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09" r:id="rId4"/>
    <p:sldId id="310" r:id="rId5"/>
    <p:sldId id="311" r:id="rId6"/>
    <p:sldId id="312" r:id="rId7"/>
    <p:sldId id="315" r:id="rId8"/>
    <p:sldId id="316" r:id="rId9"/>
    <p:sldId id="317" r:id="rId10"/>
    <p:sldId id="318" r:id="rId11"/>
    <p:sldId id="322" r:id="rId12"/>
    <p:sldId id="319" r:id="rId13"/>
    <p:sldId id="313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46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F3164-720B-433F-8E38-ECC136FEB1E7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A75C2-5590-4F3A-8CD4-BEB8ACDD96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24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19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65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91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53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95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72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09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44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25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40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41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0370-896D-43DE-8621-3B53C70655A4}" type="datetimeFigureOut">
              <a:rPr lang="de-DE" smtClean="0"/>
              <a:t>23.08.25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93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topia.org/blog/pbl-through-a-makers-lens-patrick-waters" TargetMode="External"/><Relationship Id="rId2" Type="http://schemas.openxmlformats.org/officeDocument/2006/relationships/hyperlink" Target="https://teachingcommons.stanford.edu/resources/learning/learning-activities/project-based-learn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r.educause.edu/articles/2015/1/using-design-thinking-in-higher-education" TargetMode="External"/><Relationship Id="rId4" Type="http://schemas.openxmlformats.org/officeDocument/2006/relationships/hyperlink" Target="https://www.pblworks.org/what-is-pb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04293" y="3052115"/>
            <a:ext cx="9144000" cy="945757"/>
          </a:xfrm>
        </p:spPr>
        <p:txBody>
          <a:bodyPr>
            <a:normAutofit/>
          </a:bodyPr>
          <a:lstStyle/>
          <a:p>
            <a:r>
              <a:rPr lang="he-IL" b="1" dirty="0">
                <a:solidFill>
                  <a:srgbClr val="02595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למידה מבוססת פרויקטים</a:t>
            </a:r>
            <a:endParaRPr lang="de-DE" b="1" dirty="0">
              <a:solidFill>
                <a:srgbClr val="02595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25159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למידה מבוססת פרויקטים וגישות קשורות</a:t>
            </a:r>
            <a:endParaRPr lang="de-DE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256183" y="6429512"/>
            <a:ext cx="6025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https://www.learningbyinquiry.com/what-the-heck-is-the-difference-between-ibl-and-pbl/</a:t>
            </a:r>
          </a:p>
        </p:txBody>
      </p:sp>
      <p:pic>
        <p:nvPicPr>
          <p:cNvPr id="3076" name="Picture 4" descr="https://cdn-cdami.nitrocdn.com/xTQBgirnlEEXSEgCxfrQUlssTsVghVnS/assets/images/optimized/rev-e273dac/wp-content/uploads/2021/04/Learning-VD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6" y="1455209"/>
            <a:ext cx="6025668" cy="475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65B59C-A253-5130-A1D1-C03F4910DCBE}"/>
              </a:ext>
            </a:extLst>
          </p:cNvPr>
          <p:cNvSpPr txBox="1"/>
          <p:nvPr/>
        </p:nvSpPr>
        <p:spPr>
          <a:xfrm>
            <a:off x="5856948" y="1455209"/>
            <a:ext cx="60980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he-IL" sz="16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למידה מבוססת חקירה </a:t>
            </a:r>
            <a:r>
              <a:rPr lang="en-US" sz="16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(Inquiry-Based Learning)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מתחילה בשאלה מהותית / שאלות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מתמקדת בתהליך הגילוי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מדגישה את התהליך, לא רק את הידע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E188F-FCBF-3D4F-CD7F-545810F1427C}"/>
              </a:ext>
            </a:extLst>
          </p:cNvPr>
          <p:cNvSpPr txBox="1"/>
          <p:nvPr/>
        </p:nvSpPr>
        <p:spPr>
          <a:xfrm>
            <a:off x="5856948" y="2648505"/>
            <a:ext cx="60980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he-IL" sz="16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למידה מבוססת בעיות </a:t>
            </a:r>
            <a:r>
              <a:rPr lang="en-US" sz="16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(Problem-Based Learning)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הסטודנטים פותרים בעיות אותנטיות מהעולם האמיתי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מיישמים ידע ומיומנויות כדי לפתח פתרון בר-קיימא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הסטודנטים מפתחים פתרונות לבעיות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8CC24-581F-D0E1-FFBA-6EE1651F197C}"/>
              </a:ext>
            </a:extLst>
          </p:cNvPr>
          <p:cNvSpPr txBox="1"/>
          <p:nvPr/>
        </p:nvSpPr>
        <p:spPr>
          <a:xfrm>
            <a:off x="5856948" y="3831122"/>
            <a:ext cx="6098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he-IL" sz="16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למידה מבוססת פרויקטים </a:t>
            </a:r>
            <a:r>
              <a:rPr lang="en-US" sz="16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(Project-Based Learning)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הסטודנטים יוצרים חומר חזותי או מולטימדיה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כרוכה בפרויקט ארוך-טווח יותר שבו הסטודנטים בוחנים תשובות אפשריות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14CEC9-BA7E-7BA0-795D-0DC351D233AB}"/>
              </a:ext>
            </a:extLst>
          </p:cNvPr>
          <p:cNvSpPr txBox="1"/>
          <p:nvPr/>
        </p:nvSpPr>
        <p:spPr>
          <a:xfrm>
            <a:off x="8281850" y="4741071"/>
            <a:ext cx="3673155" cy="132343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he-IL" sz="16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מאפיינים משותפים לכל הגישות (במרכז)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ממוקד-סטודנט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מעודד למידה פעילה וחשיבה ביקורתית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מודלים יעילים ללמידה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מציע לסטודנטים בעיות מעניינות לשקול</a:t>
            </a:r>
          </a:p>
        </p:txBody>
      </p:sp>
    </p:spTree>
    <p:extLst>
      <p:ext uri="{BB962C8B-B14F-4D97-AF65-F5344CB8AC3E}">
        <p14:creationId xmlns:p14="http://schemas.microsoft.com/office/powerpoint/2010/main" val="29725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0452" y="28470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rgbClr val="02595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למידה מבוססת פרויקטים</a:t>
            </a:r>
            <a:br>
              <a:rPr lang="en-US" b="1" dirty="0">
                <a:solidFill>
                  <a:srgbClr val="025952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dirty="0">
                <a:solidFill>
                  <a:srgbClr val="02595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יצירת הפרויקט האישי שלך</a:t>
            </a:r>
            <a:endParaRPr lang="de-DE" dirty="0">
              <a:solidFill>
                <a:srgbClr val="02595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306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37DD3E-1E46-478D-CBCA-AC63AE64E7FA}"/>
              </a:ext>
            </a:extLst>
          </p:cNvPr>
          <p:cNvSpPr txBox="1"/>
          <p:nvPr/>
        </p:nvSpPr>
        <p:spPr>
          <a:xfrm>
            <a:off x="-197708" y="1541240"/>
            <a:ext cx="11775988" cy="4420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התחלקו לקבוצות קטנות של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3-4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משתתפים.</a:t>
            </a:r>
          </a:p>
          <a:p>
            <a:pPr marL="342900" indent="-342900"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זהו בעיה או סוגיה הקשורה לחינוך לפיתוח בר-קיימא שתרצו לעבוד עליה.</a:t>
            </a:r>
          </a:p>
          <a:p>
            <a:pPr marL="342900" indent="-342900"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פתחו רעיון.</a:t>
            </a:r>
          </a:p>
          <a:p>
            <a:pPr marL="342900" indent="-342900"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זהו מסגרות חינוכיות פוטנציאליות שבהן היוזמה שלכם תתמקד.</a:t>
            </a:r>
          </a:p>
          <a:p>
            <a:pPr marL="342900" indent="-342900"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זהו שותפים פוטנציאליים מן המגזר החינוכי ומעבר לו שעשויים להתעניין לקחת חלק.</a:t>
            </a:r>
          </a:p>
          <a:p>
            <a:pPr marL="342900" indent="-342900"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גבשו תוכנית פרויקט.</a:t>
            </a:r>
          </a:p>
          <a:p>
            <a:pPr marL="342900" indent="-342900" algn="r" rtl="1">
              <a:lnSpc>
                <a:spcPct val="200000"/>
              </a:lnSpc>
              <a:buFont typeface="Wingdings" pitchFamily="2" charset="2"/>
              <a:buChar char="Ø"/>
            </a:pP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2568851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81297" y="1828178"/>
            <a:ext cx="80863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hlinkClick r:id="rId2"/>
              </a:rPr>
              <a:t>https://www.bu.edu/ctl/guides/project-based-learning/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hlinkClick r:id="rId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hlinkClick r:id="rId2"/>
              </a:rPr>
              <a:t>https://teachingcommons.stanford.edu/resources/learning/learning-activities/project-based-learning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hlinkClick r:id="rId3"/>
              </a:rPr>
              <a:t>https://www.edutopia.org/blog/pbl-through-a-makers-lens-patrick-waters</a:t>
            </a:r>
            <a:r>
              <a:rPr lang="de-DE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hlinkClick r:id="rId4"/>
              </a:rPr>
              <a:t>https://www.pblworks.org/what-is-pbl</a:t>
            </a:r>
            <a:r>
              <a:rPr lang="de-DE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hlinkClick r:id="rId5"/>
              </a:rPr>
              <a:t>https://er.educause.edu/articles/2015/1/using-design-thinking-in-higher-education</a:t>
            </a:r>
            <a:r>
              <a:rPr lang="de-DE" sz="2400" dirty="0"/>
              <a:t> </a:t>
            </a:r>
          </a:p>
          <a:p>
            <a:pPr marL="342900" indent="-342900">
              <a:buFontTx/>
              <a:buChar char="-"/>
            </a:pPr>
            <a:endParaRPr lang="de-DE" sz="24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400884" y="556740"/>
            <a:ext cx="8229600" cy="1000125"/>
          </a:xfrm>
        </p:spPr>
        <p:txBody>
          <a:bodyPr>
            <a:normAutofit/>
          </a:bodyPr>
          <a:lstStyle/>
          <a:p>
            <a:pPr algn="ctr"/>
            <a:r>
              <a:rPr lang="he-IL" sz="3200" b="1" dirty="0"/>
              <a:t>מקורות מקוונים לקריאה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7455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12264"/>
            <a:ext cx="10515600" cy="1325563"/>
          </a:xfrm>
        </p:spPr>
        <p:txBody>
          <a:bodyPr/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למידה מבוססת פרויקטים</a:t>
            </a:r>
            <a:endParaRPr lang="de-DE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62431"/>
            <a:ext cx="10515600" cy="3311612"/>
          </a:xfrm>
        </p:spPr>
        <p:txBody>
          <a:bodyPr>
            <a:normAutofit/>
          </a:bodyPr>
          <a:lstStyle/>
          <a:p>
            <a:pPr algn="just" rtl="1">
              <a:lnSpc>
                <a:spcPct val="160000"/>
              </a:lnSpc>
              <a:buFont typeface="Wingdings" pitchFamily="2" charset="2"/>
              <a:buChar char="v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למידה מבוססת פרויקטים כוללת עיצוב, פיתוח ובנייה של פתרונות מעשיים לבעיה על ידי הסטודנטים. </a:t>
            </a:r>
          </a:p>
          <a:p>
            <a:pPr algn="just" rtl="1">
              <a:lnSpc>
                <a:spcPct val="160000"/>
              </a:lnSpc>
              <a:buFont typeface="Wingdings" pitchFamily="2" charset="2"/>
              <a:buChar char="v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הערך החינוכי של למידה מבוססת פרויקטים הוא ביכולתו לטפח אצל הסטודנטים את היכולת היצירתית להתמודדות עם בעיות מורכבות או לא-מובנות, לרוב בצוותים קטנים.</a:t>
            </a:r>
            <a:b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400" i="1" dirty="0">
                <a:latin typeface="David" panose="020E0502060401010101" pitchFamily="34" charset="-79"/>
                <a:cs typeface="David" panose="020E0502060401010101" pitchFamily="34" charset="-79"/>
              </a:rPr>
              <a:t>(אוניברסיטת בוסטון)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831771" y="6429512"/>
            <a:ext cx="4214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https://www.bu.edu/ctl/guides/project-based-learning/</a:t>
            </a:r>
          </a:p>
        </p:txBody>
      </p:sp>
    </p:spTree>
    <p:extLst>
      <p:ext uri="{BB962C8B-B14F-4D97-AF65-F5344CB8AC3E}">
        <p14:creationId xmlns:p14="http://schemas.microsoft.com/office/powerpoint/2010/main" val="136991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9908"/>
            <a:ext cx="10515600" cy="1325563"/>
          </a:xfrm>
        </p:spPr>
        <p:txBody>
          <a:bodyPr/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שלבי למידה מבוססת פרויקטים</a:t>
            </a:r>
            <a:endParaRPr lang="de-DE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6054" y="1714412"/>
            <a:ext cx="10797746" cy="4351338"/>
          </a:xfrm>
        </p:spPr>
        <p:txBody>
          <a:bodyPr>
            <a:normAutofit lnSpcReduction="10000"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he-IL" sz="24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שלב 1. הגדרת הבעיה או המטרה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למידה מבוססת פרויקטים מתחילה בכך שהסטודנטים שואלים שאלות על בעיה, סוגיה או מטרה שיש להשיג.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he-IL" sz="2000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מהי מהות </a:t>
            </a:r>
            <a:r>
              <a:rPr lang="he-IL" sz="2000" dirty="0" err="1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הסוגיה</a:t>
            </a:r>
            <a:r>
              <a:rPr lang="he-IL" sz="2000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שבה הם מנסים למצוא פתרון או מוצר ליצור?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he-IL" sz="2000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אילו הנחות הם יכולים להעלות או רעיונות להציע לגבי </a:t>
            </a:r>
            <a:r>
              <a:rPr lang="he-IL" sz="2000" dirty="0" err="1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הסוגיה</a:t>
            </a:r>
            <a:r>
              <a:rPr lang="he-IL" sz="2000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שאלות כאלה מסייעות לסטודנטים למסגר את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הסוגיה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בהקשר מתאים. אם הסטודנטים עובדים על סוגיה מהעולם האמיתי, חשוב לקחת בחשבון כיצד המשתמש הסופי ירוויח מן הפתרון.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831771" y="6429512"/>
            <a:ext cx="4825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Adapted</a:t>
            </a:r>
            <a:r>
              <a:rPr lang="de-DE" sz="1200" dirty="0"/>
              <a:t> from https://www.bu.edu/ctl/guides/project-based-learning/</a:t>
            </a:r>
          </a:p>
        </p:txBody>
      </p:sp>
    </p:spTree>
    <p:extLst>
      <p:ext uri="{BB962C8B-B14F-4D97-AF65-F5344CB8AC3E}">
        <p14:creationId xmlns:p14="http://schemas.microsoft.com/office/powerpoint/2010/main" val="334934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851329"/>
            <a:ext cx="11763632" cy="3907911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he-IL" sz="24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שלב 2. הפקת רעיונות</a:t>
            </a:r>
          </a:p>
          <a:p>
            <a:pPr algn="r" rtl="1">
              <a:lnSpc>
                <a:spcPct val="170000"/>
              </a:lnSpc>
              <a:buFont typeface="Wingdings" pitchFamily="2" charset="2"/>
              <a:buChar char="v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על הסטודנטים לקבל הזדמנות לסיעור מוחות ולדיון ברעיונות שלהם להתמודדות עם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הסוגיה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algn="r" rtl="1">
              <a:lnSpc>
                <a:spcPct val="170000"/>
              </a:lnSpc>
              <a:buFont typeface="Wingdings" pitchFamily="2" charset="2"/>
              <a:buChar char="v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הדגש כאן אינו על יצירת רעיונות טובים בהכרח, אלא על יצירת מגוון רחב של רעיונות.</a:t>
            </a:r>
          </a:p>
          <a:p>
            <a:pPr algn="r" rtl="1">
              <a:lnSpc>
                <a:spcPct val="170000"/>
              </a:lnSpc>
              <a:buFont typeface="Wingdings" pitchFamily="2" charset="2"/>
              <a:buChar char="v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סיעור המוחות צריך לעודד את הסטודנטים לחשוב בצורה חופשית ויצירתית, אך להישאר ממוקדים בבעיה.</a:t>
            </a:r>
          </a:p>
          <a:p>
            <a:pPr algn="r" rtl="1">
              <a:lnSpc>
                <a:spcPct val="170000"/>
              </a:lnSpc>
              <a:buFont typeface="Wingdings" pitchFamily="2" charset="2"/>
              <a:buChar char="v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קביעת כללים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לסשן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סיעור מוחות, כגון מתן אפשרות לכל אחד להביע רעיון, הימנעות משיפוט של רעיונות אחרים, ובניית רעיונות חדשים על בסיס רעיונות שהוצעו, תסייע להפוך את סיעור המוחות לפורה ומועיל.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831771" y="6429512"/>
            <a:ext cx="4825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Adapted</a:t>
            </a:r>
            <a:r>
              <a:rPr lang="de-DE" sz="1200" dirty="0"/>
              <a:t> from https://www.bu.edu/ctl/guides/project-based-learning/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09BA5D2-984A-9540-C562-B50120658280}"/>
              </a:ext>
            </a:extLst>
          </p:cNvPr>
          <p:cNvSpPr txBox="1">
            <a:spLocks/>
          </p:cNvSpPr>
          <p:nvPr/>
        </p:nvSpPr>
        <p:spPr>
          <a:xfrm>
            <a:off x="838200" y="5257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b="1">
                <a:latin typeface="David" panose="020E0502060401010101" pitchFamily="34" charset="-79"/>
                <a:cs typeface="David" panose="020E0502060401010101" pitchFamily="34" charset="-79"/>
              </a:rPr>
              <a:t>שלבי למידה מבוססת פרויקטים</a:t>
            </a:r>
            <a:endParaRPr lang="de-DE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05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3192" y="1651436"/>
            <a:ext cx="11205615" cy="4489872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he-IL" sz="24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שלב 3. יצירת אב-טיפוס לפתרונות</a:t>
            </a:r>
            <a:endParaRPr lang="he-IL" sz="19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he-IL" sz="1900" dirty="0">
                <a:latin typeface="David" panose="020E0502060401010101" pitchFamily="34" charset="-79"/>
                <a:cs typeface="David" panose="020E0502060401010101" pitchFamily="34" charset="-79"/>
              </a:rPr>
              <a:t>אב-טיפוס או עיצוב יכולים ללבוש צורות רבות: סקיצה, דגם, לוח-סיפור או אפילו חפץ עשוי מחומרים זמינים כמו מנקי מקטרות, מקלות ארטיק וגומיות.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he-IL" sz="1900" dirty="0">
                <a:latin typeface="David" panose="020E0502060401010101" pitchFamily="34" charset="-79"/>
                <a:cs typeface="David" panose="020E0502060401010101" pitchFamily="34" charset="-79"/>
              </a:rPr>
              <a:t>מטרת שלב זה היא לפתח את הרעיונות שעלו בשלב סיעור המוחות, ולהמחיש במהירות כיצד פתרון לבעיה עשוי להיראות ולהרגיש.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he-IL" sz="1900" dirty="0">
                <a:latin typeface="David" panose="020E0502060401010101" pitchFamily="34" charset="-79"/>
                <a:cs typeface="David" panose="020E0502060401010101" pitchFamily="34" charset="-79"/>
              </a:rPr>
              <a:t>אבות-טיפוס יכולים לחשוף הנחות של הלומדים, כמו גם לגלות אתגרים בלתי צפויים שעשוי המשתמש הסופי להיתקל בהם.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he-IL" sz="1900" dirty="0">
                <a:latin typeface="David" panose="020E0502060401010101" pitchFamily="34" charset="-79"/>
                <a:cs typeface="David" panose="020E0502060401010101" pitchFamily="34" charset="-79"/>
              </a:rPr>
              <a:t>ההתמקדות ביצירת אבות-טיפוס פשוטים מאפשרת לסטודנטים לשפר את העיצוב במהירות ובקלות, לשלב משוב בתוך הפתרונות שלהם, וללטש באופן מתמשך את הדרכים לפתרון הבעיה.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831771" y="6429512"/>
            <a:ext cx="4825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Adapted</a:t>
            </a:r>
            <a:r>
              <a:rPr lang="de-DE" sz="1200" dirty="0"/>
              <a:t> from https://www.bu.edu/ctl/guides/project-based-learning/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D2129ED-DC90-6E61-13EE-22E9400F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766"/>
            <a:ext cx="10515600" cy="1325563"/>
          </a:xfrm>
        </p:spPr>
        <p:txBody>
          <a:bodyPr/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שלבי למידה מבוססת פרויקטים</a:t>
            </a:r>
            <a:endParaRPr lang="de-DE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266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0065" y="1689700"/>
            <a:ext cx="11143735" cy="4351338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he-IL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שלב 4. הצגה ובדיקה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בשלב זה הסטודנטים יכולים לקדם את אבות-הטיפוס שלהם לרמת עיצוב מתקדמת יותר: הצגה, בדיקה ואיסוף משוב. בצורה אידיאלית, ההצגה והבדיקה מתקיימות בסביבה (חיה), כמו תערוכה.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הצגה ובדיקה מאפשרות לסטודנטים להבין כיצד נתפסים המוצרים או השירותים שלהם, וכיצד הם מתפקדים בהקשר ממשי.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תוצאות הבדיקה מספקות לסטודנטים משוב חשוב לגבי הפתרונות שלהם, ומעלות שאלות חדשות לשיקול.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האם הפתרון עבד כמתוכנן?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האם המוצר ממלא את מטרתו?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אם לא, אילו התאמות נדרשות?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באופן זה, תהליך הבדיקה מעודד את הסטודנטים לחשיבה ביקורתית ולהתבוננות רפלקטיבית.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831771" y="6429512"/>
            <a:ext cx="4825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Adapted</a:t>
            </a:r>
            <a:r>
              <a:rPr lang="de-DE" sz="1200" dirty="0"/>
              <a:t> from https://www.bu.edu/ctl/guides/project-based-learning/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454C4D6-024F-D546-09E1-35AFFE29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766"/>
            <a:ext cx="10515600" cy="1325563"/>
          </a:xfrm>
        </p:spPr>
        <p:txBody>
          <a:bodyPr/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שלבי למידה מבוססת פרויקטים</a:t>
            </a:r>
            <a:endParaRPr lang="de-DE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540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B9C9EE01-60F8-6A47-7F1A-4CA9A5A2DD0E}"/>
              </a:ext>
            </a:extLst>
          </p:cNvPr>
          <p:cNvSpPr txBox="1">
            <a:spLocks/>
          </p:cNvSpPr>
          <p:nvPr/>
        </p:nvSpPr>
        <p:spPr>
          <a:xfrm>
            <a:off x="1524000" y="240111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b="1" dirty="0">
                <a:solidFill>
                  <a:srgbClr val="02595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למידה מבוססת פרויקטים</a:t>
            </a:r>
          </a:p>
          <a:p>
            <a:pPr algn="ctr"/>
            <a:r>
              <a:rPr lang="he-IL" sz="3200" dirty="0">
                <a:solidFill>
                  <a:srgbClr val="02595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מודילים</a:t>
            </a:r>
            <a:endParaRPr lang="de-DE" sz="3200" dirty="0">
              <a:solidFill>
                <a:srgbClr val="02595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964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מאפיינים של למידה מבוססת פרויקטים</a:t>
            </a:r>
            <a:endParaRPr lang="de-DE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831771" y="6429512"/>
            <a:ext cx="445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https://www.magnifylearningin.org/what-is-project-based-learning</a:t>
            </a:r>
          </a:p>
        </p:txBody>
      </p:sp>
      <p:pic>
        <p:nvPicPr>
          <p:cNvPr id="1026" name="Picture 2" descr="Components of PBL Ver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3" y="1456568"/>
            <a:ext cx="6005384" cy="472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E7DE44-D6A2-E87B-73D1-0C5CD6EF3BD5}"/>
              </a:ext>
            </a:extLst>
          </p:cNvPr>
          <p:cNvSpPr txBox="1"/>
          <p:nvPr/>
        </p:nvSpPr>
        <p:spPr>
          <a:xfrm>
            <a:off x="5815915" y="1567778"/>
            <a:ext cx="6098058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אותנטיות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- אתגרים, צרכים, בעיות ודאגות מן העולם האמיתי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חקירה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קול ובחירה של הסטודנט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שיתופיות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כישורי תעסוקה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שותפים קהילתיים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משוב ותיקון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מוצר מוצג בפומבי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רפלקציה (התבוננות עצמית)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סטנדרטים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- ידע ותוכן מקצועי + מיומנויות</a:t>
            </a:r>
          </a:p>
        </p:txBody>
      </p:sp>
    </p:spTree>
    <p:extLst>
      <p:ext uri="{BB962C8B-B14F-4D97-AF65-F5344CB8AC3E}">
        <p14:creationId xmlns:p14="http://schemas.microsoft.com/office/powerpoint/2010/main" val="33815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סטנדרטים ללמידה מבוססת פרויקטים</a:t>
            </a:r>
            <a:endParaRPr lang="de-DE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59226" y="6429512"/>
            <a:ext cx="6522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https://itali.uq.edu.au/teaching-guidance/teaching-practices/active-learning/project-based-learning</a:t>
            </a:r>
          </a:p>
        </p:txBody>
      </p:sp>
      <p:pic>
        <p:nvPicPr>
          <p:cNvPr id="2050" name="Picture 2" descr="Project-based learning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44" y="1589118"/>
            <a:ext cx="6400799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2642A6-A13C-091E-AA0A-A5EB33BDF5E2}"/>
              </a:ext>
            </a:extLst>
          </p:cNvPr>
          <p:cNvSpPr txBox="1"/>
          <p:nvPr/>
        </p:nvSpPr>
        <p:spPr>
          <a:xfrm>
            <a:off x="-3253945" y="2369252"/>
            <a:ext cx="6098058" cy="3381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מרכיבי הליבה בתכנון פרויקט:</a:t>
            </a:r>
            <a:endParaRPr lang="he-IL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חקירה מתמשכת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אותנטיות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קול ובחירה של הסטודנט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רפלקציה (התבוננות)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ביקורת ותיקון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מוצר ציבורי (מוצג בפומבי)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בעיה או שאלה מאתגרת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626CC5-2468-2736-59EB-2E9DD7A2F953}"/>
              </a:ext>
            </a:extLst>
          </p:cNvPr>
          <p:cNvSpPr txBox="1"/>
          <p:nvPr/>
        </p:nvSpPr>
        <p:spPr>
          <a:xfrm>
            <a:off x="4247635" y="2237767"/>
            <a:ext cx="7729150" cy="3381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 ההוראה בלמידה מבוססת פרויקטים:</a:t>
            </a:r>
            <a:endParaRPr lang="he-IL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יישור לסטנדרטים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בניית תרבות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ניהול פעילויות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תמיכה בלמידת הסטודנטים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הערכת הלמידה של הסטודנטים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הנחיה ואימון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עיצוב ותכנון</a:t>
            </a:r>
          </a:p>
        </p:txBody>
      </p:sp>
    </p:spTree>
    <p:extLst>
      <p:ext uri="{BB962C8B-B14F-4D97-AF65-F5344CB8AC3E}">
        <p14:creationId xmlns:p14="http://schemas.microsoft.com/office/powerpoint/2010/main" val="1067935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862</Words>
  <Application>Microsoft Macintosh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David</vt:lpstr>
      <vt:lpstr>Wingdings</vt:lpstr>
      <vt:lpstr>Office</vt:lpstr>
      <vt:lpstr>למידה מבוססת פרויקטים</vt:lpstr>
      <vt:lpstr>למידה מבוססת פרויקטים</vt:lpstr>
      <vt:lpstr>שלבי למידה מבוססת פרויקטים</vt:lpstr>
      <vt:lpstr>PowerPoint Presentation</vt:lpstr>
      <vt:lpstr>שלבי למידה מבוססת פרויקטים</vt:lpstr>
      <vt:lpstr>שלבי למידה מבוססת פרויקטים</vt:lpstr>
      <vt:lpstr>PowerPoint Presentation</vt:lpstr>
      <vt:lpstr>מאפיינים של למידה מבוססת פרויקטים</vt:lpstr>
      <vt:lpstr>סטנדרטים ללמידה מבוססת פרויקטים</vt:lpstr>
      <vt:lpstr>למידה מבוססת פרויקטים וגישות קשורות</vt:lpstr>
      <vt:lpstr>למידה מבוססת פרויקטים יצירת הפרויקט האישי שלך</vt:lpstr>
      <vt:lpstr>PowerPoint Presentation</vt:lpstr>
      <vt:lpstr>מקורות מקוונים לקריאה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reviewer</dc:creator>
  <cp:lastModifiedBy>Ahmad Salhab</cp:lastModifiedBy>
  <cp:revision>61</cp:revision>
  <dcterms:created xsi:type="dcterms:W3CDTF">2023-11-09T10:04:11Z</dcterms:created>
  <dcterms:modified xsi:type="dcterms:W3CDTF">2025-08-23T09:55:30Z</dcterms:modified>
</cp:coreProperties>
</file>