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y="6858000" cx="12192000"/>
  <p:notesSz cx="7772400" cy="10058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0" roundtripDataSignature="AMtx7mjHD4GAldUS4KvydA8MJpN8kAdWx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77225" y="4777725"/>
            <a:ext cx="6217900" cy="45262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1: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1: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10: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0: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1: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1: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2: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2: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13: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3: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4: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4: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15: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15: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2: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2: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3: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3: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4: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4: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5: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5: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6: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6: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7: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7: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8: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8: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9: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9: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folie" type="title">
  <p:cSld name="TITLE">
    <p:bg>
      <p:bgPr>
        <a:blipFill>
          <a:blip r:embed="rId2">
            <a:alphaModFix/>
          </a:blip>
          <a:stretch>
            <a:fillRect/>
          </a:stretch>
        </a:blipFill>
      </p:bgPr>
    </p:bg>
    <p:spTree>
      <p:nvGrpSpPr>
        <p:cNvPr id="6" name="Shape 6"/>
        <p:cNvGrpSpPr/>
        <p:nvPr/>
      </p:nvGrpSpPr>
      <p:grpSpPr>
        <a:xfrm>
          <a:off x="0" y="0"/>
          <a:ext cx="0" cy="0"/>
          <a:chOff x="0" y="0"/>
          <a:chExt cx="0" cy="0"/>
        </a:xfrm>
      </p:grpSpPr>
      <p:sp>
        <p:nvSpPr>
          <p:cNvPr id="7" name="Google Shape;7;p17"/>
          <p:cNvSpPr txBox="1"/>
          <p:nvPr>
            <p:ph type="title"/>
          </p:nvPr>
        </p:nvSpPr>
        <p:spPr>
          <a:xfrm>
            <a:off x="1523880" y="1122480"/>
            <a:ext cx="9143640" cy="238716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 name="Google Shape;8;p17"/>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7"/>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000000"/>
              </a:buClr>
              <a:buSzPts val="1400"/>
              <a:buFont typeface="Calibri"/>
              <a:buNone/>
              <a:defRPr b="0" i="0" sz="1400" u="none" cap="none" strike="noStrike">
                <a:solidFill>
                  <a:srgbClr val="000000"/>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7"/>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ka-GE"/>
              <a:t>‹#›</a:t>
            </a:fld>
            <a:endParaRPr>
              <a:solidFill>
                <a:srgbClr val="000000"/>
              </a:solidFill>
            </a:endParaRPr>
          </a:p>
        </p:txBody>
      </p:sp>
      <p:sp>
        <p:nvSpPr>
          <p:cNvPr id="11" name="Google Shape;11;p17"/>
          <p:cNvSpPr txBox="1"/>
          <p:nvPr>
            <p:ph idx="1" type="body"/>
          </p:nvPr>
        </p:nvSpPr>
        <p:spPr>
          <a:xfrm>
            <a:off x="609480" y="1604520"/>
            <a:ext cx="10972440" cy="397728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halt mit Überschrift">
  <p:cSld name="Inhalt mit Überschrift">
    <p:bg>
      <p:bgPr>
        <a:blipFill>
          <a:blip r:embed="rId2">
            <a:alphaModFix/>
          </a:blip>
          <a:stretch>
            <a:fillRect/>
          </a:stretch>
        </a:blipFill>
      </p:bgPr>
    </p:bg>
    <p:spTree>
      <p:nvGrpSpPr>
        <p:cNvPr id="61" name="Shape 61"/>
        <p:cNvGrpSpPr/>
        <p:nvPr/>
      </p:nvGrpSpPr>
      <p:grpSpPr>
        <a:xfrm>
          <a:off x="0" y="0"/>
          <a:ext cx="0" cy="0"/>
          <a:chOff x="0" y="0"/>
          <a:chExt cx="0" cy="0"/>
        </a:xfrm>
      </p:grpSpPr>
      <p:sp>
        <p:nvSpPr>
          <p:cNvPr id="62" name="Google Shape;62;p26"/>
          <p:cNvSpPr txBox="1"/>
          <p:nvPr>
            <p:ph type="title"/>
          </p:nvPr>
        </p:nvSpPr>
        <p:spPr>
          <a:xfrm>
            <a:off x="839880" y="457200"/>
            <a:ext cx="3931920" cy="159984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3" name="Google Shape;63;p26"/>
          <p:cNvSpPr txBox="1"/>
          <p:nvPr>
            <p:ph idx="1" type="body"/>
          </p:nvPr>
        </p:nvSpPr>
        <p:spPr>
          <a:xfrm>
            <a:off x="5183280" y="987480"/>
            <a:ext cx="6171840" cy="487332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64" name="Google Shape;64;p26"/>
          <p:cNvSpPr txBox="1"/>
          <p:nvPr>
            <p:ph idx="2" type="body"/>
          </p:nvPr>
        </p:nvSpPr>
        <p:spPr>
          <a:xfrm>
            <a:off x="839880" y="2057400"/>
            <a:ext cx="3931920" cy="381132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65" name="Google Shape;65;p26"/>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888888"/>
              </a:buClr>
              <a:buSzPts val="1200"/>
              <a:buFont typeface="Calibri"/>
              <a:buNone/>
              <a:defRPr b="0" sz="1200"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6" name="Google Shape;66;p26"/>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000000"/>
              </a:buClr>
              <a:buSzPts val="1400"/>
              <a:buFont typeface="Calibri"/>
              <a:buNone/>
              <a:defRPr b="0" sz="1400" strike="noStrike">
                <a:solidFill>
                  <a:srgbClr val="000000"/>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7" name="Google Shape;67;p26"/>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1pPr>
            <a:lvl2pPr indent="0" lvl="1"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2pPr>
            <a:lvl3pPr indent="0" lvl="2"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3pPr>
            <a:lvl4pPr indent="0" lvl="3"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4pPr>
            <a:lvl5pPr indent="0" lvl="4"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5pPr>
            <a:lvl6pPr indent="0" lvl="5"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6pPr>
            <a:lvl7pPr indent="0" lvl="6"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7pPr>
            <a:lvl8pPr indent="0" lvl="7"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8pPr>
            <a:lvl9pPr indent="0" lvl="8"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ka-GE"/>
              <a:t>‹#›</a:t>
            </a:fld>
            <a:endParaRPr>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ld mit Überschrift">
  <p:cSld name="Bild mit Überschrift">
    <p:bg>
      <p:bgPr>
        <a:blipFill>
          <a:blip r:embed="rId2">
            <a:alphaModFix/>
          </a:blip>
          <a:stretch>
            <a:fillRect/>
          </a:stretch>
        </a:blipFill>
      </p:bgPr>
    </p:bg>
    <p:spTree>
      <p:nvGrpSpPr>
        <p:cNvPr id="68" name="Shape 68"/>
        <p:cNvGrpSpPr/>
        <p:nvPr/>
      </p:nvGrpSpPr>
      <p:grpSpPr>
        <a:xfrm>
          <a:off x="0" y="0"/>
          <a:ext cx="0" cy="0"/>
          <a:chOff x="0" y="0"/>
          <a:chExt cx="0" cy="0"/>
        </a:xfrm>
      </p:grpSpPr>
      <p:sp>
        <p:nvSpPr>
          <p:cNvPr id="69" name="Google Shape;69;p27"/>
          <p:cNvSpPr txBox="1"/>
          <p:nvPr>
            <p:ph type="title"/>
          </p:nvPr>
        </p:nvSpPr>
        <p:spPr>
          <a:xfrm>
            <a:off x="839880" y="457200"/>
            <a:ext cx="3931920" cy="159984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0" name="Google Shape;70;p27"/>
          <p:cNvSpPr txBox="1"/>
          <p:nvPr>
            <p:ph idx="1" type="body"/>
          </p:nvPr>
        </p:nvSpPr>
        <p:spPr>
          <a:xfrm>
            <a:off x="5183280" y="987480"/>
            <a:ext cx="6171840" cy="4873320"/>
          </a:xfrm>
          <a:prstGeom prst="rect">
            <a:avLst/>
          </a:prstGeom>
          <a:noFill/>
          <a:ln>
            <a:noFill/>
          </a:ln>
        </p:spPr>
        <p:txBody>
          <a:bodyPr anchorCtr="0" anchor="t" bIns="45000" lIns="90000" spcFirstLastPara="1" rIns="90000" wrap="square" tIns="450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71" name="Google Shape;71;p27"/>
          <p:cNvSpPr txBox="1"/>
          <p:nvPr>
            <p:ph idx="2" type="body"/>
          </p:nvPr>
        </p:nvSpPr>
        <p:spPr>
          <a:xfrm>
            <a:off x="839880" y="2057400"/>
            <a:ext cx="3931920" cy="381132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72" name="Google Shape;72;p27"/>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888888"/>
              </a:buClr>
              <a:buSzPts val="1200"/>
              <a:buFont typeface="Calibri"/>
              <a:buNone/>
              <a:defRPr b="0" sz="1200"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3" name="Google Shape;73;p27"/>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000000"/>
              </a:buClr>
              <a:buSzPts val="1400"/>
              <a:buFont typeface="Calibri"/>
              <a:buNone/>
              <a:defRPr b="0" sz="1400" strike="noStrike">
                <a:solidFill>
                  <a:srgbClr val="000000"/>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4" name="Google Shape;74;p27"/>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1pPr>
            <a:lvl2pPr indent="0" lvl="1"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2pPr>
            <a:lvl3pPr indent="0" lvl="2"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3pPr>
            <a:lvl4pPr indent="0" lvl="3"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4pPr>
            <a:lvl5pPr indent="0" lvl="4"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5pPr>
            <a:lvl6pPr indent="0" lvl="5"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6pPr>
            <a:lvl7pPr indent="0" lvl="6"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7pPr>
            <a:lvl8pPr indent="0" lvl="7"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8pPr>
            <a:lvl9pPr indent="0" lvl="8"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ka-GE"/>
              <a:t>‹#›</a:t>
            </a:fld>
            <a:endParaRPr>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d Inhalt" type="obj">
  <p:cSld name="OBJECT">
    <p:bg>
      <p:bgPr>
        <a:blipFill>
          <a:blip r:embed="rId2">
            <a:alphaModFix/>
          </a:blip>
          <a:stretch>
            <a:fillRect/>
          </a:stretch>
        </a:blipFill>
      </p:bgPr>
    </p:bg>
    <p:spTree>
      <p:nvGrpSpPr>
        <p:cNvPr id="12" name="Shape 12"/>
        <p:cNvGrpSpPr/>
        <p:nvPr/>
      </p:nvGrpSpPr>
      <p:grpSpPr>
        <a:xfrm>
          <a:off x="0" y="0"/>
          <a:ext cx="0" cy="0"/>
          <a:chOff x="0" y="0"/>
          <a:chExt cx="0" cy="0"/>
        </a:xfrm>
      </p:grpSpPr>
      <p:sp>
        <p:nvSpPr>
          <p:cNvPr id="13" name="Google Shape;13;p18"/>
          <p:cNvSpPr txBox="1"/>
          <p:nvPr>
            <p:ph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 name="Google Shape;14;p18"/>
          <p:cNvSpPr txBox="1"/>
          <p:nvPr>
            <p:ph idx="1" type="body"/>
          </p:nvPr>
        </p:nvSpPr>
        <p:spPr>
          <a:xfrm>
            <a:off x="838080" y="1825560"/>
            <a:ext cx="10515240" cy="435096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5" name="Google Shape;15;p18"/>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 name="Google Shape;16;p18"/>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000000"/>
              </a:buClr>
              <a:buSzPts val="1400"/>
              <a:buFont typeface="Calibri"/>
              <a:buNone/>
              <a:defRPr b="0" i="0" sz="1400" u="none" cap="none" strike="noStrike">
                <a:solidFill>
                  <a:srgbClr val="000000"/>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 name="Google Shape;17;p18"/>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buClr>
                <a:srgbClr val="888888"/>
              </a:buClr>
              <a:buSzPts val="1200"/>
              <a:buFont typeface="Calibri"/>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ka-GE"/>
              <a:t>‹#›</a:t>
            </a:fld>
            <a:endParaRPr>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d vertikaler Text" type="vertTx">
  <p:cSld name="VERTICAL_TEXT">
    <p:bg>
      <p:bgPr>
        <a:blipFill>
          <a:blip r:embed="rId2">
            <a:alphaModFix/>
          </a:blip>
          <a:stretch>
            <a:fillRect/>
          </a:stretch>
        </a:blipFill>
      </p:bgPr>
    </p:bg>
    <p:spTree>
      <p:nvGrpSpPr>
        <p:cNvPr id="18" name="Shape 18"/>
        <p:cNvGrpSpPr/>
        <p:nvPr/>
      </p:nvGrpSpPr>
      <p:grpSpPr>
        <a:xfrm>
          <a:off x="0" y="0"/>
          <a:ext cx="0" cy="0"/>
          <a:chOff x="0" y="0"/>
          <a:chExt cx="0" cy="0"/>
        </a:xfrm>
      </p:grpSpPr>
      <p:sp>
        <p:nvSpPr>
          <p:cNvPr id="19" name="Google Shape;19;p19"/>
          <p:cNvSpPr txBox="1"/>
          <p:nvPr>
            <p:ph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 name="Google Shape;20;p19"/>
          <p:cNvSpPr txBox="1"/>
          <p:nvPr>
            <p:ph idx="1" type="body"/>
          </p:nvPr>
        </p:nvSpPr>
        <p:spPr>
          <a:xfrm rot="5400000">
            <a:off x="3920220" y="-1256580"/>
            <a:ext cx="4350960" cy="1051524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1" name="Google Shape;21;p19"/>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888888"/>
              </a:buClr>
              <a:buSzPts val="1200"/>
              <a:buFont typeface="Calibri"/>
              <a:buNone/>
              <a:defRPr b="0" sz="1200"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2" name="Google Shape;22;p19"/>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000000"/>
              </a:buClr>
              <a:buSzPts val="1400"/>
              <a:buFont typeface="Calibri"/>
              <a:buNone/>
              <a:defRPr b="0" sz="1400" strike="noStrike">
                <a:solidFill>
                  <a:srgbClr val="000000"/>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3" name="Google Shape;23;p19"/>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1pPr>
            <a:lvl2pPr indent="0" lvl="1"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2pPr>
            <a:lvl3pPr indent="0" lvl="2"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3pPr>
            <a:lvl4pPr indent="0" lvl="3"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4pPr>
            <a:lvl5pPr indent="0" lvl="4"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5pPr>
            <a:lvl6pPr indent="0" lvl="5"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6pPr>
            <a:lvl7pPr indent="0" lvl="6"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7pPr>
            <a:lvl8pPr indent="0" lvl="7"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8pPr>
            <a:lvl9pPr indent="0" lvl="8"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ka-GE"/>
              <a:t>‹#›</a:t>
            </a:fld>
            <a:endParaRPr>
              <a:solidFill>
                <a:srgbClr val="00000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kaler Titel und Text" type="vertTitleAndTx">
  <p:cSld name="VERTICAL_TITLE_AND_VERTICAL_TEXT">
    <p:bg>
      <p:bgPr>
        <a:blipFill>
          <a:blip r:embed="rId2">
            <a:alphaModFix/>
          </a:blip>
          <a:stretch>
            <a:fillRect/>
          </a:stretch>
        </a:blipFill>
      </p:bgPr>
    </p:bg>
    <p:spTree>
      <p:nvGrpSpPr>
        <p:cNvPr id="24" name="Shape 24"/>
        <p:cNvGrpSpPr/>
        <p:nvPr/>
      </p:nvGrpSpPr>
      <p:grpSpPr>
        <a:xfrm>
          <a:off x="0" y="0"/>
          <a:ext cx="0" cy="0"/>
          <a:chOff x="0" y="0"/>
          <a:chExt cx="0" cy="0"/>
        </a:xfrm>
      </p:grpSpPr>
      <p:sp>
        <p:nvSpPr>
          <p:cNvPr id="25" name="Google Shape;25;p20"/>
          <p:cNvSpPr txBox="1"/>
          <p:nvPr>
            <p:ph type="title"/>
          </p:nvPr>
        </p:nvSpPr>
        <p:spPr>
          <a:xfrm rot="5400000">
            <a:off x="7133580" y="1956420"/>
            <a:ext cx="5811480" cy="2628720"/>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6" name="Google Shape;26;p20"/>
          <p:cNvSpPr txBox="1"/>
          <p:nvPr>
            <p:ph idx="1" type="body"/>
          </p:nvPr>
        </p:nvSpPr>
        <p:spPr>
          <a:xfrm rot="5400000">
            <a:off x="1799280" y="-596160"/>
            <a:ext cx="5811480" cy="773388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7" name="Google Shape;27;p20"/>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888888"/>
              </a:buClr>
              <a:buSzPts val="1200"/>
              <a:buFont typeface="Calibri"/>
              <a:buNone/>
              <a:defRPr b="0" sz="1200"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8" name="Google Shape;28;p20"/>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000000"/>
              </a:buClr>
              <a:buSzPts val="1400"/>
              <a:buFont typeface="Calibri"/>
              <a:buNone/>
              <a:defRPr b="0" sz="1400" strike="noStrike">
                <a:solidFill>
                  <a:srgbClr val="000000"/>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9" name="Google Shape;29;p20"/>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1pPr>
            <a:lvl2pPr indent="0" lvl="1"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2pPr>
            <a:lvl3pPr indent="0" lvl="2"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3pPr>
            <a:lvl4pPr indent="0" lvl="3"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4pPr>
            <a:lvl5pPr indent="0" lvl="4"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5pPr>
            <a:lvl6pPr indent="0" lvl="5"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6pPr>
            <a:lvl7pPr indent="0" lvl="6"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7pPr>
            <a:lvl8pPr indent="0" lvl="7"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8pPr>
            <a:lvl9pPr indent="0" lvl="8"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ka-GE"/>
              <a:t>‹#›</a:t>
            </a:fld>
            <a:endParaRPr>
              <a:solidFill>
                <a:srgbClr val="00000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bschnitts-&#10;überschrift" type="blank">
  <p:cSld name="BLANK">
    <p:bg>
      <p:bgPr>
        <a:blipFill>
          <a:blip r:embed="rId2">
            <a:alphaModFix/>
          </a:blip>
          <a:stretch>
            <a:fillRect/>
          </a:stretch>
        </a:blipFill>
      </p:bgPr>
    </p:bg>
    <p:spTree>
      <p:nvGrpSpPr>
        <p:cNvPr id="30" name="Shape 30"/>
        <p:cNvGrpSpPr/>
        <p:nvPr/>
      </p:nvGrpSpPr>
      <p:grpSpPr>
        <a:xfrm>
          <a:off x="0" y="0"/>
          <a:ext cx="0" cy="0"/>
          <a:chOff x="0" y="0"/>
          <a:chExt cx="0" cy="0"/>
        </a:xfrm>
      </p:grpSpPr>
      <p:sp>
        <p:nvSpPr>
          <p:cNvPr id="31" name="Google Shape;31;p21"/>
          <p:cNvSpPr txBox="1"/>
          <p:nvPr>
            <p:ph type="title"/>
          </p:nvPr>
        </p:nvSpPr>
        <p:spPr>
          <a:xfrm>
            <a:off x="831960" y="1709640"/>
            <a:ext cx="10515240" cy="285228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2" name="Google Shape;32;p21"/>
          <p:cNvSpPr txBox="1"/>
          <p:nvPr>
            <p:ph idx="1" type="body"/>
          </p:nvPr>
        </p:nvSpPr>
        <p:spPr>
          <a:xfrm>
            <a:off x="831960" y="4589640"/>
            <a:ext cx="10515240" cy="149976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3" name="Google Shape;33;p21"/>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888888"/>
              </a:buClr>
              <a:buSzPts val="1200"/>
              <a:buFont typeface="Calibri"/>
              <a:buNone/>
              <a:defRPr b="0" sz="1200"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4" name="Google Shape;34;p21"/>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000000"/>
              </a:buClr>
              <a:buSzPts val="1400"/>
              <a:buFont typeface="Calibri"/>
              <a:buNone/>
              <a:defRPr b="0" sz="1400" strike="noStrike">
                <a:solidFill>
                  <a:srgbClr val="000000"/>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5" name="Google Shape;35;p21"/>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1pPr>
            <a:lvl2pPr indent="0" lvl="1"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2pPr>
            <a:lvl3pPr indent="0" lvl="2"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3pPr>
            <a:lvl4pPr indent="0" lvl="3"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4pPr>
            <a:lvl5pPr indent="0" lvl="4"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5pPr>
            <a:lvl6pPr indent="0" lvl="5"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6pPr>
            <a:lvl7pPr indent="0" lvl="6"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7pPr>
            <a:lvl8pPr indent="0" lvl="7"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8pPr>
            <a:lvl9pPr indent="0" lvl="8"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ka-GE"/>
              <a:t>‹#›</a:t>
            </a:fld>
            <a:endParaRPr>
              <a:solidFill>
                <a:srgbClr val="000000"/>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Zwei Inhalte" type="twoObj">
  <p:cSld name="TWO_OBJECTS">
    <p:bg>
      <p:bgPr>
        <a:blipFill>
          <a:blip r:embed="rId2">
            <a:alphaModFix/>
          </a:blip>
          <a:stretch>
            <a:fillRect/>
          </a:stretch>
        </a:blipFill>
      </p:bgPr>
    </p:bg>
    <p:spTree>
      <p:nvGrpSpPr>
        <p:cNvPr id="36" name="Shape 36"/>
        <p:cNvGrpSpPr/>
        <p:nvPr/>
      </p:nvGrpSpPr>
      <p:grpSpPr>
        <a:xfrm>
          <a:off x="0" y="0"/>
          <a:ext cx="0" cy="0"/>
          <a:chOff x="0" y="0"/>
          <a:chExt cx="0" cy="0"/>
        </a:xfrm>
      </p:grpSpPr>
      <p:sp>
        <p:nvSpPr>
          <p:cNvPr id="37" name="Google Shape;37;p22"/>
          <p:cNvSpPr txBox="1"/>
          <p:nvPr>
            <p:ph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8" name="Google Shape;38;p22"/>
          <p:cNvSpPr txBox="1"/>
          <p:nvPr>
            <p:ph idx="1" type="body"/>
          </p:nvPr>
        </p:nvSpPr>
        <p:spPr>
          <a:xfrm>
            <a:off x="838080" y="1825560"/>
            <a:ext cx="5181120" cy="435096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9" name="Google Shape;39;p22"/>
          <p:cNvSpPr txBox="1"/>
          <p:nvPr>
            <p:ph idx="2" type="body"/>
          </p:nvPr>
        </p:nvSpPr>
        <p:spPr>
          <a:xfrm>
            <a:off x="6172200" y="1825560"/>
            <a:ext cx="5181120" cy="435096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0" name="Google Shape;40;p22"/>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888888"/>
              </a:buClr>
              <a:buSzPts val="1200"/>
              <a:buFont typeface="Calibri"/>
              <a:buNone/>
              <a:defRPr b="0" sz="1200"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1" name="Google Shape;41;p22"/>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000000"/>
              </a:buClr>
              <a:buSzPts val="1400"/>
              <a:buFont typeface="Calibri"/>
              <a:buNone/>
              <a:defRPr b="0" sz="1400" strike="noStrike">
                <a:solidFill>
                  <a:srgbClr val="000000"/>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2" name="Google Shape;42;p22"/>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1pPr>
            <a:lvl2pPr indent="0" lvl="1"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2pPr>
            <a:lvl3pPr indent="0" lvl="2"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3pPr>
            <a:lvl4pPr indent="0" lvl="3"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4pPr>
            <a:lvl5pPr indent="0" lvl="4"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5pPr>
            <a:lvl6pPr indent="0" lvl="5"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6pPr>
            <a:lvl7pPr indent="0" lvl="6"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7pPr>
            <a:lvl8pPr indent="0" lvl="7"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8pPr>
            <a:lvl9pPr indent="0" lvl="8"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ka-GE"/>
              <a:t>‹#›</a:t>
            </a:fld>
            <a:endParaRPr>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gleich">
  <p:cSld name="Vergleich">
    <p:bg>
      <p:bgPr>
        <a:blipFill>
          <a:blip r:embed="rId2">
            <a:alphaModFix/>
          </a:blip>
          <a:stretch>
            <a:fillRect/>
          </a:stretch>
        </a:blipFill>
      </p:bgPr>
    </p:bg>
    <p:spTree>
      <p:nvGrpSpPr>
        <p:cNvPr id="43" name="Shape 43"/>
        <p:cNvGrpSpPr/>
        <p:nvPr/>
      </p:nvGrpSpPr>
      <p:grpSpPr>
        <a:xfrm>
          <a:off x="0" y="0"/>
          <a:ext cx="0" cy="0"/>
          <a:chOff x="0" y="0"/>
          <a:chExt cx="0" cy="0"/>
        </a:xfrm>
      </p:grpSpPr>
      <p:sp>
        <p:nvSpPr>
          <p:cNvPr id="44" name="Google Shape;44;p23"/>
          <p:cNvSpPr txBox="1"/>
          <p:nvPr>
            <p:ph type="title"/>
          </p:nvPr>
        </p:nvSpPr>
        <p:spPr>
          <a:xfrm>
            <a:off x="839880" y="365040"/>
            <a:ext cx="10515240" cy="1325160"/>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5" name="Google Shape;45;p23"/>
          <p:cNvSpPr txBox="1"/>
          <p:nvPr>
            <p:ph idx="1" type="body"/>
          </p:nvPr>
        </p:nvSpPr>
        <p:spPr>
          <a:xfrm>
            <a:off x="839880" y="1681200"/>
            <a:ext cx="5157360" cy="823680"/>
          </a:xfrm>
          <a:prstGeom prst="rect">
            <a:avLst/>
          </a:prstGeom>
          <a:noFill/>
          <a:ln>
            <a:noFill/>
          </a:ln>
        </p:spPr>
        <p:txBody>
          <a:bodyPr anchorCtr="0" anchor="b"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6" name="Google Shape;46;p23"/>
          <p:cNvSpPr txBox="1"/>
          <p:nvPr>
            <p:ph idx="2" type="body"/>
          </p:nvPr>
        </p:nvSpPr>
        <p:spPr>
          <a:xfrm>
            <a:off x="839880" y="2505240"/>
            <a:ext cx="5157360" cy="368424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7" name="Google Shape;47;p23"/>
          <p:cNvSpPr txBox="1"/>
          <p:nvPr>
            <p:ph idx="3" type="body"/>
          </p:nvPr>
        </p:nvSpPr>
        <p:spPr>
          <a:xfrm>
            <a:off x="6172200" y="1681200"/>
            <a:ext cx="5182920" cy="823680"/>
          </a:xfrm>
          <a:prstGeom prst="rect">
            <a:avLst/>
          </a:prstGeom>
          <a:noFill/>
          <a:ln>
            <a:noFill/>
          </a:ln>
        </p:spPr>
        <p:txBody>
          <a:bodyPr anchorCtr="0" anchor="b"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8" name="Google Shape;48;p23"/>
          <p:cNvSpPr txBox="1"/>
          <p:nvPr>
            <p:ph idx="4" type="body"/>
          </p:nvPr>
        </p:nvSpPr>
        <p:spPr>
          <a:xfrm>
            <a:off x="6172200" y="2505240"/>
            <a:ext cx="5182920" cy="368424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9" name="Google Shape;49;p23"/>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888888"/>
              </a:buClr>
              <a:buSzPts val="1200"/>
              <a:buFont typeface="Calibri"/>
              <a:buNone/>
              <a:defRPr b="0" sz="1200"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0" name="Google Shape;50;p23"/>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000000"/>
              </a:buClr>
              <a:buSzPts val="1400"/>
              <a:buFont typeface="Calibri"/>
              <a:buNone/>
              <a:defRPr b="0" sz="1400" strike="noStrike">
                <a:solidFill>
                  <a:srgbClr val="000000"/>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1" name="Google Shape;51;p23"/>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1pPr>
            <a:lvl2pPr indent="0" lvl="1"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2pPr>
            <a:lvl3pPr indent="0" lvl="2"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3pPr>
            <a:lvl4pPr indent="0" lvl="3"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4pPr>
            <a:lvl5pPr indent="0" lvl="4"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5pPr>
            <a:lvl6pPr indent="0" lvl="5"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6pPr>
            <a:lvl7pPr indent="0" lvl="6"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7pPr>
            <a:lvl8pPr indent="0" lvl="7"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8pPr>
            <a:lvl9pPr indent="0" lvl="8"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ka-GE"/>
              <a:t>‹#›</a:t>
            </a:fld>
            <a:endParaRPr>
              <a:solidFill>
                <a:srgbClr val="000000"/>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r Titel" type="titleOnly">
  <p:cSld name="TITLE_ONLY">
    <p:bg>
      <p:bgPr>
        <a:blipFill>
          <a:blip r:embed="rId2">
            <a:alphaModFix/>
          </a:blip>
          <a:stretch>
            <a:fillRect/>
          </a:stretch>
        </a:blipFill>
      </p:bgPr>
    </p:bg>
    <p:spTree>
      <p:nvGrpSpPr>
        <p:cNvPr id="52" name="Shape 52"/>
        <p:cNvGrpSpPr/>
        <p:nvPr/>
      </p:nvGrpSpPr>
      <p:grpSpPr>
        <a:xfrm>
          <a:off x="0" y="0"/>
          <a:ext cx="0" cy="0"/>
          <a:chOff x="0" y="0"/>
          <a:chExt cx="0" cy="0"/>
        </a:xfrm>
      </p:grpSpPr>
      <p:sp>
        <p:nvSpPr>
          <p:cNvPr id="53" name="Google Shape;53;p24"/>
          <p:cNvSpPr txBox="1"/>
          <p:nvPr>
            <p:ph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4" name="Google Shape;54;p24"/>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888888"/>
              </a:buClr>
              <a:buSzPts val="1200"/>
              <a:buFont typeface="Calibri"/>
              <a:buNone/>
              <a:defRPr b="0" sz="1200"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24"/>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000000"/>
              </a:buClr>
              <a:buSzPts val="1400"/>
              <a:buFont typeface="Calibri"/>
              <a:buNone/>
              <a:defRPr b="0" sz="1400" strike="noStrike">
                <a:solidFill>
                  <a:srgbClr val="000000"/>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6" name="Google Shape;56;p24"/>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1pPr>
            <a:lvl2pPr indent="0" lvl="1"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2pPr>
            <a:lvl3pPr indent="0" lvl="2"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3pPr>
            <a:lvl4pPr indent="0" lvl="3"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4pPr>
            <a:lvl5pPr indent="0" lvl="4"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5pPr>
            <a:lvl6pPr indent="0" lvl="5"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6pPr>
            <a:lvl7pPr indent="0" lvl="6"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7pPr>
            <a:lvl8pPr indent="0" lvl="7"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8pPr>
            <a:lvl9pPr indent="0" lvl="8"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ka-GE"/>
              <a:t>‹#›</a:t>
            </a:fld>
            <a:endParaRPr>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er">
  <p:cSld name="Leer">
    <p:bg>
      <p:bgPr>
        <a:blipFill>
          <a:blip r:embed="rId2">
            <a:alphaModFix/>
          </a:blip>
          <a:stretch>
            <a:fillRect/>
          </a:stretch>
        </a:blipFill>
      </p:bgPr>
    </p:bg>
    <p:spTree>
      <p:nvGrpSpPr>
        <p:cNvPr id="57" name="Shape 57"/>
        <p:cNvGrpSpPr/>
        <p:nvPr/>
      </p:nvGrpSpPr>
      <p:grpSpPr>
        <a:xfrm>
          <a:off x="0" y="0"/>
          <a:ext cx="0" cy="0"/>
          <a:chOff x="0" y="0"/>
          <a:chExt cx="0" cy="0"/>
        </a:xfrm>
      </p:grpSpPr>
      <p:sp>
        <p:nvSpPr>
          <p:cNvPr id="58" name="Google Shape;58;p25"/>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888888"/>
              </a:buClr>
              <a:buSzPts val="1200"/>
              <a:buFont typeface="Calibri"/>
              <a:buNone/>
              <a:defRPr b="0" sz="1200"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9" name="Google Shape;59;p25"/>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000000"/>
              </a:buClr>
              <a:buSzPts val="1400"/>
              <a:buFont typeface="Calibri"/>
              <a:buNone/>
              <a:defRPr b="0" sz="1400" strike="noStrike">
                <a:solidFill>
                  <a:srgbClr val="000000"/>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0" name="Google Shape;60;p25"/>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1pPr>
            <a:lvl2pPr indent="0" lvl="1"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2pPr>
            <a:lvl3pPr indent="0" lvl="2"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3pPr>
            <a:lvl4pPr indent="0" lvl="3"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4pPr>
            <a:lvl5pPr indent="0" lvl="4"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5pPr>
            <a:lvl6pPr indent="0" lvl="5"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6pPr>
            <a:lvl7pPr indent="0" lvl="6"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7pPr>
            <a:lvl8pPr indent="0" lvl="7"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8pPr>
            <a:lvl9pPr indent="0" lvl="8" marL="0" marR="0" rtl="0" algn="r">
              <a:lnSpc>
                <a:spcPct val="100000"/>
              </a:lnSpc>
              <a:spcBef>
                <a:spcPts val="0"/>
              </a:spcBef>
              <a:buClr>
                <a:srgbClr val="888888"/>
              </a:buClr>
              <a:buSzPts val="1200"/>
              <a:buFont typeface="Calibri"/>
              <a:buNone/>
              <a:defRPr b="0" sz="1200"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ka-GE"/>
              <a:t>‹#›</a:t>
            </a:fld>
            <a:endParaRPr>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hyperlink" Target="https://teachingcommons.stanford.edu/resources/learning/learning-activities/project-based-learning" TargetMode="External"/><Relationship Id="rId4" Type="http://schemas.openxmlformats.org/officeDocument/2006/relationships/hyperlink" Target="https://teachingcommons.stanford.edu/resources/learning/learning-activities/project-based-learning" TargetMode="External"/><Relationship Id="rId5" Type="http://schemas.openxmlformats.org/officeDocument/2006/relationships/hyperlink" Target="https://www.edutopia.org/blog/pbl-through-a-makers-lens-patrick-waters" TargetMode="External"/><Relationship Id="rId6" Type="http://schemas.openxmlformats.org/officeDocument/2006/relationships/hyperlink" Target="https://www.pblworks.org/what-is-pbl" TargetMode="External"/><Relationship Id="rId7" Type="http://schemas.openxmlformats.org/officeDocument/2006/relationships/hyperlink" Target="https://er.educause.edu/articles/2015/1/using-design-thinking-in-higher-educatio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
          <p:cNvSpPr txBox="1"/>
          <p:nvPr>
            <p:ph type="title"/>
          </p:nvPr>
        </p:nvSpPr>
        <p:spPr>
          <a:xfrm>
            <a:off x="1506600" y="2376360"/>
            <a:ext cx="9143640" cy="238716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025952"/>
              </a:buClr>
              <a:buSzPts val="6000"/>
              <a:buFont typeface="Calibri"/>
              <a:buNone/>
            </a:pPr>
            <a:r>
              <a:rPr b="1" lang="ka-GE" sz="6000" strike="noStrike">
                <a:solidFill>
                  <a:srgbClr val="025952"/>
                </a:solidFill>
                <a:latin typeface="Calibri"/>
                <a:ea typeface="Calibri"/>
                <a:cs typeface="Calibri"/>
                <a:sym typeface="Calibri"/>
              </a:rPr>
              <a:t>პროექტზე დაფუძნებული სწავლება</a:t>
            </a:r>
            <a:endParaRPr b="0" sz="6000"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37" name="Shape 137"/>
        <p:cNvGrpSpPr/>
        <p:nvPr/>
      </p:nvGrpSpPr>
      <p:grpSpPr>
        <a:xfrm>
          <a:off x="0" y="0"/>
          <a:ext cx="0" cy="0"/>
          <a:chOff x="0" y="0"/>
          <a:chExt cx="0" cy="0"/>
        </a:xfrm>
      </p:grpSpPr>
      <p:sp>
        <p:nvSpPr>
          <p:cNvPr id="138" name="Google Shape;138;p10"/>
          <p:cNvSpPr txBox="1"/>
          <p:nvPr>
            <p:ph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b="1" lang="ka-GE" sz="4400" strike="noStrike">
                <a:solidFill>
                  <a:schemeClr val="dk1"/>
                </a:solidFill>
                <a:latin typeface="Calibri"/>
                <a:ea typeface="Calibri"/>
                <a:cs typeface="Calibri"/>
                <a:sym typeface="Calibri"/>
              </a:rPr>
              <a:t>PBL-ის სტანდარტი</a:t>
            </a:r>
            <a:endParaRPr b="0" sz="4400" strike="noStrike">
              <a:solidFill>
                <a:schemeClr val="dk1"/>
              </a:solidFill>
              <a:latin typeface="Calibri"/>
              <a:ea typeface="Calibri"/>
              <a:cs typeface="Calibri"/>
              <a:sym typeface="Calibri"/>
            </a:endParaRPr>
          </a:p>
        </p:txBody>
      </p:sp>
      <p:sp>
        <p:nvSpPr>
          <p:cNvPr id="139" name="Google Shape;139;p10"/>
          <p:cNvSpPr/>
          <p:nvPr/>
        </p:nvSpPr>
        <p:spPr>
          <a:xfrm>
            <a:off x="1759320" y="6429600"/>
            <a:ext cx="6522120" cy="272520"/>
          </a:xfrm>
          <a:prstGeom prst="rect">
            <a:avLst/>
          </a:prstGeom>
          <a:noFill/>
          <a:ln>
            <a:noFill/>
          </a:ln>
        </p:spPr>
        <p:txBody>
          <a:bodyPr anchorCtr="0" anchor="t" bIns="45000" lIns="90000" spcFirstLastPara="1" rIns="90000" wrap="square" tIns="45000">
            <a:spAutoFit/>
          </a:bodyPr>
          <a:lstStyle/>
          <a:p>
            <a:pPr indent="0" lvl="0" marL="0" marR="0" rtl="0" algn="l">
              <a:lnSpc>
                <a:spcPct val="100000"/>
              </a:lnSpc>
              <a:spcBef>
                <a:spcPts val="0"/>
              </a:spcBef>
              <a:spcAft>
                <a:spcPts val="0"/>
              </a:spcAft>
              <a:buNone/>
            </a:pPr>
            <a:r>
              <a:rPr b="0" i="0" lang="ka-GE" sz="1200" u="none" cap="none" strike="noStrike">
                <a:solidFill>
                  <a:schemeClr val="dk1"/>
                </a:solidFill>
                <a:latin typeface="Calibri"/>
                <a:ea typeface="Calibri"/>
                <a:cs typeface="Calibri"/>
                <a:sym typeface="Calibri"/>
              </a:rPr>
              <a:t>https://itali.uq.edu.au/teaching-guidance/teaching-practices/active-learning/project-based-learning</a:t>
            </a:r>
            <a:endParaRPr b="0" i="0" sz="1200" u="none" cap="none" strike="noStrike">
              <a:solidFill>
                <a:srgbClr val="000000"/>
              </a:solidFill>
              <a:latin typeface="Calibri"/>
              <a:ea typeface="Calibri"/>
              <a:cs typeface="Calibri"/>
              <a:sym typeface="Calibri"/>
            </a:endParaRPr>
          </a:p>
        </p:txBody>
      </p:sp>
      <p:pic>
        <p:nvPicPr>
          <p:cNvPr descr="Project-based learning Standards" id="140" name="Google Shape;140;p10"/>
          <p:cNvPicPr preferRelativeResize="0"/>
          <p:nvPr/>
        </p:nvPicPr>
        <p:blipFill rotWithShape="1">
          <a:blip r:embed="rId3">
            <a:alphaModFix/>
          </a:blip>
          <a:srcRect b="0" l="0" r="0" t="0"/>
          <a:stretch/>
        </p:blipFill>
        <p:spPr>
          <a:xfrm>
            <a:off x="2285820" y="1690200"/>
            <a:ext cx="7619760" cy="4400280"/>
          </a:xfrm>
          <a:prstGeom prst="rect">
            <a:avLst/>
          </a:prstGeom>
          <a:noFill/>
          <a:ln>
            <a:noFill/>
          </a:ln>
        </p:spPr>
      </p:pic>
      <p:sp>
        <p:nvSpPr>
          <p:cNvPr id="141" name="Google Shape;141;p10"/>
          <p:cNvSpPr/>
          <p:nvPr/>
        </p:nvSpPr>
        <p:spPr>
          <a:xfrm>
            <a:off x="3095343" y="1652817"/>
            <a:ext cx="2262909" cy="31403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ka-GE" sz="1300" u="none" cap="none" strike="noStrike">
                <a:solidFill>
                  <a:schemeClr val="lt1"/>
                </a:solidFill>
                <a:latin typeface="Calibri"/>
                <a:ea typeface="Calibri"/>
                <a:cs typeface="Calibri"/>
                <a:sym typeface="Calibri"/>
              </a:rPr>
              <a:t>PBL-ის ოქროს სტანდარტი</a:t>
            </a:r>
            <a:endParaRPr b="0" i="0" sz="1300" u="none" cap="none" strike="noStrike">
              <a:solidFill>
                <a:schemeClr val="lt1"/>
              </a:solidFill>
              <a:latin typeface="Calibri"/>
              <a:ea typeface="Calibri"/>
              <a:cs typeface="Calibri"/>
              <a:sym typeface="Calibri"/>
            </a:endParaRPr>
          </a:p>
        </p:txBody>
      </p:sp>
      <p:sp>
        <p:nvSpPr>
          <p:cNvPr id="142" name="Google Shape;142;p10"/>
          <p:cNvSpPr/>
          <p:nvPr/>
        </p:nvSpPr>
        <p:spPr>
          <a:xfrm>
            <a:off x="6851012" y="1671618"/>
            <a:ext cx="2262909" cy="31403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ka-GE" sz="1300" u="none" cap="none" strike="noStrike">
                <a:solidFill>
                  <a:schemeClr val="lt1"/>
                </a:solidFill>
                <a:latin typeface="Calibri"/>
                <a:ea typeface="Calibri"/>
                <a:cs typeface="Calibri"/>
                <a:sym typeface="Calibri"/>
              </a:rPr>
              <a:t>PBL-ის ოქროს სტანდარტი</a:t>
            </a:r>
            <a:endParaRPr b="0" i="0" sz="1300" u="none" cap="none" strike="noStrike">
              <a:solidFill>
                <a:schemeClr val="lt1"/>
              </a:solidFill>
              <a:latin typeface="Calibri"/>
              <a:ea typeface="Calibri"/>
              <a:cs typeface="Calibri"/>
              <a:sym typeface="Calibri"/>
            </a:endParaRPr>
          </a:p>
        </p:txBody>
      </p:sp>
      <p:sp>
        <p:nvSpPr>
          <p:cNvPr id="143" name="Google Shape;143;p10"/>
          <p:cNvSpPr/>
          <p:nvPr/>
        </p:nvSpPr>
        <p:spPr>
          <a:xfrm>
            <a:off x="3294973" y="2147768"/>
            <a:ext cx="1784988" cy="466014"/>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ka-GE" sz="1100" u="none" cap="none" strike="noStrike">
                <a:solidFill>
                  <a:schemeClr val="lt1"/>
                </a:solidFill>
                <a:latin typeface="Calibri"/>
                <a:ea typeface="Calibri"/>
                <a:cs typeface="Calibri"/>
                <a:sym typeface="Calibri"/>
              </a:rPr>
              <a:t>პროექტის დიზაინის 7 აუცილებელი ელემენტი</a:t>
            </a:r>
            <a:endParaRPr b="0" i="0" sz="1100" u="none" cap="none" strike="noStrike">
              <a:solidFill>
                <a:schemeClr val="lt1"/>
              </a:solidFill>
              <a:latin typeface="Calibri"/>
              <a:ea typeface="Calibri"/>
              <a:cs typeface="Calibri"/>
              <a:sym typeface="Calibri"/>
            </a:endParaRPr>
          </a:p>
        </p:txBody>
      </p:sp>
      <p:sp>
        <p:nvSpPr>
          <p:cNvPr id="144" name="Google Shape;144;p10"/>
          <p:cNvSpPr/>
          <p:nvPr/>
        </p:nvSpPr>
        <p:spPr>
          <a:xfrm>
            <a:off x="7089972" y="2147768"/>
            <a:ext cx="1784988" cy="31403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ka-GE" sz="1200" u="none" cap="none" strike="noStrike">
                <a:solidFill>
                  <a:schemeClr val="lt1"/>
                </a:solidFill>
                <a:latin typeface="Calibri"/>
                <a:ea typeface="Calibri"/>
                <a:cs typeface="Calibri"/>
                <a:sym typeface="Calibri"/>
              </a:rPr>
              <a:t>PBL-ის 7 სასწავლო პრაქტიკა</a:t>
            </a:r>
            <a:endParaRPr b="0" i="0" sz="1200" u="none" cap="none" strike="noStrike">
              <a:solidFill>
                <a:schemeClr val="lt1"/>
              </a:solidFill>
              <a:latin typeface="Calibri"/>
              <a:ea typeface="Calibri"/>
              <a:cs typeface="Calibri"/>
              <a:sym typeface="Calibri"/>
            </a:endParaRPr>
          </a:p>
        </p:txBody>
      </p:sp>
      <p:sp>
        <p:nvSpPr>
          <p:cNvPr id="145" name="Google Shape;145;p10"/>
          <p:cNvSpPr/>
          <p:nvPr/>
        </p:nvSpPr>
        <p:spPr>
          <a:xfrm>
            <a:off x="3500961" y="3871192"/>
            <a:ext cx="1448614" cy="1032542"/>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ka-GE" sz="700" u="none" cap="none" strike="noStrike">
                <a:solidFill>
                  <a:schemeClr val="lt1"/>
                </a:solidFill>
                <a:latin typeface="Calibri"/>
                <a:ea typeface="Calibri"/>
                <a:cs typeface="Calibri"/>
                <a:sym typeface="Calibri"/>
              </a:rPr>
              <a:t>სასწავლო  მიზნები</a:t>
            </a:r>
            <a:endParaRPr/>
          </a:p>
          <a:p>
            <a:pPr indent="0" lvl="0" marL="0" marR="0" rtl="0" algn="l">
              <a:spcBef>
                <a:spcPts val="0"/>
              </a:spcBef>
              <a:spcAft>
                <a:spcPts val="0"/>
              </a:spcAft>
              <a:buNone/>
            </a:pPr>
            <a:r>
              <a:rPr b="0" i="0" lang="ka-GE" sz="700" u="none" cap="none" strike="noStrike">
                <a:solidFill>
                  <a:schemeClr val="lt1"/>
                </a:solidFill>
                <a:latin typeface="Calibri"/>
                <a:ea typeface="Calibri"/>
                <a:cs typeface="Calibri"/>
                <a:sym typeface="Calibri"/>
              </a:rPr>
              <a:t>საკვანძო ცოდნა</a:t>
            </a:r>
            <a:endParaRPr/>
          </a:p>
          <a:p>
            <a:pPr indent="0" lvl="0" marL="0" marR="0" rtl="0" algn="l">
              <a:spcBef>
                <a:spcPts val="0"/>
              </a:spcBef>
              <a:spcAft>
                <a:spcPts val="0"/>
              </a:spcAft>
              <a:buNone/>
            </a:pPr>
            <a:r>
              <a:rPr lang="ka-GE" sz="700">
                <a:solidFill>
                  <a:schemeClr val="lt1"/>
                </a:solidFill>
                <a:latin typeface="Calibri"/>
                <a:ea typeface="Calibri"/>
                <a:cs typeface="Calibri"/>
                <a:sym typeface="Calibri"/>
              </a:rPr>
              <a:t>გაგება</a:t>
            </a:r>
            <a:endParaRPr/>
          </a:p>
          <a:p>
            <a:pPr indent="0" lvl="0" marL="0" marR="0" rtl="0" algn="l">
              <a:spcBef>
                <a:spcPts val="0"/>
              </a:spcBef>
              <a:spcAft>
                <a:spcPts val="0"/>
              </a:spcAft>
              <a:buNone/>
            </a:pPr>
            <a:r>
              <a:rPr lang="ka-GE" sz="700">
                <a:solidFill>
                  <a:schemeClr val="lt1"/>
                </a:solidFill>
                <a:latin typeface="Calibri"/>
                <a:ea typeface="Calibri"/>
                <a:cs typeface="Calibri"/>
                <a:sym typeface="Calibri"/>
              </a:rPr>
              <a:t>წარმატების უნარები</a:t>
            </a:r>
            <a:endParaRPr sz="700">
              <a:solidFill>
                <a:schemeClr val="lt1"/>
              </a:solidFill>
              <a:latin typeface="Calibri"/>
              <a:ea typeface="Calibri"/>
              <a:cs typeface="Calibri"/>
              <a:sym typeface="Calibri"/>
            </a:endParaRPr>
          </a:p>
        </p:txBody>
      </p:sp>
      <p:sp>
        <p:nvSpPr>
          <p:cNvPr id="146" name="Google Shape;146;p10"/>
          <p:cNvSpPr/>
          <p:nvPr/>
        </p:nvSpPr>
        <p:spPr>
          <a:xfrm>
            <a:off x="3556313" y="2838650"/>
            <a:ext cx="1015660" cy="593964"/>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გრძელვადიანი კვლევა</a:t>
            </a:r>
            <a:endParaRPr sz="800">
              <a:solidFill>
                <a:schemeClr val="lt1"/>
              </a:solidFill>
              <a:latin typeface="Calibri"/>
              <a:ea typeface="Calibri"/>
              <a:cs typeface="Calibri"/>
              <a:sym typeface="Calibri"/>
            </a:endParaRPr>
          </a:p>
        </p:txBody>
      </p:sp>
      <p:sp>
        <p:nvSpPr>
          <p:cNvPr id="147" name="Google Shape;147;p10"/>
          <p:cNvSpPr/>
          <p:nvPr/>
        </p:nvSpPr>
        <p:spPr>
          <a:xfrm>
            <a:off x="2616561" y="3561847"/>
            <a:ext cx="1015660" cy="593964"/>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გამომწვევი კითხვა ან პრობლემა</a:t>
            </a:r>
            <a:endParaRPr sz="1000">
              <a:solidFill>
                <a:schemeClr val="lt1"/>
              </a:solidFill>
              <a:latin typeface="Calibri"/>
              <a:ea typeface="Calibri"/>
              <a:cs typeface="Calibri"/>
              <a:sym typeface="Calibri"/>
            </a:endParaRPr>
          </a:p>
        </p:txBody>
      </p:sp>
      <p:sp>
        <p:nvSpPr>
          <p:cNvPr id="148" name="Google Shape;148;p10"/>
          <p:cNvSpPr/>
          <p:nvPr/>
        </p:nvSpPr>
        <p:spPr>
          <a:xfrm>
            <a:off x="7293489" y="2838650"/>
            <a:ext cx="1015660" cy="593964"/>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სტანდარტთან შესაბამისობა</a:t>
            </a:r>
            <a:endParaRPr sz="800">
              <a:solidFill>
                <a:schemeClr val="lt1"/>
              </a:solidFill>
              <a:latin typeface="Calibri"/>
              <a:ea typeface="Calibri"/>
              <a:cs typeface="Calibri"/>
              <a:sym typeface="Calibri"/>
            </a:endParaRPr>
          </a:p>
        </p:txBody>
      </p:sp>
      <p:sp>
        <p:nvSpPr>
          <p:cNvPr id="149" name="Google Shape;149;p10"/>
          <p:cNvSpPr/>
          <p:nvPr/>
        </p:nvSpPr>
        <p:spPr>
          <a:xfrm>
            <a:off x="4617702" y="3277228"/>
            <a:ext cx="1015660" cy="593964"/>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ავთენტურობა</a:t>
            </a:r>
            <a:endParaRPr sz="800">
              <a:solidFill>
                <a:schemeClr val="lt1"/>
              </a:solidFill>
              <a:latin typeface="Calibri"/>
              <a:ea typeface="Calibri"/>
              <a:cs typeface="Calibri"/>
              <a:sym typeface="Calibri"/>
            </a:endParaRPr>
          </a:p>
        </p:txBody>
      </p:sp>
      <p:sp>
        <p:nvSpPr>
          <p:cNvPr id="150" name="Google Shape;150;p10"/>
          <p:cNvSpPr/>
          <p:nvPr/>
        </p:nvSpPr>
        <p:spPr>
          <a:xfrm>
            <a:off x="2587513" y="4473395"/>
            <a:ext cx="1015660" cy="593964"/>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საჯარო პროდუქტი</a:t>
            </a:r>
            <a:endParaRPr sz="800">
              <a:solidFill>
                <a:schemeClr val="lt1"/>
              </a:solidFill>
              <a:latin typeface="Calibri"/>
              <a:ea typeface="Calibri"/>
              <a:cs typeface="Calibri"/>
              <a:sym typeface="Calibri"/>
            </a:endParaRPr>
          </a:p>
        </p:txBody>
      </p:sp>
      <p:sp>
        <p:nvSpPr>
          <p:cNvPr id="151" name="Google Shape;151;p10"/>
          <p:cNvSpPr/>
          <p:nvPr/>
        </p:nvSpPr>
        <p:spPr>
          <a:xfrm>
            <a:off x="4510051" y="5002780"/>
            <a:ext cx="1020658" cy="593964"/>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რეფლექსია</a:t>
            </a:r>
            <a:endParaRPr sz="800">
              <a:solidFill>
                <a:schemeClr val="lt1"/>
              </a:solidFill>
              <a:latin typeface="Calibri"/>
              <a:ea typeface="Calibri"/>
              <a:cs typeface="Calibri"/>
              <a:sym typeface="Calibri"/>
            </a:endParaRPr>
          </a:p>
        </p:txBody>
      </p:sp>
      <p:sp>
        <p:nvSpPr>
          <p:cNvPr id="152" name="Google Shape;152;p10"/>
          <p:cNvSpPr/>
          <p:nvPr/>
        </p:nvSpPr>
        <p:spPr>
          <a:xfrm>
            <a:off x="3294973" y="5205183"/>
            <a:ext cx="1020658" cy="593964"/>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კიტიკა და რევიზია</a:t>
            </a:r>
            <a:endParaRPr sz="800">
              <a:solidFill>
                <a:schemeClr val="lt1"/>
              </a:solidFill>
              <a:latin typeface="Calibri"/>
              <a:ea typeface="Calibri"/>
              <a:cs typeface="Calibri"/>
              <a:sym typeface="Calibri"/>
            </a:endParaRPr>
          </a:p>
        </p:txBody>
      </p:sp>
      <p:sp>
        <p:nvSpPr>
          <p:cNvPr id="153" name="Google Shape;153;p10"/>
          <p:cNvSpPr/>
          <p:nvPr/>
        </p:nvSpPr>
        <p:spPr>
          <a:xfrm>
            <a:off x="4978622" y="4024666"/>
            <a:ext cx="913838" cy="593964"/>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სტუდენტის ხმა და არჩევანი</a:t>
            </a:r>
            <a:endParaRPr sz="800">
              <a:solidFill>
                <a:schemeClr val="lt1"/>
              </a:solidFill>
              <a:latin typeface="Calibri"/>
              <a:ea typeface="Calibri"/>
              <a:cs typeface="Calibri"/>
              <a:sym typeface="Calibri"/>
            </a:endParaRPr>
          </a:p>
        </p:txBody>
      </p:sp>
      <p:sp>
        <p:nvSpPr>
          <p:cNvPr id="154" name="Google Shape;154;p10"/>
          <p:cNvSpPr/>
          <p:nvPr/>
        </p:nvSpPr>
        <p:spPr>
          <a:xfrm>
            <a:off x="6319542" y="3479901"/>
            <a:ext cx="1020658" cy="593964"/>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გეგმა და დიზაინი</a:t>
            </a:r>
            <a:endParaRPr sz="800">
              <a:solidFill>
                <a:schemeClr val="lt1"/>
              </a:solidFill>
              <a:latin typeface="Calibri"/>
              <a:ea typeface="Calibri"/>
              <a:cs typeface="Calibri"/>
              <a:sym typeface="Calibri"/>
            </a:endParaRPr>
          </a:p>
        </p:txBody>
      </p:sp>
      <p:sp>
        <p:nvSpPr>
          <p:cNvPr id="155" name="Google Shape;155;p10"/>
          <p:cNvSpPr/>
          <p:nvPr/>
        </p:nvSpPr>
        <p:spPr>
          <a:xfrm>
            <a:off x="6437587" y="4611219"/>
            <a:ext cx="1036800" cy="593964"/>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ჩართვა და მენტორობა</a:t>
            </a:r>
            <a:endParaRPr sz="800">
              <a:solidFill>
                <a:schemeClr val="lt1"/>
              </a:solidFill>
              <a:latin typeface="Calibri"/>
              <a:ea typeface="Calibri"/>
              <a:cs typeface="Calibri"/>
              <a:sym typeface="Calibri"/>
            </a:endParaRPr>
          </a:p>
        </p:txBody>
      </p:sp>
      <p:sp>
        <p:nvSpPr>
          <p:cNvPr id="156" name="Google Shape;156;p10"/>
          <p:cNvSpPr/>
          <p:nvPr/>
        </p:nvSpPr>
        <p:spPr>
          <a:xfrm>
            <a:off x="8206237" y="3182919"/>
            <a:ext cx="1020658" cy="593964"/>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კულტურის შენება</a:t>
            </a:r>
            <a:endParaRPr sz="800">
              <a:solidFill>
                <a:schemeClr val="lt1"/>
              </a:solidFill>
              <a:latin typeface="Calibri"/>
              <a:ea typeface="Calibri"/>
              <a:cs typeface="Calibri"/>
              <a:sym typeface="Calibri"/>
            </a:endParaRPr>
          </a:p>
        </p:txBody>
      </p:sp>
      <p:sp>
        <p:nvSpPr>
          <p:cNvPr id="157" name="Google Shape;157;p10"/>
          <p:cNvSpPr/>
          <p:nvPr/>
        </p:nvSpPr>
        <p:spPr>
          <a:xfrm>
            <a:off x="8591129" y="4024666"/>
            <a:ext cx="1128488" cy="593964"/>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აქტივობების მენეჯმენტი</a:t>
            </a:r>
            <a:endParaRPr sz="800">
              <a:solidFill>
                <a:schemeClr val="lt1"/>
              </a:solidFill>
              <a:latin typeface="Calibri"/>
              <a:ea typeface="Calibri"/>
              <a:cs typeface="Calibri"/>
              <a:sym typeface="Calibri"/>
            </a:endParaRPr>
          </a:p>
        </p:txBody>
      </p:sp>
      <p:sp>
        <p:nvSpPr>
          <p:cNvPr id="158" name="Google Shape;158;p10"/>
          <p:cNvSpPr/>
          <p:nvPr/>
        </p:nvSpPr>
        <p:spPr>
          <a:xfrm>
            <a:off x="8061765" y="5039158"/>
            <a:ext cx="1191239" cy="659873"/>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სტუდენტთა სკაფოლდური სწავლება</a:t>
            </a:r>
            <a:endParaRPr sz="800">
              <a:solidFill>
                <a:schemeClr val="lt1"/>
              </a:solidFill>
              <a:latin typeface="Calibri"/>
              <a:ea typeface="Calibri"/>
              <a:cs typeface="Calibri"/>
              <a:sym typeface="Calibri"/>
            </a:endParaRPr>
          </a:p>
        </p:txBody>
      </p:sp>
      <p:sp>
        <p:nvSpPr>
          <p:cNvPr id="159" name="Google Shape;159;p10"/>
          <p:cNvSpPr/>
          <p:nvPr/>
        </p:nvSpPr>
        <p:spPr>
          <a:xfrm>
            <a:off x="6998856" y="5186382"/>
            <a:ext cx="1020658" cy="593964"/>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მოსწავლის სწავლის შეფასება</a:t>
            </a:r>
            <a:endParaRPr sz="800">
              <a:solidFill>
                <a:schemeClr val="lt1"/>
              </a:solidFill>
              <a:latin typeface="Calibri"/>
              <a:ea typeface="Calibri"/>
              <a:cs typeface="Calibri"/>
              <a:sym typeface="Calibri"/>
            </a:endParaRPr>
          </a:p>
        </p:txBody>
      </p:sp>
      <p:sp>
        <p:nvSpPr>
          <p:cNvPr id="160" name="Google Shape;160;p10"/>
          <p:cNvSpPr/>
          <p:nvPr/>
        </p:nvSpPr>
        <p:spPr>
          <a:xfrm>
            <a:off x="7264292" y="3809460"/>
            <a:ext cx="1461024" cy="1032542"/>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ka-GE" sz="700">
                <a:solidFill>
                  <a:schemeClr val="lt1"/>
                </a:solidFill>
                <a:latin typeface="Calibri"/>
                <a:ea typeface="Calibri"/>
                <a:cs typeface="Calibri"/>
                <a:sym typeface="Calibri"/>
              </a:rPr>
              <a:t>სასწავლო  მიზნები</a:t>
            </a:r>
            <a:endParaRPr/>
          </a:p>
          <a:p>
            <a:pPr indent="0" lvl="0" marL="0" marR="0" rtl="0" algn="l">
              <a:spcBef>
                <a:spcPts val="0"/>
              </a:spcBef>
              <a:spcAft>
                <a:spcPts val="0"/>
              </a:spcAft>
              <a:buNone/>
            </a:pPr>
            <a:r>
              <a:rPr lang="ka-GE" sz="700">
                <a:solidFill>
                  <a:schemeClr val="lt1"/>
                </a:solidFill>
                <a:latin typeface="Calibri"/>
                <a:ea typeface="Calibri"/>
                <a:cs typeface="Calibri"/>
                <a:sym typeface="Calibri"/>
              </a:rPr>
              <a:t>საკვანძო ცოდნა</a:t>
            </a:r>
            <a:endParaRPr/>
          </a:p>
          <a:p>
            <a:pPr indent="0" lvl="0" marL="0" marR="0" rtl="0" algn="l">
              <a:spcBef>
                <a:spcPts val="0"/>
              </a:spcBef>
              <a:spcAft>
                <a:spcPts val="0"/>
              </a:spcAft>
              <a:buNone/>
            </a:pPr>
            <a:r>
              <a:rPr lang="ka-GE" sz="700">
                <a:solidFill>
                  <a:schemeClr val="lt1"/>
                </a:solidFill>
                <a:latin typeface="Calibri"/>
                <a:ea typeface="Calibri"/>
                <a:cs typeface="Calibri"/>
                <a:sym typeface="Calibri"/>
              </a:rPr>
              <a:t>გაგება</a:t>
            </a:r>
            <a:endParaRPr/>
          </a:p>
          <a:p>
            <a:pPr indent="0" lvl="0" marL="0" marR="0" rtl="0" algn="l">
              <a:spcBef>
                <a:spcPts val="0"/>
              </a:spcBef>
              <a:spcAft>
                <a:spcPts val="0"/>
              </a:spcAft>
              <a:buNone/>
            </a:pPr>
            <a:r>
              <a:rPr lang="ka-GE" sz="700">
                <a:solidFill>
                  <a:schemeClr val="lt1"/>
                </a:solidFill>
                <a:latin typeface="Calibri"/>
                <a:ea typeface="Calibri"/>
                <a:cs typeface="Calibri"/>
                <a:sym typeface="Calibri"/>
              </a:rPr>
              <a:t>წარმატების უნარები</a:t>
            </a:r>
            <a:endParaRPr sz="700">
              <a:solidFill>
                <a:schemeClr val="lt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11"/>
          <p:cNvSpPr txBox="1"/>
          <p:nvPr>
            <p:ph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b="1" lang="ka-GE" sz="3800" strike="noStrike">
                <a:solidFill>
                  <a:schemeClr val="dk1"/>
                </a:solidFill>
                <a:latin typeface="Calibri"/>
                <a:ea typeface="Calibri"/>
                <a:cs typeface="Calibri"/>
                <a:sym typeface="Calibri"/>
              </a:rPr>
              <a:t>PBL </a:t>
            </a:r>
            <a:r>
              <a:rPr b="1" lang="ka-GE" sz="3800">
                <a:solidFill>
                  <a:schemeClr val="dk1"/>
                </a:solidFill>
                <a:latin typeface="Calibri"/>
                <a:ea typeface="Calibri"/>
                <a:cs typeface="Calibri"/>
                <a:sym typeface="Calibri"/>
              </a:rPr>
              <a:t>და მასთან დაკავშირებული მიდგომები</a:t>
            </a:r>
            <a:endParaRPr b="0" sz="3800" strike="noStrike">
              <a:solidFill>
                <a:schemeClr val="dk1"/>
              </a:solidFill>
              <a:latin typeface="Calibri"/>
              <a:ea typeface="Calibri"/>
              <a:cs typeface="Calibri"/>
              <a:sym typeface="Calibri"/>
            </a:endParaRPr>
          </a:p>
        </p:txBody>
      </p:sp>
      <p:sp>
        <p:nvSpPr>
          <p:cNvPr id="166" name="Google Shape;166;p11"/>
          <p:cNvSpPr/>
          <p:nvPr/>
        </p:nvSpPr>
        <p:spPr>
          <a:xfrm>
            <a:off x="2256120" y="6429600"/>
            <a:ext cx="6025320" cy="272520"/>
          </a:xfrm>
          <a:prstGeom prst="rect">
            <a:avLst/>
          </a:prstGeom>
          <a:noFill/>
          <a:ln>
            <a:noFill/>
          </a:ln>
        </p:spPr>
        <p:txBody>
          <a:bodyPr anchorCtr="0" anchor="t" bIns="45000" lIns="90000" spcFirstLastPara="1" rIns="90000" wrap="square" tIns="45000">
            <a:spAutoFit/>
          </a:bodyPr>
          <a:lstStyle/>
          <a:p>
            <a:pPr indent="0" lvl="0" marL="0" marR="0" rtl="0" algn="l">
              <a:lnSpc>
                <a:spcPct val="100000"/>
              </a:lnSpc>
              <a:spcBef>
                <a:spcPts val="0"/>
              </a:spcBef>
              <a:spcAft>
                <a:spcPts val="0"/>
              </a:spcAft>
              <a:buNone/>
            </a:pPr>
            <a:r>
              <a:rPr b="0" lang="ka-GE" sz="1200" strike="noStrike">
                <a:solidFill>
                  <a:schemeClr val="dk1"/>
                </a:solidFill>
                <a:latin typeface="Calibri"/>
                <a:ea typeface="Calibri"/>
                <a:cs typeface="Calibri"/>
                <a:sym typeface="Calibri"/>
              </a:rPr>
              <a:t>https://www.learningbyinquiry.com/what-the-heck-is-the-difference-between-ibl-and-pbl/</a:t>
            </a:r>
            <a:endParaRPr b="0" sz="1200" strike="noStrike">
              <a:solidFill>
                <a:srgbClr val="000000"/>
              </a:solidFill>
              <a:latin typeface="Calibri"/>
              <a:ea typeface="Calibri"/>
              <a:cs typeface="Calibri"/>
              <a:sym typeface="Calibri"/>
            </a:endParaRPr>
          </a:p>
        </p:txBody>
      </p:sp>
      <p:pic>
        <p:nvPicPr>
          <p:cNvPr descr="https://cdn-cdami.nitrocdn.com/xTQBgirnlEEXSEgCxfrQUlssTsVghVnS/assets/images/optimized/rev-e273dac/wp-content/uploads/2021/04/Learning-VD-1.png" id="167" name="Google Shape;167;p11"/>
          <p:cNvPicPr preferRelativeResize="0"/>
          <p:nvPr/>
        </p:nvPicPr>
        <p:blipFill rotWithShape="1">
          <a:blip r:embed="rId3">
            <a:alphaModFix/>
          </a:blip>
          <a:srcRect b="0" l="0" r="0" t="0"/>
          <a:stretch/>
        </p:blipFill>
        <p:spPr>
          <a:xfrm>
            <a:off x="2344159" y="1690200"/>
            <a:ext cx="6339600" cy="4754520"/>
          </a:xfrm>
          <a:prstGeom prst="rect">
            <a:avLst/>
          </a:prstGeom>
          <a:noFill/>
          <a:ln>
            <a:noFill/>
          </a:ln>
        </p:spPr>
      </p:pic>
      <p:sp>
        <p:nvSpPr>
          <p:cNvPr id="168" name="Google Shape;168;p11"/>
          <p:cNvSpPr/>
          <p:nvPr/>
        </p:nvSpPr>
        <p:spPr>
          <a:xfrm>
            <a:off x="2826326" y="1874723"/>
            <a:ext cx="1403930" cy="536118"/>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1100">
                <a:solidFill>
                  <a:schemeClr val="lt1"/>
                </a:solidFill>
                <a:latin typeface="Calibri"/>
                <a:ea typeface="Calibri"/>
                <a:cs typeface="Calibri"/>
                <a:sym typeface="Calibri"/>
              </a:rPr>
              <a:t>ძიებაზე დაფუძნებული სწავლა</a:t>
            </a:r>
            <a:endParaRPr sz="1100">
              <a:solidFill>
                <a:schemeClr val="lt1"/>
              </a:solidFill>
              <a:latin typeface="Calibri"/>
              <a:ea typeface="Calibri"/>
              <a:cs typeface="Calibri"/>
              <a:sym typeface="Calibri"/>
            </a:endParaRPr>
          </a:p>
        </p:txBody>
      </p:sp>
      <p:sp>
        <p:nvSpPr>
          <p:cNvPr id="169" name="Google Shape;169;p11"/>
          <p:cNvSpPr/>
          <p:nvPr/>
        </p:nvSpPr>
        <p:spPr>
          <a:xfrm>
            <a:off x="6978071" y="1911927"/>
            <a:ext cx="1403930" cy="46171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1100">
                <a:solidFill>
                  <a:schemeClr val="lt1"/>
                </a:solidFill>
                <a:latin typeface="Calibri"/>
                <a:ea typeface="Calibri"/>
                <a:cs typeface="Calibri"/>
                <a:sym typeface="Calibri"/>
              </a:rPr>
              <a:t>პრობლემაზე დაფუძნებული სწავლა</a:t>
            </a:r>
            <a:endParaRPr sz="1100">
              <a:solidFill>
                <a:schemeClr val="lt1"/>
              </a:solidFill>
              <a:latin typeface="Calibri"/>
              <a:ea typeface="Calibri"/>
              <a:cs typeface="Calibri"/>
              <a:sym typeface="Calibri"/>
            </a:endParaRPr>
          </a:p>
        </p:txBody>
      </p:sp>
      <p:sp>
        <p:nvSpPr>
          <p:cNvPr id="170" name="Google Shape;170;p11"/>
          <p:cNvSpPr/>
          <p:nvPr/>
        </p:nvSpPr>
        <p:spPr>
          <a:xfrm>
            <a:off x="4908827" y="5695370"/>
            <a:ext cx="1403930" cy="46171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1100">
                <a:solidFill>
                  <a:schemeClr val="lt1"/>
                </a:solidFill>
                <a:latin typeface="Calibri"/>
                <a:ea typeface="Calibri"/>
                <a:cs typeface="Calibri"/>
                <a:sym typeface="Calibri"/>
              </a:rPr>
              <a:t>პროექტზე  დაფუძნებული სწავლა</a:t>
            </a:r>
            <a:endParaRPr sz="1100">
              <a:solidFill>
                <a:schemeClr val="lt1"/>
              </a:solidFill>
              <a:latin typeface="Calibri"/>
              <a:ea typeface="Calibri"/>
              <a:cs typeface="Calibri"/>
              <a:sym typeface="Calibri"/>
            </a:endParaRPr>
          </a:p>
        </p:txBody>
      </p:sp>
      <p:sp>
        <p:nvSpPr>
          <p:cNvPr id="171" name="Google Shape;171;p11"/>
          <p:cNvSpPr/>
          <p:nvPr/>
        </p:nvSpPr>
        <p:spPr>
          <a:xfrm>
            <a:off x="3252530" y="3132018"/>
            <a:ext cx="1155524" cy="593964"/>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აღმოჩენების პროცესზე ფოკუსირება</a:t>
            </a:r>
            <a:endParaRPr sz="800">
              <a:solidFill>
                <a:schemeClr val="lt1"/>
              </a:solidFill>
              <a:latin typeface="Calibri"/>
              <a:ea typeface="Calibri"/>
              <a:cs typeface="Calibri"/>
              <a:sym typeface="Calibri"/>
            </a:endParaRPr>
          </a:p>
        </p:txBody>
      </p:sp>
      <p:sp>
        <p:nvSpPr>
          <p:cNvPr id="172" name="Google Shape;172;p11"/>
          <p:cNvSpPr/>
          <p:nvPr/>
        </p:nvSpPr>
        <p:spPr>
          <a:xfrm>
            <a:off x="3528291" y="2410841"/>
            <a:ext cx="1155524" cy="66207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იწყება აუცილებელი კითხვით/კითხვებით</a:t>
            </a:r>
            <a:endParaRPr sz="800">
              <a:solidFill>
                <a:schemeClr val="lt1"/>
              </a:solidFill>
              <a:latin typeface="Calibri"/>
              <a:ea typeface="Calibri"/>
              <a:cs typeface="Calibri"/>
              <a:sym typeface="Calibri"/>
            </a:endParaRPr>
          </a:p>
        </p:txBody>
      </p:sp>
      <p:sp>
        <p:nvSpPr>
          <p:cNvPr id="173" name="Google Shape;173;p11"/>
          <p:cNvSpPr/>
          <p:nvPr/>
        </p:nvSpPr>
        <p:spPr>
          <a:xfrm>
            <a:off x="4932221" y="2232100"/>
            <a:ext cx="1488984" cy="899918"/>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სტუდენტებს განსასჯელად სთავაზობს  საინტერესო პრობლემებს</a:t>
            </a:r>
            <a:endParaRPr sz="800">
              <a:solidFill>
                <a:schemeClr val="lt1"/>
              </a:solidFill>
              <a:latin typeface="Calibri"/>
              <a:ea typeface="Calibri"/>
              <a:cs typeface="Calibri"/>
              <a:sym typeface="Calibri"/>
            </a:endParaRPr>
          </a:p>
        </p:txBody>
      </p:sp>
      <p:sp>
        <p:nvSpPr>
          <p:cNvPr id="174" name="Google Shape;174;p11"/>
          <p:cNvSpPr/>
          <p:nvPr/>
        </p:nvSpPr>
        <p:spPr>
          <a:xfrm>
            <a:off x="3720090" y="3843611"/>
            <a:ext cx="1375927" cy="748583"/>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ხაზს უსვამს არა მხოლოდ ცოდნას არამედ პროცესს </a:t>
            </a:r>
            <a:endParaRPr sz="800">
              <a:solidFill>
                <a:schemeClr val="lt1"/>
              </a:solidFill>
              <a:latin typeface="Calibri"/>
              <a:ea typeface="Calibri"/>
              <a:cs typeface="Calibri"/>
              <a:sym typeface="Calibri"/>
            </a:endParaRPr>
          </a:p>
        </p:txBody>
      </p:sp>
      <p:sp>
        <p:nvSpPr>
          <p:cNvPr id="175" name="Google Shape;175;p11"/>
          <p:cNvSpPr/>
          <p:nvPr/>
        </p:nvSpPr>
        <p:spPr>
          <a:xfrm>
            <a:off x="6832676" y="3085230"/>
            <a:ext cx="1540781" cy="899918"/>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ცოდნისა და უნარების გამოყენება ეფექტური გადაწყვეტილებების შესამუშავებლად</a:t>
            </a:r>
            <a:endParaRPr sz="800">
              <a:solidFill>
                <a:schemeClr val="lt1"/>
              </a:solidFill>
              <a:latin typeface="Calibri"/>
              <a:ea typeface="Calibri"/>
              <a:cs typeface="Calibri"/>
              <a:sym typeface="Calibri"/>
            </a:endParaRPr>
          </a:p>
        </p:txBody>
      </p:sp>
      <p:sp>
        <p:nvSpPr>
          <p:cNvPr id="176" name="Google Shape;176;p11"/>
          <p:cNvSpPr/>
          <p:nvPr/>
        </p:nvSpPr>
        <p:spPr>
          <a:xfrm>
            <a:off x="4707240" y="3116142"/>
            <a:ext cx="1670653" cy="1211543"/>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 სტუდენტზე ორიენტირებული</a:t>
            </a:r>
            <a:endParaRPr/>
          </a:p>
          <a:p>
            <a:pPr indent="0" lvl="0" marL="0" marR="0" rtl="0" algn="ctr">
              <a:spcBef>
                <a:spcPts val="0"/>
              </a:spcBef>
              <a:spcAft>
                <a:spcPts val="0"/>
              </a:spcAft>
              <a:buNone/>
            </a:pPr>
            <a:r>
              <a:rPr lang="ka-GE" sz="800">
                <a:solidFill>
                  <a:schemeClr val="lt1"/>
                </a:solidFill>
                <a:latin typeface="Calibri"/>
                <a:ea typeface="Calibri"/>
                <a:cs typeface="Calibri"/>
                <a:sym typeface="Calibri"/>
              </a:rPr>
              <a:t>- აქტიური სწავლების და კრიტიკული აზროვნების წახალისება </a:t>
            </a:r>
            <a:endParaRPr/>
          </a:p>
          <a:p>
            <a:pPr indent="0" lvl="0" marL="0" marR="0" rtl="0" algn="ctr">
              <a:spcBef>
                <a:spcPts val="0"/>
              </a:spcBef>
              <a:spcAft>
                <a:spcPts val="0"/>
              </a:spcAft>
              <a:buNone/>
            </a:pPr>
            <a:r>
              <a:rPr lang="ka-GE" sz="800">
                <a:solidFill>
                  <a:schemeClr val="lt1"/>
                </a:solidFill>
                <a:latin typeface="Calibri"/>
                <a:ea typeface="Calibri"/>
                <a:cs typeface="Calibri"/>
                <a:sym typeface="Calibri"/>
              </a:rPr>
              <a:t>- სწავლების ეფექტური მოდელები</a:t>
            </a:r>
            <a:endParaRPr sz="800">
              <a:solidFill>
                <a:schemeClr val="lt1"/>
              </a:solidFill>
              <a:latin typeface="Calibri"/>
              <a:ea typeface="Calibri"/>
              <a:cs typeface="Calibri"/>
              <a:sym typeface="Calibri"/>
            </a:endParaRPr>
          </a:p>
        </p:txBody>
      </p:sp>
      <p:sp>
        <p:nvSpPr>
          <p:cNvPr id="177" name="Google Shape;177;p11"/>
          <p:cNvSpPr/>
          <p:nvPr/>
        </p:nvSpPr>
        <p:spPr>
          <a:xfrm>
            <a:off x="4008582" y="4706326"/>
            <a:ext cx="3010755" cy="909642"/>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სტუდენტები ქმნიან ვიზუალურ მულტიმედიურ მასალას</a:t>
            </a:r>
            <a:endParaRPr/>
          </a:p>
          <a:p>
            <a:pPr indent="0" lvl="0" marL="0" marR="0" rtl="0" algn="ctr">
              <a:spcBef>
                <a:spcPts val="0"/>
              </a:spcBef>
              <a:spcAft>
                <a:spcPts val="0"/>
              </a:spcAft>
              <a:buNone/>
            </a:pPr>
            <a:r>
              <a:rPr lang="ka-GE" sz="800">
                <a:solidFill>
                  <a:schemeClr val="lt1"/>
                </a:solidFill>
                <a:latin typeface="Calibri"/>
                <a:ea typeface="Calibri"/>
                <a:cs typeface="Calibri"/>
                <a:sym typeface="Calibri"/>
              </a:rPr>
              <a:t>მოიცავს გრძელვადიან პროექტებს სადაც სტუდენტები ეძებენ სავარაუდო პასუხებს</a:t>
            </a:r>
            <a:endParaRPr sz="800">
              <a:solidFill>
                <a:schemeClr val="lt1"/>
              </a:solidFill>
              <a:latin typeface="Calibri"/>
              <a:ea typeface="Calibri"/>
              <a:cs typeface="Calibri"/>
              <a:sym typeface="Calibri"/>
            </a:endParaRPr>
          </a:p>
        </p:txBody>
      </p:sp>
      <p:sp>
        <p:nvSpPr>
          <p:cNvPr id="178" name="Google Shape;178;p11"/>
          <p:cNvSpPr/>
          <p:nvPr/>
        </p:nvSpPr>
        <p:spPr>
          <a:xfrm>
            <a:off x="6147903" y="3843611"/>
            <a:ext cx="1155524" cy="723729"/>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სტუდენტები  ჭრიან პრობლემებს</a:t>
            </a:r>
            <a:endParaRPr sz="800">
              <a:solidFill>
                <a:schemeClr val="lt1"/>
              </a:solidFill>
              <a:latin typeface="Calibri"/>
              <a:ea typeface="Calibri"/>
              <a:cs typeface="Calibri"/>
              <a:sym typeface="Calibri"/>
            </a:endParaRPr>
          </a:p>
        </p:txBody>
      </p:sp>
      <p:sp>
        <p:nvSpPr>
          <p:cNvPr id="179" name="Google Shape;179;p11"/>
          <p:cNvSpPr/>
          <p:nvPr/>
        </p:nvSpPr>
        <p:spPr>
          <a:xfrm>
            <a:off x="6244803" y="2417142"/>
            <a:ext cx="1462766" cy="655769"/>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ka-GE" sz="800">
                <a:solidFill>
                  <a:schemeClr val="lt1"/>
                </a:solidFill>
                <a:latin typeface="Calibri"/>
                <a:ea typeface="Calibri"/>
                <a:cs typeface="Calibri"/>
                <a:sym typeface="Calibri"/>
              </a:rPr>
              <a:t>სტუდენტები ჭრიან ავთენტურ რეალურგლობალურ  პრობლემებს </a:t>
            </a:r>
            <a:endParaRPr sz="800">
              <a:solidFill>
                <a:schemeClr val="lt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2"/>
          <p:cNvSpPr txBox="1"/>
          <p:nvPr>
            <p:ph type="title"/>
          </p:nvPr>
        </p:nvSpPr>
        <p:spPr>
          <a:xfrm>
            <a:off x="890280" y="2847240"/>
            <a:ext cx="10515240" cy="132516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25952"/>
              </a:buClr>
              <a:buSzPts val="4400"/>
              <a:buFont typeface="Calibri"/>
              <a:buNone/>
            </a:pPr>
            <a:r>
              <a:rPr b="1" lang="ka-GE" sz="4400" strike="noStrike">
                <a:solidFill>
                  <a:srgbClr val="025952"/>
                </a:solidFill>
                <a:latin typeface="Calibri"/>
                <a:ea typeface="Calibri"/>
                <a:cs typeface="Calibri"/>
                <a:sym typeface="Calibri"/>
              </a:rPr>
              <a:t>პროექტზე დაფუძნებული სწავლება (PBL)</a:t>
            </a:r>
            <a:endParaRPr b="0" sz="4400" strike="noStrike">
              <a:solidFill>
                <a:schemeClr val="dk1"/>
              </a:solidFill>
              <a:latin typeface="Calibri"/>
              <a:ea typeface="Calibri"/>
              <a:cs typeface="Calibri"/>
              <a:sym typeface="Calibri"/>
            </a:endParaRPr>
          </a:p>
        </p:txBody>
      </p:sp>
      <p:sp>
        <p:nvSpPr>
          <p:cNvPr id="185" name="Google Shape;185;p12"/>
          <p:cNvSpPr/>
          <p:nvPr/>
        </p:nvSpPr>
        <p:spPr>
          <a:xfrm>
            <a:off x="1576080" y="4244594"/>
            <a:ext cx="9143640" cy="1015664"/>
          </a:xfrm>
          <a:prstGeom prst="rect">
            <a:avLst/>
          </a:prstGeom>
          <a:noFill/>
          <a:ln>
            <a:noFill/>
          </a:ln>
        </p:spPr>
        <p:txBody>
          <a:bodyPr anchorCtr="0" anchor="t" bIns="45700" lIns="91425" spcFirstLastPara="1" rIns="91425" wrap="square" tIns="45700">
            <a:normAutofit/>
          </a:bodyPr>
          <a:lstStyle/>
          <a:p>
            <a:pPr indent="0" lvl="0" marL="0" marR="0" rtl="0" algn="ctr">
              <a:lnSpc>
                <a:spcPct val="90000"/>
              </a:lnSpc>
              <a:spcBef>
                <a:spcPts val="0"/>
              </a:spcBef>
              <a:spcAft>
                <a:spcPts val="0"/>
              </a:spcAft>
              <a:buNone/>
            </a:pPr>
            <a:r>
              <a:rPr b="0" lang="ka-GE" sz="2800" strike="noStrike">
                <a:solidFill>
                  <a:srgbClr val="025952"/>
                </a:solidFill>
                <a:latin typeface="Calibri"/>
                <a:ea typeface="Calibri"/>
                <a:cs typeface="Calibri"/>
                <a:sym typeface="Calibri"/>
              </a:rPr>
              <a:t>საკუთარი პროექტის მომზადება</a:t>
            </a:r>
            <a:endParaRPr b="0" sz="2800" strike="noStrike">
              <a:solidFill>
                <a:srgbClr val="000000"/>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13"/>
          <p:cNvSpPr txBox="1"/>
          <p:nvPr>
            <p:ph type="title"/>
          </p:nvPr>
        </p:nvSpPr>
        <p:spPr>
          <a:xfrm>
            <a:off x="838380" y="2766420"/>
            <a:ext cx="10515240" cy="2346354"/>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rgbClr val="FF0000"/>
              </a:buClr>
              <a:buSzPct val="100000"/>
              <a:buFont typeface="Calibri"/>
              <a:buNone/>
            </a:pPr>
            <a:r>
              <a:rPr b="1" lang="ka-GE" sz="4400" strike="noStrike">
                <a:solidFill>
                  <a:srgbClr val="FF0000"/>
                </a:solidFill>
                <a:latin typeface="Calibri"/>
                <a:ea typeface="Calibri"/>
                <a:cs typeface="Calibri"/>
                <a:sym typeface="Calibri"/>
              </a:rPr>
              <a:t>შექმენი</a:t>
            </a:r>
            <a:r>
              <a:rPr b="1" lang="ka-GE">
                <a:solidFill>
                  <a:srgbClr val="FF0000"/>
                </a:solidFill>
              </a:rPr>
              <a:t>თ</a:t>
            </a:r>
            <a:r>
              <a:rPr b="1" lang="ka-GE" sz="4400" strike="noStrike">
                <a:solidFill>
                  <a:srgbClr val="FF0000"/>
                </a:solidFill>
                <a:latin typeface="Calibri"/>
                <a:ea typeface="Calibri"/>
                <a:cs typeface="Calibri"/>
                <a:sym typeface="Calibri"/>
              </a:rPr>
              <a:t> მცირე 3-4 წევრიანი ჯგუფები</a:t>
            </a:r>
            <a:br>
              <a:rPr lang="ka-GE" sz="4400"/>
            </a:br>
            <a:br>
              <a:rPr lang="ka-GE" sz="4400"/>
            </a:br>
            <a:r>
              <a:rPr b="1" lang="ka-GE" sz="4400" strike="noStrike">
                <a:solidFill>
                  <a:srgbClr val="FF0000"/>
                </a:solidFill>
                <a:latin typeface="Calibri"/>
                <a:ea typeface="Calibri"/>
                <a:cs typeface="Calibri"/>
                <a:sym typeface="Calibri"/>
              </a:rPr>
              <a:t>განსაზღვრეთ ESD-თან დაკავშირებული პრობლემა ან საკითხი რომელზე მუშაობაც გსურთ</a:t>
            </a:r>
            <a:br>
              <a:rPr b="1" lang="ka-GE" sz="4400" strike="noStrike">
                <a:solidFill>
                  <a:srgbClr val="FF0000"/>
                </a:solidFill>
                <a:latin typeface="Calibri"/>
                <a:ea typeface="Calibri"/>
                <a:cs typeface="Calibri"/>
                <a:sym typeface="Calibri"/>
              </a:rPr>
            </a:br>
            <a:br>
              <a:rPr lang="ka-GE" sz="4400"/>
            </a:br>
            <a:r>
              <a:rPr b="1" lang="ka-GE" sz="4400" strike="noStrike">
                <a:solidFill>
                  <a:srgbClr val="FF0000"/>
                </a:solidFill>
                <a:latin typeface="Calibri"/>
                <a:ea typeface="Calibri"/>
                <a:cs typeface="Calibri"/>
                <a:sym typeface="Calibri"/>
              </a:rPr>
              <a:t>განავითარე იდეა</a:t>
            </a:r>
            <a:br>
              <a:rPr lang="ka-GE" sz="2200"/>
            </a:br>
            <a:endParaRPr b="0" sz="4400"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14"/>
          <p:cNvSpPr txBox="1"/>
          <p:nvPr>
            <p:ph type="title"/>
          </p:nvPr>
        </p:nvSpPr>
        <p:spPr>
          <a:xfrm>
            <a:off x="333829" y="1877961"/>
            <a:ext cx="11071691" cy="3361696"/>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FF0000"/>
              </a:buClr>
              <a:buSzPts val="3600"/>
              <a:buFont typeface="Calibri"/>
              <a:buNone/>
            </a:pPr>
            <a:r>
              <a:rPr b="1" lang="ka-GE" sz="3600">
                <a:solidFill>
                  <a:srgbClr val="FF0000"/>
                </a:solidFill>
                <a:latin typeface="Calibri"/>
                <a:ea typeface="Calibri"/>
                <a:cs typeface="Calibri"/>
                <a:sym typeface="Calibri"/>
              </a:rPr>
              <a:t>განსაზღვრეთ პოტენციური საგანმანათლებლო გარემო, რომელზეც თქვენი ინიციატივა იქნება მიმართული</a:t>
            </a:r>
            <a:br>
              <a:rPr b="1" lang="ka-GE" sz="3600">
                <a:solidFill>
                  <a:srgbClr val="FF0000"/>
                </a:solidFill>
                <a:latin typeface="Calibri"/>
                <a:ea typeface="Calibri"/>
                <a:cs typeface="Calibri"/>
                <a:sym typeface="Calibri"/>
              </a:rPr>
            </a:br>
            <a:br>
              <a:rPr b="1" lang="ka-GE" sz="3600">
                <a:solidFill>
                  <a:srgbClr val="FF0000"/>
                </a:solidFill>
                <a:latin typeface="Calibri"/>
                <a:ea typeface="Calibri"/>
                <a:cs typeface="Calibri"/>
                <a:sym typeface="Calibri"/>
              </a:rPr>
            </a:br>
            <a:r>
              <a:rPr b="1" lang="ka-GE" sz="3600">
                <a:solidFill>
                  <a:srgbClr val="FF0000"/>
                </a:solidFill>
                <a:latin typeface="Calibri"/>
                <a:ea typeface="Calibri"/>
                <a:cs typeface="Calibri"/>
                <a:sym typeface="Calibri"/>
              </a:rPr>
              <a:t>განსაზღვრეთ პოტენციური პარტნიორები საგანმანათლებლო სექტორიდან და მის ფარგლებს გარეთ, რომლებიც შეიძლება დაინტერესებულნი იყვნენ პროექტში ჩართულობით </a:t>
            </a:r>
            <a:br>
              <a:rPr b="1" lang="ka-GE" sz="3600">
                <a:solidFill>
                  <a:srgbClr val="FF0000"/>
                </a:solidFill>
                <a:latin typeface="Calibri"/>
                <a:ea typeface="Calibri"/>
                <a:cs typeface="Calibri"/>
                <a:sym typeface="Calibri"/>
              </a:rPr>
            </a:br>
            <a:br>
              <a:rPr b="1" lang="ka-GE" sz="3600">
                <a:solidFill>
                  <a:srgbClr val="FF0000"/>
                </a:solidFill>
                <a:latin typeface="Calibri"/>
                <a:ea typeface="Calibri"/>
                <a:cs typeface="Calibri"/>
                <a:sym typeface="Calibri"/>
              </a:rPr>
            </a:br>
            <a:r>
              <a:rPr b="1" lang="ka-GE" sz="3600">
                <a:solidFill>
                  <a:srgbClr val="FF0000"/>
                </a:solidFill>
                <a:latin typeface="Calibri"/>
                <a:ea typeface="Calibri"/>
                <a:cs typeface="Calibri"/>
                <a:sym typeface="Calibri"/>
              </a:rPr>
              <a:t>შეიმუშავეთ პროექტის გეგმა</a:t>
            </a:r>
            <a:endParaRPr b="0" sz="3600" strike="noStrik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15"/>
          <p:cNvSpPr/>
          <p:nvPr/>
        </p:nvSpPr>
        <p:spPr>
          <a:xfrm>
            <a:off x="665640" y="1395720"/>
            <a:ext cx="8085960" cy="5576040"/>
          </a:xfrm>
          <a:prstGeom prst="rect">
            <a:avLst/>
          </a:prstGeom>
          <a:noFill/>
          <a:ln>
            <a:noFill/>
          </a:ln>
        </p:spPr>
        <p:txBody>
          <a:bodyPr anchorCtr="0" anchor="t" bIns="45000" lIns="90000" spcFirstLastPara="1" rIns="90000" wrap="square" tIns="45000">
            <a:spAutoFit/>
          </a:bodyPr>
          <a:lstStyle/>
          <a:p>
            <a:pPr indent="-343080" lvl="0" marL="343080" marR="0" rtl="0" algn="l">
              <a:lnSpc>
                <a:spcPct val="100000"/>
              </a:lnSpc>
              <a:spcBef>
                <a:spcPts val="0"/>
              </a:spcBef>
              <a:spcAft>
                <a:spcPts val="0"/>
              </a:spcAft>
              <a:buClr>
                <a:srgbClr val="000000"/>
              </a:buClr>
              <a:buSzPts val="2400"/>
              <a:buFont typeface="Arial"/>
              <a:buChar char="•"/>
            </a:pPr>
            <a:r>
              <a:rPr b="0" lang="ka-GE" sz="2400" u="sng" strike="noStrike">
                <a:solidFill>
                  <a:schemeClr val="dk1"/>
                </a:solidFill>
                <a:latin typeface="Calibri"/>
                <a:ea typeface="Calibri"/>
                <a:cs typeface="Calibri"/>
                <a:sym typeface="Calibri"/>
                <a:hlinkClick r:id="rId3">
                  <a:extLst>
                    <a:ext uri="{A12FA001-AC4F-418D-AE19-62706E023703}">
                      <ahyp:hlinkClr val="tx"/>
                    </a:ext>
                  </a:extLst>
                </a:hlinkClick>
              </a:rPr>
              <a:t>https://www.bu.edu/ctl/guides/project-based-learning/</a:t>
            </a:r>
            <a:endParaRPr b="0" sz="2400"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sz="2400" strike="noStrike">
              <a:solidFill>
                <a:srgbClr val="000000"/>
              </a:solidFill>
              <a:latin typeface="Calibri"/>
              <a:ea typeface="Calibri"/>
              <a:cs typeface="Calibri"/>
              <a:sym typeface="Calibri"/>
            </a:endParaRPr>
          </a:p>
          <a:p>
            <a:pPr indent="-343080" lvl="0" marL="343080" marR="0" rtl="0" algn="l">
              <a:lnSpc>
                <a:spcPct val="100000"/>
              </a:lnSpc>
              <a:spcBef>
                <a:spcPts val="0"/>
              </a:spcBef>
              <a:spcAft>
                <a:spcPts val="0"/>
              </a:spcAft>
              <a:buClr>
                <a:srgbClr val="000000"/>
              </a:buClr>
              <a:buSzPts val="2400"/>
              <a:buFont typeface="Arial"/>
              <a:buChar char="•"/>
            </a:pPr>
            <a:r>
              <a:rPr b="0" lang="ka-GE" sz="2400" u="sng" strike="noStrike">
                <a:solidFill>
                  <a:schemeClr val="dk1"/>
                </a:solidFill>
                <a:latin typeface="Calibri"/>
                <a:ea typeface="Calibri"/>
                <a:cs typeface="Calibri"/>
                <a:sym typeface="Calibri"/>
                <a:hlinkClick r:id="rId4">
                  <a:extLst>
                    <a:ext uri="{A12FA001-AC4F-418D-AE19-62706E023703}">
                      <ahyp:hlinkClr val="tx"/>
                    </a:ext>
                  </a:extLst>
                </a:hlinkClick>
              </a:rPr>
              <a:t>https://teachingcommons.stanford.edu/resources/learning/learning-activities/project-based-learning</a:t>
            </a:r>
            <a:endParaRPr b="0" sz="2400"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sz="2400" strike="noStrike">
              <a:solidFill>
                <a:srgbClr val="000000"/>
              </a:solidFill>
              <a:latin typeface="Calibri"/>
              <a:ea typeface="Calibri"/>
              <a:cs typeface="Calibri"/>
              <a:sym typeface="Calibri"/>
            </a:endParaRPr>
          </a:p>
          <a:p>
            <a:pPr indent="-343080" lvl="0" marL="343080" marR="0" rtl="0" algn="l">
              <a:lnSpc>
                <a:spcPct val="100000"/>
              </a:lnSpc>
              <a:spcBef>
                <a:spcPts val="0"/>
              </a:spcBef>
              <a:spcAft>
                <a:spcPts val="0"/>
              </a:spcAft>
              <a:buClr>
                <a:srgbClr val="000000"/>
              </a:buClr>
              <a:buSzPts val="2400"/>
              <a:buFont typeface="Arial"/>
              <a:buChar char="•"/>
            </a:pPr>
            <a:r>
              <a:rPr b="0" lang="ka-GE" sz="2400" u="sng" strike="noStrike">
                <a:solidFill>
                  <a:schemeClr val="dk1"/>
                </a:solidFill>
                <a:latin typeface="Calibri"/>
                <a:ea typeface="Calibri"/>
                <a:cs typeface="Calibri"/>
                <a:sym typeface="Calibri"/>
                <a:hlinkClick r:id="rId5">
                  <a:extLst>
                    <a:ext uri="{A12FA001-AC4F-418D-AE19-62706E023703}">
                      <ahyp:hlinkClr val="tx"/>
                    </a:ext>
                  </a:extLst>
                </a:hlinkClick>
              </a:rPr>
              <a:t>https://www.edutopia.org/blog/pbl-through-a-makers-lens-patrick-waters</a:t>
            </a:r>
            <a:r>
              <a:rPr b="0" lang="ka-GE" sz="2400" strike="noStrike">
                <a:solidFill>
                  <a:schemeClr val="dk1"/>
                </a:solidFill>
                <a:latin typeface="Calibri"/>
                <a:ea typeface="Calibri"/>
                <a:cs typeface="Calibri"/>
                <a:sym typeface="Calibri"/>
              </a:rPr>
              <a:t> </a:t>
            </a:r>
            <a:endParaRPr b="0" sz="2400"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sz="2400" strike="noStrike">
              <a:solidFill>
                <a:srgbClr val="000000"/>
              </a:solidFill>
              <a:latin typeface="Calibri"/>
              <a:ea typeface="Calibri"/>
              <a:cs typeface="Calibri"/>
              <a:sym typeface="Calibri"/>
            </a:endParaRPr>
          </a:p>
          <a:p>
            <a:pPr indent="-343080" lvl="0" marL="343080" marR="0" rtl="0" algn="l">
              <a:lnSpc>
                <a:spcPct val="100000"/>
              </a:lnSpc>
              <a:spcBef>
                <a:spcPts val="0"/>
              </a:spcBef>
              <a:spcAft>
                <a:spcPts val="0"/>
              </a:spcAft>
              <a:buClr>
                <a:srgbClr val="000000"/>
              </a:buClr>
              <a:buSzPts val="2400"/>
              <a:buFont typeface="Arial"/>
              <a:buChar char="•"/>
            </a:pPr>
            <a:r>
              <a:rPr b="0" lang="ka-GE" sz="2400" u="sng" strike="noStrike">
                <a:solidFill>
                  <a:schemeClr val="dk1"/>
                </a:solidFill>
                <a:latin typeface="Calibri"/>
                <a:ea typeface="Calibri"/>
                <a:cs typeface="Calibri"/>
                <a:sym typeface="Calibri"/>
                <a:hlinkClick r:id="rId6">
                  <a:extLst>
                    <a:ext uri="{A12FA001-AC4F-418D-AE19-62706E023703}">
                      <ahyp:hlinkClr val="tx"/>
                    </a:ext>
                  </a:extLst>
                </a:hlinkClick>
              </a:rPr>
              <a:t>https://www.pblworks.org/what-is-pbl</a:t>
            </a:r>
            <a:r>
              <a:rPr b="0" lang="ka-GE" sz="2400" strike="noStrike">
                <a:solidFill>
                  <a:schemeClr val="dk1"/>
                </a:solidFill>
                <a:latin typeface="Calibri"/>
                <a:ea typeface="Calibri"/>
                <a:cs typeface="Calibri"/>
                <a:sym typeface="Calibri"/>
              </a:rPr>
              <a:t> </a:t>
            </a:r>
            <a:endParaRPr b="0" sz="2400"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sz="2400" strike="noStrike">
              <a:solidFill>
                <a:srgbClr val="000000"/>
              </a:solidFill>
              <a:latin typeface="Calibri"/>
              <a:ea typeface="Calibri"/>
              <a:cs typeface="Calibri"/>
              <a:sym typeface="Calibri"/>
            </a:endParaRPr>
          </a:p>
          <a:p>
            <a:pPr indent="-343080" lvl="0" marL="343080" marR="0" rtl="0" algn="l">
              <a:lnSpc>
                <a:spcPct val="100000"/>
              </a:lnSpc>
              <a:spcBef>
                <a:spcPts val="0"/>
              </a:spcBef>
              <a:spcAft>
                <a:spcPts val="0"/>
              </a:spcAft>
              <a:buClr>
                <a:srgbClr val="000000"/>
              </a:buClr>
              <a:buSzPts val="2400"/>
              <a:buFont typeface="Arial"/>
              <a:buChar char="•"/>
            </a:pPr>
            <a:r>
              <a:rPr b="0" lang="ka-GE" sz="2400" u="sng" strike="noStrike">
                <a:solidFill>
                  <a:schemeClr val="dk1"/>
                </a:solidFill>
                <a:latin typeface="Calibri"/>
                <a:ea typeface="Calibri"/>
                <a:cs typeface="Calibri"/>
                <a:sym typeface="Calibri"/>
                <a:hlinkClick r:id="rId7">
                  <a:extLst>
                    <a:ext uri="{A12FA001-AC4F-418D-AE19-62706E023703}">
                      <ahyp:hlinkClr val="tx"/>
                    </a:ext>
                  </a:extLst>
                </a:hlinkClick>
              </a:rPr>
              <a:t>https://er.educause.edu/articles/2015/1/using-design-thinking-in-higher-education</a:t>
            </a:r>
            <a:r>
              <a:rPr b="0" lang="ka-GE" sz="2400" strike="noStrike">
                <a:solidFill>
                  <a:schemeClr val="dk1"/>
                </a:solidFill>
                <a:latin typeface="Calibri"/>
                <a:ea typeface="Calibri"/>
                <a:cs typeface="Calibri"/>
                <a:sym typeface="Calibri"/>
              </a:rPr>
              <a:t> </a:t>
            </a:r>
            <a:endParaRPr b="0" sz="2400"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sz="2400" strike="noStrike">
              <a:solidFill>
                <a:srgbClr val="000000"/>
              </a:solidFill>
              <a:latin typeface="Calibri"/>
              <a:ea typeface="Calibri"/>
              <a:cs typeface="Calibri"/>
              <a:sym typeface="Calibri"/>
            </a:endParaRPr>
          </a:p>
        </p:txBody>
      </p:sp>
      <p:sp>
        <p:nvSpPr>
          <p:cNvPr id="201" name="Google Shape;201;p15"/>
          <p:cNvSpPr txBox="1"/>
          <p:nvPr>
            <p:ph type="title"/>
          </p:nvPr>
        </p:nvSpPr>
        <p:spPr>
          <a:xfrm>
            <a:off x="3201825" y="546070"/>
            <a:ext cx="8229300" cy="9996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Calibri"/>
              <a:buNone/>
            </a:pPr>
            <a:r>
              <a:rPr b="1" lang="ka-GE" sz="3200" strike="noStrike">
                <a:solidFill>
                  <a:schemeClr val="dk1"/>
                </a:solidFill>
                <a:latin typeface="Calibri"/>
                <a:ea typeface="Calibri"/>
                <a:cs typeface="Calibri"/>
                <a:sym typeface="Calibri"/>
              </a:rPr>
              <a:t>წყაროები</a:t>
            </a:r>
            <a:endParaRPr b="0" sz="3200"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2"/>
          <p:cNvSpPr txBox="1"/>
          <p:nvPr>
            <p:ph type="title"/>
          </p:nvPr>
        </p:nvSpPr>
        <p:spPr>
          <a:xfrm>
            <a:off x="890280" y="2847240"/>
            <a:ext cx="10515240" cy="132516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25952"/>
              </a:buClr>
              <a:buSzPts val="4400"/>
              <a:buFont typeface="Calibri"/>
              <a:buNone/>
            </a:pPr>
            <a:r>
              <a:rPr b="1" lang="ka-GE" sz="4400" strike="noStrike">
                <a:solidFill>
                  <a:srgbClr val="025952"/>
                </a:solidFill>
                <a:latin typeface="Calibri"/>
                <a:ea typeface="Calibri"/>
                <a:cs typeface="Calibri"/>
                <a:sym typeface="Calibri"/>
              </a:rPr>
              <a:t>პროექტზე დაფუძნებული სწავლება (PBL)</a:t>
            </a:r>
            <a:endParaRPr b="0" sz="4400" strike="noStrike">
              <a:solidFill>
                <a:schemeClr val="dk1"/>
              </a:solidFill>
              <a:latin typeface="Calibri"/>
              <a:ea typeface="Calibri"/>
              <a:cs typeface="Calibri"/>
              <a:sym typeface="Calibri"/>
            </a:endParaRPr>
          </a:p>
        </p:txBody>
      </p:sp>
      <p:sp>
        <p:nvSpPr>
          <p:cNvPr id="85" name="Google Shape;85;p2"/>
          <p:cNvSpPr/>
          <p:nvPr/>
        </p:nvSpPr>
        <p:spPr>
          <a:xfrm>
            <a:off x="1524180" y="4645571"/>
            <a:ext cx="9143640" cy="757702"/>
          </a:xfrm>
          <a:prstGeom prst="rect">
            <a:avLst/>
          </a:prstGeom>
          <a:noFill/>
          <a:ln>
            <a:noFill/>
          </a:ln>
        </p:spPr>
        <p:txBody>
          <a:bodyPr anchorCtr="0" anchor="t" bIns="45700" lIns="91425" spcFirstLastPara="1" rIns="91425" wrap="square" tIns="45700">
            <a:normAutofit/>
          </a:bodyPr>
          <a:lstStyle/>
          <a:p>
            <a:pPr indent="0" lvl="0" marL="0" marR="0" rtl="0" algn="ctr">
              <a:lnSpc>
                <a:spcPct val="90000"/>
              </a:lnSpc>
              <a:spcBef>
                <a:spcPts val="0"/>
              </a:spcBef>
              <a:spcAft>
                <a:spcPts val="0"/>
              </a:spcAft>
              <a:buNone/>
            </a:pPr>
            <a:r>
              <a:rPr b="0" i="0" lang="ka-GE" sz="2800" u="none" cap="none" strike="noStrike">
                <a:solidFill>
                  <a:srgbClr val="025952"/>
                </a:solidFill>
                <a:latin typeface="Calibri"/>
                <a:ea typeface="Calibri"/>
                <a:cs typeface="Calibri"/>
                <a:sym typeface="Calibri"/>
              </a:rPr>
              <a:t>განმარტება</a:t>
            </a:r>
            <a:endParaRPr b="0" i="0" sz="2800" u="none" cap="none" strike="noStrike">
              <a:solidFill>
                <a:srgbClr val="00000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3"/>
          <p:cNvSpPr txBox="1"/>
          <p:nvPr>
            <p:ph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025952"/>
              </a:buClr>
              <a:buSzPts val="4400"/>
              <a:buFont typeface="Calibri"/>
              <a:buNone/>
            </a:pPr>
            <a:r>
              <a:rPr b="1" lang="ka-GE" sz="3800">
                <a:solidFill>
                  <a:srgbClr val="025952"/>
                </a:solidFill>
                <a:latin typeface="Calibri"/>
                <a:ea typeface="Calibri"/>
                <a:cs typeface="Calibri"/>
                <a:sym typeface="Calibri"/>
              </a:rPr>
              <a:t>პროექტზე დაფუძნებული სწავლება (PBL)</a:t>
            </a:r>
            <a:endParaRPr b="0" sz="3800" strike="noStrike">
              <a:solidFill>
                <a:schemeClr val="dk1"/>
              </a:solidFill>
              <a:latin typeface="Calibri"/>
              <a:ea typeface="Calibri"/>
              <a:cs typeface="Calibri"/>
              <a:sym typeface="Calibri"/>
            </a:endParaRPr>
          </a:p>
        </p:txBody>
      </p:sp>
      <p:sp>
        <p:nvSpPr>
          <p:cNvPr id="91" name="Google Shape;91;p3"/>
          <p:cNvSpPr txBox="1"/>
          <p:nvPr>
            <p:ph idx="1" type="body"/>
          </p:nvPr>
        </p:nvSpPr>
        <p:spPr>
          <a:xfrm>
            <a:off x="838080" y="1825560"/>
            <a:ext cx="10515240" cy="4350960"/>
          </a:xfrm>
          <a:prstGeom prst="rect">
            <a:avLst/>
          </a:prstGeom>
          <a:noFill/>
          <a:ln>
            <a:noFill/>
          </a:ln>
        </p:spPr>
        <p:txBody>
          <a:bodyPr anchorCtr="0" anchor="t" bIns="45700" lIns="91425" spcFirstLastPara="1" rIns="91425" wrap="square" tIns="45700">
            <a:normAutofit/>
          </a:bodyPr>
          <a:lstStyle/>
          <a:p>
            <a:pPr indent="0" lvl="0" marL="0" marR="0" rtl="0" algn="just">
              <a:lnSpc>
                <a:spcPct val="100000"/>
              </a:lnSpc>
              <a:spcBef>
                <a:spcPts val="0"/>
              </a:spcBef>
              <a:spcAft>
                <a:spcPts val="0"/>
              </a:spcAft>
              <a:buClr>
                <a:schemeClr val="dk1"/>
              </a:buClr>
              <a:buSzPts val="2400"/>
              <a:buFont typeface="Calibri"/>
              <a:buNone/>
            </a:pPr>
            <a:r>
              <a:rPr b="0" i="0" lang="ka-GE" sz="2400" u="none" cap="none" strike="noStrike">
                <a:solidFill>
                  <a:schemeClr val="dk1"/>
                </a:solidFill>
                <a:latin typeface="Calibri"/>
                <a:ea typeface="Calibri"/>
                <a:cs typeface="Calibri"/>
                <a:sym typeface="Calibri"/>
              </a:rPr>
              <a:t>განმარტება</a:t>
            </a:r>
            <a:endParaRPr b="0" i="0" sz="2400" u="none" cap="none" strike="noStrike">
              <a:solidFill>
                <a:schemeClr val="dk1"/>
              </a:solidFill>
              <a:latin typeface="Calibri"/>
              <a:ea typeface="Calibri"/>
              <a:cs typeface="Calibri"/>
              <a:sym typeface="Calibri"/>
            </a:endParaRPr>
          </a:p>
          <a:p>
            <a:pPr indent="0" lvl="0" marL="0" marR="0" rtl="0" algn="just">
              <a:lnSpc>
                <a:spcPct val="100000"/>
              </a:lnSpc>
              <a:spcBef>
                <a:spcPts val="1001"/>
              </a:spcBef>
              <a:spcAft>
                <a:spcPts val="0"/>
              </a:spcAft>
              <a:buClr>
                <a:schemeClr val="dk1"/>
              </a:buClr>
              <a:buSzPts val="2400"/>
              <a:buFont typeface="Calibri"/>
              <a:buNone/>
            </a:pPr>
            <a:r>
              <a:rPr b="0" i="0" lang="ka-GE" sz="2400" u="none" cap="none" strike="noStrike">
                <a:solidFill>
                  <a:schemeClr val="dk1"/>
                </a:solidFill>
                <a:latin typeface="Calibri"/>
                <a:ea typeface="Calibri"/>
                <a:cs typeface="Calibri"/>
                <a:sym typeface="Calibri"/>
              </a:rPr>
              <a:t>„პროექტზე დაფუძნებული სწავლება (PBL) გულისხმობს სტუდენტების მიერ პრობლემის გადაჭრის პრაქტიკული გადაწყვეტილებების დაგეგმვას შემუშავებას და განხორციელებას. </a:t>
            </a:r>
            <a:endParaRPr b="0" i="0" sz="2400" u="none" cap="none" strike="noStrike">
              <a:solidFill>
                <a:schemeClr val="dk1"/>
              </a:solidFill>
              <a:latin typeface="Calibri"/>
              <a:ea typeface="Calibri"/>
              <a:cs typeface="Calibri"/>
              <a:sym typeface="Calibri"/>
            </a:endParaRPr>
          </a:p>
          <a:p>
            <a:pPr indent="0" lvl="0" marL="0" marR="0" rtl="0" algn="just">
              <a:lnSpc>
                <a:spcPct val="100000"/>
              </a:lnSpc>
              <a:spcBef>
                <a:spcPts val="1001"/>
              </a:spcBef>
              <a:spcAft>
                <a:spcPts val="0"/>
              </a:spcAft>
              <a:buClr>
                <a:schemeClr val="dk1"/>
              </a:buClr>
              <a:buSzPts val="2400"/>
              <a:buFont typeface="Calibri"/>
              <a:buNone/>
            </a:pPr>
            <a:r>
              <a:rPr b="0" i="0" lang="ka-GE" sz="2400" u="none" cap="none" strike="noStrike">
                <a:solidFill>
                  <a:schemeClr val="dk1"/>
                </a:solidFill>
                <a:latin typeface="Calibri"/>
                <a:ea typeface="Calibri"/>
                <a:cs typeface="Calibri"/>
                <a:sym typeface="Calibri"/>
              </a:rPr>
              <a:t>PBL-ის საგანმანათლებლო ღირებულება მდგომარეობს იმაში, რომ განავითაროს სტუდენტების შემოქმედებითი უნარები, რათა შეძლონ რთული ან არასათანადოდ სტრუქტურირებული პრობლემების გადაჭრა, ჩვეულებრივ მცირე სამუშაო ჯგუფებში (ბოსტონის უნივერსიტეტი)</a:t>
            </a:r>
            <a:endParaRPr b="0" i="0" sz="2400" u="none" cap="none" strike="noStrike">
              <a:solidFill>
                <a:schemeClr val="dk1"/>
              </a:solidFill>
              <a:latin typeface="Calibri"/>
              <a:ea typeface="Calibri"/>
              <a:cs typeface="Calibri"/>
              <a:sym typeface="Calibri"/>
            </a:endParaRPr>
          </a:p>
        </p:txBody>
      </p:sp>
      <p:sp>
        <p:nvSpPr>
          <p:cNvPr id="92" name="Google Shape;92;p3"/>
          <p:cNvSpPr/>
          <p:nvPr/>
        </p:nvSpPr>
        <p:spPr>
          <a:xfrm>
            <a:off x="3831840" y="6429600"/>
            <a:ext cx="4214520" cy="272520"/>
          </a:xfrm>
          <a:prstGeom prst="rect">
            <a:avLst/>
          </a:prstGeom>
          <a:noFill/>
          <a:ln>
            <a:noFill/>
          </a:ln>
        </p:spPr>
        <p:txBody>
          <a:bodyPr anchorCtr="0" anchor="t" bIns="45000" lIns="90000" spcFirstLastPara="1" rIns="90000" wrap="square" tIns="45000">
            <a:spAutoFit/>
          </a:bodyPr>
          <a:lstStyle/>
          <a:p>
            <a:pPr indent="0" lvl="0" marL="0" marR="0" rtl="0" algn="l">
              <a:lnSpc>
                <a:spcPct val="100000"/>
              </a:lnSpc>
              <a:spcBef>
                <a:spcPts val="0"/>
              </a:spcBef>
              <a:spcAft>
                <a:spcPts val="0"/>
              </a:spcAft>
              <a:buNone/>
            </a:pPr>
            <a:r>
              <a:rPr b="0" i="0" lang="ka-GE" sz="1200" u="none" cap="none" strike="noStrike">
                <a:solidFill>
                  <a:schemeClr val="dk1"/>
                </a:solidFill>
                <a:latin typeface="Calibri"/>
                <a:ea typeface="Calibri"/>
                <a:cs typeface="Calibri"/>
                <a:sym typeface="Calibri"/>
              </a:rPr>
              <a:t>https://www.bu.edu/ctl/guides/project-based-learning/</a:t>
            </a:r>
            <a:endParaRPr b="0" i="0" sz="1200" u="none" cap="none" strike="noStrike">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4"/>
          <p:cNvSpPr txBox="1"/>
          <p:nvPr>
            <p:ph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b="1" lang="ka-GE" sz="3500">
                <a:solidFill>
                  <a:schemeClr val="dk1"/>
                </a:solidFill>
                <a:latin typeface="Calibri"/>
                <a:ea typeface="Calibri"/>
                <a:cs typeface="Calibri"/>
                <a:sym typeface="Calibri"/>
              </a:rPr>
              <a:t>პროექტზე დაფუძნებული სწავლების ეტაპები</a:t>
            </a:r>
            <a:endParaRPr b="0" sz="3500" strike="noStrike">
              <a:solidFill>
                <a:schemeClr val="dk1"/>
              </a:solidFill>
              <a:latin typeface="Calibri"/>
              <a:ea typeface="Calibri"/>
              <a:cs typeface="Calibri"/>
              <a:sym typeface="Calibri"/>
            </a:endParaRPr>
          </a:p>
        </p:txBody>
      </p:sp>
      <p:sp>
        <p:nvSpPr>
          <p:cNvPr id="98" name="Google Shape;98;p4"/>
          <p:cNvSpPr txBox="1"/>
          <p:nvPr>
            <p:ph idx="1" type="body"/>
          </p:nvPr>
        </p:nvSpPr>
        <p:spPr>
          <a:xfrm>
            <a:off x="838080" y="1825560"/>
            <a:ext cx="10515240" cy="4350960"/>
          </a:xfrm>
          <a:prstGeom prst="rect">
            <a:avLst/>
          </a:prstGeom>
          <a:noFill/>
          <a:ln>
            <a:noFill/>
          </a:ln>
        </p:spPr>
        <p:txBody>
          <a:bodyPr anchorCtr="0" anchor="t" bIns="45700" lIns="91425" spcFirstLastPara="1" rIns="91425" wrap="square" tIns="45700">
            <a:normAutofit/>
          </a:bodyPr>
          <a:lstStyle/>
          <a:p>
            <a:pPr indent="0" lvl="0" marL="0" marR="0" rtl="0" algn="just">
              <a:lnSpc>
                <a:spcPct val="120000"/>
              </a:lnSpc>
              <a:spcBef>
                <a:spcPts val="0"/>
              </a:spcBef>
              <a:spcAft>
                <a:spcPts val="0"/>
              </a:spcAft>
              <a:buClr>
                <a:srgbClr val="000000"/>
              </a:buClr>
              <a:buSzPts val="2220"/>
              <a:buFont typeface="Calibri"/>
              <a:buNone/>
            </a:pPr>
            <a:r>
              <a:rPr b="0" i="0" lang="ka-GE" sz="2120" u="none" cap="none" strike="noStrike">
                <a:solidFill>
                  <a:schemeClr val="dk1"/>
                </a:solidFill>
                <a:latin typeface="Calibri"/>
                <a:ea typeface="Calibri"/>
                <a:cs typeface="Calibri"/>
                <a:sym typeface="Calibri"/>
              </a:rPr>
              <a:t>ნაბიჯი 1. პრობლემის ან მიზნის განსაზღვრა</a:t>
            </a:r>
            <a:endParaRPr sz="2490"/>
          </a:p>
          <a:p>
            <a:pPr indent="-222250" lvl="0" marL="228600" marR="0" rtl="0" algn="just">
              <a:lnSpc>
                <a:spcPct val="120000"/>
              </a:lnSpc>
              <a:spcBef>
                <a:spcPts val="1001"/>
              </a:spcBef>
              <a:spcAft>
                <a:spcPts val="0"/>
              </a:spcAft>
              <a:buClr>
                <a:srgbClr val="000000"/>
              </a:buClr>
              <a:buSzPts val="2120"/>
              <a:buFont typeface="Arial"/>
              <a:buChar char="•"/>
            </a:pPr>
            <a:r>
              <a:rPr b="0" i="0" lang="ka-GE" sz="2120" u="none" cap="none" strike="noStrike">
                <a:solidFill>
                  <a:schemeClr val="dk1"/>
                </a:solidFill>
                <a:latin typeface="Calibri"/>
                <a:ea typeface="Calibri"/>
                <a:cs typeface="Calibri"/>
                <a:sym typeface="Calibri"/>
              </a:rPr>
              <a:t>PBL პროექტები უნდა დაიწყოს სტუდენტების მიერ პრობლემის, საკითხის ან მისაღწევი მიზნის შესახებ შესაბამისი კითხვების დასმით. როგორი ტიპისაა ის საკითხი, რომლის გადაჭრასაც ისინი ცდილობენ ან რომელი პროდუქტის შექმნა სურთ? რა ვარაუდები  ან იდეები აქვთ საკითხთან დაკავშირებით? </a:t>
            </a:r>
            <a:endParaRPr sz="2490"/>
          </a:p>
          <a:p>
            <a:pPr indent="-222250" lvl="0" marL="228600" marR="0" rtl="0" algn="just">
              <a:lnSpc>
                <a:spcPct val="120000"/>
              </a:lnSpc>
              <a:spcBef>
                <a:spcPts val="1001"/>
              </a:spcBef>
              <a:spcAft>
                <a:spcPts val="0"/>
              </a:spcAft>
              <a:buClr>
                <a:srgbClr val="000000"/>
              </a:buClr>
              <a:buSzPts val="2120"/>
              <a:buFont typeface="Arial"/>
              <a:buChar char="•"/>
            </a:pPr>
            <a:r>
              <a:rPr b="0" i="0" lang="ka-GE" sz="2120" u="none" cap="none" strike="noStrike">
                <a:solidFill>
                  <a:schemeClr val="dk1"/>
                </a:solidFill>
                <a:latin typeface="Calibri"/>
                <a:ea typeface="Calibri"/>
                <a:cs typeface="Calibri"/>
                <a:sym typeface="Calibri"/>
              </a:rPr>
              <a:t>მსგავსი კითხვების დასმა დაეხმარება სტუდენტებს საკითხის შესაბამისი კონტექსტის ჩამოყალიბებაში. თუ სტუდენტები რეალურ პრობლემაზე მუშაობენ, მნიშვნელოვანია იმის გათვალისწინება, თუ როგორ ისარგებლებს მათი გადაწყვეტილებით პროდუქტის საბოლოო მომხმარებელი.</a:t>
            </a:r>
            <a:endParaRPr b="0" i="0" sz="2120" u="none" cap="none" strike="noStrike">
              <a:solidFill>
                <a:schemeClr val="dk1"/>
              </a:solidFill>
              <a:latin typeface="Calibri"/>
              <a:ea typeface="Calibri"/>
              <a:cs typeface="Calibri"/>
              <a:sym typeface="Calibri"/>
            </a:endParaRPr>
          </a:p>
        </p:txBody>
      </p:sp>
      <p:sp>
        <p:nvSpPr>
          <p:cNvPr id="99" name="Google Shape;99;p4"/>
          <p:cNvSpPr/>
          <p:nvPr/>
        </p:nvSpPr>
        <p:spPr>
          <a:xfrm>
            <a:off x="3831840" y="6429600"/>
            <a:ext cx="4824720" cy="272520"/>
          </a:xfrm>
          <a:prstGeom prst="rect">
            <a:avLst/>
          </a:prstGeom>
          <a:noFill/>
          <a:ln>
            <a:noFill/>
          </a:ln>
        </p:spPr>
        <p:txBody>
          <a:bodyPr anchorCtr="0" anchor="t" bIns="45000" lIns="90000" spcFirstLastPara="1" rIns="90000" wrap="square" tIns="45000">
            <a:spAutoFit/>
          </a:bodyPr>
          <a:lstStyle/>
          <a:p>
            <a:pPr indent="0" lvl="0" marL="0" marR="0" rtl="0" algn="l">
              <a:lnSpc>
                <a:spcPct val="100000"/>
              </a:lnSpc>
              <a:spcBef>
                <a:spcPts val="0"/>
              </a:spcBef>
              <a:spcAft>
                <a:spcPts val="0"/>
              </a:spcAft>
              <a:buNone/>
            </a:pPr>
            <a:r>
              <a:rPr b="0" i="0" lang="ka-GE" sz="1200" u="none" cap="none" strike="noStrike">
                <a:solidFill>
                  <a:schemeClr val="dk1"/>
                </a:solidFill>
                <a:latin typeface="Calibri"/>
                <a:ea typeface="Calibri"/>
                <a:cs typeface="Calibri"/>
                <a:sym typeface="Calibri"/>
              </a:rPr>
              <a:t>Adapted from https://www.bu.edu/ctl/guides/project-based-learning/</a:t>
            </a:r>
            <a:endParaRPr b="0" i="0" sz="1200" u="none" cap="none" strike="noStrike">
              <a:solidFill>
                <a:srgbClr val="000000"/>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5"/>
          <p:cNvSpPr txBox="1"/>
          <p:nvPr>
            <p:ph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b="1" lang="ka-GE" sz="3900" strike="noStrike">
                <a:solidFill>
                  <a:schemeClr val="dk1"/>
                </a:solidFill>
                <a:latin typeface="Calibri"/>
                <a:ea typeface="Calibri"/>
                <a:cs typeface="Calibri"/>
                <a:sym typeface="Calibri"/>
              </a:rPr>
              <a:t>პროექტზე დაფუძნებული სწავლების ეტაპები</a:t>
            </a:r>
            <a:endParaRPr b="0" sz="3900" strike="noStrike">
              <a:solidFill>
                <a:schemeClr val="dk1"/>
              </a:solidFill>
              <a:latin typeface="Calibri"/>
              <a:ea typeface="Calibri"/>
              <a:cs typeface="Calibri"/>
              <a:sym typeface="Calibri"/>
            </a:endParaRPr>
          </a:p>
        </p:txBody>
      </p:sp>
      <p:sp>
        <p:nvSpPr>
          <p:cNvPr id="105" name="Google Shape;105;p5"/>
          <p:cNvSpPr txBox="1"/>
          <p:nvPr>
            <p:ph idx="1" type="body"/>
          </p:nvPr>
        </p:nvSpPr>
        <p:spPr>
          <a:xfrm>
            <a:off x="515389" y="1330036"/>
            <a:ext cx="11305309" cy="5099564"/>
          </a:xfrm>
          <a:prstGeom prst="rect">
            <a:avLst/>
          </a:prstGeom>
          <a:noFill/>
          <a:ln>
            <a:noFill/>
          </a:ln>
        </p:spPr>
        <p:txBody>
          <a:bodyPr anchorCtr="0" anchor="t" bIns="45700" lIns="91425" spcFirstLastPara="1" rIns="91425" wrap="square" tIns="45700">
            <a:normAutofit/>
          </a:bodyPr>
          <a:lstStyle/>
          <a:p>
            <a:pPr indent="0" lvl="0" marL="0" marR="0" rtl="0" algn="just">
              <a:lnSpc>
                <a:spcPct val="120000"/>
              </a:lnSpc>
              <a:spcBef>
                <a:spcPts val="0"/>
              </a:spcBef>
              <a:spcAft>
                <a:spcPts val="0"/>
              </a:spcAft>
              <a:buClr>
                <a:schemeClr val="dk1"/>
              </a:buClr>
              <a:buSzPts val="2220"/>
              <a:buFont typeface="Calibri"/>
              <a:buNone/>
            </a:pPr>
            <a:r>
              <a:rPr b="0" i="0" lang="ka-GE" sz="2120" u="none" cap="none" strike="noStrike">
                <a:solidFill>
                  <a:schemeClr val="dk1"/>
                </a:solidFill>
                <a:latin typeface="Calibri"/>
                <a:ea typeface="Calibri"/>
                <a:cs typeface="Calibri"/>
                <a:sym typeface="Calibri"/>
              </a:rPr>
              <a:t>ეტაპი 2. იდეის გენერირება</a:t>
            </a:r>
            <a:endParaRPr b="0" i="0" sz="2120" u="none" cap="none" strike="noStrike">
              <a:solidFill>
                <a:schemeClr val="dk1"/>
              </a:solidFill>
              <a:latin typeface="Calibri"/>
              <a:ea typeface="Calibri"/>
              <a:cs typeface="Calibri"/>
              <a:sym typeface="Calibri"/>
            </a:endParaRPr>
          </a:p>
          <a:p>
            <a:pPr indent="-222250" lvl="0" marL="228600" marR="0" rtl="0" algn="just">
              <a:lnSpc>
                <a:spcPct val="120000"/>
              </a:lnSpc>
              <a:spcBef>
                <a:spcPts val="1001"/>
              </a:spcBef>
              <a:spcAft>
                <a:spcPts val="0"/>
              </a:spcAft>
              <a:buClr>
                <a:srgbClr val="000000"/>
              </a:buClr>
              <a:buSzPts val="2120"/>
              <a:buFont typeface="Arial"/>
              <a:buChar char="•"/>
            </a:pPr>
            <a:r>
              <a:rPr b="0" i="0" lang="ka-GE" sz="2120" u="none" cap="none" strike="noStrike">
                <a:solidFill>
                  <a:schemeClr val="dk1"/>
                </a:solidFill>
                <a:latin typeface="Calibri"/>
                <a:ea typeface="Calibri"/>
                <a:cs typeface="Calibri"/>
                <a:sym typeface="Calibri"/>
              </a:rPr>
              <a:t>შემდეგში, მოსწავლეებს უნდა მიეცეთ გონებრივი იერიშის საშუალება, განიხილონ და მოახდინონ იდეების გენერირება საკითხზე მუშაობისთვის. აქცენტი უნდა გაკეთდეს არა აუცილებლად კარგი იდეების გენერირებაზე, არამედ ბევრი იდეის გენერირებაზე. შესაბამისად, იდეების გენერირებამ მოსწავლეები უნდა წაახალისოს, რომ აქტიურად იფიქრონ მაგრამ დარჩნენ კონცენტრირებული მთავარ პრობლემაზე. </a:t>
            </a:r>
            <a:endParaRPr sz="2490"/>
          </a:p>
          <a:p>
            <a:pPr indent="-222250" lvl="0" marL="228600" marR="0" rtl="0" algn="just">
              <a:lnSpc>
                <a:spcPct val="120000"/>
              </a:lnSpc>
              <a:spcBef>
                <a:spcPts val="1001"/>
              </a:spcBef>
              <a:spcAft>
                <a:spcPts val="0"/>
              </a:spcAft>
              <a:buClr>
                <a:srgbClr val="000000"/>
              </a:buClr>
              <a:buSzPts val="2120"/>
              <a:buFont typeface="Arial"/>
              <a:buChar char="•"/>
            </a:pPr>
            <a:r>
              <a:rPr b="0" i="0" lang="ka-GE" sz="2120" u="none" cap="none" strike="noStrike">
                <a:solidFill>
                  <a:schemeClr val="dk1"/>
                </a:solidFill>
                <a:latin typeface="Calibri"/>
                <a:ea typeface="Calibri"/>
                <a:cs typeface="Calibri"/>
                <a:sym typeface="Calibri"/>
              </a:rPr>
              <a:t>უნდა დადგინდეს იდეების გენერირების/გონებრივი იერიშის სესიებისთვის სახელმძღვანელო პრინციპები. მაგალითად ის, რომ ყველას მიეცეს საკუთარი იდეის გამოთქმის შესაძლებლობა, სხვების იდეების განსჯის შეჩერება. ერთმანეთის იდეებზე დაყრდნობა, მათზე შენება გონებრივ იერიშს გახდის პროდუქტიულ და გენერაციულ სავარჯიშოდ.</a:t>
            </a:r>
            <a:endParaRPr b="0" i="0" sz="2120" u="none" cap="none" strike="noStrike">
              <a:solidFill>
                <a:schemeClr val="dk1"/>
              </a:solidFill>
              <a:latin typeface="Calibri"/>
              <a:ea typeface="Calibri"/>
              <a:cs typeface="Calibri"/>
              <a:sym typeface="Calibri"/>
            </a:endParaRPr>
          </a:p>
        </p:txBody>
      </p:sp>
      <p:sp>
        <p:nvSpPr>
          <p:cNvPr id="106" name="Google Shape;106;p5"/>
          <p:cNvSpPr/>
          <p:nvPr/>
        </p:nvSpPr>
        <p:spPr>
          <a:xfrm>
            <a:off x="3831840" y="6429600"/>
            <a:ext cx="4824720" cy="272520"/>
          </a:xfrm>
          <a:prstGeom prst="rect">
            <a:avLst/>
          </a:prstGeom>
          <a:noFill/>
          <a:ln>
            <a:noFill/>
          </a:ln>
        </p:spPr>
        <p:txBody>
          <a:bodyPr anchorCtr="0" anchor="t" bIns="45000" lIns="90000" spcFirstLastPara="1" rIns="90000" wrap="square" tIns="45000">
            <a:spAutoFit/>
          </a:bodyPr>
          <a:lstStyle/>
          <a:p>
            <a:pPr indent="0" lvl="0" marL="0" marR="0" rtl="0" algn="l">
              <a:lnSpc>
                <a:spcPct val="100000"/>
              </a:lnSpc>
              <a:spcBef>
                <a:spcPts val="0"/>
              </a:spcBef>
              <a:spcAft>
                <a:spcPts val="0"/>
              </a:spcAft>
              <a:buNone/>
            </a:pPr>
            <a:r>
              <a:rPr b="0" i="0" lang="ka-GE" sz="1200" u="none" cap="none" strike="noStrike">
                <a:solidFill>
                  <a:schemeClr val="dk1"/>
                </a:solidFill>
                <a:latin typeface="Calibri"/>
                <a:ea typeface="Calibri"/>
                <a:cs typeface="Calibri"/>
                <a:sym typeface="Calibri"/>
              </a:rPr>
              <a:t>Adapted from https://www.bu.edu/ctl/guides/project-based-learning/</a:t>
            </a:r>
            <a:endParaRPr b="0" i="0" sz="1200" u="none" cap="none" strike="noStrike">
              <a:solidFill>
                <a:srgbClr val="000000"/>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6"/>
          <p:cNvSpPr txBox="1"/>
          <p:nvPr>
            <p:ph type="title"/>
          </p:nvPr>
        </p:nvSpPr>
        <p:spPr>
          <a:xfrm>
            <a:off x="838080" y="596348"/>
            <a:ext cx="10515240" cy="1093852"/>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b="1" lang="ka-GE" sz="3800">
                <a:solidFill>
                  <a:schemeClr val="dk1"/>
                </a:solidFill>
                <a:latin typeface="Calibri"/>
                <a:ea typeface="Calibri"/>
                <a:cs typeface="Calibri"/>
                <a:sym typeface="Calibri"/>
              </a:rPr>
              <a:t>პროექტზე დაფუძნებული სწავლების ეტაპები</a:t>
            </a:r>
            <a:endParaRPr b="0" sz="3800" strike="noStrike">
              <a:solidFill>
                <a:schemeClr val="dk1"/>
              </a:solidFill>
              <a:latin typeface="Calibri"/>
              <a:ea typeface="Calibri"/>
              <a:cs typeface="Calibri"/>
              <a:sym typeface="Calibri"/>
            </a:endParaRPr>
          </a:p>
        </p:txBody>
      </p:sp>
      <p:sp>
        <p:nvSpPr>
          <p:cNvPr id="112" name="Google Shape;112;p6"/>
          <p:cNvSpPr txBox="1"/>
          <p:nvPr>
            <p:ph idx="1" type="body"/>
          </p:nvPr>
        </p:nvSpPr>
        <p:spPr>
          <a:xfrm>
            <a:off x="506896" y="1825560"/>
            <a:ext cx="10846424" cy="4506414"/>
          </a:xfrm>
          <a:prstGeom prst="rect">
            <a:avLst/>
          </a:prstGeom>
          <a:noFill/>
          <a:ln>
            <a:noFill/>
          </a:ln>
        </p:spPr>
        <p:txBody>
          <a:bodyPr anchorCtr="0" anchor="t" bIns="45700" lIns="91425" spcFirstLastPara="1" rIns="91425" wrap="square" tIns="45700">
            <a:normAutofit lnSpcReduction="10000"/>
          </a:bodyPr>
          <a:lstStyle/>
          <a:p>
            <a:pPr indent="0" lvl="0" marL="0" marR="0" rtl="0" algn="just">
              <a:lnSpc>
                <a:spcPct val="120000"/>
              </a:lnSpc>
              <a:spcBef>
                <a:spcPts val="0"/>
              </a:spcBef>
              <a:spcAft>
                <a:spcPts val="0"/>
              </a:spcAft>
              <a:buClr>
                <a:schemeClr val="dk1"/>
              </a:buClr>
              <a:buSzPts val="1600"/>
              <a:buFont typeface="Calibri"/>
              <a:buNone/>
            </a:pPr>
            <a:r>
              <a:rPr b="0" i="0" lang="ka-GE" sz="1600" u="none" cap="none" strike="noStrike">
                <a:solidFill>
                  <a:schemeClr val="dk1"/>
                </a:solidFill>
                <a:latin typeface="Calibri"/>
                <a:ea typeface="Calibri"/>
                <a:cs typeface="Calibri"/>
                <a:sym typeface="Calibri"/>
              </a:rPr>
              <a:t>ნაბიჯი 3. გადაწყვეტილების მოდელირება/პროტოტიპირება</a:t>
            </a:r>
            <a:endParaRPr/>
          </a:p>
          <a:p>
            <a:pPr indent="-228600" lvl="0" marL="228600" marR="0" rtl="0" algn="just">
              <a:lnSpc>
                <a:spcPct val="120000"/>
              </a:lnSpc>
              <a:spcBef>
                <a:spcPts val="1001"/>
              </a:spcBef>
              <a:spcAft>
                <a:spcPts val="0"/>
              </a:spcAft>
              <a:buClr>
                <a:srgbClr val="000000"/>
              </a:buClr>
              <a:buSzPts val="1600"/>
              <a:buFont typeface="Arial"/>
              <a:buChar char="•"/>
            </a:pPr>
            <a:r>
              <a:rPr b="0" i="0" lang="ka-GE" sz="1600" u="none" cap="none" strike="noStrike">
                <a:solidFill>
                  <a:schemeClr val="dk1"/>
                </a:solidFill>
                <a:latin typeface="Calibri"/>
                <a:ea typeface="Calibri"/>
                <a:cs typeface="Calibri"/>
                <a:sym typeface="Calibri"/>
              </a:rPr>
              <a:t>გადაწყვეტილების დიზაინი და მოდელირება , როგორც წესი, PBL პროცესის შემდეგი ეტაპია. დიზაინს ან პროტოტიპს შეიძლება ჰქონდეს მრავალი ფორმა: ესკიზი, მაკეტი, სცენარი ან თუნდაც ობიექტი, რომელიც დამზადებულია ადვილად ხელმისაწვდომი მასალებისგან, როგორიცაა მილის საწმენდები, ნაყინის ჩხირები და რეზინის ბანდები. </a:t>
            </a:r>
            <a:endParaRPr/>
          </a:p>
          <a:p>
            <a:pPr indent="-228600" lvl="0" marL="228600" marR="0" rtl="0" algn="just">
              <a:lnSpc>
                <a:spcPct val="120000"/>
              </a:lnSpc>
              <a:spcBef>
                <a:spcPts val="1001"/>
              </a:spcBef>
              <a:spcAft>
                <a:spcPts val="0"/>
              </a:spcAft>
              <a:buClr>
                <a:srgbClr val="000000"/>
              </a:buClr>
              <a:buSzPts val="1600"/>
              <a:buFont typeface="Arial"/>
              <a:buChar char="•"/>
            </a:pPr>
            <a:r>
              <a:rPr b="0" i="0" lang="ka-GE" sz="1600" u="none" cap="none" strike="noStrike">
                <a:solidFill>
                  <a:schemeClr val="dk1"/>
                </a:solidFill>
                <a:latin typeface="Calibri"/>
                <a:ea typeface="Calibri"/>
                <a:cs typeface="Calibri"/>
                <a:sym typeface="Calibri"/>
              </a:rPr>
              <a:t>დიზაინისა და მოდელის/პროტოტიპის შექმნის მიზანია გონებრივი იერიშის (იდეების გენერირების) ფაზაში წარმოქმნილი იდეების გაფართოება და პრობლემის გადაჭრის შესაძლო გზების სწრაფად გადმოცემა. მოდელებს/პროტოტიპებს ხშირად შეუძლიათ გამოხატოს მოსწავლეთა ვარაუდები, ასევე შესაძლოა გამოავლინოს გაუთვალისწინებელი გამოწვევები, რომელთა წინაშეც შეიძლება აღმოჩნდეს პროდუქტის საბოლოო მომხმარებელი. </a:t>
            </a:r>
            <a:endParaRPr/>
          </a:p>
          <a:p>
            <a:pPr indent="-228600" lvl="0" marL="228600" marR="0" rtl="0" algn="just">
              <a:lnSpc>
                <a:spcPct val="120000"/>
              </a:lnSpc>
              <a:spcBef>
                <a:spcPts val="1001"/>
              </a:spcBef>
              <a:spcAft>
                <a:spcPts val="0"/>
              </a:spcAft>
              <a:buClr>
                <a:srgbClr val="000000"/>
              </a:buClr>
              <a:buSzPts val="1600"/>
              <a:buFont typeface="Arial"/>
              <a:buChar char="•"/>
            </a:pPr>
            <a:r>
              <a:rPr b="0" i="0" lang="ka-GE" sz="1600" u="none" cap="none" strike="noStrike">
                <a:solidFill>
                  <a:schemeClr val="dk1"/>
                </a:solidFill>
                <a:latin typeface="Calibri"/>
                <a:ea typeface="Calibri"/>
                <a:cs typeface="Calibri"/>
                <a:sym typeface="Calibri"/>
              </a:rPr>
              <a:t>მარტივი მოდელების შექმნაზე ფოკუსირება ნიშნავს, რომ სტუდენტებს შეუძლიათ სწრაფად და მარტივად გაიმეორონ თავიანთი დიზაინი, ჩართონ მასში უკუკავშირი და მუდმივად დახვეწონ პრობლემის გადაჭრის გზები.</a:t>
            </a:r>
            <a:endParaRPr b="0" i="0" sz="1600" u="none" cap="none" strike="noStrike">
              <a:solidFill>
                <a:schemeClr val="dk1"/>
              </a:solidFill>
              <a:latin typeface="Calibri"/>
              <a:ea typeface="Calibri"/>
              <a:cs typeface="Calibri"/>
              <a:sym typeface="Calibri"/>
            </a:endParaRPr>
          </a:p>
          <a:p>
            <a:pPr indent="0" lvl="0" marL="0" marR="0" rtl="0" algn="l">
              <a:lnSpc>
                <a:spcPct val="120000"/>
              </a:lnSpc>
              <a:spcBef>
                <a:spcPts val="1001"/>
              </a:spcBef>
              <a:spcAft>
                <a:spcPts val="0"/>
              </a:spcAft>
              <a:buClr>
                <a:schemeClr val="dk1"/>
              </a:buClr>
              <a:buSzPts val="1600"/>
              <a:buFont typeface="Calibri"/>
              <a:buNone/>
            </a:pPr>
            <a:r>
              <a:t/>
            </a:r>
            <a:endParaRPr b="0" i="0" sz="1600" u="none" cap="none" strike="noStrike">
              <a:solidFill>
                <a:schemeClr val="dk1"/>
              </a:solidFill>
              <a:latin typeface="Calibri"/>
              <a:ea typeface="Calibri"/>
              <a:cs typeface="Calibri"/>
              <a:sym typeface="Calibri"/>
            </a:endParaRPr>
          </a:p>
        </p:txBody>
      </p:sp>
      <p:sp>
        <p:nvSpPr>
          <p:cNvPr id="113" name="Google Shape;113;p6"/>
          <p:cNvSpPr/>
          <p:nvPr/>
        </p:nvSpPr>
        <p:spPr>
          <a:xfrm>
            <a:off x="3831840" y="6429600"/>
            <a:ext cx="4824720" cy="272520"/>
          </a:xfrm>
          <a:prstGeom prst="rect">
            <a:avLst/>
          </a:prstGeom>
          <a:noFill/>
          <a:ln>
            <a:noFill/>
          </a:ln>
        </p:spPr>
        <p:txBody>
          <a:bodyPr anchorCtr="0" anchor="t" bIns="45000" lIns="90000" spcFirstLastPara="1" rIns="90000" wrap="square" tIns="45000">
            <a:spAutoFit/>
          </a:bodyPr>
          <a:lstStyle/>
          <a:p>
            <a:pPr indent="0" lvl="0" marL="0" marR="0" rtl="0" algn="l">
              <a:lnSpc>
                <a:spcPct val="100000"/>
              </a:lnSpc>
              <a:spcBef>
                <a:spcPts val="0"/>
              </a:spcBef>
              <a:spcAft>
                <a:spcPts val="0"/>
              </a:spcAft>
              <a:buNone/>
            </a:pPr>
            <a:r>
              <a:rPr b="0" i="0" lang="ka-GE" sz="1200" u="none" cap="none" strike="noStrike">
                <a:solidFill>
                  <a:schemeClr val="dk1"/>
                </a:solidFill>
                <a:latin typeface="Calibri"/>
                <a:ea typeface="Calibri"/>
                <a:cs typeface="Calibri"/>
                <a:sym typeface="Calibri"/>
              </a:rPr>
              <a:t>Adapted from https://www.bu.edu/ctl/guides/project-based-learning/</a:t>
            </a:r>
            <a:endParaRPr b="0" i="0" sz="1200" u="none" cap="none" strike="noStrike">
              <a:solidFill>
                <a:srgbClr val="00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7"/>
          <p:cNvSpPr txBox="1"/>
          <p:nvPr>
            <p:ph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b="1" lang="ka-GE" sz="3400">
                <a:solidFill>
                  <a:schemeClr val="dk1"/>
                </a:solidFill>
                <a:latin typeface="Calibri"/>
                <a:ea typeface="Calibri"/>
                <a:cs typeface="Calibri"/>
                <a:sym typeface="Calibri"/>
              </a:rPr>
              <a:t>პროექტზე დაფუძნებული სწავლების ეტაპები</a:t>
            </a:r>
            <a:endParaRPr b="0" sz="3400" strike="noStrike">
              <a:solidFill>
                <a:schemeClr val="dk1"/>
              </a:solidFill>
              <a:latin typeface="Calibri"/>
              <a:ea typeface="Calibri"/>
              <a:cs typeface="Calibri"/>
              <a:sym typeface="Calibri"/>
            </a:endParaRPr>
          </a:p>
        </p:txBody>
      </p:sp>
      <p:sp>
        <p:nvSpPr>
          <p:cNvPr id="119" name="Google Shape;119;p7"/>
          <p:cNvSpPr txBox="1"/>
          <p:nvPr>
            <p:ph idx="1" type="body"/>
          </p:nvPr>
        </p:nvSpPr>
        <p:spPr>
          <a:xfrm>
            <a:off x="508001" y="1690200"/>
            <a:ext cx="10845320" cy="4594486"/>
          </a:xfrm>
          <a:prstGeom prst="rect">
            <a:avLst/>
          </a:prstGeom>
          <a:noFill/>
          <a:ln>
            <a:noFill/>
          </a:ln>
        </p:spPr>
        <p:txBody>
          <a:bodyPr anchorCtr="0" anchor="t" bIns="45700" lIns="91425" spcFirstLastPara="1" rIns="91425" wrap="square" tIns="45700">
            <a:normAutofit/>
          </a:bodyPr>
          <a:lstStyle/>
          <a:p>
            <a:pPr indent="0" lvl="0" marL="0" marR="0" rtl="0" algn="just">
              <a:lnSpc>
                <a:spcPct val="110000"/>
              </a:lnSpc>
              <a:spcBef>
                <a:spcPts val="0"/>
              </a:spcBef>
              <a:spcAft>
                <a:spcPts val="0"/>
              </a:spcAft>
              <a:buClr>
                <a:schemeClr val="dk1"/>
              </a:buClr>
              <a:buSzPts val="2220"/>
              <a:buFont typeface="Calibri"/>
              <a:buNone/>
            </a:pPr>
            <a:r>
              <a:rPr b="0" i="0" lang="ka-GE" sz="2120" u="none" cap="none" strike="noStrike">
                <a:solidFill>
                  <a:schemeClr val="dk1"/>
                </a:solidFill>
                <a:latin typeface="Calibri"/>
                <a:ea typeface="Calibri"/>
                <a:cs typeface="Calibri"/>
                <a:sym typeface="Calibri"/>
              </a:rPr>
              <a:t>ნაბიჯი 4. პრეზენტაცია და ტესტირება</a:t>
            </a:r>
            <a:endParaRPr sz="2490"/>
          </a:p>
          <a:p>
            <a:pPr indent="0" lvl="0" marL="0" marR="0" rtl="0" algn="just">
              <a:lnSpc>
                <a:spcPct val="110000"/>
              </a:lnSpc>
              <a:spcBef>
                <a:spcPts val="1001"/>
              </a:spcBef>
              <a:spcAft>
                <a:spcPts val="0"/>
              </a:spcAft>
              <a:buClr>
                <a:schemeClr val="dk1"/>
              </a:buClr>
              <a:buSzPts val="2220"/>
              <a:buFont typeface="Calibri"/>
              <a:buNone/>
            </a:pPr>
            <a:r>
              <a:rPr b="0" i="0" lang="ka-GE" sz="2120" u="none" cap="none" strike="noStrike">
                <a:solidFill>
                  <a:schemeClr val="dk1"/>
                </a:solidFill>
                <a:latin typeface="Calibri"/>
                <a:ea typeface="Calibri"/>
                <a:cs typeface="Calibri"/>
                <a:sym typeface="Calibri"/>
              </a:rPr>
              <a:t>ტესტირება და უკუკავშირის შეგროვება. იდეალურ შემთხვევაში, პრეზენტაცია და ტესტირება უნდა ჩატარდეს „ცოცხალ“ გარემოში, მაგალითად, გამოფენაზე. პრეზენტაცია და ტესტირება სტუდენტებს საშუალებას აძლევს, გაარკვიონ, რამდენად კარგად აღიქმება და მუშაობს მათი პროდუქტები ან მომსახურება რეალურ გარემოში. </a:t>
            </a:r>
            <a:endParaRPr sz="2490"/>
          </a:p>
          <a:p>
            <a:pPr indent="0" lvl="0" marL="0" marR="0" rtl="0" algn="just">
              <a:lnSpc>
                <a:spcPct val="110000"/>
              </a:lnSpc>
              <a:spcBef>
                <a:spcPts val="1001"/>
              </a:spcBef>
              <a:spcAft>
                <a:spcPts val="0"/>
              </a:spcAft>
              <a:buClr>
                <a:schemeClr val="dk1"/>
              </a:buClr>
              <a:buSzPts val="2220"/>
              <a:buFont typeface="Calibri"/>
              <a:buNone/>
            </a:pPr>
            <a:r>
              <a:rPr b="0" i="0" lang="ka-GE" sz="2120" u="none" cap="none" strike="noStrike">
                <a:solidFill>
                  <a:schemeClr val="dk1"/>
                </a:solidFill>
                <a:latin typeface="Calibri"/>
                <a:ea typeface="Calibri"/>
                <a:cs typeface="Calibri"/>
                <a:sym typeface="Calibri"/>
              </a:rPr>
              <a:t>ტესტირების შედეგებს შეუძლია სტუდენტებს მისცეს მნიშვნელოვანი უკუკავშირი მათ გადაწყვეტილებებთან დაკავშირებით და წარმოშვას ახალი კითხვები განსახილველად. კერძოდ: იმუშავა თუ არა გადაწყვეტილებამ გეგმის მიხედვით? ასრულებდა თუ არა პროდუქტი თავის დანიშნულებას? თუ არა, რა უნდა შეიცვალოს? ამ გზით, ტესტირება სტუდენტებს კრიტიკული აზროვნებისა და რეფლექსიის პროცესებში ჩართავს.</a:t>
            </a:r>
            <a:endParaRPr sz="2490"/>
          </a:p>
        </p:txBody>
      </p:sp>
      <p:sp>
        <p:nvSpPr>
          <p:cNvPr id="120" name="Google Shape;120;p7"/>
          <p:cNvSpPr/>
          <p:nvPr/>
        </p:nvSpPr>
        <p:spPr>
          <a:xfrm>
            <a:off x="3831840" y="6429600"/>
            <a:ext cx="4824720" cy="272520"/>
          </a:xfrm>
          <a:prstGeom prst="rect">
            <a:avLst/>
          </a:prstGeom>
          <a:noFill/>
          <a:ln>
            <a:noFill/>
          </a:ln>
        </p:spPr>
        <p:txBody>
          <a:bodyPr anchorCtr="0" anchor="t" bIns="45000" lIns="90000" spcFirstLastPara="1" rIns="90000" wrap="square" tIns="45000">
            <a:spAutoFit/>
          </a:bodyPr>
          <a:lstStyle/>
          <a:p>
            <a:pPr indent="0" lvl="0" marL="0" marR="0" rtl="0" algn="l">
              <a:lnSpc>
                <a:spcPct val="100000"/>
              </a:lnSpc>
              <a:spcBef>
                <a:spcPts val="0"/>
              </a:spcBef>
              <a:spcAft>
                <a:spcPts val="0"/>
              </a:spcAft>
              <a:buNone/>
            </a:pPr>
            <a:r>
              <a:rPr b="0" i="0" lang="ka-GE" sz="1200" u="none" cap="none" strike="noStrike">
                <a:solidFill>
                  <a:schemeClr val="dk1"/>
                </a:solidFill>
                <a:latin typeface="Calibri"/>
                <a:ea typeface="Calibri"/>
                <a:cs typeface="Calibri"/>
                <a:sym typeface="Calibri"/>
              </a:rPr>
              <a:t>Adapted from https://www.bu.edu/ctl/guides/project-based-learning/</a:t>
            </a:r>
            <a:endParaRPr b="0" i="0" sz="1200" u="none" cap="none" strike="noStrike">
              <a:solidFill>
                <a:srgbClr val="00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8"/>
          <p:cNvSpPr txBox="1"/>
          <p:nvPr>
            <p:ph type="title"/>
          </p:nvPr>
        </p:nvSpPr>
        <p:spPr>
          <a:xfrm>
            <a:off x="890280" y="2847240"/>
            <a:ext cx="10515240" cy="132516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25952"/>
              </a:buClr>
              <a:buSzPts val="4400"/>
              <a:buFont typeface="Calibri"/>
              <a:buNone/>
            </a:pPr>
            <a:r>
              <a:rPr b="1" lang="ka-GE">
                <a:solidFill>
                  <a:srgbClr val="025952"/>
                </a:solidFill>
                <a:latin typeface="Calibri"/>
                <a:ea typeface="Calibri"/>
                <a:cs typeface="Calibri"/>
                <a:sym typeface="Calibri"/>
              </a:rPr>
              <a:t>პროექტზე დაფუძნებული სწავლება </a:t>
            </a:r>
            <a:r>
              <a:rPr b="1" lang="ka-GE" sz="4400" strike="noStrike">
                <a:solidFill>
                  <a:srgbClr val="025952"/>
                </a:solidFill>
                <a:latin typeface="Calibri"/>
                <a:ea typeface="Calibri"/>
                <a:cs typeface="Calibri"/>
                <a:sym typeface="Calibri"/>
              </a:rPr>
              <a:t>(PBL)</a:t>
            </a:r>
            <a:endParaRPr b="0" sz="4400" strike="noStrike">
              <a:solidFill>
                <a:schemeClr val="dk1"/>
              </a:solidFill>
              <a:latin typeface="Calibri"/>
              <a:ea typeface="Calibri"/>
              <a:cs typeface="Calibri"/>
              <a:sym typeface="Calibri"/>
            </a:endParaRPr>
          </a:p>
        </p:txBody>
      </p:sp>
      <p:sp>
        <p:nvSpPr>
          <p:cNvPr id="126" name="Google Shape;126;p8"/>
          <p:cNvSpPr/>
          <p:nvPr/>
        </p:nvSpPr>
        <p:spPr>
          <a:xfrm>
            <a:off x="1576080" y="4011428"/>
            <a:ext cx="9143640" cy="1655280"/>
          </a:xfrm>
          <a:prstGeom prst="rect">
            <a:avLst/>
          </a:prstGeom>
          <a:noFill/>
          <a:ln>
            <a:noFill/>
          </a:ln>
        </p:spPr>
        <p:txBody>
          <a:bodyPr anchorCtr="0" anchor="t" bIns="45700" lIns="91425" spcFirstLastPara="1" rIns="91425" wrap="square" tIns="45700">
            <a:normAutofit/>
          </a:bodyPr>
          <a:lstStyle/>
          <a:p>
            <a:pPr indent="0" lvl="0" marL="0" marR="0" rtl="0" algn="ctr">
              <a:lnSpc>
                <a:spcPct val="90000"/>
              </a:lnSpc>
              <a:spcBef>
                <a:spcPts val="0"/>
              </a:spcBef>
              <a:spcAft>
                <a:spcPts val="0"/>
              </a:spcAft>
              <a:buNone/>
            </a:pPr>
            <a:r>
              <a:rPr b="0" i="0" lang="ka-GE" sz="2800" u="none" cap="none" strike="noStrike">
                <a:solidFill>
                  <a:srgbClr val="025952"/>
                </a:solidFill>
                <a:latin typeface="Calibri"/>
                <a:ea typeface="Calibri"/>
                <a:cs typeface="Calibri"/>
                <a:sym typeface="Calibri"/>
              </a:rPr>
              <a:t>PBL-ის ვიზუალიზაციის მოდელები</a:t>
            </a:r>
            <a:endParaRPr b="0" i="0" sz="2800" u="none" cap="none" strike="noStrike">
              <a:solidFill>
                <a:srgbClr val="000000"/>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9"/>
          <p:cNvSpPr txBox="1"/>
          <p:nvPr>
            <p:ph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b="1" lang="ka-GE" sz="4400" strike="noStrike">
                <a:solidFill>
                  <a:schemeClr val="dk1"/>
                </a:solidFill>
                <a:latin typeface="Calibri"/>
                <a:ea typeface="Calibri"/>
                <a:cs typeface="Calibri"/>
                <a:sym typeface="Calibri"/>
              </a:rPr>
              <a:t>PBL-ის მახასიათებლები</a:t>
            </a:r>
            <a:endParaRPr b="0" sz="4400" strike="noStrike">
              <a:solidFill>
                <a:schemeClr val="dk1"/>
              </a:solidFill>
              <a:latin typeface="Calibri"/>
              <a:ea typeface="Calibri"/>
              <a:cs typeface="Calibri"/>
              <a:sym typeface="Calibri"/>
            </a:endParaRPr>
          </a:p>
        </p:txBody>
      </p:sp>
      <p:sp>
        <p:nvSpPr>
          <p:cNvPr id="132" name="Google Shape;132;p9"/>
          <p:cNvSpPr/>
          <p:nvPr/>
        </p:nvSpPr>
        <p:spPr>
          <a:xfrm>
            <a:off x="3831840" y="6429600"/>
            <a:ext cx="4449600" cy="272520"/>
          </a:xfrm>
          <a:prstGeom prst="rect">
            <a:avLst/>
          </a:prstGeom>
          <a:noFill/>
          <a:ln>
            <a:noFill/>
          </a:ln>
        </p:spPr>
        <p:txBody>
          <a:bodyPr anchorCtr="0" anchor="t" bIns="45000" lIns="90000" spcFirstLastPara="1" rIns="90000" wrap="square" tIns="45000">
            <a:spAutoFit/>
          </a:bodyPr>
          <a:lstStyle/>
          <a:p>
            <a:pPr indent="0" lvl="0" marL="0" marR="0" rtl="0" algn="l">
              <a:lnSpc>
                <a:spcPct val="100000"/>
              </a:lnSpc>
              <a:spcBef>
                <a:spcPts val="0"/>
              </a:spcBef>
              <a:spcAft>
                <a:spcPts val="0"/>
              </a:spcAft>
              <a:buNone/>
            </a:pPr>
            <a:r>
              <a:rPr b="0" i="0" lang="ka-GE" sz="1200" u="none" cap="none" strike="noStrike">
                <a:solidFill>
                  <a:schemeClr val="dk1"/>
                </a:solidFill>
                <a:latin typeface="Calibri"/>
                <a:ea typeface="Calibri"/>
                <a:cs typeface="Calibri"/>
                <a:sym typeface="Calibri"/>
              </a:rPr>
              <a:t>https://www.magnifylearningin.org/what-is-project-based-learning</a:t>
            </a:r>
            <a:endParaRPr b="0" i="0" sz="1200" u="none" cap="none" strike="noStrike">
              <a:solidFill>
                <a:srgbClr val="000000"/>
              </a:solidFill>
              <a:latin typeface="Calibri"/>
              <a:ea typeface="Calibri"/>
              <a:cs typeface="Calibri"/>
              <a:sym typeface="Calibri"/>
            </a:endParaRPr>
          </a:p>
        </p:txBody>
      </p:sp>
      <p:pic>
        <p:nvPicPr>
          <p:cNvPr descr="Components of PBL Version.png" id="133" name="Google Shape;133;p9"/>
          <p:cNvPicPr preferRelativeResize="0"/>
          <p:nvPr/>
        </p:nvPicPr>
        <p:blipFill rotWithShape="1">
          <a:blip r:embed="rId3">
            <a:alphaModFix/>
          </a:blip>
          <a:srcRect b="0" l="0" r="0" t="0"/>
          <a:stretch/>
        </p:blipFill>
        <p:spPr>
          <a:xfrm>
            <a:off x="2356338" y="1419480"/>
            <a:ext cx="6995742" cy="501012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2023-11-09T10:04:11Z</dcterms:created>
  <dc:creator>reviewer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Breitbild</vt:lpwstr>
  </property>
  <property fmtid="{D5CDD505-2E9C-101B-9397-08002B2CF9AE}" pid="3" name="Slides">
    <vt:r8>15.0</vt:r8>
  </property>
</Properties>
</file>