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585" r:id="rId2"/>
    <p:sldId id="256" r:id="rId3"/>
    <p:sldId id="587" r:id="rId4"/>
    <p:sldId id="257" r:id="rId5"/>
    <p:sldId id="260" r:id="rId6"/>
    <p:sldId id="586" r:id="rId7"/>
    <p:sldId id="589" r:id="rId8"/>
    <p:sldId id="588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4BBC0119-863F-B858-CA52-A97C8C99A100}"/>
              </a:ext>
            </a:extLst>
          </p:cNvPr>
          <p:cNvSpPr txBox="1"/>
          <p:nvPr/>
        </p:nvSpPr>
        <p:spPr>
          <a:xfrm>
            <a:off x="1390245" y="3573016"/>
            <a:ext cx="636351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3200" b="1" dirty="0" err="1"/>
              <a:t>تعليم</a:t>
            </a:r>
            <a:r>
              <a:rPr lang="he-IL" sz="3200" b="1" dirty="0"/>
              <a:t> </a:t>
            </a:r>
            <a:r>
              <a:rPr lang="he-IL" sz="3200" b="1" dirty="0" err="1"/>
              <a:t>ذو</a:t>
            </a:r>
            <a:r>
              <a:rPr lang="he-IL" sz="3200" b="1" dirty="0"/>
              <a:t> </a:t>
            </a:r>
            <a:r>
              <a:rPr lang="he-IL" sz="3200" b="1" dirty="0" err="1"/>
              <a:t>صلة</a:t>
            </a:r>
            <a:r>
              <a:rPr lang="he-IL" sz="3200" b="1" dirty="0"/>
              <a:t> </a:t>
            </a:r>
            <a:r>
              <a:rPr lang="he-IL" sz="3200" b="1" dirty="0" err="1"/>
              <a:t>في</a:t>
            </a:r>
            <a:r>
              <a:rPr lang="he-IL" sz="3200" b="1" dirty="0"/>
              <a:t> </a:t>
            </a:r>
            <a:r>
              <a:rPr lang="he-IL" sz="3200" b="1" dirty="0" err="1"/>
              <a:t>العلوم</a:t>
            </a:r>
            <a:r>
              <a:rPr lang="he-IL" sz="3200" b="1" dirty="0"/>
              <a:t> </a:t>
            </a:r>
            <a:r>
              <a:rPr lang="he-IL" sz="3200" b="1" dirty="0" err="1"/>
              <a:t>من</a:t>
            </a:r>
            <a:r>
              <a:rPr lang="he-IL" sz="3200" b="1" dirty="0"/>
              <a:t> </a:t>
            </a:r>
            <a:r>
              <a:rPr lang="he-IL" sz="3200" b="1" dirty="0" err="1"/>
              <a:t>أجل</a:t>
            </a:r>
            <a:r>
              <a:rPr lang="he-IL" sz="3200" b="1" dirty="0"/>
              <a:t> </a:t>
            </a:r>
            <a:r>
              <a:rPr lang="he-IL" sz="3200" b="1" dirty="0" err="1"/>
              <a:t>الاستدامة</a:t>
            </a:r>
            <a:endParaRPr lang="he-IL" sz="3200" b="1" dirty="0"/>
          </a:p>
        </p:txBody>
      </p:sp>
      <p:sp>
        <p:nvSpPr>
          <p:cNvPr id="8" name="תיבת טקסט 7">
            <a:extLst>
              <a:ext uri="{FF2B5EF4-FFF2-40B4-BE49-F238E27FC236}">
                <a16:creationId xmlns:a16="http://schemas.microsoft.com/office/drawing/2014/main" id="{8BB2697B-B44B-1CCF-972E-D0C574CE2B8F}"/>
              </a:ext>
            </a:extLst>
          </p:cNvPr>
          <p:cNvSpPr txBox="1"/>
          <p:nvPr/>
        </p:nvSpPr>
        <p:spPr>
          <a:xfrm>
            <a:off x="1835696" y="4684161"/>
            <a:ext cx="6147486" cy="7155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50" b="1" dirty="0">
                <a:solidFill>
                  <a:srgbClr val="0000CC"/>
                </a:solidFill>
              </a:rPr>
              <a:t>المشاريع المدرسيّة</a:t>
            </a:r>
            <a:endParaRPr lang="he-IL" sz="4050" b="1" dirty="0">
              <a:solidFill>
                <a:srgbClr val="0000CC"/>
              </a:solidFill>
            </a:endParaRPr>
          </a:p>
        </p:txBody>
      </p:sp>
      <p:sp>
        <p:nvSpPr>
          <p:cNvPr id="2" name="תיבת טקסט 1">
            <a:extLst>
              <a:ext uri="{FF2B5EF4-FFF2-40B4-BE49-F238E27FC236}">
                <a16:creationId xmlns:a16="http://schemas.microsoft.com/office/drawing/2014/main" id="{A47DF54B-D9D1-33B5-088C-1E6C7DAA0872}"/>
              </a:ext>
            </a:extLst>
          </p:cNvPr>
          <p:cNvSpPr txBox="1"/>
          <p:nvPr/>
        </p:nvSpPr>
        <p:spPr>
          <a:xfrm>
            <a:off x="3563888" y="2736629"/>
            <a:ext cx="252919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he-IL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2400" dirty="0">
                <a:solidFill>
                  <a:srgbClr val="3527ED"/>
                </a:solidFill>
              </a:rPr>
              <a:t> </a:t>
            </a:r>
            <a:r>
              <a:rPr lang="ar-SA" sz="2800" b="1" dirty="0">
                <a:solidFill>
                  <a:srgbClr val="3527ED"/>
                </a:solidFill>
              </a:rPr>
              <a:t>محاضرة (9)</a:t>
            </a:r>
            <a:endParaRPr lang="he-IL" sz="2400" b="1" dirty="0">
              <a:solidFill>
                <a:srgbClr val="3527ED"/>
              </a:solidFill>
            </a:endParaRPr>
          </a:p>
        </p:txBody>
      </p:sp>
      <p:pic>
        <p:nvPicPr>
          <p:cNvPr id="3" name="תמונה 2">
            <a:extLst>
              <a:ext uri="{FF2B5EF4-FFF2-40B4-BE49-F238E27FC236}">
                <a16:creationId xmlns:a16="http://schemas.microsoft.com/office/drawing/2014/main" id="{E9FCFD72-D20B-A50E-539C-5BD73AA43F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35009" y="612366"/>
            <a:ext cx="2586949" cy="196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02495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8878" y="274638"/>
            <a:ext cx="8229600" cy="1143000"/>
          </a:xfrm>
        </p:spPr>
        <p:txBody>
          <a:bodyPr/>
          <a:lstStyle/>
          <a:p>
            <a:pPr rtl="1"/>
            <a:r>
              <a:rPr dirty="0" err="1"/>
              <a:t>مقدمة</a:t>
            </a:r>
            <a:r>
              <a:rPr dirty="0"/>
              <a:t> </a:t>
            </a:r>
            <a:r>
              <a:rPr dirty="0" err="1"/>
              <a:t>وتخطيط</a:t>
            </a:r>
            <a:r>
              <a:rPr dirty="0"/>
              <a:t> </a:t>
            </a:r>
            <a:r>
              <a:rPr dirty="0" err="1"/>
              <a:t>لمشاريع</a:t>
            </a:r>
            <a:r>
              <a:rPr dirty="0"/>
              <a:t> </a:t>
            </a:r>
            <a:r>
              <a:rPr lang="he-IL" dirty="0"/>
              <a:t> </a:t>
            </a:r>
            <a:r>
              <a:rPr lang="en-US" dirty="0"/>
              <a:t>PR</a:t>
            </a:r>
            <a:r>
              <a:rPr dirty="0"/>
              <a:t>ESS </a:t>
            </a:r>
            <a:r>
              <a:rPr lang="he-IL" dirty="0"/>
              <a:t> </a:t>
            </a:r>
            <a:r>
              <a:rPr dirty="0" err="1"/>
              <a:t>الطلابية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82761"/>
            <a:ext cx="8229600" cy="3943402"/>
          </a:xfrm>
        </p:spPr>
        <p:txBody>
          <a:bodyPr/>
          <a:lstStyle/>
          <a:p>
            <a:pPr algn="r" rtl="1"/>
            <a:r>
              <a:rPr dirty="0" err="1"/>
              <a:t>كيف</a:t>
            </a:r>
            <a:r>
              <a:rPr dirty="0"/>
              <a:t> </a:t>
            </a:r>
            <a:r>
              <a:rPr dirty="0" err="1"/>
              <a:t>تتوافق</a:t>
            </a:r>
            <a:r>
              <a:rPr dirty="0"/>
              <a:t> </a:t>
            </a:r>
            <a:r>
              <a:rPr dirty="0" err="1"/>
              <a:t>مشاريع</a:t>
            </a:r>
            <a:r>
              <a:rPr dirty="0"/>
              <a:t> </a:t>
            </a:r>
            <a:r>
              <a:rPr lang="he-IL" dirty="0"/>
              <a:t> </a:t>
            </a:r>
            <a:r>
              <a:rPr dirty="0"/>
              <a:t>PRESS </a:t>
            </a:r>
            <a:r>
              <a:rPr lang="he-IL"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التربية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أجل</a:t>
            </a:r>
            <a:r>
              <a:rPr dirty="0"/>
              <a:t> </a:t>
            </a:r>
            <a:r>
              <a:rPr dirty="0" err="1"/>
              <a:t>التنمية</a:t>
            </a:r>
            <a:r>
              <a:rPr dirty="0"/>
              <a:t> </a:t>
            </a:r>
            <a:r>
              <a:rPr dirty="0" err="1"/>
              <a:t>المستدامة</a:t>
            </a:r>
            <a:r>
              <a:rPr dirty="0"/>
              <a:t> (ESD)</a:t>
            </a:r>
          </a:p>
          <a:p>
            <a:pPr algn="r" rtl="1"/>
            <a:r>
              <a:rPr dirty="0" err="1"/>
              <a:t>فكرة</a:t>
            </a:r>
            <a:r>
              <a:rPr dirty="0"/>
              <a:t> </a:t>
            </a:r>
            <a:r>
              <a:rPr dirty="0" err="1"/>
              <a:t>مشروع</a:t>
            </a:r>
            <a:r>
              <a:rPr dirty="0"/>
              <a:t> </a:t>
            </a:r>
            <a:r>
              <a:rPr dirty="0" err="1"/>
              <a:t>أولية</a:t>
            </a:r>
            <a:r>
              <a:rPr dirty="0"/>
              <a:t> </a:t>
            </a:r>
            <a:endParaRPr lang="he-IL" dirty="0"/>
          </a:p>
          <a:p>
            <a:pPr algn="r" rtl="1"/>
            <a:r>
              <a:rPr dirty="0" err="1"/>
              <a:t>مسودة</a:t>
            </a:r>
            <a:r>
              <a:rPr dirty="0"/>
              <a:t> </a:t>
            </a:r>
            <a:r>
              <a:rPr dirty="0" err="1"/>
              <a:t>خطة</a:t>
            </a:r>
            <a:r>
              <a:rPr dirty="0"/>
              <a:t> </a:t>
            </a:r>
            <a:r>
              <a:rPr dirty="0" err="1"/>
              <a:t>عمل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7FA59F7-78D5-79D5-400C-00C496BA2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الأهداف</a:t>
            </a:r>
            <a:endParaRPr lang="he-IL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FCDE8422-41D5-694D-3987-B90BD4AEA43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25910" y="1748925"/>
            <a:ext cx="7860890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ar-SA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ربط التعلّم الأكاديمي بالواقع العملي والمجتمعي</a:t>
            </a:r>
            <a:r>
              <a:rPr kumimoji="0" lang="he-IL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he-IL" altLang="he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ar-SA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تعزيز قيم الاستدامة والمسؤولية البيئية والاجتماعية</a:t>
            </a:r>
            <a:r>
              <a:rPr kumimoji="0" lang="he-IL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he-IL" altLang="he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ar-SA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تطوير مهارات القرن 21: التفكير النقدي، التعاون، الإبداع، وحلّ المشكلات</a:t>
            </a:r>
            <a:r>
              <a:rPr kumimoji="0" lang="he-IL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he-IL" altLang="he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ar-SA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تمكين الطلبة من قيادة مبادرات مؤثرة داخل المدرسة والمجتمع</a:t>
            </a:r>
            <a:r>
              <a:rPr kumimoji="0" lang="he-IL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he-IL" altLang="he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R="0" lvl="0" algn="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v"/>
              <a:tabLst/>
            </a:pPr>
            <a:r>
              <a:rPr kumimoji="0" lang="ar-SA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إنتاج مخرجات ملموسة تترك أثرًا إيجابيًا على البيئة والمجتمع</a:t>
            </a:r>
            <a:r>
              <a:rPr kumimoji="0" lang="he-IL" altLang="he-IL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he-IL" altLang="he-IL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08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التعلّم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/>
              <a:t>شرح</a:t>
            </a:r>
            <a:r>
              <a:rPr dirty="0"/>
              <a:t> </a:t>
            </a:r>
            <a:r>
              <a:rPr dirty="0" err="1"/>
              <a:t>غاية</a:t>
            </a:r>
            <a:r>
              <a:rPr dirty="0"/>
              <a:t> </a:t>
            </a:r>
            <a:r>
              <a:rPr dirty="0" err="1"/>
              <a:t>مشاريع</a:t>
            </a:r>
            <a:r>
              <a:rPr dirty="0"/>
              <a:t> PRESS </a:t>
            </a:r>
            <a:r>
              <a:rPr lang="he-IL" dirty="0"/>
              <a:t> </a:t>
            </a:r>
            <a:r>
              <a:rPr dirty="0" err="1"/>
              <a:t>ودورها</a:t>
            </a:r>
            <a:r>
              <a:rPr dirty="0"/>
              <a:t> </a:t>
            </a:r>
            <a:endParaRPr lang="he-IL" dirty="0"/>
          </a:p>
          <a:p>
            <a:pPr algn="r" rtl="1"/>
            <a:r>
              <a:rPr dirty="0" err="1"/>
              <a:t>اختيار</a:t>
            </a:r>
            <a:r>
              <a:rPr dirty="0"/>
              <a:t> </a:t>
            </a:r>
            <a:r>
              <a:rPr dirty="0" err="1"/>
              <a:t>قضية</a:t>
            </a:r>
            <a:r>
              <a:rPr dirty="0"/>
              <a:t>/</a:t>
            </a:r>
            <a:r>
              <a:rPr dirty="0" err="1"/>
              <a:t>حاجة</a:t>
            </a:r>
            <a:r>
              <a:rPr dirty="0"/>
              <a:t> </a:t>
            </a:r>
            <a:r>
              <a:rPr dirty="0" err="1"/>
              <a:t>محلية</a:t>
            </a:r>
            <a:r>
              <a:rPr dirty="0"/>
              <a:t> </a:t>
            </a:r>
            <a:r>
              <a:rPr dirty="0" err="1"/>
              <a:t>مرتبطة</a:t>
            </a:r>
            <a:r>
              <a:rPr dirty="0"/>
              <a:t> </a:t>
            </a:r>
            <a:r>
              <a:rPr dirty="0" err="1"/>
              <a:t>بـESD</a:t>
            </a:r>
            <a:endParaRPr dirty="0"/>
          </a:p>
          <a:p>
            <a:pPr algn="r" rtl="1"/>
            <a:r>
              <a:rPr lang="ar-SA" dirty="0"/>
              <a:t>من هم ا</a:t>
            </a:r>
            <a:r>
              <a:rPr dirty="0" err="1"/>
              <a:t>لشركاء</a:t>
            </a:r>
            <a:r>
              <a:rPr dirty="0"/>
              <a:t> </a:t>
            </a:r>
            <a:r>
              <a:rPr dirty="0" err="1"/>
              <a:t>المحتملين</a:t>
            </a:r>
            <a:r>
              <a:rPr lang="he-IL" dirty="0"/>
              <a:t>?</a:t>
            </a:r>
            <a:endParaRPr dirty="0"/>
          </a:p>
          <a:p>
            <a:pPr algn="r" rtl="1"/>
            <a:r>
              <a:rPr dirty="0" err="1"/>
              <a:t>بناء</a:t>
            </a:r>
            <a:r>
              <a:rPr dirty="0"/>
              <a:t> </a:t>
            </a:r>
            <a:r>
              <a:rPr dirty="0" err="1"/>
              <a:t>مخطط</a:t>
            </a:r>
            <a:r>
              <a:rPr dirty="0"/>
              <a:t> </a:t>
            </a:r>
            <a:r>
              <a:rPr dirty="0" err="1"/>
              <a:t>مشروع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صفحة</a:t>
            </a:r>
            <a:r>
              <a:rPr dirty="0"/>
              <a:t> </a:t>
            </a:r>
            <a:r>
              <a:rPr dirty="0" err="1"/>
              <a:t>واحدة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اختيار فكرة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 err="1">
                <a:solidFill>
                  <a:srgbClr val="FF0000"/>
                </a:solidFill>
              </a:rPr>
              <a:t>مصادر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توليد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الأفكار</a:t>
            </a:r>
            <a:r>
              <a:rPr dirty="0">
                <a:solidFill>
                  <a:srgbClr val="FF0000"/>
                </a:solidFill>
              </a:rPr>
              <a:t>:</a:t>
            </a:r>
            <a:endParaRPr lang="he-IL" dirty="0">
              <a:solidFill>
                <a:srgbClr val="FF0000"/>
              </a:solidFill>
            </a:endParaRPr>
          </a:p>
          <a:p>
            <a:pPr marL="0" indent="0" algn="r" rtl="1">
              <a:buNone/>
            </a:pPr>
            <a:endParaRPr dirty="0"/>
          </a:p>
          <a:p>
            <a:pPr lvl="2" algn="r" rtl="1"/>
            <a:r>
              <a:rPr sz="3200" dirty="0" err="1"/>
              <a:t>قضايا</a:t>
            </a:r>
            <a:r>
              <a:rPr sz="3200" dirty="0"/>
              <a:t> </a:t>
            </a:r>
            <a:r>
              <a:rPr sz="3200" dirty="0" err="1"/>
              <a:t>محلية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المدرسة</a:t>
            </a:r>
            <a:r>
              <a:rPr sz="3200" dirty="0"/>
              <a:t>/</a:t>
            </a:r>
            <a:r>
              <a:rPr sz="3200" dirty="0" err="1"/>
              <a:t>البلدية</a:t>
            </a:r>
            <a:r>
              <a:rPr sz="3200" dirty="0"/>
              <a:t> </a:t>
            </a:r>
            <a:r>
              <a:rPr lang="he-IL" sz="3200" dirty="0"/>
              <a:t>(</a:t>
            </a:r>
            <a:r>
              <a:rPr sz="3200" dirty="0" err="1"/>
              <a:t>طاقة</a:t>
            </a:r>
            <a:r>
              <a:rPr sz="3200" dirty="0"/>
              <a:t>، </a:t>
            </a:r>
            <a:r>
              <a:rPr sz="3200" dirty="0" err="1"/>
              <a:t>ماء</a:t>
            </a:r>
            <a:r>
              <a:rPr sz="3200" dirty="0"/>
              <a:t>، </a:t>
            </a:r>
            <a:r>
              <a:rPr sz="3200" dirty="0" err="1"/>
              <a:t>نفايات</a:t>
            </a:r>
            <a:r>
              <a:rPr sz="3200" dirty="0"/>
              <a:t>، </a:t>
            </a:r>
            <a:r>
              <a:rPr sz="3200" dirty="0" err="1"/>
              <a:t>غذاء</a:t>
            </a:r>
            <a:r>
              <a:rPr sz="3200" dirty="0"/>
              <a:t>، </a:t>
            </a:r>
            <a:r>
              <a:rPr sz="3200" dirty="0" err="1"/>
              <a:t>تنوّع</a:t>
            </a:r>
            <a:r>
              <a:rPr sz="3200" dirty="0"/>
              <a:t> </a:t>
            </a:r>
            <a:r>
              <a:rPr sz="3200" dirty="0" err="1"/>
              <a:t>أحيائي</a:t>
            </a:r>
            <a:r>
              <a:rPr lang="he-IL" sz="3200" dirty="0"/>
              <a:t>....).</a:t>
            </a:r>
            <a:endParaRPr sz="3200" dirty="0"/>
          </a:p>
          <a:p>
            <a:pPr lvl="2" algn="r" rtl="1"/>
            <a:r>
              <a:rPr sz="3200" dirty="0" err="1"/>
              <a:t>مشاريع</a:t>
            </a:r>
            <a:r>
              <a:rPr sz="3200" dirty="0"/>
              <a:t> </a:t>
            </a:r>
            <a:r>
              <a:rPr sz="3200" dirty="0" err="1"/>
              <a:t>سابقة</a:t>
            </a:r>
            <a:r>
              <a:rPr sz="3200" dirty="0"/>
              <a:t>/</a:t>
            </a:r>
            <a:r>
              <a:rPr sz="3200" dirty="0" err="1"/>
              <a:t>شراكات</a:t>
            </a:r>
            <a:r>
              <a:rPr sz="3200" dirty="0"/>
              <a:t> </a:t>
            </a:r>
            <a:r>
              <a:rPr sz="3200" dirty="0" err="1"/>
              <a:t>قائمة</a:t>
            </a:r>
            <a:r>
              <a:rPr sz="3200" dirty="0"/>
              <a:t> </a:t>
            </a:r>
            <a:r>
              <a:rPr sz="3200" dirty="0" err="1"/>
              <a:t>في</a:t>
            </a:r>
            <a:r>
              <a:rPr sz="3200" dirty="0"/>
              <a:t> </a:t>
            </a:r>
            <a:r>
              <a:rPr sz="3200" dirty="0" err="1"/>
              <a:t>الكلية</a:t>
            </a:r>
            <a:r>
              <a:rPr lang="he-IL" sz="3200" dirty="0"/>
              <a:t>.</a:t>
            </a:r>
            <a:endParaRPr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34C26A4-C4B6-5E72-AD6B-7F1BBE3C4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أسماء لبعض المشاريع المقترحة</a:t>
            </a:r>
            <a:endParaRPr lang="he-IL" dirty="0"/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E7F7E894-1493-7D9B-0B26-854085F4F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07" y="1166018"/>
            <a:ext cx="8229600" cy="4525963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he-IL" dirty="0"/>
          </a:p>
          <a:p>
            <a:endParaRPr lang="he-IL" dirty="0"/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مشروع </a:t>
            </a:r>
            <a:r>
              <a:rPr lang="ar-SA" sz="4500" dirty="0" err="1"/>
              <a:t>الكومبوست</a:t>
            </a:r>
            <a:r>
              <a:rPr lang="ar-SA" sz="4500" dirty="0"/>
              <a:t> المدرسي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صفّ بلا نفايات (</a:t>
            </a:r>
            <a:r>
              <a:rPr lang="en-US" sz="4500" dirty="0"/>
              <a:t>Zero Waste)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حملة توعويّة لترشيد استهلاك المياه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مشروع حساب البصمة الكربونية للمدرسة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مشروع توعية بالتغذية المستدامة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مشروع تركيب أعشاش ومحطات لإطعام الطيور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مشروع جمع النفايات الإلكترونية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سوق مدرسي «بدّل وشارك»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إنشاء نموذج بسيط لمحطة طقس</a:t>
            </a:r>
          </a:p>
          <a:p>
            <a:pPr marL="514350" indent="-514350" algn="r" rtl="1">
              <a:buFont typeface="+mj-lt"/>
              <a:buAutoNum type="arabicPeriod"/>
            </a:pPr>
            <a:r>
              <a:rPr lang="ar-SA" sz="4500" dirty="0"/>
              <a:t>تنظيم فعاليّة لإصلاح وتجديد الملابس</a:t>
            </a:r>
          </a:p>
          <a:p>
            <a:endParaRPr lang="ar-SA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38175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DB07D-962E-5578-ADC7-14EC8E63C7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3533DB-F2DA-CA40-9EC1-79B7CC96F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تعليمات بخصوص تقديم المشاريع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7976CD17-BC75-A645-7042-0B93F50810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30097"/>
          </a:xfrm>
        </p:spPr>
        <p:txBody>
          <a:bodyPr>
            <a:normAutofit fontScale="70000" lnSpcReduction="20000"/>
          </a:bodyPr>
          <a:lstStyle/>
          <a:p>
            <a:pPr algn="r" rtl="1"/>
            <a:r>
              <a:rPr lang="ar-SA" dirty="0"/>
              <a:t>يرجى تقديم تقرير نهائي مطبوع من 6–8 صفحات يَلخْص المشروع بأكمله.</a:t>
            </a:r>
          </a:p>
          <a:p>
            <a:pPr algn="r" rtl="1"/>
            <a:r>
              <a:rPr lang="ar-SA" dirty="0"/>
              <a:t>في إعداد التقرير النهائي، يُرجى الالتزام بالمُتطلّبات والتعليمات الآتية:</a:t>
            </a:r>
          </a:p>
          <a:p>
            <a:pPr algn="r" rtl="1"/>
            <a:endParaRPr lang="ar-SA" dirty="0"/>
          </a:p>
          <a:p>
            <a:pPr marL="0" indent="0" algn="r" rtl="1">
              <a:buNone/>
            </a:pPr>
            <a:r>
              <a:rPr lang="ar-SA" dirty="0"/>
              <a:t>1. إعداد صفحة غلاف مناسبة — وفق تعليمات الكلية.</a:t>
            </a:r>
          </a:p>
          <a:p>
            <a:pPr marL="0" indent="0" algn="r" rtl="1">
              <a:buNone/>
            </a:pPr>
            <a:r>
              <a:rPr lang="ar-SA" dirty="0"/>
              <a:t>2. إعداد جدول محتويات (فهرست).</a:t>
            </a:r>
          </a:p>
          <a:p>
            <a:pPr marL="0" indent="0" algn="r" rtl="1">
              <a:buNone/>
            </a:pPr>
            <a:r>
              <a:rPr lang="ar-SA" dirty="0"/>
              <a:t>3. ذِكر أهداف المشروع.</a:t>
            </a:r>
          </a:p>
          <a:p>
            <a:pPr marL="0" indent="0" algn="r" rtl="1">
              <a:buNone/>
            </a:pPr>
            <a:r>
              <a:rPr lang="ar-SA" dirty="0"/>
              <a:t>4. كتابة سبب ارتباط الموضوع المختار بالاستدامة ولماذا هو ذو صلة بها.</a:t>
            </a:r>
          </a:p>
          <a:p>
            <a:pPr marL="0" indent="0" algn="r" rtl="1">
              <a:buNone/>
            </a:pPr>
            <a:r>
              <a:rPr lang="ar-SA" dirty="0"/>
              <a:t>5. شرح أهمية تدريس هذا الموضوع لطلاب المرحلة الإعدادية (الإعدادية/المتوسطة).</a:t>
            </a:r>
          </a:p>
          <a:p>
            <a:pPr marL="0" indent="0" algn="r" rtl="1">
              <a:buNone/>
            </a:pPr>
            <a:r>
              <a:rPr lang="ar-SA" dirty="0"/>
              <a:t>6. تلخيص المراحل/الخطوات التي اتُّخذت لتخطيط المشروع.</a:t>
            </a:r>
          </a:p>
          <a:p>
            <a:pPr marL="0" indent="0" algn="r" rtl="1">
              <a:buNone/>
            </a:pPr>
            <a:r>
              <a:rPr lang="ar-SA" dirty="0"/>
              <a:t>7. تفصيل الأنشطة التي نُفِّذت خلال المشروع:</a:t>
            </a:r>
          </a:p>
          <a:p>
            <a:pPr marL="0" indent="0" algn="r" rtl="1">
              <a:buNone/>
            </a:pPr>
            <a:endParaRPr lang="ar-SA" dirty="0"/>
          </a:p>
          <a:p>
            <a:pPr marL="0" indent="0" algn="r" rtl="1">
              <a:buNone/>
            </a:pPr>
            <a:r>
              <a:rPr lang="ar-SA" dirty="0"/>
              <a:t>   شرح ما تمّ إنجازه خطوةً خطوة.</a:t>
            </a:r>
          </a:p>
          <a:p>
            <a:pPr marL="0" indent="0" algn="r" rtl="1">
              <a:buNone/>
            </a:pPr>
            <a:r>
              <a:rPr lang="ar-SA" dirty="0"/>
              <a:t>    إرفاق المواد أو الموارد التي استُخدِمت (كملاحق، إذا كان ذلك مناسبًا).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37720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D3AE414-4C91-6E54-B4CB-D7CC29661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/>
              <a:t>تعليمات بخصوص تقديم المشاريع</a:t>
            </a: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1742FF8D-CEFE-6553-FF6C-54EFE86FC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/>
            <a:r>
              <a:rPr lang="ar-SA" dirty="0"/>
              <a:t>8. خلاصة واستنتاجات.</a:t>
            </a:r>
          </a:p>
          <a:p>
            <a:pPr algn="r" rtl="1"/>
            <a:r>
              <a:rPr lang="ar-SA" dirty="0"/>
              <a:t>9. توصيات للتطبيق المستقبلي.</a:t>
            </a:r>
          </a:p>
          <a:p>
            <a:pPr algn="r" rtl="1"/>
            <a:r>
              <a:rPr lang="ar-SA" dirty="0"/>
              <a:t>10. كتابة تأمّل انعكاسي </a:t>
            </a:r>
            <a:r>
              <a:rPr lang="en-US" dirty="0"/>
              <a:t>…(Reflection) </a:t>
            </a:r>
            <a:r>
              <a:rPr lang="ar-SA" dirty="0"/>
              <a:t> يتضمن: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التحديات والحلول: وصف جميع التحديات التي واجهتكم خلال مرحلتي التخطيط والتنفيذ، وشرح كيفية التعامل معها.</a:t>
            </a:r>
          </a:p>
          <a:p>
            <a:pPr algn="r" rtl="1"/>
            <a:r>
              <a:rPr lang="ar-SA" dirty="0"/>
              <a:t>التقييم والنتائج — التفكير في مدى نجاح المشروع:**</a:t>
            </a:r>
          </a:p>
          <a:p>
            <a:pPr algn="r" rtl="1"/>
            <a:endParaRPr lang="ar-SA" dirty="0"/>
          </a:p>
          <a:p>
            <a:pPr algn="r" rtl="1"/>
            <a:r>
              <a:rPr lang="ar-SA" dirty="0"/>
              <a:t>      هل حققتم الأهداف؟</a:t>
            </a:r>
          </a:p>
          <a:p>
            <a:pPr algn="r" rtl="1"/>
            <a:r>
              <a:rPr lang="ar-SA" dirty="0"/>
              <a:t>      كيف كانت استجابات طلاب المرحلة الإعدادية للأنشطة؟</a:t>
            </a:r>
          </a:p>
          <a:p>
            <a:pPr algn="r" rtl="1"/>
            <a:r>
              <a:rPr lang="ar-SA" dirty="0"/>
              <a:t>11. ملاحق (صور).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598821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399</Words>
  <Application>Microsoft Office PowerPoint</Application>
  <PresentationFormat>‫הצגה על המסך (4:3)</PresentationFormat>
  <Paragraphs>61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Office Theme</vt:lpstr>
      <vt:lpstr>מצגת של PowerPoint‏</vt:lpstr>
      <vt:lpstr>مقدمة وتخطيط لمشاريع  PRESS  الطلابية</vt:lpstr>
      <vt:lpstr>الأهداف</vt:lpstr>
      <vt:lpstr>أهداف التعلّم</vt:lpstr>
      <vt:lpstr>اختيار فكرة المشروع</vt:lpstr>
      <vt:lpstr>أسماء لبعض المشاريع المقترحة</vt:lpstr>
      <vt:lpstr>تعليمات بخصوص تقديم المشاريع</vt:lpstr>
      <vt:lpstr>تعليمات بخصوص تقديم المشاريع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NAJI</dc:creator>
  <cp:keywords/>
  <dc:description>generated using python-pptx</dc:description>
  <cp:lastModifiedBy>Reviewer</cp:lastModifiedBy>
  <cp:revision>17</cp:revision>
  <dcterms:created xsi:type="dcterms:W3CDTF">2013-01-27T09:14:16Z</dcterms:created>
  <dcterms:modified xsi:type="dcterms:W3CDTF">2025-09-04T08:17:07Z</dcterms:modified>
  <cp:category/>
</cp:coreProperties>
</file>