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82" r:id="rId3"/>
    <p:sldId id="643" r:id="rId4"/>
    <p:sldId id="619" r:id="rId5"/>
    <p:sldId id="401" r:id="rId6"/>
    <p:sldId id="462" r:id="rId7"/>
    <p:sldId id="644" r:id="rId8"/>
    <p:sldId id="459" r:id="rId9"/>
    <p:sldId id="385" r:id="rId10"/>
    <p:sldId id="465" r:id="rId11"/>
    <p:sldId id="354" r:id="rId12"/>
    <p:sldId id="636" r:id="rId13"/>
    <p:sldId id="303" r:id="rId14"/>
    <p:sldId id="613" r:id="rId15"/>
    <p:sldId id="645" r:id="rId16"/>
    <p:sldId id="637" r:id="rId17"/>
    <p:sldId id="638" r:id="rId18"/>
    <p:sldId id="639" r:id="rId19"/>
    <p:sldId id="640" r:id="rId20"/>
    <p:sldId id="623" r:id="rId21"/>
    <p:sldId id="600" r:id="rId22"/>
    <p:sldId id="602" r:id="rId23"/>
    <p:sldId id="621" r:id="rId24"/>
    <p:sldId id="622" r:id="rId25"/>
    <p:sldId id="625" r:id="rId26"/>
    <p:sldId id="624" r:id="rId27"/>
    <p:sldId id="257" r:id="rId28"/>
    <p:sldId id="260" r:id="rId29"/>
    <p:sldId id="262" r:id="rId30"/>
    <p:sldId id="641" r:id="rId31"/>
    <p:sldId id="630" r:id="rId32"/>
    <p:sldId id="647" r:id="rId33"/>
    <p:sldId id="631" r:id="rId34"/>
    <p:sldId id="646" r:id="rId35"/>
    <p:sldId id="628" r:id="rId36"/>
  </p:sldIdLst>
  <p:sldSz cx="12192000" cy="6858000"/>
  <p:notesSz cx="6858000" cy="9144000"/>
  <p:defaultTextStyle>
    <a:defPPr>
      <a:defRPr lang="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B7E47"/>
    <a:srgbClr val="025952"/>
    <a:srgbClr val="E7FCFF"/>
    <a:srgbClr val="CCFFFF"/>
    <a:srgbClr val="66FFFF"/>
    <a:srgbClr val="FFCCFF"/>
    <a:srgbClr val="FF9999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557" autoAdjust="0"/>
  </p:normalViewPr>
  <p:slideViewPr>
    <p:cSldViewPr snapToGrid="0">
      <p:cViewPr varScale="1">
        <p:scale>
          <a:sx n="52" d="100"/>
          <a:sy n="52" d="100"/>
        </p:scale>
        <p:origin x="66" y="567"/>
      </p:cViewPr>
      <p:guideLst/>
    </p:cSldViewPr>
  </p:slideViewPr>
  <p:outlineViewPr>
    <p:cViewPr>
      <p:scale>
        <a:sx n="33" d="100"/>
        <a:sy n="33" d="100"/>
      </p:scale>
      <p:origin x="0" y="-259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2BD5-D725-494A-B08E-B66A5340AC60}" type="datetimeFigureOut">
              <a:rPr lang="de-AT" smtClean="0"/>
              <a:t>02.09.2025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63C6-DF18-42F7-BE34-16CF6126E03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716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63C6-DF18-42F7-BE34-16CF6126E030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084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63C6-DF18-42F7-BE34-16CF6126E030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33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00000" y="252000"/>
            <a:ext cx="913553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ED085E4-3941-4B95-97B0-91C22370B84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86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07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4465663_Networking_for_Teacher_Learning_Toward_a_Theory_of_Effective_Design" TargetMode="External"/><Relationship Id="rId2" Type="http://schemas.openxmlformats.org/officeDocument/2006/relationships/hyperlink" Target="https://www.researchgate.net/publication/271109560_Inside_the_National_Writing_Project_Connecting_Network_Learning_and_Classroom_Teachi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searchgate.net/publication/47343392_Researching_and_Understanding_Educational_Networks" TargetMode="External"/><Relationship Id="rId4" Type="http://schemas.openxmlformats.org/officeDocument/2006/relationships/hyperlink" Target="https://www.imst.ac.at/wp-content/uploads/2024/03/Rauch-Networks-Cambridge-Journal-2013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dgs.un.org/go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outledge.com/World-Review-Environmental-and-Sustainability-Education-in-the-Context-of-the-Sustainable-Development-Goals/Rieckmann-Munoz/p/book/978036770242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inger.com/gp/book/978303046819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rcaap.pt/sisyphus/article/view/28591/22582" TargetMode="External"/><Relationship Id="rId2" Type="http://schemas.openxmlformats.org/officeDocument/2006/relationships/hyperlink" Target="https://www.oecd.org/education/teachers-as-designers-of-learning-environments-9789264085374-e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ocs.de/volltexte/2008/340/pdf/heft1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4652767_Building_a_conceptual_framework_for_an_ESD-_effective_school_organiz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B666-56E3-40A9-B58B-E23119AE8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86" y="824752"/>
            <a:ext cx="9772453" cy="4894730"/>
          </a:xfrm>
        </p:spPr>
        <p:txBody>
          <a:bodyPr>
            <a:noAutofit/>
          </a:bodyPr>
          <a:lstStyle/>
          <a:p>
            <a:r>
              <a:rPr lang="id" b="1" spc="-1" dirty="0">
                <a:solidFill>
                  <a:srgbClr val="025952"/>
                </a:solidFill>
                <a:latin typeface="+mn-lt"/>
              </a:rPr>
              <a:t>Kerjasama, Jaringan dan Jejaring: </a:t>
            </a:r>
            <a:br>
              <a:rPr lang="de-DE" b="1" spc="-1" dirty="0">
                <a:solidFill>
                  <a:srgbClr val="025952"/>
                </a:solidFill>
                <a:latin typeface="+mn-lt"/>
              </a:rPr>
            </a:br>
            <a:r>
              <a:rPr lang="id" b="1" spc="-1" dirty="0" err="1">
                <a:solidFill>
                  <a:srgbClr val="025952"/>
                </a:solidFill>
                <a:latin typeface="+mn-lt"/>
              </a:rPr>
              <a:t>Konsep </a:t>
            </a:r>
            <a:r>
              <a:rPr lang="id" b="1" spc="-1" dirty="0">
                <a:solidFill>
                  <a:srgbClr val="025952"/>
                </a:solidFill>
                <a:latin typeface="+mn-lt"/>
              </a:rPr>
              <a:t>dan </a:t>
            </a:r>
            <a:r>
              <a:rPr lang="id" b="1" spc="-1" dirty="0" err="1">
                <a:solidFill>
                  <a:srgbClr val="025952"/>
                </a:solidFill>
                <a:latin typeface="+mn-lt"/>
              </a:rPr>
              <a:t>Contoh</a:t>
            </a: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br>
              <a:rPr lang="de-AT" sz="2800" dirty="0">
                <a:latin typeface="+mn-lt"/>
              </a:rPr>
            </a:br>
            <a:endParaRPr lang="de-A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17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Inhaltsplatzhalter 2">
            <a:extLst>
              <a:ext uri="{FF2B5EF4-FFF2-40B4-BE49-F238E27FC236}">
                <a16:creationId xmlns:a16="http://schemas.microsoft.com/office/drawing/2014/main" id="{D97373A5-641F-4378-9123-47A463A0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76" y="1879442"/>
            <a:ext cx="10918092" cy="42579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d" altLang="de-DE" sz="4500" i="1" dirty="0" err="1"/>
              <a:t>Elemen </a:t>
            </a:r>
            <a:endParaRPr lang="de-AT" altLang="de-DE" sz="4500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Berkelanjutan</a:t>
            </a:r>
            <a:r>
              <a:rPr lang="id" altLang="de-DE" sz="4500" dirty="0"/>
              <a:t> </a:t>
            </a:r>
            <a:r>
              <a:rPr lang="id" altLang="de-DE" sz="4500" dirty="0" err="1"/>
              <a:t>kepemimpinan </a:t>
            </a:r>
            <a:r>
              <a:rPr lang="id" altLang="de-DE" sz="4500" dirty="0"/>
              <a:t>: </a:t>
            </a:r>
            <a:r>
              <a:rPr lang="id" altLang="de-DE" sz="4500" dirty="0" err="1"/>
              <a:t>katalisator</a:t>
            </a:r>
            <a:r>
              <a:rPr lang="id" altLang="de-DE" sz="4500" dirty="0"/>
              <a:t> </a:t>
            </a:r>
            <a:r>
              <a:rPr lang="id" altLang="de-DE" sz="4500" dirty="0" err="1"/>
              <a:t>ESD </a:t>
            </a:r>
            <a:r>
              <a:rPr lang="id" altLang="de-DE" sz="4500" dirty="0"/>
              <a:t>; </a:t>
            </a:r>
            <a:r>
              <a:rPr lang="id" altLang="de-DE" sz="4500" dirty="0" err="1"/>
              <a:t>kepemimpinan transformatif </a:t>
            </a:r>
            <a:r>
              <a:rPr lang="id" altLang="de-DE" sz="4500" dirty="0"/>
              <a:t>; </a:t>
            </a:r>
            <a:r>
              <a:rPr lang="id" altLang="de-DE" sz="4500" dirty="0" err="1"/>
              <a:t>pemantauan</a:t>
            </a:r>
            <a:r>
              <a:rPr lang="id" altLang="de-DE" sz="4500" dirty="0"/>
              <a:t> </a:t>
            </a:r>
            <a:r>
              <a:rPr lang="id" altLang="de-DE" sz="4500" dirty="0" err="1"/>
              <a:t>kemajuan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Sumber daya </a:t>
            </a:r>
            <a:r>
              <a:rPr lang="id" altLang="de-DE" sz="4500" dirty="0"/>
              <a:t>sekolah : </a:t>
            </a:r>
            <a:r>
              <a:rPr lang="id" altLang="de-DE" sz="4500" dirty="0" err="1"/>
              <a:t>manajemen waktu; struktur </a:t>
            </a:r>
            <a:endParaRPr lang="de-AT" altLang="de-DE" sz="4500" dirty="0"/>
          </a:p>
          <a:p>
            <a:pPr marL="0" indent="0">
              <a:buNone/>
            </a:pPr>
            <a:r>
              <a:rPr lang="id" altLang="de-DE" sz="4500" i="1" dirty="0" err="1"/>
              <a:t>Elemen </a:t>
            </a:r>
            <a:endParaRPr lang="de-AT" altLang="de-DE" sz="4500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Pluralistik</a:t>
            </a:r>
            <a:r>
              <a:rPr lang="id" altLang="de-DE" sz="4500" dirty="0"/>
              <a:t> </a:t>
            </a:r>
            <a:r>
              <a:rPr lang="id" altLang="de-DE" sz="4500" dirty="0" err="1"/>
              <a:t>komunikasi </a:t>
            </a:r>
            <a:r>
              <a:rPr lang="id" altLang="de-DE" sz="4500" dirty="0"/>
              <a:t>: berbagai </a:t>
            </a:r>
            <a:r>
              <a:rPr lang="id" altLang="de-DE" sz="4500" dirty="0" err="1"/>
              <a:t>titik</a:t>
            </a:r>
            <a:r>
              <a:rPr lang="id" altLang="de-DE" sz="4500" dirty="0"/>
              <a:t> </a:t>
            </a:r>
            <a:r>
              <a:rPr lang="id" altLang="de-DE" sz="4500" dirty="0" err="1"/>
              <a:t>dari</a:t>
            </a:r>
            <a:r>
              <a:rPr lang="id" altLang="de-DE" sz="4500" dirty="0"/>
              <a:t> </a:t>
            </a:r>
            <a:r>
              <a:rPr lang="id" altLang="de-DE" sz="4500" dirty="0" err="1"/>
              <a:t>tampilan </a:t>
            </a:r>
            <a:r>
              <a:rPr lang="id" altLang="de-DE" sz="4500" dirty="0"/>
              <a:t>dan </a:t>
            </a:r>
            <a:r>
              <a:rPr lang="id" altLang="de-DE" sz="4500" dirty="0" err="1"/>
              <a:t>dialog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Hubungan </a:t>
            </a:r>
            <a:r>
              <a:rPr lang="id" altLang="de-DE" sz="4500" dirty="0"/>
              <a:t>suportif : </a:t>
            </a:r>
            <a:r>
              <a:rPr lang="id" altLang="de-DE" sz="4500" dirty="0" err="1"/>
              <a:t>sekolah</a:t>
            </a:r>
            <a:r>
              <a:rPr lang="id" altLang="de-DE" sz="4500" dirty="0"/>
              <a:t> </a:t>
            </a:r>
            <a:r>
              <a:rPr lang="id" altLang="de-DE" sz="4500" dirty="0" err="1"/>
              <a:t>tim </a:t>
            </a:r>
            <a:r>
              <a:rPr lang="id" altLang="de-DE" sz="4500" dirty="0"/>
              <a:t>; </a:t>
            </a:r>
            <a:r>
              <a:rPr lang="id" altLang="de-DE" sz="4500" dirty="0" err="1"/>
              <a:t>jaringan</a:t>
            </a:r>
            <a:r>
              <a:rPr lang="id" altLang="de-DE" sz="4500" dirty="0"/>
              <a:t> </a:t>
            </a:r>
            <a:r>
              <a:rPr lang="id" altLang="de-DE" sz="4500" dirty="0" err="1"/>
              <a:t>dengan mitra 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Keputusan </a:t>
            </a:r>
            <a:r>
              <a:rPr lang="id" altLang="de-DE" sz="4500" dirty="0"/>
              <a:t>demokratis </a:t>
            </a:r>
            <a:r>
              <a:rPr lang="id" altLang="de-DE" sz="4500" dirty="0" err="1"/>
              <a:t>membuat </a:t>
            </a:r>
            <a:r>
              <a:rPr lang="id" altLang="de-DE" sz="4500" dirty="0"/>
              <a:t>: </a:t>
            </a:r>
            <a:r>
              <a:rPr lang="id" altLang="de-DE" sz="4500" dirty="0" err="1"/>
              <a:t>didistribusikan</a:t>
            </a:r>
            <a:r>
              <a:rPr lang="id" altLang="de-DE" sz="4500" dirty="0"/>
              <a:t> </a:t>
            </a:r>
            <a:r>
              <a:rPr lang="id" altLang="de-DE" sz="4500" dirty="0" err="1"/>
              <a:t>kepemimpinan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Berbagi</a:t>
            </a:r>
            <a:r>
              <a:rPr lang="id" altLang="de-DE" sz="4500" dirty="0"/>
              <a:t> </a:t>
            </a:r>
            <a:r>
              <a:rPr lang="id" altLang="de-DE" sz="4500" dirty="0" err="1"/>
              <a:t>visi </a:t>
            </a:r>
            <a:r>
              <a:rPr lang="id" altLang="de-DE" sz="4500" dirty="0"/>
              <a:t>: </a:t>
            </a:r>
            <a:r>
              <a:rPr lang="id" altLang="de-DE" sz="4500" dirty="0" err="1"/>
              <a:t>diinternalisasi</a:t>
            </a:r>
            <a:r>
              <a:rPr lang="id" altLang="de-DE" sz="4500" dirty="0"/>
              <a:t> </a:t>
            </a:r>
            <a:r>
              <a:rPr lang="id" altLang="de-DE" sz="4500" dirty="0" err="1"/>
              <a:t>motivasi </a:t>
            </a:r>
            <a:r>
              <a:rPr lang="id" altLang="de-DE" sz="4500" dirty="0"/>
              <a:t>tersembunyi</a:t>
            </a:r>
            <a:r>
              <a:rPr lang="id" altLang="de-DE" sz="4500" dirty="0" err="1"/>
              <a:t>​</a:t>
            </a:r>
            <a:r>
              <a:rPr lang="id" altLang="de-DE" sz="4500" dirty="0"/>
              <a:t> </a:t>
            </a:r>
            <a:r>
              <a:rPr lang="id" altLang="de-DE" sz="4500" dirty="0" err="1"/>
              <a:t>kurikulum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Kemampuan beradaptasi </a:t>
            </a:r>
            <a:r>
              <a:rPr lang="id" altLang="de-DE" sz="4500" dirty="0"/>
              <a:t>: </a:t>
            </a:r>
            <a:r>
              <a:rPr lang="id" altLang="de-DE" sz="4500" dirty="0" err="1"/>
              <a:t>tuntutan internal dan eksternal </a:t>
            </a:r>
            <a:r>
              <a:rPr lang="id" altLang="de-DE" sz="4500" dirty="0"/>
              <a:t>; </a:t>
            </a:r>
            <a:r>
              <a:rPr lang="id" altLang="de-DE" sz="4500" dirty="0" err="1"/>
              <a:t>pembelajaran </a:t>
            </a:r>
            <a:r>
              <a:rPr lang="id" altLang="de-DE" sz="4500" dirty="0"/>
              <a:t>loop </a:t>
            </a:r>
            <a:r>
              <a:rPr lang="id" altLang="de-DE" sz="4500" dirty="0" err="1"/>
              <a:t>tunggal dan ganda </a:t>
            </a:r>
            <a:r>
              <a:rPr lang="id" altLang="de-DE" sz="4500" dirty="0"/>
              <a:t>; </a:t>
            </a:r>
            <a:r>
              <a:rPr lang="id" altLang="de-DE" sz="4500" dirty="0" err="1"/>
              <a:t>transmisi </a:t>
            </a:r>
            <a:r>
              <a:rPr lang="id" altLang="de-DE" sz="4500" dirty="0"/>
              <a:t>dan </a:t>
            </a:r>
            <a:r>
              <a:rPr lang="id" altLang="de-DE" sz="4500" dirty="0" err="1"/>
              <a:t>transformasi</a:t>
            </a:r>
            <a:endParaRPr lang="de-AT" altLang="de-DE" sz="45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d" altLang="de-DE" sz="4500" dirty="0" err="1"/>
              <a:t>Efikasi </a:t>
            </a:r>
            <a:r>
              <a:rPr lang="id" altLang="de-DE" sz="4500" dirty="0"/>
              <a:t>Kolektif ESD : </a:t>
            </a:r>
            <a:r>
              <a:rPr lang="id" altLang="de-DE" sz="4500" dirty="0" err="1"/>
              <a:t>Menjadi</a:t>
            </a:r>
            <a:r>
              <a:rPr lang="id" altLang="de-DE" sz="4500" dirty="0"/>
              <a:t> </a:t>
            </a:r>
            <a:r>
              <a:rPr lang="id" altLang="de-DE" sz="4500" dirty="0" err="1"/>
              <a:t>yakin</a:t>
            </a:r>
            <a:r>
              <a:rPr lang="id" altLang="de-DE" sz="4500" dirty="0"/>
              <a:t> </a:t>
            </a:r>
            <a:r>
              <a:rPr lang="id" altLang="de-DE" sz="4500" dirty="0" err="1"/>
              <a:t>dari efek </a:t>
            </a:r>
            <a:r>
              <a:rPr lang="id" altLang="de-DE" sz="4500" dirty="0"/>
              <a:t>positif </a:t>
            </a:r>
            <a:r>
              <a:rPr lang="id" altLang="de-DE" sz="4500" dirty="0" err="1"/>
              <a:t>dari</a:t>
            </a:r>
            <a:r>
              <a:rPr lang="id" altLang="de-DE" sz="4500" dirty="0"/>
              <a:t> </a:t>
            </a:r>
            <a:r>
              <a:rPr lang="id" altLang="de-DE" sz="4500" dirty="0" err="1"/>
              <a:t>tim</a:t>
            </a:r>
            <a:endParaRPr lang="de-AT" altLang="de-DE" sz="4500" dirty="0"/>
          </a:p>
          <a:p>
            <a:endParaRPr lang="de-AT" altLang="de-DE" sz="3800" i="1" dirty="0"/>
          </a:p>
          <a:p>
            <a:endParaRPr lang="de-AT" altLang="de-DE" i="1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5C11D9B-4993-E627-4276-65AB824CBE4A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Pembingkaian &amp; elemen inti kerangka konseptual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36494" y="1886078"/>
            <a:ext cx="1135230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sz="2100" dirty="0"/>
              <a:t>niat dan tujuan bersama (Liebermann &amp; Wood, 2003)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sz="2100" dirty="0"/>
              <a:t>orientasi kepercayaan (McDonald &amp; Klein, 2003; McLaughlin, Black-Hawkins, Mcintyre &amp; Townsend 2008).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sz="2100" dirty="0"/>
              <a:t>partisipasi sukarela (McLaughlin, Black-Hawkins, Mcintyre &amp; Townsend 2008).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sz="2100" dirty="0"/>
              <a:t>prinsip pertukaran (hubungan saling menguntungkan) (McCormick, Fox, Carmichael &amp; Procter 2011)</a:t>
            </a:r>
          </a:p>
          <a:p>
            <a:pPr>
              <a:spcBef>
                <a:spcPts val="600"/>
              </a:spcBef>
              <a:defRPr/>
            </a:pPr>
            <a:br>
              <a:rPr lang="en-GB" altLang="de-DE" sz="2100" dirty="0"/>
            </a:b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CF3C321-2CD8-8EC1-EC90-0253B0600DBC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Aspek teoritis jaringan I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AE7B3384-384D-1F08-C73E-E811F4BE117C}"/>
              </a:ext>
            </a:extLst>
          </p:cNvPr>
          <p:cNvSpPr/>
          <p:nvPr/>
        </p:nvSpPr>
        <p:spPr>
          <a:xfrm>
            <a:off x="697454" y="4133315"/>
            <a:ext cx="10674112" cy="23222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Lieberman, A. &amp; Wood, D.R. (2003). </a:t>
            </a:r>
            <a:r>
              <a:rPr lang="en-US" sz="1200" i="1" dirty="0">
                <a:ea typeface="Times New Roman" panose="02020603050405020304" pitchFamily="18" charset="0"/>
              </a:rPr>
              <a:t>Inside the National Writing Project. Connecting Network Learning and Classroom Teaching</a:t>
            </a:r>
            <a:r>
              <a:rPr lang="en-US" sz="1200" dirty="0">
                <a:ea typeface="Times New Roman" panose="02020603050405020304" pitchFamily="18" charset="0"/>
              </a:rPr>
              <a:t>. New York: Teacher College Press.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https://www.researchgate.net/publication/271109560_Inside_the_National_Writing_Project_Connecting_Network_Learning_and_Classroom_Teaching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McDonald, J. &amp; Klein, E. (2003). Networking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Teacher Learning: </a:t>
            </a:r>
            <a:r>
              <a:rPr lang="de-DE" sz="1200" dirty="0" err="1">
                <a:ea typeface="Times New Roman" panose="02020603050405020304" pitchFamily="18" charset="0"/>
              </a:rPr>
              <a:t>Toward</a:t>
            </a:r>
            <a:r>
              <a:rPr lang="de-DE" sz="1200" dirty="0">
                <a:ea typeface="Times New Roman" panose="02020603050405020304" pitchFamily="18" charset="0"/>
              </a:rPr>
              <a:t> a Theory </a:t>
            </a:r>
            <a:r>
              <a:rPr lang="de-DE" sz="1200" dirty="0" err="1">
                <a:ea typeface="Times New Roman" panose="02020603050405020304" pitchFamily="18" charset="0"/>
              </a:rPr>
              <a:t>of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Design. </a:t>
            </a:r>
            <a:r>
              <a:rPr lang="de-DE" sz="1200" i="1" dirty="0">
                <a:ea typeface="Times New Roman" panose="02020603050405020304" pitchFamily="18" charset="0"/>
              </a:rPr>
              <a:t>Teacher College </a:t>
            </a:r>
            <a:r>
              <a:rPr lang="de-DE" sz="1200" i="1" dirty="0" err="1">
                <a:ea typeface="Times New Roman" panose="02020603050405020304" pitchFamily="18" charset="0"/>
              </a:rPr>
              <a:t>Record</a:t>
            </a:r>
            <a:r>
              <a:rPr lang="de-DE" sz="1200" dirty="0">
                <a:ea typeface="Times New Roman" panose="02020603050405020304" pitchFamily="18" charset="0"/>
              </a:rPr>
              <a:t>, 105(8), 1606-1621.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https://www.researchgate.net/publication/254465663_Networking_for_Teacher_Learning_Toward_a_Theory_of_Effective_Design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>
                <a:ea typeface="Times New Roman" panose="02020603050405020304" pitchFamily="18" charset="0"/>
              </a:rPr>
              <a:t>McLaughlin, C., Black-Hawkins, K., McIntyre, D. &amp; Townsend, A. (2008). </a:t>
            </a:r>
            <a:r>
              <a:rPr lang="de-DE" sz="1200" i="1" dirty="0">
                <a:ea typeface="Times New Roman" panose="02020603050405020304" pitchFamily="18" charset="0"/>
              </a:rPr>
              <a:t>Networking </a:t>
            </a:r>
            <a:r>
              <a:rPr lang="de-DE" sz="1200" i="1" dirty="0" err="1">
                <a:ea typeface="Times New Roman" panose="02020603050405020304" pitchFamily="18" charset="0"/>
              </a:rPr>
              <a:t>Practitioner</a:t>
            </a:r>
            <a:r>
              <a:rPr lang="de-DE" sz="1200" i="1" dirty="0">
                <a:ea typeface="Times New Roman" panose="02020603050405020304" pitchFamily="18" charset="0"/>
              </a:rPr>
              <a:t> Research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a typeface="Times New Roman" panose="02020603050405020304" pitchFamily="18" charset="0"/>
              </a:rPr>
              <a:t>OECD (2003). </a:t>
            </a:r>
            <a:r>
              <a:rPr lang="en-US" sz="1200" i="1" dirty="0">
                <a:ea typeface="Times New Roman" panose="02020603050405020304" pitchFamily="18" charset="0"/>
              </a:rPr>
              <a:t>Schooling for Tomorrow. Networks of Innovation</a:t>
            </a:r>
            <a:r>
              <a:rPr lang="en-US" sz="1200" dirty="0">
                <a:ea typeface="Times New Roman" panose="02020603050405020304" pitchFamily="18" charset="0"/>
              </a:rPr>
              <a:t>. Paris: OECD. </a:t>
            </a:r>
            <a:r>
              <a:rPr lang="en-US" sz="1200" dirty="0">
                <a:ea typeface="Times New Roman" panose="02020603050405020304" pitchFamily="18" charset="0"/>
                <a:hlinkClick r:id="rId4"/>
              </a:rPr>
              <a:t>https://www.imst.ac.at/wp-content/uploads/2024/03/Rauch-Networks-Cambridge-Journal-2013.pdf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McCormick, R., Fox, A., Carmichael, P. &amp; Procter, R. (2011). </a:t>
            </a:r>
            <a:r>
              <a:rPr lang="de-DE" sz="1200" i="1" dirty="0" err="1">
                <a:ea typeface="Times New Roman" panose="02020603050405020304" pitchFamily="18" charset="0"/>
              </a:rPr>
              <a:t>Researching</a:t>
            </a:r>
            <a:r>
              <a:rPr lang="de-DE" sz="1200" i="1" dirty="0">
                <a:ea typeface="Times New Roman" panose="02020603050405020304" pitchFamily="18" charset="0"/>
              </a:rPr>
              <a:t> and Understanding Educational Networks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  <a:r>
              <a:rPr lang="de-DE" sz="1200" dirty="0">
                <a:ea typeface="Times New Roman" panose="02020603050405020304" pitchFamily="18" charset="0"/>
                <a:hlinkClick r:id="rId5"/>
              </a:rPr>
              <a:t>https://www.researchgate.net/publication/47343392_Researching_and_Understanding_Educational_Networks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8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69593-2E71-0A56-7F0C-54B192DB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BF4B3A7-614C-B224-BA24-6E0E3CFCCBE3}"/>
              </a:ext>
            </a:extLst>
          </p:cNvPr>
          <p:cNvSpPr/>
          <p:nvPr/>
        </p:nvSpPr>
        <p:spPr>
          <a:xfrm>
            <a:off x="731376" y="2292478"/>
            <a:ext cx="10919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sz="2100" dirty="0"/>
              <a:t>steering platform ( </a:t>
            </a:r>
            <a:r>
              <a:rPr lang="id" sz="2100" dirty="0" err="1"/>
              <a:t>Dobischat </a:t>
            </a:r>
            <a:r>
              <a:rPr lang="id" sz="2100" dirty="0"/>
              <a:t>, Düsseldorf, </a:t>
            </a:r>
            <a:r>
              <a:rPr lang="id" sz="2100" dirty="0" err="1"/>
              <a:t>Nuissl </a:t>
            </a:r>
            <a:r>
              <a:rPr lang="id" sz="2100" dirty="0"/>
              <a:t>&amp; </a:t>
            </a:r>
            <a:r>
              <a:rPr lang="id" sz="2100" dirty="0" err="1"/>
              <a:t>Stuhldreier </a:t>
            </a:r>
            <a:r>
              <a:rPr lang="id" sz="2100" dirty="0"/>
              <a:t>, 2006)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sz="2100" dirty="0"/>
              <a:t>sinergi ( </a:t>
            </a:r>
            <a:r>
              <a:rPr lang="id" sz="2100" dirty="0" err="1"/>
              <a:t>Schäffter </a:t>
            </a:r>
            <a:r>
              <a:rPr lang="id" sz="2100" dirty="0"/>
              <a:t>, 2006 )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sz="2100" dirty="0"/>
              <a:t>pembelajaran ( </a:t>
            </a:r>
            <a:r>
              <a:rPr lang="id" sz="2100" dirty="0" err="1"/>
              <a:t>Czerwanski </a:t>
            </a:r>
            <a:r>
              <a:rPr lang="id" sz="2100" dirty="0"/>
              <a:t>dkk., 2002; O'Hair &amp; </a:t>
            </a:r>
            <a:r>
              <a:rPr lang="id" sz="2100" dirty="0" err="1"/>
              <a:t>Veugelers </a:t>
            </a:r>
            <a:r>
              <a:rPr lang="id" sz="2100" dirty="0"/>
              <a:t>, 2005)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" altLang="de-DE" sz="2100" dirty="0"/>
              <a:t>komunikasi tatap muka yang didukung oleh jaringan elektronik</a:t>
            </a:r>
            <a:br>
              <a:rPr lang="en-GB" altLang="de-DE" sz="2100" dirty="0"/>
            </a:b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D649CCB-479E-0EA1-F087-353999810670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Aspek teoritis jaringan II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3F2AC332-BC75-C18F-77CE-86CD2BE77CA4}"/>
              </a:ext>
            </a:extLst>
          </p:cNvPr>
          <p:cNvSpPr/>
          <p:nvPr/>
        </p:nvSpPr>
        <p:spPr>
          <a:xfrm>
            <a:off x="731376" y="4468155"/>
            <a:ext cx="10674112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AT" sz="1200" dirty="0" err="1">
                <a:ea typeface="Times New Roman" panose="02020603050405020304" pitchFamily="18" charset="0"/>
              </a:rPr>
              <a:t>Dobischat</a:t>
            </a:r>
            <a:r>
              <a:rPr lang="de-AT" sz="1200" dirty="0">
                <a:ea typeface="Times New Roman" panose="02020603050405020304" pitchFamily="18" charset="0"/>
              </a:rPr>
              <a:t>, R., Düsseldorf, C.,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, E. &amp; Stuhldreier, J. (2006). Lernende Regionen – begriffliche Grund-lagen. In E.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 et al. (</a:t>
            </a:r>
            <a:r>
              <a:rPr lang="de-AT" sz="1200" dirty="0" err="1">
                <a:ea typeface="Times New Roman" panose="02020603050405020304" pitchFamily="18" charset="0"/>
              </a:rPr>
              <a:t>eds</a:t>
            </a:r>
            <a:r>
              <a:rPr lang="de-AT" sz="1200" dirty="0">
                <a:ea typeface="Times New Roman" panose="02020603050405020304" pitchFamily="18" charset="0"/>
              </a:rPr>
              <a:t>.), </a:t>
            </a:r>
            <a:r>
              <a:rPr lang="de-AT" sz="1200" i="1" dirty="0">
                <a:ea typeface="Times New Roman" panose="02020603050405020304" pitchFamily="18" charset="0"/>
              </a:rPr>
              <a:t>Regionale Bildungsnetze</a:t>
            </a:r>
            <a:r>
              <a:rPr lang="de-AT" sz="1200" dirty="0">
                <a:ea typeface="Times New Roman" panose="02020603050405020304" pitchFamily="18" charset="0"/>
              </a:rPr>
              <a:t>. Bielefeld: Bertelsmann, 23-33.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Schäffter</a:t>
            </a:r>
            <a:r>
              <a:rPr lang="en-US" sz="1200" dirty="0">
                <a:ea typeface="Times New Roman" panose="02020603050405020304" pitchFamily="18" charset="0"/>
              </a:rPr>
              <a:t>, O. (2006). </a:t>
            </a:r>
            <a:r>
              <a:rPr lang="de-DE" sz="1200" dirty="0">
                <a:ea typeface="Times New Roman" panose="02020603050405020304" pitchFamily="18" charset="0"/>
              </a:rPr>
              <a:t>Lernen in der Zivilgesellschaft - aus der Perspektive der Erwachsenenbildung</a:t>
            </a:r>
            <a:r>
              <a:rPr lang="en-US" sz="1200" dirty="0">
                <a:ea typeface="Times New Roman" panose="02020603050405020304" pitchFamily="18" charset="0"/>
              </a:rPr>
              <a:t>. In: H. </a:t>
            </a:r>
            <a:r>
              <a:rPr lang="de-DE" sz="1200" dirty="0" err="1">
                <a:ea typeface="Times New Roman" panose="02020603050405020304" pitchFamily="18" charset="0"/>
              </a:rPr>
              <a:t>Voesgen</a:t>
            </a:r>
            <a:r>
              <a:rPr lang="de-DE" sz="1200" dirty="0">
                <a:ea typeface="Times New Roman" panose="02020603050405020304" pitchFamily="18" charset="0"/>
              </a:rPr>
              <a:t> (Eds.): </a:t>
            </a:r>
            <a:r>
              <a:rPr lang="de-DE" sz="1200" i="1" dirty="0">
                <a:ea typeface="Times New Roman" panose="02020603050405020304" pitchFamily="18" charset="0"/>
              </a:rPr>
              <a:t>Brückenschläge. Neue Partnerschaften zwischen institutioneller Erwachsenenbildung und bürgerschaftlichem Engagement</a:t>
            </a:r>
            <a:r>
              <a:rPr lang="de-DE" sz="1200" dirty="0">
                <a:ea typeface="Times New Roman" panose="02020603050405020304" pitchFamily="18" charset="0"/>
              </a:rPr>
              <a:t>. Bielefeld: Bertelsmann, 21-33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</a:p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Czerwanski</a:t>
            </a:r>
            <a:r>
              <a:rPr lang="de-DE" sz="1200" dirty="0">
                <a:ea typeface="Times New Roman" panose="02020603050405020304" pitchFamily="18" charset="0"/>
              </a:rPr>
              <a:t>, A., </a:t>
            </a:r>
            <a:r>
              <a:rPr lang="de-DE" sz="1200" dirty="0" err="1">
                <a:ea typeface="Times New Roman" panose="02020603050405020304" pitchFamily="18" charset="0"/>
              </a:rPr>
              <a:t>Hameyer</a:t>
            </a:r>
            <a:r>
              <a:rPr lang="de-DE" sz="1200" dirty="0">
                <a:ea typeface="Times New Roman" panose="02020603050405020304" pitchFamily="18" charset="0"/>
              </a:rPr>
              <a:t>, U. &amp; Rolff, H. G. (2002). Schulentwicklung im Netzwerk – Ergebnisse einer empirischen Nutzenanalyse von zwei Schulnetzwerken. In H. G.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für Schulentwicklung</a:t>
            </a:r>
            <a:r>
              <a:rPr lang="de-DE" sz="1200" dirty="0">
                <a:ea typeface="Times New Roman" panose="02020603050405020304" pitchFamily="18" charset="0"/>
              </a:rPr>
              <a:t>. München: Juventa, 99-130. </a:t>
            </a:r>
          </a:p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O’Hair, Mary John and Wiel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(2005). The case for network learning. In W.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&amp; M. John O’Hair (eds.), </a:t>
            </a:r>
            <a:r>
              <a:rPr lang="en-US" sz="1200" i="1" dirty="0">
                <a:ea typeface="Times New Roman" panose="02020603050405020304" pitchFamily="18" charset="0"/>
              </a:rPr>
              <a:t>Network Learning for Educational Change. </a:t>
            </a:r>
            <a:r>
              <a:rPr lang="en-US" sz="1200" dirty="0">
                <a:ea typeface="Times New Roman" panose="02020603050405020304" pitchFamily="18" charset="0"/>
              </a:rPr>
              <a:t>Maidenhead: Open University Press, 1-16.</a:t>
            </a: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3A66DB-4A63-4FB5-8BE3-564929C9E1B5}"/>
              </a:ext>
            </a:extLst>
          </p:cNvPr>
          <p:cNvSpPr txBox="1">
            <a:spLocks noChangeArrowheads="1"/>
          </p:cNvSpPr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sz="135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11268" name="Foliennummernplatzhalter 10">
            <a:extLst>
              <a:ext uri="{FF2B5EF4-FFF2-40B4-BE49-F238E27FC236}">
                <a16:creationId xmlns:a16="http://schemas.microsoft.com/office/drawing/2014/main" id="{7C98FB57-98B9-40EA-B98A-EC96CD003AFC}"/>
              </a:ext>
            </a:extLst>
          </p:cNvPr>
          <p:cNvSpPr txBox="1">
            <a:spLocks/>
          </p:cNvSpPr>
          <p:nvPr/>
        </p:nvSpPr>
        <p:spPr bwMode="auto"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rgbClr val="404040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5ED137-A7F3-1605-A245-B2A47EAF4352}"/>
              </a:ext>
            </a:extLst>
          </p:cNvPr>
          <p:cNvGrpSpPr/>
          <p:nvPr/>
        </p:nvGrpSpPr>
        <p:grpSpPr>
          <a:xfrm>
            <a:off x="2017649" y="1818331"/>
            <a:ext cx="8118268" cy="3986119"/>
            <a:chOff x="1703388" y="1261745"/>
            <a:chExt cx="8820150" cy="4464051"/>
          </a:xfrm>
        </p:grpSpPr>
        <p:grpSp>
          <p:nvGrpSpPr>
            <p:cNvPr id="11269" name="Gruppieren 16">
              <a:extLst>
                <a:ext uri="{FF2B5EF4-FFF2-40B4-BE49-F238E27FC236}">
                  <a16:creationId xmlns:a16="http://schemas.microsoft.com/office/drawing/2014/main" id="{98F69AAA-228C-41B3-A27B-4F21FBFA6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1261745"/>
              <a:ext cx="4319588" cy="2159000"/>
              <a:chOff x="2448000" y="1800000"/>
              <a:chExt cx="4320000" cy="2160000"/>
            </a:xfrm>
          </p:grpSpPr>
          <p:sp>
            <p:nvSpPr>
              <p:cNvPr id="9" name="Flussdiagramm: Verzweigung 8">
                <a:extLst>
                  <a:ext uri="{FF2B5EF4-FFF2-40B4-BE49-F238E27FC236}">
                    <a16:creationId xmlns:a16="http://schemas.microsoft.com/office/drawing/2014/main" id="{1F34D84E-2051-4765-93BA-7C5B00FDC554}"/>
                  </a:ext>
                </a:extLst>
              </p:cNvPr>
              <p:cNvSpPr/>
              <p:nvPr/>
            </p:nvSpPr>
            <p:spPr>
              <a:xfrm>
                <a:off x="2448000" y="1800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0" name="Rechteck 12">
                <a:extLst>
                  <a:ext uri="{FF2B5EF4-FFF2-40B4-BE49-F238E27FC236}">
                    <a16:creationId xmlns:a16="http://schemas.microsoft.com/office/drawing/2014/main" id="{7B03DC00-524D-460E-95AA-E14F8AA03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2209728"/>
                <a:ext cx="4320000" cy="1198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700" dirty="0">
                    <a:solidFill>
                      <a:srgbClr val="000000"/>
                    </a:solidFill>
                    <a:latin typeface="+mn-lt"/>
                  </a:rPr>
                  <a:t>Informasi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informasi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langsung dan segera yang relevan tentang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pengajaran dan pembelajaran</a:t>
                </a:r>
              </a:p>
            </p:txBody>
          </p:sp>
        </p:grpSp>
        <p:grpSp>
          <p:nvGrpSpPr>
            <p:cNvPr id="3" name="Gruppieren 17">
              <a:extLst>
                <a:ext uri="{FF2B5EF4-FFF2-40B4-BE49-F238E27FC236}">
                  <a16:creationId xmlns:a16="http://schemas.microsoft.com/office/drawing/2014/main" id="{64555D32-7F47-4574-8737-BB24FB520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388" y="2414270"/>
              <a:ext cx="4356100" cy="2159000"/>
              <a:chOff x="180000" y="2952000"/>
              <a:chExt cx="4356000" cy="2160000"/>
            </a:xfrm>
          </p:grpSpPr>
          <p:sp>
            <p:nvSpPr>
              <p:cNvPr id="11" name="Flussdiagramm: Verzweigung 10">
                <a:extLst>
                  <a:ext uri="{FF2B5EF4-FFF2-40B4-BE49-F238E27FC236}">
                    <a16:creationId xmlns:a16="http://schemas.microsoft.com/office/drawing/2014/main" id="{FED86919-FD6E-4B3C-975A-A9546ECB5FC2}"/>
                  </a:ext>
                </a:extLst>
              </p:cNvPr>
              <p:cNvSpPr/>
              <p:nvPr/>
            </p:nvSpPr>
            <p:spPr>
              <a:xfrm>
                <a:off x="216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6" name="Rechteck 13">
                <a:extLst>
                  <a:ext uri="{FF2B5EF4-FFF2-40B4-BE49-F238E27FC236}">
                    <a16:creationId xmlns:a16="http://schemas.microsoft.com/office/drawing/2014/main" id="{CA6602A5-9D0D-4D9C-B2E3-4EA7B4F7C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00" y="3533186"/>
                <a:ext cx="4320000" cy="950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700" dirty="0">
                    <a:solidFill>
                      <a:srgbClr val="000000"/>
                    </a:solidFill>
                    <a:latin typeface="+mn-lt"/>
                  </a:rPr>
                  <a:t>Sedang belajar</a:t>
                </a:r>
                <a:r>
                  <a:rPr lang="id" altLang="de-DE" sz="17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kesempatan belajar yang diperluas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melalui pertukaran timbal balik</a:t>
                </a:r>
              </a:p>
            </p:txBody>
          </p:sp>
        </p:grp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C2933EB5-DC13-4A26-A0D1-9C121F0D7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3565209"/>
              <a:ext cx="4319588" cy="2160587"/>
              <a:chOff x="2448000" y="4104000"/>
              <a:chExt cx="4320000" cy="2160000"/>
            </a:xfrm>
          </p:grpSpPr>
          <p:sp>
            <p:nvSpPr>
              <p:cNvPr id="10" name="Flussdiagramm: Verzweigung 9">
                <a:extLst>
                  <a:ext uri="{FF2B5EF4-FFF2-40B4-BE49-F238E27FC236}">
                    <a16:creationId xmlns:a16="http://schemas.microsoft.com/office/drawing/2014/main" id="{2FEE76D2-7291-412A-A028-FBFDD19853FA}"/>
                  </a:ext>
                </a:extLst>
              </p:cNvPr>
              <p:cNvSpPr/>
              <p:nvPr/>
            </p:nvSpPr>
            <p:spPr>
              <a:xfrm>
                <a:off x="2448000" y="4104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2" name="Rechteck 14">
                <a:extLst>
                  <a:ext uri="{FF2B5EF4-FFF2-40B4-BE49-F238E27FC236}">
                    <a16:creationId xmlns:a16="http://schemas.microsoft.com/office/drawing/2014/main" id="{260A8C5D-067F-49EF-BA6B-302068956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4574619"/>
                <a:ext cx="4320000" cy="1445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700" dirty="0">
                    <a:solidFill>
                      <a:srgbClr val="000000"/>
                    </a:solidFill>
                    <a:latin typeface="+mn-lt"/>
                  </a:rPr>
                  <a:t>Fungsi Politik</a:t>
                </a:r>
                <a:r>
                  <a:rPr lang="id" altLang="de-DE" sz="17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kerjasama dengan orang-orang yang memiliki pemikiran yang sama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mendorong penyebaran dan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implementasi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inovasi</a:t>
                </a:r>
              </a:p>
            </p:txBody>
          </p:sp>
        </p:grpSp>
        <p:grpSp>
          <p:nvGrpSpPr>
            <p:cNvPr id="7" name="Gruppieren 18">
              <a:extLst>
                <a:ext uri="{FF2B5EF4-FFF2-40B4-BE49-F238E27FC236}">
                  <a16:creationId xmlns:a16="http://schemas.microsoft.com/office/drawing/2014/main" id="{F71F63CD-813E-4D2B-B2B5-40291B94F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3950" y="2414270"/>
              <a:ext cx="4319588" cy="2159000"/>
              <a:chOff x="4680000" y="2952000"/>
              <a:chExt cx="4320000" cy="2160000"/>
            </a:xfrm>
          </p:grpSpPr>
          <p:sp>
            <p:nvSpPr>
              <p:cNvPr id="12" name="Flussdiagramm: Verzweigung 11">
                <a:extLst>
                  <a:ext uri="{FF2B5EF4-FFF2-40B4-BE49-F238E27FC236}">
                    <a16:creationId xmlns:a16="http://schemas.microsoft.com/office/drawing/2014/main" id="{16A7CBE8-3D40-4703-A5FE-E3203BE573E7}"/>
                  </a:ext>
                </a:extLst>
              </p:cNvPr>
              <p:cNvSpPr/>
              <p:nvPr/>
            </p:nvSpPr>
            <p:spPr>
              <a:xfrm>
                <a:off x="4680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8" name="Rechteck 15">
                <a:extLst>
                  <a:ext uri="{FF2B5EF4-FFF2-40B4-BE49-F238E27FC236}">
                    <a16:creationId xmlns:a16="http://schemas.microsoft.com/office/drawing/2014/main" id="{F3CE5AAC-BAC8-4BD6-976A-2C89A7521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000" y="3432963"/>
                <a:ext cx="4320000" cy="1310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700" dirty="0">
                    <a:solidFill>
                      <a:srgbClr val="000000"/>
                    </a:solidFill>
                    <a:latin typeface="+mn-lt"/>
                  </a:rPr>
                  <a:t>Fungsi Psikologis</a:t>
                </a:r>
              </a:p>
              <a:p>
                <a:pPr algn="ctr"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kemungkinan kerjasama dan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kepercayaan memperkuat orang </a:t>
                </a:r>
                <a:br>
                  <a:rPr lang="en-GB" altLang="de-DE" sz="16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id" altLang="de-DE" sz="1600" b="0" dirty="0">
                    <a:solidFill>
                      <a:srgbClr val="000000"/>
                    </a:solidFill>
                    <a:latin typeface="+mn-lt"/>
                  </a:rPr>
                  <a:t>(„pengambilan risiko“)</a:t>
                </a:r>
              </a:p>
            </p:txBody>
          </p:sp>
        </p:grp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07DB40E1-32E1-A9CA-8801-9E19517758B4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Fungsi jaringan dalam sistem pendidikan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EDFA3244-41FD-53E5-2451-A584A87E7FFD}"/>
              </a:ext>
            </a:extLst>
          </p:cNvPr>
          <p:cNvSpPr/>
          <p:nvPr/>
        </p:nvSpPr>
        <p:spPr>
          <a:xfrm>
            <a:off x="838200" y="62127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 err="1">
                <a:ea typeface="Times New Roman" panose="02020603050405020304" pitchFamily="18" charset="0"/>
              </a:rPr>
              <a:t>Dalin</a:t>
            </a:r>
            <a:r>
              <a:rPr lang="de-DE" sz="1200" dirty="0">
                <a:ea typeface="Times New Roman" panose="02020603050405020304" pitchFamily="18" charset="0"/>
              </a:rPr>
              <a:t>, P. (1999). </a:t>
            </a:r>
            <a:r>
              <a:rPr lang="de-DE" sz="1200" i="1" dirty="0">
                <a:ea typeface="Times New Roman" panose="02020603050405020304" pitchFamily="18" charset="0"/>
              </a:rPr>
              <a:t>Theorie und Praxis der Schulentwicklung</a:t>
            </a:r>
            <a:r>
              <a:rPr lang="de-DE" sz="1200" dirty="0">
                <a:ea typeface="Times New Roman" panose="02020603050405020304" pitchFamily="18" charset="0"/>
              </a:rPr>
              <a:t>. Neuwied: Luchterhand.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3A66DB-4A63-4FB5-8BE3-564929C9E1B5}"/>
              </a:ext>
            </a:extLst>
          </p:cNvPr>
          <p:cNvSpPr txBox="1">
            <a:spLocks noChangeArrowheads="1"/>
          </p:cNvSpPr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sz="135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11268" name="Foliennummernplatzhalter 10">
            <a:extLst>
              <a:ext uri="{FF2B5EF4-FFF2-40B4-BE49-F238E27FC236}">
                <a16:creationId xmlns:a16="http://schemas.microsoft.com/office/drawing/2014/main" id="{7C98FB57-98B9-40EA-B98A-EC96CD003AFC}"/>
              </a:ext>
            </a:extLst>
          </p:cNvPr>
          <p:cNvSpPr txBox="1">
            <a:spLocks/>
          </p:cNvSpPr>
          <p:nvPr/>
        </p:nvSpPr>
        <p:spPr bwMode="auto"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rgbClr val="404040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0388C4D-C553-9732-786C-F2966FFCC5D3}"/>
              </a:ext>
            </a:extLst>
          </p:cNvPr>
          <p:cNvGrpSpPr/>
          <p:nvPr/>
        </p:nvGrpSpPr>
        <p:grpSpPr>
          <a:xfrm>
            <a:off x="2405270" y="2024228"/>
            <a:ext cx="7043492" cy="4527386"/>
            <a:chOff x="1936101" y="873302"/>
            <a:chExt cx="8235315" cy="5324159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09A855E2-C8DE-030E-8213-59E5CF1BC910}"/>
                </a:ext>
              </a:extLst>
            </p:cNvPr>
            <p:cNvGrpSpPr/>
            <p:nvPr/>
          </p:nvGrpSpPr>
          <p:grpSpPr>
            <a:xfrm>
              <a:off x="1936101" y="873302"/>
              <a:ext cx="8235315" cy="5324159"/>
              <a:chOff x="1684102" y="719197"/>
              <a:chExt cx="8790565" cy="5995384"/>
            </a:xfrm>
          </p:grpSpPr>
          <p:sp>
            <p:nvSpPr>
              <p:cNvPr id="2" name="Oval 25">
                <a:extLst>
                  <a:ext uri="{FF2B5EF4-FFF2-40B4-BE49-F238E27FC236}">
                    <a16:creationId xmlns:a16="http://schemas.microsoft.com/office/drawing/2014/main" id="{B6819A3C-289B-AD6E-EDA8-313FAAC3C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458" y="2528587"/>
                <a:ext cx="2464401" cy="221863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de-AT" altLang="de-DE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Oval 28">
                <a:extLst>
                  <a:ext uri="{FF2B5EF4-FFF2-40B4-BE49-F238E27FC236}">
                    <a16:creationId xmlns:a16="http://schemas.microsoft.com/office/drawing/2014/main" id="{FFAE954E-4FFE-CEEB-3FB2-BE1925AB3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8034" y="1456484"/>
                <a:ext cx="1396580" cy="1286013"/>
              </a:xfrm>
              <a:prstGeom prst="ellipse">
                <a:avLst/>
              </a:prstGeom>
              <a:solidFill>
                <a:srgbClr val="F5F5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Sekolah</a:t>
                </a:r>
              </a:p>
            </p:txBody>
          </p:sp>
          <p:sp>
            <p:nvSpPr>
              <p:cNvPr id="8" name="Oval 28">
                <a:extLst>
                  <a:ext uri="{FF2B5EF4-FFF2-40B4-BE49-F238E27FC236}">
                    <a16:creationId xmlns:a16="http://schemas.microsoft.com/office/drawing/2014/main" id="{6DF8D72E-FC45-F349-0860-EEA95900D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8821" y="1419413"/>
                <a:ext cx="1346888" cy="124803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Universitas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28">
                <a:extLst>
                  <a:ext uri="{FF2B5EF4-FFF2-40B4-BE49-F238E27FC236}">
                    <a16:creationId xmlns:a16="http://schemas.microsoft.com/office/drawing/2014/main" id="{F218CC24-FCEA-244B-9FD0-84D4201E5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4543" y="2998404"/>
                <a:ext cx="1450124" cy="136427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Pemerintah 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28">
                <a:extLst>
                  <a:ext uri="{FF2B5EF4-FFF2-40B4-BE49-F238E27FC236}">
                    <a16:creationId xmlns:a16="http://schemas.microsoft.com/office/drawing/2014/main" id="{F550EB6A-9050-EA97-31E5-22A29AA61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102" y="2800696"/>
                <a:ext cx="1450124" cy="136427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Non-Formal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Ruang Belajar</a:t>
                </a:r>
              </a:p>
            </p:txBody>
          </p:sp>
          <p:sp>
            <p:nvSpPr>
              <p:cNvPr id="15" name="Oval 28">
                <a:extLst>
                  <a:ext uri="{FF2B5EF4-FFF2-40B4-BE49-F238E27FC236}">
                    <a16:creationId xmlns:a16="http://schemas.microsoft.com/office/drawing/2014/main" id="{E69C0852-0C1D-0954-897C-0F26EE8F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6159" y="4567713"/>
                <a:ext cx="1450124" cy="136427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LSM</a:t>
                </a:r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4E82E359-510D-1B76-2B52-1DECB4D29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0976" y="719197"/>
                <a:ext cx="1450124" cy="136427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Pihak berwenang 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28">
                <a:extLst>
                  <a:ext uri="{FF2B5EF4-FFF2-40B4-BE49-F238E27FC236}">
                    <a16:creationId xmlns:a16="http://schemas.microsoft.com/office/drawing/2014/main" id="{A5045A96-8210-4E56-C921-6BE0D92EA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238" y="4567712"/>
                <a:ext cx="1450124" cy="1364272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Bisnis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28">
                <a:extLst>
                  <a:ext uri="{FF2B5EF4-FFF2-40B4-BE49-F238E27FC236}">
                    <a16:creationId xmlns:a16="http://schemas.microsoft.com/office/drawing/2014/main" id="{B6652C8C-85CA-0A5F-EC2A-B58C044EE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918" y="5366781"/>
                <a:ext cx="1450124" cy="1347800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Internasional 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lang="id" altLang="de-DE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nasional</a:t>
                </a:r>
                <a:r>
                  <a:rPr kumimoji="0" lang="id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​</a:t>
                </a: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id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jaringan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" alt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&amp; </a:t>
                </a:r>
                <a:r>
                  <a:rPr kumimoji="0" lang="id" alt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kerjasama</a:t>
                </a:r>
                <a:endParaRPr kumimoji="0" lang="de-AT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2FFB20E6-E182-B620-2FEF-CF805DFC9F8D}"/>
                  </a:ext>
                </a:extLst>
              </p:cNvPr>
              <p:cNvCxnSpPr>
                <a:cxnSpLocks/>
                <a:stCxn id="6" idx="5"/>
                <a:endCxn id="2" idx="1"/>
              </p:cNvCxnSpPr>
              <p:nvPr/>
            </p:nvCxnSpPr>
            <p:spPr>
              <a:xfrm>
                <a:off x="4380090" y="2554165"/>
                <a:ext cx="725271" cy="2993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59E7650A-564D-366E-7D8C-A8D214C51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038" y="2126103"/>
                <a:ext cx="0" cy="4451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2B083476-8CC9-2898-1123-2060B0AFA7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47335" y="2527310"/>
                <a:ext cx="898733" cy="368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32E8CC9B-FC23-FF4A-8CE7-D83FA65C1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5385" y="3669130"/>
                <a:ext cx="17163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C2827870-192C-DDCB-29FD-61E0A0E839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40893" y="3619862"/>
                <a:ext cx="1581664" cy="66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C1D91A42-9D08-FEC4-A7D4-E65B3BFD29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0518" y="4464948"/>
                <a:ext cx="798650" cy="433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DE2E950A-FBA6-62BA-9480-E577F5D1C690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6099978" y="4789858"/>
                <a:ext cx="1" cy="5769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C66280FB-B398-2B83-061E-6F195ED90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3531" y="4464948"/>
                <a:ext cx="806761" cy="3025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D02736E7-65FF-B3BD-97E5-6B7E05F0AD09}"/>
                  </a:ext>
                </a:extLst>
              </p:cNvPr>
              <p:cNvCxnSpPr>
                <a:stCxn id="6" idx="7"/>
                <a:endCxn id="16" idx="2"/>
              </p:cNvCxnSpPr>
              <p:nvPr/>
            </p:nvCxnSpPr>
            <p:spPr>
              <a:xfrm flipV="1">
                <a:off x="4380090" y="1401333"/>
                <a:ext cx="970886" cy="2434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063E3D03-2B98-CA0F-E052-8E5CF2A8D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1100" y="1443967"/>
                <a:ext cx="1044968" cy="2008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A32126F9-D72F-4053-D1DE-31A7E12B33A3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8995709" y="2086063"/>
                <a:ext cx="753896" cy="9123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AD8B02A7-479C-3204-F071-4607A682D8B3}"/>
                  </a:ext>
                </a:extLst>
              </p:cNvPr>
              <p:cNvCxnSpPr>
                <a:cxnSpLocks/>
                <a:stCxn id="13" idx="4"/>
              </p:cNvCxnSpPr>
              <p:nvPr/>
            </p:nvCxnSpPr>
            <p:spPr>
              <a:xfrm flipH="1">
                <a:off x="8991854" y="4362676"/>
                <a:ext cx="757751" cy="8871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4" name="Gerader Verbinder 11263">
                <a:extLst>
                  <a:ext uri="{FF2B5EF4-FFF2-40B4-BE49-F238E27FC236}">
                    <a16:creationId xmlns:a16="http://schemas.microsoft.com/office/drawing/2014/main" id="{D8C72D71-A843-5A6C-47E2-6CDC65834CE6}"/>
                  </a:ext>
                </a:extLst>
              </p:cNvPr>
              <p:cNvCxnSpPr>
                <a:stCxn id="15" idx="3"/>
                <a:endCxn id="18" idx="6"/>
              </p:cNvCxnSpPr>
              <p:nvPr/>
            </p:nvCxnSpPr>
            <p:spPr>
              <a:xfrm flipH="1">
                <a:off x="6825041" y="5732192"/>
                <a:ext cx="883484" cy="3084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7" name="Gerader Verbinder 11266">
                <a:extLst>
                  <a:ext uri="{FF2B5EF4-FFF2-40B4-BE49-F238E27FC236}">
                    <a16:creationId xmlns:a16="http://schemas.microsoft.com/office/drawing/2014/main" id="{289F7761-D5DC-64C6-2621-15BE0E0F0998}"/>
                  </a:ext>
                </a:extLst>
              </p:cNvPr>
              <p:cNvCxnSpPr>
                <a:cxnSpLocks/>
                <a:stCxn id="18" idx="2"/>
                <a:endCxn id="17" idx="5"/>
              </p:cNvCxnSpPr>
              <p:nvPr/>
            </p:nvCxnSpPr>
            <p:spPr>
              <a:xfrm flipH="1" flipV="1">
                <a:off x="4272997" y="5732192"/>
                <a:ext cx="1101921" cy="30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1" name="Gerader Verbinder 11270">
                <a:extLst>
                  <a:ext uri="{FF2B5EF4-FFF2-40B4-BE49-F238E27FC236}">
                    <a16:creationId xmlns:a16="http://schemas.microsoft.com/office/drawing/2014/main" id="{D6104C5F-237D-1D3E-0FD4-D4F0C20208CC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2409164" y="4164968"/>
                <a:ext cx="753630" cy="624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4" name="Gerader Verbinder 11273">
                <a:extLst>
                  <a:ext uri="{FF2B5EF4-FFF2-40B4-BE49-F238E27FC236}">
                    <a16:creationId xmlns:a16="http://schemas.microsoft.com/office/drawing/2014/main" id="{7B49484A-4EF0-8339-04D2-351B601025C4}"/>
                  </a:ext>
                </a:extLst>
              </p:cNvPr>
              <p:cNvCxnSpPr>
                <a:stCxn id="6" idx="2"/>
                <a:endCxn id="14" idx="0"/>
              </p:cNvCxnSpPr>
              <p:nvPr/>
            </p:nvCxnSpPr>
            <p:spPr>
              <a:xfrm flipH="1">
                <a:off x="2409164" y="2099491"/>
                <a:ext cx="778869" cy="701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afik 3" descr="Verbindungen Silhouette">
              <a:extLst>
                <a:ext uri="{FF2B5EF4-FFF2-40B4-BE49-F238E27FC236}">
                  <a16:creationId xmlns:a16="http://schemas.microsoft.com/office/drawing/2014/main" id="{4AE2BEAC-5B52-76EE-87D9-F40268C3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95143" y="2810443"/>
              <a:ext cx="1374568" cy="1374568"/>
            </a:xfrm>
            <a:prstGeom prst="rect">
              <a:avLst/>
            </a:prstGeom>
          </p:spPr>
        </p:pic>
      </p:grpSp>
      <p:sp>
        <p:nvSpPr>
          <p:cNvPr id="9" name="PlaceHolder 1">
            <a:extLst>
              <a:ext uri="{FF2B5EF4-FFF2-40B4-BE49-F238E27FC236}">
                <a16:creationId xmlns:a16="http://schemas.microsoft.com/office/drawing/2014/main" id="{EA1656C0-4493-DCE6-97DB-AAB3FF0E67A8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Lembaga mitra potensial untuk jaringan dalam sistem pendidikan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89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 err="1">
                <a:solidFill>
                  <a:srgbClr val="025952"/>
                </a:solidFill>
                <a:latin typeface="Calibri"/>
              </a:rPr>
              <a:t>Contoh</a:t>
            </a:r>
            <a:r>
              <a:rPr lang="id" sz="4400" b="1" strike="noStrike" spc="-1" dirty="0">
                <a:solidFill>
                  <a:srgbClr val="025952"/>
                </a:solidFill>
                <a:latin typeface="Calibri"/>
              </a:rPr>
              <a:t> </a:t>
            </a:r>
            <a:r>
              <a:rPr lang="id" sz="4400" b="1" strike="noStrike" spc="-1" dirty="0" err="1">
                <a:solidFill>
                  <a:srgbClr val="025952"/>
                </a:solidFill>
                <a:latin typeface="Calibri"/>
              </a:rPr>
              <a:t>untuk</a:t>
            </a:r>
            <a:r>
              <a:rPr lang="id" sz="4400" b="1" strike="noStrike" spc="-1" dirty="0">
                <a:solidFill>
                  <a:srgbClr val="025952"/>
                </a:solidFill>
                <a:latin typeface="Calibri"/>
              </a:rPr>
              <a:t> </a:t>
            </a:r>
            <a:r>
              <a:rPr lang="id" sz="4400" b="1" strike="noStrike" spc="-1" dirty="0" err="1">
                <a:solidFill>
                  <a:srgbClr val="025952"/>
                </a:solidFill>
                <a:latin typeface="Calibri"/>
              </a:rPr>
              <a:t>jaringan</a:t>
            </a:r>
            <a:br>
              <a:rPr sz="4400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8E6C9A4-1146-7886-531F-8946380E0BCA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114C5A-99C5-E185-FE8D-4C41A198AE34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844372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" altLang="de-DE" sz="2400" dirty="0"/>
              <a:t>adalah </a:t>
            </a:r>
            <a:r>
              <a:rPr lang="id" altLang="de-DE" sz="2400" dirty="0" err="1"/>
              <a:t>program </a:t>
            </a:r>
            <a:r>
              <a:rPr lang="id" altLang="de-DE" sz="2400" dirty="0"/>
              <a:t>dan jaringan untuk pendidikan untuk pembangunan berkelanjutan (ESD) dan pengembangan sekolah di sekolah-sekolah Austria.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memberikan kontribusi terhadap </a:t>
            </a:r>
            <a:r>
              <a:rPr lang="id" altLang="de-DE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Tujuan Pembangunan Berkelanjutan PBB </a:t>
            </a:r>
            <a:r>
              <a:rPr lang="id" altLang="de-DE" sz="2400" dirty="0"/>
              <a:t>. (Rauch et al. 2024)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dimulai 25 tahun yang lalu dan didukung oleh Kementerian Pendidikan dan </a:t>
            </a:r>
            <a:r>
              <a:rPr lang="id" altLang="de-DE" sz="2400" dirty="0" err="1"/>
              <a:t>dikoordinasikan secara ilmiah </a:t>
            </a:r>
            <a:r>
              <a:rPr lang="id" altLang="de-DE" sz="2400" dirty="0"/>
              <a:t>oleh Universitas Klagenfurt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adalah pengembangan dari proyek individu menjadi 'kehidupan sehari-hari yang ekologis' di sekolah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91A109-3156-0BFB-5B6F-6346D1487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923" y="2012006"/>
            <a:ext cx="1496958" cy="3667539"/>
          </a:xfrm>
          <a:prstGeom prst="rect">
            <a:avLst/>
          </a:prstGeom>
          <a:effectLst>
            <a:outerShdw blurRad="342900" dir="15060000" sx="107000" sy="107000" algn="tl" rotWithShape="0">
              <a:prstClr val="black">
                <a:alpha val="37000"/>
              </a:prstClr>
            </a:outerShdw>
          </a:effectLst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95E0A56E-F790-46E4-3D24-0CAFF4DE2B33}"/>
              </a:ext>
            </a:extLst>
          </p:cNvPr>
          <p:cNvSpPr/>
          <p:nvPr/>
        </p:nvSpPr>
        <p:spPr>
          <a:xfrm>
            <a:off x="719110" y="5679545"/>
            <a:ext cx="8029572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F., </a:t>
            </a:r>
            <a:r>
              <a:rPr lang="en-US" sz="1200" dirty="0" err="1">
                <a:ea typeface="Times New Roman" panose="02020603050405020304" pitchFamily="18" charset="0"/>
              </a:rPr>
              <a:t>Glettler</a:t>
            </a:r>
            <a:r>
              <a:rPr lang="en-US" sz="1200" dirty="0">
                <a:ea typeface="Times New Roman" panose="02020603050405020304" pitchFamily="18" charset="0"/>
              </a:rPr>
              <a:t>, C., Steiner, R. &amp; Dulle, M. (2024). Environmental and Sustainability Education in Austria, In R. Rieckmann, &amp; R. Thomas (Eds.), </a:t>
            </a:r>
            <a:r>
              <a:rPr lang="en-US" sz="1200" i="1" dirty="0">
                <a:ea typeface="Times New Roman" panose="02020603050405020304" pitchFamily="18" charset="0"/>
              </a:rPr>
              <a:t>World Review: Environmental and Sustainability Education in the Context of the Sustainable De-</a:t>
            </a:r>
            <a:r>
              <a:rPr lang="en-US" sz="1200" i="1" dirty="0" err="1">
                <a:ea typeface="Times New Roman" panose="02020603050405020304" pitchFamily="18" charset="0"/>
              </a:rPr>
              <a:t>velopment</a:t>
            </a:r>
            <a:r>
              <a:rPr lang="en-US" sz="1200" i="1" dirty="0">
                <a:ea typeface="Times New Roman" panose="02020603050405020304" pitchFamily="18" charset="0"/>
              </a:rPr>
              <a:t> Goals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ea typeface="Times New Roman" panose="02020603050405020304" pitchFamily="18" charset="0"/>
              </a:rPr>
              <a:t>RiScience</a:t>
            </a:r>
            <a:r>
              <a:rPr lang="en-US" sz="1200" dirty="0">
                <a:ea typeface="Times New Roman" panose="02020603050405020304" pitchFamily="18" charset="0"/>
              </a:rPr>
              <a:t> Publishers/CRC. </a:t>
            </a:r>
            <a:r>
              <a:rPr lang="en-US" sz="1200" dirty="0">
                <a:ea typeface="Times New Roman" panose="02020603050405020304" pitchFamily="18" charset="0"/>
                <a:hlinkClick r:id="rId4"/>
              </a:rPr>
              <a:t>https://www.routledge.com/World-Review-Environmental-and-Sustainability-Education-in-the-Context-of-the-Sustainable-Development-Goals/Rieckmann-Munoz/p/book/9780367702427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5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45B0-7DFE-6047-BD45-58C35C98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AA758A-26AD-281C-F42D-0E4273A6D044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89BE58-D755-311E-64CE-515DC03325A3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53701"/>
            <a:ext cx="6516577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" altLang="de-DE" sz="2400" dirty="0"/>
              <a:t>Jaringan ÖKOLOG – mitra yang bertindak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Tim regional ÖKOLOG (dewan pendidikan, perguruan tinggi pendidikan guru, guru, pemerintah daerah, LSM)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Departemen Pengembangan Instruksional dan Sekolah, Universitas Klagenfurt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Kementerian Pendidikan Federal Austria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>
              <a:solidFill>
                <a:srgbClr val="9FB22D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582CE95-CD6E-CFEF-6EB8-371DA15BAEC7}"/>
              </a:ext>
            </a:extLst>
          </p:cNvPr>
          <p:cNvSpPr/>
          <p:nvPr/>
        </p:nvSpPr>
        <p:spPr>
          <a:xfrm>
            <a:off x="7442573" y="2263740"/>
            <a:ext cx="4030317" cy="284732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4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57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FDF6-386C-36DC-AA57-883AB7D5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E33898E-0F7F-3079-A838-2D8F95D1AF3B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45D29F-CCD7-4F91-1E8F-2789D5EF6848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63640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" altLang="de-DE" sz="2400" i="1" dirty="0"/>
              <a:t>ÖKOLOG – tingkat aktivitas yang saling berhubungan</a:t>
            </a:r>
          </a:p>
          <a:p>
            <a:pPr>
              <a:lnSpc>
                <a:spcPct val="110000"/>
              </a:lnSpc>
            </a:pPr>
            <a:r>
              <a:rPr lang="id" altLang="de-DE" sz="2400" i="1" dirty="0"/>
              <a:t>tingkat pedagogis </a:t>
            </a:r>
            <a:r>
              <a:rPr lang="id" altLang="de-DE" sz="2400" dirty="0"/>
              <a:t>: menciptakan ruang untuk pengalaman belajar yang bermakna dan mempromosikan sikap, cara berpikir, dan tindakan yang berkelanjutan</a:t>
            </a:r>
          </a:p>
          <a:p>
            <a:pPr>
              <a:lnSpc>
                <a:spcPct val="110000"/>
              </a:lnSpc>
            </a:pPr>
            <a:r>
              <a:rPr lang="id" altLang="de-DE" sz="2400" i="1" dirty="0"/>
              <a:t>tingkat ekologis </a:t>
            </a:r>
            <a:r>
              <a:rPr lang="id" altLang="de-DE" sz="2400" dirty="0"/>
              <a:t>: mengurangi polusi, keanekaragaman hayati</a:t>
            </a:r>
          </a:p>
          <a:p>
            <a:pPr>
              <a:lnSpc>
                <a:spcPct val="110000"/>
              </a:lnSpc>
            </a:pPr>
            <a:r>
              <a:rPr lang="id" altLang="de-DE" sz="2400" i="1" dirty="0"/>
              <a:t>tingkat sosial </a:t>
            </a:r>
            <a:r>
              <a:rPr lang="id" altLang="de-DE" sz="2400" dirty="0"/>
              <a:t>: membangun struktur, di mana partisipasi dalam pengambilan keputusan dimungkinkan, dan bekerja sama dengan lingkungan sekolah</a:t>
            </a:r>
          </a:p>
          <a:p>
            <a:pPr>
              <a:lnSpc>
                <a:spcPct val="110000"/>
              </a:lnSpc>
            </a:pPr>
            <a:r>
              <a:rPr lang="id" altLang="de-DE" sz="2400" i="1" dirty="0"/>
              <a:t>tingkat ekonomi </a:t>
            </a:r>
            <a:r>
              <a:rPr lang="id" altLang="de-DE" sz="2400" dirty="0"/>
              <a:t>: pemanfaatan sumber daya berkelanjutan dan ekonomi sirkular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/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00F82E94-776B-AA4B-C2CB-B707D884CB2E}"/>
              </a:ext>
            </a:extLst>
          </p:cNvPr>
          <p:cNvSpPr/>
          <p:nvPr/>
        </p:nvSpPr>
        <p:spPr>
          <a:xfrm>
            <a:off x="719110" y="5708098"/>
            <a:ext cx="9259777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</a:t>
            </a:r>
            <a:r>
              <a:rPr lang="en-US" sz="1200" dirty="0" err="1">
                <a:ea typeface="Times New Roman" panose="02020603050405020304" pitchFamily="18" charset="0"/>
              </a:rPr>
              <a:t>Pfaffenwimmer</a:t>
            </a:r>
            <a:r>
              <a:rPr lang="en-US" sz="1200" dirty="0">
                <a:ea typeface="Times New Roman" panose="02020603050405020304" pitchFamily="18" charset="0"/>
              </a:rPr>
              <a:t>, G. (2020). The Austrian ECOLOG-Schools </a:t>
            </a:r>
            <a:r>
              <a:rPr lang="en-US" sz="1200" dirty="0" err="1">
                <a:ea typeface="Times New Roman" panose="02020603050405020304" pitchFamily="18" charset="0"/>
              </a:rPr>
              <a:t>Programme</a:t>
            </a:r>
            <a:r>
              <a:rPr lang="en-US" sz="1200" dirty="0">
                <a:ea typeface="Times New Roman" panose="02020603050405020304" pitchFamily="18" charset="0"/>
              </a:rPr>
              <a:t> – Networking for Environmental and Sustainability Education. In A. Gough, J. Chi Kin Lee &amp; E. Po Keung Tsang (eds.), </a:t>
            </a:r>
            <a:r>
              <a:rPr lang="en-US" sz="1200" i="1" dirty="0">
                <a:ea typeface="Times New Roman" panose="02020603050405020304" pitchFamily="18" charset="0"/>
              </a:rPr>
              <a:t>Green Schools Globally: Stories of Impact for Sustainable Development</a:t>
            </a:r>
            <a:r>
              <a:rPr lang="en-US" sz="1200" dirty="0">
                <a:ea typeface="Times New Roman" panose="02020603050405020304" pitchFamily="18" charset="0"/>
              </a:rPr>
              <a:t>. Dordrecht: Springer, 85-102.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https://www.springer.com/gp/book/9783030468194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06FE-0A77-D378-5B7B-1E9D4385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1D598E-083E-576C-EB04-2D6715E9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"/>
          <a:stretch/>
        </p:blipFill>
        <p:spPr>
          <a:xfrm>
            <a:off x="-1" y="636104"/>
            <a:ext cx="8820983" cy="62218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2C3A047-0E20-B2C4-115D-86DC1368D7C1}"/>
              </a:ext>
            </a:extLst>
          </p:cNvPr>
          <p:cNvSpPr txBox="1"/>
          <p:nvPr/>
        </p:nvSpPr>
        <p:spPr>
          <a:xfrm>
            <a:off x="8130989" y="851647"/>
            <a:ext cx="36307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" sz="2400" dirty="0"/>
              <a:t>ÖKOLOG </a:t>
            </a:r>
            <a:r>
              <a:rPr lang="id" sz="2400" dirty="0" err="1"/>
              <a:t>menawarkan</a:t>
            </a:r>
            <a:endParaRPr lang="de-A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Dukungan dan saran regional dari tim regional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Materi ESD untuk sekolah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Pendanaan proyek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Alat Daring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Inspirasi melalui contoh ESD dari dan untuk sekolah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Pendidikan lanjutan, pertemuan dan peluang jaringan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Pertukaran pengalaman melalui jaringan di seluruh Austria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Publisitas &amp; citra sekolah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Penelitian dan Evaluasi (Rauch Pfaffenwimmer 2020, Rauch &amp; Dulle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dirty="0"/>
              <a:t>Kerjasama dan proyek internasional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870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 err="1">
                <a:solidFill>
                  <a:schemeClr val="dk1"/>
                </a:solidFill>
                <a:latin typeface="Calibri"/>
              </a:rPr>
              <a:t>Ringkasan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Prinsip</a:t>
            </a:r>
            <a:endParaRPr lang="en-US" sz="28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Model dan kerangka kerja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Contoh untuk jaringan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>
                <a:solidFill>
                  <a:schemeClr val="dk1"/>
                </a:solidFill>
                <a:latin typeface="Calibri"/>
              </a:rPr>
              <a:t>Literatur Tambahan</a:t>
            </a:r>
            <a:endParaRPr lang="de-DE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2A5A7B-B1A4-3F70-D675-B206CB51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59" y="2544417"/>
            <a:ext cx="4388300" cy="3291225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33C4BBBE-4437-CD5C-E9C5-8DC92286583C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ruang belajar CITY Park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FF0C53-C115-9C60-BE39-EC1B3508AD20}"/>
              </a:ext>
            </a:extLst>
          </p:cNvPr>
          <p:cNvSpPr txBox="1">
            <a:spLocks noChangeArrowheads="1"/>
          </p:cNvSpPr>
          <p:nvPr/>
        </p:nvSpPr>
        <p:spPr>
          <a:xfrm>
            <a:off x="5615609" y="2248619"/>
            <a:ext cx="6249348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" altLang="de-DE" sz="2400" dirty="0"/>
              <a:t>ruang belajar luar ruangan untuk taman kanak-kanak dan sekolah di area taman pusat Graz, Austria</a:t>
            </a:r>
          </a:p>
          <a:p>
            <a:pPr marL="0" indent="0">
              <a:buNone/>
            </a:pPr>
            <a:r>
              <a:rPr lang="id" altLang="de-DE" sz="2400" dirty="0"/>
              <a:t>jaringan – mitra akting</a:t>
            </a:r>
          </a:p>
          <a:p>
            <a:pPr>
              <a:lnSpc>
                <a:spcPct val="110000"/>
              </a:lnSpc>
            </a:pPr>
            <a:r>
              <a:rPr lang="id" altLang="de-DE" sz="2400" dirty="0" err="1"/>
              <a:t>NaturErlebnisPark </a:t>
            </a:r>
            <a:r>
              <a:rPr lang="id" altLang="de-DE" sz="2400" dirty="0"/>
              <a:t>(tempat belajar nonformal)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Kota Graz (pemerintah daerah)</a:t>
            </a:r>
          </a:p>
          <a:p>
            <a:pPr>
              <a:lnSpc>
                <a:spcPct val="110000"/>
              </a:lnSpc>
            </a:pPr>
            <a:r>
              <a:rPr lang="id" altLang="de-DE" sz="2400" dirty="0"/>
              <a:t>Taman kanak-kanak, sekolah, universitas (lembaga pendidikan)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>
              <a:solidFill>
                <a:srgbClr val="9FB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3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36412" y="1932489"/>
            <a:ext cx="11116736" cy="492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 </a:t>
            </a:r>
            <a:r>
              <a:rPr lang="id" altLang="de-DE" sz="2400" dirty="0"/>
              <a:t>struktur kerjasama </a:t>
            </a:r>
            <a:r>
              <a:rPr kumimoji="0" lang="id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yang menghubungkan </a:t>
            </a:r>
            <a:r>
              <a:rPr lang="id" altLang="de-DE" sz="2400" dirty="0"/>
              <a:t>tempat pembelajaran nonformal, universitas untuk pendidikan guru, sekolah</a:t>
            </a:r>
            <a:r>
              <a:rPr lang="id" altLang="de-DE" sz="2400" dirty="0">
                <a:latin typeface="Calibri" panose="020F0502020204030204"/>
              </a:rPr>
              <a:t> </a:t>
            </a:r>
            <a:r>
              <a:rPr kumimoji="0" lang="id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 </a:t>
            </a:r>
            <a:r>
              <a:rPr lang="id" altLang="de-DE" sz="2400" dirty="0"/>
              <a:t>pemerintah daerah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bertujuan untuk mendukung tujuan </a:t>
            </a:r>
            <a:r>
              <a:rPr lang="id" altLang="de-DE" sz="2400" dirty="0"/>
              <a:t>kurikulum baru </a:t>
            </a:r>
            <a:r>
              <a:rPr kumimoji="0" lang="id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 mendorong </a:t>
            </a:r>
            <a:r>
              <a:rPr lang="id" altLang="de-DE" sz="2400" dirty="0"/>
              <a:t>kompetensi transversal, keterlibatan masyarakat </a:t>
            </a:r>
            <a:r>
              <a:rPr lang="id" altLang="de-DE" sz="2400" dirty="0">
                <a:latin typeface="Calibri" panose="020F0502020204030204"/>
              </a:rPr>
              <a:t>dan </a:t>
            </a:r>
            <a:r>
              <a:rPr lang="id" altLang="de-DE" sz="2400" dirty="0"/>
              <a:t>pendidikan kewarganegaraan global</a:t>
            </a:r>
          </a:p>
          <a:p>
            <a:pPr>
              <a:lnSpc>
                <a:spcPct val="110000"/>
              </a:lnSpc>
              <a:defRPr/>
            </a:pPr>
            <a:r>
              <a:rPr lang="id" altLang="de-DE" sz="2400" dirty="0" err="1">
                <a:latin typeface="Calibri" panose="020F0502020204030204"/>
              </a:rPr>
              <a:t>berkontribusi</a:t>
            </a:r>
            <a:r>
              <a:rPr lang="id" altLang="de-DE" sz="2400" dirty="0">
                <a:latin typeface="Calibri" panose="020F0502020204030204"/>
              </a:rPr>
              <a:t> </a:t>
            </a:r>
            <a:r>
              <a:rPr lang="id" altLang="de-DE" sz="2400" dirty="0" err="1">
                <a:latin typeface="Calibri" panose="020F0502020204030204"/>
              </a:rPr>
              <a:t>ke</a:t>
            </a:r>
            <a:r>
              <a:rPr lang="id" altLang="de-DE" sz="2400" dirty="0">
                <a:latin typeface="Calibri" panose="020F0502020204030204"/>
              </a:rPr>
              <a:t> </a:t>
            </a:r>
            <a:r>
              <a:rPr lang="id" altLang="de-DE" sz="2400" dirty="0"/>
              <a:t>ESD </a:t>
            </a:r>
            <a:r>
              <a:rPr lang="id" altLang="de-DE" sz="2400" dirty="0" err="1">
                <a:latin typeface="Calibri" panose="020F0502020204030204"/>
              </a:rPr>
              <a:t>oleh</a:t>
            </a:r>
            <a:r>
              <a:rPr lang="id" altLang="de-DE" sz="2400" dirty="0">
                <a:latin typeface="Calibri" panose="020F0502020204030204"/>
              </a:rPr>
              <a:t> </a:t>
            </a:r>
            <a:r>
              <a:rPr lang="id" altLang="de-DE" sz="2400" dirty="0" err="1">
                <a:latin typeface="Calibri" panose="020F0502020204030204"/>
              </a:rPr>
              <a:t>menggabungkan</a:t>
            </a:r>
            <a:r>
              <a:rPr lang="id" altLang="de-DE" sz="2400" dirty="0">
                <a:latin typeface="Calibri" panose="020F0502020204030204"/>
              </a:rPr>
              <a:t> </a:t>
            </a:r>
            <a:r>
              <a:rPr lang="id" altLang="de-DE" sz="2400" dirty="0" err="1"/>
              <a:t>sosial budaya</a:t>
            </a:r>
            <a:r>
              <a:rPr lang="id" altLang="de-DE" sz="2400" dirty="0"/>
              <a:t> </a:t>
            </a:r>
            <a:r>
              <a:rPr lang="id" altLang="de-DE" sz="2400" dirty="0">
                <a:latin typeface="Calibri" panose="020F0502020204030204"/>
              </a:rPr>
              <a:t>dan </a:t>
            </a:r>
            <a:r>
              <a:rPr lang="id" altLang="de-DE" sz="2400" dirty="0" err="1"/>
              <a:t>ekologis</a:t>
            </a:r>
            <a:r>
              <a:rPr lang="id" altLang="de-DE" sz="2400" dirty="0"/>
              <a:t> </a:t>
            </a:r>
            <a:r>
              <a:rPr lang="id" altLang="de-DE" sz="2400" dirty="0" err="1">
                <a:latin typeface="Calibri" panose="020F0502020204030204"/>
              </a:rPr>
              <a:t>perspektif </a:t>
            </a:r>
            <a:r>
              <a:rPr lang="id" altLang="de-DE" sz="2400" dirty="0">
                <a:latin typeface="Calibri" panose="020F0502020204030204"/>
              </a:rPr>
              <a:t>yang </a:t>
            </a:r>
            <a:r>
              <a:rPr lang="id" altLang="de-DE" sz="2400" dirty="0" err="1">
                <a:latin typeface="Calibri" panose="020F0502020204030204"/>
              </a:rPr>
              <a:t>autentik</a:t>
            </a:r>
            <a:r>
              <a:rPr lang="id" altLang="de-DE" sz="2400" dirty="0">
                <a:latin typeface="Calibri" panose="020F0502020204030204"/>
              </a:rPr>
              <a:t> </a:t>
            </a:r>
            <a:r>
              <a:rPr lang="id" altLang="de-DE" sz="2400" dirty="0" err="1">
                <a:latin typeface="Calibri" panose="020F0502020204030204"/>
              </a:rPr>
              <a:t>lingkungan</a:t>
            </a:r>
            <a:endParaRPr lang="de-AT" altLang="de-DE" sz="2400" dirty="0">
              <a:latin typeface="Calibri" panose="020F0502020204030204"/>
            </a:endParaRP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d" altLang="de-DE" sz="2400" dirty="0">
                <a:latin typeface="Calibri" panose="020F0502020204030204"/>
              </a:rPr>
              <a:t>menggabungkan </a:t>
            </a:r>
            <a:r>
              <a:rPr lang="id" altLang="de-DE" sz="2400" dirty="0"/>
              <a:t>penelitian </a:t>
            </a:r>
            <a:r>
              <a:rPr lang="id" altLang="de-DE" sz="2400" dirty="0">
                <a:latin typeface="Calibri" panose="020F0502020204030204"/>
              </a:rPr>
              <a:t>dan inovasi pendidikan, </a:t>
            </a:r>
            <a:r>
              <a:rPr lang="id" altLang="de-DE" sz="2400" dirty="0"/>
              <a:t>pendidikan guru dan kegiatan pendidikan </a:t>
            </a:r>
            <a:r>
              <a:rPr lang="id" altLang="de-DE" sz="2400" dirty="0">
                <a:latin typeface="Calibri" panose="020F0502020204030204"/>
              </a:rPr>
              <a:t>nonformal yang disesuaikan dengan kurikulum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d" altLang="de-DE" sz="2400" dirty="0">
                <a:latin typeface="Calibri" panose="020F0502020204030204"/>
              </a:rPr>
              <a:t>didanai oleh </a:t>
            </a:r>
            <a:r>
              <a:rPr lang="id" altLang="de-DE" sz="2400" dirty="0"/>
              <a:t>kota </a:t>
            </a:r>
            <a:r>
              <a:rPr lang="id" altLang="de-DE" sz="2400" dirty="0">
                <a:latin typeface="Calibri" panose="020F0502020204030204"/>
              </a:rPr>
              <a:t>, </a:t>
            </a:r>
            <a:r>
              <a:rPr lang="id" altLang="de-DE" sz="2400" dirty="0"/>
              <a:t>universitas </a:t>
            </a:r>
            <a:r>
              <a:rPr lang="id" altLang="de-DE" sz="2400" dirty="0">
                <a:latin typeface="Calibri" panose="020F0502020204030204"/>
              </a:rPr>
              <a:t>untuk pendidikan guru dan </a:t>
            </a:r>
            <a:r>
              <a:rPr lang="id" altLang="de-DE" sz="2400" dirty="0"/>
              <a:t>hibah proyek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9FB2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F3A99417-3334-663F-EEF5-75CF2D64B853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ruang belajar CITY Park</a:t>
            </a:r>
          </a:p>
        </p:txBody>
      </p:sp>
    </p:spTree>
    <p:extLst>
      <p:ext uri="{BB962C8B-B14F-4D97-AF65-F5344CB8AC3E}">
        <p14:creationId xmlns:p14="http://schemas.microsoft.com/office/powerpoint/2010/main" val="362702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743700" y="2757488"/>
            <a:ext cx="5032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6743701" y="1989138"/>
            <a:ext cx="3603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33" name="Oval 28"/>
          <p:cNvSpPr>
            <a:spLocks noChangeArrowheads="1"/>
          </p:cNvSpPr>
          <p:nvPr/>
        </p:nvSpPr>
        <p:spPr bwMode="auto">
          <a:xfrm>
            <a:off x="5961413" y="2493818"/>
            <a:ext cx="961901" cy="890649"/>
          </a:xfrm>
          <a:prstGeom prst="ellipse">
            <a:avLst/>
          </a:prstGeom>
          <a:solidFill>
            <a:srgbClr val="F5F5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Kerja sama</a:t>
            </a:r>
            <a:r>
              <a:rPr kumimoji="0" lang="id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Sekolah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D39854E-0FEA-D616-A40D-6002BD8AA8D3}"/>
              </a:ext>
            </a:extLst>
          </p:cNvPr>
          <p:cNvSpPr/>
          <p:nvPr/>
        </p:nvSpPr>
        <p:spPr>
          <a:xfrm>
            <a:off x="3194462" y="653293"/>
            <a:ext cx="4292103" cy="376432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9E7E03A-AA6B-0F26-FCDB-9CD16B5FE889}"/>
              </a:ext>
            </a:extLst>
          </p:cNvPr>
          <p:cNvSpPr/>
          <p:nvPr/>
        </p:nvSpPr>
        <p:spPr>
          <a:xfrm>
            <a:off x="4144487" y="938149"/>
            <a:ext cx="2386940" cy="13894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" sz="1400" dirty="0" err="1"/>
              <a:t>taman </a:t>
            </a:r>
            <a:r>
              <a:rPr lang="id" sz="1400" dirty="0"/>
              <a:t>kota </a:t>
            </a:r>
            <a:r>
              <a:rPr lang="id" sz="1400" dirty="0" err="1"/>
              <a:t>sebagai</a:t>
            </a:r>
            <a:r>
              <a:rPr lang="id" sz="1400" dirty="0"/>
              <a:t> </a:t>
            </a:r>
            <a:r>
              <a:rPr lang="id" sz="1400" dirty="0" err="1"/>
              <a:t>autentik</a:t>
            </a:r>
            <a:r>
              <a:rPr lang="id" sz="1400" dirty="0"/>
              <a:t> </a:t>
            </a:r>
            <a:r>
              <a:rPr lang="id" sz="1400" dirty="0" err="1"/>
              <a:t>sedang belajar</a:t>
            </a:r>
            <a:r>
              <a:rPr lang="id" sz="1400" dirty="0"/>
              <a:t> </a:t>
            </a:r>
            <a:r>
              <a:rPr lang="id" sz="1400" dirty="0" err="1"/>
              <a:t>ruang angkasa</a:t>
            </a:r>
            <a:r>
              <a:rPr lang="id" sz="1400" dirty="0"/>
              <a:t> </a:t>
            </a:r>
            <a:r>
              <a:rPr lang="id" sz="1400" dirty="0" err="1"/>
              <a:t>ke</a:t>
            </a:r>
            <a:r>
              <a:rPr lang="id" sz="1400" dirty="0"/>
              <a:t> </a:t>
            </a:r>
            <a:r>
              <a:rPr lang="id" sz="1400" dirty="0" err="1"/>
              <a:t>menggabungkan</a:t>
            </a:r>
            <a:r>
              <a:rPr lang="id" sz="1400" dirty="0"/>
              <a:t> </a:t>
            </a:r>
            <a:r>
              <a:rPr lang="id" sz="1400" dirty="0" err="1"/>
              <a:t>perspektif </a:t>
            </a:r>
            <a:r>
              <a:rPr lang="id" sz="1400" dirty="0"/>
              <a:t>lingkungan </a:t>
            </a:r>
            <a:r>
              <a:rPr lang="id" sz="1400" dirty="0" err="1"/>
              <a:t>alam </a:t>
            </a:r>
            <a:r>
              <a:rPr lang="id" sz="1400" dirty="0"/>
              <a:t>dan </a:t>
            </a:r>
            <a:r>
              <a:rPr lang="id" sz="1400" dirty="0" err="1"/>
              <a:t>sosial budaya </a:t>
            </a:r>
            <a:r>
              <a:rPr lang="id" sz="1400" dirty="0"/>
              <a:t>dalam ESD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98BCA34-D37A-5BFA-4EEC-816D53F7561F}"/>
              </a:ext>
            </a:extLst>
          </p:cNvPr>
          <p:cNvSpPr/>
          <p:nvPr/>
        </p:nvSpPr>
        <p:spPr>
          <a:xfrm rot="1238031">
            <a:off x="2065689" y="1925117"/>
            <a:ext cx="2268638" cy="7645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F85E8D-1479-59EB-95C3-3760BB8286DF}"/>
              </a:ext>
            </a:extLst>
          </p:cNvPr>
          <p:cNvSpPr txBox="1"/>
          <p:nvPr/>
        </p:nvSpPr>
        <p:spPr>
          <a:xfrm rot="1273418">
            <a:off x="2486634" y="2116188"/>
            <a:ext cx="173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1200" dirty="0" err="1"/>
              <a:t>menyediakan</a:t>
            </a:r>
            <a:r>
              <a:rPr lang="id" sz="1200" dirty="0"/>
              <a:t> </a:t>
            </a:r>
            <a:r>
              <a:rPr lang="id" sz="1200" dirty="0" err="1"/>
              <a:t>autentik</a:t>
            </a:r>
            <a:r>
              <a:rPr lang="id" sz="1200" dirty="0"/>
              <a:t> </a:t>
            </a:r>
            <a:r>
              <a:rPr lang="id" sz="1200" dirty="0" err="1"/>
              <a:t>topik</a:t>
            </a:r>
            <a:endParaRPr lang="de-AT" sz="1200" dirty="0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7648B7F-53E9-DC88-6EF1-544E27B0A6CD}"/>
              </a:ext>
            </a:extLst>
          </p:cNvPr>
          <p:cNvSpPr/>
          <p:nvPr/>
        </p:nvSpPr>
        <p:spPr>
          <a:xfrm rot="5400000">
            <a:off x="366083" y="2615046"/>
            <a:ext cx="2395303" cy="9248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F9A277-9BAD-1062-C7FB-624C603F5167}"/>
              </a:ext>
            </a:extLst>
          </p:cNvPr>
          <p:cNvSpPr txBox="1"/>
          <p:nvPr/>
        </p:nvSpPr>
        <p:spPr>
          <a:xfrm rot="5400000">
            <a:off x="693838" y="2916937"/>
            <a:ext cx="170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mensubsidi</a:t>
            </a:r>
            <a:r>
              <a:rPr lang="id" sz="1200" dirty="0"/>
              <a:t> </a:t>
            </a:r>
            <a:r>
              <a:rPr lang="id" sz="1200" dirty="0" err="1"/>
              <a:t>dasar</a:t>
            </a:r>
            <a:r>
              <a:rPr lang="id" sz="1200" dirty="0"/>
              <a:t> </a:t>
            </a:r>
            <a:r>
              <a:rPr lang="id" sz="1200" dirty="0" err="1"/>
              <a:t>staf </a:t>
            </a:r>
            <a:r>
              <a:rPr lang="id" sz="1200" dirty="0"/>
              <a:t>dan </a:t>
            </a:r>
            <a:r>
              <a:rPr lang="id" sz="1200" dirty="0" err="1"/>
              <a:t>infrastruktur</a:t>
            </a:r>
            <a:endParaRPr lang="de-AT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6398FF-3C5D-8A0A-38DD-A1194BE767A0}"/>
              </a:ext>
            </a:extLst>
          </p:cNvPr>
          <p:cNvSpPr txBox="1"/>
          <p:nvPr/>
        </p:nvSpPr>
        <p:spPr>
          <a:xfrm>
            <a:off x="1145894" y="1131313"/>
            <a:ext cx="145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1600" dirty="0"/>
              <a:t>Kota Graz</a:t>
            </a:r>
            <a:r>
              <a:rPr lang="id" sz="1600" dirty="0" err="1"/>
              <a:t>​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47A1AD7-E721-D8AA-907E-671EE23F40BF}"/>
              </a:ext>
            </a:extLst>
          </p:cNvPr>
          <p:cNvSpPr/>
          <p:nvPr/>
        </p:nvSpPr>
        <p:spPr>
          <a:xfrm>
            <a:off x="247879" y="562649"/>
            <a:ext cx="2720952" cy="1693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Oval 41">
            <a:extLst>
              <a:ext uri="{FF2B5EF4-FFF2-40B4-BE49-F238E27FC236}">
                <a16:creationId xmlns:a16="http://schemas.microsoft.com/office/drawing/2014/main" id="{97BD6E80-4206-19F9-E04A-6B226D7F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9" y="1009401"/>
            <a:ext cx="826054" cy="8043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0F8148B9-60CF-1FD7-0BE1-91BEE02A3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81" y="1229652"/>
            <a:ext cx="100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lokal</a:t>
            </a:r>
            <a:r>
              <a:rPr kumimoji="0" lang="id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r>
              <a:rPr kumimoji="0" lang="id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pihak berwenang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D981BF03-5C35-696C-81AF-026347235DC3}"/>
              </a:ext>
            </a:extLst>
          </p:cNvPr>
          <p:cNvSpPr/>
          <p:nvPr/>
        </p:nvSpPr>
        <p:spPr>
          <a:xfrm rot="19016667">
            <a:off x="1908537" y="3521316"/>
            <a:ext cx="2296888" cy="8433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363CDF6D-EC22-E671-EFCF-C2B7ECE43A9C}"/>
              </a:ext>
            </a:extLst>
          </p:cNvPr>
          <p:cNvSpPr/>
          <p:nvPr/>
        </p:nvSpPr>
        <p:spPr>
          <a:xfrm>
            <a:off x="3123210" y="5640779"/>
            <a:ext cx="5260769" cy="5625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BC0791A-4045-F0F4-2BF3-E6375EE4DEB3}"/>
              </a:ext>
            </a:extLst>
          </p:cNvPr>
          <p:cNvSpPr txBox="1"/>
          <p:nvPr/>
        </p:nvSpPr>
        <p:spPr>
          <a:xfrm>
            <a:off x="3023398" y="5782532"/>
            <a:ext cx="4944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berkontribusi</a:t>
            </a:r>
            <a:r>
              <a:rPr lang="id" sz="1200" dirty="0"/>
              <a:t> </a:t>
            </a:r>
            <a:r>
              <a:rPr lang="id" sz="1200" dirty="0" err="1"/>
              <a:t>untuk </a:t>
            </a:r>
            <a:r>
              <a:rPr lang="id" sz="1200" dirty="0"/>
              <a:t>CPD </a:t>
            </a:r>
            <a:r>
              <a:rPr lang="id" sz="1200" dirty="0" err="1"/>
              <a:t>dari</a:t>
            </a:r>
            <a:r>
              <a:rPr lang="id" sz="1200" dirty="0"/>
              <a:t> </a:t>
            </a:r>
            <a:r>
              <a:rPr lang="id" sz="1200" dirty="0" err="1"/>
              <a:t>guru </a:t>
            </a:r>
            <a:endParaRPr lang="de-AT" sz="1200" dirty="0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198DA3C7-8F55-71FE-C44A-BD4B99260F8A}"/>
              </a:ext>
            </a:extLst>
          </p:cNvPr>
          <p:cNvSpPr/>
          <p:nvPr/>
        </p:nvSpPr>
        <p:spPr>
          <a:xfrm rot="10800000">
            <a:off x="3075706" y="5163783"/>
            <a:ext cx="4904511" cy="5625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9754EC7-5AD2-1D7F-9E4D-61A3DD004F02}"/>
              </a:ext>
            </a:extLst>
          </p:cNvPr>
          <p:cNvSpPr txBox="1"/>
          <p:nvPr/>
        </p:nvSpPr>
        <p:spPr>
          <a:xfrm>
            <a:off x="3520184" y="5305540"/>
            <a:ext cx="457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terlibat</a:t>
            </a:r>
            <a:r>
              <a:rPr lang="id" sz="1200" dirty="0"/>
              <a:t> </a:t>
            </a:r>
            <a:r>
              <a:rPr lang="id" sz="1200" dirty="0" err="1"/>
              <a:t>siswa </a:t>
            </a:r>
            <a:r>
              <a:rPr lang="id" sz="1200" dirty="0"/>
              <a:t>di </a:t>
            </a:r>
            <a:r>
              <a:rPr lang="id" sz="1200" dirty="0" err="1"/>
              <a:t>bidang pendidikan</a:t>
            </a:r>
            <a:r>
              <a:rPr lang="id" sz="1200" dirty="0"/>
              <a:t> </a:t>
            </a:r>
            <a:r>
              <a:rPr lang="id" sz="1200" dirty="0" err="1"/>
              <a:t>kegiatan</a:t>
            </a:r>
            <a:r>
              <a:rPr lang="id" sz="1200" dirty="0"/>
              <a:t> </a:t>
            </a:r>
            <a:r>
              <a:rPr lang="id" sz="1200" dirty="0" err="1"/>
              <a:t>untuk</a:t>
            </a:r>
            <a:r>
              <a:rPr lang="id" sz="1200" dirty="0"/>
              <a:t> </a:t>
            </a:r>
            <a:r>
              <a:rPr lang="id" sz="1200" dirty="0" err="1"/>
              <a:t>sekolah</a:t>
            </a:r>
            <a:endParaRPr lang="de-AT" sz="1200" dirty="0"/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8E77CD61-37FC-F591-AEE0-86A72C513ED3}"/>
              </a:ext>
            </a:extLst>
          </p:cNvPr>
          <p:cNvSpPr/>
          <p:nvPr/>
        </p:nvSpPr>
        <p:spPr>
          <a:xfrm rot="10800000">
            <a:off x="7123769" y="665017"/>
            <a:ext cx="2340864" cy="10045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4147C31-90EA-F81F-0416-E41D61667810}"/>
              </a:ext>
            </a:extLst>
          </p:cNvPr>
          <p:cNvSpPr txBox="1"/>
          <p:nvPr/>
        </p:nvSpPr>
        <p:spPr>
          <a:xfrm>
            <a:off x="7468377" y="936647"/>
            <a:ext cx="199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menanamkan</a:t>
            </a:r>
            <a:r>
              <a:rPr lang="id" sz="1200" dirty="0"/>
              <a:t> </a:t>
            </a:r>
            <a:r>
              <a:rPr lang="id" sz="1200" dirty="0" err="1"/>
              <a:t>luar ruangan</a:t>
            </a:r>
            <a:r>
              <a:rPr lang="id" sz="1200" dirty="0"/>
              <a:t> </a:t>
            </a:r>
            <a:r>
              <a:rPr lang="id" sz="1200" dirty="0" err="1"/>
              <a:t>kegiatan</a:t>
            </a:r>
            <a:r>
              <a:rPr lang="id" sz="1200" dirty="0"/>
              <a:t> </a:t>
            </a:r>
            <a:r>
              <a:rPr lang="id" sz="1200" dirty="0" err="1"/>
              <a:t>ke dalam</a:t>
            </a:r>
            <a:r>
              <a:rPr lang="id" sz="1200" dirty="0"/>
              <a:t> </a:t>
            </a:r>
            <a:r>
              <a:rPr lang="id" sz="1200" dirty="0" err="1"/>
              <a:t>kelas</a:t>
            </a:r>
            <a:r>
              <a:rPr lang="id" sz="1200" dirty="0"/>
              <a:t> </a:t>
            </a:r>
            <a:r>
              <a:rPr lang="id" sz="1200" dirty="0" err="1"/>
              <a:t>bekerja</a:t>
            </a:r>
            <a:endParaRPr lang="de-AT" sz="12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2F72A4E-4B50-90D2-EDEE-243269C835C0}"/>
              </a:ext>
            </a:extLst>
          </p:cNvPr>
          <p:cNvSpPr txBox="1"/>
          <p:nvPr/>
        </p:nvSpPr>
        <p:spPr>
          <a:xfrm rot="19031399">
            <a:off x="2170003" y="3675198"/>
            <a:ext cx="1990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mengelola</a:t>
            </a:r>
            <a:r>
              <a:rPr lang="id" sz="1200" dirty="0"/>
              <a:t> </a:t>
            </a:r>
            <a:r>
              <a:rPr lang="id" sz="1200" dirty="0" err="1"/>
              <a:t>pendidikan</a:t>
            </a:r>
            <a:r>
              <a:rPr lang="id" sz="1200" dirty="0"/>
              <a:t> </a:t>
            </a:r>
            <a:r>
              <a:rPr lang="id" sz="1200" dirty="0" err="1"/>
              <a:t>penawaran</a:t>
            </a:r>
            <a:endParaRPr lang="de-AT" sz="12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312F170-8316-D715-BF33-0A05FF1DB3E0}"/>
              </a:ext>
            </a:extLst>
          </p:cNvPr>
          <p:cNvSpPr txBox="1"/>
          <p:nvPr/>
        </p:nvSpPr>
        <p:spPr>
          <a:xfrm>
            <a:off x="833174" y="829186"/>
            <a:ext cx="180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/>
              <a:t>Kota Graz</a:t>
            </a:r>
            <a:r>
              <a:rPr lang="id" sz="1200" dirty="0" err="1"/>
              <a:t>​</a:t>
            </a:r>
          </a:p>
        </p:txBody>
      </p:sp>
      <p:sp>
        <p:nvSpPr>
          <p:cNvPr id="9216" name="Pfeil: nach rechts 9215">
            <a:extLst>
              <a:ext uri="{FF2B5EF4-FFF2-40B4-BE49-F238E27FC236}">
                <a16:creationId xmlns:a16="http://schemas.microsoft.com/office/drawing/2014/main" id="{4EC2AC87-4BCA-FE89-E145-D106E2BB6900}"/>
              </a:ext>
            </a:extLst>
          </p:cNvPr>
          <p:cNvSpPr/>
          <p:nvPr/>
        </p:nvSpPr>
        <p:spPr>
          <a:xfrm rot="19393184">
            <a:off x="6187052" y="2040567"/>
            <a:ext cx="3028889" cy="8170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17" name="Ellipse 9216">
            <a:extLst>
              <a:ext uri="{FF2B5EF4-FFF2-40B4-BE49-F238E27FC236}">
                <a16:creationId xmlns:a16="http://schemas.microsoft.com/office/drawing/2014/main" id="{B8EA7EBE-778A-19A2-85F5-BE3D607296F6}"/>
              </a:ext>
            </a:extLst>
          </p:cNvPr>
          <p:cNvSpPr/>
          <p:nvPr/>
        </p:nvSpPr>
        <p:spPr>
          <a:xfrm rot="19905219">
            <a:off x="3989927" y="3352046"/>
            <a:ext cx="3138193" cy="164637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218" name="Textfeld 9217">
            <a:extLst>
              <a:ext uri="{FF2B5EF4-FFF2-40B4-BE49-F238E27FC236}">
                <a16:creationId xmlns:a16="http://schemas.microsoft.com/office/drawing/2014/main" id="{2C343AF3-9150-E00D-3CF5-7CFF51909982}"/>
              </a:ext>
            </a:extLst>
          </p:cNvPr>
          <p:cNvSpPr txBox="1"/>
          <p:nvPr/>
        </p:nvSpPr>
        <p:spPr>
          <a:xfrm rot="19650738">
            <a:off x="4640069" y="3695088"/>
            <a:ext cx="199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1200" dirty="0" err="1"/>
              <a:t>kontinu</a:t>
            </a:r>
            <a:r>
              <a:rPr lang="id" sz="1200" dirty="0"/>
              <a:t> </a:t>
            </a:r>
            <a:r>
              <a:rPr lang="id" sz="1200" dirty="0" err="1"/>
              <a:t>tindakan</a:t>
            </a:r>
            <a:r>
              <a:rPr lang="id" sz="1200" dirty="0"/>
              <a:t> </a:t>
            </a:r>
            <a:r>
              <a:rPr lang="id" sz="1200" dirty="0" err="1"/>
              <a:t>riset</a:t>
            </a:r>
            <a:r>
              <a:rPr lang="id" sz="1200" dirty="0"/>
              <a:t> </a:t>
            </a:r>
            <a:r>
              <a:rPr lang="id" sz="1200" dirty="0" err="1"/>
              <a:t>proses</a:t>
            </a:r>
            <a:r>
              <a:rPr lang="id" sz="1200" dirty="0"/>
              <a:t> </a:t>
            </a:r>
            <a:r>
              <a:rPr lang="id" sz="1200" dirty="0" err="1"/>
              <a:t>ke</a:t>
            </a:r>
            <a:r>
              <a:rPr lang="id" sz="1200" dirty="0"/>
              <a:t> </a:t>
            </a:r>
            <a:r>
              <a:rPr lang="id" sz="1200" dirty="0" err="1"/>
              <a:t>mengembangkan </a:t>
            </a:r>
            <a:r>
              <a:rPr lang="id" sz="1200" dirty="0"/>
              <a:t>dan </a:t>
            </a:r>
            <a:r>
              <a:rPr lang="id" sz="1200" dirty="0" err="1"/>
              <a:t>meneliti</a:t>
            </a:r>
            <a:r>
              <a:rPr lang="id" sz="1200" dirty="0"/>
              <a:t> </a:t>
            </a:r>
            <a:r>
              <a:rPr lang="id" sz="1200" dirty="0" err="1"/>
              <a:t>pengajaran</a:t>
            </a:r>
            <a:r>
              <a:rPr lang="id" sz="1200" dirty="0"/>
              <a:t> </a:t>
            </a:r>
            <a:r>
              <a:rPr lang="id" sz="1200" dirty="0" err="1"/>
              <a:t>bahan </a:t>
            </a:r>
            <a:r>
              <a:rPr lang="id" sz="1200" dirty="0"/>
              <a:t>dan </a:t>
            </a:r>
            <a:r>
              <a:rPr lang="id" sz="1200" dirty="0" err="1"/>
              <a:t>metode</a:t>
            </a:r>
            <a:endParaRPr lang="de-AT" sz="1200" dirty="0"/>
          </a:p>
        </p:txBody>
      </p:sp>
      <p:sp>
        <p:nvSpPr>
          <p:cNvPr id="9219" name="Pfeil: nach rechts 9218">
            <a:extLst>
              <a:ext uri="{FF2B5EF4-FFF2-40B4-BE49-F238E27FC236}">
                <a16:creationId xmlns:a16="http://schemas.microsoft.com/office/drawing/2014/main" id="{F2F8B100-9399-F6B8-6211-6984DD71AD02}"/>
              </a:ext>
            </a:extLst>
          </p:cNvPr>
          <p:cNvSpPr/>
          <p:nvPr/>
        </p:nvSpPr>
        <p:spPr>
          <a:xfrm rot="8651817">
            <a:off x="6388352" y="2547638"/>
            <a:ext cx="3315674" cy="6421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1" name="Textfeld 9220">
            <a:extLst>
              <a:ext uri="{FF2B5EF4-FFF2-40B4-BE49-F238E27FC236}">
                <a16:creationId xmlns:a16="http://schemas.microsoft.com/office/drawing/2014/main" id="{6C0CBE25-12A0-63D8-5B31-A9E2DF3D4847}"/>
              </a:ext>
            </a:extLst>
          </p:cNvPr>
          <p:cNvSpPr txBox="1"/>
          <p:nvPr/>
        </p:nvSpPr>
        <p:spPr>
          <a:xfrm rot="19401905">
            <a:off x="7299369" y="2715785"/>
            <a:ext cx="14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bekerja sama</a:t>
            </a:r>
            <a:endParaRPr lang="de-AT" sz="1200" dirty="0"/>
          </a:p>
        </p:txBody>
      </p:sp>
      <p:sp>
        <p:nvSpPr>
          <p:cNvPr id="9222" name="Pfeil: nach rechts 9221">
            <a:extLst>
              <a:ext uri="{FF2B5EF4-FFF2-40B4-BE49-F238E27FC236}">
                <a16:creationId xmlns:a16="http://schemas.microsoft.com/office/drawing/2014/main" id="{9A268A6D-C90D-DE8C-1954-9431BB03ADE0}"/>
              </a:ext>
            </a:extLst>
          </p:cNvPr>
          <p:cNvSpPr/>
          <p:nvPr/>
        </p:nvSpPr>
        <p:spPr>
          <a:xfrm rot="21190132">
            <a:off x="2656159" y="4342791"/>
            <a:ext cx="1922798" cy="7368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3" name="Pfeil: nach rechts 9222">
            <a:extLst>
              <a:ext uri="{FF2B5EF4-FFF2-40B4-BE49-F238E27FC236}">
                <a16:creationId xmlns:a16="http://schemas.microsoft.com/office/drawing/2014/main" id="{C06C54EE-B7B8-F9DE-FAEF-F46D4CA76006}"/>
              </a:ext>
            </a:extLst>
          </p:cNvPr>
          <p:cNvSpPr/>
          <p:nvPr/>
        </p:nvSpPr>
        <p:spPr>
          <a:xfrm rot="11822613">
            <a:off x="6245406" y="4386172"/>
            <a:ext cx="2112048" cy="6421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5" name="Textfeld 9224">
            <a:extLst>
              <a:ext uri="{FF2B5EF4-FFF2-40B4-BE49-F238E27FC236}">
                <a16:creationId xmlns:a16="http://schemas.microsoft.com/office/drawing/2014/main" id="{44EF02BE-7D88-80D9-9D8A-432F521AD403}"/>
              </a:ext>
            </a:extLst>
          </p:cNvPr>
          <p:cNvSpPr txBox="1"/>
          <p:nvPr/>
        </p:nvSpPr>
        <p:spPr>
          <a:xfrm rot="1004999">
            <a:off x="6610337" y="4587296"/>
            <a:ext cx="1641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bekerja sama</a:t>
            </a:r>
            <a:endParaRPr lang="de-AT" sz="1200" dirty="0"/>
          </a:p>
        </p:txBody>
      </p:sp>
      <p:sp>
        <p:nvSpPr>
          <p:cNvPr id="9226" name="Textfeld 9225">
            <a:extLst>
              <a:ext uri="{FF2B5EF4-FFF2-40B4-BE49-F238E27FC236}">
                <a16:creationId xmlns:a16="http://schemas.microsoft.com/office/drawing/2014/main" id="{A1CF9732-9456-C8DB-8505-4B842B9CBD52}"/>
              </a:ext>
            </a:extLst>
          </p:cNvPr>
          <p:cNvSpPr txBox="1"/>
          <p:nvPr/>
        </p:nvSpPr>
        <p:spPr>
          <a:xfrm rot="21178527">
            <a:off x="2772890" y="4601985"/>
            <a:ext cx="14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bekerja sama</a:t>
            </a:r>
            <a:endParaRPr lang="de-AT" sz="1200" dirty="0"/>
          </a:p>
        </p:txBody>
      </p:sp>
      <p:sp>
        <p:nvSpPr>
          <p:cNvPr id="9227" name="Ellipse 9226">
            <a:extLst>
              <a:ext uri="{FF2B5EF4-FFF2-40B4-BE49-F238E27FC236}">
                <a16:creationId xmlns:a16="http://schemas.microsoft.com/office/drawing/2014/main" id="{642C189B-1436-1C1D-0D78-C38EBCFFB0E8}"/>
              </a:ext>
            </a:extLst>
          </p:cNvPr>
          <p:cNvSpPr/>
          <p:nvPr/>
        </p:nvSpPr>
        <p:spPr>
          <a:xfrm>
            <a:off x="8117261" y="4381995"/>
            <a:ext cx="2720952" cy="1789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28" name="Oval 37">
            <a:extLst>
              <a:ext uri="{FF2B5EF4-FFF2-40B4-BE49-F238E27FC236}">
                <a16:creationId xmlns:a16="http://schemas.microsoft.com/office/drawing/2014/main" id="{73FF6828-C116-0715-A9F7-05779027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720" y="4821383"/>
            <a:ext cx="926276" cy="93815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Universitas 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9" name="Textfeld 9228">
            <a:extLst>
              <a:ext uri="{FF2B5EF4-FFF2-40B4-BE49-F238E27FC236}">
                <a16:creationId xmlns:a16="http://schemas.microsoft.com/office/drawing/2014/main" id="{B2F65C9E-7FB3-3C86-EE07-8768BA0EB99A}"/>
              </a:ext>
            </a:extLst>
          </p:cNvPr>
          <p:cNvSpPr txBox="1"/>
          <p:nvPr/>
        </p:nvSpPr>
        <p:spPr>
          <a:xfrm>
            <a:off x="9001497" y="4667302"/>
            <a:ext cx="1493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Universitas</a:t>
            </a:r>
            <a:r>
              <a:rPr lang="id" sz="1200" dirty="0"/>
              <a:t> </a:t>
            </a:r>
            <a:r>
              <a:rPr lang="id" sz="1200" dirty="0" err="1"/>
              <a:t>untuk </a:t>
            </a:r>
            <a:r>
              <a:rPr lang="id" sz="1200" dirty="0"/>
              <a:t>Pendidikan Guru</a:t>
            </a:r>
          </a:p>
        </p:txBody>
      </p:sp>
      <p:sp>
        <p:nvSpPr>
          <p:cNvPr id="9230" name="Ellipse 9229">
            <a:extLst>
              <a:ext uri="{FF2B5EF4-FFF2-40B4-BE49-F238E27FC236}">
                <a16:creationId xmlns:a16="http://schemas.microsoft.com/office/drawing/2014/main" id="{61827EBE-9B31-3C03-9E9E-847CAC7D486A}"/>
              </a:ext>
            </a:extLst>
          </p:cNvPr>
          <p:cNvSpPr/>
          <p:nvPr/>
        </p:nvSpPr>
        <p:spPr>
          <a:xfrm>
            <a:off x="329026" y="4429497"/>
            <a:ext cx="2720952" cy="1757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31" name="Oval 28">
            <a:extLst>
              <a:ext uri="{FF2B5EF4-FFF2-40B4-BE49-F238E27FC236}">
                <a16:creationId xmlns:a16="http://schemas.microsoft.com/office/drawing/2014/main" id="{10098447-F78B-EF04-CFB9-134111D8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35" y="4809508"/>
            <a:ext cx="866631" cy="8874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n </a:t>
            </a:r>
            <a:r>
              <a:rPr kumimoji="0" lang="id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tidak formal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" altLang="de-DE" sz="900" dirty="0">
                <a:solidFill>
                  <a:srgbClr val="000000"/>
                </a:solidFill>
                <a:latin typeface="Calibri" panose="020F0502020204030204" pitchFamily="34" charset="0"/>
              </a:rPr>
              <a:t>l </a:t>
            </a:r>
            <a:r>
              <a:rPr kumimoji="0" lang="id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penghasilan </a:t>
            </a:r>
            <a:r>
              <a:rPr kumimoji="0" lang="id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itu e</a:t>
            </a:r>
            <a:r>
              <a:rPr lang="id" altLang="de-DE" sz="900" dirty="0" err="1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9232" name="Textfeld 9231">
            <a:extLst>
              <a:ext uri="{FF2B5EF4-FFF2-40B4-BE49-F238E27FC236}">
                <a16:creationId xmlns:a16="http://schemas.microsoft.com/office/drawing/2014/main" id="{79E9BD76-312F-A82B-4246-665EECC7A527}"/>
              </a:ext>
            </a:extLst>
          </p:cNvPr>
          <p:cNvSpPr txBox="1"/>
          <p:nvPr/>
        </p:nvSpPr>
        <p:spPr>
          <a:xfrm>
            <a:off x="1143913" y="4733791"/>
            <a:ext cx="180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/>
              <a:t>Taman Alam Erlebnis</a:t>
            </a:r>
          </a:p>
          <a:p>
            <a:pPr algn="ctr"/>
            <a:r>
              <a:rPr lang="id" sz="1200" dirty="0"/>
              <a:t>Pusat Pendidikan Sains</a:t>
            </a:r>
          </a:p>
        </p:txBody>
      </p:sp>
      <p:sp>
        <p:nvSpPr>
          <p:cNvPr id="9233" name="Textfeld 9232">
            <a:extLst>
              <a:ext uri="{FF2B5EF4-FFF2-40B4-BE49-F238E27FC236}">
                <a16:creationId xmlns:a16="http://schemas.microsoft.com/office/drawing/2014/main" id="{597EBFD9-26F4-C3DE-32C4-FE3A85226E9B}"/>
              </a:ext>
            </a:extLst>
          </p:cNvPr>
          <p:cNvSpPr txBox="1"/>
          <p:nvPr/>
        </p:nvSpPr>
        <p:spPr>
          <a:xfrm>
            <a:off x="4207172" y="2377771"/>
            <a:ext cx="2300506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" sz="2000" b="1" dirty="0" err="1"/>
              <a:t>sedang belajar</a:t>
            </a:r>
            <a:r>
              <a:rPr lang="id" sz="2000" b="1" dirty="0"/>
              <a:t> </a:t>
            </a:r>
            <a:r>
              <a:rPr lang="id" sz="2000" b="1" dirty="0" err="1"/>
              <a:t>ruang angkasa</a:t>
            </a:r>
            <a:endParaRPr lang="de-AT" sz="2000" b="1" dirty="0"/>
          </a:p>
          <a:p>
            <a:pPr algn="ctr"/>
            <a:r>
              <a:rPr lang="id" sz="2000" b="1" dirty="0"/>
              <a:t>TAMAN KOTA</a:t>
            </a:r>
          </a:p>
        </p:txBody>
      </p:sp>
      <p:sp>
        <p:nvSpPr>
          <p:cNvPr id="9234" name="Rectangle 8">
            <a:extLst>
              <a:ext uri="{FF2B5EF4-FFF2-40B4-BE49-F238E27FC236}">
                <a16:creationId xmlns:a16="http://schemas.microsoft.com/office/drawing/2014/main" id="{0D8CF115-6773-8C63-CF5F-B603829C469A}"/>
              </a:ext>
            </a:extLst>
          </p:cNvPr>
          <p:cNvSpPr>
            <a:spLocks noChangeArrowheads="1"/>
          </p:cNvSpPr>
          <p:nvPr/>
        </p:nvSpPr>
        <p:spPr bwMode="auto">
          <a:xfrm rot="19340102">
            <a:off x="6849154" y="2182462"/>
            <a:ext cx="1712953" cy="3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" alt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mengambil</a:t>
            </a:r>
            <a:r>
              <a:rPr kumimoji="0" lang="id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r>
              <a:rPr kumimoji="0" lang="id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d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impuls</a:t>
            </a:r>
            <a:r>
              <a:rPr kumimoji="0" lang="id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d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untuk</a:t>
            </a:r>
            <a:r>
              <a:rPr kumimoji="0" lang="id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d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sekolah</a:t>
            </a:r>
            <a:r>
              <a:rPr kumimoji="0" lang="id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d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perkembangan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36" name="Ellipse 9235">
            <a:extLst>
              <a:ext uri="{FF2B5EF4-FFF2-40B4-BE49-F238E27FC236}">
                <a16:creationId xmlns:a16="http://schemas.microsoft.com/office/drawing/2014/main" id="{50441CBA-BA51-9EB7-017B-E6408E476014}"/>
              </a:ext>
            </a:extLst>
          </p:cNvPr>
          <p:cNvSpPr/>
          <p:nvPr/>
        </p:nvSpPr>
        <p:spPr>
          <a:xfrm>
            <a:off x="9112808" y="639841"/>
            <a:ext cx="2720952" cy="18658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37" name="Oval 28">
            <a:extLst>
              <a:ext uri="{FF2B5EF4-FFF2-40B4-BE49-F238E27FC236}">
                <a16:creationId xmlns:a16="http://schemas.microsoft.com/office/drawing/2014/main" id="{8E896A6D-7AB8-3AF4-84B5-FA2EF7158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268" y="1080656"/>
            <a:ext cx="961901" cy="936172"/>
          </a:xfrm>
          <a:prstGeom prst="ellipse">
            <a:avLst/>
          </a:prstGeom>
          <a:solidFill>
            <a:srgbClr val="F5F5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Sekolah</a:t>
            </a:r>
          </a:p>
        </p:txBody>
      </p:sp>
      <p:sp>
        <p:nvSpPr>
          <p:cNvPr id="9238" name="Textfeld 9237">
            <a:extLst>
              <a:ext uri="{FF2B5EF4-FFF2-40B4-BE49-F238E27FC236}">
                <a16:creationId xmlns:a16="http://schemas.microsoft.com/office/drawing/2014/main" id="{A295D10E-61D8-88D5-280D-C0F46CD7BCBB}"/>
              </a:ext>
            </a:extLst>
          </p:cNvPr>
          <p:cNvSpPr txBox="1"/>
          <p:nvPr/>
        </p:nvSpPr>
        <p:spPr>
          <a:xfrm>
            <a:off x="10092046" y="1031476"/>
            <a:ext cx="149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" sz="1200" dirty="0" err="1"/>
              <a:t>publik</a:t>
            </a:r>
            <a:r>
              <a:rPr lang="id" sz="1200" dirty="0"/>
              <a:t> </a:t>
            </a:r>
            <a:r>
              <a:rPr lang="id" sz="1200" dirty="0" err="1"/>
              <a:t>taman kanak-kanak </a:t>
            </a:r>
            <a:r>
              <a:rPr lang="id" sz="1200" dirty="0"/>
              <a:t>, </a:t>
            </a:r>
            <a:r>
              <a:rPr lang="id" sz="1200" dirty="0" err="1"/>
              <a:t>sekolah dasar </a:t>
            </a:r>
            <a:r>
              <a:rPr lang="id" sz="1200" dirty="0"/>
              <a:t>dan </a:t>
            </a:r>
            <a:r>
              <a:rPr lang="id" sz="1200" dirty="0" err="1"/>
              <a:t>menengah</a:t>
            </a:r>
            <a:r>
              <a:rPr lang="id" sz="1200" dirty="0"/>
              <a:t> </a:t>
            </a:r>
            <a:r>
              <a:rPr lang="id" sz="1200" dirty="0" err="1"/>
              <a:t>sekolah</a:t>
            </a:r>
            <a:endParaRPr lang="de-AT" sz="1200" dirty="0"/>
          </a:p>
        </p:txBody>
      </p:sp>
      <p:sp>
        <p:nvSpPr>
          <p:cNvPr id="9239" name="Ellipse 9238">
            <a:extLst>
              <a:ext uri="{FF2B5EF4-FFF2-40B4-BE49-F238E27FC236}">
                <a16:creationId xmlns:a16="http://schemas.microsoft.com/office/drawing/2014/main" id="{51946D01-37E5-E7B3-12FC-8809D5BAD0F3}"/>
              </a:ext>
            </a:extLst>
          </p:cNvPr>
          <p:cNvSpPr/>
          <p:nvPr/>
        </p:nvSpPr>
        <p:spPr>
          <a:xfrm>
            <a:off x="9350316" y="2610592"/>
            <a:ext cx="2720952" cy="1789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" dirty="0"/>
              <a:t>Jaringan Pusat Sains</a:t>
            </a:r>
          </a:p>
        </p:txBody>
      </p:sp>
      <p:sp>
        <p:nvSpPr>
          <p:cNvPr id="9240" name="Oval 28">
            <a:extLst>
              <a:ext uri="{FF2B5EF4-FFF2-40B4-BE49-F238E27FC236}">
                <a16:creationId xmlns:a16="http://schemas.microsoft.com/office/drawing/2014/main" id="{E80E74B0-D6C2-4B48-4152-E612FC4E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891" y="3063513"/>
            <a:ext cx="899115" cy="904609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jaringan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 </a:t>
            </a:r>
            <a:r>
              <a:rPr kumimoji="0" lang="id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kerjasama</a:t>
            </a:r>
            <a:endParaRPr kumimoji="0" lang="de-AT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41" name="Pfeil: nach links und rechts 9240">
            <a:extLst>
              <a:ext uri="{FF2B5EF4-FFF2-40B4-BE49-F238E27FC236}">
                <a16:creationId xmlns:a16="http://schemas.microsoft.com/office/drawing/2014/main" id="{6A72EB64-49B7-025F-669F-45D1F20D7258}"/>
              </a:ext>
            </a:extLst>
          </p:cNvPr>
          <p:cNvSpPr/>
          <p:nvPr/>
        </p:nvSpPr>
        <p:spPr>
          <a:xfrm rot="20577520">
            <a:off x="6780091" y="3490406"/>
            <a:ext cx="2577861" cy="71059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42" name="Textfeld 9241">
            <a:extLst>
              <a:ext uri="{FF2B5EF4-FFF2-40B4-BE49-F238E27FC236}">
                <a16:creationId xmlns:a16="http://schemas.microsoft.com/office/drawing/2014/main" id="{7DBE246F-7882-8269-288A-D1C9204441E4}"/>
              </a:ext>
            </a:extLst>
          </p:cNvPr>
          <p:cNvSpPr txBox="1"/>
          <p:nvPr/>
        </p:nvSpPr>
        <p:spPr>
          <a:xfrm rot="20531263">
            <a:off x="7192880" y="3534903"/>
            <a:ext cx="217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1200" dirty="0" err="1"/>
              <a:t>pertukaran </a:t>
            </a:r>
            <a:r>
              <a:rPr lang="id" sz="1200" dirty="0"/>
              <a:t>profesional , </a:t>
            </a:r>
            <a:r>
              <a:rPr lang="id" sz="1200" dirty="0" err="1"/>
              <a:t>berbagi</a:t>
            </a:r>
            <a:r>
              <a:rPr lang="id" sz="1200" dirty="0"/>
              <a:t> </a:t>
            </a:r>
            <a:r>
              <a:rPr lang="id" sz="1200" dirty="0" err="1"/>
              <a:t>aplikasi</a:t>
            </a:r>
            <a:r>
              <a:rPr lang="id" sz="1200" dirty="0"/>
              <a:t> </a:t>
            </a:r>
            <a:r>
              <a:rPr lang="id" sz="1200" dirty="0" err="1"/>
              <a:t>untuk</a:t>
            </a:r>
            <a:r>
              <a:rPr lang="id" sz="1200" dirty="0"/>
              <a:t> </a:t>
            </a:r>
            <a:r>
              <a:rPr lang="id" sz="1200" dirty="0" err="1"/>
              <a:t>hibah</a:t>
            </a:r>
            <a:endParaRPr lang="de-AT" sz="1200" dirty="0"/>
          </a:p>
        </p:txBody>
      </p:sp>
      <p:sp>
        <p:nvSpPr>
          <p:cNvPr id="9243" name="Textfeld 9242">
            <a:extLst>
              <a:ext uri="{FF2B5EF4-FFF2-40B4-BE49-F238E27FC236}">
                <a16:creationId xmlns:a16="http://schemas.microsoft.com/office/drawing/2014/main" id="{D7704E4B-53AE-7B9F-1E28-A5D3C2C2809B}"/>
              </a:ext>
            </a:extLst>
          </p:cNvPr>
          <p:cNvSpPr txBox="1"/>
          <p:nvPr/>
        </p:nvSpPr>
        <p:spPr>
          <a:xfrm>
            <a:off x="10123639" y="2910807"/>
            <a:ext cx="171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1200" dirty="0"/>
              <a:t>Jaringan Pusat Sains</a:t>
            </a:r>
          </a:p>
        </p:txBody>
      </p:sp>
      <p:pic>
        <p:nvPicPr>
          <p:cNvPr id="9245" name="Grafik 9244">
            <a:extLst>
              <a:ext uri="{FF2B5EF4-FFF2-40B4-BE49-F238E27FC236}">
                <a16:creationId xmlns:a16="http://schemas.microsoft.com/office/drawing/2014/main" id="{AAFDC770-0FD6-0D23-AB12-2A7F27A483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412" y="3174798"/>
            <a:ext cx="850075" cy="255810"/>
          </a:xfrm>
          <a:prstGeom prst="rect">
            <a:avLst/>
          </a:prstGeom>
        </p:spPr>
      </p:pic>
      <p:pic>
        <p:nvPicPr>
          <p:cNvPr id="9249" name="Grafik 9248">
            <a:extLst>
              <a:ext uri="{FF2B5EF4-FFF2-40B4-BE49-F238E27FC236}">
                <a16:creationId xmlns:a16="http://schemas.microsoft.com/office/drawing/2014/main" id="{9612236B-1CFD-401A-C8A6-B6915282E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81" y="5393377"/>
            <a:ext cx="748145" cy="748145"/>
          </a:xfrm>
          <a:prstGeom prst="rect">
            <a:avLst/>
          </a:prstGeom>
        </p:spPr>
      </p:pic>
      <p:sp>
        <p:nvSpPr>
          <p:cNvPr id="9251" name="Textfeld 9250">
            <a:extLst>
              <a:ext uri="{FF2B5EF4-FFF2-40B4-BE49-F238E27FC236}">
                <a16:creationId xmlns:a16="http://schemas.microsoft.com/office/drawing/2014/main" id="{63E07E7E-F17F-D1D3-CCDF-65381F99FC77}"/>
              </a:ext>
            </a:extLst>
          </p:cNvPr>
          <p:cNvSpPr txBox="1"/>
          <p:nvPr/>
        </p:nvSpPr>
        <p:spPr>
          <a:xfrm>
            <a:off x="10371042" y="3502594"/>
            <a:ext cx="171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1200" dirty="0" err="1"/>
              <a:t>publik</a:t>
            </a:r>
            <a:r>
              <a:rPr lang="id" sz="1200" dirty="0"/>
              <a:t> </a:t>
            </a:r>
            <a:r>
              <a:rPr lang="id" sz="1200" dirty="0" err="1"/>
              <a:t>perpustakaan</a:t>
            </a:r>
            <a:endParaRPr lang="de-AT" sz="1200" dirty="0"/>
          </a:p>
        </p:txBody>
      </p:sp>
      <p:pic>
        <p:nvPicPr>
          <p:cNvPr id="9253" name="Grafik 9252">
            <a:extLst>
              <a:ext uri="{FF2B5EF4-FFF2-40B4-BE49-F238E27FC236}">
                <a16:creationId xmlns:a16="http://schemas.microsoft.com/office/drawing/2014/main" id="{1FBDE039-8BCC-0805-9070-940EE67D9B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1" y="3847604"/>
            <a:ext cx="566763" cy="362197"/>
          </a:xfrm>
          <a:prstGeom prst="rect">
            <a:avLst/>
          </a:prstGeom>
        </p:spPr>
      </p:pic>
      <p:pic>
        <p:nvPicPr>
          <p:cNvPr id="9254" name="Grafik 9253">
            <a:extLst>
              <a:ext uri="{FF2B5EF4-FFF2-40B4-BE49-F238E27FC236}">
                <a16:creationId xmlns:a16="http://schemas.microsoft.com/office/drawing/2014/main" id="{2CBFAF72-3849-39BE-B2BD-78EFB9257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801" y="5083730"/>
            <a:ext cx="1027786" cy="545173"/>
          </a:xfrm>
          <a:prstGeom prst="rect">
            <a:avLst/>
          </a:prstGeom>
        </p:spPr>
      </p:pic>
      <p:pic>
        <p:nvPicPr>
          <p:cNvPr id="9257" name="Grafik 9256">
            <a:extLst>
              <a:ext uri="{FF2B5EF4-FFF2-40B4-BE49-F238E27FC236}">
                <a16:creationId xmlns:a16="http://schemas.microsoft.com/office/drawing/2014/main" id="{2786E763-5A11-E7F0-D22A-D91A8D53A3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157" y="1340540"/>
            <a:ext cx="1136073" cy="313171"/>
          </a:xfrm>
          <a:prstGeom prst="rect">
            <a:avLst/>
          </a:prstGeom>
        </p:spPr>
      </p:pic>
      <p:pic>
        <p:nvPicPr>
          <p:cNvPr id="9259" name="Grafik 9258">
            <a:extLst>
              <a:ext uri="{FF2B5EF4-FFF2-40B4-BE49-F238E27FC236}">
                <a16:creationId xmlns:a16="http://schemas.microsoft.com/office/drawing/2014/main" id="{F9D0C779-9215-B83E-CCEE-4DD81D9A21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71" y="5248893"/>
            <a:ext cx="1549124" cy="4015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9E6531E-71AB-E204-FD4F-85A2062CA4BE}"/>
              </a:ext>
            </a:extLst>
          </p:cNvPr>
          <p:cNvSpPr txBox="1"/>
          <p:nvPr/>
        </p:nvSpPr>
        <p:spPr>
          <a:xfrm>
            <a:off x="4808536" y="75462"/>
            <a:ext cx="7450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" altLang="de-DE" sz="2800" b="1" dirty="0">
                <a:solidFill>
                  <a:srgbClr val="C00000"/>
                </a:solidFill>
              </a:rPr>
              <a:t>Jaringan </a:t>
            </a:r>
            <a:r>
              <a:rPr lang="id" altLang="de-DE" sz="2800" b="1" dirty="0">
                <a:solidFill>
                  <a:srgbClr val="C00000"/>
                </a:solidFill>
                <a:latin typeface="+mn-lt"/>
              </a:rPr>
              <a:t>dalam sistem </a:t>
            </a:r>
            <a:r>
              <a:rPr lang="id" altLang="de-DE" sz="2800" b="1" dirty="0">
                <a:solidFill>
                  <a:srgbClr val="C00000"/>
                </a:solidFill>
              </a:rPr>
              <a:t>pendidikan </a:t>
            </a:r>
            <a:r>
              <a:rPr lang="id" altLang="de-DE" sz="28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id" altLang="de-DE" sz="2800" b="1" dirty="0">
                <a:solidFill>
                  <a:srgbClr val="C00000"/>
                </a:solidFill>
              </a:rPr>
              <a:t>contoh 2</a:t>
            </a:r>
            <a:r>
              <a:rPr lang="id" altLang="de-DE" sz="2800" b="1" dirty="0">
                <a:solidFill>
                  <a:srgbClr val="C00000"/>
                </a:solidFill>
                <a:latin typeface="+mn-lt"/>
              </a:rPr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171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8D938-81CF-B4FF-793C-5779430E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58" y="2321900"/>
            <a:ext cx="6177063" cy="3352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" sz="2400" i="1" dirty="0"/>
              <a:t>Kondisi umum jaringan</a:t>
            </a:r>
          </a:p>
          <a:p>
            <a:r>
              <a:rPr lang="id" sz="2400" dirty="0" err="1"/>
              <a:t>kerja sama</a:t>
            </a:r>
            <a:r>
              <a:rPr lang="id" sz="2400" dirty="0"/>
              <a:t> </a:t>
            </a:r>
            <a:r>
              <a:rPr lang="id" sz="2400" dirty="0" err="1"/>
              <a:t>kontrak</a:t>
            </a:r>
            <a:endParaRPr lang="de-AT" sz="2400" dirty="0"/>
          </a:p>
          <a:p>
            <a:r>
              <a:rPr lang="id" sz="2400" dirty="0" err="1"/>
              <a:t>sumber daya</a:t>
            </a:r>
            <a:r>
              <a:rPr lang="id" sz="2400" dirty="0"/>
              <a:t> </a:t>
            </a:r>
            <a:r>
              <a:rPr lang="id" sz="2400" dirty="0" err="1"/>
              <a:t>untuk</a:t>
            </a:r>
            <a:r>
              <a:rPr lang="id" sz="2400" dirty="0"/>
              <a:t> </a:t>
            </a:r>
            <a:r>
              <a:rPr lang="id" sz="2400" dirty="0" err="1"/>
              <a:t>koordinasi</a:t>
            </a:r>
            <a:endParaRPr lang="de-AT" sz="2400" dirty="0"/>
          </a:p>
          <a:p>
            <a:r>
              <a:rPr lang="id" sz="2400" dirty="0"/>
              <a:t>kurikulum yang memungkinkan kerja interdisipliner</a:t>
            </a:r>
          </a:p>
          <a:p>
            <a:r>
              <a:rPr lang="id" sz="2400" dirty="0"/>
              <a:t>keterlibatan kepala sekolah</a:t>
            </a:r>
          </a:p>
          <a:p>
            <a:r>
              <a:rPr lang="id" sz="2400" dirty="0"/>
              <a:t>dukungan melalui otoritas kota</a:t>
            </a:r>
            <a:endParaRPr lang="de-AT" sz="2400" dirty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717C83-3A8A-C298-6ED1-6423CDEE6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043" y="2172813"/>
            <a:ext cx="4981702" cy="30126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7C80BC-93FD-AD9C-84A0-D3AA3ED4D0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739" y="4476997"/>
            <a:ext cx="821531" cy="345249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94442D62-14C6-FE9A-EE57-C20F8FB59C49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ruang belajar CITY Park</a:t>
            </a:r>
          </a:p>
        </p:txBody>
      </p:sp>
    </p:spTree>
    <p:extLst>
      <p:ext uri="{BB962C8B-B14F-4D97-AF65-F5344CB8AC3E}">
        <p14:creationId xmlns:p14="http://schemas.microsoft.com/office/powerpoint/2010/main" val="180168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E8E6E-7006-9346-EB6B-D510A781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621" y="1726768"/>
            <a:ext cx="5087587" cy="4351338"/>
          </a:xfrm>
        </p:spPr>
        <p:txBody>
          <a:bodyPr>
            <a:normAutofit/>
          </a:bodyPr>
          <a:lstStyle/>
          <a:p>
            <a:r>
              <a:rPr lang="id" sz="2400" noProof="0" dirty="0"/>
              <a:t>“ruang aman” bagi calon guru untuk mengeksplorasi metode pengajaran yang inovatif</a:t>
            </a:r>
          </a:p>
          <a:p>
            <a:r>
              <a:rPr lang="id" sz="2400" noProof="0" dirty="0"/>
              <a:t>efek motivasi bagi siswa</a:t>
            </a:r>
          </a:p>
          <a:p>
            <a:r>
              <a:rPr lang="id" sz="2400" dirty="0"/>
              <a:t>berbagai </a:t>
            </a:r>
            <a:r>
              <a:rPr lang="id" sz="2400" noProof="0" dirty="0"/>
              <a:t>titik awal untuk pelajaran lebih lanjut</a:t>
            </a:r>
          </a:p>
          <a:p>
            <a:r>
              <a:rPr lang="id" sz="2400" dirty="0"/>
              <a:t>hubungan </a:t>
            </a:r>
            <a:r>
              <a:rPr lang="id" sz="2400" noProof="0" dirty="0"/>
              <a:t>antara pengajaran ilmiah dan kehidupan sehari- </a:t>
            </a:r>
            <a:r>
              <a:rPr lang="id" sz="2400" noProof="0" dirty="0" err="1"/>
              <a:t>hari</a:t>
            </a:r>
          </a:p>
          <a:p>
            <a:r>
              <a:rPr lang="id" sz="2400" dirty="0"/>
              <a:t>yang </a:t>
            </a:r>
            <a:r>
              <a:rPr lang="id" sz="2400" noProof="0" dirty="0" err="1"/>
              <a:t>bermakna </a:t>
            </a:r>
            <a:r>
              <a:rPr lang="id" sz="2400" noProof="0" dirty="0"/>
              <a:t>untuk ESD</a:t>
            </a:r>
          </a:p>
          <a:p>
            <a:endParaRPr lang="en-GB" sz="2400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4CA763-2281-C4AD-43B8-6FB92589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948" y="1781917"/>
            <a:ext cx="5715000" cy="4286250"/>
          </a:xfrm>
          <a:prstGeom prst="rect">
            <a:avLst/>
          </a:prstGeom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0391241B-F6A7-83B3-43BE-A235A0032F45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Pengalaman dari ruang belajar City Park</a:t>
            </a:r>
          </a:p>
        </p:txBody>
      </p:sp>
    </p:spTree>
    <p:extLst>
      <p:ext uri="{BB962C8B-B14F-4D97-AF65-F5344CB8AC3E}">
        <p14:creationId xmlns:p14="http://schemas.microsoft.com/office/powerpoint/2010/main" val="1496486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40D2E6-7393-58AA-9A74-48B11C459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28" y="2604655"/>
            <a:ext cx="2416597" cy="342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70CCAE94-5A6D-3FFC-A4AF-201E65448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099" y="3677584"/>
            <a:ext cx="1281773" cy="1001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DEB529-01CD-9A93-CC8F-970AE866C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2" y="1909220"/>
            <a:ext cx="5360738" cy="4879312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0" name="PlaceHolder 1">
            <a:extLst>
              <a:ext uri="{FF2B5EF4-FFF2-40B4-BE49-F238E27FC236}">
                <a16:creationId xmlns:a16="http://schemas.microsoft.com/office/drawing/2014/main" id="{C7BEFF53-38CF-9906-0EDB-7FF788B30A3B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SCiENCE_LINK </a:t>
            </a:r>
            <a:r>
              <a:rPr lang="id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05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5821" y="2501392"/>
            <a:ext cx="4370067" cy="35093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" dirty="0"/>
              <a:t>Cagar </a:t>
            </a:r>
            <a:r>
              <a:rPr lang="id" dirty="0" err="1"/>
              <a:t>Biosfer </a:t>
            </a:r>
            <a:r>
              <a:rPr lang="id" dirty="0"/>
              <a:t>Salzburger Lungau &amp; Kärntner Nockberge</a:t>
            </a:r>
          </a:p>
          <a:p>
            <a:r>
              <a:rPr lang="id" dirty="0" err="1"/>
              <a:t>luas wilayah </a:t>
            </a:r>
            <a:r>
              <a:rPr lang="id" dirty="0"/>
              <a:t>: 1.500 km </a:t>
            </a:r>
            <a:r>
              <a:rPr lang="id" baseline="30000" dirty="0"/>
              <a:t>2 </a:t>
            </a:r>
            <a:r>
              <a:rPr lang="id" dirty="0"/>
              <a:t>di </a:t>
            </a:r>
            <a:r>
              <a:rPr lang="id" dirty="0" err="1"/>
              <a:t>dua provinsi </a:t>
            </a:r>
            <a:r>
              <a:rPr lang="id" dirty="0"/>
              <a:t>Austria (Salzburg &amp; Carinthia)</a:t>
            </a:r>
          </a:p>
          <a:p>
            <a:r>
              <a:rPr lang="id" dirty="0"/>
              <a:t>34.000 </a:t>
            </a:r>
            <a:r>
              <a:rPr lang="id" dirty="0" err="1"/>
              <a:t>penduduk </a:t>
            </a:r>
            <a:r>
              <a:rPr lang="id" dirty="0"/>
              <a:t>, 13.000 di Carinthia dalam </a:t>
            </a:r>
            <a:r>
              <a:rPr lang="id" dirty="0" err="1"/>
              <a:t>empat</a:t>
            </a:r>
            <a:r>
              <a:rPr lang="id" dirty="0"/>
              <a:t> </a:t>
            </a:r>
            <a:r>
              <a:rPr lang="id" dirty="0" err="1"/>
              <a:t>kotamadya</a:t>
            </a:r>
            <a:endParaRPr lang="de-DE" dirty="0"/>
          </a:p>
          <a:p>
            <a:r>
              <a:rPr lang="id" dirty="0" err="1"/>
              <a:t>internasional</a:t>
            </a:r>
            <a:r>
              <a:rPr lang="id" dirty="0"/>
              <a:t> </a:t>
            </a:r>
            <a:r>
              <a:rPr lang="id" dirty="0" err="1"/>
              <a:t>biosfer </a:t>
            </a:r>
            <a:r>
              <a:rPr lang="id" dirty="0"/>
              <a:t>UNESCO </a:t>
            </a:r>
            <a:r>
              <a:rPr lang="id" dirty="0" err="1"/>
              <a:t>yang diakui</a:t>
            </a:r>
            <a:r>
              <a:rPr lang="id" dirty="0"/>
              <a:t> </a:t>
            </a:r>
            <a:r>
              <a:rPr lang="id" dirty="0" err="1"/>
              <a:t>menyimpan</a:t>
            </a:r>
            <a:r>
              <a:rPr lang="id" dirty="0"/>
              <a:t> </a:t>
            </a:r>
            <a:r>
              <a:rPr lang="id" dirty="0" err="1"/>
              <a:t>sejak </a:t>
            </a:r>
            <a:r>
              <a:rPr lang="id" dirty="0"/>
              <a:t>2012</a:t>
            </a:r>
          </a:p>
          <a:p>
            <a:r>
              <a:rPr lang="id" dirty="0" err="1"/>
              <a:t>kerjasama SCiENCE_LINK</a:t>
            </a:r>
            <a:r>
              <a:rPr lang="id" dirty="0"/>
              <a:t>​ </a:t>
            </a:r>
            <a:r>
              <a:rPr lang="id" dirty="0" err="1"/>
              <a:t>dimulai </a:t>
            </a:r>
            <a:r>
              <a:rPr lang="id" dirty="0"/>
              <a:t>pada tahun 2013</a:t>
            </a:r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046065-A007-583A-556F-510683731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0" y="5770476"/>
            <a:ext cx="4032000" cy="7840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Grafik 11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FAED5A28-ACC6-4339-A9C1-BEE1F99FD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3" y="1847023"/>
            <a:ext cx="3758967" cy="2409062"/>
          </a:xfrm>
          <a:prstGeom prst="rect">
            <a:avLst/>
          </a:prstGeom>
        </p:spPr>
      </p:pic>
      <p:pic>
        <p:nvPicPr>
          <p:cNvPr id="13" name="Picture 3" descr="W:\Biosphärenpark Nockberge\Karten\MP_Übersicht_BSP_Lungau_Nockberge.png">
            <a:extLst>
              <a:ext uri="{FF2B5EF4-FFF2-40B4-BE49-F238E27FC236}">
                <a16:creationId xmlns:a16="http://schemas.microsoft.com/office/drawing/2014/main" id="{BBD1F7BB-289C-303B-420B-F625E78A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615" y="3245607"/>
            <a:ext cx="1874547" cy="26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105211E7-513F-B32E-4239-C13519D6B1C3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SCiENCE_LINK </a:t>
            </a:r>
            <a:r>
              <a:rPr lang="id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2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66113" y="2248706"/>
            <a:ext cx="3758967" cy="37799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" i="1" dirty="0"/>
              <a:t>Mitra</a:t>
            </a:r>
          </a:p>
          <a:p>
            <a:r>
              <a:rPr lang="id" dirty="0" err="1"/>
              <a:t>Nockberge</a:t>
            </a:r>
            <a:r>
              <a:rPr lang="id" dirty="0"/>
              <a:t> Cagar </a:t>
            </a:r>
            <a:r>
              <a:rPr lang="id" dirty="0" err="1"/>
              <a:t>Biosfer</a:t>
            </a:r>
          </a:p>
          <a:p>
            <a:r>
              <a:rPr lang="id" dirty="0"/>
              <a:t>Universitas Klagenfurt</a:t>
            </a:r>
          </a:p>
          <a:p>
            <a:r>
              <a:rPr lang="id" dirty="0"/>
              <a:t>Universitas Ilmu Terapan Carinthia</a:t>
            </a:r>
          </a:p>
          <a:p>
            <a:r>
              <a:rPr lang="id" dirty="0"/>
              <a:t>Sekolah Menengah Atas </a:t>
            </a:r>
            <a:r>
              <a:rPr lang="id" dirty="0" err="1"/>
              <a:t>Pedagogis</a:t>
            </a:r>
          </a:p>
          <a:p>
            <a:r>
              <a:rPr lang="id" dirty="0" err="1"/>
              <a:t>Institut </a:t>
            </a:r>
            <a:r>
              <a:rPr lang="id" dirty="0"/>
              <a:t>Ekologi ECO</a:t>
            </a:r>
          </a:p>
          <a:p>
            <a:pPr marL="0" indent="0">
              <a:buNone/>
            </a:pPr>
            <a:r>
              <a:rPr lang="id" i="1" dirty="0"/>
              <a:t>Penglihatan</a:t>
            </a:r>
          </a:p>
          <a:p>
            <a:r>
              <a:rPr lang="id" dirty="0"/>
              <a:t>membangun jembatan antara penelitian ilmiah internasional dan kehidupan nyata di “wilayah model untuk pembangunan berkelanjutan”</a:t>
            </a:r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F206F9-0150-988A-CC35-32AA9355B483}"/>
              </a:ext>
            </a:extLst>
          </p:cNvPr>
          <p:cNvGrpSpPr/>
          <p:nvPr/>
        </p:nvGrpSpPr>
        <p:grpSpPr>
          <a:xfrm>
            <a:off x="191296" y="1973692"/>
            <a:ext cx="6675638" cy="3447326"/>
            <a:chOff x="763399" y="1630866"/>
            <a:chExt cx="6675638" cy="344732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AD192B5-54A7-4A39-9450-BDC4A9A5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399" y="1630866"/>
              <a:ext cx="5062204" cy="2674372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67710C1-AC20-4A3B-A76A-3A1DF5D2E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509" y="1950391"/>
              <a:ext cx="1530672" cy="846055"/>
            </a:xfrm>
            <a:prstGeom prst="rect">
              <a:avLst/>
            </a:prstGeom>
          </p:spPr>
        </p:pic>
        <p:pic>
          <p:nvPicPr>
            <p:cNvPr id="6" name="imageSelected3" descr="chai_Signatur_ATHENA_2023_Chair_230925">
              <a:extLst>
                <a:ext uri="{FF2B5EF4-FFF2-40B4-BE49-F238E27FC236}">
                  <a16:creationId xmlns:a16="http://schemas.microsoft.com/office/drawing/2014/main" id="{FDA8865B-620B-47D8-A958-2BAB4AC98C9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2653" y="4232137"/>
              <a:ext cx="1716384" cy="846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E57B8E5-A20A-469D-BB41-8589708CD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8741" y="4392605"/>
              <a:ext cx="1276849" cy="412306"/>
            </a:xfrm>
            <a:prstGeom prst="rect">
              <a:avLst/>
            </a:prstGeom>
          </p:spPr>
        </p:pic>
        <p:pic>
          <p:nvPicPr>
            <p:cNvPr id="11" name="Grafik 10" descr="Ein Bild, das Schrift, Kreis, Grafiken, Logo enthält.&#10;&#10;Automatisch generierte Beschreibung">
              <a:extLst>
                <a:ext uri="{FF2B5EF4-FFF2-40B4-BE49-F238E27FC236}">
                  <a16:creationId xmlns:a16="http://schemas.microsoft.com/office/drawing/2014/main" id="{442EDF42-F305-979C-F116-D44DC5B3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355" y="2894133"/>
              <a:ext cx="1458980" cy="1373158"/>
            </a:xfrm>
            <a:prstGeom prst="rect">
              <a:avLst/>
            </a:prstGeom>
          </p:spPr>
        </p:pic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8DFEFEA6-1BBF-2494-70EC-B1BAA357F258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Jaringan dalam sistem pendidikan: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contoh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SCiENCE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_LINK </a:t>
            </a:r>
            <a:r>
              <a:rPr lang="id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8145" y="1695189"/>
            <a:ext cx="6863600" cy="3837393"/>
          </a:xfrm>
        </p:spPr>
        <p:txBody>
          <a:bodyPr>
            <a:normAutofit fontScale="92500" lnSpcReduction="10000"/>
          </a:bodyPr>
          <a:lstStyle/>
          <a:p>
            <a:r>
              <a:rPr lang="id" i="1" dirty="0" err="1"/>
              <a:t>Nockothek </a:t>
            </a:r>
            <a:br>
              <a:rPr lang="de-DE" b="1" dirty="0"/>
            </a:br>
            <a:r>
              <a:rPr lang="id" dirty="0"/>
              <a:t>di wilayah tersebut</a:t>
            </a:r>
            <a:endParaRPr lang="de-DE" dirty="0"/>
          </a:p>
          <a:p>
            <a:r>
              <a:rPr lang="id" i="1" dirty="0" err="1"/>
              <a:t>Pertanyaan </a:t>
            </a:r>
            <a:r>
              <a:rPr lang="id" i="1" dirty="0"/>
              <a:t>penelitian kumpulan </a:t>
            </a:r>
            <a:r>
              <a:rPr lang="id" i="1" dirty="0" err="1"/>
              <a:t>katalog </a:t>
            </a:r>
            <a:br>
              <a:rPr lang="de-DE" dirty="0"/>
            </a:br>
            <a:r>
              <a:rPr lang="id" dirty="0"/>
              <a:t>topik dan tantangan yang mempengaruhi kawasan, penghuninya, dan pengelolaan cagar biosfer</a:t>
            </a:r>
            <a:endParaRPr lang="de-DE" dirty="0"/>
          </a:p>
          <a:p>
            <a:r>
              <a:rPr lang="id" i="1" dirty="0"/>
              <a:t>Research Weekend </a:t>
            </a:r>
            <a:br>
              <a:rPr lang="en-US" b="1" dirty="0"/>
            </a:br>
            <a:r>
              <a:rPr lang="id" dirty="0"/>
              <a:t>secara rutin </a:t>
            </a:r>
            <a:r>
              <a:rPr lang="id" dirty="0" err="1"/>
              <a:t>menyelenggarakan </a:t>
            </a:r>
            <a:r>
              <a:rPr lang="id" dirty="0"/>
              <a:t>lokakarya tiga hari: mahasiswa yang mencari topik untuk tesis mereka bertemu dengan orang-orang dan topik dari wilayah tersebut</a:t>
            </a:r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549C9A-454C-9EA4-C845-12018BD3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734" y="2900217"/>
            <a:ext cx="3678758" cy="2177427"/>
          </a:xfrm>
          <a:prstGeom prst="rect">
            <a:avLst/>
          </a:prstGeom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56DACF7A-30C5-751E-77ED-F8C5AFEF9844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Elemen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Sains_LINK </a:t>
            </a:r>
            <a:r>
              <a:rPr lang="id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49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98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" b="1" dirty="0">
                <a:latin typeface="+mn-lt"/>
              </a:rPr>
              <a:t>Pendidikan </a:t>
            </a:r>
            <a:r>
              <a:rPr lang="id" b="1" dirty="0" err="1">
                <a:latin typeface="+mn-lt"/>
              </a:rPr>
              <a:t>untuk</a:t>
            </a:r>
            <a:r>
              <a:rPr lang="id" b="1" dirty="0">
                <a:latin typeface="+mn-lt"/>
              </a:rPr>
              <a:t> Pembangunan </a:t>
            </a:r>
            <a:r>
              <a:rPr lang="id" b="1" dirty="0" err="1">
                <a:latin typeface="+mn-lt"/>
              </a:rPr>
              <a:t>Berkelanjutan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0479" y="1988595"/>
            <a:ext cx="6929549" cy="3509385"/>
          </a:xfrm>
        </p:spPr>
        <p:txBody>
          <a:bodyPr>
            <a:normAutofit fontScale="70000" lnSpcReduction="20000"/>
          </a:bodyPr>
          <a:lstStyle/>
          <a:p>
            <a:r>
              <a:rPr lang="id" dirty="0"/>
              <a:t>Pendidikan untuk pembangunan berkelanjutan dipahami sebagai negosiasi/perundingan konstruktif dari berbagai perspektif dan kepentingan dari mereka yang terlibat dalam situasi konkret.</a:t>
            </a:r>
          </a:p>
          <a:p>
            <a:r>
              <a:rPr lang="id" dirty="0"/>
              <a:t>Ini berarti proses belajar mengajar intensif mulai dari pendidikan dasar hingga pendidikan orang dewasa.</a:t>
            </a:r>
            <a:endParaRPr lang="de-DE" dirty="0"/>
          </a:p>
          <a:p>
            <a:r>
              <a:rPr lang="id" dirty="0"/>
              <a:t>Tujuannya adalah untuk mengembangkan kompetensi dan kemampuan untuk berpartisipasi aktif dalam membentuk kehidupan sendiri, ruang hidup dan masa depan masyarakat dalam semangat pembangunan berkelanjutan.</a:t>
            </a:r>
          </a:p>
          <a:p>
            <a:r>
              <a:rPr lang="id" dirty="0"/>
              <a:t>Para mitra menyumbangkan keahliannya masing-masing dan saling mendapatkan manfaat.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9F4FA8C-481F-B1B0-8456-F612E5F706A4}"/>
              </a:ext>
            </a:extLst>
          </p:cNvPr>
          <p:cNvGrpSpPr/>
          <p:nvPr/>
        </p:nvGrpSpPr>
        <p:grpSpPr>
          <a:xfrm>
            <a:off x="1400263" y="1988595"/>
            <a:ext cx="2693565" cy="3191705"/>
            <a:chOff x="838200" y="1690688"/>
            <a:chExt cx="3182639" cy="4108109"/>
          </a:xfrm>
        </p:grpSpPr>
        <p:pic>
          <p:nvPicPr>
            <p:cNvPr id="4" name="Picture 3" descr="F:\026-17 ©FRANZGERDL BPNB BIO-PARK _5823_klein.jpg">
              <a:extLst>
                <a:ext uri="{FF2B5EF4-FFF2-40B4-BE49-F238E27FC236}">
                  <a16:creationId xmlns:a16="http://schemas.microsoft.com/office/drawing/2014/main" id="{343EC189-404B-2173-7AF9-A1C74C261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3182639" cy="21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5731BFF-CEFC-701D-99D3-B6AF29F4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3676002"/>
              <a:ext cx="3182639" cy="2122795"/>
            </a:xfrm>
            <a:prstGeom prst="rect">
              <a:avLst/>
            </a:prstGeom>
          </p:spPr>
        </p:pic>
      </p:grpSp>
      <p:sp>
        <p:nvSpPr>
          <p:cNvPr id="8" name="Textfeld 1">
            <a:extLst>
              <a:ext uri="{FF2B5EF4-FFF2-40B4-BE49-F238E27FC236}">
                <a16:creationId xmlns:a16="http://schemas.microsoft.com/office/drawing/2014/main" id="{24746C9E-0E75-F8D8-FAB7-2111B79371C7}"/>
              </a:ext>
            </a:extLst>
          </p:cNvPr>
          <p:cNvSpPr/>
          <p:nvPr/>
        </p:nvSpPr>
        <p:spPr>
          <a:xfrm>
            <a:off x="1116675" y="5696760"/>
            <a:ext cx="802957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Falkner, J. (2020). </a:t>
            </a:r>
            <a:r>
              <a:rPr lang="en-US" sz="1200" dirty="0" err="1">
                <a:ea typeface="Times New Roman" panose="02020603050405020304" pitchFamily="18" charset="0"/>
              </a:rPr>
              <a:t>SCIENCE_LINKnockberge</a:t>
            </a:r>
            <a:r>
              <a:rPr lang="en-US" sz="1200" dirty="0">
                <a:ea typeface="Times New Roman" panose="02020603050405020304" pitchFamily="18" charset="0"/>
              </a:rPr>
              <a:t> – </a:t>
            </a:r>
            <a:r>
              <a:rPr lang="en-US" sz="1200" dirty="0" err="1">
                <a:ea typeface="Times New Roman" panose="02020603050405020304" pitchFamily="18" charset="0"/>
              </a:rPr>
              <a:t>kooperativ</a:t>
            </a:r>
            <a:r>
              <a:rPr lang="en-US" sz="1200" dirty="0">
                <a:ea typeface="Times New Roman" panose="02020603050405020304" pitchFamily="18" charset="0"/>
              </a:rPr>
              <a:t> Forschen, </a:t>
            </a:r>
            <a:r>
              <a:rPr lang="en-US" sz="1200" dirty="0" err="1">
                <a:ea typeface="Times New Roman" panose="02020603050405020304" pitchFamily="18" charset="0"/>
              </a:rPr>
              <a:t>Lehren</a:t>
            </a:r>
            <a:r>
              <a:rPr lang="en-US" sz="1200" dirty="0">
                <a:ea typeface="Times New Roman" panose="02020603050405020304" pitchFamily="18" charset="0"/>
              </a:rPr>
              <a:t> und </a:t>
            </a:r>
            <a:r>
              <a:rPr lang="en-US" sz="1200" dirty="0" err="1">
                <a:ea typeface="Times New Roman" panose="02020603050405020304" pitchFamily="18" charset="0"/>
              </a:rPr>
              <a:t>Lernen</a:t>
            </a:r>
            <a:r>
              <a:rPr lang="en-US" sz="1200" dirty="0">
                <a:ea typeface="Times New Roman" panose="02020603050405020304" pitchFamily="18" charset="0"/>
              </a:rPr>
              <a:t>. In A. </a:t>
            </a:r>
            <a:r>
              <a:rPr lang="en-US" sz="1200" dirty="0" err="1">
                <a:ea typeface="Times New Roman" panose="02020603050405020304" pitchFamily="18" charset="0"/>
              </a:rPr>
              <a:t>Borsdorf</a:t>
            </a:r>
            <a:r>
              <a:rPr lang="en-US" sz="1200" dirty="0">
                <a:ea typeface="Times New Roman" panose="02020603050405020304" pitchFamily="18" charset="0"/>
              </a:rPr>
              <a:t>, M. Jungmeier, V. Braun &amp; K. Heinrich (eds.), </a:t>
            </a:r>
            <a:r>
              <a:rPr lang="en-US" sz="1200" dirty="0" err="1">
                <a:ea typeface="Times New Roman" panose="02020603050405020304" pitchFamily="18" charset="0"/>
              </a:rPr>
              <a:t>Biosphäre</a:t>
            </a:r>
            <a:r>
              <a:rPr lang="en-US" sz="1200" dirty="0">
                <a:ea typeface="Times New Roman" panose="02020603050405020304" pitchFamily="18" charset="0"/>
              </a:rPr>
              <a:t> 4.0 - UNESCO Biosphere Reserves </a:t>
            </a:r>
            <a:r>
              <a:rPr lang="en-US" sz="1200" dirty="0" err="1">
                <a:ea typeface="Times New Roman" panose="02020603050405020304" pitchFamily="18" charset="0"/>
              </a:rPr>
              <a:t>als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Modellregionen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einer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nachhaltigen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Entwicklung</a:t>
            </a:r>
            <a:r>
              <a:rPr lang="en-US" sz="1200" dirty="0">
                <a:ea typeface="Times New Roman" panose="02020603050405020304" pitchFamily="18" charset="0"/>
              </a:rPr>
              <a:t>). </a:t>
            </a:r>
            <a:r>
              <a:rPr lang="en-US" sz="1200" dirty="0" err="1">
                <a:ea typeface="Times New Roman" panose="02020603050405020304" pitchFamily="18" charset="0"/>
              </a:rPr>
              <a:t>Dortrecht</a:t>
            </a:r>
            <a:r>
              <a:rPr lang="en-US" sz="1200" dirty="0">
                <a:ea typeface="Times New Roman" panose="02020603050405020304" pitchFamily="18" charset="0"/>
              </a:rPr>
              <a:t>: Springer, 161-170.</a:t>
            </a:r>
          </a:p>
        </p:txBody>
      </p:sp>
    </p:spTree>
    <p:extLst>
      <p:ext uri="{BB962C8B-B14F-4D97-AF65-F5344CB8AC3E}">
        <p14:creationId xmlns:p14="http://schemas.microsoft.com/office/powerpoint/2010/main" val="222154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 err="1">
                <a:solidFill>
                  <a:srgbClr val="025952"/>
                </a:solidFill>
                <a:latin typeface="Calibri"/>
              </a:rPr>
              <a:t>Prinsip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2800" b="1" strike="noStrike" spc="-1" dirty="0">
                <a:solidFill>
                  <a:srgbClr val="FF0000"/>
                </a:solidFill>
                <a:latin typeface="Calibri"/>
              </a:rPr>
              <a:t>Pikirkan tentang jaringan pendidikan di negara atau komunitas Anda! s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Calibri"/>
              </a:rPr>
              <a:t>iapa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 s</a:t>
            </a:r>
            <a:r>
              <a:rPr lang="id" sz="2800" b="1" strike="noStrike" spc="-1" dirty="0">
                <a:solidFill>
                  <a:srgbClr val="FF0000"/>
                </a:solidFill>
                <a:latin typeface="Calibri"/>
              </a:rPr>
              <a:t>aja pemain kuncinya?</a:t>
            </a:r>
            <a:br>
              <a:rPr sz="2800" dirty="0"/>
            </a:br>
            <a:br>
              <a:rPr sz="2800" dirty="0"/>
            </a:br>
            <a:r>
              <a:rPr lang="id" sz="1400" b="1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1400" b="1" spc="-1" dirty="0" err="1">
                <a:solidFill>
                  <a:schemeClr val="dk1"/>
                </a:solidFill>
                <a:latin typeface="Calibri"/>
              </a:rPr>
              <a:t>Disarankan</a:t>
            </a:r>
            <a:r>
              <a:rPr lang="en-US" sz="14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1400" b="1" spc="-1" dirty="0" err="1">
                <a:solidFill>
                  <a:schemeClr val="dk1"/>
                </a:solidFill>
                <a:latin typeface="Calibri"/>
              </a:rPr>
              <a:t>untuk</a:t>
            </a:r>
            <a:r>
              <a:rPr lang="en-US" sz="14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1400" b="1" spc="-1" dirty="0" err="1">
                <a:solidFill>
                  <a:schemeClr val="dk1"/>
                </a:solidFill>
                <a:latin typeface="Calibri"/>
              </a:rPr>
              <a:t>melihat</a:t>
            </a:r>
            <a:r>
              <a:rPr lang="id" sz="14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sz="1400" b="1" strike="noStrike" spc="-1" dirty="0">
                <a:solidFill>
                  <a:schemeClr val="dk1"/>
                </a:solidFill>
                <a:latin typeface="Calibri"/>
              </a:rPr>
              <a:t>jaringan ini dari berbagai perspektif menggunakan metode “Empat Kacamata” (lihat slide berikutnya) </a:t>
            </a:r>
            <a:br>
              <a:rPr lang="en-US" sz="1400" b="1" strike="noStrike" spc="-1" dirty="0">
                <a:solidFill>
                  <a:schemeClr val="dk1"/>
                </a:solidFill>
                <a:latin typeface="Calibri"/>
              </a:rPr>
            </a:br>
            <a:r>
              <a:rPr lang="id" sz="1400" b="1" strike="noStrike" spc="-1" dirty="0">
                <a:solidFill>
                  <a:schemeClr val="dk1"/>
                </a:solidFill>
                <a:latin typeface="Calibri"/>
              </a:rPr>
              <a:t>.</a:t>
            </a:r>
            <a:endParaRPr lang="de-DE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B0C7512-F4FF-2D3B-917A-27FE28A869A4}"/>
              </a:ext>
            </a:extLst>
          </p:cNvPr>
          <p:cNvSpPr txBox="1"/>
          <p:nvPr/>
        </p:nvSpPr>
        <p:spPr>
          <a:xfrm>
            <a:off x="1173831" y="2090171"/>
            <a:ext cx="7019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2800" dirty="0" err="1"/>
              <a:t>Analisislah </a:t>
            </a:r>
            <a:r>
              <a:rPr lang="id" sz="2800" dirty="0"/>
              <a:t>contoh-contoh yang Anda temukan berdasarkan aspek-aspek berikut: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" sz="2800" dirty="0"/>
              <a:t>Apa manfaat kerja sama semacam itu bagi setiap mitra individu?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" sz="2800" dirty="0"/>
              <a:t>Apa yang mungkin menjadi masalah?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" sz="2800" dirty="0"/>
              <a:t>struktural, hukum, dan </a:t>
            </a:r>
            <a:r>
              <a:rPr lang="id" sz="2800" dirty="0" err="1"/>
              <a:t>organisasi apa </a:t>
            </a:r>
            <a:r>
              <a:rPr lang="id" sz="2800" dirty="0"/>
              <a:t>yang harus diperhitungkan?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" sz="2800" dirty="0"/>
              <a:t>Apa dampaknya terhadap pengembangan sekolah?</a:t>
            </a:r>
            <a:endParaRPr lang="de-DE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B5E95-96FD-72BE-8307-F13170E16327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" b="1" dirty="0" err="1">
                <a:latin typeface="+mn-lt"/>
              </a:rPr>
              <a:t>Empat</a:t>
            </a:r>
            <a:r>
              <a:rPr lang="id" b="1" dirty="0">
                <a:latin typeface="+mn-lt"/>
              </a:rPr>
              <a:t> </a:t>
            </a:r>
            <a:r>
              <a:rPr lang="id" b="1" dirty="0" err="1">
                <a:latin typeface="+mn-lt"/>
              </a:rPr>
              <a:t>Kacamata</a:t>
            </a:r>
            <a:endParaRPr lang="de-DE" b="1" dirty="0">
              <a:latin typeface="+mn-lt"/>
            </a:endParaRPr>
          </a:p>
        </p:txBody>
      </p:sp>
      <p:pic>
        <p:nvPicPr>
          <p:cNvPr id="7" name="Grafik 6" descr="Sonnenbrille Silhouette">
            <a:extLst>
              <a:ext uri="{FF2B5EF4-FFF2-40B4-BE49-F238E27FC236}">
                <a16:creationId xmlns:a16="http://schemas.microsoft.com/office/drawing/2014/main" id="{B96CD860-376F-8777-D2A8-8B6BC35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52" y="2743203"/>
            <a:ext cx="914400" cy="914400"/>
          </a:xfrm>
          <a:prstGeom prst="rect">
            <a:avLst/>
          </a:prstGeom>
        </p:spPr>
      </p:pic>
      <p:pic>
        <p:nvPicPr>
          <p:cNvPr id="9" name="Grafik 8" descr="Sonnenbrille mit einfarbiger Füllung">
            <a:extLst>
              <a:ext uri="{FF2B5EF4-FFF2-40B4-BE49-F238E27FC236}">
                <a16:creationId xmlns:a16="http://schemas.microsoft.com/office/drawing/2014/main" id="{8A36C1AD-EB50-5679-B65D-5B1DC692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52" y="4493397"/>
            <a:ext cx="914400" cy="914400"/>
          </a:xfrm>
          <a:prstGeom prst="rect">
            <a:avLst/>
          </a:prstGeom>
        </p:spPr>
      </p:pic>
      <p:pic>
        <p:nvPicPr>
          <p:cNvPr id="11" name="Grafik 10" descr="Brille mit einfarbiger Füllung">
            <a:extLst>
              <a:ext uri="{FF2B5EF4-FFF2-40B4-BE49-F238E27FC236}">
                <a16:creationId xmlns:a16="http://schemas.microsoft.com/office/drawing/2014/main" id="{E4CEB0F3-B62F-1D84-8D49-1FC3CE939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7552" y="3619665"/>
            <a:ext cx="914400" cy="914400"/>
          </a:xfrm>
          <a:prstGeom prst="rect">
            <a:avLst/>
          </a:prstGeom>
        </p:spPr>
      </p:pic>
      <p:pic>
        <p:nvPicPr>
          <p:cNvPr id="13" name="Grafik 12" descr="Brille Silhouette">
            <a:extLst>
              <a:ext uri="{FF2B5EF4-FFF2-40B4-BE49-F238E27FC236}">
                <a16:creationId xmlns:a16="http://schemas.microsoft.com/office/drawing/2014/main" id="{399123B6-9E8A-33FC-048F-17C958E14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7552" y="52505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16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D1809-867A-394C-7A43-AF771154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>
            <a:extLst>
              <a:ext uri="{FF2B5EF4-FFF2-40B4-BE49-F238E27FC236}">
                <a16:creationId xmlns:a16="http://schemas.microsoft.com/office/drawing/2014/main" id="{FBBB1F65-209E-8694-ECF1-F2227EA6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2800" b="1" strike="noStrike" spc="-1" dirty="0">
                <a:solidFill>
                  <a:srgbClr val="FF0000"/>
                </a:solidFill>
                <a:latin typeface="Calibri"/>
              </a:rPr>
              <a:t>Pikirkan bagaimana jaringan dapat mendukung pendidikan keberlanjutan! </a:t>
            </a:r>
            <a:br>
              <a:rPr sz="2800" dirty="0"/>
            </a:br>
            <a:endParaRPr lang="de-DE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44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B5C8FE-4647-D952-BBB3-611B367C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21" y="4352245"/>
            <a:ext cx="7944798" cy="14867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66BF85-11C5-CE71-E399-CE551385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07" y="687791"/>
            <a:ext cx="837095" cy="1284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CE3B09-50B1-9535-9EF1-F47625BB1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16107" y="3787940"/>
            <a:ext cx="820560" cy="12592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B9D756-1DD3-0FFB-AF9B-B4C63985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54" y="1687642"/>
            <a:ext cx="788193" cy="12096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CDC427-4D06-BF5C-BACC-0F4A4974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477" y="3055708"/>
            <a:ext cx="1260353" cy="8205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5DB32E-1DBD-ABAF-D4D9-CC06D8F27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927" y="1807744"/>
            <a:ext cx="1260353" cy="8205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214312-4719-308A-B1DA-428014EA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11" y="881926"/>
            <a:ext cx="1260353" cy="8205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B28B04-7D62-0634-1694-28A4EAA4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880" y="2682916"/>
            <a:ext cx="838724" cy="128755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8946F67-573F-56D4-FAC1-DC36F72A83FE}"/>
              </a:ext>
            </a:extLst>
          </p:cNvPr>
          <p:cNvSpPr txBox="1"/>
          <p:nvPr/>
        </p:nvSpPr>
        <p:spPr>
          <a:xfrm>
            <a:off x="1080016" y="1933971"/>
            <a:ext cx="7297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2400" dirty="0"/>
              <a:t>Pertimbangkan kemitraan mana yang dapat mendukung pekerjaan Anda dalam pendidikan keberlanjutan!</a:t>
            </a:r>
          </a:p>
          <a:p>
            <a:r>
              <a:rPr lang="id" sz="2400" dirty="0"/>
              <a:t>Lembaga mana di sekitar sekolah Anda yang dapat menjadi mitra yang membantu?</a:t>
            </a:r>
          </a:p>
          <a:p>
            <a:r>
              <a:rPr lang="id" sz="2400" dirty="0"/>
              <a:t>Rancanglah poster yang menunjukkan berbagai bagian teka-teki jaringan dan bagaimana bagian-bagian tersebut saling terhubung!</a:t>
            </a:r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E86390-D248-01C3-0374-24D4B3FD96FB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" b="1" dirty="0">
                <a:latin typeface="+mn-lt"/>
              </a:rPr>
              <a:t>Membuat jaringan</a:t>
            </a:r>
          </a:p>
        </p:txBody>
      </p:sp>
    </p:spTree>
    <p:extLst>
      <p:ext uri="{BB962C8B-B14F-4D97-AF65-F5344CB8AC3E}">
        <p14:creationId xmlns:p14="http://schemas.microsoft.com/office/powerpoint/2010/main" val="4194558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 err="1">
                <a:solidFill>
                  <a:srgbClr val="025952"/>
                </a:solidFill>
                <a:latin typeface="Calibri"/>
              </a:rPr>
              <a:t>Tambahan</a:t>
            </a:r>
            <a:r>
              <a:rPr lang="id" sz="4400" b="1" strike="noStrike" spc="-1" dirty="0">
                <a:solidFill>
                  <a:srgbClr val="025952"/>
                </a:solidFill>
                <a:latin typeface="Calibri"/>
              </a:rPr>
              <a:t> </a:t>
            </a:r>
            <a:r>
              <a:rPr lang="id" sz="4400" b="1" strike="noStrike" spc="-1" dirty="0" err="1">
                <a:solidFill>
                  <a:srgbClr val="025952"/>
                </a:solidFill>
                <a:latin typeface="Calibri"/>
              </a:rPr>
              <a:t>literatur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>
            <a:extLst>
              <a:ext uri="{FF2B5EF4-FFF2-40B4-BE49-F238E27FC236}">
                <a16:creationId xmlns:a16="http://schemas.microsoft.com/office/drawing/2014/main" id="{C3CC8D57-FBE6-F0EA-D9E7-3536D1093F6D}"/>
              </a:ext>
            </a:extLst>
          </p:cNvPr>
          <p:cNvSpPr txBox="1">
            <a:spLocks/>
          </p:cNvSpPr>
          <p:nvPr/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Sumber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bacaan</a:t>
            </a:r>
            <a:endParaRPr lang="de-D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97E4AAA-1B3A-DF56-7380-A8B62D537711}"/>
              </a:ext>
            </a:extLst>
          </p:cNvPr>
          <p:cNvSpPr txBox="1">
            <a:spLocks/>
          </p:cNvSpPr>
          <p:nvPr/>
        </p:nvSpPr>
        <p:spPr>
          <a:xfrm>
            <a:off x="656664" y="1654145"/>
            <a:ext cx="10878671" cy="379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>
                <a:ea typeface="Times New Roman" panose="02020603050405020304" pitchFamily="18" charset="0"/>
              </a:rPr>
              <a:t>Managua, A. &amp; Instance, D. (2018). </a:t>
            </a:r>
            <a:r>
              <a:rPr lang="de-DE" sz="1600" i="1">
                <a:ea typeface="Times New Roman" panose="02020603050405020304" pitchFamily="18" charset="0"/>
              </a:rPr>
              <a:t>Teachers as Designers of Learning Environments. The Importance of Innovative Pedagogies</a:t>
            </a:r>
            <a:r>
              <a:rPr lang="de-DE" sz="1600">
                <a:ea typeface="Times New Roman" panose="02020603050405020304" pitchFamily="18" charset="0"/>
              </a:rPr>
              <a:t>. OECD Publishing. Paris. </a:t>
            </a:r>
            <a:r>
              <a:rPr lang="de-DE" sz="1600">
                <a:ea typeface="Times New Roman" panose="02020603050405020304" pitchFamily="18" charset="0"/>
                <a:hlinkClick r:id="rId2"/>
              </a:rPr>
              <a:t>https://www.oecd.org/education/teachers-as-designers-of-learning-environments-9789264085374-en.htm</a:t>
            </a:r>
            <a:endParaRPr lang="de-DE" sz="160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/>
              <a:t>Rauch, F. (2016). Networking for Education for Sustainable Development in Austria: The Austrian ECOLOG-Schools Programme. </a:t>
            </a:r>
            <a:r>
              <a:rPr lang="en-US" sz="1600" i="1"/>
              <a:t>Educational Action Research</a:t>
            </a:r>
            <a:r>
              <a:rPr lang="en-US" sz="1600"/>
              <a:t>, 24 (1), 34-45. (DOI: 10.1080/09650792.2015.1132000).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/>
              <a:t>Rauch, F. &amp; Dulle, M. (2023). The Austrian ECOLOG Schools Network. Results of a Quantitative Evaluation. </a:t>
            </a:r>
            <a:r>
              <a:rPr lang="en-US" sz="1600" i="1"/>
              <a:t>Sisyphus</a:t>
            </a:r>
            <a:r>
              <a:rPr lang="en-US" sz="1600"/>
              <a:t>, 11(2), 94-107. </a:t>
            </a:r>
            <a:r>
              <a:rPr lang="en-US" sz="1600">
                <a:hlinkClick r:id="rId3"/>
              </a:rPr>
              <a:t>https://revistas.rcaap.pt/sisyphus/article/view/28591/22582</a:t>
            </a:r>
            <a:endParaRPr lang="en-US" sz="1600"/>
          </a:p>
          <a:p>
            <a:pPr marL="1825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1825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>
              <a:highlight>
                <a:srgbClr val="00FF00"/>
              </a:highlight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600"/>
          </a:p>
          <a:p>
            <a:pPr marL="182563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de-DE" sz="1400">
              <a:ea typeface="Times New Roman" panose="02020603050405020304" pitchFamily="18" charset="0"/>
            </a:endParaRPr>
          </a:p>
          <a:p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35635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B47F935-B587-4FCD-1665-70B31EA9B27B}"/>
              </a:ext>
            </a:extLst>
          </p:cNvPr>
          <p:cNvSpPr txBox="1"/>
          <p:nvPr/>
        </p:nvSpPr>
        <p:spPr>
          <a:xfrm>
            <a:off x="972774" y="3853802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2800" dirty="0"/>
              <a:t>“Kolaborasi, kolaborasi, kolaborasi bisa disebut sebagai tatanan hari ini” (Haag 2015).</a:t>
            </a:r>
            <a:endParaRPr lang="de-DE" sz="28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86DE7-174C-4DBB-9561-FA7E8289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74" y="2393232"/>
            <a:ext cx="10305077" cy="1830115"/>
          </a:xfrm>
        </p:spPr>
        <p:txBody>
          <a:bodyPr/>
          <a:lstStyle/>
          <a:p>
            <a:pPr marL="0" indent="0">
              <a:buNone/>
            </a:pPr>
            <a:r>
              <a:rPr lang="id" dirty="0"/>
              <a:t>“Kompetensi Transformatif adalah kemampuan untuk membentuk kehidupan seseorang, ruang hidupnya, dan masa depan masyarakat melalui partisipasi aktif dalam rangka pembangunan berkelanjutan.” (BLK 2005)</a:t>
            </a:r>
            <a:endParaRPr lang="de-AT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E0FD152-DCCA-9036-8473-1CF0104C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658417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 err="1">
                <a:solidFill>
                  <a:schemeClr val="dk1"/>
                </a:solidFill>
                <a:latin typeface="Calibri"/>
              </a:rPr>
              <a:t>Kompetensi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transformatif </a:t>
            </a:r>
            <a:r>
              <a:rPr lang="id" sz="4400" b="1" strike="noStrike" spc="-1" dirty="0">
                <a:solidFill>
                  <a:schemeClr val="dk1"/>
                </a:solidFill>
                <a:latin typeface="Calibri"/>
              </a:rPr>
              <a:t>dan </a:t>
            </a:r>
            <a:r>
              <a:rPr lang="id" sz="4400" b="1" strike="noStrike" spc="-1" dirty="0" err="1">
                <a:solidFill>
                  <a:schemeClr val="dk1"/>
                </a:solidFill>
                <a:latin typeface="Calibri"/>
              </a:rPr>
              <a:t>kolaborasi</a:t>
            </a:r>
            <a:endParaRPr lang="de-DE" sz="4400" b="1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0FBB373A-C2A3-27B2-8EC6-24769ED75088}"/>
              </a:ext>
            </a:extLst>
          </p:cNvPr>
          <p:cNvSpPr/>
          <p:nvPr/>
        </p:nvSpPr>
        <p:spPr>
          <a:xfrm>
            <a:off x="893517" y="5211599"/>
            <a:ext cx="10674112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1200" dirty="0">
                <a:ea typeface="Times New Roman" panose="02020603050405020304" pitchFamily="18" charset="0"/>
              </a:rPr>
              <a:t>BLK (2005). </a:t>
            </a:r>
            <a:r>
              <a:rPr lang="de-DE" sz="1200" i="1" dirty="0">
                <a:ea typeface="Times New Roman" panose="02020603050405020304" pitchFamily="18" charset="0"/>
              </a:rPr>
              <a:t>Bildung für eine nachhaltige Entwicklung ("21") – Final </a:t>
            </a:r>
            <a:r>
              <a:rPr lang="de-DE" sz="1200" i="1" dirty="0" err="1">
                <a:ea typeface="Times New Roman" panose="02020603050405020304" pitchFamily="18" charset="0"/>
              </a:rPr>
              <a:t>report</a:t>
            </a:r>
            <a:r>
              <a:rPr lang="de-DE" sz="1200" i="1" dirty="0">
                <a:ea typeface="Times New Roman" panose="02020603050405020304" pitchFamily="18" charset="0"/>
              </a:rPr>
              <a:t> BLK </a:t>
            </a:r>
            <a:r>
              <a:rPr lang="de-DE" sz="1200" i="1" dirty="0" err="1">
                <a:ea typeface="Times New Roman" panose="02020603050405020304" pitchFamily="18" charset="0"/>
              </a:rPr>
              <a:t>program</a:t>
            </a:r>
            <a:r>
              <a:rPr lang="de-DE" sz="1200" dirty="0">
                <a:ea typeface="Times New Roman" panose="02020603050405020304" pitchFamily="18" charset="0"/>
              </a:rPr>
              <a:t>. DOI: 10.25656/01:340. </a:t>
            </a:r>
            <a:r>
              <a:rPr lang="de-DE" sz="1200" dirty="0">
                <a:ea typeface="Times New Roman" panose="02020603050405020304" pitchFamily="18" charset="0"/>
                <a:hlinkClick r:id="rId2"/>
              </a:rPr>
              <a:t>https://www.pedocs.de/volltexte/2008/340/pdf/heft123.pdf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AT" sz="1200" dirty="0">
                <a:ea typeface="Times New Roman" panose="02020603050405020304" pitchFamily="18" charset="0"/>
              </a:rPr>
              <a:t>Haag, L. (2015). </a:t>
            </a:r>
            <a:r>
              <a:rPr lang="de-DE" sz="1200" i="1" dirty="0">
                <a:ea typeface="Times New Roman" panose="02020603050405020304" pitchFamily="18" charset="0"/>
              </a:rPr>
              <a:t>Expertise zu interkultureller Öffnung und Schulentwicklung: aktueller Stand und Konsequenzen unter besonderer Berücksichtigung Bayerns</a:t>
            </a:r>
            <a:r>
              <a:rPr lang="de-DE" sz="1200" dirty="0">
                <a:ea typeface="Times New Roman" panose="02020603050405020304" pitchFamily="18" charset="0"/>
              </a:rPr>
              <a:t>. München: Landeshauptstadt München, Stelle für Interkulturelle Arbeit/Sozialreferat</a:t>
            </a:r>
            <a:r>
              <a:rPr lang="de-AT" sz="1200" dirty="0">
                <a:ea typeface="Times New Roman" panose="02020603050405020304" pitchFamily="18" charset="0"/>
              </a:rPr>
              <a:t>. https://www.edu.lmu.de/spe/forschung/forschungsprojekte/schulefueralle/expertise.pdf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AA64584-3E93-96E3-D69F-E28D423CD419}"/>
              </a:ext>
            </a:extLst>
          </p:cNvPr>
          <p:cNvGrpSpPr/>
          <p:nvPr/>
        </p:nvGrpSpPr>
        <p:grpSpPr>
          <a:xfrm>
            <a:off x="3366127" y="890648"/>
            <a:ext cx="5673754" cy="4402806"/>
            <a:chOff x="2590800" y="1125539"/>
            <a:chExt cx="6858000" cy="4532311"/>
          </a:xfrm>
        </p:grpSpPr>
        <p:sp>
          <p:nvSpPr>
            <p:cNvPr id="35843" name="AutoShape 3">
              <a:extLst>
                <a:ext uri="{FF2B5EF4-FFF2-40B4-BE49-F238E27FC236}">
                  <a16:creationId xmlns:a16="http://schemas.microsoft.com/office/drawing/2014/main" id="{BBD130D5-E85C-4DF9-A031-FF10B7E0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2438400"/>
              <a:ext cx="3200400" cy="2743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652 w 21600"/>
                <a:gd name="T13" fmla="*/ 10243 h 21600"/>
                <a:gd name="T14" fmla="*/ 18948 w 21600"/>
                <a:gd name="T15" fmla="*/ 113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9439" y="6480"/>
                  </a:lnTo>
                  <a:lnTo>
                    <a:pt x="10243" y="6480"/>
                  </a:lnTo>
                  <a:lnTo>
                    <a:pt x="10243" y="10243"/>
                  </a:lnTo>
                  <a:lnTo>
                    <a:pt x="6480" y="10243"/>
                  </a:lnTo>
                  <a:lnTo>
                    <a:pt x="6480" y="9439"/>
                  </a:lnTo>
                  <a:lnTo>
                    <a:pt x="0" y="10800"/>
                  </a:lnTo>
                  <a:lnTo>
                    <a:pt x="6480" y="12161"/>
                  </a:lnTo>
                  <a:lnTo>
                    <a:pt x="6480" y="11357"/>
                  </a:lnTo>
                  <a:lnTo>
                    <a:pt x="10243" y="11357"/>
                  </a:lnTo>
                  <a:lnTo>
                    <a:pt x="10243" y="15120"/>
                  </a:lnTo>
                  <a:lnTo>
                    <a:pt x="9439" y="15120"/>
                  </a:lnTo>
                  <a:lnTo>
                    <a:pt x="10800" y="21600"/>
                  </a:lnTo>
                  <a:lnTo>
                    <a:pt x="12161" y="15120"/>
                  </a:lnTo>
                  <a:lnTo>
                    <a:pt x="11357" y="15120"/>
                  </a:lnTo>
                  <a:lnTo>
                    <a:pt x="11357" y="11357"/>
                  </a:lnTo>
                  <a:lnTo>
                    <a:pt x="15120" y="11357"/>
                  </a:lnTo>
                  <a:lnTo>
                    <a:pt x="15120" y="12161"/>
                  </a:lnTo>
                  <a:lnTo>
                    <a:pt x="21600" y="10800"/>
                  </a:lnTo>
                  <a:lnTo>
                    <a:pt x="15120" y="9439"/>
                  </a:lnTo>
                  <a:lnTo>
                    <a:pt x="15120" y="10243"/>
                  </a:lnTo>
                  <a:lnTo>
                    <a:pt x="11357" y="10243"/>
                  </a:lnTo>
                  <a:lnTo>
                    <a:pt x="11357" y="6480"/>
                  </a:lnTo>
                  <a:lnTo>
                    <a:pt x="12161" y="648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5844" name="Text Box 4">
              <a:extLst>
                <a:ext uri="{FF2B5EF4-FFF2-40B4-BE49-F238E27FC236}">
                  <a16:creationId xmlns:a16="http://schemas.microsoft.com/office/drawing/2014/main" id="{192484F8-1859-4FEC-8A13-2F2738462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4925" y="1125539"/>
              <a:ext cx="1703388" cy="20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d" altLang="de-DE" sz="4400" dirty="0">
                  <a:latin typeface="Arial" panose="020B0604020202020204" pitchFamily="34" charset="0"/>
                </a:rPr>
                <a:t>   </a:t>
              </a:r>
              <a:r>
                <a:rPr lang="id" altLang="de-DE" sz="2000" dirty="0" err="1">
                  <a:latin typeface="+mn-lt"/>
                </a:rPr>
                <a:t>Otonomi</a:t>
              </a:r>
              <a:endParaRPr lang="de-AT" altLang="de-DE" sz="2000" dirty="0">
                <a:latin typeface="+mn-lt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de-AT" altLang="de-DE" sz="4400" dirty="0">
                <a:latin typeface="Arial" panose="020B0604020202020204" pitchFamily="34" charset="0"/>
              </a:endParaRPr>
            </a:p>
          </p:txBody>
        </p:sp>
        <p:sp>
          <p:nvSpPr>
            <p:cNvPr id="35845" name="Text Box 5">
              <a:extLst>
                <a:ext uri="{FF2B5EF4-FFF2-40B4-BE49-F238E27FC236}">
                  <a16:creationId xmlns:a16="http://schemas.microsoft.com/office/drawing/2014/main" id="{68DABAC3-2EF0-4139-9D2A-FBE8C426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828800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d" altLang="de-DE" sz="2000" dirty="0" err="1">
                  <a:latin typeface="+mn-lt"/>
                </a:rPr>
                <a:t>Cerminan</a:t>
              </a:r>
              <a:endParaRPr lang="de-AT" altLang="de-DE" sz="2000" dirty="0">
                <a:latin typeface="+mn-lt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de-AT" altLang="de-DE" sz="4400" dirty="0">
                <a:latin typeface="+mn-lt"/>
              </a:endParaRPr>
            </a:p>
          </p:txBody>
        </p:sp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8576D1E8-C5A1-4B7E-B4CB-EECD1DBED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3581400"/>
              <a:ext cx="1828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d" altLang="de-DE" sz="2000" dirty="0">
                  <a:latin typeface="+mn-lt"/>
                </a:rPr>
                <a:t>Tindakan</a:t>
              </a:r>
              <a:endParaRPr lang="de-AT" altLang="de-DE" sz="2000" dirty="0">
                <a:latin typeface="+mn-lt"/>
              </a:endParaRPr>
            </a:p>
          </p:txBody>
        </p:sp>
        <p:sp>
          <p:nvSpPr>
            <p:cNvPr id="35847" name="Text Box 7">
              <a:extLst>
                <a:ext uri="{FF2B5EF4-FFF2-40B4-BE49-F238E27FC236}">
                  <a16:creationId xmlns:a16="http://schemas.microsoft.com/office/drawing/2014/main" id="{4AFFF8CD-EA4E-4FD8-9FBB-ABA64FA31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257800"/>
              <a:ext cx="1828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d" altLang="de-DE" sz="2000" dirty="0">
                  <a:latin typeface="+mn-lt"/>
                </a:rPr>
                <a:t>Jaringan</a:t>
              </a:r>
              <a:endParaRPr lang="de-AT" altLang="de-DE" sz="2000" dirty="0">
                <a:latin typeface="+mn-lt"/>
              </a:endParaRPr>
            </a:p>
          </p:txBody>
        </p:sp>
        <p:sp>
          <p:nvSpPr>
            <p:cNvPr id="35848" name="AutoShape 8">
              <a:extLst>
                <a:ext uri="{FF2B5EF4-FFF2-40B4-BE49-F238E27FC236}">
                  <a16:creationId xmlns:a16="http://schemas.microsoft.com/office/drawing/2014/main" id="{F5D4495C-8E37-490A-9F66-18FB08819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19394">
              <a:off x="4857750" y="3733800"/>
              <a:ext cx="2705100" cy="685800"/>
            </a:xfrm>
            <a:prstGeom prst="curvedDownArrow">
              <a:avLst>
                <a:gd name="adj1" fmla="val 29145"/>
                <a:gd name="adj2" fmla="val 108034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latin typeface="Arial" panose="020B0604020202020204" pitchFamily="34" charset="0"/>
              </a:endParaRPr>
            </a:p>
          </p:txBody>
        </p: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80112C60-D565-23C0-3DA0-769C0D54FE38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Pembelajaran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profesional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konsep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0792DB89-1EFF-25C7-DF63-63EB5D780B50}"/>
              </a:ext>
            </a:extLst>
          </p:cNvPr>
          <p:cNvSpPr/>
          <p:nvPr/>
        </p:nvSpPr>
        <p:spPr>
          <a:xfrm>
            <a:off x="865948" y="5698161"/>
            <a:ext cx="1067411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Zehetmeier</a:t>
            </a:r>
            <a:r>
              <a:rPr lang="en-US" sz="1200" dirty="0">
                <a:ea typeface="Times New Roman" panose="02020603050405020304" pitchFamily="18" charset="0"/>
              </a:rPr>
              <a:t>, S., Erlacher, W., </a:t>
            </a:r>
            <a:r>
              <a:rPr lang="en-US" sz="1200" dirty="0" err="1">
                <a:ea typeface="Times New Roman" panose="02020603050405020304" pitchFamily="18" charset="0"/>
              </a:rPr>
              <a:t>Andreitz</a:t>
            </a:r>
            <a:r>
              <a:rPr lang="en-US" sz="1200" dirty="0">
                <a:ea typeface="Times New Roman" panose="02020603050405020304" pitchFamily="18" charset="0"/>
              </a:rPr>
              <a:t>, I. &amp; Rauch, F. (2015). Researching the impact of teacher professional development </a:t>
            </a:r>
            <a:r>
              <a:rPr lang="en-US" sz="1200" dirty="0" err="1">
                <a:ea typeface="Times New Roman" panose="02020603050405020304" pitchFamily="18" charset="0"/>
              </a:rPr>
              <a:t>programmes</a:t>
            </a:r>
            <a:r>
              <a:rPr lang="en-US" sz="1200" dirty="0">
                <a:ea typeface="Times New Roman" panose="02020603050405020304" pitchFamily="18" charset="0"/>
              </a:rPr>
              <a:t> based on action research, constructivism, and systems theory. </a:t>
            </a:r>
            <a:r>
              <a:rPr lang="en-US" sz="1200" i="1" dirty="0">
                <a:ea typeface="Times New Roman" panose="02020603050405020304" pitchFamily="18" charset="0"/>
              </a:rPr>
              <a:t>Educational Action Research</a:t>
            </a:r>
            <a:r>
              <a:rPr lang="en-US" sz="1200" dirty="0">
                <a:ea typeface="Times New Roman" panose="02020603050405020304" pitchFamily="18" charset="0"/>
              </a:rPr>
              <a:t>, 23 (2), 162-176. (http://www.tandfonline.com/doi/abs/10.1080/09650792.2014.997261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075">
            <a:extLst>
              <a:ext uri="{FF2B5EF4-FFF2-40B4-BE49-F238E27FC236}">
                <a16:creationId xmlns:a16="http://schemas.microsoft.com/office/drawing/2014/main" id="{6D92F8C9-ED51-47B2-90B8-FC693CCA76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32585"/>
            <a:ext cx="10515600" cy="358965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id" altLang="de-DE" sz="2400" dirty="0"/>
              <a:t>Kelompok sebagai poros utama pengembangan sekolah</a:t>
            </a:r>
            <a:endParaRPr lang="de-DE" altLang="de-DE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id" altLang="de-DE" sz="2400" dirty="0"/>
              <a:t>Komunitas </a:t>
            </a:r>
            <a:r>
              <a:rPr lang="id" altLang="de-DE" sz="2400" dirty="0" err="1"/>
              <a:t>Praktik</a:t>
            </a:r>
            <a:r>
              <a:rPr lang="id" altLang="de-DE" sz="2400" dirty="0"/>
              <a:t>​</a:t>
            </a:r>
            <a:r>
              <a:rPr lang="id" altLang="de-DE" sz="2400" i="1" dirty="0"/>
              <a:t> </a:t>
            </a:r>
            <a:r>
              <a:rPr lang="id" altLang="de-DE" sz="2400" dirty="0"/>
              <a:t>(Wenger 1998) </a:t>
            </a:r>
            <a:r>
              <a:rPr lang="id" altLang="de-DE" sz="2400" i="1" dirty="0"/>
              <a:t>: </a:t>
            </a:r>
            <a:br>
              <a:rPr lang="de-DE" altLang="de-DE" sz="2400" i="1" dirty="0"/>
            </a:br>
            <a:r>
              <a:rPr lang="id" altLang="de-DE" sz="2400" dirty="0"/>
              <a:t>- </a:t>
            </a:r>
            <a:r>
              <a:rPr lang="id" altLang="de-DE" sz="2400" dirty="0" err="1"/>
              <a:t>bersama</a:t>
            </a:r>
            <a:r>
              <a:rPr lang="id" altLang="de-DE" sz="2400" dirty="0"/>
              <a:t> </a:t>
            </a:r>
            <a:r>
              <a:rPr lang="id" altLang="de-DE" sz="2400" dirty="0" err="1"/>
              <a:t>bunga </a:t>
            </a:r>
            <a:br>
              <a:rPr lang="de-DE" altLang="de-DE" sz="2400" dirty="0"/>
            </a:br>
            <a:r>
              <a:rPr lang="id" altLang="de-DE" sz="2400" dirty="0"/>
              <a:t>- </a:t>
            </a:r>
            <a:r>
              <a:rPr lang="id" altLang="de-DE" sz="2400" dirty="0" err="1"/>
              <a:t>bersama</a:t>
            </a:r>
            <a:r>
              <a:rPr lang="id" altLang="de-DE" sz="2400" dirty="0"/>
              <a:t> </a:t>
            </a:r>
            <a:r>
              <a:rPr lang="id" altLang="de-DE" sz="2400" dirty="0" err="1"/>
              <a:t>keterlibatan </a:t>
            </a:r>
            <a:br>
              <a:rPr lang="de-DE" altLang="de-DE" sz="2400" dirty="0"/>
            </a:br>
            <a:r>
              <a:rPr lang="id" altLang="de-DE" sz="2400" dirty="0"/>
              <a:t>- </a:t>
            </a:r>
            <a:r>
              <a:rPr lang="id" altLang="de-DE" sz="2400" dirty="0" err="1"/>
              <a:t>bersama</a:t>
            </a:r>
            <a:r>
              <a:rPr lang="id" altLang="de-DE" sz="2400" dirty="0"/>
              <a:t> </a:t>
            </a:r>
            <a:r>
              <a:rPr lang="id" altLang="de-DE" sz="2400" dirty="0" err="1"/>
              <a:t>repertoar</a:t>
            </a:r>
            <a:r>
              <a:rPr lang="id" altLang="de-DE" sz="24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id" altLang="de-DE" sz="2400" dirty="0"/>
              <a:t>Ciri- </a:t>
            </a:r>
            <a:r>
              <a:rPr lang="id" altLang="de-DE" sz="2400" dirty="0" err="1"/>
              <a:t>ciri guru </a:t>
            </a:r>
            <a:r>
              <a:rPr lang="id" altLang="de-DE" sz="2400" dirty="0"/>
              <a:t>profesional </a:t>
            </a:r>
            <a:r>
              <a:rPr lang="id" altLang="de-DE" sz="2400" dirty="0" err="1"/>
              <a:t>tim </a:t>
            </a:r>
            <a:r>
              <a:rPr lang="id" altLang="de-DE" sz="2400" i="1" dirty="0"/>
              <a:t>: </a:t>
            </a:r>
            <a:br>
              <a:rPr lang="de-DE" altLang="de-DE" sz="2400" i="1" dirty="0"/>
            </a:br>
            <a:r>
              <a:rPr lang="id" altLang="de-DE" sz="2400" dirty="0"/>
              <a:t>- </a:t>
            </a:r>
            <a:r>
              <a:rPr lang="id" altLang="de-DE" sz="2400" dirty="0" err="1"/>
              <a:t>gabungan</a:t>
            </a:r>
            <a:r>
              <a:rPr lang="id" altLang="de-DE" sz="2400" dirty="0"/>
              <a:t> </a:t>
            </a:r>
            <a:r>
              <a:rPr lang="id" altLang="de-DE" sz="2400" dirty="0" err="1"/>
              <a:t>tujuan </a:t>
            </a:r>
            <a:br>
              <a:rPr lang="de-DE" altLang="de-DE" sz="2400" dirty="0"/>
            </a:br>
            <a:r>
              <a:rPr lang="id" altLang="de-DE" sz="2400" dirty="0"/>
              <a:t>-</a:t>
            </a:r>
            <a:r>
              <a:rPr lang="id" altLang="de-DE" sz="2400" dirty="0" err="1"/>
              <a:t>​</a:t>
            </a:r>
            <a:r>
              <a:rPr lang="id" altLang="de-DE" sz="2400" dirty="0"/>
              <a:t> </a:t>
            </a:r>
            <a:r>
              <a:rPr lang="id" altLang="de-DE" sz="2400" dirty="0" err="1"/>
              <a:t>sedang belajar</a:t>
            </a:r>
            <a:r>
              <a:rPr lang="id" altLang="de-DE" sz="2400" dirty="0"/>
              <a:t> </a:t>
            </a:r>
            <a:r>
              <a:rPr lang="id" altLang="de-DE" sz="2400" dirty="0" err="1"/>
              <a:t>dari</a:t>
            </a:r>
            <a:r>
              <a:rPr lang="id" altLang="de-DE" sz="2400" dirty="0"/>
              <a:t> </a:t>
            </a:r>
            <a:r>
              <a:rPr lang="id" altLang="de-DE" sz="2400" dirty="0" err="1"/>
              <a:t>itu</a:t>
            </a:r>
            <a:r>
              <a:rPr lang="id" altLang="de-DE" sz="2400" dirty="0"/>
              <a:t> </a:t>
            </a:r>
            <a:r>
              <a:rPr lang="id" altLang="de-DE" sz="2400" dirty="0" err="1"/>
              <a:t>siswa</a:t>
            </a:r>
            <a:r>
              <a:rPr lang="id" altLang="de-DE" sz="2400" dirty="0"/>
              <a:t> </a:t>
            </a:r>
            <a:r>
              <a:rPr lang="id" altLang="de-DE" sz="2400" dirty="0" err="1"/>
              <a:t>adalah</a:t>
            </a:r>
            <a:r>
              <a:rPr lang="id" altLang="de-DE" sz="2400" dirty="0"/>
              <a:t> </a:t>
            </a:r>
            <a:r>
              <a:rPr lang="id" altLang="de-DE" sz="2400" dirty="0" err="1"/>
              <a:t>pusat </a:t>
            </a:r>
            <a:br>
              <a:rPr lang="de-DE" altLang="de-DE" sz="2400" dirty="0"/>
            </a:br>
            <a:r>
              <a:rPr lang="id" altLang="de-DE" sz="2400" dirty="0"/>
              <a:t>- </a:t>
            </a:r>
            <a:r>
              <a:rPr lang="id" altLang="de-DE" sz="2400" dirty="0" err="1"/>
              <a:t>refleksi</a:t>
            </a:r>
            <a:endParaRPr lang="de-DE" altLang="de-DE" sz="2400" dirty="0"/>
          </a:p>
          <a:p>
            <a:pPr eaLnBrk="1" hangingPunct="1">
              <a:lnSpc>
                <a:spcPct val="80000"/>
              </a:lnSpc>
            </a:pPr>
            <a:endParaRPr lang="de-DE" altLang="de-DE" sz="2400" dirty="0"/>
          </a:p>
          <a:p>
            <a:pPr eaLnBrk="1" hangingPunct="1">
              <a:lnSpc>
                <a:spcPct val="80000"/>
              </a:lnSpc>
            </a:pPr>
            <a:endParaRPr lang="de-DE" altLang="de-DE" sz="24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424A9E4-F19B-07C6-A0C9-578035C32AF5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Pentingnya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Kelompok/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T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im</a:t>
            </a: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9FA69C60-B756-88F7-7F50-CCB2A7C7D099}"/>
              </a:ext>
            </a:extLst>
          </p:cNvPr>
          <p:cNvSpPr/>
          <p:nvPr/>
        </p:nvSpPr>
        <p:spPr>
          <a:xfrm>
            <a:off x="865948" y="56880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Wenger, E. (1998). </a:t>
            </a:r>
            <a:r>
              <a:rPr lang="en-US" sz="1200" i="1" dirty="0">
                <a:ea typeface="Times New Roman" panose="02020603050405020304" pitchFamily="18" charset="0"/>
              </a:rPr>
              <a:t>Communities of practice: Learning, meaning, and identity</a:t>
            </a:r>
            <a:r>
              <a:rPr lang="en-US" sz="1200" dirty="0">
                <a:ea typeface="Times New Roman" panose="02020603050405020304" pitchFamily="18" charset="0"/>
              </a:rPr>
              <a:t>. Cambridge University Press. https://doi.org/10.1017/CBO9780511803932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>
                <a:solidFill>
                  <a:srgbClr val="025952"/>
                </a:solidFill>
                <a:latin typeface="Calibri"/>
              </a:rPr>
              <a:t>Model dan </a:t>
            </a:r>
            <a:r>
              <a:rPr lang="id" sz="4400" b="1" strike="noStrike" spc="-1" dirty="0" err="1">
                <a:solidFill>
                  <a:srgbClr val="025952"/>
                </a:solidFill>
                <a:latin typeface="Calibri"/>
              </a:rPr>
              <a:t>kerangka kerja</a:t>
            </a:r>
            <a:br>
              <a:rPr sz="4400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Text Box 15">
            <a:extLst>
              <a:ext uri="{FF2B5EF4-FFF2-40B4-BE49-F238E27FC236}">
                <a16:creationId xmlns:a16="http://schemas.microsoft.com/office/drawing/2014/main" id="{F7393A85-7CB1-471E-A21B-B3609405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5651501"/>
            <a:ext cx="184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0" name="Rechteck 16">
            <a:extLst>
              <a:ext uri="{FF2B5EF4-FFF2-40B4-BE49-F238E27FC236}">
                <a16:creationId xmlns:a16="http://schemas.microsoft.com/office/drawing/2014/main" id="{A366103E-E114-45DA-B7C7-F4B56F3B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587625"/>
            <a:ext cx="1728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1" name="Rechteck 17">
            <a:extLst>
              <a:ext uri="{FF2B5EF4-FFF2-40B4-BE49-F238E27FC236}">
                <a16:creationId xmlns:a16="http://schemas.microsoft.com/office/drawing/2014/main" id="{6BE2F384-FEDB-4DAC-8AE1-FC0F7FE5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781300"/>
            <a:ext cx="1635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3" name="Rechteck 19">
            <a:extLst>
              <a:ext uri="{FF2B5EF4-FFF2-40B4-BE49-F238E27FC236}">
                <a16:creationId xmlns:a16="http://schemas.microsoft.com/office/drawing/2014/main" id="{59E02CA2-0F34-4379-AE39-85C2D1407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2371725"/>
            <a:ext cx="1512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5" name="Rechteck 21">
            <a:extLst>
              <a:ext uri="{FF2B5EF4-FFF2-40B4-BE49-F238E27FC236}">
                <a16:creationId xmlns:a16="http://schemas.microsoft.com/office/drawing/2014/main" id="{7C16AB2F-21A3-4488-8F46-CF6A996DB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6094414"/>
            <a:ext cx="2211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CCAF14-A5EC-955E-C938-3B3F716D71E0}"/>
              </a:ext>
            </a:extLst>
          </p:cNvPr>
          <p:cNvGrpSpPr/>
          <p:nvPr/>
        </p:nvGrpSpPr>
        <p:grpSpPr>
          <a:xfrm>
            <a:off x="2763519" y="1815880"/>
            <a:ext cx="7222809" cy="3806093"/>
            <a:chOff x="2414589" y="1341438"/>
            <a:chExt cx="7785100" cy="4341495"/>
          </a:xfrm>
        </p:grpSpPr>
        <p:sp>
          <p:nvSpPr>
            <p:cNvPr id="334850" name="Oval 2">
              <a:extLst>
                <a:ext uri="{FF2B5EF4-FFF2-40B4-BE49-F238E27FC236}">
                  <a16:creationId xmlns:a16="http://schemas.microsoft.com/office/drawing/2014/main" id="{E013BA69-C106-4058-BFFE-A563214B0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4" y="3789363"/>
              <a:ext cx="2663825" cy="16573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1" name="Oval 3">
              <a:extLst>
                <a:ext uri="{FF2B5EF4-FFF2-40B4-BE49-F238E27FC236}">
                  <a16:creationId xmlns:a16="http://schemas.microsoft.com/office/drawing/2014/main" id="{588A4689-B210-4C4C-B7FD-0DE2F1DA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526" y="3860800"/>
              <a:ext cx="2663825" cy="16573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2" name="Oval 4">
              <a:extLst>
                <a:ext uri="{FF2B5EF4-FFF2-40B4-BE49-F238E27FC236}">
                  <a16:creationId xmlns:a16="http://schemas.microsoft.com/office/drawing/2014/main" id="{F538251D-3BBC-42E7-9C2A-3B400435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9" y="1341438"/>
              <a:ext cx="2663825" cy="16573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334853" name="Rectangle 5">
              <a:extLst>
                <a:ext uri="{FF2B5EF4-FFF2-40B4-BE49-F238E27FC236}">
                  <a16:creationId xmlns:a16="http://schemas.microsoft.com/office/drawing/2014/main" id="{63520959-E8FC-423E-827C-0A279A34B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8888" y="4190680"/>
              <a:ext cx="1943100" cy="9366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1800" dirty="0">
                  <a:solidFill>
                    <a:srgbClr val="000000"/>
                  </a:solidFill>
                  <a:latin typeface="+mn-lt"/>
                </a:rPr>
                <a:t>organisasi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1800" dirty="0" err="1">
                  <a:solidFill>
                    <a:srgbClr val="000000"/>
                  </a:solidFill>
                  <a:latin typeface="+mn-lt"/>
                </a:rPr>
                <a:t>perkembangan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54" name="Rectangle 6">
              <a:extLst>
                <a:ext uri="{FF2B5EF4-FFF2-40B4-BE49-F238E27FC236}">
                  <a16:creationId xmlns:a16="http://schemas.microsoft.com/office/drawing/2014/main" id="{379C13B2-19F4-486E-B84B-380894CD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812" y="1772919"/>
              <a:ext cx="1602429" cy="9366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/>
            <a:p>
              <a:pPr algn="ctr">
                <a:defRPr/>
              </a:pPr>
              <a:r>
                <a:rPr lang="id" dirty="0" err="1">
                  <a:solidFill>
                    <a:srgbClr val="000000"/>
                  </a:solidFill>
                </a:rPr>
                <a:t>perkembangan</a:t>
              </a:r>
              <a:r>
                <a:rPr lang="id" dirty="0">
                  <a:solidFill>
                    <a:srgbClr val="000000"/>
                  </a:solidFill>
                </a:rPr>
                <a:t> </a:t>
              </a:r>
              <a:r>
                <a:rPr lang="id" dirty="0" err="1">
                  <a:solidFill>
                    <a:srgbClr val="000000"/>
                  </a:solidFill>
                </a:rPr>
                <a:t>dari</a:t>
              </a:r>
              <a:r>
                <a:rPr lang="id" dirty="0">
                  <a:solidFill>
                    <a:srgbClr val="000000"/>
                  </a:solidFill>
                </a:rPr>
                <a:t> </a:t>
              </a:r>
              <a:r>
                <a:rPr lang="id" dirty="0" err="1">
                  <a:solidFill>
                    <a:srgbClr val="000000"/>
                  </a:solidFill>
                </a:rPr>
                <a:t>staf</a:t>
              </a:r>
              <a:endParaRPr lang="de-DE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34855" name="Line 7">
              <a:extLst>
                <a:ext uri="{FF2B5EF4-FFF2-40B4-BE49-F238E27FC236}">
                  <a16:creationId xmlns:a16="http://schemas.microsoft.com/office/drawing/2014/main" id="{73DB0527-A5B6-4708-BD68-7F971A54D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138" y="5229225"/>
              <a:ext cx="2952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6" name="Line 8">
              <a:extLst>
                <a:ext uri="{FF2B5EF4-FFF2-40B4-BE49-F238E27FC236}">
                  <a16:creationId xmlns:a16="http://schemas.microsoft.com/office/drawing/2014/main" id="{07BBA062-948F-4F80-8869-9BB81E6DF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9875" y="2677796"/>
              <a:ext cx="107950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7" name="Line 9">
              <a:extLst>
                <a:ext uri="{FF2B5EF4-FFF2-40B4-BE49-F238E27FC236}">
                  <a16:creationId xmlns:a16="http://schemas.microsoft.com/office/drawing/2014/main" id="{02ED5AA4-0528-4CFD-BAD4-3F7A0A2E8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8525" y="2677795"/>
              <a:ext cx="935038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8" name="Line 10">
              <a:extLst>
                <a:ext uri="{FF2B5EF4-FFF2-40B4-BE49-F238E27FC236}">
                  <a16:creationId xmlns:a16="http://schemas.microsoft.com/office/drawing/2014/main" id="{84CA5EA8-AA4D-4DA0-998C-0CF4FEA30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1238" y="5116830"/>
              <a:ext cx="2609531" cy="3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9" name="Line 11">
              <a:extLst>
                <a:ext uri="{FF2B5EF4-FFF2-40B4-BE49-F238E27FC236}">
                  <a16:creationId xmlns:a16="http://schemas.microsoft.com/office/drawing/2014/main" id="{993D3E78-0098-424B-B8E0-CE2D100E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1737" y="2738755"/>
              <a:ext cx="1023525" cy="110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334860" name="Line 12">
              <a:extLst>
                <a:ext uri="{FF2B5EF4-FFF2-40B4-BE49-F238E27FC236}">
                  <a16:creationId xmlns:a16="http://schemas.microsoft.com/office/drawing/2014/main" id="{0BCF3089-A9CD-45B6-802A-FA124C358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04064" y="2708275"/>
              <a:ext cx="936625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61" name="Rectangle 13">
              <a:extLst>
                <a:ext uri="{FF2B5EF4-FFF2-40B4-BE49-F238E27FC236}">
                  <a16:creationId xmlns:a16="http://schemas.microsoft.com/office/drawing/2014/main" id="{54809218-1D28-4EBB-BDB7-6CF70C5F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888" y="4221481"/>
              <a:ext cx="2017712" cy="7921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id" altLang="de-DE" sz="1800" dirty="0" err="1">
                  <a:solidFill>
                    <a:srgbClr val="000000"/>
                  </a:solidFill>
                  <a:latin typeface="+mn-lt"/>
                </a:rPr>
                <a:t>perkembangan</a:t>
              </a:r>
              <a:r>
                <a:rPr lang="id" altLang="de-DE" sz="1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id" altLang="de-DE" sz="1800" dirty="0" err="1">
                  <a:solidFill>
                    <a:srgbClr val="000000"/>
                  </a:solidFill>
                  <a:latin typeface="+mn-lt"/>
                </a:rPr>
                <a:t>dari</a:t>
              </a:r>
              <a:r>
                <a:rPr lang="id" altLang="de-DE" sz="1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id" altLang="de-DE" sz="1800" dirty="0" err="1">
                  <a:solidFill>
                    <a:srgbClr val="000000"/>
                  </a:solidFill>
                  <a:latin typeface="+mn-lt"/>
                </a:rPr>
                <a:t>pengajaran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66" name="Text Box 18">
              <a:extLst>
                <a:ext uri="{FF2B5EF4-FFF2-40B4-BE49-F238E27FC236}">
                  <a16:creationId xmlns:a16="http://schemas.microsoft.com/office/drawing/2014/main" id="{816C1918-788E-43E8-92AF-F45E79723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5226" y="3357563"/>
              <a:ext cx="143109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1800" dirty="0" err="1">
                  <a:solidFill>
                    <a:srgbClr val="000000"/>
                  </a:solidFill>
                  <a:latin typeface="+mn-lt"/>
                </a:rPr>
                <a:t>pedagogis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1800" dirty="0" err="1">
                  <a:solidFill>
                    <a:srgbClr val="000000"/>
                  </a:solidFill>
                  <a:latin typeface="+mn-lt"/>
                </a:rPr>
                <a:t>sekolah</a:t>
              </a:r>
              <a:r>
                <a:rPr lang="id" altLang="de-DE" sz="1800" dirty="0">
                  <a:solidFill>
                    <a:srgbClr val="000000"/>
                  </a:solidFill>
                  <a:latin typeface="+mn-lt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1800" dirty="0" err="1">
                  <a:solidFill>
                    <a:srgbClr val="000000"/>
                  </a:solidFill>
                  <a:latin typeface="+mn-lt"/>
                </a:rPr>
                <a:t>perkembangan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2" name="Textfeld 18">
              <a:extLst>
                <a:ext uri="{FF2B5EF4-FFF2-40B4-BE49-F238E27FC236}">
                  <a16:creationId xmlns:a16="http://schemas.microsoft.com/office/drawing/2014/main" id="{B68713D1-3D8D-43E2-B785-EB2095107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589" y="2636838"/>
              <a:ext cx="20970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2000" dirty="0" err="1">
                  <a:solidFill>
                    <a:srgbClr val="000000"/>
                  </a:solidFill>
                  <a:latin typeface="+mn-lt"/>
                </a:rPr>
                <a:t>lingkungan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4" name="Textfeld 20">
              <a:extLst>
                <a:ext uri="{FF2B5EF4-FFF2-40B4-BE49-F238E27FC236}">
                  <a16:creationId xmlns:a16="http://schemas.microsoft.com/office/drawing/2014/main" id="{CCEE1036-D19C-446D-88F3-F5860BF77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626" y="2565400"/>
              <a:ext cx="2024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2000" dirty="0" err="1">
                  <a:solidFill>
                    <a:srgbClr val="000000"/>
                  </a:solidFill>
                  <a:latin typeface="+mn-lt"/>
                </a:rPr>
                <a:t>lingkungan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6" name="Rechteck 23">
              <a:extLst>
                <a:ext uri="{FF2B5EF4-FFF2-40B4-BE49-F238E27FC236}">
                  <a16:creationId xmlns:a16="http://schemas.microsoft.com/office/drawing/2014/main" id="{BE0E716C-7CB7-4C7D-9D42-758A52FC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580" y="5282883"/>
              <a:ext cx="2592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" altLang="de-DE" sz="2000" dirty="0" err="1">
                  <a:latin typeface="+mn-lt"/>
                </a:rPr>
                <a:t>lingkungan</a:t>
              </a:r>
              <a:endParaRPr lang="de-AT" altLang="de-DE" sz="2000" dirty="0">
                <a:latin typeface="+mn-lt"/>
              </a:endParaRPr>
            </a:p>
          </p:txBody>
        </p:sp>
      </p:grpSp>
      <p:sp>
        <p:nvSpPr>
          <p:cNvPr id="47127" name="Rechteck 24">
            <a:extLst>
              <a:ext uri="{FF2B5EF4-FFF2-40B4-BE49-F238E27FC236}">
                <a16:creationId xmlns:a16="http://schemas.microsoft.com/office/drawing/2014/main" id="{6B6403C7-7E5B-43B4-B755-9CE6F9D5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837110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8" name="Rechteck 25">
            <a:extLst>
              <a:ext uri="{FF2B5EF4-FFF2-40B4-BE49-F238E27FC236}">
                <a16:creationId xmlns:a16="http://schemas.microsoft.com/office/drawing/2014/main" id="{32EDC56F-DA00-4CA3-997E-57155D9FF6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8214" y="622300"/>
            <a:ext cx="662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F861857E-9708-586B-7C99-9DE3875591D9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Model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dari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sekolah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perkembangan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847D7AF5-FA27-5D4A-DA8B-7ADEC5808907}"/>
              </a:ext>
            </a:extLst>
          </p:cNvPr>
          <p:cNvSpPr/>
          <p:nvPr/>
        </p:nvSpPr>
        <p:spPr>
          <a:xfrm>
            <a:off x="866895" y="5850355"/>
            <a:ext cx="1067411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Rolff, H.- G. (1998). Entwicklung von Einzelschulen: Viel Praxis, wenig Theorie und kaum Forschung - ein Versuch, Schulentwicklung zu systematisieren. In H.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der Schulentwicklung. Daten, Beispiele und Perspektiven</a:t>
            </a:r>
            <a:r>
              <a:rPr lang="de-DE" sz="1200" dirty="0">
                <a:ea typeface="Times New Roman" panose="02020603050405020304" pitchFamily="18" charset="0"/>
              </a:rPr>
              <a:t>. Weinheim: Beltz Juventa, 295-326.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2654" y="1979383"/>
            <a:ext cx="5986691" cy="3395257"/>
          </a:xfrm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62FA65CA-2F99-B98A-385A-BCC50A9A4880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Kerangka konseptual 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id" b="1" spc="-1" dirty="0">
                <a:solidFill>
                  <a:schemeClr val="dk1"/>
                </a:solidFill>
                <a:latin typeface="Calibri"/>
              </a:rPr>
              <a:t>sekolah yang efektif ESD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B5F496-C2CB-953C-E451-A83EAEA08000}"/>
              </a:ext>
            </a:extLst>
          </p:cNvPr>
          <p:cNvSpPr/>
          <p:nvPr/>
        </p:nvSpPr>
        <p:spPr>
          <a:xfrm>
            <a:off x="865948" y="5647155"/>
            <a:ext cx="10674112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Verhelst</a:t>
            </a:r>
            <a:r>
              <a:rPr lang="de-DE" sz="1200" dirty="0">
                <a:ea typeface="Times New Roman" panose="02020603050405020304" pitchFamily="18" charset="0"/>
              </a:rPr>
              <a:t>, D., </a:t>
            </a:r>
            <a:r>
              <a:rPr lang="de-DE" sz="1200" dirty="0" err="1">
                <a:ea typeface="Times New Roman" panose="02020603050405020304" pitchFamily="18" charset="0"/>
              </a:rPr>
              <a:t>Vanhoof</a:t>
            </a:r>
            <a:r>
              <a:rPr lang="de-DE" sz="1200" dirty="0">
                <a:ea typeface="Times New Roman" panose="02020603050405020304" pitchFamily="18" charset="0"/>
              </a:rPr>
              <a:t>, J., </a:t>
            </a:r>
            <a:r>
              <a:rPr lang="de-DE" sz="1200" dirty="0" err="1">
                <a:ea typeface="Times New Roman" panose="02020603050405020304" pitchFamily="18" charset="0"/>
              </a:rPr>
              <a:t>Boeve</a:t>
            </a:r>
            <a:r>
              <a:rPr lang="de-DE" sz="1200" dirty="0">
                <a:ea typeface="Times New Roman" panose="02020603050405020304" pitchFamily="18" charset="0"/>
              </a:rPr>
              <a:t>-de Pauw, J., &amp; Van </a:t>
            </a:r>
            <a:r>
              <a:rPr lang="de-DE" sz="1200" dirty="0" err="1">
                <a:ea typeface="Times New Roman" panose="02020603050405020304" pitchFamily="18" charset="0"/>
              </a:rPr>
              <a:t>Petegem</a:t>
            </a:r>
            <a:r>
              <a:rPr lang="de-DE" sz="1200" dirty="0">
                <a:ea typeface="Times New Roman" panose="02020603050405020304" pitchFamily="18" charset="0"/>
              </a:rPr>
              <a:t>, P. (2020). Building a </a:t>
            </a:r>
            <a:r>
              <a:rPr lang="de-DE" sz="1200" dirty="0" err="1">
                <a:ea typeface="Times New Roman" panose="02020603050405020304" pitchFamily="18" charset="0"/>
              </a:rPr>
              <a:t>conceptual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framework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an ESD-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school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organisation</a:t>
            </a:r>
            <a:r>
              <a:rPr lang="de-DE" sz="1200" dirty="0">
                <a:ea typeface="Times New Roman" panose="02020603050405020304" pitchFamily="18" charset="0"/>
              </a:rPr>
              <a:t>. </a:t>
            </a:r>
            <a:r>
              <a:rPr lang="de-DE" sz="1200" i="1" dirty="0">
                <a:ea typeface="Times New Roman" panose="02020603050405020304" pitchFamily="18" charset="0"/>
              </a:rPr>
              <a:t>The Journal </a:t>
            </a:r>
            <a:r>
              <a:rPr lang="de-DE" sz="1200" i="1" dirty="0" err="1">
                <a:ea typeface="Times New Roman" panose="02020603050405020304" pitchFamily="18" charset="0"/>
              </a:rPr>
              <a:t>of</a:t>
            </a:r>
            <a:r>
              <a:rPr lang="de-DE" sz="1200" i="1" dirty="0">
                <a:ea typeface="Times New Roman" panose="02020603050405020304" pitchFamily="18" charset="0"/>
              </a:rPr>
              <a:t> Environmental Education</a:t>
            </a:r>
            <a:r>
              <a:rPr lang="de-DE" sz="1200" dirty="0">
                <a:ea typeface="Times New Roman" panose="02020603050405020304" pitchFamily="18" charset="0"/>
              </a:rPr>
              <a:t>, 1-16. doi:10.1080/00958964.2020.1797615.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https://www.researchgate.net/publication/344652767_Building_a_conceptual_framework_for_an_ESD-_effective_school_organization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3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2553</Words>
  <Application>Microsoft Office PowerPoint</Application>
  <PresentationFormat>Widescreen</PresentationFormat>
  <Paragraphs>249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</vt:lpstr>
      <vt:lpstr>Kerjasama, Jaringan dan Jejaring:  Konsep dan Contoh    </vt:lpstr>
      <vt:lpstr>Ringkasan</vt:lpstr>
      <vt:lpstr>Prinsip</vt:lpstr>
      <vt:lpstr>Kompetensi transformatif dan kolaborasi</vt:lpstr>
      <vt:lpstr>PowerPoint Presentation</vt:lpstr>
      <vt:lpstr>PowerPoint Presentation</vt:lpstr>
      <vt:lpstr>Model dan kerangka kerja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untuk jaringan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Pendidikan untuk Pembangunan Berkelanjutan</vt:lpstr>
      <vt:lpstr>Pikirkan tentang jaringan pendidikan di negara atau komunitas Anda! siapa saja pemain kuncinya?   Disarankan untuk melihat jaringan ini dari berbagai perspektif menggunakan metode “Empat Kacamata” (lihat slide berikutnya)  .</vt:lpstr>
      <vt:lpstr>PowerPoint Presentation</vt:lpstr>
      <vt:lpstr>Pikirkan bagaimana jaringan dapat mendukung pendidikan keberlanjutan!  </vt:lpstr>
      <vt:lpstr>PowerPoint Presentation</vt:lpstr>
      <vt:lpstr>Tambahan literatur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Reviewer</cp:lastModifiedBy>
  <cp:revision>102</cp:revision>
  <dcterms:created xsi:type="dcterms:W3CDTF">2023-11-09T10:04:11Z</dcterms:created>
  <dcterms:modified xsi:type="dcterms:W3CDTF">2025-09-02T14:52:34Z</dcterms:modified>
</cp:coreProperties>
</file>