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8" r:id="rId2"/>
    <p:sldId id="282" r:id="rId3"/>
    <p:sldId id="643" r:id="rId4"/>
    <p:sldId id="619" r:id="rId5"/>
    <p:sldId id="648" r:id="rId6"/>
    <p:sldId id="462" r:id="rId7"/>
    <p:sldId id="644" r:id="rId8"/>
    <p:sldId id="459" r:id="rId9"/>
    <p:sldId id="385" r:id="rId10"/>
    <p:sldId id="649" r:id="rId11"/>
    <p:sldId id="354" r:id="rId12"/>
    <p:sldId id="636" r:id="rId13"/>
    <p:sldId id="650" r:id="rId14"/>
    <p:sldId id="303" r:id="rId15"/>
    <p:sldId id="651" r:id="rId16"/>
    <p:sldId id="645" r:id="rId17"/>
    <p:sldId id="637" r:id="rId18"/>
    <p:sldId id="638" r:id="rId19"/>
    <p:sldId id="639" r:id="rId20"/>
    <p:sldId id="640" r:id="rId21"/>
    <p:sldId id="623" r:id="rId22"/>
    <p:sldId id="600" r:id="rId23"/>
    <p:sldId id="652" r:id="rId24"/>
    <p:sldId id="621" r:id="rId25"/>
    <p:sldId id="622" r:id="rId26"/>
    <p:sldId id="625" r:id="rId27"/>
    <p:sldId id="624" r:id="rId28"/>
    <p:sldId id="257" r:id="rId29"/>
    <p:sldId id="260" r:id="rId30"/>
    <p:sldId id="262" r:id="rId31"/>
    <p:sldId id="641" r:id="rId32"/>
    <p:sldId id="630" r:id="rId33"/>
    <p:sldId id="647" r:id="rId34"/>
    <p:sldId id="631" r:id="rId35"/>
    <p:sldId id="646" r:id="rId36"/>
    <p:sldId id="628" r:id="rId3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99"/>
    <a:srgbClr val="0B7E47"/>
    <a:srgbClr val="025952"/>
    <a:srgbClr val="E7FCFF"/>
    <a:srgbClr val="CCFFFF"/>
    <a:srgbClr val="66FFFF"/>
    <a:srgbClr val="FFCCFF"/>
    <a:srgbClr val="FF9999"/>
    <a:srgbClr val="FFFF99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3557" autoAdjust="0"/>
  </p:normalViewPr>
  <p:slideViewPr>
    <p:cSldViewPr snapToGrid="0">
      <p:cViewPr varScale="1">
        <p:scale>
          <a:sx n="68" d="100"/>
          <a:sy n="68" d="100"/>
        </p:scale>
        <p:origin x="540" y="52"/>
      </p:cViewPr>
      <p:guideLst/>
    </p:cSldViewPr>
  </p:slideViewPr>
  <p:outlineViewPr>
    <p:cViewPr>
      <p:scale>
        <a:sx n="33" d="100"/>
        <a:sy n="33" d="100"/>
      </p:scale>
      <p:origin x="0" y="-25934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7459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C62BD5-D725-494A-B08E-B66A5340AC60}" type="datetimeFigureOut">
              <a:rPr lang="de-AT" smtClean="0"/>
              <a:t>21.09.2025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6763C6-DF18-42F7-BE34-16CF6126E030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37162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9" name="Google Shape;9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766765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0" name="Google Shape;22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648806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2" name="Google Shape;25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159409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2" name="Google Shape;632;p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33" name="Google Shape;633;p4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de-AT"/>
              <a:t>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2596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6763C6-DF18-42F7-BE34-16CF6126E030}" type="slidenum">
              <a:rPr lang="de-AT" smtClean="0"/>
              <a:t>25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59337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60370-896D-43DE-8621-3B53C70655A4}" type="datetimeFigureOut">
              <a:rPr lang="de-DE" smtClean="0"/>
              <a:t>21.09.2025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671C-AB9B-4B6D-8BB6-90FC6EF259D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8194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60370-896D-43DE-8621-3B53C70655A4}" type="datetimeFigureOut">
              <a:rPr lang="de-DE" smtClean="0"/>
              <a:t>21.09.2025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671C-AB9B-4B6D-8BB6-90FC6EF259D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1651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60370-896D-43DE-8621-3B53C70655A4}" type="datetimeFigureOut">
              <a:rPr lang="de-DE" smtClean="0"/>
              <a:t>21.09.2025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671C-AB9B-4B6D-8BB6-90FC6EF259D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59152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2400000" y="252000"/>
            <a:ext cx="9135533" cy="11430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3ED085E4-3941-4B95-97B0-91C22370B840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808657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el und Inhalt">
    <p:bg>
      <p:bgPr>
        <a:blipFill rotWithShape="0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de-DE" sz="4400" b="0" strike="noStrike" spc="-1">
                <a:solidFill>
                  <a:schemeClr val="dk1"/>
                </a:solidFill>
                <a:latin typeface="Calibri Light"/>
              </a:rPr>
              <a:t>Titelmasterformat durch Klicken bearbeiten</a:t>
            </a:r>
            <a:endParaRPr lang="de-DE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4880" cy="43506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de-DE" sz="2800" b="0" strike="noStrike" spc="-1">
                <a:solidFill>
                  <a:schemeClr val="dk1"/>
                </a:solidFill>
                <a:latin typeface="Calibri"/>
              </a:rPr>
              <a:t>Formatvorlagen des Textmasters bearbeiten</a:t>
            </a: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de-DE" sz="2400" b="0" strike="noStrike" spc="-1">
                <a:solidFill>
                  <a:schemeClr val="dk1"/>
                </a:solidFill>
                <a:latin typeface="Calibri"/>
              </a:rPr>
              <a:t>Zweite Ebene</a:t>
            </a:r>
            <a:endParaRPr lang="de-DE" sz="2400" b="0" strike="noStrike" spc="-1">
              <a:solidFill>
                <a:srgbClr val="000000"/>
              </a:solidFill>
              <a:latin typeface="Calibri"/>
            </a:endParaRP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de-DE" sz="2000" b="0" strike="noStrike" spc="-1">
                <a:solidFill>
                  <a:schemeClr val="dk1"/>
                </a:solidFill>
                <a:latin typeface="Calibri"/>
              </a:rPr>
              <a:t>Dritte Ebene</a:t>
            </a:r>
            <a:endParaRPr lang="de-DE" sz="2000" b="0" strike="noStrike" spc="-1">
              <a:solidFill>
                <a:srgbClr val="000000"/>
              </a:solidFill>
              <a:latin typeface="Calibri"/>
            </a:endParaRP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de-DE" sz="1800" b="0" strike="noStrike" spc="-1">
                <a:solidFill>
                  <a:schemeClr val="dk1"/>
                </a:solidFill>
                <a:latin typeface="Calibri"/>
              </a:rPr>
              <a:t>Vierte Ebene</a:t>
            </a: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de-DE" sz="1800" b="0" strike="noStrike" spc="-1">
                <a:solidFill>
                  <a:schemeClr val="dk1"/>
                </a:solidFill>
                <a:latin typeface="Calibri"/>
              </a:rPr>
              <a:t>Fünfte Ebene</a:t>
            </a: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dt" idx="22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pos="0" algn="l"/>
              </a:tabLst>
              <a:defRPr lang="de-DE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&lt;Datum/Uhrzeit&gt;</a:t>
            </a:r>
            <a:endParaRPr lang="de-DE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 type="ftr" idx="23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US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400" b="0" strike="noStrike" spc="-1">
                <a:solidFill>
                  <a:srgbClr val="000000"/>
                </a:solidFill>
                <a:latin typeface="Calibri"/>
              </a:rPr>
              <a:t>&lt;Fußzeile&gt;</a:t>
            </a:r>
            <a:endParaRPr lang="de-DE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4" name="PlaceHolder 5"/>
          <p:cNvSpPr>
            <a:spLocks noGrp="1"/>
          </p:cNvSpPr>
          <p:nvPr>
            <p:ph type="sldNum" idx="24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de-DE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551A3175-04A4-405A-83EA-F5321C25A098}" type="slidenum">
              <a:rPr lang="de-DE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‹#›</a:t>
            </a:fld>
            <a:endParaRPr lang="de-DE" sz="12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65078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60370-896D-43DE-8621-3B53C70655A4}" type="datetimeFigureOut">
              <a:rPr lang="de-DE" smtClean="0"/>
              <a:t>21.09.2025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671C-AB9B-4B6D-8BB6-90FC6EF259D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8531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60370-896D-43DE-8621-3B53C70655A4}" type="datetimeFigureOut">
              <a:rPr lang="de-DE" smtClean="0"/>
              <a:t>21.09.2025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671C-AB9B-4B6D-8BB6-90FC6EF259D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6957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60370-896D-43DE-8621-3B53C70655A4}" type="datetimeFigureOut">
              <a:rPr lang="de-DE" smtClean="0"/>
              <a:t>21.09.2025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671C-AB9B-4B6D-8BB6-90FC6EF259D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7722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60370-896D-43DE-8621-3B53C70655A4}" type="datetimeFigureOut">
              <a:rPr lang="de-DE" smtClean="0"/>
              <a:t>21.09.2025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671C-AB9B-4B6D-8BB6-90FC6EF259D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9093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60370-896D-43DE-8621-3B53C70655A4}" type="datetimeFigureOut">
              <a:rPr lang="de-DE" smtClean="0"/>
              <a:t>21.09.2025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671C-AB9B-4B6D-8BB6-90FC6EF259D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8442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60370-896D-43DE-8621-3B53C70655A4}" type="datetimeFigureOut">
              <a:rPr lang="de-DE" smtClean="0"/>
              <a:t>21.09.2025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671C-AB9B-4B6D-8BB6-90FC6EF259D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2250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60370-896D-43DE-8621-3B53C70655A4}" type="datetimeFigureOut">
              <a:rPr lang="de-DE" smtClean="0"/>
              <a:t>21.09.2025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671C-AB9B-4B6D-8BB6-90FC6EF259D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6406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60370-896D-43DE-8621-3B53C70655A4}" type="datetimeFigureOut">
              <a:rPr lang="de-DE" smtClean="0"/>
              <a:t>21.09.2025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671C-AB9B-4B6D-8BB6-90FC6EF259D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1418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B60370-896D-43DE-8621-3B53C70655A4}" type="datetimeFigureOut">
              <a:rPr lang="de-DE" smtClean="0"/>
              <a:t>21.09.2025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26671C-AB9B-4B6D-8BB6-90FC6EF259D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5931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earchgate.net/publication/254465663_Networking_for_Teacher_Learning_Toward_a_Theory_of_Effective_Design" TargetMode="External"/><Relationship Id="rId2" Type="http://schemas.openxmlformats.org/officeDocument/2006/relationships/hyperlink" Target="https://www.researchgate.net/publication/271109560_Inside_the_National_Writing_Project_Connecting_Network_Learning_and_Classroom_Teaching" TargetMode="Externa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www.researchgate.net/publication/47343392_Researching_and_Understanding_Educational_Networks" TargetMode="External"/><Relationship Id="rId4" Type="http://schemas.openxmlformats.org/officeDocument/2006/relationships/hyperlink" Target="https://www.imst.ac.at/wp-content/uploads/2024/03/Rauch-Networks-Cambridge-Journal-2013.pdf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outledge.com/World-Review-Environmental-and-Sustainability-Education-in-the-Context-of-the-Sustainable-Development-Goals/Rieckmann-Munoz/p/book/9780367702427" TargetMode="External"/><Relationship Id="rId2" Type="http://schemas.openxmlformats.org/officeDocument/2006/relationships/hyperlink" Target="https://sdgs.un.org/goals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pringer.com/gp/book/9783030468194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3.svg"/><Relationship Id="rId7" Type="http://schemas.openxmlformats.org/officeDocument/2006/relationships/image" Target="../media/image37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5.svg"/><Relationship Id="rId4" Type="http://schemas.openxmlformats.org/officeDocument/2006/relationships/image" Target="../media/image32.png"/><Relationship Id="rId9" Type="http://schemas.openxmlformats.org/officeDocument/2006/relationships/image" Target="../media/image39.sv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revistas.rcaap.pt/sisyphus/article/view/28591/22582" TargetMode="External"/><Relationship Id="rId2" Type="http://schemas.openxmlformats.org/officeDocument/2006/relationships/hyperlink" Target="https://www.oecd.org/education/teachers-as-designers-of-learning-environments-9789264085374-en.htm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edocs.de/volltexte/2008/340/pdf/heft123.pdf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earchgate.net/publication/344652767_Building_a_conceptual_framework_for_an_ESD-_effective_school_organization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C3B666-56E3-40A9-B58B-E23119AE86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7286" y="824752"/>
            <a:ext cx="9772453" cy="4894730"/>
          </a:xfrm>
        </p:spPr>
        <p:txBody>
          <a:bodyPr>
            <a:noAutofit/>
          </a:bodyPr>
          <a:lstStyle/>
          <a:p>
            <a:r>
              <a:rPr lang="he-IL" b="1" spc="-1" dirty="0">
                <a:solidFill>
                  <a:srgbClr val="025952"/>
                </a:solidFill>
                <a:latin typeface="+mn-lt"/>
              </a:rPr>
              <a:t>שיתוף פעולה, רשתות ונטוורקינג:</a:t>
            </a:r>
            <a:br>
              <a:rPr lang="he-IL" b="1" spc="-1" dirty="0">
                <a:solidFill>
                  <a:srgbClr val="025952"/>
                </a:solidFill>
                <a:latin typeface="+mn-lt"/>
              </a:rPr>
            </a:br>
            <a:r>
              <a:rPr lang="he-IL" b="1" spc="-1" dirty="0">
                <a:solidFill>
                  <a:srgbClr val="025952"/>
                </a:solidFill>
                <a:latin typeface="+mn-lt"/>
              </a:rPr>
              <a:t> מושגים ודוגמאות</a:t>
            </a:r>
            <a:endParaRPr lang="he-IL" b="1" spc="-1" dirty="0">
              <a:solidFill>
                <a:srgbClr val="02595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611751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5"/>
          <p:cNvSpPr txBox="1">
            <a:spLocks noGrp="1"/>
          </p:cNvSpPr>
          <p:nvPr>
            <p:ph type="title"/>
          </p:nvPr>
        </p:nvSpPr>
        <p:spPr>
          <a:xfrm>
            <a:off x="132846" y="648500"/>
            <a:ext cx="11148067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30555"/>
              <a:buFont typeface="Arial"/>
              <a:buNone/>
            </a:pPr>
            <a:r>
              <a:rPr lang="de-AT" sz="3600" b="1" dirty="0">
                <a:solidFill>
                  <a:srgbClr val="C00000"/>
                </a:solidFill>
              </a:rPr>
              <a:t>הגדרה ואלמנטים מרכזיים של המסגרת הרעיונית</a:t>
            </a:r>
            <a:endParaRPr sz="3600" b="1" dirty="0">
              <a:solidFill>
                <a:srgbClr val="C00000"/>
              </a:solidFill>
            </a:endParaRPr>
          </a:p>
          <a:p>
            <a:pPr marL="0" lvl="0" indent="0" algn="r" rtl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Calibri"/>
              <a:buNone/>
            </a:pPr>
            <a:endParaRPr sz="3600" b="1" dirty="0">
              <a:solidFill>
                <a:srgbClr val="C00000"/>
              </a:solidFill>
            </a:endParaRPr>
          </a:p>
        </p:txBody>
      </p:sp>
      <p:sp>
        <p:nvSpPr>
          <p:cNvPr id="223" name="Google Shape;223;p15"/>
          <p:cNvSpPr txBox="1">
            <a:spLocks noGrp="1"/>
          </p:cNvSpPr>
          <p:nvPr>
            <p:ph type="body" idx="1"/>
          </p:nvPr>
        </p:nvSpPr>
        <p:spPr>
          <a:xfrm>
            <a:off x="633051" y="1469300"/>
            <a:ext cx="11274027" cy="45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0" lvl="0" indent="0" algn="r" rtl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de-AT" sz="7200" b="1" dirty="0">
                <a:latin typeface="Arial"/>
                <a:ea typeface="Arial"/>
                <a:cs typeface="Arial"/>
                <a:sym typeface="Arial"/>
              </a:rPr>
              <a:t>אלמנטים מסגרתיים</a:t>
            </a:r>
            <a:br>
              <a:rPr lang="de-AT" sz="7200" b="1" dirty="0">
                <a:latin typeface="Arial"/>
                <a:ea typeface="Arial"/>
                <a:cs typeface="Arial"/>
                <a:sym typeface="Arial"/>
              </a:rPr>
            </a:br>
            <a:r>
              <a:rPr lang="de-AT" sz="7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AT" sz="7200" b="1" dirty="0">
                <a:latin typeface="Arial"/>
                <a:ea typeface="Arial"/>
                <a:cs typeface="Arial"/>
                <a:sym typeface="Arial"/>
              </a:rPr>
              <a:t>הובלה ברת קיימא:</a:t>
            </a:r>
            <a:br>
              <a:rPr lang="de-AT" sz="7200" b="1" dirty="0">
                <a:latin typeface="Arial"/>
                <a:ea typeface="Arial"/>
                <a:cs typeface="Arial"/>
                <a:sym typeface="Arial"/>
              </a:rPr>
            </a:br>
            <a:r>
              <a:rPr lang="de-AT" sz="7200" dirty="0">
                <a:latin typeface="Arial"/>
                <a:ea typeface="Arial"/>
                <a:cs typeface="Arial"/>
                <a:sym typeface="Arial"/>
              </a:rPr>
              <a:t> קטליזטור לחינוך לפיתוח בר-קיימא (ESD</a:t>
            </a:r>
            <a:r>
              <a:rPr lang="de-AT" sz="7200" dirty="0" smtClean="0">
                <a:latin typeface="Arial"/>
                <a:ea typeface="Arial"/>
                <a:cs typeface="Arial"/>
                <a:sym typeface="Arial"/>
              </a:rPr>
              <a:t>); </a:t>
            </a:r>
            <a:r>
              <a:rPr lang="he-IL" sz="7200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AT" sz="7200" dirty="0" smtClean="0">
                <a:latin typeface="Arial"/>
                <a:ea typeface="Arial"/>
                <a:cs typeface="Arial"/>
                <a:sym typeface="Arial"/>
              </a:rPr>
              <a:t>הובלה </a:t>
            </a:r>
            <a:r>
              <a:rPr lang="de-AT" sz="7200" dirty="0">
                <a:latin typeface="Arial"/>
                <a:ea typeface="Arial"/>
                <a:cs typeface="Arial"/>
                <a:sym typeface="Arial"/>
              </a:rPr>
              <a:t>טרנספורמטיבית; מעקב אחרי התקדמות</a:t>
            </a:r>
            <a:endParaRPr sz="72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r" rtl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de-AT" sz="7200" b="1" dirty="0">
                <a:latin typeface="Arial"/>
                <a:ea typeface="Arial"/>
                <a:cs typeface="Arial"/>
                <a:sym typeface="Arial"/>
              </a:rPr>
              <a:t>משאבים בבית הספר:</a:t>
            </a:r>
            <a:br>
              <a:rPr lang="de-AT" sz="7200" b="1" dirty="0">
                <a:latin typeface="Arial"/>
                <a:ea typeface="Arial"/>
                <a:cs typeface="Arial"/>
                <a:sym typeface="Arial"/>
              </a:rPr>
            </a:br>
            <a:r>
              <a:rPr lang="de-AT" sz="7200" dirty="0">
                <a:latin typeface="Arial"/>
                <a:ea typeface="Arial"/>
                <a:cs typeface="Arial"/>
                <a:sym typeface="Arial"/>
              </a:rPr>
              <a:t> ניהול זמן; </a:t>
            </a:r>
            <a:r>
              <a:rPr lang="he-IL" sz="7200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AT" sz="7200" dirty="0" smtClean="0">
                <a:latin typeface="Arial"/>
                <a:ea typeface="Arial"/>
                <a:cs typeface="Arial"/>
                <a:sym typeface="Arial"/>
              </a:rPr>
              <a:t>מבנה </a:t>
            </a:r>
            <a:r>
              <a:rPr lang="de-AT" sz="7200" dirty="0">
                <a:latin typeface="Arial"/>
                <a:ea typeface="Arial"/>
                <a:cs typeface="Arial"/>
                <a:sym typeface="Arial"/>
              </a:rPr>
              <a:t>מקצועי וארגוני</a:t>
            </a:r>
            <a:endParaRPr sz="72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r" rtl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de-AT" sz="7200" b="1" dirty="0">
                <a:latin typeface="Arial"/>
                <a:ea typeface="Arial"/>
                <a:cs typeface="Arial"/>
                <a:sym typeface="Arial"/>
              </a:rPr>
              <a:t>אלמנטים מרכזיים</a:t>
            </a:r>
            <a:br>
              <a:rPr lang="de-AT" sz="7200" b="1" dirty="0">
                <a:latin typeface="Arial"/>
                <a:ea typeface="Arial"/>
                <a:cs typeface="Arial"/>
                <a:sym typeface="Arial"/>
              </a:rPr>
            </a:br>
            <a:r>
              <a:rPr lang="de-AT" sz="7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AT" sz="7200" b="1" dirty="0">
                <a:latin typeface="Arial"/>
                <a:ea typeface="Arial"/>
                <a:cs typeface="Arial"/>
                <a:sym typeface="Arial"/>
              </a:rPr>
              <a:t>תקשורת פלורליסטית:</a:t>
            </a:r>
            <a:r>
              <a:rPr lang="de-AT" sz="7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he-IL" sz="7200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AT" sz="7200" dirty="0" smtClean="0">
                <a:latin typeface="Arial"/>
                <a:ea typeface="Arial"/>
                <a:cs typeface="Arial"/>
                <a:sym typeface="Arial"/>
              </a:rPr>
              <a:t>נקודות </a:t>
            </a:r>
            <a:r>
              <a:rPr lang="de-AT" sz="7200" dirty="0">
                <a:latin typeface="Arial"/>
                <a:ea typeface="Arial"/>
                <a:cs typeface="Arial"/>
                <a:sym typeface="Arial"/>
              </a:rPr>
              <a:t>מבט שונות ודיאלוג</a:t>
            </a:r>
            <a:endParaRPr sz="72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r" rtl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de-AT" sz="7200" b="1" dirty="0">
                <a:latin typeface="Arial"/>
                <a:ea typeface="Arial"/>
                <a:cs typeface="Arial"/>
                <a:sym typeface="Arial"/>
              </a:rPr>
              <a:t>קשרים תומכים:</a:t>
            </a:r>
            <a:r>
              <a:rPr lang="de-AT" sz="7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he-IL" sz="7200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AT" sz="7200" dirty="0" smtClean="0">
                <a:latin typeface="Arial"/>
                <a:ea typeface="Arial"/>
                <a:cs typeface="Arial"/>
                <a:sym typeface="Arial"/>
              </a:rPr>
              <a:t>צוות </a:t>
            </a:r>
            <a:r>
              <a:rPr lang="de-AT" sz="7200" dirty="0">
                <a:latin typeface="Arial"/>
                <a:ea typeface="Arial"/>
                <a:cs typeface="Arial"/>
                <a:sym typeface="Arial"/>
              </a:rPr>
              <a:t>בית </a:t>
            </a:r>
            <a:r>
              <a:rPr lang="de-AT" sz="7200" dirty="0" smtClean="0">
                <a:latin typeface="Arial"/>
                <a:ea typeface="Arial"/>
                <a:cs typeface="Arial"/>
                <a:sym typeface="Arial"/>
              </a:rPr>
              <a:t>ספר</a:t>
            </a:r>
            <a:r>
              <a:rPr lang="he-IL" sz="7200" dirty="0" smtClean="0">
                <a:latin typeface="Arial"/>
                <a:ea typeface="Arial"/>
                <a:cs typeface="Arial"/>
                <a:sym typeface="Arial"/>
              </a:rPr>
              <a:t>;</a:t>
            </a:r>
            <a:r>
              <a:rPr lang="de-AT" sz="7200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he-IL" sz="7200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AT" sz="7200" dirty="0" smtClean="0">
                <a:latin typeface="Arial"/>
                <a:ea typeface="Arial"/>
                <a:cs typeface="Arial"/>
                <a:sym typeface="Arial"/>
              </a:rPr>
              <a:t>רישות </a:t>
            </a:r>
            <a:r>
              <a:rPr lang="de-AT" sz="7200" dirty="0">
                <a:latin typeface="Arial"/>
                <a:ea typeface="Arial"/>
                <a:cs typeface="Arial"/>
                <a:sym typeface="Arial"/>
              </a:rPr>
              <a:t>עם שותפים חיצוניים</a:t>
            </a:r>
            <a:endParaRPr sz="72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r" rtl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de-AT" sz="7200" b="1" dirty="0">
                <a:latin typeface="Arial"/>
                <a:ea typeface="Arial"/>
                <a:cs typeface="Arial"/>
                <a:sym typeface="Arial"/>
              </a:rPr>
              <a:t>החלטות דמוקרטיות:</a:t>
            </a:r>
            <a:r>
              <a:rPr lang="de-AT" sz="7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he-IL" sz="7200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AT" sz="7200" dirty="0" smtClean="0">
                <a:latin typeface="Arial"/>
                <a:ea typeface="Arial"/>
                <a:cs typeface="Arial"/>
                <a:sym typeface="Arial"/>
              </a:rPr>
              <a:t>הובלה </a:t>
            </a:r>
            <a:r>
              <a:rPr lang="de-AT" sz="7200" dirty="0">
                <a:latin typeface="Arial"/>
                <a:ea typeface="Arial"/>
                <a:cs typeface="Arial"/>
                <a:sym typeface="Arial"/>
              </a:rPr>
              <a:t>מופצת</a:t>
            </a:r>
            <a:endParaRPr sz="72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r" rtl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de-AT" sz="7200" b="1" dirty="0">
                <a:latin typeface="Arial"/>
                <a:ea typeface="Arial"/>
                <a:cs typeface="Arial"/>
                <a:sym typeface="Arial"/>
              </a:rPr>
              <a:t>חזון משותף:</a:t>
            </a:r>
            <a:r>
              <a:rPr lang="de-AT" sz="7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he-IL" sz="7200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AT" sz="7200" dirty="0" smtClean="0">
                <a:latin typeface="Arial"/>
                <a:ea typeface="Arial"/>
                <a:cs typeface="Arial"/>
                <a:sym typeface="Arial"/>
              </a:rPr>
              <a:t>מוטיבציה </a:t>
            </a:r>
            <a:r>
              <a:rPr lang="de-AT" sz="7200" dirty="0">
                <a:latin typeface="Arial"/>
                <a:ea typeface="Arial"/>
                <a:cs typeface="Arial"/>
                <a:sym typeface="Arial"/>
              </a:rPr>
              <a:t>פנימית; סילבוס סמוי</a:t>
            </a:r>
            <a:endParaRPr sz="72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r" rtl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de-AT" sz="7200" b="1" dirty="0">
                <a:latin typeface="Arial"/>
                <a:ea typeface="Arial"/>
                <a:cs typeface="Arial"/>
                <a:sym typeface="Arial"/>
              </a:rPr>
              <a:t>יכולת </a:t>
            </a:r>
            <a:r>
              <a:rPr lang="de-AT" sz="7200" b="1" dirty="0" smtClean="0">
                <a:latin typeface="Arial"/>
                <a:ea typeface="Arial"/>
                <a:cs typeface="Arial"/>
                <a:sym typeface="Arial"/>
              </a:rPr>
              <a:t>הסתגלות</a:t>
            </a:r>
            <a:r>
              <a:rPr lang="he-IL" sz="7200" b="1" dirty="0">
                <a:latin typeface="Arial"/>
                <a:ea typeface="Arial"/>
                <a:cs typeface="Arial"/>
                <a:sym typeface="Arial"/>
              </a:rPr>
              <a:t>:</a:t>
            </a:r>
            <a:r>
              <a:rPr lang="de-AT" sz="7200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he-IL" sz="7200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AT" sz="7200" dirty="0" smtClean="0">
                <a:latin typeface="Arial"/>
                <a:ea typeface="Arial"/>
                <a:cs typeface="Arial"/>
                <a:sym typeface="Arial"/>
              </a:rPr>
              <a:t>דרישות </a:t>
            </a:r>
            <a:r>
              <a:rPr lang="de-AT" sz="7200" dirty="0">
                <a:latin typeface="Arial"/>
                <a:ea typeface="Arial"/>
                <a:cs typeface="Arial"/>
                <a:sym typeface="Arial"/>
              </a:rPr>
              <a:t>פנימיות וחיצוניות; למידה חד-ופעמית ושני-ופעמית; העברה ושינוי</a:t>
            </a:r>
            <a:endParaRPr sz="72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r" rtl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de-AT" sz="7200" b="1" dirty="0">
                <a:latin typeface="Arial"/>
                <a:ea typeface="Arial"/>
                <a:cs typeface="Arial"/>
                <a:sym typeface="Arial"/>
              </a:rPr>
              <a:t>הסכמה קולקטיבית לגבי ESD:</a:t>
            </a:r>
            <a:r>
              <a:rPr lang="de-AT" sz="7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he-IL" sz="7200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AT" sz="7200" dirty="0" smtClean="0">
                <a:latin typeface="Arial"/>
                <a:ea typeface="Arial"/>
                <a:cs typeface="Arial"/>
                <a:sym typeface="Arial"/>
              </a:rPr>
              <a:t>להיות </a:t>
            </a:r>
            <a:r>
              <a:rPr lang="de-AT" sz="7200" dirty="0">
                <a:latin typeface="Arial"/>
                <a:ea typeface="Arial"/>
                <a:cs typeface="Arial"/>
                <a:sym typeface="Arial"/>
              </a:rPr>
              <a:t>משוכנעים בהשפעות חיוביות של הצוותים</a:t>
            </a:r>
            <a:endParaRPr sz="7200" dirty="0">
              <a:latin typeface="Arial"/>
              <a:ea typeface="Arial"/>
              <a:cs typeface="Arial"/>
              <a:sym typeface="Arial"/>
            </a:endParaRPr>
          </a:p>
          <a:p>
            <a:pPr marL="228600" lvl="0" indent="-11049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20000"/>
              <a:buNone/>
            </a:pPr>
            <a:endParaRPr sz="2000" b="1" i="1" dirty="0"/>
          </a:p>
          <a:p>
            <a:pPr marL="228600" lvl="0" indent="-9080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i="1" dirty="0"/>
          </a:p>
        </p:txBody>
      </p:sp>
    </p:spTree>
    <p:extLst>
      <p:ext uri="{BB962C8B-B14F-4D97-AF65-F5344CB8AC3E}">
        <p14:creationId xmlns:p14="http://schemas.microsoft.com/office/powerpoint/2010/main" val="14359260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636494" y="1886078"/>
            <a:ext cx="1135230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r" rtl="1" fontAlgn="base">
              <a:buFont typeface="Arial" panose="020B0604020202020204" pitchFamily="34" charset="0"/>
              <a:buChar char="•"/>
            </a:pPr>
            <a:r>
              <a:rPr lang="he-IL" dirty="0"/>
              <a:t>כוונות ומטרות משותפות </a:t>
            </a:r>
            <a:r>
              <a:rPr lang="en-US" dirty="0" smtClean="0"/>
              <a:t>Lieberman </a:t>
            </a:r>
            <a:r>
              <a:rPr lang="en-US" dirty="0"/>
              <a:t>&amp; Wood, 2003</a:t>
            </a:r>
            <a:r>
              <a:rPr lang="en-US" dirty="0" smtClean="0"/>
              <a:t>)</a:t>
            </a:r>
            <a:r>
              <a:rPr lang="he-IL" dirty="0" smtClean="0"/>
              <a:t>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marL="285750" indent="-285750" algn="r" rtl="1" fontAlgn="base">
              <a:buFont typeface="Arial" panose="020B0604020202020204" pitchFamily="34" charset="0"/>
              <a:buChar char="•"/>
            </a:pPr>
            <a:r>
              <a:rPr lang="he-IL" dirty="0"/>
              <a:t>אוריינטציית אמון </a:t>
            </a:r>
            <a:r>
              <a:rPr lang="en-US" dirty="0" smtClean="0"/>
              <a:t>McDonald </a:t>
            </a:r>
            <a:r>
              <a:rPr lang="en-US" dirty="0"/>
              <a:t>&amp; Klein, 2003; McLaughlin et al., 2008</a:t>
            </a:r>
            <a:r>
              <a:rPr lang="en-US" dirty="0" smtClean="0"/>
              <a:t>)</a:t>
            </a:r>
            <a:r>
              <a:rPr lang="he-IL" dirty="0" smtClean="0"/>
              <a:t>)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he-IL" dirty="0" smtClean="0"/>
              <a:t>השתתפות </a:t>
            </a:r>
            <a:r>
              <a:rPr lang="he-IL" dirty="0"/>
              <a:t>וולונטרית </a:t>
            </a:r>
            <a:r>
              <a:rPr lang="en-US" dirty="0" smtClean="0"/>
              <a:t>McLaughlin </a:t>
            </a:r>
            <a:r>
              <a:rPr lang="en-US" dirty="0"/>
              <a:t>et al., 2008</a:t>
            </a:r>
            <a:r>
              <a:rPr lang="en-US" dirty="0" smtClean="0"/>
              <a:t>)</a:t>
            </a:r>
            <a:r>
              <a:rPr lang="he-IL" dirty="0" smtClean="0"/>
              <a:t>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dirty="0"/>
              <a:t>עקרון ההחלפה </a:t>
            </a:r>
            <a:r>
              <a:rPr lang="en-US" dirty="0" smtClean="0"/>
              <a:t>win–win</a:t>
            </a:r>
            <a:r>
              <a:rPr lang="en-US" dirty="0"/>
              <a:t>) (McCormick et al., 2011</a:t>
            </a:r>
            <a:r>
              <a:rPr lang="en-US" dirty="0" smtClean="0"/>
              <a:t>)</a:t>
            </a:r>
            <a:r>
              <a:rPr lang="he-IL" dirty="0" smtClean="0"/>
              <a:t>)</a:t>
            </a:r>
            <a:endParaRPr lang="en-GB" altLang="de-DE" sz="2100" dirty="0"/>
          </a:p>
        </p:txBody>
      </p:sp>
      <p:sp>
        <p:nvSpPr>
          <p:cNvPr id="2" name="PlaceHolder 1">
            <a:extLst>
              <a:ext uri="{FF2B5EF4-FFF2-40B4-BE49-F238E27FC236}">
                <a16:creationId xmlns:a16="http://schemas.microsoft.com/office/drawing/2014/main" id="{ECF3C321-2CD8-8EC1-EC90-0253B0600DBC}"/>
              </a:ext>
            </a:extLst>
          </p:cNvPr>
          <p:cNvSpPr txBox="1">
            <a:spLocks/>
          </p:cNvSpPr>
          <p:nvPr/>
        </p:nvSpPr>
        <p:spPr>
          <a:xfrm>
            <a:off x="945384" y="560918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de-AT" dirty="0"/>
              <a:t/>
            </a:r>
            <a:br>
              <a:rPr lang="de-AT" dirty="0"/>
            </a:br>
            <a:r>
              <a:rPr lang="de-AT" dirty="0"/>
              <a:t>היבטים תיאורטיים של </a:t>
            </a:r>
            <a:r>
              <a:rPr lang="de-AT" dirty="0" smtClean="0"/>
              <a:t>רישות</a:t>
            </a:r>
            <a:r>
              <a:rPr lang="he-IL" dirty="0" smtClean="0"/>
              <a:t> (</a:t>
            </a:r>
            <a:r>
              <a:rPr lang="en-US" dirty="0" smtClean="0"/>
              <a:t>I</a:t>
            </a:r>
            <a:r>
              <a:rPr lang="he-IL" dirty="0" smtClean="0"/>
              <a:t>)</a:t>
            </a:r>
            <a:endParaRPr lang="de-DE" b="1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" name="Textfeld 1">
            <a:extLst>
              <a:ext uri="{FF2B5EF4-FFF2-40B4-BE49-F238E27FC236}">
                <a16:creationId xmlns:a16="http://schemas.microsoft.com/office/drawing/2014/main" id="{DB3D4B48-B720-E6C5-EE48-35B5EEB5DC0C}"/>
              </a:ext>
            </a:extLst>
          </p:cNvPr>
          <p:cNvSpPr/>
          <p:nvPr/>
        </p:nvSpPr>
        <p:spPr>
          <a:xfrm>
            <a:off x="697454" y="4133315"/>
            <a:ext cx="10674112" cy="232225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182563">
              <a:spcAft>
                <a:spcPts val="600"/>
              </a:spcAft>
            </a:pPr>
            <a:r>
              <a:rPr lang="en-US" sz="1200" dirty="0">
                <a:ea typeface="Times New Roman" panose="02020603050405020304" pitchFamily="18" charset="0"/>
              </a:rPr>
              <a:t>Lieberman, A. &amp; Wood, D.R. (2003). </a:t>
            </a:r>
            <a:r>
              <a:rPr lang="en-US" sz="1200" i="1" dirty="0">
                <a:ea typeface="Times New Roman" panose="02020603050405020304" pitchFamily="18" charset="0"/>
              </a:rPr>
              <a:t>Inside the National Writing Project. Connecting Network Learning and Classroom Teaching</a:t>
            </a:r>
            <a:r>
              <a:rPr lang="en-US" sz="1200" dirty="0">
                <a:ea typeface="Times New Roman" panose="02020603050405020304" pitchFamily="18" charset="0"/>
              </a:rPr>
              <a:t>. New York: Teacher College Press. </a:t>
            </a:r>
            <a:r>
              <a:rPr lang="en-US" sz="1200" dirty="0">
                <a:ea typeface="Times New Roman" panose="02020603050405020304" pitchFamily="18" charset="0"/>
                <a:hlinkClick r:id="rId2"/>
              </a:rPr>
              <a:t>https://www.researchgate.net/publication/271109560_Inside_the_National_Writing_Project_Connecting_Network_Learning_and_Classroom_Teaching</a:t>
            </a:r>
            <a:endParaRPr lang="en-US" sz="1200" dirty="0">
              <a:ea typeface="Times New Roman" panose="02020603050405020304" pitchFamily="18" charset="0"/>
            </a:endParaRPr>
          </a:p>
          <a:p>
            <a:pPr marL="182563">
              <a:spcAft>
                <a:spcPts val="600"/>
              </a:spcAft>
            </a:pPr>
            <a:r>
              <a:rPr lang="de-DE" sz="1200" dirty="0">
                <a:ea typeface="Times New Roman" panose="02020603050405020304" pitchFamily="18" charset="0"/>
              </a:rPr>
              <a:t>McDonald, J. &amp; Klein, E. (2003). Networking </a:t>
            </a:r>
            <a:r>
              <a:rPr lang="de-DE" sz="1200" dirty="0" err="1">
                <a:ea typeface="Times New Roman" panose="02020603050405020304" pitchFamily="18" charset="0"/>
              </a:rPr>
              <a:t>for</a:t>
            </a:r>
            <a:r>
              <a:rPr lang="de-DE" sz="1200" dirty="0">
                <a:ea typeface="Times New Roman" panose="02020603050405020304" pitchFamily="18" charset="0"/>
              </a:rPr>
              <a:t> Teacher Learning: </a:t>
            </a:r>
            <a:r>
              <a:rPr lang="de-DE" sz="1200" dirty="0" err="1">
                <a:ea typeface="Times New Roman" panose="02020603050405020304" pitchFamily="18" charset="0"/>
              </a:rPr>
              <a:t>Toward</a:t>
            </a:r>
            <a:r>
              <a:rPr lang="de-DE" sz="1200" dirty="0">
                <a:ea typeface="Times New Roman" panose="02020603050405020304" pitchFamily="18" charset="0"/>
              </a:rPr>
              <a:t> a Theory </a:t>
            </a:r>
            <a:r>
              <a:rPr lang="de-DE" sz="1200" dirty="0" err="1">
                <a:ea typeface="Times New Roman" panose="02020603050405020304" pitchFamily="18" charset="0"/>
              </a:rPr>
              <a:t>of</a:t>
            </a:r>
            <a:r>
              <a:rPr lang="de-DE" sz="1200" dirty="0">
                <a:ea typeface="Times New Roman" panose="02020603050405020304" pitchFamily="18" charset="0"/>
              </a:rPr>
              <a:t> </a:t>
            </a:r>
            <a:r>
              <a:rPr lang="de-DE" sz="1200" dirty="0" err="1">
                <a:ea typeface="Times New Roman" panose="02020603050405020304" pitchFamily="18" charset="0"/>
              </a:rPr>
              <a:t>Effective</a:t>
            </a:r>
            <a:r>
              <a:rPr lang="de-DE" sz="1200" dirty="0">
                <a:ea typeface="Times New Roman" panose="02020603050405020304" pitchFamily="18" charset="0"/>
              </a:rPr>
              <a:t> Design. </a:t>
            </a:r>
            <a:r>
              <a:rPr lang="de-DE" sz="1200" i="1" dirty="0">
                <a:ea typeface="Times New Roman" panose="02020603050405020304" pitchFamily="18" charset="0"/>
              </a:rPr>
              <a:t>Teacher College </a:t>
            </a:r>
            <a:r>
              <a:rPr lang="de-DE" sz="1200" i="1" dirty="0" err="1">
                <a:ea typeface="Times New Roman" panose="02020603050405020304" pitchFamily="18" charset="0"/>
              </a:rPr>
              <a:t>Record</a:t>
            </a:r>
            <a:r>
              <a:rPr lang="de-DE" sz="1200" dirty="0">
                <a:ea typeface="Times New Roman" panose="02020603050405020304" pitchFamily="18" charset="0"/>
              </a:rPr>
              <a:t>, 105(8), 1606-1621. </a:t>
            </a:r>
            <a:r>
              <a:rPr lang="de-DE" sz="1200" dirty="0">
                <a:ea typeface="Times New Roman" panose="02020603050405020304" pitchFamily="18" charset="0"/>
                <a:hlinkClick r:id="rId3"/>
              </a:rPr>
              <a:t>https://www.researchgate.net/publication/254465663_Networking_for_Teacher_Learning_Toward_a_Theory_of_Effective_Design</a:t>
            </a:r>
            <a:endParaRPr lang="de-DE" sz="1200" dirty="0">
              <a:ea typeface="Times New Roman" panose="02020603050405020304" pitchFamily="18" charset="0"/>
            </a:endParaRPr>
          </a:p>
          <a:p>
            <a:pPr marL="182563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de-DE" sz="1200" dirty="0">
                <a:ea typeface="Times New Roman" panose="02020603050405020304" pitchFamily="18" charset="0"/>
              </a:rPr>
              <a:t>McLaughlin, C., Black-Hawkins, K., McIntyre, D. &amp; Townsend, A. (2008). </a:t>
            </a:r>
            <a:r>
              <a:rPr lang="de-DE" sz="1200" i="1" dirty="0">
                <a:ea typeface="Times New Roman" panose="02020603050405020304" pitchFamily="18" charset="0"/>
              </a:rPr>
              <a:t>Networking </a:t>
            </a:r>
            <a:r>
              <a:rPr lang="de-DE" sz="1200" i="1" dirty="0" err="1">
                <a:ea typeface="Times New Roman" panose="02020603050405020304" pitchFamily="18" charset="0"/>
              </a:rPr>
              <a:t>Practitioner</a:t>
            </a:r>
            <a:r>
              <a:rPr lang="de-DE" sz="1200" i="1" dirty="0">
                <a:ea typeface="Times New Roman" panose="02020603050405020304" pitchFamily="18" charset="0"/>
              </a:rPr>
              <a:t> Research</a:t>
            </a:r>
            <a:r>
              <a:rPr lang="de-DE" sz="1200" dirty="0">
                <a:ea typeface="Times New Roman" panose="02020603050405020304" pitchFamily="18" charset="0"/>
              </a:rPr>
              <a:t>. London: Routledge. </a:t>
            </a:r>
          </a:p>
          <a:p>
            <a:pPr marL="182563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200" dirty="0">
                <a:ea typeface="Times New Roman" panose="02020603050405020304" pitchFamily="18" charset="0"/>
              </a:rPr>
              <a:t>OECD (2003). </a:t>
            </a:r>
            <a:r>
              <a:rPr lang="en-US" sz="1200" i="1" dirty="0">
                <a:ea typeface="Times New Roman" panose="02020603050405020304" pitchFamily="18" charset="0"/>
              </a:rPr>
              <a:t>Schooling for Tomorrow. Networks of Innovation</a:t>
            </a:r>
            <a:r>
              <a:rPr lang="en-US" sz="1200" dirty="0">
                <a:ea typeface="Times New Roman" panose="02020603050405020304" pitchFamily="18" charset="0"/>
              </a:rPr>
              <a:t>. Paris: OECD. </a:t>
            </a:r>
            <a:r>
              <a:rPr lang="en-US" sz="1200" dirty="0">
                <a:ea typeface="Times New Roman" panose="02020603050405020304" pitchFamily="18" charset="0"/>
                <a:hlinkClick r:id="rId4"/>
              </a:rPr>
              <a:t>https://www.imst.ac.at/wp-content/uploads/2024/03/Rauch-Networks-Cambridge-Journal-2013.pdf</a:t>
            </a:r>
            <a:endParaRPr lang="en-US" sz="1200" dirty="0">
              <a:ea typeface="Times New Roman" panose="02020603050405020304" pitchFamily="18" charset="0"/>
            </a:endParaRPr>
          </a:p>
          <a:p>
            <a:pPr marL="182563">
              <a:spcAft>
                <a:spcPts val="600"/>
              </a:spcAft>
            </a:pPr>
            <a:r>
              <a:rPr lang="de-DE" sz="1200" dirty="0">
                <a:ea typeface="Times New Roman" panose="02020603050405020304" pitchFamily="18" charset="0"/>
              </a:rPr>
              <a:t>McCormick, R., Fox, A., Carmichael, P. &amp; Procter, R. (2011). </a:t>
            </a:r>
            <a:r>
              <a:rPr lang="de-DE" sz="1200" i="1" dirty="0" err="1">
                <a:ea typeface="Times New Roman" panose="02020603050405020304" pitchFamily="18" charset="0"/>
              </a:rPr>
              <a:t>Researching</a:t>
            </a:r>
            <a:r>
              <a:rPr lang="de-DE" sz="1200" i="1" dirty="0">
                <a:ea typeface="Times New Roman" panose="02020603050405020304" pitchFamily="18" charset="0"/>
              </a:rPr>
              <a:t> and Understanding Educational Networks</a:t>
            </a:r>
            <a:r>
              <a:rPr lang="de-DE" sz="1200" dirty="0">
                <a:ea typeface="Times New Roman" panose="02020603050405020304" pitchFamily="18" charset="0"/>
              </a:rPr>
              <a:t>. London: Routledge. </a:t>
            </a:r>
            <a:r>
              <a:rPr lang="de-DE" sz="1200" dirty="0">
                <a:ea typeface="Times New Roman" panose="02020603050405020304" pitchFamily="18" charset="0"/>
                <a:hlinkClick r:id="rId5"/>
              </a:rPr>
              <a:t>https://www.researchgate.net/publication/47343392_Researching_and_Understanding_Educational_Networks</a:t>
            </a:r>
            <a:endParaRPr lang="de-DE" sz="1200" dirty="0">
              <a:ea typeface="Times New Roman" panose="02020603050405020304" pitchFamily="18" charset="0"/>
            </a:endParaRPr>
          </a:p>
          <a:p>
            <a:pPr marL="182563">
              <a:spcAft>
                <a:spcPts val="600"/>
              </a:spcAft>
            </a:pPr>
            <a:endParaRPr lang="de-DE" sz="1200" dirty="0"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86835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669593-2E71-0A56-7F0C-54B192DB86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8BF4B3A7-614C-B224-BA24-6E0E3CFCCBE3}"/>
              </a:ext>
            </a:extLst>
          </p:cNvPr>
          <p:cNvSpPr/>
          <p:nvPr/>
        </p:nvSpPr>
        <p:spPr>
          <a:xfrm>
            <a:off x="731376" y="2292478"/>
            <a:ext cx="10919011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 rtl="1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he-IL" altLang="de-DE" sz="2100" dirty="0"/>
              <a:t>למידה הדדית </a:t>
            </a:r>
            <a:r>
              <a:rPr lang="en-GB" altLang="de-DE" sz="2100" dirty="0" err="1" smtClean="0"/>
              <a:t>Teddlie</a:t>
            </a:r>
            <a:r>
              <a:rPr lang="en-GB" altLang="de-DE" sz="2100" dirty="0" smtClean="0"/>
              <a:t> </a:t>
            </a:r>
            <a:r>
              <a:rPr lang="en-GB" altLang="de-DE" sz="2100" dirty="0"/>
              <a:t>&amp; Reynolds, 2000</a:t>
            </a:r>
            <a:r>
              <a:rPr lang="en-GB" altLang="de-DE" sz="2100" dirty="0" smtClean="0"/>
              <a:t>)</a:t>
            </a:r>
            <a:r>
              <a:rPr lang="he-IL" altLang="de-DE" sz="2100" dirty="0" smtClean="0"/>
              <a:t>)</a:t>
            </a:r>
            <a:endParaRPr lang="en-GB" altLang="de-DE" sz="2100" dirty="0"/>
          </a:p>
          <a:p>
            <a:pPr marL="342900" indent="-342900" algn="r" rtl="1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he-IL" altLang="de-DE" sz="2100" dirty="0" smtClean="0"/>
              <a:t>חדשנות </a:t>
            </a:r>
            <a:r>
              <a:rPr lang="en-GB" altLang="de-DE" sz="2100" dirty="0" err="1" smtClean="0"/>
              <a:t>Muijs</a:t>
            </a:r>
            <a:r>
              <a:rPr lang="en-GB" altLang="de-DE" sz="2100" dirty="0"/>
              <a:t>, 2010</a:t>
            </a:r>
            <a:r>
              <a:rPr lang="en-GB" altLang="de-DE" sz="2100" dirty="0" smtClean="0"/>
              <a:t>)</a:t>
            </a:r>
            <a:r>
              <a:rPr lang="he-IL" altLang="de-DE" sz="2100" dirty="0" smtClean="0"/>
              <a:t>)</a:t>
            </a:r>
            <a:endParaRPr lang="en-GB" altLang="de-DE" sz="2100" dirty="0"/>
          </a:p>
          <a:p>
            <a:pPr marL="342900" indent="-342900" algn="r" rtl="1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he-IL" altLang="de-DE" sz="2100" dirty="0" smtClean="0"/>
              <a:t>אוטונומיה </a:t>
            </a:r>
            <a:r>
              <a:rPr lang="en-GB" altLang="de-DE" sz="2100" dirty="0" err="1" smtClean="0"/>
              <a:t>Wohlstetter</a:t>
            </a:r>
            <a:r>
              <a:rPr lang="en-GB" altLang="de-DE" sz="2100" dirty="0" smtClean="0"/>
              <a:t> </a:t>
            </a:r>
            <a:r>
              <a:rPr lang="en-GB" altLang="de-DE" sz="2100" dirty="0"/>
              <a:t>&amp; Smith, 2006</a:t>
            </a:r>
            <a:r>
              <a:rPr lang="en-GB" altLang="de-DE" sz="2100" dirty="0" smtClean="0"/>
              <a:t>)</a:t>
            </a:r>
            <a:r>
              <a:rPr lang="he-IL" altLang="de-DE" sz="2100" dirty="0" smtClean="0"/>
              <a:t>)</a:t>
            </a:r>
            <a:endParaRPr lang="en-GB" altLang="de-DE" sz="2100" dirty="0"/>
          </a:p>
          <a:p>
            <a:pPr marL="342900" indent="-342900" algn="r" rtl="1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he-IL" altLang="de-DE" sz="2100" dirty="0" smtClean="0"/>
              <a:t>משאבים </a:t>
            </a:r>
            <a:r>
              <a:rPr lang="he-IL" altLang="de-DE" sz="2100" dirty="0"/>
              <a:t>משותפים </a:t>
            </a:r>
            <a:r>
              <a:rPr lang="en-GB" altLang="de-DE" sz="2100" dirty="0" smtClean="0"/>
              <a:t>Katz </a:t>
            </a:r>
            <a:r>
              <a:rPr lang="en-GB" altLang="de-DE" sz="2100" dirty="0"/>
              <a:t>&amp; Earl, 2010</a:t>
            </a:r>
            <a:r>
              <a:rPr lang="en-GB" altLang="de-DE" sz="2100" dirty="0" smtClean="0"/>
              <a:t>)</a:t>
            </a:r>
            <a:r>
              <a:rPr lang="he-IL" altLang="de-DE" sz="2100" dirty="0" smtClean="0"/>
              <a:t>)</a:t>
            </a:r>
            <a:endParaRPr lang="en-GB" altLang="de-DE" sz="2100" dirty="0"/>
          </a:p>
          <a:p>
            <a:pPr marL="342900" indent="-342900" algn="r" rtl="1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endParaRPr lang="en-GB" altLang="de-DE" sz="2100" dirty="0"/>
          </a:p>
        </p:txBody>
      </p:sp>
      <p:sp>
        <p:nvSpPr>
          <p:cNvPr id="2" name="PlaceHolder 1">
            <a:extLst>
              <a:ext uri="{FF2B5EF4-FFF2-40B4-BE49-F238E27FC236}">
                <a16:creationId xmlns:a16="http://schemas.microsoft.com/office/drawing/2014/main" id="{6D649CCB-479E-0EA1-F087-353999810670}"/>
              </a:ext>
            </a:extLst>
          </p:cNvPr>
          <p:cNvSpPr txBox="1">
            <a:spLocks/>
          </p:cNvSpPr>
          <p:nvPr/>
        </p:nvSpPr>
        <p:spPr>
          <a:xfrm>
            <a:off x="838379" y="531101"/>
            <a:ext cx="10515240" cy="911200"/>
          </a:xfrm>
          <a:prstGeom prst="rect">
            <a:avLst/>
          </a:prstGeom>
          <a:noFill/>
          <a:ln w="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de-AT" dirty="0"/>
              <a:t>היבטים תיאורטיים של רישות</a:t>
            </a:r>
            <a:r>
              <a:rPr lang="he-IL" dirty="0"/>
              <a:t> </a:t>
            </a:r>
            <a:r>
              <a:rPr lang="he-IL" dirty="0" smtClean="0"/>
              <a:t>(</a:t>
            </a:r>
            <a:r>
              <a:rPr lang="en-US" dirty="0" smtClean="0"/>
              <a:t>II</a:t>
            </a:r>
            <a:r>
              <a:rPr lang="he-IL" dirty="0"/>
              <a:t>)</a:t>
            </a:r>
            <a:endParaRPr lang="de-DE" b="1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" name="Textfeld 1">
            <a:extLst>
              <a:ext uri="{FF2B5EF4-FFF2-40B4-BE49-F238E27FC236}">
                <a16:creationId xmlns:a16="http://schemas.microsoft.com/office/drawing/2014/main" id="{5F627015-ABC7-7C13-DD7C-70FC4535D094}"/>
              </a:ext>
            </a:extLst>
          </p:cNvPr>
          <p:cNvSpPr/>
          <p:nvPr/>
        </p:nvSpPr>
        <p:spPr>
          <a:xfrm>
            <a:off x="731376" y="4468155"/>
            <a:ext cx="10674112" cy="206064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182563">
              <a:spcAft>
                <a:spcPts val="600"/>
              </a:spcAft>
            </a:pPr>
            <a:r>
              <a:rPr lang="de-AT" sz="1200" dirty="0" err="1">
                <a:ea typeface="Times New Roman" panose="02020603050405020304" pitchFamily="18" charset="0"/>
              </a:rPr>
              <a:t>Dobischat</a:t>
            </a:r>
            <a:r>
              <a:rPr lang="de-AT" sz="1200" dirty="0">
                <a:ea typeface="Times New Roman" panose="02020603050405020304" pitchFamily="18" charset="0"/>
              </a:rPr>
              <a:t>, R., Düsseldorf, C., </a:t>
            </a:r>
            <a:r>
              <a:rPr lang="de-AT" sz="1200" dirty="0" err="1">
                <a:ea typeface="Times New Roman" panose="02020603050405020304" pitchFamily="18" charset="0"/>
              </a:rPr>
              <a:t>Nuissl</a:t>
            </a:r>
            <a:r>
              <a:rPr lang="de-AT" sz="1200" dirty="0">
                <a:ea typeface="Times New Roman" panose="02020603050405020304" pitchFamily="18" charset="0"/>
              </a:rPr>
              <a:t>, E. &amp; Stuhldreier, J. (2006). Lernende Regionen – begriffliche Grund-lagen. In E. </a:t>
            </a:r>
            <a:r>
              <a:rPr lang="de-AT" sz="1200" dirty="0" err="1">
                <a:ea typeface="Times New Roman" panose="02020603050405020304" pitchFamily="18" charset="0"/>
              </a:rPr>
              <a:t>Nuissl</a:t>
            </a:r>
            <a:r>
              <a:rPr lang="de-AT" sz="1200" dirty="0">
                <a:ea typeface="Times New Roman" panose="02020603050405020304" pitchFamily="18" charset="0"/>
              </a:rPr>
              <a:t> et al. (</a:t>
            </a:r>
            <a:r>
              <a:rPr lang="de-AT" sz="1200" dirty="0" err="1">
                <a:ea typeface="Times New Roman" panose="02020603050405020304" pitchFamily="18" charset="0"/>
              </a:rPr>
              <a:t>eds</a:t>
            </a:r>
            <a:r>
              <a:rPr lang="de-AT" sz="1200" dirty="0">
                <a:ea typeface="Times New Roman" panose="02020603050405020304" pitchFamily="18" charset="0"/>
              </a:rPr>
              <a:t>.), </a:t>
            </a:r>
            <a:r>
              <a:rPr lang="de-AT" sz="1200" i="1" dirty="0">
                <a:ea typeface="Times New Roman" panose="02020603050405020304" pitchFamily="18" charset="0"/>
              </a:rPr>
              <a:t>Regionale Bildungsnetze</a:t>
            </a:r>
            <a:r>
              <a:rPr lang="de-AT" sz="1200" dirty="0">
                <a:ea typeface="Times New Roman" panose="02020603050405020304" pitchFamily="18" charset="0"/>
              </a:rPr>
              <a:t>. Bielefeld: Bertelsmann, 23-33.</a:t>
            </a:r>
            <a:endParaRPr lang="de-DE" sz="1200" dirty="0">
              <a:ea typeface="Times New Roman" panose="02020603050405020304" pitchFamily="18" charset="0"/>
            </a:endParaRPr>
          </a:p>
          <a:p>
            <a:pPr marL="182563">
              <a:spcAft>
                <a:spcPts val="600"/>
              </a:spcAft>
            </a:pPr>
            <a:r>
              <a:rPr lang="en-US" sz="1200" dirty="0" err="1">
                <a:ea typeface="Times New Roman" panose="02020603050405020304" pitchFamily="18" charset="0"/>
              </a:rPr>
              <a:t>Schäffter</a:t>
            </a:r>
            <a:r>
              <a:rPr lang="en-US" sz="1200" dirty="0">
                <a:ea typeface="Times New Roman" panose="02020603050405020304" pitchFamily="18" charset="0"/>
              </a:rPr>
              <a:t>, O. (2006). </a:t>
            </a:r>
            <a:r>
              <a:rPr lang="de-DE" sz="1200" dirty="0">
                <a:ea typeface="Times New Roman" panose="02020603050405020304" pitchFamily="18" charset="0"/>
              </a:rPr>
              <a:t>Lernen in der Zivilgesellschaft - aus der Perspektive der Erwachsenenbildung</a:t>
            </a:r>
            <a:r>
              <a:rPr lang="en-US" sz="1200" dirty="0">
                <a:ea typeface="Times New Roman" panose="02020603050405020304" pitchFamily="18" charset="0"/>
              </a:rPr>
              <a:t>. In: H. </a:t>
            </a:r>
            <a:r>
              <a:rPr lang="de-DE" sz="1200" dirty="0" err="1">
                <a:ea typeface="Times New Roman" panose="02020603050405020304" pitchFamily="18" charset="0"/>
              </a:rPr>
              <a:t>Voesgen</a:t>
            </a:r>
            <a:r>
              <a:rPr lang="de-DE" sz="1200" dirty="0">
                <a:ea typeface="Times New Roman" panose="02020603050405020304" pitchFamily="18" charset="0"/>
              </a:rPr>
              <a:t> (Eds.): </a:t>
            </a:r>
            <a:r>
              <a:rPr lang="de-DE" sz="1200" i="1" dirty="0">
                <a:ea typeface="Times New Roman" panose="02020603050405020304" pitchFamily="18" charset="0"/>
              </a:rPr>
              <a:t>Brückenschläge. Neue Partnerschaften zwischen institutioneller Erwachsenenbildung und bürgerschaftlichem Engagement</a:t>
            </a:r>
            <a:r>
              <a:rPr lang="de-DE" sz="1200" dirty="0">
                <a:ea typeface="Times New Roman" panose="02020603050405020304" pitchFamily="18" charset="0"/>
              </a:rPr>
              <a:t>. Bielefeld: Bertelsmann, 21-33</a:t>
            </a:r>
            <a:r>
              <a:rPr lang="en-US" sz="1200" dirty="0">
                <a:ea typeface="Times New Roman" panose="02020603050405020304" pitchFamily="18" charset="0"/>
              </a:rPr>
              <a:t>. </a:t>
            </a:r>
          </a:p>
          <a:p>
            <a:pPr marL="182563">
              <a:spcAft>
                <a:spcPts val="600"/>
              </a:spcAft>
            </a:pPr>
            <a:r>
              <a:rPr lang="de-DE" sz="1200" dirty="0" err="1">
                <a:ea typeface="Times New Roman" panose="02020603050405020304" pitchFamily="18" charset="0"/>
              </a:rPr>
              <a:t>Czerwanski</a:t>
            </a:r>
            <a:r>
              <a:rPr lang="de-DE" sz="1200" dirty="0">
                <a:ea typeface="Times New Roman" panose="02020603050405020304" pitchFamily="18" charset="0"/>
              </a:rPr>
              <a:t>, A., </a:t>
            </a:r>
            <a:r>
              <a:rPr lang="de-DE" sz="1200" dirty="0" err="1">
                <a:ea typeface="Times New Roman" panose="02020603050405020304" pitchFamily="18" charset="0"/>
              </a:rPr>
              <a:t>Hameyer</a:t>
            </a:r>
            <a:r>
              <a:rPr lang="de-DE" sz="1200" dirty="0">
                <a:ea typeface="Times New Roman" panose="02020603050405020304" pitchFamily="18" charset="0"/>
              </a:rPr>
              <a:t>, U. &amp; Rolff, H. G. (2002). Schulentwicklung im Netzwerk – Ergebnisse einer empirischen Nutzenanalyse von zwei Schulnetzwerken. In H. G. Rolff et al. (</a:t>
            </a:r>
            <a:r>
              <a:rPr lang="de-DE" sz="1200" dirty="0" err="1">
                <a:ea typeface="Times New Roman" panose="02020603050405020304" pitchFamily="18" charset="0"/>
              </a:rPr>
              <a:t>eds</a:t>
            </a:r>
            <a:r>
              <a:rPr lang="de-DE" sz="1200" dirty="0">
                <a:ea typeface="Times New Roman" panose="02020603050405020304" pitchFamily="18" charset="0"/>
              </a:rPr>
              <a:t>.), </a:t>
            </a:r>
            <a:r>
              <a:rPr lang="de-DE" sz="1200" i="1" dirty="0">
                <a:ea typeface="Times New Roman" panose="02020603050405020304" pitchFamily="18" charset="0"/>
              </a:rPr>
              <a:t>Jahrbuch für Schulentwicklung</a:t>
            </a:r>
            <a:r>
              <a:rPr lang="de-DE" sz="1200" dirty="0">
                <a:ea typeface="Times New Roman" panose="02020603050405020304" pitchFamily="18" charset="0"/>
              </a:rPr>
              <a:t>. München: Juventa, 99-130. </a:t>
            </a:r>
          </a:p>
          <a:p>
            <a:pPr marL="182563">
              <a:spcAft>
                <a:spcPts val="600"/>
              </a:spcAft>
            </a:pPr>
            <a:r>
              <a:rPr lang="en-US" sz="1200" dirty="0">
                <a:ea typeface="Times New Roman" panose="02020603050405020304" pitchFamily="18" charset="0"/>
              </a:rPr>
              <a:t>O’Hair, Mary John and Wiel </a:t>
            </a:r>
            <a:r>
              <a:rPr lang="en-US" sz="1200" dirty="0" err="1">
                <a:ea typeface="Times New Roman" panose="02020603050405020304" pitchFamily="18" charset="0"/>
              </a:rPr>
              <a:t>Veugelers</a:t>
            </a:r>
            <a:r>
              <a:rPr lang="en-US" sz="1200" dirty="0">
                <a:ea typeface="Times New Roman" panose="02020603050405020304" pitchFamily="18" charset="0"/>
              </a:rPr>
              <a:t> (2005). The case for network learning. In W. </a:t>
            </a:r>
            <a:r>
              <a:rPr lang="en-US" sz="1200" dirty="0" err="1">
                <a:ea typeface="Times New Roman" panose="02020603050405020304" pitchFamily="18" charset="0"/>
              </a:rPr>
              <a:t>Veugelers</a:t>
            </a:r>
            <a:r>
              <a:rPr lang="en-US" sz="1200" dirty="0">
                <a:ea typeface="Times New Roman" panose="02020603050405020304" pitchFamily="18" charset="0"/>
              </a:rPr>
              <a:t> &amp; M. John O’Hair (eds.), </a:t>
            </a:r>
            <a:r>
              <a:rPr lang="en-US" sz="1200" i="1" dirty="0">
                <a:ea typeface="Times New Roman" panose="02020603050405020304" pitchFamily="18" charset="0"/>
              </a:rPr>
              <a:t>Network Learning for Educational Change. </a:t>
            </a:r>
            <a:r>
              <a:rPr lang="en-US" sz="1200" dirty="0">
                <a:ea typeface="Times New Roman" panose="02020603050405020304" pitchFamily="18" charset="0"/>
              </a:rPr>
              <a:t>Maidenhead: Open University Press, 1-16.</a:t>
            </a:r>
          </a:p>
          <a:p>
            <a:pPr marL="182563">
              <a:spcAft>
                <a:spcPts val="600"/>
              </a:spcAft>
            </a:pPr>
            <a:endParaRPr lang="de-DE" sz="1200" dirty="0"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8140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669593-2E71-0A56-7F0C-54B192DB86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8BF4B3A7-614C-B224-BA24-6E0E3CFCCBE3}"/>
              </a:ext>
            </a:extLst>
          </p:cNvPr>
          <p:cNvSpPr/>
          <p:nvPr/>
        </p:nvSpPr>
        <p:spPr>
          <a:xfrm>
            <a:off x="731376" y="2292478"/>
            <a:ext cx="109190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r" rtl="1" fontAlgn="base">
              <a:buFont typeface="Arial" panose="020B0604020202020204" pitchFamily="34" charset="0"/>
              <a:buChar char="•"/>
            </a:pPr>
            <a:r>
              <a:rPr lang="he-IL" dirty="0"/>
              <a:t>פיתוח מקצועי </a:t>
            </a:r>
            <a:r>
              <a:rPr lang="en-US" dirty="0" smtClean="0"/>
              <a:t>Hargreaves</a:t>
            </a:r>
            <a:r>
              <a:rPr lang="en-US" dirty="0"/>
              <a:t>, 2012</a:t>
            </a:r>
            <a:r>
              <a:rPr lang="en-US" dirty="0" smtClean="0"/>
              <a:t>)</a:t>
            </a:r>
            <a:r>
              <a:rPr lang="he-IL" dirty="0" smtClean="0"/>
              <a:t>)</a:t>
            </a:r>
            <a:endParaRPr lang="en-US" dirty="0"/>
          </a:p>
          <a:p>
            <a:pPr marL="285750" indent="-285750" algn="r" rtl="1" fontAlgn="base">
              <a:buFont typeface="Arial" panose="020B0604020202020204" pitchFamily="34" charset="0"/>
              <a:buChar char="•"/>
            </a:pPr>
            <a:r>
              <a:rPr lang="he-IL" dirty="0"/>
              <a:t>מחויבות משותפת </a:t>
            </a:r>
            <a:r>
              <a:rPr lang="en-US" dirty="0" smtClean="0"/>
              <a:t>Chapman </a:t>
            </a:r>
            <a:r>
              <a:rPr lang="en-US" dirty="0"/>
              <a:t>&amp; Hadfield, 2010</a:t>
            </a:r>
            <a:r>
              <a:rPr lang="en-US" dirty="0" smtClean="0"/>
              <a:t>)</a:t>
            </a:r>
            <a:r>
              <a:rPr lang="he-IL" dirty="0" smtClean="0"/>
              <a:t>)</a:t>
            </a:r>
            <a:endParaRPr lang="en-US" dirty="0"/>
          </a:p>
          <a:p>
            <a:pPr marL="285750" indent="-285750" algn="r" rtl="1" fontAlgn="base">
              <a:buFont typeface="Arial" panose="020B0604020202020204" pitchFamily="34" charset="0"/>
              <a:buChar char="•"/>
            </a:pPr>
            <a:r>
              <a:rPr lang="he-IL" dirty="0"/>
              <a:t>זהות קולקטיבית </a:t>
            </a:r>
            <a:r>
              <a:rPr lang="en-US" dirty="0" err="1" smtClean="0"/>
              <a:t>Kelchtermans</a:t>
            </a:r>
            <a:r>
              <a:rPr lang="en-US" dirty="0"/>
              <a:t>, 2006</a:t>
            </a:r>
            <a:r>
              <a:rPr lang="en-US" dirty="0" smtClean="0"/>
              <a:t>)</a:t>
            </a:r>
            <a:r>
              <a:rPr lang="he-IL" dirty="0" smtClean="0"/>
              <a:t>)</a:t>
            </a:r>
            <a:endParaRPr lang="en-US" dirty="0"/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dirty="0"/>
              <a:t>קיימות </a:t>
            </a:r>
            <a:r>
              <a:rPr lang="en-US" dirty="0" smtClean="0"/>
              <a:t>Earl </a:t>
            </a:r>
            <a:r>
              <a:rPr lang="en-US" dirty="0"/>
              <a:t>&amp; Katz, 2007</a:t>
            </a:r>
            <a:r>
              <a:rPr lang="en-US" dirty="0" smtClean="0"/>
              <a:t>)</a:t>
            </a:r>
            <a:r>
              <a:rPr lang="he-IL" dirty="0" smtClean="0"/>
              <a:t>)</a:t>
            </a:r>
            <a:endParaRPr lang="en-GB" altLang="de-DE" sz="2100" dirty="0"/>
          </a:p>
        </p:txBody>
      </p:sp>
      <p:sp>
        <p:nvSpPr>
          <p:cNvPr id="2" name="PlaceHolder 1">
            <a:extLst>
              <a:ext uri="{FF2B5EF4-FFF2-40B4-BE49-F238E27FC236}">
                <a16:creationId xmlns:a16="http://schemas.microsoft.com/office/drawing/2014/main" id="{6D649CCB-479E-0EA1-F087-353999810670}"/>
              </a:ext>
            </a:extLst>
          </p:cNvPr>
          <p:cNvSpPr txBox="1">
            <a:spLocks/>
          </p:cNvSpPr>
          <p:nvPr/>
        </p:nvSpPr>
        <p:spPr>
          <a:xfrm>
            <a:off x="838379" y="531101"/>
            <a:ext cx="10515240" cy="911200"/>
          </a:xfrm>
          <a:prstGeom prst="rect">
            <a:avLst/>
          </a:prstGeom>
          <a:noFill/>
          <a:ln w="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de-AT" dirty="0"/>
              <a:t>היבטים תיאורטיים של רישות</a:t>
            </a:r>
            <a:r>
              <a:rPr lang="he-IL" dirty="0"/>
              <a:t> </a:t>
            </a:r>
            <a:r>
              <a:rPr lang="he-IL" dirty="0" smtClean="0"/>
              <a:t>(</a:t>
            </a:r>
            <a:r>
              <a:rPr lang="en-US" dirty="0" smtClean="0"/>
              <a:t>III</a:t>
            </a:r>
            <a:r>
              <a:rPr lang="he-IL" dirty="0" smtClean="0"/>
              <a:t>)</a:t>
            </a:r>
            <a:endParaRPr lang="de-DE" b="1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" name="Textfeld 1">
            <a:extLst>
              <a:ext uri="{FF2B5EF4-FFF2-40B4-BE49-F238E27FC236}">
                <a16:creationId xmlns:a16="http://schemas.microsoft.com/office/drawing/2014/main" id="{5F627015-ABC7-7C13-DD7C-70FC4535D094}"/>
              </a:ext>
            </a:extLst>
          </p:cNvPr>
          <p:cNvSpPr/>
          <p:nvPr/>
        </p:nvSpPr>
        <p:spPr>
          <a:xfrm>
            <a:off x="731376" y="4468155"/>
            <a:ext cx="10674112" cy="206064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182563">
              <a:spcAft>
                <a:spcPts val="600"/>
              </a:spcAft>
            </a:pPr>
            <a:r>
              <a:rPr lang="de-AT" sz="1200" dirty="0" err="1">
                <a:ea typeface="Times New Roman" panose="02020603050405020304" pitchFamily="18" charset="0"/>
              </a:rPr>
              <a:t>Dobischat</a:t>
            </a:r>
            <a:r>
              <a:rPr lang="de-AT" sz="1200" dirty="0">
                <a:ea typeface="Times New Roman" panose="02020603050405020304" pitchFamily="18" charset="0"/>
              </a:rPr>
              <a:t>, R., Düsseldorf, C., </a:t>
            </a:r>
            <a:r>
              <a:rPr lang="de-AT" sz="1200" dirty="0" err="1">
                <a:ea typeface="Times New Roman" panose="02020603050405020304" pitchFamily="18" charset="0"/>
              </a:rPr>
              <a:t>Nuissl</a:t>
            </a:r>
            <a:r>
              <a:rPr lang="de-AT" sz="1200" dirty="0">
                <a:ea typeface="Times New Roman" panose="02020603050405020304" pitchFamily="18" charset="0"/>
              </a:rPr>
              <a:t>, E. &amp; Stuhldreier, J. (2006). Lernende Regionen – begriffliche Grund-lagen. In E. </a:t>
            </a:r>
            <a:r>
              <a:rPr lang="de-AT" sz="1200" dirty="0" err="1">
                <a:ea typeface="Times New Roman" panose="02020603050405020304" pitchFamily="18" charset="0"/>
              </a:rPr>
              <a:t>Nuissl</a:t>
            </a:r>
            <a:r>
              <a:rPr lang="de-AT" sz="1200" dirty="0">
                <a:ea typeface="Times New Roman" panose="02020603050405020304" pitchFamily="18" charset="0"/>
              </a:rPr>
              <a:t> et al. (</a:t>
            </a:r>
            <a:r>
              <a:rPr lang="de-AT" sz="1200" dirty="0" err="1">
                <a:ea typeface="Times New Roman" panose="02020603050405020304" pitchFamily="18" charset="0"/>
              </a:rPr>
              <a:t>eds</a:t>
            </a:r>
            <a:r>
              <a:rPr lang="de-AT" sz="1200" dirty="0">
                <a:ea typeface="Times New Roman" panose="02020603050405020304" pitchFamily="18" charset="0"/>
              </a:rPr>
              <a:t>.), </a:t>
            </a:r>
            <a:r>
              <a:rPr lang="de-AT" sz="1200" i="1" dirty="0">
                <a:ea typeface="Times New Roman" panose="02020603050405020304" pitchFamily="18" charset="0"/>
              </a:rPr>
              <a:t>Regionale Bildungsnetze</a:t>
            </a:r>
            <a:r>
              <a:rPr lang="de-AT" sz="1200" dirty="0">
                <a:ea typeface="Times New Roman" panose="02020603050405020304" pitchFamily="18" charset="0"/>
              </a:rPr>
              <a:t>. Bielefeld: Bertelsmann, 23-33.</a:t>
            </a:r>
            <a:endParaRPr lang="de-DE" sz="1200" dirty="0">
              <a:ea typeface="Times New Roman" panose="02020603050405020304" pitchFamily="18" charset="0"/>
            </a:endParaRPr>
          </a:p>
          <a:p>
            <a:pPr marL="182563">
              <a:spcAft>
                <a:spcPts val="600"/>
              </a:spcAft>
            </a:pPr>
            <a:r>
              <a:rPr lang="en-US" sz="1200" dirty="0" err="1">
                <a:ea typeface="Times New Roman" panose="02020603050405020304" pitchFamily="18" charset="0"/>
              </a:rPr>
              <a:t>Schäffter</a:t>
            </a:r>
            <a:r>
              <a:rPr lang="en-US" sz="1200" dirty="0">
                <a:ea typeface="Times New Roman" panose="02020603050405020304" pitchFamily="18" charset="0"/>
              </a:rPr>
              <a:t>, O. (2006). </a:t>
            </a:r>
            <a:r>
              <a:rPr lang="de-DE" sz="1200" dirty="0">
                <a:ea typeface="Times New Roman" panose="02020603050405020304" pitchFamily="18" charset="0"/>
              </a:rPr>
              <a:t>Lernen in der Zivilgesellschaft - aus der Perspektive der Erwachsenenbildung</a:t>
            </a:r>
            <a:r>
              <a:rPr lang="en-US" sz="1200" dirty="0">
                <a:ea typeface="Times New Roman" panose="02020603050405020304" pitchFamily="18" charset="0"/>
              </a:rPr>
              <a:t>. In: H. </a:t>
            </a:r>
            <a:r>
              <a:rPr lang="de-DE" sz="1200" dirty="0" err="1">
                <a:ea typeface="Times New Roman" panose="02020603050405020304" pitchFamily="18" charset="0"/>
              </a:rPr>
              <a:t>Voesgen</a:t>
            </a:r>
            <a:r>
              <a:rPr lang="de-DE" sz="1200" dirty="0">
                <a:ea typeface="Times New Roman" panose="02020603050405020304" pitchFamily="18" charset="0"/>
              </a:rPr>
              <a:t> (Eds.): </a:t>
            </a:r>
            <a:r>
              <a:rPr lang="de-DE" sz="1200" i="1" dirty="0">
                <a:ea typeface="Times New Roman" panose="02020603050405020304" pitchFamily="18" charset="0"/>
              </a:rPr>
              <a:t>Brückenschläge. Neue Partnerschaften zwischen institutioneller Erwachsenenbildung und bürgerschaftlichem Engagement</a:t>
            </a:r>
            <a:r>
              <a:rPr lang="de-DE" sz="1200" dirty="0">
                <a:ea typeface="Times New Roman" panose="02020603050405020304" pitchFamily="18" charset="0"/>
              </a:rPr>
              <a:t>. Bielefeld: Bertelsmann, 21-33</a:t>
            </a:r>
            <a:r>
              <a:rPr lang="en-US" sz="1200" dirty="0">
                <a:ea typeface="Times New Roman" panose="02020603050405020304" pitchFamily="18" charset="0"/>
              </a:rPr>
              <a:t>. </a:t>
            </a:r>
          </a:p>
          <a:p>
            <a:pPr marL="182563">
              <a:spcAft>
                <a:spcPts val="600"/>
              </a:spcAft>
            </a:pPr>
            <a:r>
              <a:rPr lang="de-DE" sz="1200" dirty="0" err="1">
                <a:ea typeface="Times New Roman" panose="02020603050405020304" pitchFamily="18" charset="0"/>
              </a:rPr>
              <a:t>Czerwanski</a:t>
            </a:r>
            <a:r>
              <a:rPr lang="de-DE" sz="1200" dirty="0">
                <a:ea typeface="Times New Roman" panose="02020603050405020304" pitchFamily="18" charset="0"/>
              </a:rPr>
              <a:t>, A., </a:t>
            </a:r>
            <a:r>
              <a:rPr lang="de-DE" sz="1200" dirty="0" err="1">
                <a:ea typeface="Times New Roman" panose="02020603050405020304" pitchFamily="18" charset="0"/>
              </a:rPr>
              <a:t>Hameyer</a:t>
            </a:r>
            <a:r>
              <a:rPr lang="de-DE" sz="1200" dirty="0">
                <a:ea typeface="Times New Roman" panose="02020603050405020304" pitchFamily="18" charset="0"/>
              </a:rPr>
              <a:t>, U. &amp; Rolff, H. G. (2002). Schulentwicklung im Netzwerk – Ergebnisse einer empirischen Nutzenanalyse von zwei Schulnetzwerken. In H. G. Rolff et al. (</a:t>
            </a:r>
            <a:r>
              <a:rPr lang="de-DE" sz="1200" dirty="0" err="1">
                <a:ea typeface="Times New Roman" panose="02020603050405020304" pitchFamily="18" charset="0"/>
              </a:rPr>
              <a:t>eds</a:t>
            </a:r>
            <a:r>
              <a:rPr lang="de-DE" sz="1200" dirty="0">
                <a:ea typeface="Times New Roman" panose="02020603050405020304" pitchFamily="18" charset="0"/>
              </a:rPr>
              <a:t>.), </a:t>
            </a:r>
            <a:r>
              <a:rPr lang="de-DE" sz="1200" i="1" dirty="0">
                <a:ea typeface="Times New Roman" panose="02020603050405020304" pitchFamily="18" charset="0"/>
              </a:rPr>
              <a:t>Jahrbuch für Schulentwicklung</a:t>
            </a:r>
            <a:r>
              <a:rPr lang="de-DE" sz="1200" dirty="0">
                <a:ea typeface="Times New Roman" panose="02020603050405020304" pitchFamily="18" charset="0"/>
              </a:rPr>
              <a:t>. München: Juventa, 99-130. </a:t>
            </a:r>
          </a:p>
          <a:p>
            <a:pPr marL="182563">
              <a:spcAft>
                <a:spcPts val="600"/>
              </a:spcAft>
            </a:pPr>
            <a:r>
              <a:rPr lang="en-US" sz="1200" dirty="0">
                <a:ea typeface="Times New Roman" panose="02020603050405020304" pitchFamily="18" charset="0"/>
              </a:rPr>
              <a:t>O’Hair, Mary John and Wiel </a:t>
            </a:r>
            <a:r>
              <a:rPr lang="en-US" sz="1200" dirty="0" err="1">
                <a:ea typeface="Times New Roman" panose="02020603050405020304" pitchFamily="18" charset="0"/>
              </a:rPr>
              <a:t>Veugelers</a:t>
            </a:r>
            <a:r>
              <a:rPr lang="en-US" sz="1200" dirty="0">
                <a:ea typeface="Times New Roman" panose="02020603050405020304" pitchFamily="18" charset="0"/>
              </a:rPr>
              <a:t> (2005). The case for network learning. In W. </a:t>
            </a:r>
            <a:r>
              <a:rPr lang="en-US" sz="1200" dirty="0" err="1">
                <a:ea typeface="Times New Roman" panose="02020603050405020304" pitchFamily="18" charset="0"/>
              </a:rPr>
              <a:t>Veugelers</a:t>
            </a:r>
            <a:r>
              <a:rPr lang="en-US" sz="1200" dirty="0">
                <a:ea typeface="Times New Roman" panose="02020603050405020304" pitchFamily="18" charset="0"/>
              </a:rPr>
              <a:t> &amp; M. John O’Hair (eds.), </a:t>
            </a:r>
            <a:r>
              <a:rPr lang="en-US" sz="1200" i="1" dirty="0">
                <a:ea typeface="Times New Roman" panose="02020603050405020304" pitchFamily="18" charset="0"/>
              </a:rPr>
              <a:t>Network Learning for Educational Change. </a:t>
            </a:r>
            <a:r>
              <a:rPr lang="en-US" sz="1200" dirty="0">
                <a:ea typeface="Times New Roman" panose="02020603050405020304" pitchFamily="18" charset="0"/>
              </a:rPr>
              <a:t>Maidenhead: Open University Press, 1-16.</a:t>
            </a:r>
          </a:p>
          <a:p>
            <a:pPr marL="182563">
              <a:spcAft>
                <a:spcPts val="600"/>
              </a:spcAft>
            </a:pPr>
            <a:endParaRPr lang="de-DE" sz="1200" dirty="0"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9629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53A66DB-4A63-4FB5-8BE3-564929C9E1B5}"/>
              </a:ext>
            </a:extLst>
          </p:cNvPr>
          <p:cNvSpPr txBox="1">
            <a:spLocks noChangeArrowheads="1"/>
          </p:cNvSpPr>
          <p:nvPr/>
        </p:nvSpPr>
        <p:spPr>
          <a:xfrm>
            <a:off x="1884363" y="6300789"/>
            <a:ext cx="4546600" cy="358775"/>
          </a:xfrm>
          <a:prstGeom prst="rect">
            <a:avLst/>
          </a:prstGeom>
          <a:ln/>
        </p:spPr>
        <p:txBody>
          <a:bodyPr/>
          <a:lstStyle>
            <a:lvl1pPr>
              <a:defRPr sz="1600"/>
            </a:lvl1pPr>
          </a:lstStyle>
          <a:p>
            <a:pPr>
              <a:defRPr/>
            </a:pPr>
            <a:endParaRPr lang="en-GB" sz="1350" dirty="0">
              <a:solidFill>
                <a:srgbClr val="000000">
                  <a:lumMod val="75000"/>
                  <a:lumOff val="25000"/>
                </a:srgbClr>
              </a:solidFill>
              <a:latin typeface="Arial" charset="0"/>
            </a:endParaRPr>
          </a:p>
        </p:txBody>
      </p:sp>
      <p:sp>
        <p:nvSpPr>
          <p:cNvPr id="11268" name="Foliennummernplatzhalter 10">
            <a:extLst>
              <a:ext uri="{FF2B5EF4-FFF2-40B4-BE49-F238E27FC236}">
                <a16:creationId xmlns:a16="http://schemas.microsoft.com/office/drawing/2014/main" id="{7C98FB57-98B9-40EA-B98A-EC96CD003AFC}"/>
              </a:ext>
            </a:extLst>
          </p:cNvPr>
          <p:cNvSpPr txBox="1">
            <a:spLocks/>
          </p:cNvSpPr>
          <p:nvPr/>
        </p:nvSpPr>
        <p:spPr bwMode="auto">
          <a:xfrm>
            <a:off x="10091738" y="6551614"/>
            <a:ext cx="53975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de-DE" altLang="de-DE" sz="1200" b="0">
              <a:solidFill>
                <a:srgbClr val="404040"/>
              </a:solidFill>
            </a:endParaRPr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165ED137-A7F3-1605-A245-B2A47EAF4352}"/>
              </a:ext>
            </a:extLst>
          </p:cNvPr>
          <p:cNvGrpSpPr/>
          <p:nvPr/>
        </p:nvGrpSpPr>
        <p:grpSpPr>
          <a:xfrm>
            <a:off x="2017649" y="1818331"/>
            <a:ext cx="8118268" cy="3986119"/>
            <a:chOff x="1703388" y="1261745"/>
            <a:chExt cx="8820150" cy="4464052"/>
          </a:xfrm>
        </p:grpSpPr>
        <p:grpSp>
          <p:nvGrpSpPr>
            <p:cNvPr id="11269" name="Gruppieren 16">
              <a:extLst>
                <a:ext uri="{FF2B5EF4-FFF2-40B4-BE49-F238E27FC236}">
                  <a16:creationId xmlns:a16="http://schemas.microsoft.com/office/drawing/2014/main" id="{98F69AAA-228C-41B3-A27B-4F21FBFA6E0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71925" y="1261745"/>
              <a:ext cx="4319588" cy="2159000"/>
              <a:chOff x="2448000" y="1800000"/>
              <a:chExt cx="4320000" cy="2160000"/>
            </a:xfrm>
          </p:grpSpPr>
          <p:sp>
            <p:nvSpPr>
              <p:cNvPr id="9" name="Flussdiagramm: Verzweigung 8">
                <a:extLst>
                  <a:ext uri="{FF2B5EF4-FFF2-40B4-BE49-F238E27FC236}">
                    <a16:creationId xmlns:a16="http://schemas.microsoft.com/office/drawing/2014/main" id="{1F34D84E-2051-4765-93BA-7C5B00FDC554}"/>
                  </a:ext>
                </a:extLst>
              </p:cNvPr>
              <p:cNvSpPr/>
              <p:nvPr/>
            </p:nvSpPr>
            <p:spPr>
              <a:xfrm>
                <a:off x="2448000" y="1800000"/>
                <a:ext cx="4320000" cy="2160000"/>
              </a:xfrm>
              <a:prstGeom prst="flowChartDecision">
                <a:avLst/>
              </a:prstGeom>
              <a:solidFill>
                <a:schemeClr val="bg1"/>
              </a:solidFill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AT">
                  <a:solidFill>
                    <a:srgbClr val="FFFFFF"/>
                  </a:solidFill>
                </a:endParaRPr>
              </a:p>
            </p:txBody>
          </p:sp>
          <p:sp>
            <p:nvSpPr>
              <p:cNvPr id="11290" name="Rechteck 12">
                <a:extLst>
                  <a:ext uri="{FF2B5EF4-FFF2-40B4-BE49-F238E27FC236}">
                    <a16:creationId xmlns:a16="http://schemas.microsoft.com/office/drawing/2014/main" id="{7B03DC00-524D-460E-95AA-E14F8AA038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8000" y="2209728"/>
                <a:ext cx="4320000" cy="14172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lvl="0" algn="ctr" rtl="1">
                  <a:lnSpc>
                    <a:spcPct val="90000"/>
                  </a:lnSpc>
                  <a:spcBef>
                    <a:spcPts val="600"/>
                  </a:spcBef>
                  <a:buClr>
                    <a:schemeClr val="dk1"/>
                  </a:buClr>
                  <a:buSzPts val="1100"/>
                  <a:buNone/>
                </a:pPr>
                <a:r>
                  <a:rPr lang="he-IL" sz="1700" dirty="0" smtClean="0"/>
                  <a:t>מידע</a:t>
                </a:r>
              </a:p>
              <a:p>
                <a:pPr lvl="0" algn="ctr" rtl="1">
                  <a:lnSpc>
                    <a:spcPct val="90000"/>
                  </a:lnSpc>
                  <a:spcBef>
                    <a:spcPts val="600"/>
                  </a:spcBef>
                  <a:buClr>
                    <a:schemeClr val="dk1"/>
                  </a:buClr>
                  <a:buSzPts val="1100"/>
                  <a:buNone/>
                </a:pPr>
                <a:r>
                  <a:rPr lang="he-IL" sz="1700" b="0" dirty="0" smtClean="0"/>
                  <a:t>החלפה </a:t>
                </a:r>
                <a:r>
                  <a:rPr lang="he-IL" sz="1700" b="0" dirty="0"/>
                  <a:t>ישירה ומיידית</a:t>
                </a:r>
              </a:p>
              <a:p>
                <a:pPr lvl="0" algn="ctr" rtl="1">
                  <a:lnSpc>
                    <a:spcPct val="90000"/>
                  </a:lnSpc>
                  <a:spcBef>
                    <a:spcPts val="600"/>
                  </a:spcBef>
                  <a:buClr>
                    <a:schemeClr val="dk1"/>
                  </a:buClr>
                  <a:buSzPts val="1100"/>
                  <a:buNone/>
                </a:pPr>
                <a:r>
                  <a:rPr lang="he-IL" sz="1700" b="0" dirty="0"/>
                  <a:t>של מידע רלוונטי אודות</a:t>
                </a:r>
              </a:p>
              <a:p>
                <a:pPr lvl="0" algn="ctr" rtl="1">
                  <a:lnSpc>
                    <a:spcPct val="90000"/>
                  </a:lnSpc>
                  <a:spcBef>
                    <a:spcPts val="600"/>
                  </a:spcBef>
                  <a:buClr>
                    <a:srgbClr val="000000"/>
                  </a:buClr>
                  <a:buSzPts val="1600"/>
                  <a:buNone/>
                </a:pPr>
                <a:r>
                  <a:rPr lang="he-IL" sz="1700" b="0" dirty="0"/>
                  <a:t>הוראה ולמידה</a:t>
                </a:r>
                <a:endParaRPr lang="he-IL" sz="1700" b="0" dirty="0"/>
              </a:p>
            </p:txBody>
          </p:sp>
        </p:grpSp>
        <p:grpSp>
          <p:nvGrpSpPr>
            <p:cNvPr id="3" name="Gruppieren 17">
              <a:extLst>
                <a:ext uri="{FF2B5EF4-FFF2-40B4-BE49-F238E27FC236}">
                  <a16:creationId xmlns:a16="http://schemas.microsoft.com/office/drawing/2014/main" id="{64555D32-7F47-4574-8737-BB24FB52090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03388" y="2414270"/>
              <a:ext cx="4356100" cy="2159000"/>
              <a:chOff x="180000" y="2952000"/>
              <a:chExt cx="4356000" cy="2160000"/>
            </a:xfrm>
          </p:grpSpPr>
          <p:sp>
            <p:nvSpPr>
              <p:cNvPr id="11" name="Flussdiagramm: Verzweigung 10">
                <a:extLst>
                  <a:ext uri="{FF2B5EF4-FFF2-40B4-BE49-F238E27FC236}">
                    <a16:creationId xmlns:a16="http://schemas.microsoft.com/office/drawing/2014/main" id="{FED86919-FD6E-4B3C-975A-A9546ECB5FC2}"/>
                  </a:ext>
                </a:extLst>
              </p:cNvPr>
              <p:cNvSpPr/>
              <p:nvPr/>
            </p:nvSpPr>
            <p:spPr>
              <a:xfrm>
                <a:off x="216000" y="2952000"/>
                <a:ext cx="4320000" cy="2160000"/>
              </a:xfrm>
              <a:prstGeom prst="flowChartDecision">
                <a:avLst/>
              </a:prstGeom>
              <a:solidFill>
                <a:schemeClr val="bg1"/>
              </a:solidFill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AT">
                  <a:solidFill>
                    <a:srgbClr val="FFFFFF"/>
                  </a:solidFill>
                </a:endParaRPr>
              </a:p>
            </p:txBody>
          </p:sp>
          <p:sp>
            <p:nvSpPr>
              <p:cNvPr id="11286" name="Rechteck 13">
                <a:extLst>
                  <a:ext uri="{FF2B5EF4-FFF2-40B4-BE49-F238E27FC236}">
                    <a16:creationId xmlns:a16="http://schemas.microsoft.com/office/drawing/2014/main" id="{CA6602A5-9D0D-4D9C-B2E3-4EA7B4F7C5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0000" y="3533185"/>
                <a:ext cx="4320000" cy="9345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rtl="1">
                  <a:lnSpc>
                    <a:spcPct val="90000"/>
                  </a:lnSpc>
                  <a:spcBef>
                    <a:spcPct val="0"/>
                  </a:spcBef>
                  <a:spcAft>
                    <a:spcPts val="600"/>
                  </a:spcAft>
                  <a:buNone/>
                </a:pPr>
                <a:r>
                  <a:rPr lang="he-IL" sz="1600" dirty="0" smtClean="0">
                    <a:solidFill>
                      <a:schemeClr val="dk1"/>
                    </a:solidFill>
                  </a:rPr>
                  <a:t>למידה</a:t>
                </a:r>
              </a:p>
              <a:p>
                <a:pPr algn="ctr" rtl="1">
                  <a:lnSpc>
                    <a:spcPct val="90000"/>
                  </a:lnSpc>
                  <a:spcBef>
                    <a:spcPct val="0"/>
                  </a:spcBef>
                  <a:spcAft>
                    <a:spcPts val="600"/>
                  </a:spcAft>
                  <a:buNone/>
                </a:pPr>
                <a:r>
                  <a:rPr lang="de-AT" sz="1600" b="0" dirty="0" smtClean="0">
                    <a:solidFill>
                      <a:schemeClr val="dk1"/>
                    </a:solidFill>
                  </a:rPr>
                  <a:t>הזדמנויות </a:t>
                </a:r>
                <a:r>
                  <a:rPr lang="de-AT" sz="1600" b="0" dirty="0">
                    <a:solidFill>
                      <a:schemeClr val="dk1"/>
                    </a:solidFill>
                  </a:rPr>
                  <a:t>למידה מורחבות</a:t>
                </a:r>
                <a:br>
                  <a:rPr lang="de-AT" sz="1600" b="0" dirty="0">
                    <a:solidFill>
                      <a:schemeClr val="dk1"/>
                    </a:solidFill>
                  </a:rPr>
                </a:br>
                <a:r>
                  <a:rPr lang="de-AT" sz="1600" b="0" dirty="0">
                    <a:solidFill>
                      <a:schemeClr val="dk1"/>
                    </a:solidFill>
                  </a:rPr>
                  <a:t> על ידי חילוף הדדי</a:t>
                </a:r>
                <a:endParaRPr lang="en-GB" altLang="de-DE" sz="1600" b="0" dirty="0">
                  <a:solidFill>
                    <a:srgbClr val="000000"/>
                  </a:solidFill>
                  <a:latin typeface="+mn-lt"/>
                </a:endParaRPr>
              </a:p>
            </p:txBody>
          </p:sp>
        </p:grpSp>
        <p:grpSp>
          <p:nvGrpSpPr>
            <p:cNvPr id="4" name="Gruppieren 19">
              <a:extLst>
                <a:ext uri="{FF2B5EF4-FFF2-40B4-BE49-F238E27FC236}">
                  <a16:creationId xmlns:a16="http://schemas.microsoft.com/office/drawing/2014/main" id="{C2933EB5-DC13-4A26-A0D1-9C121F0D7B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71925" y="3565210"/>
              <a:ext cx="4319588" cy="2160587"/>
              <a:chOff x="2448000" y="4104000"/>
              <a:chExt cx="4320000" cy="2160000"/>
            </a:xfrm>
          </p:grpSpPr>
          <p:sp>
            <p:nvSpPr>
              <p:cNvPr id="10" name="Flussdiagramm: Verzweigung 9">
                <a:extLst>
                  <a:ext uri="{FF2B5EF4-FFF2-40B4-BE49-F238E27FC236}">
                    <a16:creationId xmlns:a16="http://schemas.microsoft.com/office/drawing/2014/main" id="{2FEE76D2-7291-412A-A028-FBFDD19853FA}"/>
                  </a:ext>
                </a:extLst>
              </p:cNvPr>
              <p:cNvSpPr/>
              <p:nvPr/>
            </p:nvSpPr>
            <p:spPr>
              <a:xfrm>
                <a:off x="2448000" y="4104000"/>
                <a:ext cx="4320000" cy="2160000"/>
              </a:xfrm>
              <a:prstGeom prst="flowChartDecision">
                <a:avLst/>
              </a:prstGeom>
              <a:solidFill>
                <a:schemeClr val="bg1"/>
              </a:solidFill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rtl="1">
                  <a:defRPr/>
                </a:pPr>
                <a:endParaRPr lang="de-AT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282" name="Rechteck 14">
                <a:extLst>
                  <a:ext uri="{FF2B5EF4-FFF2-40B4-BE49-F238E27FC236}">
                    <a16:creationId xmlns:a16="http://schemas.microsoft.com/office/drawing/2014/main" id="{260A8C5D-067F-49EF-BA6B-3020689561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8000" y="4574621"/>
                <a:ext cx="4320000" cy="13444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lvl="0" algn="ctr" rtl="1">
                  <a:lnSpc>
                    <a:spcPct val="115000"/>
                  </a:lnSpc>
                  <a:spcBef>
                    <a:spcPts val="1200"/>
                  </a:spcBef>
                  <a:buClr>
                    <a:schemeClr val="dk1"/>
                  </a:buClr>
                  <a:buSzPts val="1100"/>
                  <a:buNone/>
                </a:pPr>
                <a:r>
                  <a:rPr lang="he-IL" sz="1600" dirty="0">
                    <a:solidFill>
                      <a:schemeClr val="dk1"/>
                    </a:solidFill>
                  </a:rPr>
                  <a:t>פונקציה פוליטית</a:t>
                </a:r>
                <a:br>
                  <a:rPr lang="he-IL" sz="1600" dirty="0">
                    <a:solidFill>
                      <a:schemeClr val="dk1"/>
                    </a:solidFill>
                  </a:rPr>
                </a:br>
                <a:r>
                  <a:rPr lang="he-IL" sz="1600" dirty="0">
                    <a:solidFill>
                      <a:schemeClr val="dk1"/>
                    </a:solidFill>
                  </a:rPr>
                  <a:t> </a:t>
                </a:r>
                <a:r>
                  <a:rPr lang="he-IL" sz="1600" b="0" dirty="0">
                    <a:solidFill>
                      <a:schemeClr val="dk1"/>
                    </a:solidFill>
                  </a:rPr>
                  <a:t>שיתוף פעולה עם אנשים בעלי דעות דומות</a:t>
                </a:r>
                <a:br>
                  <a:rPr lang="he-IL" sz="1600" b="0" dirty="0">
                    <a:solidFill>
                      <a:schemeClr val="dk1"/>
                    </a:solidFill>
                  </a:rPr>
                </a:br>
                <a:r>
                  <a:rPr lang="he-IL" sz="1600" b="0" dirty="0">
                    <a:solidFill>
                      <a:schemeClr val="dk1"/>
                    </a:solidFill>
                  </a:rPr>
                  <a:t> מעודד הפצה </a:t>
                </a:r>
                <a:br>
                  <a:rPr lang="he-IL" sz="1600" b="0" dirty="0">
                    <a:solidFill>
                      <a:schemeClr val="dk1"/>
                    </a:solidFill>
                  </a:rPr>
                </a:br>
                <a:r>
                  <a:rPr lang="he-IL" sz="1600" b="0" dirty="0">
                    <a:solidFill>
                      <a:schemeClr val="dk1"/>
                    </a:solidFill>
                  </a:rPr>
                  <a:t> והטמעה של </a:t>
                </a:r>
                <a:r>
                  <a:rPr lang="he-IL" sz="1600" b="0" dirty="0" smtClean="0">
                    <a:solidFill>
                      <a:schemeClr val="dk1"/>
                    </a:solidFill>
                  </a:rPr>
                  <a:t>חידושים</a:t>
                </a:r>
                <a:endParaRPr lang="he-IL" sz="1600" b="0" dirty="0">
                  <a:solidFill>
                    <a:schemeClr val="dk1"/>
                  </a:solidFill>
                </a:endParaRPr>
              </a:p>
            </p:txBody>
          </p:sp>
        </p:grpSp>
        <p:grpSp>
          <p:nvGrpSpPr>
            <p:cNvPr id="7" name="Gruppieren 18">
              <a:extLst>
                <a:ext uri="{FF2B5EF4-FFF2-40B4-BE49-F238E27FC236}">
                  <a16:creationId xmlns:a16="http://schemas.microsoft.com/office/drawing/2014/main" id="{F71F63CD-813E-4D2B-B2B5-40291B94FBF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03950" y="2414271"/>
              <a:ext cx="4319588" cy="2159001"/>
              <a:chOff x="4680000" y="2952000"/>
              <a:chExt cx="4320000" cy="2160000"/>
            </a:xfrm>
          </p:grpSpPr>
          <p:sp>
            <p:nvSpPr>
              <p:cNvPr id="12" name="Flussdiagramm: Verzweigung 11">
                <a:extLst>
                  <a:ext uri="{FF2B5EF4-FFF2-40B4-BE49-F238E27FC236}">
                    <a16:creationId xmlns:a16="http://schemas.microsoft.com/office/drawing/2014/main" id="{16A7CBE8-3D40-4703-A5FE-E3203BE573E7}"/>
                  </a:ext>
                </a:extLst>
              </p:cNvPr>
              <p:cNvSpPr/>
              <p:nvPr/>
            </p:nvSpPr>
            <p:spPr>
              <a:xfrm>
                <a:off x="4680000" y="2952000"/>
                <a:ext cx="4320000" cy="2160000"/>
              </a:xfrm>
              <a:prstGeom prst="flowChartDecision">
                <a:avLst/>
              </a:prstGeom>
              <a:solidFill>
                <a:schemeClr val="bg1"/>
              </a:solidFill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AT">
                  <a:solidFill>
                    <a:srgbClr val="FFFFFF"/>
                  </a:solidFill>
                </a:endParaRPr>
              </a:p>
            </p:txBody>
          </p:sp>
          <p:sp>
            <p:nvSpPr>
              <p:cNvPr id="11278" name="Rechteck 15">
                <a:extLst>
                  <a:ext uri="{FF2B5EF4-FFF2-40B4-BE49-F238E27FC236}">
                    <a16:creationId xmlns:a16="http://schemas.microsoft.com/office/drawing/2014/main" id="{F3CE5AAC-BAC8-4BD6-976A-2C89A75213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80000" y="3432963"/>
                <a:ext cx="4320000" cy="134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lvl="0" algn="ctr" rtl="1">
                  <a:lnSpc>
                    <a:spcPct val="115000"/>
                  </a:lnSpc>
                  <a:spcBef>
                    <a:spcPts val="1200"/>
                  </a:spcBef>
                  <a:buClr>
                    <a:schemeClr val="dk1"/>
                  </a:buClr>
                  <a:buSzPts val="1100"/>
                  <a:buNone/>
                </a:pPr>
                <a:r>
                  <a:rPr lang="he-IL" sz="1600" dirty="0">
                    <a:solidFill>
                      <a:schemeClr val="dk1"/>
                    </a:solidFill>
                  </a:rPr>
                  <a:t>פונקציה פסיכולוגית</a:t>
                </a:r>
                <a:br>
                  <a:rPr lang="he-IL" sz="1600" dirty="0">
                    <a:solidFill>
                      <a:schemeClr val="dk1"/>
                    </a:solidFill>
                  </a:rPr>
                </a:br>
                <a:r>
                  <a:rPr lang="he-IL" sz="1600" dirty="0">
                    <a:solidFill>
                      <a:schemeClr val="dk1"/>
                    </a:solidFill>
                  </a:rPr>
                  <a:t> </a:t>
                </a:r>
                <a:r>
                  <a:rPr lang="he-IL" sz="1600" b="0" dirty="0">
                    <a:solidFill>
                      <a:schemeClr val="dk1"/>
                    </a:solidFill>
                  </a:rPr>
                  <a:t>אפשרויות שיתוף פעולה ואמון</a:t>
                </a:r>
                <a:br>
                  <a:rPr lang="he-IL" sz="1600" b="0" dirty="0">
                    <a:solidFill>
                      <a:schemeClr val="dk1"/>
                    </a:solidFill>
                  </a:rPr>
                </a:br>
                <a:r>
                  <a:rPr lang="he-IL" sz="1600" b="0" dirty="0">
                    <a:solidFill>
                      <a:schemeClr val="dk1"/>
                    </a:solidFill>
                  </a:rPr>
                  <a:t> מחזקות אנשים</a:t>
                </a:r>
                <a:br>
                  <a:rPr lang="he-IL" sz="1600" b="0" dirty="0">
                    <a:solidFill>
                      <a:schemeClr val="dk1"/>
                    </a:solidFill>
                  </a:rPr>
                </a:br>
                <a:r>
                  <a:rPr lang="he-IL" sz="1600" b="0" dirty="0">
                    <a:solidFill>
                      <a:schemeClr val="dk1"/>
                    </a:solidFill>
                  </a:rPr>
                  <a:t> ("לקיחת סיכון</a:t>
                </a:r>
                <a:r>
                  <a:rPr lang="he-IL" sz="1600" b="0" dirty="0" smtClean="0">
                    <a:solidFill>
                      <a:schemeClr val="dk1"/>
                    </a:solidFill>
                  </a:rPr>
                  <a:t>")</a:t>
                </a:r>
                <a:endParaRPr lang="he-IL" sz="1600" b="0" dirty="0">
                  <a:solidFill>
                    <a:schemeClr val="dk1"/>
                  </a:solidFill>
                </a:endParaRPr>
              </a:p>
            </p:txBody>
          </p:sp>
        </p:grpSp>
      </p:grpSp>
      <p:sp>
        <p:nvSpPr>
          <p:cNvPr id="2" name="PlaceHolder 1">
            <a:extLst>
              <a:ext uri="{FF2B5EF4-FFF2-40B4-BE49-F238E27FC236}">
                <a16:creationId xmlns:a16="http://schemas.microsoft.com/office/drawing/2014/main" id="{07DB40E1-32E1-A9CA-8801-9E19517758B4}"/>
              </a:ext>
            </a:extLst>
          </p:cNvPr>
          <p:cNvSpPr txBox="1">
            <a:spLocks/>
          </p:cNvSpPr>
          <p:nvPr/>
        </p:nvSpPr>
        <p:spPr>
          <a:xfrm>
            <a:off x="838379" y="531101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e-IL" b="1" spc="-1" dirty="0">
                <a:solidFill>
                  <a:schemeClr val="dk1"/>
                </a:solidFill>
                <a:latin typeface="Calibri"/>
              </a:rPr>
              <a:t>תפקידי רשתות במערכת החינוך</a:t>
            </a:r>
            <a:endParaRPr lang="de-DE" b="1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4" name="Textfeld 1">
            <a:extLst>
              <a:ext uri="{FF2B5EF4-FFF2-40B4-BE49-F238E27FC236}">
                <a16:creationId xmlns:a16="http://schemas.microsoft.com/office/drawing/2014/main" id="{E29E3CE2-8375-86D9-6E39-C679C3BA492D}"/>
              </a:ext>
            </a:extLst>
          </p:cNvPr>
          <p:cNvSpPr/>
          <p:nvPr/>
        </p:nvSpPr>
        <p:spPr>
          <a:xfrm>
            <a:off x="838200" y="6212701"/>
            <a:ext cx="10674112" cy="27554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182563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de-DE" sz="1200" dirty="0" err="1">
                <a:ea typeface="Times New Roman" panose="02020603050405020304" pitchFamily="18" charset="0"/>
              </a:rPr>
              <a:t>Dalin</a:t>
            </a:r>
            <a:r>
              <a:rPr lang="de-DE" sz="1200" dirty="0">
                <a:ea typeface="Times New Roman" panose="02020603050405020304" pitchFamily="18" charset="0"/>
              </a:rPr>
              <a:t>, P. (1999). </a:t>
            </a:r>
            <a:r>
              <a:rPr lang="de-DE" sz="1200" i="1" dirty="0">
                <a:ea typeface="Times New Roman" panose="02020603050405020304" pitchFamily="18" charset="0"/>
              </a:rPr>
              <a:t>Theorie und Praxis der Schulentwicklung</a:t>
            </a:r>
            <a:r>
              <a:rPr lang="de-DE" sz="1200" dirty="0">
                <a:ea typeface="Times New Roman" panose="02020603050405020304" pitchFamily="18" charset="0"/>
              </a:rPr>
              <a:t>. Neuwied: Luchterhand.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8"/>
          <p:cNvSpPr txBox="1">
            <a:spLocks noGrp="1"/>
          </p:cNvSpPr>
          <p:nvPr>
            <p:ph type="title"/>
          </p:nvPr>
        </p:nvSpPr>
        <p:spPr>
          <a:xfrm>
            <a:off x="2884950" y="806169"/>
            <a:ext cx="8723032" cy="5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Calibri"/>
              <a:buNone/>
            </a:pPr>
            <a:r>
              <a:rPr lang="de-AT" sz="2400" b="1" dirty="0">
                <a:solidFill>
                  <a:srgbClr val="C00000"/>
                </a:solidFill>
              </a:rPr>
              <a:t>מוסדות שותפים פוטנציאליים של רישות במערכת החינוך</a:t>
            </a:r>
            <a:endParaRPr sz="2400" b="1" dirty="0">
              <a:solidFill>
                <a:srgbClr val="C00000"/>
              </a:solidFill>
            </a:endParaRPr>
          </a:p>
        </p:txBody>
      </p:sp>
      <p:sp>
        <p:nvSpPr>
          <p:cNvPr id="255" name="Google Shape;255;p18"/>
          <p:cNvSpPr txBox="1"/>
          <p:nvPr/>
        </p:nvSpPr>
        <p:spPr>
          <a:xfrm>
            <a:off x="1884363" y="6300789"/>
            <a:ext cx="4546600" cy="358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18"/>
          <p:cNvSpPr txBox="1"/>
          <p:nvPr/>
        </p:nvSpPr>
        <p:spPr>
          <a:xfrm>
            <a:off x="10091738" y="6551614"/>
            <a:ext cx="53975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7" name="Google Shape;257;p18"/>
          <p:cNvGrpSpPr/>
          <p:nvPr/>
        </p:nvGrpSpPr>
        <p:grpSpPr>
          <a:xfrm>
            <a:off x="1967231" y="2121031"/>
            <a:ext cx="6959953" cy="4064860"/>
            <a:chOff x="1552616" y="719197"/>
            <a:chExt cx="8922044" cy="5952844"/>
          </a:xfrm>
        </p:grpSpPr>
        <p:sp>
          <p:nvSpPr>
            <p:cNvPr id="258" name="Google Shape;258;p18"/>
            <p:cNvSpPr/>
            <p:nvPr/>
          </p:nvSpPr>
          <p:spPr>
            <a:xfrm>
              <a:off x="4744458" y="2528587"/>
              <a:ext cx="2464401" cy="2218639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18"/>
            <p:cNvSpPr/>
            <p:nvPr/>
          </p:nvSpPr>
          <p:spPr>
            <a:xfrm>
              <a:off x="3188034" y="1456484"/>
              <a:ext cx="1396580" cy="1286013"/>
            </a:xfrm>
            <a:prstGeom prst="ellipse">
              <a:avLst/>
            </a:prstGeom>
            <a:solidFill>
              <a:srgbClr val="F5F5A9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r>
                <a:rPr lang="de-AT" sz="1200">
                  <a:latin typeface="Calibri"/>
                  <a:ea typeface="Calibri"/>
                  <a:cs typeface="Calibri"/>
                  <a:sym typeface="Calibri"/>
                </a:rPr>
                <a:t>בתי ספר</a:t>
              </a:r>
              <a:endPara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18"/>
            <p:cNvSpPr/>
            <p:nvPr/>
          </p:nvSpPr>
          <p:spPr>
            <a:xfrm>
              <a:off x="7567463" y="1419407"/>
              <a:ext cx="1899600" cy="1248000"/>
            </a:xfrm>
            <a:prstGeom prst="ellipse">
              <a:avLst/>
            </a:prstGeom>
            <a:solidFill>
              <a:srgbClr val="9CC2E5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r>
                <a:rPr lang="de-AT" sz="1100">
                  <a:latin typeface="Calibri"/>
                  <a:ea typeface="Calibri"/>
                  <a:cs typeface="Calibri"/>
                  <a:sym typeface="Calibri"/>
                </a:rPr>
                <a:t>אוניברסיטאות</a:t>
              </a:r>
              <a:endParaRPr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18"/>
            <p:cNvSpPr/>
            <p:nvPr/>
          </p:nvSpPr>
          <p:spPr>
            <a:xfrm>
              <a:off x="8575060" y="2955767"/>
              <a:ext cx="1899600" cy="1364400"/>
            </a:xfrm>
            <a:prstGeom prst="ellipse">
              <a:avLst/>
            </a:prstGeom>
            <a:solidFill>
              <a:srgbClr val="E1EFD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r>
                <a:rPr lang="de-AT" sz="1200">
                  <a:latin typeface="Calibri"/>
                  <a:ea typeface="Calibri"/>
                  <a:cs typeface="Calibri"/>
                  <a:sym typeface="Calibri"/>
                </a:rPr>
                <a:t>רשויות מקומיות</a:t>
              </a:r>
              <a:endPara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18"/>
            <p:cNvSpPr/>
            <p:nvPr/>
          </p:nvSpPr>
          <p:spPr>
            <a:xfrm>
              <a:off x="1552616" y="2758075"/>
              <a:ext cx="1899600" cy="1364100"/>
            </a:xfrm>
            <a:prstGeom prst="ellipse">
              <a:avLst/>
            </a:prstGeom>
            <a:solidFill>
              <a:srgbClr val="D8E2F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r>
                <a:rPr lang="de-AT" sz="1200">
                  <a:latin typeface="Calibri"/>
                  <a:ea typeface="Calibri"/>
                  <a:cs typeface="Calibri"/>
                  <a:sym typeface="Calibri"/>
                </a:rPr>
                <a:t>מרחבי למידה א-פורמליים</a:t>
              </a:r>
              <a:endPara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18"/>
            <p:cNvSpPr/>
            <p:nvPr/>
          </p:nvSpPr>
          <p:spPr>
            <a:xfrm>
              <a:off x="7496159" y="4525079"/>
              <a:ext cx="1450124" cy="1364272"/>
            </a:xfrm>
            <a:prstGeom prst="ellipse">
              <a:avLst/>
            </a:prstGeom>
            <a:solidFill>
              <a:srgbClr val="FFF2CC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r>
                <a:rPr lang="de-AT" sz="11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NGOs</a:t>
              </a:r>
              <a:endPara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18"/>
            <p:cNvSpPr/>
            <p:nvPr/>
          </p:nvSpPr>
          <p:spPr>
            <a:xfrm>
              <a:off x="5350976" y="719197"/>
              <a:ext cx="1450124" cy="1364272"/>
            </a:xfrm>
            <a:prstGeom prst="ellipse">
              <a:avLst/>
            </a:prstGeom>
            <a:solidFill>
              <a:srgbClr val="FFCC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r>
                <a:rPr lang="de-AT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רשויות בית הספר</a:t>
              </a:r>
              <a:endParaRPr sz="11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265;p18"/>
            <p:cNvSpPr/>
            <p:nvPr/>
          </p:nvSpPr>
          <p:spPr>
            <a:xfrm>
              <a:off x="3134226" y="4475653"/>
              <a:ext cx="1450124" cy="1364272"/>
            </a:xfrm>
            <a:prstGeom prst="ellipse">
              <a:avLst/>
            </a:prstGeom>
            <a:solidFill>
              <a:srgbClr val="CCFF99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r>
                <a:rPr lang="de-AT" sz="1200">
                  <a:latin typeface="Calibri"/>
                  <a:ea typeface="Calibri"/>
                  <a:cs typeface="Calibri"/>
                  <a:sym typeface="Calibri"/>
                </a:rPr>
                <a:t>עסקים</a:t>
              </a:r>
              <a:endPara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" name="Google Shape;266;p18"/>
            <p:cNvSpPr/>
            <p:nvPr/>
          </p:nvSpPr>
          <p:spPr>
            <a:xfrm>
              <a:off x="4988270" y="5324141"/>
              <a:ext cx="2103000" cy="1347900"/>
            </a:xfrm>
            <a:prstGeom prst="ellipse">
              <a:avLst/>
            </a:prstGeom>
            <a:solidFill>
              <a:srgbClr val="FF9999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r>
                <a:rPr lang="de-AT" sz="1200">
                  <a:latin typeface="Calibri"/>
                  <a:ea typeface="Calibri"/>
                  <a:cs typeface="Calibri"/>
                  <a:sym typeface="Calibri"/>
                </a:rPr>
                <a:t>רישות  ושיתופי פעולה בינלאומיים וארציים</a:t>
              </a:r>
              <a:endPara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67" name="Google Shape;267;p18"/>
            <p:cNvCxnSpPr>
              <a:stCxn id="259" idx="5"/>
              <a:endCxn id="258" idx="1"/>
            </p:cNvCxnSpPr>
            <p:nvPr/>
          </p:nvCxnSpPr>
          <p:spPr>
            <a:xfrm>
              <a:off x="4380090" y="2554165"/>
              <a:ext cx="725400" cy="2994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68" name="Google Shape;268;p18"/>
            <p:cNvCxnSpPr>
              <a:stCxn id="264" idx="4"/>
            </p:cNvCxnSpPr>
            <p:nvPr/>
          </p:nvCxnSpPr>
          <p:spPr>
            <a:xfrm>
              <a:off x="6076038" y="2083469"/>
              <a:ext cx="0" cy="4452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69" name="Google Shape;269;p18"/>
            <p:cNvCxnSpPr>
              <a:endCxn id="260" idx="3"/>
            </p:cNvCxnSpPr>
            <p:nvPr/>
          </p:nvCxnSpPr>
          <p:spPr>
            <a:xfrm rot="10800000" flipH="1">
              <a:off x="6946853" y="2484642"/>
              <a:ext cx="898800" cy="3687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70" name="Google Shape;270;p18"/>
            <p:cNvCxnSpPr>
              <a:endCxn id="261" idx="2"/>
            </p:cNvCxnSpPr>
            <p:nvPr/>
          </p:nvCxnSpPr>
          <p:spPr>
            <a:xfrm>
              <a:off x="6858760" y="3637967"/>
              <a:ext cx="1716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71" name="Google Shape;271;p18"/>
            <p:cNvCxnSpPr>
              <a:stCxn id="258" idx="2"/>
            </p:cNvCxnSpPr>
            <p:nvPr/>
          </p:nvCxnSpPr>
          <p:spPr>
            <a:xfrm rot="10800000">
              <a:off x="3162858" y="3631307"/>
              <a:ext cx="1581600" cy="66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72" name="Google Shape;272;p18"/>
            <p:cNvCxnSpPr/>
            <p:nvPr/>
          </p:nvCxnSpPr>
          <p:spPr>
            <a:xfrm flipH="1">
              <a:off x="4551132" y="4422314"/>
              <a:ext cx="608037" cy="456991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73" name="Google Shape;273;p18"/>
            <p:cNvCxnSpPr>
              <a:endCxn id="266" idx="0"/>
            </p:cNvCxnSpPr>
            <p:nvPr/>
          </p:nvCxnSpPr>
          <p:spPr>
            <a:xfrm>
              <a:off x="5970170" y="4747241"/>
              <a:ext cx="69600" cy="5769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74" name="Google Shape;274;p18"/>
            <p:cNvCxnSpPr/>
            <p:nvPr/>
          </p:nvCxnSpPr>
          <p:spPr>
            <a:xfrm>
              <a:off x="6947335" y="4422314"/>
              <a:ext cx="806761" cy="302558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75" name="Google Shape;275;p18"/>
            <p:cNvCxnSpPr>
              <a:stCxn id="259" idx="7"/>
              <a:endCxn id="264" idx="2"/>
            </p:cNvCxnSpPr>
            <p:nvPr/>
          </p:nvCxnSpPr>
          <p:spPr>
            <a:xfrm rot="10800000" flipH="1">
              <a:off x="4380090" y="1401216"/>
              <a:ext cx="970800" cy="2436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76" name="Google Shape;276;p18"/>
            <p:cNvCxnSpPr>
              <a:stCxn id="264" idx="6"/>
              <a:endCxn id="260" idx="1"/>
            </p:cNvCxnSpPr>
            <p:nvPr/>
          </p:nvCxnSpPr>
          <p:spPr>
            <a:xfrm>
              <a:off x="6801100" y="1401333"/>
              <a:ext cx="1044600" cy="2007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77" name="Google Shape;277;p18"/>
            <p:cNvCxnSpPr>
              <a:stCxn id="260" idx="6"/>
              <a:endCxn id="261" idx="0"/>
            </p:cNvCxnSpPr>
            <p:nvPr/>
          </p:nvCxnSpPr>
          <p:spPr>
            <a:xfrm>
              <a:off x="9467063" y="2043407"/>
              <a:ext cx="57900" cy="9123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78" name="Google Shape;278;p18"/>
            <p:cNvCxnSpPr>
              <a:stCxn id="261" idx="4"/>
            </p:cNvCxnSpPr>
            <p:nvPr/>
          </p:nvCxnSpPr>
          <p:spPr>
            <a:xfrm flipH="1">
              <a:off x="8767060" y="4320167"/>
              <a:ext cx="757800" cy="8871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79" name="Google Shape;279;p18"/>
            <p:cNvCxnSpPr>
              <a:stCxn id="263" idx="3"/>
              <a:endCxn id="266" idx="6"/>
            </p:cNvCxnSpPr>
            <p:nvPr/>
          </p:nvCxnSpPr>
          <p:spPr>
            <a:xfrm flipH="1">
              <a:off x="7091125" y="5689558"/>
              <a:ext cx="617400" cy="3084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80" name="Google Shape;280;p18"/>
            <p:cNvCxnSpPr>
              <a:stCxn id="266" idx="2"/>
              <a:endCxn id="265" idx="5"/>
            </p:cNvCxnSpPr>
            <p:nvPr/>
          </p:nvCxnSpPr>
          <p:spPr>
            <a:xfrm rot="10800000">
              <a:off x="4372070" y="5640191"/>
              <a:ext cx="616200" cy="3579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81" name="Google Shape;281;p18"/>
            <p:cNvCxnSpPr>
              <a:endCxn id="262" idx="4"/>
            </p:cNvCxnSpPr>
            <p:nvPr/>
          </p:nvCxnSpPr>
          <p:spPr>
            <a:xfrm rot="10800000">
              <a:off x="2502416" y="4122175"/>
              <a:ext cx="753600" cy="6249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82" name="Google Shape;282;p18"/>
            <p:cNvCxnSpPr>
              <a:stCxn id="259" idx="2"/>
              <a:endCxn id="262" idx="0"/>
            </p:cNvCxnSpPr>
            <p:nvPr/>
          </p:nvCxnSpPr>
          <p:spPr>
            <a:xfrm flipH="1">
              <a:off x="2502534" y="2099491"/>
              <a:ext cx="685500" cy="6585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pic>
        <p:nvPicPr>
          <p:cNvPr id="31" name="Grafik 3" descr="Verbindungen Silhouette">
            <a:extLst>
              <a:ext uri="{FF2B5EF4-FFF2-40B4-BE49-F238E27FC236}">
                <a16:creationId xmlns:a16="http://schemas.microsoft.com/office/drawing/2014/main" id="{4AE2BEAC-5B52-76EE-87D9-F40268C35B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18776" y="3562638"/>
            <a:ext cx="1175639" cy="1168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8116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890280" y="28472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rmAutofit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he-IL" sz="4400" b="1" strike="noStrike" spc="-1" dirty="0" smtClean="0">
                <a:solidFill>
                  <a:srgbClr val="025952"/>
                </a:solidFill>
                <a:latin typeface="Calibri"/>
              </a:rPr>
              <a:t>דוגמאות של רשתות</a:t>
            </a:r>
            <a:endParaRPr lang="de-DE" sz="4400" b="0" strike="noStrike" spc="-1" dirty="0">
              <a:solidFill>
                <a:schemeClr val="dk1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38E6C9A4-1146-7886-531F-8946380E0BCA}"/>
              </a:ext>
            </a:extLst>
          </p:cNvPr>
          <p:cNvSpPr txBox="1">
            <a:spLocks/>
          </p:cNvSpPr>
          <p:nvPr/>
        </p:nvSpPr>
        <p:spPr>
          <a:xfrm>
            <a:off x="719110" y="531101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he-IL" b="1" spc="-1" dirty="0" smtClean="0">
                <a:solidFill>
                  <a:schemeClr val="dk1"/>
                </a:solidFill>
                <a:latin typeface="Calibri"/>
              </a:rPr>
              <a:t>רשתות במערכת החינוך</a:t>
            </a:r>
            <a:r>
              <a:rPr lang="en-US" b="1" spc="-1" dirty="0" smtClean="0">
                <a:solidFill>
                  <a:schemeClr val="dk1"/>
                </a:solidFill>
                <a:latin typeface="Calibri"/>
              </a:rPr>
              <a:t>:</a:t>
            </a:r>
            <a:r>
              <a:rPr lang="en-US" b="1" spc="-1" dirty="0">
                <a:solidFill>
                  <a:schemeClr val="dk1"/>
                </a:solidFill>
                <a:latin typeface="Calibri"/>
              </a:rPr>
              <a:t/>
            </a:r>
            <a:br>
              <a:rPr lang="en-US" b="1" spc="-1" dirty="0">
                <a:solidFill>
                  <a:schemeClr val="dk1"/>
                </a:solidFill>
                <a:latin typeface="Calibri"/>
              </a:rPr>
            </a:br>
            <a:r>
              <a:rPr lang="en-US" b="1" spc="-1" dirty="0">
                <a:solidFill>
                  <a:schemeClr val="dk1"/>
                </a:solidFill>
                <a:latin typeface="Calibri"/>
              </a:rPr>
              <a:t>example ÖKOLOG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57114C5A-99C5-E185-FE8D-4C41A198AE34}"/>
              </a:ext>
            </a:extLst>
          </p:cNvPr>
          <p:cNvSpPr txBox="1">
            <a:spLocks noChangeArrowheads="1"/>
          </p:cNvSpPr>
          <p:nvPr/>
        </p:nvSpPr>
        <p:spPr>
          <a:xfrm>
            <a:off x="719110" y="1844372"/>
            <a:ext cx="9438681" cy="4059471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 rtl="1">
              <a:lnSpc>
                <a:spcPct val="100000"/>
              </a:lnSpc>
              <a:buClr>
                <a:schemeClr val="dk1"/>
              </a:buClr>
              <a:buSzPts val="2400"/>
              <a:buFont typeface="Arial"/>
              <a:buChar char="•"/>
            </a:pPr>
            <a:r>
              <a:rPr lang="he-IL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היא </a:t>
            </a:r>
            <a:r>
              <a:rPr lang="he-IL" sz="24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תוכנית</a:t>
            </a:r>
            <a:r>
              <a:rPr lang="he-IL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ורשת לחינוך סביבתי/חינוך לפיתוח בר </a:t>
            </a:r>
            <a:r>
              <a:rPr lang="he-IL" sz="24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קיימא (</a:t>
            </a:r>
            <a:r>
              <a:rPr lang="en-US" sz="24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ESD</a:t>
            </a:r>
            <a:r>
              <a:rPr lang="he-IL" sz="24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) </a:t>
            </a:r>
            <a:r>
              <a:rPr lang="he-IL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ופיתוח בתי ספר בבתי ספר אוסטריים</a:t>
            </a:r>
            <a:r>
              <a:rPr lang="he-IL" sz="24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.</a:t>
            </a:r>
          </a:p>
          <a:p>
            <a:pPr lvl="0" algn="r" rtl="1">
              <a:lnSpc>
                <a:spcPct val="100000"/>
              </a:lnSpc>
              <a:buClr>
                <a:schemeClr val="dk1"/>
              </a:buClr>
              <a:buSzPts val="2400"/>
              <a:buFont typeface="Arial"/>
              <a:buChar char="•"/>
            </a:pPr>
            <a:r>
              <a:rPr lang="he-IL" sz="24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תורמת ל - </a:t>
            </a:r>
            <a:r>
              <a:rPr lang="en-US" altLang="de-DE" sz="2400" u="sng" dirty="0">
                <a:hlinkClick r:id="rId2">
                  <a:extLst>
                    <a:ext uri="{A12FA001-AC4F-418D-AE19-62706E023703}">
                      <ahyp:hlinkClr xmlns:ahyp="http://schemas.microsoft.com/office/drawing/2018/hyperlinkcolor" xmlns="" xmlns:lc="http://schemas.openxmlformats.org/drawingml/2006/lockedCanvas" val="tx"/>
                    </a:ext>
                  </a:extLst>
                </a:hlinkClick>
              </a:rPr>
              <a:t>UN Sustainable Development </a:t>
            </a:r>
            <a:r>
              <a:rPr lang="en-US" altLang="de-DE" sz="2400" u="sng" dirty="0" smtClean="0">
                <a:hlinkClick r:id="rId2">
                  <a:extLst>
                    <a:ext uri="{A12FA001-AC4F-418D-AE19-62706E023703}">
                      <ahyp:hlinkClr xmlns:ahyp="http://schemas.microsoft.com/office/drawing/2018/hyperlinkcolor" xmlns="" xmlns:lc="http://schemas.openxmlformats.org/drawingml/2006/lockedCanvas" val="tx"/>
                    </a:ext>
                  </a:extLst>
                </a:hlinkClick>
              </a:rPr>
              <a:t>Goals</a:t>
            </a:r>
            <a:r>
              <a:rPr lang="en-US" altLang="de-DE" sz="2400" u="sng" dirty="0" smtClean="0"/>
              <a:t> </a:t>
            </a:r>
            <a:r>
              <a:rPr lang="en-US" altLang="de-DE" sz="2400" dirty="0"/>
              <a:t>(Rauch et al. 2024)</a:t>
            </a:r>
            <a:endParaRPr lang="en-US" altLang="de-DE" sz="2400" u="sng" dirty="0" smtClean="0"/>
          </a:p>
          <a:p>
            <a:pPr algn="r" rtl="1">
              <a:lnSpc>
                <a:spcPct val="100000"/>
              </a:lnSpc>
              <a:buClr>
                <a:schemeClr val="dk1"/>
              </a:buClr>
              <a:buSzPts val="2400"/>
              <a:buFont typeface="Arial"/>
              <a:buChar char="•"/>
            </a:pPr>
            <a:r>
              <a:rPr lang="he-IL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החלה לפני 25  שנה וממומנת על ידי משרד החינוך</a:t>
            </a:r>
            <a:r>
              <a:rPr lang="he-IL" sz="24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.</a:t>
            </a:r>
            <a:r>
              <a:rPr lang="en-US" sz="24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altLang="de-DE" sz="2400" dirty="0"/>
              <a:t>scientifically </a:t>
            </a:r>
            <a:r>
              <a:rPr lang="en-US" altLang="de-DE" sz="2400" dirty="0" err="1"/>
              <a:t>co-ordinated</a:t>
            </a:r>
            <a:r>
              <a:rPr lang="en-US" altLang="de-DE" sz="2400" dirty="0"/>
              <a:t> by the University of Klagenfurt </a:t>
            </a:r>
            <a:endParaRPr lang="en-US" altLang="de-DE" sz="2400" dirty="0" smtClean="0"/>
          </a:p>
          <a:p>
            <a:pPr algn="r" rtl="1">
              <a:lnSpc>
                <a:spcPct val="100000"/>
              </a:lnSpc>
              <a:buClr>
                <a:schemeClr val="dk1"/>
              </a:buClr>
              <a:buSzPts val="2400"/>
              <a:buFont typeface="Arial"/>
              <a:buChar char="•"/>
            </a:pPr>
            <a:r>
              <a:rPr lang="he-IL" altLang="de-DE" sz="2400" dirty="0" smtClean="0"/>
              <a:t>מתמקדת בהתפתחות </a:t>
            </a:r>
            <a:r>
              <a:rPr lang="he-IL" altLang="de-DE" sz="2400" dirty="0"/>
              <a:t>מפרויקטים אישיים ל"חיי יומיום אקולוגיים" בבית הספר</a:t>
            </a:r>
            <a:endParaRPr lang="en-US" altLang="de-DE" sz="2400" dirty="0"/>
          </a:p>
        </p:txBody>
      </p:sp>
      <p:sp>
        <p:nvSpPr>
          <p:cNvPr id="4" name="Textfeld 1">
            <a:extLst>
              <a:ext uri="{FF2B5EF4-FFF2-40B4-BE49-F238E27FC236}">
                <a16:creationId xmlns:a16="http://schemas.microsoft.com/office/drawing/2014/main" id="{FF830417-D04F-F4F4-D7FB-FD3BC9C13CE4}"/>
              </a:ext>
            </a:extLst>
          </p:cNvPr>
          <p:cNvSpPr/>
          <p:nvPr/>
        </p:nvSpPr>
        <p:spPr>
          <a:xfrm>
            <a:off x="719110" y="5479501"/>
            <a:ext cx="8029572" cy="109115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182563">
              <a:spcAft>
                <a:spcPts val="600"/>
              </a:spcAft>
            </a:pPr>
            <a:r>
              <a:rPr lang="en-US" sz="1200" dirty="0">
                <a:ea typeface="Times New Roman" panose="02020603050405020304" pitchFamily="18" charset="0"/>
              </a:rPr>
              <a:t>Rauch, F., </a:t>
            </a:r>
            <a:r>
              <a:rPr lang="en-US" sz="1200" dirty="0" err="1">
                <a:ea typeface="Times New Roman" panose="02020603050405020304" pitchFamily="18" charset="0"/>
              </a:rPr>
              <a:t>Glettler</a:t>
            </a:r>
            <a:r>
              <a:rPr lang="en-US" sz="1200" dirty="0">
                <a:ea typeface="Times New Roman" panose="02020603050405020304" pitchFamily="18" charset="0"/>
              </a:rPr>
              <a:t>, C., Steiner, R. &amp; Dulle, M. (2024). Environmental and Sustainability Education in Austria, In R. Rieckmann, &amp; R. Thomas (Eds.), </a:t>
            </a:r>
            <a:r>
              <a:rPr lang="en-US" sz="1200" i="1" dirty="0">
                <a:ea typeface="Times New Roman" panose="02020603050405020304" pitchFamily="18" charset="0"/>
              </a:rPr>
              <a:t>World Review: Environmental and Sustainability Education in the Context of the Sustainable De-</a:t>
            </a:r>
            <a:r>
              <a:rPr lang="en-US" sz="1200" i="1" dirty="0" err="1">
                <a:ea typeface="Times New Roman" panose="02020603050405020304" pitchFamily="18" charset="0"/>
              </a:rPr>
              <a:t>velopment</a:t>
            </a:r>
            <a:r>
              <a:rPr lang="en-US" sz="1200" i="1" dirty="0">
                <a:ea typeface="Times New Roman" panose="02020603050405020304" pitchFamily="18" charset="0"/>
              </a:rPr>
              <a:t> Goals</a:t>
            </a:r>
            <a:r>
              <a:rPr lang="en-US" sz="1200" dirty="0">
                <a:ea typeface="Times New Roman" panose="02020603050405020304" pitchFamily="18" charset="0"/>
              </a:rPr>
              <a:t>. </a:t>
            </a:r>
            <a:r>
              <a:rPr lang="en-US" sz="1200" dirty="0" err="1">
                <a:ea typeface="Times New Roman" panose="02020603050405020304" pitchFamily="18" charset="0"/>
              </a:rPr>
              <a:t>RiScience</a:t>
            </a:r>
            <a:r>
              <a:rPr lang="en-US" sz="1200" dirty="0">
                <a:ea typeface="Times New Roman" panose="02020603050405020304" pitchFamily="18" charset="0"/>
              </a:rPr>
              <a:t> Publishers/CRC. </a:t>
            </a:r>
            <a:r>
              <a:rPr lang="en-US" sz="1200" dirty="0">
                <a:ea typeface="Times New Roman" panose="02020603050405020304" pitchFamily="18" charset="0"/>
                <a:hlinkClick r:id="rId3"/>
              </a:rPr>
              <a:t>https://www.routledge.com/World-Review-Environmental-and-Sustainability-Education-in-the-Context-of-the-Sustainable-Development-Goals/Rieckmann-Munoz/p/book/9780367702427</a:t>
            </a:r>
            <a:endParaRPr lang="en-US" sz="1200" dirty="0">
              <a:ea typeface="Times New Roman" panose="02020603050405020304" pitchFamily="18" charset="0"/>
            </a:endParaRPr>
          </a:p>
          <a:p>
            <a:pPr marL="182563">
              <a:spcAft>
                <a:spcPts val="600"/>
              </a:spcAft>
            </a:pPr>
            <a:endParaRPr lang="en-US" sz="1200" dirty="0">
              <a:ea typeface="Times New Roman" panose="02020603050405020304" pitchFamily="18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A91A109-3156-0BFB-5B6F-6346D1487B2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3923" y="2012006"/>
            <a:ext cx="1496958" cy="3667539"/>
          </a:xfrm>
          <a:prstGeom prst="rect">
            <a:avLst/>
          </a:prstGeom>
          <a:effectLst>
            <a:outerShdw blurRad="342900" dir="15060000" sx="107000" sy="107000" algn="tl" rotWithShape="0">
              <a:prstClr val="black">
                <a:alpha val="37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684570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5E45B0-7DFE-6047-BD45-58C35C98E7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FFAA758A-26AD-281C-F42D-0E4273A6D044}"/>
              </a:ext>
            </a:extLst>
          </p:cNvPr>
          <p:cNvSpPr txBox="1">
            <a:spLocks/>
          </p:cNvSpPr>
          <p:nvPr/>
        </p:nvSpPr>
        <p:spPr>
          <a:xfrm>
            <a:off x="719110" y="531101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he-IL" b="1" spc="-1" dirty="0">
                <a:solidFill>
                  <a:schemeClr val="dk1"/>
                </a:solidFill>
                <a:latin typeface="Calibri"/>
              </a:rPr>
              <a:t>רשתות במערכת החינוך</a:t>
            </a:r>
            <a:r>
              <a:rPr lang="en-US" b="1" spc="-1" dirty="0">
                <a:solidFill>
                  <a:schemeClr val="dk1"/>
                </a:solidFill>
                <a:latin typeface="Calibri"/>
              </a:rPr>
              <a:t>:</a:t>
            </a:r>
            <a:br>
              <a:rPr lang="en-US" b="1" spc="-1" dirty="0">
                <a:solidFill>
                  <a:schemeClr val="dk1"/>
                </a:solidFill>
                <a:latin typeface="Calibri"/>
              </a:rPr>
            </a:br>
            <a:r>
              <a:rPr lang="en-US" b="1" spc="-1" dirty="0">
                <a:solidFill>
                  <a:schemeClr val="dk1"/>
                </a:solidFill>
                <a:latin typeface="Calibri"/>
              </a:rPr>
              <a:t>example ÖKOLOG</a:t>
            </a:r>
            <a:endParaRPr lang="en-US" b="1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AB89BE58-D755-311E-64CE-515DC03325A3}"/>
              </a:ext>
            </a:extLst>
          </p:cNvPr>
          <p:cNvSpPr txBox="1">
            <a:spLocks noChangeArrowheads="1"/>
          </p:cNvSpPr>
          <p:nvPr/>
        </p:nvSpPr>
        <p:spPr>
          <a:xfrm>
            <a:off x="719110" y="1953701"/>
            <a:ext cx="6516577" cy="4059471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None/>
            </a:pPr>
            <a:r>
              <a:rPr lang="he-IL" altLang="de-DE" sz="2400" dirty="0"/>
              <a:t>רשת </a:t>
            </a:r>
            <a:r>
              <a:rPr lang="en-US" altLang="de-DE" sz="2400" dirty="0"/>
              <a:t>ÖKOLOG – </a:t>
            </a:r>
            <a:r>
              <a:rPr lang="he-IL" altLang="de-DE" sz="2400" dirty="0" smtClean="0"/>
              <a:t> שותפים </a:t>
            </a:r>
            <a:r>
              <a:rPr lang="he-IL" altLang="de-DE" sz="2400" dirty="0"/>
              <a:t>פועלים</a:t>
            </a:r>
          </a:p>
          <a:p>
            <a:pPr algn="r" rtl="1"/>
            <a:r>
              <a:rPr lang="he-IL" altLang="de-DE" sz="2400" dirty="0"/>
              <a:t>צוותים אזוריים של </a:t>
            </a:r>
            <a:r>
              <a:rPr lang="en-US" altLang="de-DE" sz="2400" dirty="0"/>
              <a:t>ÖKOLOG (</a:t>
            </a:r>
            <a:r>
              <a:rPr lang="he-IL" altLang="de-DE" sz="2400" dirty="0"/>
              <a:t>מועצות חינוך, מכללות להכשרת מורים, מורים, ממשלות אזוריות, ארגונים לא ממשלתיים)</a:t>
            </a:r>
          </a:p>
          <a:p>
            <a:pPr algn="r" rtl="1"/>
            <a:r>
              <a:rPr lang="he-IL" altLang="de-DE" sz="2400" dirty="0"/>
              <a:t>המחלקה להוראה ופיתוח בית ספרי, אוניברסיטת </a:t>
            </a:r>
            <a:r>
              <a:rPr lang="he-IL" altLang="de-DE" sz="2400" dirty="0" err="1"/>
              <a:t>קלגנפורט</a:t>
            </a:r>
            <a:endParaRPr lang="he-IL" altLang="de-DE" sz="2400" dirty="0"/>
          </a:p>
          <a:p>
            <a:pPr algn="r" rtl="1"/>
            <a:r>
              <a:rPr lang="he-IL" altLang="de-DE" sz="2400" dirty="0"/>
              <a:t>משרד החינוך הפדרלי </a:t>
            </a:r>
            <a:r>
              <a:rPr lang="he-IL" altLang="de-DE" sz="2400" dirty="0" smtClean="0"/>
              <a:t>האוסטרי</a:t>
            </a:r>
            <a:endParaRPr lang="de-DE" altLang="de-DE" sz="2400" dirty="0">
              <a:solidFill>
                <a:srgbClr val="9FB22D"/>
              </a:solidFill>
            </a:endParaRP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7582CE95-CD6E-CFEF-6EB8-371DA15BAEC7}"/>
              </a:ext>
            </a:extLst>
          </p:cNvPr>
          <p:cNvSpPr/>
          <p:nvPr/>
        </p:nvSpPr>
        <p:spPr>
          <a:xfrm>
            <a:off x="7442573" y="2263740"/>
            <a:ext cx="4030317" cy="2847329"/>
          </a:xfrm>
          <a:prstGeom prst="ellipse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3472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615765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89FDF6-386C-36DC-AA57-883AB7D5A9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FE33898E-0F7F-3079-A838-2D8F95D1AF3B}"/>
              </a:ext>
            </a:extLst>
          </p:cNvPr>
          <p:cNvSpPr txBox="1">
            <a:spLocks/>
          </p:cNvSpPr>
          <p:nvPr/>
        </p:nvSpPr>
        <p:spPr>
          <a:xfrm>
            <a:off x="719110" y="531101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he-IL" b="1" spc="-1" dirty="0">
                <a:solidFill>
                  <a:schemeClr val="dk1"/>
                </a:solidFill>
                <a:latin typeface="Calibri"/>
              </a:rPr>
              <a:t>רשתות במערכת החינוך</a:t>
            </a:r>
            <a:r>
              <a:rPr lang="en-US" b="1" spc="-1" dirty="0">
                <a:solidFill>
                  <a:schemeClr val="dk1"/>
                </a:solidFill>
                <a:latin typeface="Calibri"/>
              </a:rPr>
              <a:t>:</a:t>
            </a:r>
            <a:br>
              <a:rPr lang="en-US" b="1" spc="-1" dirty="0">
                <a:solidFill>
                  <a:schemeClr val="dk1"/>
                </a:solidFill>
                <a:latin typeface="Calibri"/>
              </a:rPr>
            </a:br>
            <a:r>
              <a:rPr lang="en-US" b="1" spc="-1" dirty="0">
                <a:solidFill>
                  <a:schemeClr val="dk1"/>
                </a:solidFill>
                <a:latin typeface="Calibri"/>
              </a:rPr>
              <a:t>example ÖKOLOG</a:t>
            </a:r>
            <a:endParaRPr lang="en-US" b="1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8345D29F-CCD7-4F91-1E8F-2789D5EF6848}"/>
              </a:ext>
            </a:extLst>
          </p:cNvPr>
          <p:cNvSpPr txBox="1">
            <a:spLocks noChangeArrowheads="1"/>
          </p:cNvSpPr>
          <p:nvPr/>
        </p:nvSpPr>
        <p:spPr>
          <a:xfrm>
            <a:off x="719110" y="1963640"/>
            <a:ext cx="9438681" cy="4059471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None/>
            </a:pPr>
            <a:r>
              <a:rPr lang="en-US" altLang="de-DE" sz="2400" b="1" i="1" dirty="0"/>
              <a:t>ÖKOLOG </a:t>
            </a:r>
            <a:r>
              <a:rPr lang="he-IL" altLang="de-DE" sz="2400" b="1" i="1" dirty="0" smtClean="0"/>
              <a:t> רמות </a:t>
            </a:r>
            <a:r>
              <a:rPr lang="he-IL" altLang="de-DE" sz="2400" b="1" i="1" dirty="0"/>
              <a:t>פעילות מקושרות</a:t>
            </a:r>
          </a:p>
          <a:p>
            <a:pPr algn="r" rtl="1"/>
            <a:r>
              <a:rPr lang="he-IL" altLang="de-DE" sz="2400" i="1" dirty="0"/>
              <a:t>רמה פדגוגית: יצירת מרחב לחוויות למידה משמעותיות וקידום עמדות, דרכי חשיבה ופעולות בנות קיימא</a:t>
            </a:r>
          </a:p>
          <a:p>
            <a:pPr algn="r" rtl="1"/>
            <a:r>
              <a:rPr lang="he-IL" altLang="de-DE" sz="2400" i="1" dirty="0"/>
              <a:t>רמה אקולוגית: הפחתת זיהום ומגוון ביולוגי</a:t>
            </a:r>
          </a:p>
          <a:p>
            <a:pPr algn="r" rtl="1"/>
            <a:r>
              <a:rPr lang="he-IL" altLang="de-DE" sz="2400" i="1" dirty="0"/>
              <a:t>רמה חברתית: בניית מבנים בהם ניתן להשתתף בקבלת החלטות ולעבוד יחד עם סביבת בית הספר</a:t>
            </a:r>
          </a:p>
          <a:p>
            <a:pPr algn="r" rtl="1"/>
            <a:r>
              <a:rPr lang="he-IL" altLang="de-DE" sz="2400" i="1" dirty="0"/>
              <a:t>רמה כלכלית: שימוש בר-קיימא במשאבים וכלכלה </a:t>
            </a:r>
            <a:r>
              <a:rPr lang="he-IL" altLang="de-DE" sz="2400" i="1" dirty="0" smtClean="0"/>
              <a:t>מעגלית</a:t>
            </a:r>
            <a:endParaRPr lang="en-US" altLang="de-DE" sz="2400" dirty="0"/>
          </a:p>
        </p:txBody>
      </p:sp>
      <p:sp>
        <p:nvSpPr>
          <p:cNvPr id="6" name="Textfeld 1">
            <a:extLst>
              <a:ext uri="{FF2B5EF4-FFF2-40B4-BE49-F238E27FC236}">
                <a16:creationId xmlns:a16="http://schemas.microsoft.com/office/drawing/2014/main" id="{F1B9C349-87EC-6020-01A2-6032BE3B7DDC}"/>
              </a:ext>
            </a:extLst>
          </p:cNvPr>
          <p:cNvSpPr/>
          <p:nvPr/>
        </p:nvSpPr>
        <p:spPr>
          <a:xfrm>
            <a:off x="719110" y="5708098"/>
            <a:ext cx="9259777" cy="90648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182563">
              <a:spcAft>
                <a:spcPts val="600"/>
              </a:spcAft>
            </a:pPr>
            <a:r>
              <a:rPr lang="en-US" sz="1200" dirty="0">
                <a:ea typeface="Times New Roman" panose="02020603050405020304" pitchFamily="18" charset="0"/>
              </a:rPr>
              <a:t>Rauch, F. &amp; </a:t>
            </a:r>
            <a:r>
              <a:rPr lang="en-US" sz="1200" dirty="0" err="1">
                <a:ea typeface="Times New Roman" panose="02020603050405020304" pitchFamily="18" charset="0"/>
              </a:rPr>
              <a:t>Pfaffenwimmer</a:t>
            </a:r>
            <a:r>
              <a:rPr lang="en-US" sz="1200" dirty="0">
                <a:ea typeface="Times New Roman" panose="02020603050405020304" pitchFamily="18" charset="0"/>
              </a:rPr>
              <a:t>, G. (2020). The Austrian ECOLOG-Schools </a:t>
            </a:r>
            <a:r>
              <a:rPr lang="en-US" sz="1200" dirty="0" err="1">
                <a:ea typeface="Times New Roman" panose="02020603050405020304" pitchFamily="18" charset="0"/>
              </a:rPr>
              <a:t>Programme</a:t>
            </a:r>
            <a:r>
              <a:rPr lang="en-US" sz="1200" dirty="0">
                <a:ea typeface="Times New Roman" panose="02020603050405020304" pitchFamily="18" charset="0"/>
              </a:rPr>
              <a:t> – Networking for Environmental and Sustainability Education. In A. Gough, J. Chi Kin Lee &amp; E. Po Keung Tsang (eds.), </a:t>
            </a:r>
            <a:r>
              <a:rPr lang="en-US" sz="1200" i="1" dirty="0">
                <a:ea typeface="Times New Roman" panose="02020603050405020304" pitchFamily="18" charset="0"/>
              </a:rPr>
              <a:t>Green Schools Globally: Stories of Impact for Sustainable Development</a:t>
            </a:r>
            <a:r>
              <a:rPr lang="en-US" sz="1200" dirty="0">
                <a:ea typeface="Times New Roman" panose="02020603050405020304" pitchFamily="18" charset="0"/>
              </a:rPr>
              <a:t>. Dordrecht: Springer, 85-102. </a:t>
            </a:r>
            <a:r>
              <a:rPr lang="en-US" sz="1200" dirty="0">
                <a:ea typeface="Times New Roman" panose="02020603050405020304" pitchFamily="18" charset="0"/>
                <a:hlinkClick r:id="rId2"/>
              </a:rPr>
              <a:t>https://www.springer.com/gp/book/9783030468194</a:t>
            </a:r>
            <a:endParaRPr lang="en-US" sz="1200" dirty="0">
              <a:ea typeface="Times New Roman" panose="02020603050405020304" pitchFamily="18" charset="0"/>
            </a:endParaRPr>
          </a:p>
          <a:p>
            <a:pPr marL="182563">
              <a:spcAft>
                <a:spcPts val="600"/>
              </a:spcAft>
            </a:pPr>
            <a:endParaRPr lang="en-US" sz="1200" dirty="0"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666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838380" y="39220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algn="ctr" rtl="1"/>
            <a:r>
              <a:rPr lang="he-IL" b="1" dirty="0"/>
              <a:t>סקירה </a:t>
            </a:r>
            <a:r>
              <a:rPr lang="he-IL" b="1" dirty="0" smtClean="0"/>
              <a:t>כללית</a:t>
            </a:r>
            <a:endParaRPr lang="de-DE" sz="44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3745681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 fontScale="70000" lnSpcReduction="20000"/>
          </a:bodyPr>
          <a:lstStyle/>
          <a:p>
            <a:pPr marL="571500" indent="-571500" algn="r" rtl="1" fontAlgn="base">
              <a:buFont typeface="Arial" panose="020B0604020202020204" pitchFamily="34" charset="0"/>
              <a:buChar char="•"/>
            </a:pPr>
            <a:r>
              <a:rPr lang="he-IL" dirty="0" smtClean="0"/>
              <a:t>עקרונות</a:t>
            </a:r>
            <a:r>
              <a:rPr lang="he-IL" dirty="0"/>
              <a:t/>
            </a:r>
            <a:br>
              <a:rPr lang="he-IL" dirty="0"/>
            </a:br>
            <a:r>
              <a:rPr lang="he-IL" dirty="0"/>
              <a:t/>
            </a:r>
            <a:br>
              <a:rPr lang="he-IL" dirty="0"/>
            </a:br>
            <a:endParaRPr lang="he-IL" dirty="0"/>
          </a:p>
          <a:p>
            <a:pPr marL="571500" indent="-571500" algn="r" rtl="1" fontAlgn="base">
              <a:buFont typeface="Arial" panose="020B0604020202020204" pitchFamily="34" charset="0"/>
              <a:buChar char="•"/>
            </a:pPr>
            <a:r>
              <a:rPr lang="he-IL" dirty="0"/>
              <a:t>מודלים ומסגרת</a:t>
            </a:r>
            <a:br>
              <a:rPr lang="he-IL" dirty="0"/>
            </a:br>
            <a:r>
              <a:rPr lang="he-IL" dirty="0"/>
              <a:t/>
            </a:r>
            <a:br>
              <a:rPr lang="he-IL" dirty="0"/>
            </a:br>
            <a:endParaRPr lang="he-IL" dirty="0"/>
          </a:p>
          <a:p>
            <a:pPr marL="571500" indent="-571500" algn="r" rtl="1" fontAlgn="base">
              <a:buFont typeface="Arial" panose="020B0604020202020204" pitchFamily="34" charset="0"/>
              <a:buChar char="•"/>
            </a:pPr>
            <a:r>
              <a:rPr lang="he-IL" dirty="0"/>
              <a:t>דוגמאות לרשתות</a:t>
            </a:r>
            <a:br>
              <a:rPr lang="he-IL" dirty="0"/>
            </a:br>
            <a:r>
              <a:rPr lang="he-IL" dirty="0"/>
              <a:t/>
            </a:r>
            <a:br>
              <a:rPr lang="he-IL" dirty="0"/>
            </a:br>
            <a:endParaRPr lang="he-IL" dirty="0"/>
          </a:p>
          <a:p>
            <a:pPr marL="571500" indent="-571500" algn="r" rtl="1">
              <a:buFont typeface="Arial" panose="020B0604020202020204" pitchFamily="34" charset="0"/>
              <a:buChar char="•"/>
            </a:pPr>
            <a:r>
              <a:rPr lang="he-IL" dirty="0"/>
              <a:t>ספרות משלימה</a:t>
            </a:r>
            <a:br>
              <a:rPr lang="he-IL" dirty="0"/>
            </a:br>
            <a:endParaRPr lang="de-DE" sz="2800" b="0" strike="noStrike" spc="-1" dirty="0">
              <a:solidFill>
                <a:schemeClr val="dk1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0406FE-0A77-D378-5B7B-1E9D43850E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6A1D598E-083E-576C-EB04-2D6715E9C6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2"/>
          <a:stretch/>
        </p:blipFill>
        <p:spPr>
          <a:xfrm>
            <a:off x="-1" y="636104"/>
            <a:ext cx="8820983" cy="6221896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C2C3A047-0E20-B2C4-115D-86DC1368D7C1}"/>
              </a:ext>
            </a:extLst>
          </p:cNvPr>
          <p:cNvSpPr txBox="1"/>
          <p:nvPr/>
        </p:nvSpPr>
        <p:spPr>
          <a:xfrm>
            <a:off x="8130989" y="851647"/>
            <a:ext cx="3630706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AT" sz="2400" dirty="0"/>
              <a:t>ÖKOLOG </a:t>
            </a:r>
            <a:r>
              <a:rPr lang="de-AT" sz="2400" dirty="0" err="1"/>
              <a:t>offers</a:t>
            </a:r>
            <a:endParaRPr lang="de-AT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Regional support and advice from regional teams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ESD materials for schools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Project funding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Online Tools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Inspiration via ESD examples from and for schools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Further education, meetings and networking opportunities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Exchange of experiences through an Austria-wide network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Publicity &amp; school image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Research and Evaluation (Rauch Pfaffenwimmer 2020, Rauch &amp; Dulle 2023)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International co-operation &amp; projects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0987056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482A5A7B-B1A4-3F70-D675-B206CB510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059" y="2544417"/>
            <a:ext cx="4388300" cy="3291225"/>
          </a:xfrm>
          <a:prstGeom prst="rect">
            <a:avLst/>
          </a:prstGeom>
          <a:effectLst>
            <a:softEdge rad="368300"/>
          </a:effectLst>
        </p:spPr>
      </p:pic>
      <p:sp>
        <p:nvSpPr>
          <p:cNvPr id="4" name="PlaceHolder 1">
            <a:extLst>
              <a:ext uri="{FF2B5EF4-FFF2-40B4-BE49-F238E27FC236}">
                <a16:creationId xmlns:a16="http://schemas.microsoft.com/office/drawing/2014/main" id="{33C4BBBE-4437-CD5C-E9C5-8DC92286583C}"/>
              </a:ext>
            </a:extLst>
          </p:cNvPr>
          <p:cNvSpPr txBox="1">
            <a:spLocks/>
          </p:cNvSpPr>
          <p:nvPr/>
        </p:nvSpPr>
        <p:spPr>
          <a:xfrm>
            <a:off x="719110" y="531101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he-IL" b="1" spc="-1" dirty="0">
                <a:solidFill>
                  <a:schemeClr val="dk1"/>
                </a:solidFill>
                <a:latin typeface="Calibri"/>
              </a:rPr>
              <a:t>רשתות במערכת </a:t>
            </a:r>
            <a:r>
              <a:rPr lang="he-IL" b="1" spc="-1" dirty="0" smtClean="0">
                <a:solidFill>
                  <a:schemeClr val="dk1"/>
                </a:solidFill>
                <a:latin typeface="Calibri"/>
              </a:rPr>
              <a:t>החינוך: </a:t>
            </a:r>
          </a:p>
          <a:p>
            <a:pPr algn="ctr"/>
            <a:r>
              <a:rPr lang="en-US" b="1" spc="-1" dirty="0" smtClean="0">
                <a:solidFill>
                  <a:schemeClr val="dk1"/>
                </a:solidFill>
                <a:latin typeface="Calibri"/>
              </a:rPr>
              <a:t>example </a:t>
            </a:r>
            <a:r>
              <a:rPr lang="en-US" b="1" spc="-1" dirty="0">
                <a:solidFill>
                  <a:schemeClr val="dk1"/>
                </a:solidFill>
                <a:latin typeface="Calibri"/>
              </a:rPr>
              <a:t>learning space CITY Park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91FF0C53-C115-9C60-BE39-EC1B3508AD20}"/>
              </a:ext>
            </a:extLst>
          </p:cNvPr>
          <p:cNvSpPr txBox="1">
            <a:spLocks noChangeArrowheads="1"/>
          </p:cNvSpPr>
          <p:nvPr/>
        </p:nvSpPr>
        <p:spPr>
          <a:xfrm>
            <a:off x="5615609" y="2248619"/>
            <a:ext cx="6249348" cy="4059471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None/>
            </a:pPr>
            <a:r>
              <a:rPr lang="he-IL" altLang="de-DE" sz="2400" dirty="0"/>
              <a:t>מרחב למידה חיצוני לגני ילדים ובתי ספר באזור הפארק המרכזי של </a:t>
            </a:r>
            <a:r>
              <a:rPr lang="he-IL" altLang="de-DE" sz="2400" dirty="0" err="1"/>
              <a:t>גראץ</a:t>
            </a:r>
            <a:r>
              <a:rPr lang="he-IL" altLang="de-DE" sz="2400" dirty="0"/>
              <a:t>, אוסטריה</a:t>
            </a:r>
          </a:p>
          <a:p>
            <a:pPr marL="0" indent="0" algn="r" rtl="1">
              <a:buNone/>
            </a:pPr>
            <a:r>
              <a:rPr lang="he-IL" altLang="de-DE" sz="2400" dirty="0"/>
              <a:t>רשת - שותפים </a:t>
            </a:r>
            <a:r>
              <a:rPr lang="he-IL" altLang="de-DE" sz="2400" dirty="0" smtClean="0"/>
              <a:t>פועלים</a:t>
            </a:r>
          </a:p>
          <a:p>
            <a:pPr algn="r" rtl="1"/>
            <a:r>
              <a:rPr lang="en-US" altLang="de-DE" sz="2400" dirty="0" err="1" smtClean="0"/>
              <a:t>NaturErlebnisPark</a:t>
            </a:r>
            <a:r>
              <a:rPr lang="en-US" altLang="de-DE" sz="2400" dirty="0" smtClean="0"/>
              <a:t> </a:t>
            </a:r>
            <a:r>
              <a:rPr lang="en-US" altLang="de-DE" sz="2400" dirty="0"/>
              <a:t>Science Education Center (non-formal learning site)</a:t>
            </a:r>
          </a:p>
          <a:p>
            <a:pPr marL="0" indent="0" algn="r" rtl="1">
              <a:lnSpc>
                <a:spcPct val="110000"/>
              </a:lnSpc>
              <a:buNone/>
            </a:pPr>
            <a:r>
              <a:rPr lang="en-US" altLang="de-DE" sz="2400" dirty="0"/>
              <a:t>City of Graz (local authorities)</a:t>
            </a:r>
          </a:p>
          <a:p>
            <a:pPr algn="r" rtl="1">
              <a:lnSpc>
                <a:spcPct val="110000"/>
              </a:lnSpc>
            </a:pPr>
            <a:r>
              <a:rPr lang="en-US" altLang="de-DE" sz="2400" dirty="0"/>
              <a:t>Kindergarten, schools, universities (educational institutions)</a:t>
            </a:r>
          </a:p>
          <a:p>
            <a:pPr>
              <a:lnSpc>
                <a:spcPct val="110000"/>
              </a:lnSpc>
            </a:pPr>
            <a:endParaRPr lang="en-US" altLang="de-DE" sz="2400" dirty="0"/>
          </a:p>
          <a:p>
            <a:endParaRPr lang="de-DE" altLang="de-DE" sz="2400" dirty="0">
              <a:solidFill>
                <a:srgbClr val="9FB22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0301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736412" y="1932489"/>
            <a:ext cx="11116736" cy="4925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0" indent="-383763" algn="r" rtl="1">
              <a:lnSpc>
                <a:spcPct val="115000"/>
              </a:lnSpc>
              <a:spcBef>
                <a:spcPts val="1200"/>
              </a:spcBef>
              <a:buSzPct val="100000"/>
            </a:pPr>
            <a:r>
              <a:rPr lang="he-IL" sz="2400" dirty="0">
                <a:ea typeface="Calibri"/>
                <a:cs typeface="Calibri"/>
                <a:sym typeface="Calibri"/>
              </a:rPr>
              <a:t>מהווה מבנה שיתופי המחבר בין אתר למידה בלתי פורמלי, אוניברסיטאות להכשרת מורים, בתי ספר ורשויות מקומיות.</a:t>
            </a:r>
          </a:p>
          <a:p>
            <a:pPr marL="457200" lvl="0" indent="-383763" algn="r" rtl="1">
              <a:lnSpc>
                <a:spcPct val="115000"/>
              </a:lnSpc>
              <a:spcBef>
                <a:spcPts val="0"/>
              </a:spcBef>
              <a:buSzPct val="100000"/>
            </a:pPr>
            <a:r>
              <a:rPr lang="he-IL" sz="2400" dirty="0">
                <a:ea typeface="Calibri"/>
                <a:cs typeface="Calibri"/>
                <a:sym typeface="Calibri"/>
              </a:rPr>
              <a:t>שואף לתמוך בכוונות תכנית הלימודים החדשה לקידום מיומנויות רוחביות, מעורבות קהילתית וחינוך לאזרחות גלובלית.</a:t>
            </a:r>
          </a:p>
          <a:p>
            <a:pPr marL="457200" lvl="0" indent="-383763" algn="r" rtl="1">
              <a:lnSpc>
                <a:spcPct val="115000"/>
              </a:lnSpc>
              <a:spcBef>
                <a:spcPts val="0"/>
              </a:spcBef>
              <a:buSzPct val="100000"/>
            </a:pPr>
            <a:r>
              <a:rPr lang="he-IL" sz="2400" dirty="0">
                <a:ea typeface="Calibri"/>
                <a:cs typeface="Calibri"/>
                <a:sym typeface="Calibri"/>
              </a:rPr>
              <a:t> תורם לחינוך לפיתוח בר-קיימא </a:t>
            </a:r>
            <a:r>
              <a:rPr lang="de-AT" sz="2400" dirty="0" smtClean="0">
                <a:ea typeface="Calibri"/>
                <a:cs typeface="Calibri"/>
                <a:sym typeface="Calibri"/>
              </a:rPr>
              <a:t>ESD)</a:t>
            </a:r>
            <a:r>
              <a:rPr lang="he-IL" sz="2400" dirty="0" smtClean="0">
                <a:ea typeface="Calibri"/>
                <a:cs typeface="Calibri"/>
                <a:sym typeface="Calibri"/>
              </a:rPr>
              <a:t>)</a:t>
            </a:r>
            <a:r>
              <a:rPr lang="de-AT" sz="2400" dirty="0" smtClean="0">
                <a:ea typeface="Calibri"/>
                <a:cs typeface="Calibri"/>
                <a:sym typeface="Calibri"/>
              </a:rPr>
              <a:t> </a:t>
            </a:r>
            <a:r>
              <a:rPr lang="he-IL" sz="2400" dirty="0" smtClean="0">
                <a:ea typeface="Calibri"/>
                <a:cs typeface="Calibri"/>
                <a:sym typeface="Calibri"/>
              </a:rPr>
              <a:t> באמצעות </a:t>
            </a:r>
            <a:r>
              <a:rPr lang="he-IL" sz="2400" dirty="0">
                <a:ea typeface="Calibri"/>
                <a:cs typeface="Calibri"/>
                <a:sym typeface="Calibri"/>
              </a:rPr>
              <a:t>שילוב של פרספקטיבות סוציו-תרבותיות ואקולוגיות בסביבה אותנטית.</a:t>
            </a:r>
          </a:p>
          <a:p>
            <a:pPr marL="457200" lvl="0" indent="-383763" algn="r" rtl="1">
              <a:lnSpc>
                <a:spcPct val="115000"/>
              </a:lnSpc>
              <a:spcBef>
                <a:spcPts val="0"/>
              </a:spcBef>
              <a:buSzPct val="100000"/>
            </a:pPr>
            <a:r>
              <a:rPr lang="he-IL" sz="2400" dirty="0">
                <a:ea typeface="Calibri"/>
                <a:cs typeface="Calibri"/>
                <a:sym typeface="Calibri"/>
              </a:rPr>
              <a:t>משלב בין מחקר וחדשנות חינוכית, הכשרת מורים ופעילויות חינוכיות בלתי פורמליות המותאמות לתכנית הלימודים.</a:t>
            </a:r>
          </a:p>
          <a:p>
            <a:pPr marL="457200" lvl="0" indent="-356552" algn="r" rtl="1">
              <a:lnSpc>
                <a:spcPct val="115000"/>
              </a:lnSpc>
              <a:spcBef>
                <a:spcPts val="0"/>
              </a:spcBef>
              <a:buSzPct val="82462"/>
            </a:pPr>
            <a:r>
              <a:rPr lang="he-IL" sz="2400" dirty="0">
                <a:ea typeface="Calibri"/>
                <a:cs typeface="Calibri"/>
                <a:sym typeface="Calibri"/>
              </a:rPr>
              <a:t>ממומן על ידי העירייה, אוניברסיטאות להכשרת מורים ומענקי פרויקטים.</a:t>
            </a:r>
            <a:endParaRPr lang="en-US" altLang="de-DE" sz="2400" dirty="0">
              <a:solidFill>
                <a:srgbClr val="5B9BD5"/>
              </a:solidFill>
              <a:latin typeface="Calibri" panose="020F0502020204030204"/>
            </a:endParaRPr>
          </a:p>
          <a:p>
            <a:pPr marL="228600" marR="0" lvl="0" indent="-228600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lang="en-US" altLang="de-DE" sz="2400" dirty="0">
              <a:solidFill>
                <a:srgbClr val="5B9BD5"/>
              </a:solidFill>
              <a:latin typeface="Calibri" panose="020F0502020204030204"/>
            </a:endParaRPr>
          </a:p>
          <a:p>
            <a:pPr marL="228600" marR="0" lvl="0" indent="-2286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DE" altLang="de-DE" sz="2400" b="0" i="0" u="none" strike="noStrike" kern="1200" cap="none" spc="0" normalizeH="0" baseline="0" noProof="0" dirty="0">
              <a:ln>
                <a:noFill/>
              </a:ln>
              <a:solidFill>
                <a:srgbClr val="9FB22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laceHolder 1">
            <a:extLst>
              <a:ext uri="{FF2B5EF4-FFF2-40B4-BE49-F238E27FC236}">
                <a16:creationId xmlns:a16="http://schemas.microsoft.com/office/drawing/2014/main" id="{F3A99417-3334-663F-EEF5-75CF2D64B853}"/>
              </a:ext>
            </a:extLst>
          </p:cNvPr>
          <p:cNvSpPr txBox="1">
            <a:spLocks/>
          </p:cNvSpPr>
          <p:nvPr/>
        </p:nvSpPr>
        <p:spPr>
          <a:xfrm>
            <a:off x="719110" y="531101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he-IL" b="1" spc="-1" dirty="0">
                <a:solidFill>
                  <a:schemeClr val="dk1"/>
                </a:solidFill>
                <a:latin typeface="Calibri"/>
              </a:rPr>
              <a:t>רשתות במערכת החינוך: </a:t>
            </a:r>
          </a:p>
          <a:p>
            <a:pPr algn="ctr"/>
            <a:r>
              <a:rPr lang="en-US" b="1" spc="-1" dirty="0">
                <a:solidFill>
                  <a:schemeClr val="dk1"/>
                </a:solidFill>
                <a:latin typeface="Calibri"/>
              </a:rPr>
              <a:t>example learning space CITY Park</a:t>
            </a:r>
            <a:endParaRPr lang="en-US" b="1" spc="-1" dirty="0">
              <a:solidFill>
                <a:schemeClr val="dk1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270215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46"/>
          <p:cNvSpPr txBox="1">
            <a:spLocks noGrp="1"/>
          </p:cNvSpPr>
          <p:nvPr>
            <p:ph type="title" idx="4294967295"/>
          </p:nvPr>
        </p:nvSpPr>
        <p:spPr>
          <a:xfrm>
            <a:off x="9426800" y="-23208"/>
            <a:ext cx="2444183" cy="610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de-AT" sz="2800" b="1"/>
              <a:t/>
            </a:r>
            <a:br>
              <a:rPr lang="de-AT" sz="2800" b="1"/>
            </a:br>
            <a:r>
              <a:rPr lang="de-AT" sz="2800" b="1">
                <a:solidFill>
                  <a:srgbClr val="C00000"/>
                </a:solidFill>
              </a:rPr>
              <a:t>מבנה</a:t>
            </a:r>
            <a:endParaRPr sz="2800" b="1">
              <a:solidFill>
                <a:srgbClr val="C00000"/>
              </a:solidFill>
            </a:endParaRPr>
          </a:p>
        </p:txBody>
      </p:sp>
      <p:sp>
        <p:nvSpPr>
          <p:cNvPr id="636" name="Google Shape;636;p46"/>
          <p:cNvSpPr/>
          <p:nvPr/>
        </p:nvSpPr>
        <p:spPr>
          <a:xfrm>
            <a:off x="6743700" y="2757488"/>
            <a:ext cx="503238" cy="455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7" name="Google Shape;637;p46"/>
          <p:cNvSpPr/>
          <p:nvPr/>
        </p:nvSpPr>
        <p:spPr>
          <a:xfrm>
            <a:off x="6743701" y="1989138"/>
            <a:ext cx="360363" cy="27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8" name="Google Shape;638;p46"/>
          <p:cNvSpPr/>
          <p:nvPr/>
        </p:nvSpPr>
        <p:spPr>
          <a:xfrm>
            <a:off x="5961413" y="2493818"/>
            <a:ext cx="961901" cy="890649"/>
          </a:xfrm>
          <a:prstGeom prst="ellipse">
            <a:avLst/>
          </a:prstGeom>
          <a:solidFill>
            <a:srgbClr val="F5F5A9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de-AT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Cooperation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de-AT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School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9" name="Google Shape;639;p46"/>
          <p:cNvSpPr/>
          <p:nvPr/>
        </p:nvSpPr>
        <p:spPr>
          <a:xfrm>
            <a:off x="3194462" y="653293"/>
            <a:ext cx="4292103" cy="3764328"/>
          </a:xfrm>
          <a:prstGeom prst="ellipse">
            <a:avLst/>
          </a:prstGeom>
          <a:solidFill>
            <a:srgbClr val="99FF66"/>
          </a:solidFill>
          <a:ln w="12700" cap="flat" cmpd="sng">
            <a:solidFill>
              <a:srgbClr val="26415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0" name="Google Shape;640;p46"/>
          <p:cNvSpPr/>
          <p:nvPr/>
        </p:nvSpPr>
        <p:spPr>
          <a:xfrm>
            <a:off x="4144487" y="938149"/>
            <a:ext cx="2386940" cy="138941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A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פארקים עירוניים כמרחב למידה אותנטי לשילוב בין פרספקטיבות סביבתיות טבעיות וסוציו-תרבותיות במסגרת חינוך לפיתוח בר-קיימא (ESD)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1" name="Google Shape;641;p46"/>
          <p:cNvSpPr/>
          <p:nvPr/>
        </p:nvSpPr>
        <p:spPr>
          <a:xfrm rot="1238031">
            <a:off x="2065689" y="1925117"/>
            <a:ext cx="2268638" cy="764504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12700" cap="flat" cmpd="sng">
            <a:solidFill>
              <a:srgbClr val="26415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2" name="Google Shape;642;p46"/>
          <p:cNvSpPr txBox="1"/>
          <p:nvPr/>
        </p:nvSpPr>
        <p:spPr>
          <a:xfrm rot="1273495">
            <a:off x="2520091" y="2122482"/>
            <a:ext cx="1738531" cy="277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de-AT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מספק נושאים אותנטיים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3" name="Google Shape;643;p46"/>
          <p:cNvSpPr/>
          <p:nvPr/>
        </p:nvSpPr>
        <p:spPr>
          <a:xfrm rot="5400000">
            <a:off x="366083" y="2615046"/>
            <a:ext cx="2395303" cy="92484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12700" cap="flat" cmpd="sng">
            <a:solidFill>
              <a:srgbClr val="26415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4" name="Google Shape;644;p46"/>
          <p:cNvSpPr txBox="1"/>
          <p:nvPr/>
        </p:nvSpPr>
        <p:spPr>
          <a:xfrm rot="5400000">
            <a:off x="693838" y="2916937"/>
            <a:ext cx="170843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de-AT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מסבסד כוח אדם בסיסי ותשתיות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5" name="Google Shape;645;p46"/>
          <p:cNvSpPr txBox="1"/>
          <p:nvPr/>
        </p:nvSpPr>
        <p:spPr>
          <a:xfrm>
            <a:off x="1145894" y="1131313"/>
            <a:ext cx="145841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de-AT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City of Graz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6" name="Google Shape;646;p46"/>
          <p:cNvSpPr/>
          <p:nvPr/>
        </p:nvSpPr>
        <p:spPr>
          <a:xfrm>
            <a:off x="247879" y="562649"/>
            <a:ext cx="2720952" cy="1693663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26415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7" name="Google Shape;647;p46"/>
          <p:cNvSpPr/>
          <p:nvPr/>
        </p:nvSpPr>
        <p:spPr>
          <a:xfrm>
            <a:off x="207099" y="1009401"/>
            <a:ext cx="826054" cy="804368"/>
          </a:xfrm>
          <a:prstGeom prst="ellipse">
            <a:avLst/>
          </a:prstGeom>
          <a:solidFill>
            <a:srgbClr val="C4E0B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8" name="Google Shape;648;p46"/>
          <p:cNvSpPr txBox="1"/>
          <p:nvPr/>
        </p:nvSpPr>
        <p:spPr>
          <a:xfrm>
            <a:off x="112281" y="1229652"/>
            <a:ext cx="10041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None/>
            </a:pPr>
            <a:r>
              <a:rPr lang="de-AT" sz="900">
                <a:latin typeface="Calibri"/>
                <a:ea typeface="Calibri"/>
                <a:cs typeface="Calibri"/>
                <a:sym typeface="Calibri"/>
              </a:rPr>
              <a:t>רשויות מקומיות</a:t>
            </a:r>
            <a:endParaRPr sz="9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9" name="Google Shape;649;p46"/>
          <p:cNvSpPr/>
          <p:nvPr/>
        </p:nvSpPr>
        <p:spPr>
          <a:xfrm rot="-2583333">
            <a:off x="1908537" y="3521316"/>
            <a:ext cx="2296888" cy="84332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12700" cap="flat" cmpd="sng">
            <a:solidFill>
              <a:srgbClr val="26415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0" name="Google Shape;650;p46"/>
          <p:cNvSpPr/>
          <p:nvPr/>
        </p:nvSpPr>
        <p:spPr>
          <a:xfrm>
            <a:off x="3123210" y="5640779"/>
            <a:ext cx="5260769" cy="562561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12700" cap="flat" cmpd="sng">
            <a:solidFill>
              <a:srgbClr val="26415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1" name="Google Shape;651;p46"/>
          <p:cNvSpPr txBox="1"/>
          <p:nvPr/>
        </p:nvSpPr>
        <p:spPr>
          <a:xfrm>
            <a:off x="3023398" y="5782532"/>
            <a:ext cx="494494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de-AT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תורם לפיתוח מקצועי מתמשך של מורים בטרם שירות ובשירות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2" name="Google Shape;652;p46"/>
          <p:cNvSpPr/>
          <p:nvPr/>
        </p:nvSpPr>
        <p:spPr>
          <a:xfrm rot="10800000">
            <a:off x="3075706" y="5163783"/>
            <a:ext cx="4904511" cy="562561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12700" cap="flat" cmpd="sng">
            <a:solidFill>
              <a:srgbClr val="26415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3" name="Google Shape;653;p46"/>
          <p:cNvSpPr txBox="1"/>
          <p:nvPr/>
        </p:nvSpPr>
        <p:spPr>
          <a:xfrm>
            <a:off x="3520184" y="5305540"/>
            <a:ext cx="4578787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de-AT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מערב תלמידים בפעילויות חינוכיות עבור בתי ספר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4" name="Google Shape;654;p46"/>
          <p:cNvSpPr/>
          <p:nvPr/>
        </p:nvSpPr>
        <p:spPr>
          <a:xfrm rot="10800000">
            <a:off x="7123769" y="665017"/>
            <a:ext cx="2340864" cy="100457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12700" cap="flat" cmpd="sng">
            <a:solidFill>
              <a:srgbClr val="26415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5" name="Google Shape;655;p46"/>
          <p:cNvSpPr txBox="1"/>
          <p:nvPr/>
        </p:nvSpPr>
        <p:spPr>
          <a:xfrm>
            <a:off x="7468377" y="936647"/>
            <a:ext cx="199084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de-AT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לשלב פעילויות חוץ בעבודת הכיתה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6" name="Google Shape;656;p46"/>
          <p:cNvSpPr txBox="1"/>
          <p:nvPr/>
        </p:nvSpPr>
        <p:spPr>
          <a:xfrm rot="-2568830">
            <a:off x="2170041" y="3675088"/>
            <a:ext cx="1990823" cy="277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de-AT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מנהל הצעות חינוכיות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7" name="Google Shape;657;p46"/>
          <p:cNvSpPr txBox="1"/>
          <p:nvPr/>
        </p:nvSpPr>
        <p:spPr>
          <a:xfrm>
            <a:off x="833174" y="829186"/>
            <a:ext cx="180116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de-AT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City of Graz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8" name="Google Shape;658;p46"/>
          <p:cNvSpPr/>
          <p:nvPr/>
        </p:nvSpPr>
        <p:spPr>
          <a:xfrm rot="-2206816">
            <a:off x="6187052" y="2040567"/>
            <a:ext cx="3028889" cy="817074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12700" cap="flat" cmpd="sng">
            <a:solidFill>
              <a:srgbClr val="26415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9" name="Google Shape;659;p46"/>
          <p:cNvSpPr/>
          <p:nvPr/>
        </p:nvSpPr>
        <p:spPr>
          <a:xfrm rot="-1694781">
            <a:off x="3989927" y="3352046"/>
            <a:ext cx="3138193" cy="1646377"/>
          </a:xfrm>
          <a:prstGeom prst="ellipse">
            <a:avLst/>
          </a:prstGeom>
          <a:solidFill>
            <a:srgbClr val="FFFF99"/>
          </a:solidFill>
          <a:ln w="12700" cap="flat" cmpd="sng">
            <a:solidFill>
              <a:srgbClr val="26415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0" name="Google Shape;660;p46"/>
          <p:cNvSpPr txBox="1"/>
          <p:nvPr/>
        </p:nvSpPr>
        <p:spPr>
          <a:xfrm rot="-1948987">
            <a:off x="4590488" y="3709629"/>
            <a:ext cx="1990872" cy="646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de-AT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תהליך מחקר פעולה מתמשך לפיתוח ולמחקר חומרי הוראה ושיטות הוראה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1" name="Google Shape;661;p46"/>
          <p:cNvSpPr/>
          <p:nvPr/>
        </p:nvSpPr>
        <p:spPr>
          <a:xfrm rot="8651817">
            <a:off x="6388352" y="2547638"/>
            <a:ext cx="3315674" cy="642156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12700" cap="flat" cmpd="sng">
            <a:solidFill>
              <a:srgbClr val="26415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2" name="Google Shape;662;p46"/>
          <p:cNvSpPr txBox="1"/>
          <p:nvPr/>
        </p:nvSpPr>
        <p:spPr>
          <a:xfrm rot="-2198095">
            <a:off x="7299369" y="2715785"/>
            <a:ext cx="149313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de-AT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לשתף פעולה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3" name="Google Shape;663;p46"/>
          <p:cNvSpPr/>
          <p:nvPr/>
        </p:nvSpPr>
        <p:spPr>
          <a:xfrm rot="-409868">
            <a:off x="2656159" y="4342791"/>
            <a:ext cx="1922798" cy="736823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12700" cap="flat" cmpd="sng">
            <a:solidFill>
              <a:srgbClr val="26415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4" name="Google Shape;664;p46"/>
          <p:cNvSpPr/>
          <p:nvPr/>
        </p:nvSpPr>
        <p:spPr>
          <a:xfrm rot="-9777387">
            <a:off x="6245406" y="4386172"/>
            <a:ext cx="2112048" cy="642156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12700" cap="flat" cmpd="sng">
            <a:solidFill>
              <a:srgbClr val="26415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5" name="Google Shape;665;p46"/>
          <p:cNvSpPr txBox="1"/>
          <p:nvPr/>
        </p:nvSpPr>
        <p:spPr>
          <a:xfrm rot="1004999">
            <a:off x="6610337" y="4587296"/>
            <a:ext cx="164163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de-AT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לשתף פעולה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6" name="Google Shape;666;p46"/>
          <p:cNvSpPr txBox="1"/>
          <p:nvPr/>
        </p:nvSpPr>
        <p:spPr>
          <a:xfrm rot="-421473">
            <a:off x="2772890" y="4601985"/>
            <a:ext cx="149313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de-AT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לשתף פעולה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7" name="Google Shape;667;p46"/>
          <p:cNvSpPr/>
          <p:nvPr/>
        </p:nvSpPr>
        <p:spPr>
          <a:xfrm>
            <a:off x="8117261" y="4381995"/>
            <a:ext cx="2720952" cy="1789215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26415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8" name="Google Shape;668;p46"/>
          <p:cNvSpPr/>
          <p:nvPr/>
        </p:nvSpPr>
        <p:spPr>
          <a:xfrm>
            <a:off x="8122726" y="4821375"/>
            <a:ext cx="1027800" cy="938100"/>
          </a:xfrm>
          <a:prstGeom prst="ellipse">
            <a:avLst/>
          </a:prstGeom>
          <a:solidFill>
            <a:srgbClr val="99FFCC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None/>
            </a:pPr>
            <a:r>
              <a:rPr lang="de-AT" sz="900">
                <a:latin typeface="Calibri"/>
                <a:ea typeface="Calibri"/>
                <a:cs typeface="Calibri"/>
                <a:sym typeface="Calibri"/>
              </a:rPr>
              <a:t>אוניברסיטה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9" name="Google Shape;669;p46"/>
          <p:cNvSpPr txBox="1"/>
          <p:nvPr/>
        </p:nvSpPr>
        <p:spPr>
          <a:xfrm>
            <a:off x="9001497" y="4667302"/>
            <a:ext cx="1493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de-AT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אוניברסיטאות להכשרת מורים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0" name="Google Shape;670;p46"/>
          <p:cNvSpPr/>
          <p:nvPr/>
        </p:nvSpPr>
        <p:spPr>
          <a:xfrm>
            <a:off x="329026" y="4429497"/>
            <a:ext cx="2720952" cy="1757549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26415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1" name="Google Shape;671;p46"/>
          <p:cNvSpPr/>
          <p:nvPr/>
        </p:nvSpPr>
        <p:spPr>
          <a:xfrm>
            <a:off x="368135" y="4809508"/>
            <a:ext cx="866631" cy="887439"/>
          </a:xfrm>
          <a:prstGeom prst="ellipse">
            <a:avLst/>
          </a:prstGeom>
          <a:solidFill>
            <a:srgbClr val="D8E2F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None/>
            </a:pPr>
            <a:r>
              <a:rPr lang="de-AT" sz="900">
                <a:latin typeface="Calibri"/>
                <a:ea typeface="Calibri"/>
                <a:cs typeface="Calibri"/>
                <a:sym typeface="Calibri"/>
              </a:rPr>
              <a:t>אתר למידה בלתי פורמלי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2" name="Google Shape;672;p46"/>
          <p:cNvSpPr txBox="1"/>
          <p:nvPr/>
        </p:nvSpPr>
        <p:spPr>
          <a:xfrm>
            <a:off x="1143913" y="4733791"/>
            <a:ext cx="180116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AT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פארק חוויות הטבע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de-AT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מרכז לחינוך מדעי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3" name="Google Shape;673;p46"/>
          <p:cNvSpPr txBox="1"/>
          <p:nvPr/>
        </p:nvSpPr>
        <p:spPr>
          <a:xfrm>
            <a:off x="4207172" y="2377771"/>
            <a:ext cx="2300506" cy="707886"/>
          </a:xfrm>
          <a:prstGeom prst="rect">
            <a:avLst/>
          </a:prstGeom>
          <a:solidFill>
            <a:srgbClr val="CCFF9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de-AT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מרחב למידה</a:t>
            </a:r>
            <a:endParaRPr sz="20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de-AT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CITY-PARK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4" name="Google Shape;674;p46"/>
          <p:cNvSpPr/>
          <p:nvPr/>
        </p:nvSpPr>
        <p:spPr>
          <a:xfrm rot="-2259898">
            <a:off x="6849154" y="2182462"/>
            <a:ext cx="1712953" cy="311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de-AT" sz="1200">
                <a:latin typeface="Calibri"/>
                <a:ea typeface="Calibri"/>
                <a:cs typeface="Calibri"/>
                <a:sym typeface="Calibri"/>
              </a:rPr>
              <a:t>לקבל דחפים לפיתוח בית הספר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5" name="Google Shape;675;p46"/>
          <p:cNvSpPr/>
          <p:nvPr/>
        </p:nvSpPr>
        <p:spPr>
          <a:xfrm>
            <a:off x="9112808" y="639841"/>
            <a:ext cx="2720952" cy="1865853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26415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6" name="Google Shape;676;p46"/>
          <p:cNvSpPr/>
          <p:nvPr/>
        </p:nvSpPr>
        <p:spPr>
          <a:xfrm>
            <a:off x="9118268" y="1080656"/>
            <a:ext cx="961901" cy="936172"/>
          </a:xfrm>
          <a:prstGeom prst="ellipse">
            <a:avLst/>
          </a:prstGeom>
          <a:solidFill>
            <a:srgbClr val="F5F5A9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de-AT" sz="1200">
                <a:latin typeface="Calibri"/>
                <a:ea typeface="Calibri"/>
                <a:cs typeface="Calibri"/>
                <a:sym typeface="Calibri"/>
              </a:rPr>
              <a:t>בית ספר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7" name="Google Shape;677;p46"/>
          <p:cNvSpPr txBox="1"/>
          <p:nvPr/>
        </p:nvSpPr>
        <p:spPr>
          <a:xfrm>
            <a:off x="10092046" y="1031476"/>
            <a:ext cx="1493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de-AT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גני ילדים ציבוריים, בתי ספר יסודיים ועל-יסודיים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8" name="Google Shape;678;p46"/>
          <p:cNvSpPr/>
          <p:nvPr/>
        </p:nvSpPr>
        <p:spPr>
          <a:xfrm>
            <a:off x="9350316" y="2610592"/>
            <a:ext cx="2720952" cy="1789215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26415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de-AT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Science Center Network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9" name="Google Shape;679;p46"/>
          <p:cNvSpPr/>
          <p:nvPr/>
        </p:nvSpPr>
        <p:spPr>
          <a:xfrm>
            <a:off x="9361925" y="3038000"/>
            <a:ext cx="1004100" cy="904500"/>
          </a:xfrm>
          <a:prstGeom prst="ellipse">
            <a:avLst/>
          </a:prstGeom>
          <a:solidFill>
            <a:srgbClr val="FF9999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None/>
            </a:pPr>
            <a:r>
              <a:rPr lang="de-AT" sz="900">
                <a:latin typeface="Calibri"/>
                <a:ea typeface="Calibri"/>
                <a:cs typeface="Calibri"/>
                <a:sym typeface="Calibri"/>
              </a:rPr>
              <a:t>רשתות ושיתופי פעולה</a:t>
            </a:r>
            <a:endParaRPr sz="9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0" name="Google Shape;680;p46"/>
          <p:cNvSpPr/>
          <p:nvPr/>
        </p:nvSpPr>
        <p:spPr>
          <a:xfrm rot="-1022480">
            <a:off x="6780091" y="3490406"/>
            <a:ext cx="2577861" cy="710599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12700" cap="flat" cmpd="sng">
            <a:solidFill>
              <a:srgbClr val="26415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1" name="Google Shape;681;p46"/>
          <p:cNvSpPr txBox="1"/>
          <p:nvPr/>
        </p:nvSpPr>
        <p:spPr>
          <a:xfrm rot="-1068737">
            <a:off x="7192880" y="3534903"/>
            <a:ext cx="217245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de-AT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החלפה מקצועית, הגשות משותפות למענקים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2" name="Google Shape;682;p46"/>
          <p:cNvSpPr txBox="1"/>
          <p:nvPr/>
        </p:nvSpPr>
        <p:spPr>
          <a:xfrm>
            <a:off x="10123639" y="2910807"/>
            <a:ext cx="171305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de-AT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רשת מרכזי מדע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83" name="Google Shape;683;p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33412" y="3174798"/>
            <a:ext cx="850075" cy="255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4" name="Google Shape;684;p4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93381" y="5393377"/>
            <a:ext cx="748145" cy="748145"/>
          </a:xfrm>
          <a:prstGeom prst="rect">
            <a:avLst/>
          </a:prstGeom>
          <a:noFill/>
          <a:ln>
            <a:noFill/>
          </a:ln>
        </p:spPr>
      </p:pic>
      <p:sp>
        <p:nvSpPr>
          <p:cNvPr id="685" name="Google Shape;685;p46"/>
          <p:cNvSpPr txBox="1"/>
          <p:nvPr/>
        </p:nvSpPr>
        <p:spPr>
          <a:xfrm>
            <a:off x="10371042" y="3502594"/>
            <a:ext cx="171305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de-AT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ספריות ציבוריות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86" name="Google Shape;686;p4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633651" y="3847604"/>
            <a:ext cx="566763" cy="362197"/>
          </a:xfrm>
          <a:prstGeom prst="rect">
            <a:avLst/>
          </a:prstGeom>
          <a:noFill/>
          <a:ln>
            <a:noFill/>
          </a:ln>
        </p:spPr>
      </p:pic>
      <p:pic>
        <p:nvPicPr>
          <p:cNvPr id="687" name="Google Shape;687;p4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426801" y="5083730"/>
            <a:ext cx="1027786" cy="545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88" name="Google Shape;688;p4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223157" y="1340540"/>
            <a:ext cx="1136073" cy="313171"/>
          </a:xfrm>
          <a:prstGeom prst="rect">
            <a:avLst/>
          </a:prstGeom>
          <a:noFill/>
          <a:ln>
            <a:noFill/>
          </a:ln>
        </p:spPr>
      </p:pic>
      <p:pic>
        <p:nvPicPr>
          <p:cNvPr id="689" name="Google Shape;689;p4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308871" y="5248893"/>
            <a:ext cx="1549124" cy="4015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03663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228D938-81CF-B4FF-793C-5779430ECB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858" y="2321900"/>
            <a:ext cx="6177063" cy="33520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i="1" dirty="0"/>
              <a:t>General conditions of the network</a:t>
            </a:r>
          </a:p>
          <a:p>
            <a:r>
              <a:rPr lang="de-AT" sz="2400" dirty="0" err="1"/>
              <a:t>cooperation</a:t>
            </a:r>
            <a:r>
              <a:rPr lang="de-AT" sz="2400" dirty="0"/>
              <a:t> </a:t>
            </a:r>
            <a:r>
              <a:rPr lang="de-AT" sz="2400" dirty="0" err="1"/>
              <a:t>contracts</a:t>
            </a:r>
            <a:endParaRPr lang="de-AT" sz="2400" dirty="0"/>
          </a:p>
          <a:p>
            <a:r>
              <a:rPr lang="de-AT" sz="2400" dirty="0" err="1"/>
              <a:t>resources</a:t>
            </a:r>
            <a:r>
              <a:rPr lang="de-AT" sz="2400" dirty="0"/>
              <a:t> </a:t>
            </a:r>
            <a:r>
              <a:rPr lang="de-AT" sz="2400" dirty="0" err="1"/>
              <a:t>for</a:t>
            </a:r>
            <a:r>
              <a:rPr lang="de-AT" sz="2400" dirty="0"/>
              <a:t> </a:t>
            </a:r>
            <a:r>
              <a:rPr lang="de-AT" sz="2400" dirty="0" err="1"/>
              <a:t>coordination</a:t>
            </a:r>
            <a:endParaRPr lang="de-AT" sz="2400" dirty="0"/>
          </a:p>
          <a:p>
            <a:r>
              <a:rPr lang="en-US" sz="2400" dirty="0"/>
              <a:t>curricula that enable interdisciplinary work</a:t>
            </a:r>
          </a:p>
          <a:p>
            <a:r>
              <a:rPr lang="en-US" sz="2400" dirty="0"/>
              <a:t>involvement of headmasters</a:t>
            </a:r>
          </a:p>
          <a:p>
            <a:r>
              <a:rPr lang="en-US" sz="2400" dirty="0"/>
              <a:t>support through city authorities</a:t>
            </a:r>
            <a:endParaRPr lang="de-AT" sz="2400" dirty="0"/>
          </a:p>
          <a:p>
            <a:endParaRPr lang="de-AT" sz="2400" dirty="0"/>
          </a:p>
          <a:p>
            <a:endParaRPr lang="de-AT" sz="2400" dirty="0"/>
          </a:p>
          <a:p>
            <a:endParaRPr lang="de-AT" sz="24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E717C83-3A8A-C298-6ED1-6423CDEE66E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8043" y="2172813"/>
            <a:ext cx="4981702" cy="3012683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FD7C80BC-93FD-AD9C-84A0-D3AA3ED4D0E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2739" y="4476997"/>
            <a:ext cx="821531" cy="345249"/>
          </a:xfrm>
          <a:prstGeom prst="rect">
            <a:avLst/>
          </a:prstGeom>
        </p:spPr>
      </p:pic>
      <p:sp>
        <p:nvSpPr>
          <p:cNvPr id="9" name="PlaceHolder 1">
            <a:extLst>
              <a:ext uri="{FF2B5EF4-FFF2-40B4-BE49-F238E27FC236}">
                <a16:creationId xmlns:a16="http://schemas.microsoft.com/office/drawing/2014/main" id="{94442D62-14C6-FE9A-EE57-C20F8FB59C49}"/>
              </a:ext>
            </a:extLst>
          </p:cNvPr>
          <p:cNvSpPr txBox="1">
            <a:spLocks/>
          </p:cNvSpPr>
          <p:nvPr/>
        </p:nvSpPr>
        <p:spPr>
          <a:xfrm>
            <a:off x="787730" y="531101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he-IL" b="1" spc="-1" dirty="0">
                <a:solidFill>
                  <a:schemeClr val="dk1"/>
                </a:solidFill>
                <a:latin typeface="Calibri"/>
              </a:rPr>
              <a:t>רשתות במערכת החינוך: </a:t>
            </a:r>
          </a:p>
          <a:p>
            <a:pPr algn="ctr"/>
            <a:r>
              <a:rPr lang="en-US" b="1" spc="-1" dirty="0">
                <a:solidFill>
                  <a:schemeClr val="dk1"/>
                </a:solidFill>
                <a:latin typeface="Calibri"/>
              </a:rPr>
              <a:t>example learning space CITY Park</a:t>
            </a:r>
            <a:endParaRPr lang="en-US" b="1" spc="-1" dirty="0">
              <a:solidFill>
                <a:schemeClr val="dk1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016828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ECE8E6E-7006-9346-EB6B-D510A781E2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4621" y="1726768"/>
            <a:ext cx="4697705" cy="4351338"/>
          </a:xfrm>
        </p:spPr>
        <p:txBody>
          <a:bodyPr>
            <a:normAutofit/>
          </a:bodyPr>
          <a:lstStyle/>
          <a:p>
            <a:pPr algn="r" rtl="1"/>
            <a:r>
              <a:rPr lang="he-IL" sz="2400" dirty="0"/>
              <a:t>"מרחב בטוח" עבור מורים טרום-הוראה לחקור שיטות הוראה חדשניות</a:t>
            </a:r>
          </a:p>
          <a:p>
            <a:pPr algn="r" rtl="1"/>
            <a:r>
              <a:rPr lang="he-IL" sz="2400" dirty="0"/>
              <a:t>השפעות מוטיבציוניות על התלמידים</a:t>
            </a:r>
          </a:p>
          <a:p>
            <a:pPr algn="r" rtl="1"/>
            <a:r>
              <a:rPr lang="he-IL" sz="2400" dirty="0"/>
              <a:t>מגוון רחב של נקודות התחלה לשיעורים נוספים</a:t>
            </a:r>
          </a:p>
          <a:p>
            <a:pPr algn="r" rtl="1"/>
            <a:r>
              <a:rPr lang="he-IL" sz="2400" dirty="0"/>
              <a:t>קשר בין הוראה מדעית לחיי היומיום</a:t>
            </a:r>
          </a:p>
          <a:p>
            <a:pPr algn="r" rtl="1"/>
            <a:r>
              <a:rPr lang="he-IL" sz="2400" dirty="0"/>
              <a:t>הקשרים משמעותיים לחינוך התפתחותי ופיתוח חברתי</a:t>
            </a:r>
            <a:endParaRPr lang="en-GB" sz="2400" noProof="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A44CA763-2281-C4AD-43B8-6FB9258984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3948" y="1781917"/>
            <a:ext cx="5715000" cy="4286250"/>
          </a:xfrm>
          <a:prstGeom prst="rect">
            <a:avLst/>
          </a:prstGeom>
        </p:spPr>
      </p:pic>
      <p:sp>
        <p:nvSpPr>
          <p:cNvPr id="7" name="PlaceHolder 1">
            <a:extLst>
              <a:ext uri="{FF2B5EF4-FFF2-40B4-BE49-F238E27FC236}">
                <a16:creationId xmlns:a16="http://schemas.microsoft.com/office/drawing/2014/main" id="{0391241B-F6A7-83B3-43BE-A235A0032F45}"/>
              </a:ext>
            </a:extLst>
          </p:cNvPr>
          <p:cNvSpPr txBox="1">
            <a:spLocks/>
          </p:cNvSpPr>
          <p:nvPr/>
        </p:nvSpPr>
        <p:spPr>
          <a:xfrm>
            <a:off x="787730" y="531101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spc="-1" dirty="0">
                <a:solidFill>
                  <a:schemeClr val="dk1"/>
                </a:solidFill>
                <a:latin typeface="Calibri"/>
              </a:rPr>
              <a:t>Experiences from learning space City Park</a:t>
            </a:r>
          </a:p>
        </p:txBody>
      </p:sp>
    </p:spTree>
    <p:extLst>
      <p:ext uri="{BB962C8B-B14F-4D97-AF65-F5344CB8AC3E}">
        <p14:creationId xmlns:p14="http://schemas.microsoft.com/office/powerpoint/2010/main" val="14964868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Text enthält.&#10;&#10;Automatisch generierte Beschreibung">
            <a:extLst>
              <a:ext uri="{FF2B5EF4-FFF2-40B4-BE49-F238E27FC236}">
                <a16:creationId xmlns:a16="http://schemas.microsoft.com/office/drawing/2014/main" id="{8640D2E6-7393-58AA-9A74-48B11C45996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8728" y="2604655"/>
            <a:ext cx="2416597" cy="34280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Grafik 4" descr="Ein Bild, das Text, Schrift, Logo, Screenshot enthält.&#10;&#10;Automatisch generierte Beschreibung">
            <a:extLst>
              <a:ext uri="{FF2B5EF4-FFF2-40B4-BE49-F238E27FC236}">
                <a16:creationId xmlns:a16="http://schemas.microsoft.com/office/drawing/2014/main" id="{70CCAE94-5A6D-3FFC-A4AF-201E65448D3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0099" y="3677584"/>
            <a:ext cx="1281773" cy="100195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" name="Grafik 5" descr="Ein Bild, das Text enthält.&#10;&#10;Automatisch generierte Beschreibung">
            <a:extLst>
              <a:ext uri="{FF2B5EF4-FFF2-40B4-BE49-F238E27FC236}">
                <a16:creationId xmlns:a16="http://schemas.microsoft.com/office/drawing/2014/main" id="{6FDEB529-01CD-9A93-CC8F-970AE866CD4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392" y="1909220"/>
            <a:ext cx="5360738" cy="4879312"/>
          </a:xfrm>
          <a:custGeom>
            <a:avLst/>
            <a:gdLst/>
            <a:ahLst/>
            <a:cxnLst/>
            <a:rect l="l" t="t" r="r" b="b"/>
            <a:pathLst>
              <a:path w="7534640" h="6857984">
                <a:moveTo>
                  <a:pt x="0" y="0"/>
                </a:moveTo>
                <a:lnTo>
                  <a:pt x="7534640" y="0"/>
                </a:lnTo>
                <a:lnTo>
                  <a:pt x="7534640" y="3832811"/>
                </a:lnTo>
                <a:lnTo>
                  <a:pt x="7344853" y="3826712"/>
                </a:lnTo>
                <a:cubicBezTo>
                  <a:pt x="7344853" y="3826712"/>
                  <a:pt x="7341511" y="3826712"/>
                  <a:pt x="7341511" y="3826712"/>
                </a:cubicBezTo>
                <a:cubicBezTo>
                  <a:pt x="7274667" y="3823370"/>
                  <a:pt x="7211169" y="3823370"/>
                  <a:pt x="7144324" y="3820027"/>
                </a:cubicBezTo>
                <a:cubicBezTo>
                  <a:pt x="6913719" y="3820027"/>
                  <a:pt x="6683113" y="3820027"/>
                  <a:pt x="6455848" y="3820027"/>
                </a:cubicBezTo>
                <a:cubicBezTo>
                  <a:pt x="6231926" y="3910265"/>
                  <a:pt x="5987951" y="3833396"/>
                  <a:pt x="5767372" y="3903581"/>
                </a:cubicBezTo>
                <a:cubicBezTo>
                  <a:pt x="5533423" y="3900239"/>
                  <a:pt x="5312845" y="3970423"/>
                  <a:pt x="5082238" y="4000503"/>
                </a:cubicBezTo>
                <a:cubicBezTo>
                  <a:pt x="4908446" y="4013871"/>
                  <a:pt x="4731314" y="3997160"/>
                  <a:pt x="4570892" y="4067345"/>
                </a:cubicBezTo>
                <a:cubicBezTo>
                  <a:pt x="4447233" y="4124161"/>
                  <a:pt x="4350312" y="4197688"/>
                  <a:pt x="4483996" y="4348083"/>
                </a:cubicBezTo>
                <a:cubicBezTo>
                  <a:pt x="4644419" y="4344742"/>
                  <a:pt x="4627708" y="4598742"/>
                  <a:pt x="4788129" y="4561979"/>
                </a:cubicBezTo>
                <a:cubicBezTo>
                  <a:pt x="4754709" y="4678954"/>
                  <a:pt x="4641076" y="4618795"/>
                  <a:pt x="4600971" y="4705690"/>
                </a:cubicBezTo>
                <a:cubicBezTo>
                  <a:pt x="4684524" y="4779217"/>
                  <a:pt x="4844945" y="4725744"/>
                  <a:pt x="4871683" y="4879480"/>
                </a:cubicBezTo>
                <a:cubicBezTo>
                  <a:pt x="4838262" y="5039902"/>
                  <a:pt x="4945210" y="5019849"/>
                  <a:pt x="5032105" y="5029876"/>
                </a:cubicBezTo>
                <a:cubicBezTo>
                  <a:pt x="5239317" y="5049930"/>
                  <a:pt x="5439843" y="5063297"/>
                  <a:pt x="5643713" y="5096719"/>
                </a:cubicBezTo>
                <a:cubicBezTo>
                  <a:pt x="5693844" y="5106745"/>
                  <a:pt x="5810819" y="5083350"/>
                  <a:pt x="5800794" y="5186956"/>
                </a:cubicBezTo>
                <a:cubicBezTo>
                  <a:pt x="5790767" y="5270508"/>
                  <a:pt x="5700529" y="5240431"/>
                  <a:pt x="5643713" y="5243772"/>
                </a:cubicBezTo>
                <a:cubicBezTo>
                  <a:pt x="5329553" y="5283879"/>
                  <a:pt x="5012052" y="5220378"/>
                  <a:pt x="4701235" y="5223719"/>
                </a:cubicBezTo>
                <a:cubicBezTo>
                  <a:pt x="4664472" y="5223719"/>
                  <a:pt x="4657787" y="5334009"/>
                  <a:pt x="4577576" y="5297246"/>
                </a:cubicBezTo>
                <a:cubicBezTo>
                  <a:pt x="4788129" y="5397510"/>
                  <a:pt x="5767372" y="5424248"/>
                  <a:pt x="6094900" y="5477721"/>
                </a:cubicBezTo>
                <a:cubicBezTo>
                  <a:pt x="5754004" y="5858724"/>
                  <a:pt x="5429817" y="5628117"/>
                  <a:pt x="5159105" y="5842012"/>
                </a:cubicBezTo>
                <a:cubicBezTo>
                  <a:pt x="5159105" y="5842012"/>
                  <a:pt x="5212580" y="5842012"/>
                  <a:pt x="5443187" y="5912197"/>
                </a:cubicBezTo>
                <a:cubicBezTo>
                  <a:pt x="5627002" y="5969012"/>
                  <a:pt x="5536765" y="6049223"/>
                  <a:pt x="6001321" y="6202962"/>
                </a:cubicBezTo>
                <a:cubicBezTo>
                  <a:pt x="5824188" y="6253093"/>
                  <a:pt x="5593581" y="6156172"/>
                  <a:pt x="5506685" y="6416857"/>
                </a:cubicBezTo>
                <a:cubicBezTo>
                  <a:pt x="5643713" y="6463648"/>
                  <a:pt x="5807477" y="6420200"/>
                  <a:pt x="5904398" y="6543858"/>
                </a:cubicBezTo>
                <a:cubicBezTo>
                  <a:pt x="5934478" y="6580622"/>
                  <a:pt x="5964557" y="6604017"/>
                  <a:pt x="6001321" y="6624068"/>
                </a:cubicBezTo>
                <a:cubicBezTo>
                  <a:pt x="5984612" y="6630754"/>
                  <a:pt x="5964557" y="6637437"/>
                  <a:pt x="5951188" y="6644121"/>
                </a:cubicBezTo>
                <a:cubicBezTo>
                  <a:pt x="5977925" y="6667518"/>
                  <a:pt x="6663060" y="6794517"/>
                  <a:pt x="6836850" y="6797860"/>
                </a:cubicBezTo>
                <a:cubicBezTo>
                  <a:pt x="6761652" y="6822926"/>
                  <a:pt x="6636845" y="6844075"/>
                  <a:pt x="6553814" y="6856412"/>
                </a:cubicBezTo>
                <a:lnTo>
                  <a:pt x="6542822" y="6857984"/>
                </a:lnTo>
                <a:lnTo>
                  <a:pt x="0" y="6857984"/>
                </a:lnTo>
                <a:close/>
              </a:path>
            </a:pathLst>
          </a:custGeom>
        </p:spPr>
      </p:pic>
      <p:sp>
        <p:nvSpPr>
          <p:cNvPr id="10" name="PlaceHolder 1">
            <a:extLst>
              <a:ext uri="{FF2B5EF4-FFF2-40B4-BE49-F238E27FC236}">
                <a16:creationId xmlns:a16="http://schemas.microsoft.com/office/drawing/2014/main" id="{C7BEFF53-38CF-9906-0EDB-7FF788B30A3B}"/>
              </a:ext>
            </a:extLst>
          </p:cNvPr>
          <p:cNvSpPr txBox="1">
            <a:spLocks/>
          </p:cNvSpPr>
          <p:nvPr/>
        </p:nvSpPr>
        <p:spPr>
          <a:xfrm>
            <a:off x="787730" y="531101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he-IL" b="1" spc="-1" dirty="0">
                <a:solidFill>
                  <a:schemeClr val="dk1"/>
                </a:solidFill>
                <a:latin typeface="Calibri"/>
              </a:rPr>
              <a:t>רשתות במערכת החינוך: </a:t>
            </a:r>
          </a:p>
          <a:p>
            <a:pPr algn="ctr" rtl="1"/>
            <a:r>
              <a:rPr lang="en-US" b="1" spc="-1" dirty="0" smtClean="0">
                <a:solidFill>
                  <a:schemeClr val="dk1"/>
                </a:solidFill>
                <a:latin typeface="Calibri"/>
              </a:rPr>
              <a:t>example </a:t>
            </a:r>
            <a:r>
              <a:rPr lang="en-US" b="1" spc="-1" dirty="0" err="1">
                <a:solidFill>
                  <a:schemeClr val="dk1"/>
                </a:solidFill>
                <a:latin typeface="Calibri"/>
              </a:rPr>
              <a:t>SCiENCE_LINK</a:t>
            </a:r>
            <a:r>
              <a:rPr lang="en-US" b="1" spc="-1" baseline="30000" dirty="0" err="1">
                <a:solidFill>
                  <a:schemeClr val="dk1"/>
                </a:solidFill>
                <a:latin typeface="Calibri"/>
              </a:rPr>
              <a:t>nockberge</a:t>
            </a:r>
            <a:endParaRPr lang="en-US" b="1" spc="-1" dirty="0">
              <a:solidFill>
                <a:schemeClr val="dk1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400566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458120" y="2501392"/>
            <a:ext cx="6297105" cy="350938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DE" dirty="0"/>
              <a:t>The </a:t>
            </a:r>
            <a:r>
              <a:rPr lang="de-DE" dirty="0" err="1"/>
              <a:t>Biosphere</a:t>
            </a:r>
            <a:r>
              <a:rPr lang="de-DE" dirty="0"/>
              <a:t> Reserve Salzburger Lungau &amp; Kärntner Nockberge</a:t>
            </a:r>
          </a:p>
          <a:p>
            <a:r>
              <a:rPr lang="de-DE" dirty="0" smtClean="0"/>
              <a:t>Area</a:t>
            </a:r>
            <a:r>
              <a:rPr lang="de-DE" dirty="0"/>
              <a:t>: 1,500 km</a:t>
            </a:r>
            <a:r>
              <a:rPr lang="de-DE" baseline="30000" dirty="0"/>
              <a:t>2</a:t>
            </a:r>
            <a:r>
              <a:rPr lang="de-DE" dirty="0"/>
              <a:t> in two Austrian provinces (Salzburg &amp; Carinthia)</a:t>
            </a:r>
          </a:p>
          <a:p>
            <a:r>
              <a:rPr lang="de-DE" dirty="0"/>
              <a:t>34,000 </a:t>
            </a:r>
            <a:r>
              <a:rPr lang="de-DE" dirty="0" err="1"/>
              <a:t>inhabitants</a:t>
            </a:r>
            <a:r>
              <a:rPr lang="de-DE" dirty="0"/>
              <a:t>, 13,000 in Carinthia in </a:t>
            </a:r>
            <a:r>
              <a:rPr lang="de-DE" dirty="0" err="1"/>
              <a:t>four</a:t>
            </a:r>
            <a:r>
              <a:rPr lang="de-DE" dirty="0"/>
              <a:t> </a:t>
            </a:r>
            <a:r>
              <a:rPr lang="de-DE" dirty="0" err="1"/>
              <a:t>municipalities</a:t>
            </a:r>
            <a:endParaRPr lang="de-DE" dirty="0"/>
          </a:p>
          <a:p>
            <a:r>
              <a:rPr lang="de-DE" dirty="0" smtClean="0"/>
              <a:t>Internationally </a:t>
            </a:r>
            <a:r>
              <a:rPr lang="de-DE" dirty="0"/>
              <a:t>recognised UNESCO biosphere reserve since 2012</a:t>
            </a:r>
          </a:p>
          <a:p>
            <a:r>
              <a:rPr lang="de-DE" dirty="0" smtClean="0"/>
              <a:t>Co-operation </a:t>
            </a:r>
            <a:r>
              <a:rPr lang="de-DE" dirty="0"/>
              <a:t>SCiENCE_LINK started in 2013</a:t>
            </a:r>
          </a:p>
          <a:p>
            <a:endParaRPr lang="de-DE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61046065-A007-583A-556F-51068373191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9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480" y="5770476"/>
            <a:ext cx="4032000" cy="784056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pic>
        <p:nvPicPr>
          <p:cNvPr id="12" name="Grafik 11" descr="Ein Bild, das Karte, Text enthält.&#10;&#10;Automatisch generierte Beschreibung">
            <a:extLst>
              <a:ext uri="{FF2B5EF4-FFF2-40B4-BE49-F238E27FC236}">
                <a16:creationId xmlns:a16="http://schemas.microsoft.com/office/drawing/2014/main" id="{FAED5A28-ACC6-4339-A9C1-BEE1F99FDE6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1513" y="1847023"/>
            <a:ext cx="3758967" cy="2409062"/>
          </a:xfrm>
          <a:prstGeom prst="rect">
            <a:avLst/>
          </a:prstGeom>
        </p:spPr>
      </p:pic>
      <p:pic>
        <p:nvPicPr>
          <p:cNvPr id="13" name="Picture 3" descr="W:\Biosphärenpark Nockberge\Karten\MP_Übersicht_BSP_Lungau_Nockberge.png">
            <a:extLst>
              <a:ext uri="{FF2B5EF4-FFF2-40B4-BE49-F238E27FC236}">
                <a16:creationId xmlns:a16="http://schemas.microsoft.com/office/drawing/2014/main" id="{BBD1F7BB-289C-303B-420B-F625E78A08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2615" y="3245607"/>
            <a:ext cx="1874547" cy="2606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laceHolder 1">
            <a:extLst>
              <a:ext uri="{FF2B5EF4-FFF2-40B4-BE49-F238E27FC236}">
                <a16:creationId xmlns:a16="http://schemas.microsoft.com/office/drawing/2014/main" id="{105211E7-513F-B32E-4239-C13519D6B1C3}"/>
              </a:ext>
            </a:extLst>
          </p:cNvPr>
          <p:cNvSpPr txBox="1">
            <a:spLocks/>
          </p:cNvSpPr>
          <p:nvPr/>
        </p:nvSpPr>
        <p:spPr>
          <a:xfrm>
            <a:off x="787730" y="531101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he-IL" b="1" spc="-1" dirty="0">
                <a:solidFill>
                  <a:schemeClr val="dk1"/>
                </a:solidFill>
                <a:latin typeface="Calibri"/>
              </a:rPr>
              <a:t>רשתות במערכת החינוך: </a:t>
            </a:r>
          </a:p>
          <a:p>
            <a:pPr algn="ctr" rtl="1"/>
            <a:r>
              <a:rPr lang="en-US" b="1" spc="-1" dirty="0">
                <a:solidFill>
                  <a:schemeClr val="dk1"/>
                </a:solidFill>
                <a:latin typeface="Calibri"/>
              </a:rPr>
              <a:t>example </a:t>
            </a:r>
            <a:r>
              <a:rPr lang="en-US" b="1" spc="-1" dirty="0" err="1">
                <a:solidFill>
                  <a:schemeClr val="dk1"/>
                </a:solidFill>
                <a:latin typeface="Calibri"/>
              </a:rPr>
              <a:t>SCiENCE_LINK</a:t>
            </a:r>
            <a:r>
              <a:rPr lang="en-US" b="1" spc="-1" baseline="30000" dirty="0" err="1">
                <a:solidFill>
                  <a:schemeClr val="dk1"/>
                </a:solidFill>
                <a:latin typeface="Calibri"/>
              </a:rPr>
              <a:t>nockberge</a:t>
            </a:r>
            <a:endParaRPr lang="en-US" b="1" spc="-1" dirty="0">
              <a:solidFill>
                <a:schemeClr val="dk1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869296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966113" y="2248706"/>
            <a:ext cx="3758967" cy="3779926"/>
          </a:xfrm>
        </p:spPr>
        <p:txBody>
          <a:bodyPr>
            <a:normAutofit fontScale="70000" lnSpcReduction="20000"/>
          </a:bodyPr>
          <a:lstStyle/>
          <a:p>
            <a:pPr marL="0" indent="0" algn="r" rtl="1">
              <a:buNone/>
            </a:pPr>
            <a:r>
              <a:rPr lang="he-IL" i="1" dirty="0" smtClean="0"/>
              <a:t>שותפים</a:t>
            </a:r>
            <a:endParaRPr lang="en-US" i="1" dirty="0"/>
          </a:p>
          <a:p>
            <a:r>
              <a:rPr lang="en-US" dirty="0" err="1"/>
              <a:t>Nockberge</a:t>
            </a:r>
            <a:r>
              <a:rPr lang="en-US" dirty="0"/>
              <a:t> </a:t>
            </a:r>
            <a:r>
              <a:rPr lang="en-US" dirty="0" err="1"/>
              <a:t>Biospher</a:t>
            </a:r>
            <a:r>
              <a:rPr lang="en-US" dirty="0"/>
              <a:t> Reserve</a:t>
            </a:r>
          </a:p>
          <a:p>
            <a:r>
              <a:rPr lang="en-US" dirty="0"/>
              <a:t>University of Klagenfurt</a:t>
            </a:r>
          </a:p>
          <a:p>
            <a:r>
              <a:rPr lang="en-US" dirty="0"/>
              <a:t>University of Applied Sciences Carinthia</a:t>
            </a:r>
          </a:p>
          <a:p>
            <a:r>
              <a:rPr lang="en-US" dirty="0" err="1"/>
              <a:t>Pedagicocal</a:t>
            </a:r>
            <a:r>
              <a:rPr lang="en-US" dirty="0"/>
              <a:t> Highschool</a:t>
            </a:r>
          </a:p>
          <a:p>
            <a:r>
              <a:rPr lang="en-US" dirty="0"/>
              <a:t>E.C.O. </a:t>
            </a:r>
            <a:r>
              <a:rPr lang="en-US" dirty="0" err="1"/>
              <a:t>Institut</a:t>
            </a:r>
            <a:r>
              <a:rPr lang="en-US" dirty="0"/>
              <a:t> for Ecology</a:t>
            </a:r>
          </a:p>
          <a:p>
            <a:pPr marL="0" indent="0">
              <a:buNone/>
            </a:pPr>
            <a:r>
              <a:rPr lang="en-US" i="1" dirty="0"/>
              <a:t>Vision</a:t>
            </a:r>
          </a:p>
          <a:p>
            <a:r>
              <a:rPr lang="en-US" dirty="0"/>
              <a:t>building bridges between international scientific research &amp; real life in a “model region for sustainable development”</a:t>
            </a:r>
            <a:endParaRPr lang="de-DE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BEF206F9-0150-988A-CC35-32AA9355B483}"/>
              </a:ext>
            </a:extLst>
          </p:cNvPr>
          <p:cNvGrpSpPr/>
          <p:nvPr/>
        </p:nvGrpSpPr>
        <p:grpSpPr>
          <a:xfrm>
            <a:off x="191296" y="1973692"/>
            <a:ext cx="6675638" cy="3447326"/>
            <a:chOff x="763399" y="1630866"/>
            <a:chExt cx="6675638" cy="3447326"/>
          </a:xfrm>
        </p:grpSpPr>
        <p:pic>
          <p:nvPicPr>
            <p:cNvPr id="4" name="Grafik 3">
              <a:extLst>
                <a:ext uri="{FF2B5EF4-FFF2-40B4-BE49-F238E27FC236}">
                  <a16:creationId xmlns:a16="http://schemas.microsoft.com/office/drawing/2014/main" id="{DAD192B5-54A7-4A39-9450-BDC4A9A51A6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3399" y="1630866"/>
              <a:ext cx="5062204" cy="2674372"/>
            </a:xfrm>
            <a:prstGeom prst="rect">
              <a:avLst/>
            </a:prstGeom>
          </p:spPr>
        </p:pic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067710C1-AC20-4A3B-A76A-3A1DF5D2EFD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15509" y="1950391"/>
              <a:ext cx="1530672" cy="846055"/>
            </a:xfrm>
            <a:prstGeom prst="rect">
              <a:avLst/>
            </a:prstGeom>
          </p:spPr>
        </p:pic>
        <p:pic>
          <p:nvPicPr>
            <p:cNvPr id="6" name="imageSelected3" descr="chai_Signatur_ATHENA_2023_Chair_230925">
              <a:extLst>
                <a:ext uri="{FF2B5EF4-FFF2-40B4-BE49-F238E27FC236}">
                  <a16:creationId xmlns:a16="http://schemas.microsoft.com/office/drawing/2014/main" id="{FDA8865B-620B-47D8-A958-2BAB4AC98C95}"/>
                </a:ext>
              </a:extLst>
            </p:cNvPr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722653" y="4232137"/>
              <a:ext cx="1716384" cy="84605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3E57B8E5-A20A-469D-BB41-8589708CD67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88741" y="4392605"/>
              <a:ext cx="1276849" cy="412306"/>
            </a:xfrm>
            <a:prstGeom prst="rect">
              <a:avLst/>
            </a:prstGeom>
          </p:spPr>
        </p:pic>
        <p:pic>
          <p:nvPicPr>
            <p:cNvPr id="11" name="Grafik 10" descr="Ein Bild, das Schrift, Kreis, Grafiken, Logo enthält.&#10;&#10;Automatisch generierte Beschreibung">
              <a:extLst>
                <a:ext uri="{FF2B5EF4-FFF2-40B4-BE49-F238E27FC236}">
                  <a16:creationId xmlns:a16="http://schemas.microsoft.com/office/drawing/2014/main" id="{442EDF42-F305-979C-F116-D44DC5B33F0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51355" y="2894133"/>
              <a:ext cx="1458980" cy="1373158"/>
            </a:xfrm>
            <a:prstGeom prst="rect">
              <a:avLst/>
            </a:prstGeom>
          </p:spPr>
        </p:pic>
      </p:grpSp>
      <p:sp>
        <p:nvSpPr>
          <p:cNvPr id="14" name="PlaceHolder 1">
            <a:extLst>
              <a:ext uri="{FF2B5EF4-FFF2-40B4-BE49-F238E27FC236}">
                <a16:creationId xmlns:a16="http://schemas.microsoft.com/office/drawing/2014/main" id="{8DFEFEA6-1BBF-2494-70EC-B1BAA357F258}"/>
              </a:ext>
            </a:extLst>
          </p:cNvPr>
          <p:cNvSpPr txBox="1">
            <a:spLocks/>
          </p:cNvSpPr>
          <p:nvPr/>
        </p:nvSpPr>
        <p:spPr>
          <a:xfrm>
            <a:off x="787730" y="531101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he-IL" b="1" spc="-1" dirty="0">
                <a:solidFill>
                  <a:schemeClr val="dk1"/>
                </a:solidFill>
                <a:latin typeface="Calibri"/>
              </a:rPr>
              <a:t>רשתות במערכת החינוך: </a:t>
            </a:r>
          </a:p>
          <a:p>
            <a:pPr algn="ctr" rtl="1"/>
            <a:r>
              <a:rPr lang="en-US" b="1" spc="-1" dirty="0">
                <a:solidFill>
                  <a:schemeClr val="dk1"/>
                </a:solidFill>
                <a:latin typeface="Calibri"/>
              </a:rPr>
              <a:t>example </a:t>
            </a:r>
            <a:r>
              <a:rPr lang="en-US" b="1" spc="-1" dirty="0" err="1">
                <a:solidFill>
                  <a:schemeClr val="dk1"/>
                </a:solidFill>
                <a:latin typeface="Calibri"/>
              </a:rPr>
              <a:t>SCiENCE_LINK</a:t>
            </a:r>
            <a:r>
              <a:rPr lang="en-US" b="1" spc="-1" baseline="30000" dirty="0" err="1">
                <a:solidFill>
                  <a:schemeClr val="dk1"/>
                </a:solidFill>
                <a:latin typeface="Calibri"/>
              </a:rPr>
              <a:t>nockberge</a:t>
            </a:r>
            <a:endParaRPr lang="en-US" b="1" spc="-1" dirty="0">
              <a:solidFill>
                <a:schemeClr val="dk1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699175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98145" y="1695189"/>
            <a:ext cx="6863600" cy="3837393"/>
          </a:xfrm>
        </p:spPr>
        <p:txBody>
          <a:bodyPr>
            <a:normAutofit/>
          </a:bodyPr>
          <a:lstStyle/>
          <a:p>
            <a:r>
              <a:rPr lang="de-DE" i="1" dirty="0" smtClean="0"/>
              <a:t>Nockothek</a:t>
            </a:r>
            <a:r>
              <a:rPr lang="en-US" i="1" dirty="0" smtClean="0"/>
              <a:t> </a:t>
            </a:r>
            <a:r>
              <a:rPr lang="en-US" dirty="0" smtClean="0"/>
              <a:t>research </a:t>
            </a:r>
            <a:r>
              <a:rPr lang="en-US" dirty="0"/>
              <a:t>database on the region</a:t>
            </a:r>
            <a:endParaRPr lang="de-DE" dirty="0"/>
          </a:p>
          <a:p>
            <a:pPr algn="r" rtl="1"/>
            <a:r>
              <a:rPr lang="he-IL" b="1" i="1" dirty="0"/>
              <a:t>קטלוג שאלות מחקר </a:t>
            </a:r>
            <a:r>
              <a:rPr lang="he-IL" i="1" dirty="0"/>
              <a:t>- אוסף של נושאים ואתגרים המשפיעים על האזור, תושביו וניהול שמורת </a:t>
            </a:r>
            <a:r>
              <a:rPr lang="he-IL" i="1" dirty="0" smtClean="0"/>
              <a:t>הביוספרה</a:t>
            </a:r>
            <a:endParaRPr lang="en-US" i="1" dirty="0" smtClean="0"/>
          </a:p>
          <a:p>
            <a:pPr algn="r" rtl="1"/>
            <a:r>
              <a:rPr lang="he-IL" b="1" i="1" dirty="0" smtClean="0"/>
              <a:t>סדנה </a:t>
            </a:r>
            <a:r>
              <a:rPr lang="he-IL" b="1" i="1" dirty="0"/>
              <a:t>בת שלושה ימים המאורגנת באופן קבוע במסגרת סוף שבוע מחקר</a:t>
            </a:r>
            <a:r>
              <a:rPr lang="he-IL" i="1" dirty="0"/>
              <a:t>: סטודנטים המחפשים נושאים לעבודות הגמר שלהם פוגשים אנשים ונושאים מהאזור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E549C9A-454C-9EA4-C845-12018BD3D74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94734" y="2900217"/>
            <a:ext cx="3678758" cy="2177427"/>
          </a:xfrm>
          <a:prstGeom prst="rect">
            <a:avLst/>
          </a:prstGeom>
        </p:spPr>
      </p:pic>
      <p:sp>
        <p:nvSpPr>
          <p:cNvPr id="4" name="PlaceHolder 1">
            <a:extLst>
              <a:ext uri="{FF2B5EF4-FFF2-40B4-BE49-F238E27FC236}">
                <a16:creationId xmlns:a16="http://schemas.microsoft.com/office/drawing/2014/main" id="{56DACF7A-30C5-751E-77ED-F8C5AFEF9844}"/>
              </a:ext>
            </a:extLst>
          </p:cNvPr>
          <p:cNvSpPr txBox="1">
            <a:spLocks/>
          </p:cNvSpPr>
          <p:nvPr/>
        </p:nvSpPr>
        <p:spPr>
          <a:xfrm>
            <a:off x="787730" y="531101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spc="-1" dirty="0">
                <a:solidFill>
                  <a:schemeClr val="dk1"/>
                </a:solidFill>
                <a:latin typeface="Calibri"/>
              </a:rPr>
              <a:t>Elements of </a:t>
            </a:r>
            <a:r>
              <a:rPr lang="en-US" b="1" spc="-1" dirty="0" err="1">
                <a:solidFill>
                  <a:schemeClr val="dk1"/>
                </a:solidFill>
                <a:latin typeface="Calibri"/>
              </a:rPr>
              <a:t>SciENCE_LINK</a:t>
            </a:r>
            <a:r>
              <a:rPr lang="en-US" b="1" spc="-1" baseline="30000" dirty="0" err="1">
                <a:solidFill>
                  <a:schemeClr val="dk1"/>
                </a:solidFill>
                <a:latin typeface="Calibri"/>
              </a:rPr>
              <a:t>nockberge</a:t>
            </a:r>
            <a:endParaRPr lang="en-US" b="1" spc="-1" dirty="0">
              <a:solidFill>
                <a:schemeClr val="dk1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094983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890280" y="28472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rmAutofit/>
          </a:bodyPr>
          <a:lstStyle/>
          <a:p>
            <a:pPr algn="ctr"/>
            <a:r>
              <a:rPr lang="he-IL" b="1" dirty="0"/>
              <a:t>עקרונות</a:t>
            </a:r>
            <a:endParaRPr lang="de-DE" sz="4400" b="0" strike="noStrike" spc="-1" dirty="0">
              <a:solidFill>
                <a:schemeClr val="dk1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498458"/>
            <a:ext cx="10515600" cy="1325563"/>
          </a:xfrm>
        </p:spPr>
        <p:txBody>
          <a:bodyPr>
            <a:normAutofit/>
          </a:bodyPr>
          <a:lstStyle/>
          <a:p>
            <a:pPr algn="ctr" rtl="1"/>
            <a:r>
              <a:rPr lang="he-IL" b="1" dirty="0">
                <a:latin typeface="+mn-lt"/>
              </a:rPr>
              <a:t>חינוך לפיתוח בר-קיימא</a:t>
            </a:r>
            <a:endParaRPr lang="de-DE" b="1" dirty="0">
              <a:latin typeface="+mn-lt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30479" y="1988595"/>
            <a:ext cx="6929549" cy="3509385"/>
          </a:xfrm>
        </p:spPr>
        <p:txBody>
          <a:bodyPr>
            <a:normAutofit fontScale="92500" lnSpcReduction="20000"/>
          </a:bodyPr>
          <a:lstStyle/>
          <a:p>
            <a:pPr algn="r" rtl="1"/>
            <a:r>
              <a:rPr lang="he-IL" dirty="0"/>
              <a:t>חינוך לפיתוח בר-קיימא נתפס כמשא ומתן/משא ומתן בונה על נקודות מבט ואינטרסים שונים של המעורבים במצבים קונקרטיים.</a:t>
            </a:r>
          </a:p>
          <a:p>
            <a:pPr algn="r" rtl="1"/>
            <a:r>
              <a:rPr lang="he-IL" dirty="0"/>
              <a:t>משמעות הדבר היא תהליכי הוראה ולמידה אינטנסיביים, החל מחינוך יסודי ועד לחינוך מבוגרים.</a:t>
            </a:r>
          </a:p>
          <a:p>
            <a:pPr algn="r" rtl="1"/>
            <a:r>
              <a:rPr lang="he-IL" dirty="0"/>
              <a:t>המטרה היא לפתח את הכשירות והיכולת להשתתף באופן פעיל בעיצוב חייו של האדם, מרחב המחיה ועתיד החברות ברוח הפיתוח בר-קיימא.</a:t>
            </a:r>
          </a:p>
          <a:p>
            <a:pPr algn="r" rtl="1"/>
            <a:r>
              <a:rPr lang="he-IL" dirty="0"/>
              <a:t>השותפים תורמים מהמומחיות שלהם ומרוויחים זה מזה</a:t>
            </a:r>
            <a:r>
              <a:rPr lang="he-IL" dirty="0" smtClean="0"/>
              <a:t>.</a:t>
            </a:r>
            <a:endParaRPr lang="en-US" dirty="0"/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19F4FA8C-481F-B1B0-8456-F612E5F706A4}"/>
              </a:ext>
            </a:extLst>
          </p:cNvPr>
          <p:cNvGrpSpPr/>
          <p:nvPr/>
        </p:nvGrpSpPr>
        <p:grpSpPr>
          <a:xfrm>
            <a:off x="1400263" y="1988595"/>
            <a:ext cx="2693565" cy="3191705"/>
            <a:chOff x="838200" y="1690688"/>
            <a:chExt cx="3182639" cy="4108109"/>
          </a:xfrm>
        </p:grpSpPr>
        <p:pic>
          <p:nvPicPr>
            <p:cNvPr id="4" name="Picture 3" descr="F:\026-17 ©FRANZGERDL BPNB BIO-PARK _5823_klein.jpg">
              <a:extLst>
                <a:ext uri="{FF2B5EF4-FFF2-40B4-BE49-F238E27FC236}">
                  <a16:creationId xmlns:a16="http://schemas.microsoft.com/office/drawing/2014/main" id="{343EC189-404B-2173-7AF9-A1C74C2614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1690688"/>
              <a:ext cx="3182639" cy="2124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65731BFF-CEFC-701D-99D3-B6AF29F418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8200" y="3676002"/>
              <a:ext cx="3182639" cy="2122795"/>
            </a:xfrm>
            <a:prstGeom prst="rect">
              <a:avLst/>
            </a:prstGeom>
          </p:spPr>
        </p:pic>
      </p:grpSp>
      <p:sp>
        <p:nvSpPr>
          <p:cNvPr id="7" name="Textfeld 1">
            <a:extLst>
              <a:ext uri="{FF2B5EF4-FFF2-40B4-BE49-F238E27FC236}">
                <a16:creationId xmlns:a16="http://schemas.microsoft.com/office/drawing/2014/main" id="{A5C8C32E-9A87-53C8-3983-96994C8C7E53}"/>
              </a:ext>
            </a:extLst>
          </p:cNvPr>
          <p:cNvSpPr/>
          <p:nvPr/>
        </p:nvSpPr>
        <p:spPr>
          <a:xfrm>
            <a:off x="1116675" y="5696760"/>
            <a:ext cx="8029572" cy="64487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182563">
              <a:spcAft>
                <a:spcPts val="600"/>
              </a:spcAft>
            </a:pPr>
            <a:r>
              <a:rPr lang="en-US" sz="1200" dirty="0">
                <a:ea typeface="Times New Roman" panose="02020603050405020304" pitchFamily="18" charset="0"/>
              </a:rPr>
              <a:t>Rauch, F. &amp; Falkner, J. (2020). </a:t>
            </a:r>
            <a:r>
              <a:rPr lang="en-US" sz="1200" dirty="0" err="1">
                <a:ea typeface="Times New Roman" panose="02020603050405020304" pitchFamily="18" charset="0"/>
              </a:rPr>
              <a:t>SCIENCE_LINKnockberge</a:t>
            </a:r>
            <a:r>
              <a:rPr lang="en-US" sz="1200" dirty="0">
                <a:ea typeface="Times New Roman" panose="02020603050405020304" pitchFamily="18" charset="0"/>
              </a:rPr>
              <a:t> – </a:t>
            </a:r>
            <a:r>
              <a:rPr lang="en-US" sz="1200" dirty="0" err="1">
                <a:ea typeface="Times New Roman" panose="02020603050405020304" pitchFamily="18" charset="0"/>
              </a:rPr>
              <a:t>kooperativ</a:t>
            </a:r>
            <a:r>
              <a:rPr lang="en-US" sz="1200" dirty="0">
                <a:ea typeface="Times New Roman" panose="02020603050405020304" pitchFamily="18" charset="0"/>
              </a:rPr>
              <a:t> Forschen, </a:t>
            </a:r>
            <a:r>
              <a:rPr lang="en-US" sz="1200" dirty="0" err="1">
                <a:ea typeface="Times New Roman" panose="02020603050405020304" pitchFamily="18" charset="0"/>
              </a:rPr>
              <a:t>Lehren</a:t>
            </a:r>
            <a:r>
              <a:rPr lang="en-US" sz="1200" dirty="0">
                <a:ea typeface="Times New Roman" panose="02020603050405020304" pitchFamily="18" charset="0"/>
              </a:rPr>
              <a:t> und </a:t>
            </a:r>
            <a:r>
              <a:rPr lang="en-US" sz="1200" dirty="0" err="1">
                <a:ea typeface="Times New Roman" panose="02020603050405020304" pitchFamily="18" charset="0"/>
              </a:rPr>
              <a:t>Lernen</a:t>
            </a:r>
            <a:r>
              <a:rPr lang="en-US" sz="1200" dirty="0">
                <a:ea typeface="Times New Roman" panose="02020603050405020304" pitchFamily="18" charset="0"/>
              </a:rPr>
              <a:t>. In A. </a:t>
            </a:r>
            <a:r>
              <a:rPr lang="en-US" sz="1200" dirty="0" err="1">
                <a:ea typeface="Times New Roman" panose="02020603050405020304" pitchFamily="18" charset="0"/>
              </a:rPr>
              <a:t>Borsdorf</a:t>
            </a:r>
            <a:r>
              <a:rPr lang="en-US" sz="1200" dirty="0">
                <a:ea typeface="Times New Roman" panose="02020603050405020304" pitchFamily="18" charset="0"/>
              </a:rPr>
              <a:t>, M. Jungmeier, V. Braun &amp; K. Heinrich (eds.), </a:t>
            </a:r>
            <a:r>
              <a:rPr lang="en-US" sz="1200" dirty="0" err="1">
                <a:ea typeface="Times New Roman" panose="02020603050405020304" pitchFamily="18" charset="0"/>
              </a:rPr>
              <a:t>Biosphäre</a:t>
            </a:r>
            <a:r>
              <a:rPr lang="en-US" sz="1200" dirty="0">
                <a:ea typeface="Times New Roman" panose="02020603050405020304" pitchFamily="18" charset="0"/>
              </a:rPr>
              <a:t> 4.0 - UNESCO Biosphere Reserves </a:t>
            </a:r>
            <a:r>
              <a:rPr lang="en-US" sz="1200" dirty="0" err="1">
                <a:ea typeface="Times New Roman" panose="02020603050405020304" pitchFamily="18" charset="0"/>
              </a:rPr>
              <a:t>als</a:t>
            </a:r>
            <a:r>
              <a:rPr lang="en-US" sz="1200" dirty="0"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ea typeface="Times New Roman" panose="02020603050405020304" pitchFamily="18" charset="0"/>
              </a:rPr>
              <a:t>Modellregionen</a:t>
            </a:r>
            <a:r>
              <a:rPr lang="en-US" sz="1200" dirty="0"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ea typeface="Times New Roman" panose="02020603050405020304" pitchFamily="18" charset="0"/>
              </a:rPr>
              <a:t>einer</a:t>
            </a:r>
            <a:r>
              <a:rPr lang="en-US" sz="1200" dirty="0"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ea typeface="Times New Roman" panose="02020603050405020304" pitchFamily="18" charset="0"/>
              </a:rPr>
              <a:t>nachhaltigen</a:t>
            </a:r>
            <a:r>
              <a:rPr lang="en-US" sz="1200" dirty="0"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ea typeface="Times New Roman" panose="02020603050405020304" pitchFamily="18" charset="0"/>
              </a:rPr>
              <a:t>Entwicklung</a:t>
            </a:r>
            <a:r>
              <a:rPr lang="en-US" sz="1200" dirty="0">
                <a:ea typeface="Times New Roman" panose="02020603050405020304" pitchFamily="18" charset="0"/>
              </a:rPr>
              <a:t>). </a:t>
            </a:r>
            <a:r>
              <a:rPr lang="en-US" sz="1200" dirty="0" err="1">
                <a:ea typeface="Times New Roman" panose="02020603050405020304" pitchFamily="18" charset="0"/>
              </a:rPr>
              <a:t>Dortrecht</a:t>
            </a:r>
            <a:r>
              <a:rPr lang="en-US" sz="1200" dirty="0">
                <a:ea typeface="Times New Roman" panose="02020603050405020304" pitchFamily="18" charset="0"/>
              </a:rPr>
              <a:t>: Springer, 161-170.</a:t>
            </a:r>
          </a:p>
        </p:txBody>
      </p:sp>
    </p:spTree>
    <p:extLst>
      <p:ext uri="{BB962C8B-B14F-4D97-AF65-F5344CB8AC3E}">
        <p14:creationId xmlns:p14="http://schemas.microsoft.com/office/powerpoint/2010/main" val="22215413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890280" y="28472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algn="ctr" rtl="1"/>
            <a:r>
              <a:rPr lang="he-IL" sz="2800" b="1" spc="-1" dirty="0">
                <a:solidFill>
                  <a:srgbClr val="FF0000"/>
                </a:solidFill>
                <a:latin typeface="Calibri"/>
              </a:rPr>
              <a:t>חשבו על רשתות חינוכיות במדינה או בקהילה שלכם! מי הם השחקנים המרכזיים</a:t>
            </a:r>
            <a:r>
              <a:rPr lang="he-IL" sz="2800" b="1" spc="-1" dirty="0" smtClean="0">
                <a:solidFill>
                  <a:srgbClr val="FF0000"/>
                </a:solidFill>
                <a:latin typeface="Calibri"/>
              </a:rPr>
              <a:t>?</a:t>
            </a:r>
            <a:r>
              <a:rPr lang="en-US" sz="2800" b="1" spc="-1" dirty="0" smtClean="0">
                <a:solidFill>
                  <a:srgbClr val="FF0000"/>
                </a:solidFill>
                <a:latin typeface="Calibri"/>
              </a:rPr>
              <a:t/>
            </a:r>
            <a:br>
              <a:rPr lang="en-US" sz="2800" b="1" spc="-1" dirty="0" smtClean="0">
                <a:solidFill>
                  <a:srgbClr val="FF0000"/>
                </a:solidFill>
                <a:latin typeface="Calibri"/>
              </a:rPr>
            </a:br>
            <a:r>
              <a:rPr sz="2800" dirty="0"/>
              <a:t/>
            </a:r>
            <a:br>
              <a:rPr sz="2800" dirty="0"/>
            </a:br>
            <a:r>
              <a:rPr lang="he-IL" sz="1800" dirty="0"/>
              <a:t>מומלץ לבחון את הרשתות הללו מנקודות מבט שונות באמצעות שיטת "ארבעת המשקפיים" (ראו שקופית הבאה)</a:t>
            </a:r>
            <a:endParaRPr lang="de-DE" sz="1050" b="0" strike="noStrike" spc="-1" dirty="0">
              <a:solidFill>
                <a:schemeClr val="dk1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FB0C7512-F4FF-2D3B-917A-27FE28A869A4}"/>
              </a:ext>
            </a:extLst>
          </p:cNvPr>
          <p:cNvSpPr txBox="1"/>
          <p:nvPr/>
        </p:nvSpPr>
        <p:spPr>
          <a:xfrm>
            <a:off x="1173831" y="2090171"/>
            <a:ext cx="799844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sz="2800" dirty="0"/>
              <a:t>נתחו את הדוגמאות שמצאתם בהיבטים הבאים: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he-IL" sz="2800" dirty="0"/>
              <a:t>מהם היתרונות של שיתוף פעולה כזה עבור כל שותף בנפרד?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he-IL" sz="2800" dirty="0"/>
              <a:t>מה יכול להיות בעייתי?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he-IL" sz="2800" dirty="0"/>
              <a:t>אילו דרישות מבניות, משפטיות וארגוניות יש לקחת בחשבון?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he-IL" sz="2800" dirty="0"/>
              <a:t>מה יכולה להיות ההשפעה על פיתוח בית הספר?</a:t>
            </a:r>
            <a:endParaRPr lang="de-DE" sz="280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C3B5E95-96FD-72BE-8307-F13170E16327}"/>
              </a:ext>
            </a:extLst>
          </p:cNvPr>
          <p:cNvSpPr txBox="1">
            <a:spLocks/>
          </p:cNvSpPr>
          <p:nvPr/>
        </p:nvSpPr>
        <p:spPr>
          <a:xfrm>
            <a:off x="838200" y="49845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1"/>
            <a:r>
              <a:rPr lang="he-IL" dirty="0"/>
              <a:t>ארבעת המשקפיים</a:t>
            </a:r>
            <a:endParaRPr lang="de-DE" b="1" dirty="0">
              <a:latin typeface="+mn-lt"/>
            </a:endParaRPr>
          </a:p>
        </p:txBody>
      </p:sp>
      <p:pic>
        <p:nvPicPr>
          <p:cNvPr id="7" name="Grafik 6" descr="Sonnenbrille Silhouette">
            <a:extLst>
              <a:ext uri="{FF2B5EF4-FFF2-40B4-BE49-F238E27FC236}">
                <a16:creationId xmlns:a16="http://schemas.microsoft.com/office/drawing/2014/main" id="{B96CD860-376F-8777-D2A8-8B6BC35EF9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57552" y="2405268"/>
            <a:ext cx="914400" cy="914400"/>
          </a:xfrm>
          <a:prstGeom prst="rect">
            <a:avLst/>
          </a:prstGeom>
        </p:spPr>
      </p:pic>
      <p:pic>
        <p:nvPicPr>
          <p:cNvPr id="9" name="Grafik 8" descr="Sonnenbrille mit einfarbiger Füllung">
            <a:extLst>
              <a:ext uri="{FF2B5EF4-FFF2-40B4-BE49-F238E27FC236}">
                <a16:creationId xmlns:a16="http://schemas.microsoft.com/office/drawing/2014/main" id="{8A36C1AD-EB50-5679-B65D-5B1DC69295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535728" y="3754947"/>
            <a:ext cx="914400" cy="914400"/>
          </a:xfrm>
          <a:prstGeom prst="rect">
            <a:avLst/>
          </a:prstGeom>
        </p:spPr>
      </p:pic>
      <p:pic>
        <p:nvPicPr>
          <p:cNvPr id="11" name="Grafik 10" descr="Brille mit einfarbiger Füllung">
            <a:extLst>
              <a:ext uri="{FF2B5EF4-FFF2-40B4-BE49-F238E27FC236}">
                <a16:creationId xmlns:a16="http://schemas.microsoft.com/office/drawing/2014/main" id="{E4CEB0F3-B62F-1D84-8D49-1FC3CE939DE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513904" y="3200399"/>
            <a:ext cx="914400" cy="914400"/>
          </a:xfrm>
          <a:prstGeom prst="rect">
            <a:avLst/>
          </a:prstGeom>
        </p:spPr>
      </p:pic>
      <p:pic>
        <p:nvPicPr>
          <p:cNvPr id="13" name="Grafik 12" descr="Brille Silhouette">
            <a:extLst>
              <a:ext uri="{FF2B5EF4-FFF2-40B4-BE49-F238E27FC236}">
                <a16:creationId xmlns:a16="http://schemas.microsoft.com/office/drawing/2014/main" id="{399123B6-9E8A-33FC-048F-17C958E14FE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513904" y="445273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0164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CD1809-867A-394C-7A43-AF7711542A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>
            <a:extLst>
              <a:ext uri="{FF2B5EF4-FFF2-40B4-BE49-F238E27FC236}">
                <a16:creationId xmlns:a16="http://schemas.microsoft.com/office/drawing/2014/main" id="{FBBB1F65-209E-8694-ECF1-F2227EA6A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280" y="28472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algn="ctr" rtl="1"/>
            <a:r>
              <a:rPr lang="he-IL" sz="2800" b="1" spc="-1" dirty="0">
                <a:solidFill>
                  <a:srgbClr val="FF0000"/>
                </a:solidFill>
                <a:latin typeface="Calibri"/>
              </a:rPr>
              <a:t>חשבו כיצד רשתות יכולות לתמוך בחינוך לקיימות!</a:t>
            </a:r>
            <a:endParaRPr lang="de-DE" sz="1400" b="0" strike="noStrike" spc="-1" dirty="0">
              <a:solidFill>
                <a:schemeClr val="dk1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304461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5CB5C8FE-4647-D952-BBB3-611B367C47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121" y="4352245"/>
            <a:ext cx="7944798" cy="1486748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1166BF85-11C5-CE71-E399-CE55138542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6107" y="687791"/>
            <a:ext cx="837095" cy="1284651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2ECE3B09-50B1-9535-9EF1-F47625BB18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0416107" y="3787940"/>
            <a:ext cx="820560" cy="1259275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12B9D756-1DD3-0FFB-AF9B-B4C63985EF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2654" y="1687642"/>
            <a:ext cx="788193" cy="1209603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1ECDC427-4D06-BF5C-BACC-0F4A49749B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72477" y="3055708"/>
            <a:ext cx="1260353" cy="82059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7C5DB32E-1DBD-ABAF-D4D9-CC06D8F27E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6927" y="1807744"/>
            <a:ext cx="1260353" cy="82059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97214312-4719-308A-B1DA-428014EA71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84911" y="881926"/>
            <a:ext cx="1260353" cy="82059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C3B28B04-7D62-0634-1694-28A4EAA473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69880" y="2682916"/>
            <a:ext cx="838724" cy="1287554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A8946F67-573F-56D4-FAC1-DC36F72A83FE}"/>
              </a:ext>
            </a:extLst>
          </p:cNvPr>
          <p:cNvSpPr txBox="1"/>
          <p:nvPr/>
        </p:nvSpPr>
        <p:spPr>
          <a:xfrm>
            <a:off x="1080016" y="1933971"/>
            <a:ext cx="72972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sz="2400" dirty="0"/>
              <a:t>שקלו אילו שותפויות יכולות לתמוך בעבודתכם בחינוך לקיימות! </a:t>
            </a:r>
            <a:endParaRPr lang="he-IL" sz="2400" dirty="0" smtClean="0"/>
          </a:p>
          <a:p>
            <a:pPr algn="r" rtl="1"/>
            <a:r>
              <a:rPr lang="he-IL" sz="2400" dirty="0" smtClean="0"/>
              <a:t>אילו </a:t>
            </a:r>
            <a:r>
              <a:rPr lang="he-IL" sz="2400" dirty="0"/>
              <a:t>מוסדות בסביבת בית הספר שלכם יהיו שותפים מועילים</a:t>
            </a:r>
            <a:r>
              <a:rPr lang="he-IL" sz="2400" dirty="0" smtClean="0"/>
              <a:t>?</a:t>
            </a:r>
          </a:p>
          <a:p>
            <a:pPr algn="r" rtl="1"/>
            <a:r>
              <a:rPr lang="he-IL" sz="2400" dirty="0" smtClean="0"/>
              <a:t>עצבו </a:t>
            </a:r>
            <a:r>
              <a:rPr lang="he-IL" sz="2400" dirty="0"/>
              <a:t>פוסטר המציג את החלקים השונים של פאזל הרשת וכיצד הם מחוברים!</a:t>
            </a:r>
            <a:endParaRPr lang="de-DE" sz="240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5E86390-D248-01C3-0374-24D4B3FD96FB}"/>
              </a:ext>
            </a:extLst>
          </p:cNvPr>
          <p:cNvSpPr txBox="1">
            <a:spLocks/>
          </p:cNvSpPr>
          <p:nvPr/>
        </p:nvSpPr>
        <p:spPr>
          <a:xfrm>
            <a:off x="838200" y="49845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b="1" dirty="0" smtClean="0">
                <a:latin typeface="+mn-lt"/>
              </a:rPr>
              <a:t>צרו רשת</a:t>
            </a:r>
            <a:endParaRPr lang="de-DE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945581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890280" y="28472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rmAutofit/>
          </a:bodyPr>
          <a:lstStyle/>
          <a:p>
            <a:pPr algn="ctr" rtl="1"/>
            <a:r>
              <a:rPr lang="he-IL" b="1" spc="-1" dirty="0">
                <a:solidFill>
                  <a:srgbClr val="025952"/>
                </a:solidFill>
                <a:latin typeface="Calibri"/>
              </a:rPr>
              <a:t>ספרות משלימה</a:t>
            </a:r>
            <a:endParaRPr lang="de-DE" sz="4400" b="0" strike="noStrike" spc="-1" dirty="0">
              <a:solidFill>
                <a:schemeClr val="dk1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CC9E4F9-E8EA-4AE6-9AEE-204FED9963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664" y="1654145"/>
            <a:ext cx="10878671" cy="3794062"/>
          </a:xfrm>
        </p:spPr>
        <p:txBody>
          <a:bodyPr>
            <a:normAutofit/>
          </a:bodyPr>
          <a:lstStyle/>
          <a:p>
            <a:pPr marL="182563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de-DE" sz="1600" dirty="0">
                <a:ea typeface="Times New Roman" panose="02020603050405020304" pitchFamily="18" charset="0"/>
              </a:rPr>
              <a:t>Managua, A. &amp; Instance, D. (2018). </a:t>
            </a:r>
            <a:r>
              <a:rPr lang="de-DE" sz="1600" i="1" dirty="0">
                <a:ea typeface="Times New Roman" panose="02020603050405020304" pitchFamily="18" charset="0"/>
              </a:rPr>
              <a:t>Teachers </a:t>
            </a:r>
            <a:r>
              <a:rPr lang="de-DE" sz="1600" i="1" dirty="0" err="1">
                <a:ea typeface="Times New Roman" panose="02020603050405020304" pitchFamily="18" charset="0"/>
              </a:rPr>
              <a:t>as</a:t>
            </a:r>
            <a:r>
              <a:rPr lang="de-DE" sz="1600" i="1" dirty="0">
                <a:ea typeface="Times New Roman" panose="02020603050405020304" pitchFamily="18" charset="0"/>
              </a:rPr>
              <a:t> Designers </a:t>
            </a:r>
            <a:r>
              <a:rPr lang="de-DE" sz="1600" i="1" dirty="0" err="1">
                <a:ea typeface="Times New Roman" panose="02020603050405020304" pitchFamily="18" charset="0"/>
              </a:rPr>
              <a:t>of</a:t>
            </a:r>
            <a:r>
              <a:rPr lang="de-DE" sz="1600" i="1" dirty="0">
                <a:ea typeface="Times New Roman" panose="02020603050405020304" pitchFamily="18" charset="0"/>
              </a:rPr>
              <a:t> Learning Environments. The </a:t>
            </a:r>
            <a:r>
              <a:rPr lang="de-DE" sz="1600" i="1" dirty="0" err="1">
                <a:ea typeface="Times New Roman" panose="02020603050405020304" pitchFamily="18" charset="0"/>
              </a:rPr>
              <a:t>Importance</a:t>
            </a:r>
            <a:r>
              <a:rPr lang="de-DE" sz="1600" i="1" dirty="0">
                <a:ea typeface="Times New Roman" panose="02020603050405020304" pitchFamily="18" charset="0"/>
              </a:rPr>
              <a:t> </a:t>
            </a:r>
            <a:r>
              <a:rPr lang="de-DE" sz="1600" i="1" dirty="0" err="1">
                <a:ea typeface="Times New Roman" panose="02020603050405020304" pitchFamily="18" charset="0"/>
              </a:rPr>
              <a:t>of</a:t>
            </a:r>
            <a:r>
              <a:rPr lang="de-DE" sz="1600" i="1" dirty="0">
                <a:ea typeface="Times New Roman" panose="02020603050405020304" pitchFamily="18" charset="0"/>
              </a:rPr>
              <a:t> Innovative </a:t>
            </a:r>
            <a:r>
              <a:rPr lang="de-DE" sz="1600" i="1" dirty="0" err="1">
                <a:ea typeface="Times New Roman" panose="02020603050405020304" pitchFamily="18" charset="0"/>
              </a:rPr>
              <a:t>Pedagogies</a:t>
            </a:r>
            <a:r>
              <a:rPr lang="de-DE" sz="1600" dirty="0">
                <a:ea typeface="Times New Roman" panose="02020603050405020304" pitchFamily="18" charset="0"/>
              </a:rPr>
              <a:t>. OECD Publishing. Paris. </a:t>
            </a:r>
            <a:r>
              <a:rPr lang="de-DE" sz="1600" dirty="0">
                <a:ea typeface="Times New Roman" panose="02020603050405020304" pitchFamily="18" charset="0"/>
                <a:hlinkClick r:id="rId2"/>
              </a:rPr>
              <a:t>https://www.oecd.org/education/teachers-as-designers-of-learning-environments-9789264085374-en.htm</a:t>
            </a:r>
            <a:endParaRPr lang="de-DE" sz="1600" dirty="0">
              <a:ea typeface="Times New Roman" panose="02020603050405020304" pitchFamily="18" charset="0"/>
            </a:endParaRPr>
          </a:p>
          <a:p>
            <a:pPr marL="182563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dirty="0"/>
              <a:t>Rauch, F. (2016). Networking for Education for Sustainable Development in Austria: The Austrian ECOLOG-Schools </a:t>
            </a:r>
            <a:r>
              <a:rPr lang="en-US" sz="1600" dirty="0" err="1"/>
              <a:t>Programme</a:t>
            </a:r>
            <a:r>
              <a:rPr lang="en-US" sz="1600" dirty="0"/>
              <a:t>. </a:t>
            </a:r>
            <a:r>
              <a:rPr lang="en-US" sz="1600" i="1" dirty="0"/>
              <a:t>Educational Action Research</a:t>
            </a:r>
            <a:r>
              <a:rPr lang="en-US" sz="1600" dirty="0"/>
              <a:t>, 24 (1), 34-45. (DOI: 10.1080/09650792.2015.1132000).</a:t>
            </a:r>
          </a:p>
          <a:p>
            <a:pPr marL="182563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dirty="0"/>
              <a:t>Rauch, F. &amp; Dulle, M. (2023). The Austrian ECOLOG Schools Network. Results of a Quantitative Evaluation. </a:t>
            </a:r>
            <a:r>
              <a:rPr lang="en-US" sz="1600" i="1" dirty="0"/>
              <a:t>Sisyphus</a:t>
            </a:r>
            <a:r>
              <a:rPr lang="en-US" sz="1600" dirty="0"/>
              <a:t>, 11(2), 94-107. </a:t>
            </a:r>
            <a:r>
              <a:rPr lang="en-US" sz="1600" dirty="0">
                <a:hlinkClick r:id="rId3"/>
              </a:rPr>
              <a:t>https://revistas.rcaap.pt/sisyphus/article/view/28591/22582</a:t>
            </a:r>
            <a:endParaRPr lang="en-US" sz="1600" dirty="0"/>
          </a:p>
          <a:p>
            <a:pPr marL="182563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1600" dirty="0"/>
          </a:p>
          <a:p>
            <a:pPr marL="182563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1600" dirty="0">
              <a:highlight>
                <a:srgbClr val="00FF00"/>
              </a:highlight>
            </a:endParaRPr>
          </a:p>
          <a:p>
            <a:pPr marL="182563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1600" dirty="0"/>
          </a:p>
          <a:p>
            <a:pPr marL="0" indent="0">
              <a:spcBef>
                <a:spcPts val="600"/>
              </a:spcBef>
              <a:buNone/>
            </a:pPr>
            <a:endParaRPr lang="en-US" sz="1600" dirty="0"/>
          </a:p>
          <a:p>
            <a:pPr marL="182563" indent="0">
              <a:spcBef>
                <a:spcPts val="0"/>
              </a:spcBef>
              <a:spcAft>
                <a:spcPts val="600"/>
              </a:spcAft>
              <a:buNone/>
            </a:pPr>
            <a:endParaRPr lang="de-DE" sz="1400" dirty="0">
              <a:ea typeface="Times New Roman" panose="02020603050405020304" pitchFamily="18" charset="0"/>
            </a:endParaRPr>
          </a:p>
          <a:p>
            <a:endParaRPr lang="de-AT" sz="1400" dirty="0"/>
          </a:p>
        </p:txBody>
      </p:sp>
      <p:sp>
        <p:nvSpPr>
          <p:cNvPr id="6" name="PlaceHolder 1">
            <a:extLst>
              <a:ext uri="{FF2B5EF4-FFF2-40B4-BE49-F238E27FC236}">
                <a16:creationId xmlns:a16="http://schemas.microsoft.com/office/drawing/2014/main" id="{C3CC8D57-FBE6-F0EA-D9E7-3536D1093F6D}"/>
              </a:ext>
            </a:extLst>
          </p:cNvPr>
          <p:cNvSpPr txBox="1">
            <a:spLocks/>
          </p:cNvSpPr>
          <p:nvPr/>
        </p:nvSpPr>
        <p:spPr>
          <a:xfrm>
            <a:off x="838380" y="39220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b="1" spc="-1" dirty="0">
                <a:solidFill>
                  <a:schemeClr val="dk1"/>
                </a:solidFill>
                <a:latin typeface="Calibri"/>
              </a:rPr>
              <a:t>Resources to </a:t>
            </a:r>
            <a:r>
              <a:rPr lang="de-DE" b="1" spc="-1" dirty="0" err="1">
                <a:solidFill>
                  <a:schemeClr val="dk1"/>
                </a:solidFill>
                <a:latin typeface="Calibri"/>
              </a:rPr>
              <a:t>read</a:t>
            </a:r>
            <a:endParaRPr lang="de-DE" spc="-1" dirty="0">
              <a:solidFill>
                <a:schemeClr val="dk1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563509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>
            <a:extLst>
              <a:ext uri="{FF2B5EF4-FFF2-40B4-BE49-F238E27FC236}">
                <a16:creationId xmlns:a16="http://schemas.microsoft.com/office/drawing/2014/main" id="{EB47F935-B587-4FCD-1665-70B31EA9B27B}"/>
              </a:ext>
            </a:extLst>
          </p:cNvPr>
          <p:cNvSpPr txBox="1"/>
          <p:nvPr/>
        </p:nvSpPr>
        <p:spPr>
          <a:xfrm>
            <a:off x="1048543" y="3552082"/>
            <a:ext cx="10515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sz="2800" dirty="0" smtClean="0"/>
              <a:t>“</a:t>
            </a:r>
            <a:r>
              <a:rPr lang="he-IL" sz="2800" dirty="0"/>
              <a:t>שיתוף פעולה, שיתוף פעולה, שיתוף פעולה – זהו צו השעה</a:t>
            </a:r>
            <a:r>
              <a:rPr lang="en-US" sz="2800" dirty="0" smtClean="0"/>
              <a:t>” </a:t>
            </a:r>
            <a:r>
              <a:rPr lang="en-US" sz="2800" dirty="0"/>
              <a:t>(Haag 2015). </a:t>
            </a:r>
            <a:endParaRPr lang="de-DE" sz="2800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3986DE7-174C-4DBB-9561-FA7E828939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8543" y="1983577"/>
            <a:ext cx="10305077" cy="1830115"/>
          </a:xfrm>
        </p:spPr>
        <p:txBody>
          <a:bodyPr/>
          <a:lstStyle/>
          <a:p>
            <a:pPr marL="0" indent="0" algn="r" rtl="1">
              <a:buNone/>
            </a:pPr>
            <a:r>
              <a:rPr lang="en-US" dirty="0" smtClean="0"/>
              <a:t>“</a:t>
            </a:r>
            <a:r>
              <a:rPr lang="he-IL" dirty="0"/>
              <a:t>יכולת טרנספורמטיבית היא היכולת לעצב את חייו של אדם, את מרחב המחיה שלו ואת עתיד החברות באמצעות השתתפות פעילה במובן של פיתוח בר-קיימא.</a:t>
            </a:r>
            <a:r>
              <a:rPr lang="en-US" dirty="0" smtClean="0"/>
              <a:t>“ </a:t>
            </a:r>
            <a:r>
              <a:rPr lang="en-US" dirty="0"/>
              <a:t>(BLK 2005) </a:t>
            </a:r>
            <a:endParaRPr lang="de-AT" dirty="0"/>
          </a:p>
        </p:txBody>
      </p:sp>
      <p:sp>
        <p:nvSpPr>
          <p:cNvPr id="2" name="PlaceHolder 1">
            <a:extLst>
              <a:ext uri="{FF2B5EF4-FFF2-40B4-BE49-F238E27FC236}">
                <a16:creationId xmlns:a16="http://schemas.microsoft.com/office/drawing/2014/main" id="{1E0FD152-DCCA-9036-8473-1CF0104CC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380" y="658417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algn="ctr"/>
            <a:r>
              <a:rPr lang="he-IL" dirty="0"/>
              <a:t>יכולת </a:t>
            </a:r>
            <a:r>
              <a:rPr lang="he-IL" dirty="0" smtClean="0"/>
              <a:t>טרנספורמטיבית ושיתוף פעולה</a:t>
            </a:r>
            <a:endParaRPr lang="de-DE" sz="4400" b="1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" name="Textfeld 1">
            <a:extLst>
              <a:ext uri="{FF2B5EF4-FFF2-40B4-BE49-F238E27FC236}">
                <a16:creationId xmlns:a16="http://schemas.microsoft.com/office/drawing/2014/main" id="{3571188F-96C2-627F-9C96-979C5BBA47E6}"/>
              </a:ext>
            </a:extLst>
          </p:cNvPr>
          <p:cNvSpPr/>
          <p:nvPr/>
        </p:nvSpPr>
        <p:spPr>
          <a:xfrm>
            <a:off x="893517" y="5211599"/>
            <a:ext cx="10674112" cy="116809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182563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de-AT" sz="1200" dirty="0">
                <a:ea typeface="Times New Roman" panose="02020603050405020304" pitchFamily="18" charset="0"/>
              </a:rPr>
              <a:t>BLK (2005). </a:t>
            </a:r>
            <a:r>
              <a:rPr lang="de-DE" sz="1200" i="1" dirty="0">
                <a:ea typeface="Times New Roman" panose="02020603050405020304" pitchFamily="18" charset="0"/>
              </a:rPr>
              <a:t>Bildung für eine nachhaltige Entwicklung ("21") – Final </a:t>
            </a:r>
            <a:r>
              <a:rPr lang="de-DE" sz="1200" i="1" dirty="0" err="1">
                <a:ea typeface="Times New Roman" panose="02020603050405020304" pitchFamily="18" charset="0"/>
              </a:rPr>
              <a:t>report</a:t>
            </a:r>
            <a:r>
              <a:rPr lang="de-DE" sz="1200" i="1" dirty="0">
                <a:ea typeface="Times New Roman" panose="02020603050405020304" pitchFamily="18" charset="0"/>
              </a:rPr>
              <a:t> BLK </a:t>
            </a:r>
            <a:r>
              <a:rPr lang="de-DE" sz="1200" i="1" dirty="0" err="1">
                <a:ea typeface="Times New Roman" panose="02020603050405020304" pitchFamily="18" charset="0"/>
              </a:rPr>
              <a:t>program</a:t>
            </a:r>
            <a:r>
              <a:rPr lang="de-DE" sz="1200" dirty="0">
                <a:ea typeface="Times New Roman" panose="02020603050405020304" pitchFamily="18" charset="0"/>
              </a:rPr>
              <a:t>. DOI: 10.25656/01:340. </a:t>
            </a:r>
            <a:r>
              <a:rPr lang="de-DE" sz="1200" dirty="0">
                <a:ea typeface="Times New Roman" panose="02020603050405020304" pitchFamily="18" charset="0"/>
                <a:hlinkClick r:id="rId2"/>
              </a:rPr>
              <a:t>https://www.pedocs.de/volltexte/2008/340/pdf/heft123.pdf</a:t>
            </a:r>
            <a:endParaRPr lang="de-DE" sz="1200" dirty="0">
              <a:ea typeface="Times New Roman" panose="02020603050405020304" pitchFamily="18" charset="0"/>
            </a:endParaRPr>
          </a:p>
          <a:p>
            <a:pPr marL="182563">
              <a:spcAft>
                <a:spcPts val="600"/>
              </a:spcAft>
            </a:pPr>
            <a:r>
              <a:rPr lang="de-AT" sz="1200" dirty="0">
                <a:ea typeface="Times New Roman" panose="02020603050405020304" pitchFamily="18" charset="0"/>
              </a:rPr>
              <a:t>Haag, L. (2015). </a:t>
            </a:r>
            <a:r>
              <a:rPr lang="de-DE" sz="1200" i="1" dirty="0">
                <a:ea typeface="Times New Roman" panose="02020603050405020304" pitchFamily="18" charset="0"/>
              </a:rPr>
              <a:t>Expertise zu interkultureller Öffnung und Schulentwicklung: aktueller Stand und Konsequenzen unter besonderer Berücksichtigung Bayerns</a:t>
            </a:r>
            <a:r>
              <a:rPr lang="de-DE" sz="1200" dirty="0">
                <a:ea typeface="Times New Roman" panose="02020603050405020304" pitchFamily="18" charset="0"/>
              </a:rPr>
              <a:t>. München: Landeshauptstadt München, Stelle für Interkulturelle Arbeit/Sozialreferat</a:t>
            </a:r>
            <a:r>
              <a:rPr lang="de-AT" sz="1200" dirty="0">
                <a:ea typeface="Times New Roman" panose="02020603050405020304" pitchFamily="18" charset="0"/>
              </a:rPr>
              <a:t>. https://www.edu.lmu.de/spe/forschung/forschungsprojekte/schulefueralle/expertise.pdf</a:t>
            </a:r>
          </a:p>
          <a:p>
            <a:pPr marL="182563" indent="0">
              <a:spcBef>
                <a:spcPts val="0"/>
              </a:spcBef>
              <a:spcAft>
                <a:spcPts val="600"/>
              </a:spcAft>
              <a:buNone/>
            </a:pPr>
            <a:endParaRPr lang="de-DE" sz="1200" dirty="0"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4620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"/>
          <p:cNvSpPr txBox="1">
            <a:spLocks noGrp="1"/>
          </p:cNvSpPr>
          <p:nvPr>
            <p:ph type="title"/>
          </p:nvPr>
        </p:nvSpPr>
        <p:spPr>
          <a:xfrm>
            <a:off x="3071814" y="877761"/>
            <a:ext cx="6192837" cy="1262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he-IL" sz="3200" b="1" dirty="0">
                <a:latin typeface="+mn-lt"/>
              </a:rPr>
              <a:t>המושג</a:t>
            </a:r>
            <a:r>
              <a:rPr lang="de-AT" sz="3200" b="1" dirty="0" smtClean="0">
                <a:latin typeface="+mn-lt"/>
              </a:rPr>
              <a:t> </a:t>
            </a:r>
            <a:r>
              <a:rPr lang="de-AT" sz="3200" b="1" dirty="0">
                <a:latin typeface="+mn-lt"/>
              </a:rPr>
              <a:t>למידה </a:t>
            </a:r>
            <a:r>
              <a:rPr lang="de-AT" sz="3200" b="1" dirty="0" smtClean="0">
                <a:latin typeface="+mn-lt"/>
              </a:rPr>
              <a:t>מקצוע</a:t>
            </a:r>
            <a:r>
              <a:rPr lang="he-IL" sz="3200" b="1" dirty="0" err="1" smtClean="0">
                <a:latin typeface="+mn-lt"/>
              </a:rPr>
              <a:t>ית</a:t>
            </a:r>
            <a:r>
              <a:rPr lang="he-IL" sz="3200" b="1" dirty="0" smtClean="0">
                <a:latin typeface="+mn-lt"/>
              </a:rPr>
              <a:t/>
            </a:r>
            <a:br>
              <a:rPr lang="he-IL" sz="3200" b="1" dirty="0" smtClean="0">
                <a:latin typeface="+mn-lt"/>
              </a:rPr>
            </a:br>
            <a:r>
              <a:rPr lang="de-AT" sz="3200" b="1" dirty="0" smtClean="0">
                <a:latin typeface="+mn-lt"/>
              </a:rPr>
              <a:t>(Krainer </a:t>
            </a:r>
            <a:r>
              <a:rPr lang="de-AT" sz="3200" b="1" dirty="0">
                <a:latin typeface="+mn-lt"/>
              </a:rPr>
              <a:t>1998)</a:t>
            </a:r>
            <a:endParaRPr sz="3200" b="1" dirty="0">
              <a:latin typeface="+mn-lt"/>
            </a:endParaRPr>
          </a:p>
        </p:txBody>
      </p:sp>
      <p:sp>
        <p:nvSpPr>
          <p:cNvPr id="102" name="Google Shape;102;p2"/>
          <p:cNvSpPr/>
          <p:nvPr/>
        </p:nvSpPr>
        <p:spPr>
          <a:xfrm>
            <a:off x="4349750" y="3041523"/>
            <a:ext cx="3200400" cy="27432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00" y="0"/>
                </a:moveTo>
                <a:lnTo>
                  <a:pt x="9439" y="6480"/>
                </a:lnTo>
                <a:lnTo>
                  <a:pt x="10243" y="6480"/>
                </a:lnTo>
                <a:lnTo>
                  <a:pt x="10243" y="10243"/>
                </a:lnTo>
                <a:lnTo>
                  <a:pt x="6480" y="10243"/>
                </a:lnTo>
                <a:lnTo>
                  <a:pt x="6480" y="9439"/>
                </a:lnTo>
                <a:lnTo>
                  <a:pt x="0" y="10800"/>
                </a:lnTo>
                <a:lnTo>
                  <a:pt x="6480" y="12161"/>
                </a:lnTo>
                <a:lnTo>
                  <a:pt x="6480" y="11357"/>
                </a:lnTo>
                <a:lnTo>
                  <a:pt x="10243" y="11357"/>
                </a:lnTo>
                <a:lnTo>
                  <a:pt x="10243" y="15120"/>
                </a:lnTo>
                <a:lnTo>
                  <a:pt x="9439" y="15120"/>
                </a:lnTo>
                <a:lnTo>
                  <a:pt x="10800" y="21600"/>
                </a:lnTo>
                <a:lnTo>
                  <a:pt x="12161" y="15120"/>
                </a:lnTo>
                <a:lnTo>
                  <a:pt x="11357" y="15120"/>
                </a:lnTo>
                <a:lnTo>
                  <a:pt x="11357" y="11357"/>
                </a:lnTo>
                <a:lnTo>
                  <a:pt x="15120" y="11357"/>
                </a:lnTo>
                <a:lnTo>
                  <a:pt x="15120" y="12161"/>
                </a:lnTo>
                <a:lnTo>
                  <a:pt x="21600" y="10800"/>
                </a:lnTo>
                <a:lnTo>
                  <a:pt x="15120" y="9439"/>
                </a:lnTo>
                <a:lnTo>
                  <a:pt x="15120" y="10243"/>
                </a:lnTo>
                <a:lnTo>
                  <a:pt x="11357" y="10243"/>
                </a:lnTo>
                <a:lnTo>
                  <a:pt x="11357" y="6480"/>
                </a:lnTo>
                <a:lnTo>
                  <a:pt x="12161" y="6480"/>
                </a:lnTo>
                <a:lnTo>
                  <a:pt x="10800" y="0"/>
                </a:ln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2"/>
          <p:cNvSpPr txBox="1"/>
          <p:nvPr/>
        </p:nvSpPr>
        <p:spPr>
          <a:xfrm>
            <a:off x="5114925" y="1728662"/>
            <a:ext cx="1703400" cy="17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Noto Sans Symbols"/>
              <a:buNone/>
            </a:pPr>
            <a:r>
              <a:rPr lang="de-AT" sz="4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lang="de-AT" sz="2000" dirty="0">
                <a:solidFill>
                  <a:schemeClr val="dk1"/>
                </a:solidFill>
              </a:rPr>
              <a:t>אוטונומיה</a:t>
            </a: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Noto Sans Symbols"/>
              <a:buNone/>
            </a:pPr>
            <a:endParaRPr sz="4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2"/>
          <p:cNvSpPr txBox="1"/>
          <p:nvPr/>
        </p:nvSpPr>
        <p:spPr>
          <a:xfrm>
            <a:off x="2590800" y="4184523"/>
            <a:ext cx="1828800" cy="13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rPr lang="de-AT" sz="2000">
                <a:solidFill>
                  <a:schemeClr val="dk1"/>
                </a:solidFill>
              </a:rPr>
              <a:t>רפלקציה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Noto Sans Symbols"/>
              <a:buNone/>
            </a:pPr>
            <a:endParaRPr sz="4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2"/>
          <p:cNvSpPr txBox="1"/>
          <p:nvPr/>
        </p:nvSpPr>
        <p:spPr>
          <a:xfrm>
            <a:off x="7620000" y="4184523"/>
            <a:ext cx="1828800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rPr lang="de-AT" sz="2000">
                <a:solidFill>
                  <a:schemeClr val="dk1"/>
                </a:solidFill>
              </a:rPr>
              <a:t>פעולה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2"/>
          <p:cNvSpPr txBox="1"/>
          <p:nvPr/>
        </p:nvSpPr>
        <p:spPr>
          <a:xfrm>
            <a:off x="5029200" y="5860923"/>
            <a:ext cx="1828800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rPr lang="de-AT" sz="2000">
                <a:solidFill>
                  <a:schemeClr val="dk1"/>
                </a:solidFill>
              </a:rPr>
              <a:t>רשת קשרים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2"/>
          <p:cNvSpPr/>
          <p:nvPr/>
        </p:nvSpPr>
        <p:spPr>
          <a:xfrm rot="8319394">
            <a:off x="4857750" y="4336923"/>
            <a:ext cx="2705100" cy="685800"/>
          </a:xfrm>
          <a:prstGeom prst="curvedDownArrow">
            <a:avLst>
              <a:gd name="adj1" fmla="val 29145"/>
              <a:gd name="adj2" fmla="val 108034"/>
              <a:gd name="adj3" fmla="val 33333"/>
            </a:avLst>
          </a:prstGeom>
          <a:gradFill>
            <a:gsLst>
              <a:gs pos="0">
                <a:srgbClr val="FFFFFF"/>
              </a:gs>
              <a:gs pos="100000">
                <a:srgbClr val="FF0000"/>
              </a:gs>
            </a:gsLst>
            <a:lin ang="5400000" scaled="0"/>
          </a:gra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Noto Sans Symbols"/>
              <a:buNone/>
            </a:pPr>
            <a:endParaRPr sz="4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088878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075">
            <a:extLst>
              <a:ext uri="{FF2B5EF4-FFF2-40B4-BE49-F238E27FC236}">
                <a16:creationId xmlns:a16="http://schemas.microsoft.com/office/drawing/2014/main" id="{6D92F8C9-ED51-47B2-90B8-FC693CCA760D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838200" y="1632585"/>
            <a:ext cx="10515600" cy="3589655"/>
          </a:xfrm>
        </p:spPr>
        <p:txBody>
          <a:bodyPr>
            <a:normAutofit fontScale="70000" lnSpcReduction="20000"/>
          </a:bodyPr>
          <a:lstStyle/>
          <a:p>
            <a:pPr marL="0" indent="0" algn="r" rtl="1">
              <a:buNone/>
            </a:pPr>
            <a:r>
              <a:rPr lang="he-IL" b="1" dirty="0"/>
              <a:t>קבוצות כמנוע לפיתוח </a:t>
            </a:r>
            <a:r>
              <a:rPr lang="he-IL" b="1" dirty="0" err="1"/>
              <a:t>בית־ספרי</a:t>
            </a:r>
            <a:endParaRPr lang="he-IL" sz="2400" dirty="0"/>
          </a:p>
          <a:p>
            <a:pPr algn="r" rtl="1" fontAlgn="base">
              <a:lnSpc>
                <a:spcPct val="120000"/>
              </a:lnSpc>
              <a:spcBef>
                <a:spcPts val="0"/>
              </a:spcBef>
            </a:pPr>
            <a:r>
              <a:rPr lang="he-IL" dirty="0"/>
              <a:t>קהילות מעשה </a:t>
            </a:r>
            <a:r>
              <a:rPr lang="en-US" dirty="0" smtClean="0"/>
              <a:t>Wenger</a:t>
            </a:r>
            <a:r>
              <a:rPr lang="en-US" dirty="0"/>
              <a:t>, 1998</a:t>
            </a:r>
            <a:r>
              <a:rPr lang="en-US" dirty="0" smtClean="0"/>
              <a:t>)</a:t>
            </a:r>
            <a:r>
              <a:rPr lang="he-IL" dirty="0" smtClean="0"/>
              <a:t>) </a:t>
            </a:r>
          </a:p>
          <a:p>
            <a:pPr algn="r" rtl="1" fontAlgn="base">
              <a:lnSpc>
                <a:spcPct val="120000"/>
              </a:lnSpc>
              <a:spcBef>
                <a:spcPts val="0"/>
              </a:spcBef>
            </a:pPr>
            <a:r>
              <a:rPr lang="he-IL" dirty="0" smtClean="0"/>
              <a:t>עניין משותף</a:t>
            </a:r>
          </a:p>
          <a:p>
            <a:pPr algn="r" rtl="1" fontAlgn="base">
              <a:lnSpc>
                <a:spcPct val="120000"/>
              </a:lnSpc>
              <a:spcBef>
                <a:spcPts val="0"/>
              </a:spcBef>
            </a:pPr>
            <a:r>
              <a:rPr lang="he-IL" dirty="0" smtClean="0"/>
              <a:t>מחויבות משותפת</a:t>
            </a:r>
          </a:p>
          <a:p>
            <a:pPr algn="r" rtl="1" fontAlgn="base">
              <a:lnSpc>
                <a:spcPct val="120000"/>
              </a:lnSpc>
              <a:spcBef>
                <a:spcPts val="0"/>
              </a:spcBef>
            </a:pPr>
            <a:r>
              <a:rPr lang="he-IL" dirty="0" smtClean="0"/>
              <a:t>רפרטואר </a:t>
            </a:r>
            <a:r>
              <a:rPr lang="he-IL" dirty="0"/>
              <a:t>משותף</a:t>
            </a:r>
            <a:br>
              <a:rPr lang="he-IL" dirty="0"/>
            </a:br>
            <a:r>
              <a:rPr lang="he-IL" dirty="0"/>
              <a:t/>
            </a:r>
            <a:br>
              <a:rPr lang="he-IL" dirty="0"/>
            </a:br>
            <a:endParaRPr lang="he-IL" dirty="0"/>
          </a:p>
          <a:p>
            <a:pPr marL="0" indent="0" algn="r" rtl="1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he-IL" b="1" dirty="0"/>
              <a:t>מאפייני צוותי מורים מקצועיים</a:t>
            </a:r>
            <a:r>
              <a:rPr lang="he-IL" b="1" dirty="0" smtClean="0"/>
              <a:t>:</a:t>
            </a:r>
            <a:endParaRPr lang="he-IL" sz="2200" b="1" dirty="0"/>
          </a:p>
          <a:p>
            <a:pPr algn="r" rtl="1" fontAlgn="base">
              <a:lnSpc>
                <a:spcPct val="120000"/>
              </a:lnSpc>
              <a:spcBef>
                <a:spcPts val="0"/>
              </a:spcBef>
            </a:pPr>
            <a:r>
              <a:rPr lang="he-IL" dirty="0" smtClean="0"/>
              <a:t>מטרה משותפת</a:t>
            </a:r>
          </a:p>
          <a:p>
            <a:pPr algn="r" rtl="1" fontAlgn="base">
              <a:lnSpc>
                <a:spcPct val="120000"/>
              </a:lnSpc>
              <a:spcBef>
                <a:spcPts val="0"/>
              </a:spcBef>
            </a:pPr>
            <a:r>
              <a:rPr lang="he-IL" dirty="0" smtClean="0"/>
              <a:t>למידת </a:t>
            </a:r>
            <a:r>
              <a:rPr lang="he-IL" dirty="0"/>
              <a:t>התלמידים </a:t>
            </a:r>
            <a:r>
              <a:rPr lang="he-IL" dirty="0" smtClean="0"/>
              <a:t>במרכז</a:t>
            </a:r>
          </a:p>
          <a:p>
            <a:pPr algn="r" rtl="1" fontAlgn="base">
              <a:lnSpc>
                <a:spcPct val="120000"/>
              </a:lnSpc>
              <a:spcBef>
                <a:spcPts val="0"/>
              </a:spcBef>
            </a:pPr>
            <a:r>
              <a:rPr lang="he-IL" dirty="0" smtClean="0"/>
              <a:t>רפלקציה</a:t>
            </a:r>
            <a:endParaRPr lang="de-DE" altLang="de-DE" dirty="0"/>
          </a:p>
          <a:p>
            <a:pPr algn="r" rtl="1" eaLnBrk="1" hangingPunct="1">
              <a:lnSpc>
                <a:spcPct val="80000"/>
              </a:lnSpc>
            </a:pPr>
            <a:endParaRPr lang="de-DE" altLang="de-DE" sz="2400" dirty="0"/>
          </a:p>
        </p:txBody>
      </p:sp>
      <p:sp>
        <p:nvSpPr>
          <p:cNvPr id="2" name="PlaceHolder 1">
            <a:extLst>
              <a:ext uri="{FF2B5EF4-FFF2-40B4-BE49-F238E27FC236}">
                <a16:creationId xmlns:a16="http://schemas.microsoft.com/office/drawing/2014/main" id="{6424A9E4-F19B-07C6-A0C9-578035C32AF5}"/>
              </a:ext>
            </a:extLst>
          </p:cNvPr>
          <p:cNvSpPr txBox="1">
            <a:spLocks/>
          </p:cNvSpPr>
          <p:nvPr/>
        </p:nvSpPr>
        <p:spPr>
          <a:xfrm>
            <a:off x="945384" y="398358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he-IL" b="1" spc="-1" dirty="0" smtClean="0">
                <a:solidFill>
                  <a:schemeClr val="dk1"/>
                </a:solidFill>
                <a:latin typeface="Calibri"/>
              </a:rPr>
              <a:t>עבודה בקבוצות היא הכרח</a:t>
            </a:r>
            <a:endParaRPr lang="de-DE" b="1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" name="Textfeld 1">
            <a:extLst>
              <a:ext uri="{FF2B5EF4-FFF2-40B4-BE49-F238E27FC236}">
                <a16:creationId xmlns:a16="http://schemas.microsoft.com/office/drawing/2014/main" id="{BC2EC9ED-0B21-E0A8-A129-0A2AF1E829C5}"/>
              </a:ext>
            </a:extLst>
          </p:cNvPr>
          <p:cNvSpPr/>
          <p:nvPr/>
        </p:nvSpPr>
        <p:spPr>
          <a:xfrm>
            <a:off x="865948" y="5688001"/>
            <a:ext cx="10674112" cy="27554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182563">
              <a:spcAft>
                <a:spcPts val="600"/>
              </a:spcAft>
            </a:pPr>
            <a:r>
              <a:rPr lang="en-US" sz="1200" dirty="0">
                <a:ea typeface="Times New Roman" panose="02020603050405020304" pitchFamily="18" charset="0"/>
              </a:rPr>
              <a:t>Wenger, E. (1998). </a:t>
            </a:r>
            <a:r>
              <a:rPr lang="en-US" sz="1200" i="1" dirty="0">
                <a:ea typeface="Times New Roman" panose="02020603050405020304" pitchFamily="18" charset="0"/>
              </a:rPr>
              <a:t>Communities of practice: Learning, meaning, and identity</a:t>
            </a:r>
            <a:r>
              <a:rPr lang="en-US" sz="1200" dirty="0">
                <a:ea typeface="Times New Roman" panose="02020603050405020304" pitchFamily="18" charset="0"/>
              </a:rPr>
              <a:t>. Cambridge University Press. https://doi.org/10.1017/CBO9780511803932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890280" y="28472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rmAutofit/>
          </a:bodyPr>
          <a:lstStyle/>
          <a:p>
            <a:pPr algn="ctr" rtl="1"/>
            <a:r>
              <a:rPr lang="he-IL" b="1" dirty="0"/>
              <a:t>מודלים </a:t>
            </a:r>
            <a:r>
              <a:rPr lang="he-IL" b="1" dirty="0" smtClean="0"/>
              <a:t>ומסגרת</a:t>
            </a:r>
            <a:endParaRPr lang="de-DE" sz="4400" b="0" strike="noStrike" spc="-1" dirty="0">
              <a:solidFill>
                <a:schemeClr val="dk1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8" name="Text Box 15">
            <a:extLst>
              <a:ext uri="{FF2B5EF4-FFF2-40B4-BE49-F238E27FC236}">
                <a16:creationId xmlns:a16="http://schemas.microsoft.com/office/drawing/2014/main" id="{F7393A85-7CB1-471E-A21B-B36094057F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4038" y="5651501"/>
            <a:ext cx="18415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de-AT" altLang="de-DE" sz="4400">
              <a:solidFill>
                <a:srgbClr val="000000"/>
              </a:solidFill>
            </a:endParaRPr>
          </a:p>
        </p:txBody>
      </p:sp>
      <p:sp>
        <p:nvSpPr>
          <p:cNvPr id="47120" name="Rechteck 16">
            <a:extLst>
              <a:ext uri="{FF2B5EF4-FFF2-40B4-BE49-F238E27FC236}">
                <a16:creationId xmlns:a16="http://schemas.microsoft.com/office/drawing/2014/main" id="{A366103E-E114-45DA-B7C7-F4B56F3B02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750" y="2587625"/>
            <a:ext cx="1728788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de-AT" altLang="de-DE" sz="4400">
              <a:solidFill>
                <a:srgbClr val="000000"/>
              </a:solidFill>
            </a:endParaRPr>
          </a:p>
        </p:txBody>
      </p:sp>
      <p:sp>
        <p:nvSpPr>
          <p:cNvPr id="47121" name="Rechteck 17">
            <a:extLst>
              <a:ext uri="{FF2B5EF4-FFF2-40B4-BE49-F238E27FC236}">
                <a16:creationId xmlns:a16="http://schemas.microsoft.com/office/drawing/2014/main" id="{6BE2F384-FEDB-4DAC-8AE1-FC0F7FE554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9651" y="2781300"/>
            <a:ext cx="16351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de-AT" altLang="de-DE" sz="4400">
              <a:solidFill>
                <a:srgbClr val="000000"/>
              </a:solidFill>
            </a:endParaRPr>
          </a:p>
        </p:txBody>
      </p:sp>
      <p:sp>
        <p:nvSpPr>
          <p:cNvPr id="47123" name="Rechteck 19">
            <a:extLst>
              <a:ext uri="{FF2B5EF4-FFF2-40B4-BE49-F238E27FC236}">
                <a16:creationId xmlns:a16="http://schemas.microsoft.com/office/drawing/2014/main" id="{59E02CA2-0F34-4379-AE39-85C2D1407D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83564" y="2371725"/>
            <a:ext cx="1512887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de-AT" altLang="de-DE" sz="4400">
              <a:solidFill>
                <a:srgbClr val="000000"/>
              </a:solidFill>
            </a:endParaRPr>
          </a:p>
        </p:txBody>
      </p:sp>
      <p:sp>
        <p:nvSpPr>
          <p:cNvPr id="47125" name="Rechteck 21">
            <a:extLst>
              <a:ext uri="{FF2B5EF4-FFF2-40B4-BE49-F238E27FC236}">
                <a16:creationId xmlns:a16="http://schemas.microsoft.com/office/drawing/2014/main" id="{7C16AB2F-21A3-4488-8F46-CF6A996DBE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5414" y="6094414"/>
            <a:ext cx="2211387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de-AT" altLang="de-DE" sz="4400">
              <a:solidFill>
                <a:srgbClr val="000000"/>
              </a:solidFill>
            </a:endParaRP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83CCAF14-A5EC-955E-C938-3B3F716D71E0}"/>
              </a:ext>
            </a:extLst>
          </p:cNvPr>
          <p:cNvGrpSpPr/>
          <p:nvPr/>
        </p:nvGrpSpPr>
        <p:grpSpPr>
          <a:xfrm>
            <a:off x="2763519" y="1815880"/>
            <a:ext cx="7222809" cy="3855488"/>
            <a:chOff x="2414589" y="1341438"/>
            <a:chExt cx="7785100" cy="4397838"/>
          </a:xfrm>
        </p:grpSpPr>
        <p:sp>
          <p:nvSpPr>
            <p:cNvPr id="334850" name="Oval 2">
              <a:extLst>
                <a:ext uri="{FF2B5EF4-FFF2-40B4-BE49-F238E27FC236}">
                  <a16:creationId xmlns:a16="http://schemas.microsoft.com/office/drawing/2014/main" id="{E013BA69-C106-4058-BFFE-A563214B09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4114" y="3789363"/>
              <a:ext cx="2663825" cy="1657350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de-AT" altLang="de-DE" sz="4400">
                <a:solidFill>
                  <a:srgbClr val="000000"/>
                </a:solidFill>
              </a:endParaRPr>
            </a:p>
          </p:txBody>
        </p:sp>
        <p:sp>
          <p:nvSpPr>
            <p:cNvPr id="334851" name="Oval 3">
              <a:extLst>
                <a:ext uri="{FF2B5EF4-FFF2-40B4-BE49-F238E27FC236}">
                  <a16:creationId xmlns:a16="http://schemas.microsoft.com/office/drawing/2014/main" id="{588A4689-B210-4C4C-B7FD-0DE2F1DA70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48526" y="3860800"/>
              <a:ext cx="2663825" cy="1657350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de-AT" altLang="de-DE" sz="4400">
                <a:solidFill>
                  <a:srgbClr val="000000"/>
                </a:solidFill>
              </a:endParaRPr>
            </a:p>
          </p:txBody>
        </p:sp>
        <p:sp>
          <p:nvSpPr>
            <p:cNvPr id="334852" name="Oval 4">
              <a:extLst>
                <a:ext uri="{FF2B5EF4-FFF2-40B4-BE49-F238E27FC236}">
                  <a16:creationId xmlns:a16="http://schemas.microsoft.com/office/drawing/2014/main" id="{F538251D-3BBC-42E7-9C2A-3B4004356E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2039" y="1341438"/>
              <a:ext cx="2663825" cy="1657350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de-AT">
                <a:solidFill>
                  <a:srgbClr val="000000"/>
                </a:solidFill>
              </a:endParaRPr>
            </a:p>
          </p:txBody>
        </p:sp>
        <p:sp>
          <p:nvSpPr>
            <p:cNvPr id="334853" name="Rectangle 5">
              <a:extLst>
                <a:ext uri="{FF2B5EF4-FFF2-40B4-BE49-F238E27FC236}">
                  <a16:creationId xmlns:a16="http://schemas.microsoft.com/office/drawing/2014/main" id="{63520959-E8FC-423E-827C-0A279A34B7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8888" y="4190680"/>
              <a:ext cx="1943100" cy="936625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e-IL" altLang="de-DE" sz="1800" dirty="0" smtClean="0">
                  <a:solidFill>
                    <a:srgbClr val="000000"/>
                  </a:solidFill>
                  <a:latin typeface="+mn-lt"/>
                </a:rPr>
                <a:t>פיתוח ארגוני</a:t>
              </a:r>
              <a:endParaRPr lang="de-DE" altLang="de-DE" sz="1800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334854" name="Rectangle 6">
              <a:extLst>
                <a:ext uri="{FF2B5EF4-FFF2-40B4-BE49-F238E27FC236}">
                  <a16:creationId xmlns:a16="http://schemas.microsoft.com/office/drawing/2014/main" id="{379C13B2-19F4-486E-B84B-380894CDD2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84812" y="1772919"/>
              <a:ext cx="1602429" cy="93662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anchor="ctr"/>
            <a:lstStyle/>
            <a:p>
              <a:pPr algn="ctr">
                <a:defRPr/>
              </a:pPr>
              <a:r>
                <a:rPr lang="he-IL" dirty="0" smtClean="0">
                  <a:solidFill>
                    <a:srgbClr val="000000"/>
                  </a:solidFill>
                </a:rPr>
                <a:t>פיתוח צוות</a:t>
              </a:r>
              <a:endParaRPr lang="de-DE" dirty="0">
                <a:solidFill>
                  <a:srgbClr val="000000"/>
                </a:solidFill>
              </a:endParaRPr>
            </a:p>
            <a:p>
              <a:pPr algn="ctr" eaLnBrk="1" hangingPunct="1">
                <a:defRPr/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334855" name="Line 7">
              <a:extLst>
                <a:ext uri="{FF2B5EF4-FFF2-40B4-BE49-F238E27FC236}">
                  <a16:creationId xmlns:a16="http://schemas.microsoft.com/office/drawing/2014/main" id="{73DB0527-A5B6-4708-BD68-7F971A54DE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56138" y="5229225"/>
              <a:ext cx="29527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334856" name="Line 8">
              <a:extLst>
                <a:ext uri="{FF2B5EF4-FFF2-40B4-BE49-F238E27FC236}">
                  <a16:creationId xmlns:a16="http://schemas.microsoft.com/office/drawing/2014/main" id="{07BBA062-948F-4F80-8869-9BB81E6DFCE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79875" y="2677796"/>
              <a:ext cx="1079500" cy="11525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334857" name="Line 9">
              <a:extLst>
                <a:ext uri="{FF2B5EF4-FFF2-40B4-BE49-F238E27FC236}">
                  <a16:creationId xmlns:a16="http://schemas.microsoft.com/office/drawing/2014/main" id="{02ED5AA4-0528-4CFD-BAD4-3F7A0A2E83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48525" y="2677795"/>
              <a:ext cx="935038" cy="12255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334858" name="Line 10">
              <a:extLst>
                <a:ext uri="{FF2B5EF4-FFF2-40B4-BE49-F238E27FC236}">
                  <a16:creationId xmlns:a16="http://schemas.microsoft.com/office/drawing/2014/main" id="{84CA5EA8-AA4D-4DA0-998C-0CF4FEA300E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821238" y="5116830"/>
              <a:ext cx="2609531" cy="38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334859" name="Line 11">
              <a:extLst>
                <a:ext uri="{FF2B5EF4-FFF2-40B4-BE49-F238E27FC236}">
                  <a16:creationId xmlns:a16="http://schemas.microsoft.com/office/drawing/2014/main" id="{993D3E78-0098-424B-B8E0-CE2D100EBCC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31737" y="2738755"/>
              <a:ext cx="1023525" cy="11045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AT" dirty="0"/>
            </a:p>
          </p:txBody>
        </p:sp>
        <p:sp>
          <p:nvSpPr>
            <p:cNvPr id="334860" name="Line 12">
              <a:extLst>
                <a:ext uri="{FF2B5EF4-FFF2-40B4-BE49-F238E27FC236}">
                  <a16:creationId xmlns:a16="http://schemas.microsoft.com/office/drawing/2014/main" id="{0BCF3089-A9CD-45B6-802A-FA124C358C2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7104064" y="2708275"/>
              <a:ext cx="936625" cy="12255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334861" name="Rectangle 13">
              <a:extLst>
                <a:ext uri="{FF2B5EF4-FFF2-40B4-BE49-F238E27FC236}">
                  <a16:creationId xmlns:a16="http://schemas.microsoft.com/office/drawing/2014/main" id="{54809218-1D28-4EBB-BDB7-6CF70C5F5C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2888" y="4221481"/>
              <a:ext cx="2017712" cy="792163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None/>
              </a:pPr>
              <a:r>
                <a:rPr lang="he-IL" altLang="de-DE" sz="1800" dirty="0" smtClean="0">
                  <a:solidFill>
                    <a:srgbClr val="000000"/>
                  </a:solidFill>
                  <a:latin typeface="+mn-lt"/>
                </a:rPr>
                <a:t>קידום ההוראה</a:t>
              </a:r>
              <a:endParaRPr lang="de-DE" altLang="de-DE" sz="1800" dirty="0">
                <a:solidFill>
                  <a:srgbClr val="000000"/>
                </a:solidFill>
                <a:latin typeface="+mn-lt"/>
              </a:endParaRP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de-DE" altLang="de-DE" sz="1800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334866" name="Text Box 18">
              <a:extLst>
                <a:ext uri="{FF2B5EF4-FFF2-40B4-BE49-F238E27FC236}">
                  <a16:creationId xmlns:a16="http://schemas.microsoft.com/office/drawing/2014/main" id="{816C1918-788E-43E8-92AF-F45E797231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20889" y="3357564"/>
              <a:ext cx="2339780" cy="421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e-IL" altLang="de-DE" sz="1800" dirty="0" smtClean="0">
                  <a:solidFill>
                    <a:srgbClr val="000000"/>
                  </a:solidFill>
                  <a:latin typeface="+mn-lt"/>
                </a:rPr>
                <a:t>פיתוח חינוכי בית ספרי</a:t>
              </a:r>
              <a:endParaRPr lang="de-DE" altLang="de-DE" sz="1800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47122" name="Textfeld 18">
              <a:extLst>
                <a:ext uri="{FF2B5EF4-FFF2-40B4-BE49-F238E27FC236}">
                  <a16:creationId xmlns:a16="http://schemas.microsoft.com/office/drawing/2014/main" id="{B68713D1-3D8D-43E2-B785-EB20951073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14589" y="2636838"/>
              <a:ext cx="2097087" cy="456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e-IL" altLang="de-DE" sz="2000" dirty="0" smtClean="0">
                  <a:solidFill>
                    <a:srgbClr val="000000"/>
                  </a:solidFill>
                  <a:latin typeface="+mn-lt"/>
                </a:rPr>
                <a:t>סביבה</a:t>
              </a:r>
              <a:endParaRPr lang="de-AT" altLang="de-DE" sz="2000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47124" name="Textfeld 20">
              <a:extLst>
                <a:ext uri="{FF2B5EF4-FFF2-40B4-BE49-F238E27FC236}">
                  <a16:creationId xmlns:a16="http://schemas.microsoft.com/office/drawing/2014/main" id="{CCEE1036-D19C-446D-88F3-F5860BF77B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75626" y="2565401"/>
              <a:ext cx="2024063" cy="456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e-IL" altLang="de-DE" sz="2000" dirty="0" smtClean="0">
                  <a:solidFill>
                    <a:srgbClr val="000000"/>
                  </a:solidFill>
                  <a:latin typeface="+mn-lt"/>
                </a:rPr>
                <a:t>סביבה</a:t>
              </a:r>
              <a:endParaRPr lang="de-AT" altLang="de-DE" sz="2000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47126" name="Rechteck 23">
              <a:extLst>
                <a:ext uri="{FF2B5EF4-FFF2-40B4-BE49-F238E27FC236}">
                  <a16:creationId xmlns:a16="http://schemas.microsoft.com/office/drawing/2014/main" id="{BE0E716C-7CB7-4C7D-9D42-758A52FC6E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4580" y="5282883"/>
              <a:ext cx="2592388" cy="456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e-IL" altLang="de-DE" sz="2000" dirty="0" smtClean="0">
                  <a:latin typeface="+mn-lt"/>
                </a:rPr>
                <a:t>סביבה</a:t>
              </a:r>
              <a:endParaRPr lang="de-AT" altLang="de-DE" sz="2000" dirty="0">
                <a:latin typeface="+mn-lt"/>
              </a:endParaRPr>
            </a:p>
          </p:txBody>
        </p:sp>
      </p:grpSp>
      <p:sp>
        <p:nvSpPr>
          <p:cNvPr id="47127" name="Rechteck 24">
            <a:extLst>
              <a:ext uri="{FF2B5EF4-FFF2-40B4-BE49-F238E27FC236}">
                <a16:creationId xmlns:a16="http://schemas.microsoft.com/office/drawing/2014/main" id="{6B6403C7-7E5B-43B4-B755-9CE6F9D53E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8663" y="837110"/>
            <a:ext cx="9144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de-AT" altLang="de-DE" sz="4400">
              <a:solidFill>
                <a:srgbClr val="000000"/>
              </a:solidFill>
            </a:endParaRPr>
          </a:p>
        </p:txBody>
      </p:sp>
      <p:sp>
        <p:nvSpPr>
          <p:cNvPr id="47128" name="Rechteck 25">
            <a:extLst>
              <a:ext uri="{FF2B5EF4-FFF2-40B4-BE49-F238E27FC236}">
                <a16:creationId xmlns:a16="http://schemas.microsoft.com/office/drawing/2014/main" id="{32EDC56F-DA00-4CA3-997E-57155D9FF613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208214" y="622300"/>
            <a:ext cx="6624637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de-AT" altLang="de-DE" sz="4400">
              <a:solidFill>
                <a:srgbClr val="000000"/>
              </a:solidFill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EA1AE86D-FDD0-74D9-3E1D-C2F3B9F75806}"/>
              </a:ext>
            </a:extLst>
          </p:cNvPr>
          <p:cNvSpPr/>
          <p:nvPr/>
        </p:nvSpPr>
        <p:spPr>
          <a:xfrm>
            <a:off x="866895" y="5850355"/>
            <a:ext cx="10674112" cy="46021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182563">
              <a:spcAft>
                <a:spcPts val="600"/>
              </a:spcAft>
            </a:pPr>
            <a:r>
              <a:rPr lang="de-DE" sz="1200" dirty="0">
                <a:ea typeface="Times New Roman" panose="02020603050405020304" pitchFamily="18" charset="0"/>
              </a:rPr>
              <a:t>Rolff, H.- G. (1998). Entwicklung von Einzelschulen: Viel Praxis, wenig Theorie und kaum Forschung - ein Versuch, Schulentwicklung zu systematisieren. In H. Rolff et al. (</a:t>
            </a:r>
            <a:r>
              <a:rPr lang="de-DE" sz="1200" dirty="0" err="1">
                <a:ea typeface="Times New Roman" panose="02020603050405020304" pitchFamily="18" charset="0"/>
              </a:rPr>
              <a:t>eds</a:t>
            </a:r>
            <a:r>
              <a:rPr lang="de-DE" sz="1200" dirty="0">
                <a:ea typeface="Times New Roman" panose="02020603050405020304" pitchFamily="18" charset="0"/>
              </a:rPr>
              <a:t>.), </a:t>
            </a:r>
            <a:r>
              <a:rPr lang="de-DE" sz="1200" i="1" dirty="0">
                <a:ea typeface="Times New Roman" panose="02020603050405020304" pitchFamily="18" charset="0"/>
              </a:rPr>
              <a:t>Jahrbuch der Schulentwicklung. Daten, Beispiele und Perspektiven</a:t>
            </a:r>
            <a:r>
              <a:rPr lang="de-DE" sz="1200" dirty="0">
                <a:ea typeface="Times New Roman" panose="02020603050405020304" pitchFamily="18" charset="0"/>
              </a:rPr>
              <a:t>. Weinheim: Beltz Juventa, 295-326. </a:t>
            </a:r>
          </a:p>
        </p:txBody>
      </p:sp>
      <p:sp>
        <p:nvSpPr>
          <p:cNvPr id="5" name="PlaceHolder 1">
            <a:extLst>
              <a:ext uri="{FF2B5EF4-FFF2-40B4-BE49-F238E27FC236}">
                <a16:creationId xmlns:a16="http://schemas.microsoft.com/office/drawing/2014/main" id="{F861857E-9708-586B-7C99-9DE3875591D9}"/>
              </a:ext>
            </a:extLst>
          </p:cNvPr>
          <p:cNvSpPr txBox="1">
            <a:spLocks/>
          </p:cNvSpPr>
          <p:nvPr/>
        </p:nvSpPr>
        <p:spPr>
          <a:xfrm>
            <a:off x="945384" y="398358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e-IL" b="1" dirty="0"/>
              <a:t>מודל לפיתוח בית ספר</a:t>
            </a:r>
            <a:endParaRPr lang="de-DE" b="1" spc="-1" dirty="0">
              <a:solidFill>
                <a:schemeClr val="dk1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02654" y="1979383"/>
            <a:ext cx="5986691" cy="3395257"/>
          </a:xfrm>
        </p:spPr>
      </p:pic>
      <p:sp>
        <p:nvSpPr>
          <p:cNvPr id="5" name="Textfeld 1">
            <a:extLst>
              <a:ext uri="{FF2B5EF4-FFF2-40B4-BE49-F238E27FC236}">
                <a16:creationId xmlns:a16="http://schemas.microsoft.com/office/drawing/2014/main" id="{74374E9E-4CC2-E62E-58B4-87B55DFD01A8}"/>
              </a:ext>
            </a:extLst>
          </p:cNvPr>
          <p:cNvSpPr/>
          <p:nvPr/>
        </p:nvSpPr>
        <p:spPr>
          <a:xfrm>
            <a:off x="865948" y="5647155"/>
            <a:ext cx="10674112" cy="90648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182563">
              <a:spcAft>
                <a:spcPts val="600"/>
              </a:spcAft>
            </a:pPr>
            <a:r>
              <a:rPr lang="de-DE" sz="1200" dirty="0" err="1">
                <a:ea typeface="Times New Roman" panose="02020603050405020304" pitchFamily="18" charset="0"/>
              </a:rPr>
              <a:t>Verhelst</a:t>
            </a:r>
            <a:r>
              <a:rPr lang="de-DE" sz="1200" dirty="0">
                <a:ea typeface="Times New Roman" panose="02020603050405020304" pitchFamily="18" charset="0"/>
              </a:rPr>
              <a:t>, D., </a:t>
            </a:r>
            <a:r>
              <a:rPr lang="de-DE" sz="1200" dirty="0" err="1">
                <a:ea typeface="Times New Roman" panose="02020603050405020304" pitchFamily="18" charset="0"/>
              </a:rPr>
              <a:t>Vanhoof</a:t>
            </a:r>
            <a:r>
              <a:rPr lang="de-DE" sz="1200" dirty="0">
                <a:ea typeface="Times New Roman" panose="02020603050405020304" pitchFamily="18" charset="0"/>
              </a:rPr>
              <a:t>, J., </a:t>
            </a:r>
            <a:r>
              <a:rPr lang="de-DE" sz="1200" dirty="0" err="1">
                <a:ea typeface="Times New Roman" panose="02020603050405020304" pitchFamily="18" charset="0"/>
              </a:rPr>
              <a:t>Boeve</a:t>
            </a:r>
            <a:r>
              <a:rPr lang="de-DE" sz="1200" dirty="0">
                <a:ea typeface="Times New Roman" panose="02020603050405020304" pitchFamily="18" charset="0"/>
              </a:rPr>
              <a:t>-de Pauw, J., &amp; Van </a:t>
            </a:r>
            <a:r>
              <a:rPr lang="de-DE" sz="1200" dirty="0" err="1">
                <a:ea typeface="Times New Roman" panose="02020603050405020304" pitchFamily="18" charset="0"/>
              </a:rPr>
              <a:t>Petegem</a:t>
            </a:r>
            <a:r>
              <a:rPr lang="de-DE" sz="1200" dirty="0">
                <a:ea typeface="Times New Roman" panose="02020603050405020304" pitchFamily="18" charset="0"/>
              </a:rPr>
              <a:t>, P. (2020). Building a </a:t>
            </a:r>
            <a:r>
              <a:rPr lang="de-DE" sz="1200" dirty="0" err="1">
                <a:ea typeface="Times New Roman" panose="02020603050405020304" pitchFamily="18" charset="0"/>
              </a:rPr>
              <a:t>conceptual</a:t>
            </a:r>
            <a:r>
              <a:rPr lang="de-DE" sz="1200" dirty="0">
                <a:ea typeface="Times New Roman" panose="02020603050405020304" pitchFamily="18" charset="0"/>
              </a:rPr>
              <a:t> </a:t>
            </a:r>
            <a:r>
              <a:rPr lang="de-DE" sz="1200" dirty="0" err="1">
                <a:ea typeface="Times New Roman" panose="02020603050405020304" pitchFamily="18" charset="0"/>
              </a:rPr>
              <a:t>framework</a:t>
            </a:r>
            <a:r>
              <a:rPr lang="de-DE" sz="1200" dirty="0">
                <a:ea typeface="Times New Roman" panose="02020603050405020304" pitchFamily="18" charset="0"/>
              </a:rPr>
              <a:t> </a:t>
            </a:r>
            <a:r>
              <a:rPr lang="de-DE" sz="1200" dirty="0" err="1">
                <a:ea typeface="Times New Roman" panose="02020603050405020304" pitchFamily="18" charset="0"/>
              </a:rPr>
              <a:t>for</a:t>
            </a:r>
            <a:r>
              <a:rPr lang="de-DE" sz="1200" dirty="0">
                <a:ea typeface="Times New Roman" panose="02020603050405020304" pitchFamily="18" charset="0"/>
              </a:rPr>
              <a:t> an ESD-</a:t>
            </a:r>
            <a:r>
              <a:rPr lang="de-DE" sz="1200" dirty="0" err="1">
                <a:ea typeface="Times New Roman" panose="02020603050405020304" pitchFamily="18" charset="0"/>
              </a:rPr>
              <a:t>effective</a:t>
            </a:r>
            <a:r>
              <a:rPr lang="de-DE" sz="1200" dirty="0">
                <a:ea typeface="Times New Roman" panose="02020603050405020304" pitchFamily="18" charset="0"/>
              </a:rPr>
              <a:t> </a:t>
            </a:r>
            <a:r>
              <a:rPr lang="de-DE" sz="1200" dirty="0" err="1">
                <a:ea typeface="Times New Roman" panose="02020603050405020304" pitchFamily="18" charset="0"/>
              </a:rPr>
              <a:t>school</a:t>
            </a:r>
            <a:r>
              <a:rPr lang="de-DE" sz="1200" dirty="0">
                <a:ea typeface="Times New Roman" panose="02020603050405020304" pitchFamily="18" charset="0"/>
              </a:rPr>
              <a:t> </a:t>
            </a:r>
            <a:r>
              <a:rPr lang="de-DE" sz="1200" dirty="0" err="1">
                <a:ea typeface="Times New Roman" panose="02020603050405020304" pitchFamily="18" charset="0"/>
              </a:rPr>
              <a:t>organisation</a:t>
            </a:r>
            <a:r>
              <a:rPr lang="de-DE" sz="1200" dirty="0">
                <a:ea typeface="Times New Roman" panose="02020603050405020304" pitchFamily="18" charset="0"/>
              </a:rPr>
              <a:t>. </a:t>
            </a:r>
            <a:r>
              <a:rPr lang="de-DE" sz="1200" i="1" dirty="0">
                <a:ea typeface="Times New Roman" panose="02020603050405020304" pitchFamily="18" charset="0"/>
              </a:rPr>
              <a:t>The Journal </a:t>
            </a:r>
            <a:r>
              <a:rPr lang="de-DE" sz="1200" i="1" dirty="0" err="1">
                <a:ea typeface="Times New Roman" panose="02020603050405020304" pitchFamily="18" charset="0"/>
              </a:rPr>
              <a:t>of</a:t>
            </a:r>
            <a:r>
              <a:rPr lang="de-DE" sz="1200" i="1" dirty="0">
                <a:ea typeface="Times New Roman" panose="02020603050405020304" pitchFamily="18" charset="0"/>
              </a:rPr>
              <a:t> Environmental Education</a:t>
            </a:r>
            <a:r>
              <a:rPr lang="de-DE" sz="1200" dirty="0">
                <a:ea typeface="Times New Roman" panose="02020603050405020304" pitchFamily="18" charset="0"/>
              </a:rPr>
              <a:t>, 1-16. doi:10.1080/00958964.2020.1797615. </a:t>
            </a:r>
            <a:r>
              <a:rPr lang="de-DE" sz="1200" dirty="0">
                <a:ea typeface="Times New Roman" panose="02020603050405020304" pitchFamily="18" charset="0"/>
                <a:hlinkClick r:id="rId3"/>
              </a:rPr>
              <a:t>https://www.researchgate.net/publication/344652767_Building_a_conceptual_framework_for_an_ESD-_effective_school_organization</a:t>
            </a:r>
            <a:endParaRPr lang="de-DE" sz="1200" dirty="0">
              <a:ea typeface="Times New Roman" panose="02020603050405020304" pitchFamily="18" charset="0"/>
            </a:endParaRPr>
          </a:p>
          <a:p>
            <a:pPr marL="182563">
              <a:spcAft>
                <a:spcPts val="600"/>
              </a:spcAft>
            </a:pPr>
            <a:endParaRPr lang="de-DE" sz="1200" dirty="0">
              <a:ea typeface="Times New Roman" panose="02020603050405020304" pitchFamily="18" charset="0"/>
            </a:endParaRPr>
          </a:p>
        </p:txBody>
      </p:sp>
      <p:sp>
        <p:nvSpPr>
          <p:cNvPr id="6" name="PlaceHolder 1">
            <a:extLst>
              <a:ext uri="{FF2B5EF4-FFF2-40B4-BE49-F238E27FC236}">
                <a16:creationId xmlns:a16="http://schemas.microsoft.com/office/drawing/2014/main" id="{62FA65CA-2F99-B98A-385A-BCC50A9A4880}"/>
              </a:ext>
            </a:extLst>
          </p:cNvPr>
          <p:cNvSpPr txBox="1">
            <a:spLocks/>
          </p:cNvSpPr>
          <p:nvPr/>
        </p:nvSpPr>
        <p:spPr>
          <a:xfrm>
            <a:off x="945384" y="560918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spcBef>
                <a:spcPts val="0"/>
              </a:spcBef>
              <a:buClr>
                <a:schemeClr val="dk1"/>
              </a:buClr>
              <a:buSzPct val="100000"/>
            </a:pPr>
            <a:endParaRPr lang="he-IL" sz="3600" b="1" dirty="0"/>
          </a:p>
          <a:p>
            <a:pPr lvl="0" algn="ctr" rtl="1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he-IL" sz="3600" b="1" dirty="0"/>
              <a:t>מסגרת רעיונית של בית ספר אפקטיבי לחינוך לפיתוח בר-קיימא</a:t>
            </a:r>
          </a:p>
          <a:p>
            <a:pPr lvl="0" algn="ctr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US" sz="1800" dirty="0" err="1" smtClean="0"/>
              <a:t>Verhelst</a:t>
            </a:r>
            <a:r>
              <a:rPr lang="en-US" sz="1800" dirty="0" smtClean="0"/>
              <a:t> </a:t>
            </a:r>
            <a:r>
              <a:rPr lang="en-US" sz="1800" dirty="0"/>
              <a:t>et al. 2020)</a:t>
            </a:r>
            <a:r>
              <a:rPr lang="en-US" sz="3600" b="1" dirty="0"/>
              <a:t> (ESD</a:t>
            </a:r>
            <a:r>
              <a:rPr lang="en-US" sz="3600" b="1" dirty="0" smtClean="0"/>
              <a:t>)</a:t>
            </a:r>
            <a:endParaRPr lang="de-DE" sz="3600" b="1" spc="-1" dirty="0">
              <a:solidFill>
                <a:schemeClr val="dk1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438334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2401</Words>
  <Application>Microsoft Office PowerPoint</Application>
  <PresentationFormat>מסך רחב</PresentationFormat>
  <Paragraphs>252</Paragraphs>
  <Slides>36</Slides>
  <Notes>5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7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36</vt:i4>
      </vt:variant>
    </vt:vector>
  </HeadingPairs>
  <TitlesOfParts>
    <vt:vector size="44" baseType="lpstr">
      <vt:lpstr>Arial</vt:lpstr>
      <vt:lpstr>Calibri</vt:lpstr>
      <vt:lpstr>Calibri Light</vt:lpstr>
      <vt:lpstr>Noto Sans Symbols</vt:lpstr>
      <vt:lpstr>Times New Roman</vt:lpstr>
      <vt:lpstr>Verdana</vt:lpstr>
      <vt:lpstr>Wingdings</vt:lpstr>
      <vt:lpstr>Office</vt:lpstr>
      <vt:lpstr>שיתוף פעולה, רשתות ונטוורקינג:  מושגים ודוגמאות</vt:lpstr>
      <vt:lpstr>סקירה כללית</vt:lpstr>
      <vt:lpstr>עקרונות</vt:lpstr>
      <vt:lpstr>יכולת טרנספורמטיבית ושיתוף פעולה</vt:lpstr>
      <vt:lpstr>המושג למידה מקצועית (Krainer 1998)</vt:lpstr>
      <vt:lpstr>מצגת של PowerPoint‏</vt:lpstr>
      <vt:lpstr>מודלים ומסגרת</vt:lpstr>
      <vt:lpstr>מצגת של PowerPoint‏</vt:lpstr>
      <vt:lpstr>מצגת של PowerPoint‏</vt:lpstr>
      <vt:lpstr>הגדרה ואלמנטים מרכזיים של המסגרת הרעיונית </vt:lpstr>
      <vt:lpstr>מצגת של PowerPoint‏</vt:lpstr>
      <vt:lpstr>מצגת של PowerPoint‏</vt:lpstr>
      <vt:lpstr>מצגת של PowerPoint‏</vt:lpstr>
      <vt:lpstr>מצגת של PowerPoint‏</vt:lpstr>
      <vt:lpstr>מוסדות שותפים פוטנציאליים של רישות במערכת החינוך</vt:lpstr>
      <vt:lpstr>דוגמאות של רשתות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 מבנה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חינוך לפיתוח בר-קיימא</vt:lpstr>
      <vt:lpstr>חשבו על רשתות חינוכיות במדינה או בקהילה שלכם! מי הם השחקנים המרכזיים?  מומלץ לבחון את הרשתות הללו מנקודות מבט שונות באמצעות שיטת "ארבעת המשקפיים" (ראו שקופית הבאה)</vt:lpstr>
      <vt:lpstr>מצגת של PowerPoint‏</vt:lpstr>
      <vt:lpstr>חשבו כיצד רשתות יכולות לתמוך בחינוך לקיימות!</vt:lpstr>
      <vt:lpstr>מצגת של PowerPoint‏</vt:lpstr>
      <vt:lpstr>ספרות משלימה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reviewer</dc:creator>
  <cp:lastModifiedBy>ללא</cp:lastModifiedBy>
  <cp:revision>110</cp:revision>
  <dcterms:created xsi:type="dcterms:W3CDTF">2023-11-09T10:04:11Z</dcterms:created>
  <dcterms:modified xsi:type="dcterms:W3CDTF">2025-09-21T13:32:18Z</dcterms:modified>
</cp:coreProperties>
</file>