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40" roundtripDataSignature="AMtx7mhbBo+MZwUKYGF6fraQAY3+OaKY7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customschemas.google.com/relationships/presentationmetadata" Target="metadata"/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slide" Target="slides/slide29.xml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35" Type="http://schemas.openxmlformats.org/officeDocument/2006/relationships/slide" Target="slides/slide31.xml"/><Relationship Id="rId12" Type="http://schemas.openxmlformats.org/officeDocument/2006/relationships/slide" Target="slides/slide8.xml"/><Relationship Id="rId34" Type="http://schemas.openxmlformats.org/officeDocument/2006/relationships/slide" Target="slides/slide30.xml"/><Relationship Id="rId15" Type="http://schemas.openxmlformats.org/officeDocument/2006/relationships/slide" Target="slides/slide11.xml"/><Relationship Id="rId37" Type="http://schemas.openxmlformats.org/officeDocument/2006/relationships/slide" Target="slides/slide33.xml"/><Relationship Id="rId14" Type="http://schemas.openxmlformats.org/officeDocument/2006/relationships/slide" Target="slides/slide10.xml"/><Relationship Id="rId36" Type="http://schemas.openxmlformats.org/officeDocument/2006/relationships/slide" Target="slides/slide32.xml"/><Relationship Id="rId17" Type="http://schemas.openxmlformats.org/officeDocument/2006/relationships/slide" Target="slides/slide13.xml"/><Relationship Id="rId39" Type="http://schemas.openxmlformats.org/officeDocument/2006/relationships/slide" Target="slides/slide35.xml"/><Relationship Id="rId16" Type="http://schemas.openxmlformats.org/officeDocument/2006/relationships/slide" Target="slides/slide12.xml"/><Relationship Id="rId38" Type="http://schemas.openxmlformats.org/officeDocument/2006/relationships/slide" Target="slides/slide34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533520" y="764280"/>
            <a:ext cx="6704640" cy="37713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 txBox="1"/>
          <p:nvPr>
            <p:ph idx="3" type="hdr"/>
          </p:nvPr>
        </p:nvSpPr>
        <p:spPr>
          <a:xfrm>
            <a:off x="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" name="Google Shape;6;n"/>
          <p:cNvSpPr txBox="1"/>
          <p:nvPr>
            <p:ph idx="10"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fld id="{00000000-1234-1234-1234-123412341234}" type="slidenum">
              <a:rPr b="0" i="0" lang="ka-GE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:notes"/>
          <p:cNvSpPr txBox="1"/>
          <p:nvPr>
            <p:ph idx="1"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1:notes"/>
          <p:cNvSpPr/>
          <p:nvPr>
            <p:ph idx="2" type="sldImg"/>
          </p:nvPr>
        </p:nvSpPr>
        <p:spPr>
          <a:xfrm>
            <a:off x="533520" y="764280"/>
            <a:ext cx="6704640" cy="37713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0:notes"/>
          <p:cNvSpPr txBox="1"/>
          <p:nvPr>
            <p:ph idx="1"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10:notes"/>
          <p:cNvSpPr/>
          <p:nvPr>
            <p:ph idx="2" type="sldImg"/>
          </p:nvPr>
        </p:nvSpPr>
        <p:spPr>
          <a:xfrm>
            <a:off x="533520" y="764280"/>
            <a:ext cx="6704640" cy="37713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1:notes"/>
          <p:cNvSpPr txBox="1"/>
          <p:nvPr>
            <p:ph idx="1"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11:notes"/>
          <p:cNvSpPr/>
          <p:nvPr>
            <p:ph idx="2" type="sldImg"/>
          </p:nvPr>
        </p:nvSpPr>
        <p:spPr>
          <a:xfrm>
            <a:off x="533520" y="764280"/>
            <a:ext cx="6704640" cy="37713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2:notes"/>
          <p:cNvSpPr txBox="1"/>
          <p:nvPr>
            <p:ph idx="1"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12:notes"/>
          <p:cNvSpPr/>
          <p:nvPr>
            <p:ph idx="2" type="sldImg"/>
          </p:nvPr>
        </p:nvSpPr>
        <p:spPr>
          <a:xfrm>
            <a:off x="533520" y="764280"/>
            <a:ext cx="6704640" cy="37713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3:notes"/>
          <p:cNvSpPr txBox="1"/>
          <p:nvPr>
            <p:ph idx="1"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13:notes"/>
          <p:cNvSpPr/>
          <p:nvPr>
            <p:ph idx="2" type="sldImg"/>
          </p:nvPr>
        </p:nvSpPr>
        <p:spPr>
          <a:xfrm>
            <a:off x="533520" y="764280"/>
            <a:ext cx="6704640" cy="37713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4:notes"/>
          <p:cNvSpPr txBox="1"/>
          <p:nvPr>
            <p:ph idx="1"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14:notes"/>
          <p:cNvSpPr/>
          <p:nvPr>
            <p:ph idx="2" type="sldImg"/>
          </p:nvPr>
        </p:nvSpPr>
        <p:spPr>
          <a:xfrm>
            <a:off x="533520" y="764280"/>
            <a:ext cx="6704640" cy="37713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5:notes"/>
          <p:cNvSpPr txBox="1"/>
          <p:nvPr>
            <p:ph idx="1"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15:notes"/>
          <p:cNvSpPr/>
          <p:nvPr>
            <p:ph idx="2" type="sldImg"/>
          </p:nvPr>
        </p:nvSpPr>
        <p:spPr>
          <a:xfrm>
            <a:off x="533520" y="764280"/>
            <a:ext cx="6704640" cy="37713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6:notes"/>
          <p:cNvSpPr txBox="1"/>
          <p:nvPr>
            <p:ph idx="1"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16:notes"/>
          <p:cNvSpPr/>
          <p:nvPr>
            <p:ph idx="2" type="sldImg"/>
          </p:nvPr>
        </p:nvSpPr>
        <p:spPr>
          <a:xfrm>
            <a:off x="533520" y="764280"/>
            <a:ext cx="6704640" cy="37713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7:notes"/>
          <p:cNvSpPr txBox="1"/>
          <p:nvPr>
            <p:ph idx="1"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17:notes"/>
          <p:cNvSpPr/>
          <p:nvPr>
            <p:ph idx="2" type="sldImg"/>
          </p:nvPr>
        </p:nvSpPr>
        <p:spPr>
          <a:xfrm>
            <a:off x="533520" y="764280"/>
            <a:ext cx="6704640" cy="37713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8:notes"/>
          <p:cNvSpPr/>
          <p:nvPr>
            <p:ph idx="2" type="sldImg"/>
          </p:nvPr>
        </p:nvSpPr>
        <p:spPr>
          <a:xfrm>
            <a:off x="533400" y="763588"/>
            <a:ext cx="6704013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03" name="Google Shape;303;p18:notes"/>
          <p:cNvSpPr txBox="1"/>
          <p:nvPr>
            <p:ph idx="1"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18:notes"/>
          <p:cNvSpPr txBox="1"/>
          <p:nvPr>
            <p:ph idx="12"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fld id="{00000000-1234-1234-1234-123412341234}" type="slidenum">
              <a:rPr b="0" lang="ka-GE" sz="14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sz="14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9:notes"/>
          <p:cNvSpPr txBox="1"/>
          <p:nvPr>
            <p:ph idx="1"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19:notes"/>
          <p:cNvSpPr/>
          <p:nvPr>
            <p:ph idx="2" type="sldImg"/>
          </p:nvPr>
        </p:nvSpPr>
        <p:spPr>
          <a:xfrm>
            <a:off x="533520" y="764280"/>
            <a:ext cx="6704640" cy="37713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:notes"/>
          <p:cNvSpPr txBox="1"/>
          <p:nvPr>
            <p:ph idx="1"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2:notes"/>
          <p:cNvSpPr/>
          <p:nvPr>
            <p:ph idx="2" type="sldImg"/>
          </p:nvPr>
        </p:nvSpPr>
        <p:spPr>
          <a:xfrm>
            <a:off x="533520" y="764280"/>
            <a:ext cx="6704640" cy="37713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20:notes"/>
          <p:cNvSpPr txBox="1"/>
          <p:nvPr>
            <p:ph idx="1"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" name="Google Shape;318;p20:notes"/>
          <p:cNvSpPr/>
          <p:nvPr>
            <p:ph idx="2" type="sldImg"/>
          </p:nvPr>
        </p:nvSpPr>
        <p:spPr>
          <a:xfrm>
            <a:off x="533520" y="764280"/>
            <a:ext cx="6704640" cy="37713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21:notes"/>
          <p:cNvSpPr txBox="1"/>
          <p:nvPr>
            <p:ph idx="1"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21:notes"/>
          <p:cNvSpPr/>
          <p:nvPr>
            <p:ph idx="2" type="sldImg"/>
          </p:nvPr>
        </p:nvSpPr>
        <p:spPr>
          <a:xfrm>
            <a:off x="533520" y="764280"/>
            <a:ext cx="6704640" cy="37713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31" name="Google Shape;331;p22:notes"/>
          <p:cNvSpPr txBox="1"/>
          <p:nvPr>
            <p:ph idx="1"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16000" lvl="0" marL="216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sz="18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" name="Google Shape;332;p22:notes"/>
          <p:cNvSpPr txBox="1"/>
          <p:nvPr>
            <p:ph idx="12" type="sldNum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lang="ka-GE" sz="12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sz="12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23:notes"/>
          <p:cNvSpPr txBox="1"/>
          <p:nvPr>
            <p:ph idx="1"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1" name="Google Shape;391;p23:notes"/>
          <p:cNvSpPr/>
          <p:nvPr>
            <p:ph idx="2" type="sldImg"/>
          </p:nvPr>
        </p:nvSpPr>
        <p:spPr>
          <a:xfrm>
            <a:off x="533520" y="764280"/>
            <a:ext cx="6704640" cy="37713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24:notes"/>
          <p:cNvSpPr/>
          <p:nvPr>
            <p:ph idx="2" type="sldImg"/>
          </p:nvPr>
        </p:nvSpPr>
        <p:spPr>
          <a:xfrm>
            <a:off x="533400" y="763588"/>
            <a:ext cx="6704013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99" name="Google Shape;399;p24:notes"/>
          <p:cNvSpPr txBox="1"/>
          <p:nvPr>
            <p:ph idx="1"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0" name="Google Shape;400;p24:notes"/>
          <p:cNvSpPr txBox="1"/>
          <p:nvPr>
            <p:ph idx="12"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fld id="{00000000-1234-1234-1234-123412341234}" type="slidenum">
              <a:rPr lang="ka-G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25:notes"/>
          <p:cNvSpPr txBox="1"/>
          <p:nvPr>
            <p:ph idx="1"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7" name="Google Shape;407;p25:notes"/>
          <p:cNvSpPr/>
          <p:nvPr>
            <p:ph idx="2" type="sldImg"/>
          </p:nvPr>
        </p:nvSpPr>
        <p:spPr>
          <a:xfrm>
            <a:off x="533520" y="764280"/>
            <a:ext cx="6704640" cy="37713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26:notes"/>
          <p:cNvSpPr txBox="1"/>
          <p:nvPr>
            <p:ph idx="1"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5" name="Google Shape;415;p26:notes"/>
          <p:cNvSpPr/>
          <p:nvPr>
            <p:ph idx="2" type="sldImg"/>
          </p:nvPr>
        </p:nvSpPr>
        <p:spPr>
          <a:xfrm>
            <a:off x="533520" y="764280"/>
            <a:ext cx="6704640" cy="37713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27:notes"/>
          <p:cNvSpPr txBox="1"/>
          <p:nvPr>
            <p:ph idx="1"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4" name="Google Shape;424;p27:notes"/>
          <p:cNvSpPr/>
          <p:nvPr>
            <p:ph idx="2" type="sldImg"/>
          </p:nvPr>
        </p:nvSpPr>
        <p:spPr>
          <a:xfrm>
            <a:off x="533520" y="764280"/>
            <a:ext cx="6704640" cy="37713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28:notes"/>
          <p:cNvSpPr txBox="1"/>
          <p:nvPr>
            <p:ph idx="1"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6" name="Google Shape;436;p28:notes"/>
          <p:cNvSpPr/>
          <p:nvPr>
            <p:ph idx="2" type="sldImg"/>
          </p:nvPr>
        </p:nvSpPr>
        <p:spPr>
          <a:xfrm>
            <a:off x="533520" y="764280"/>
            <a:ext cx="6704640" cy="37713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29:notes"/>
          <p:cNvSpPr txBox="1"/>
          <p:nvPr>
            <p:ph idx="1"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3" name="Google Shape;443;p29:notes"/>
          <p:cNvSpPr/>
          <p:nvPr>
            <p:ph idx="2" type="sldImg"/>
          </p:nvPr>
        </p:nvSpPr>
        <p:spPr>
          <a:xfrm>
            <a:off x="533520" y="764280"/>
            <a:ext cx="6704640" cy="37713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:notes"/>
          <p:cNvSpPr txBox="1"/>
          <p:nvPr>
            <p:ph idx="1"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3:notes"/>
          <p:cNvSpPr/>
          <p:nvPr>
            <p:ph idx="2" type="sldImg"/>
          </p:nvPr>
        </p:nvSpPr>
        <p:spPr>
          <a:xfrm>
            <a:off x="533520" y="764280"/>
            <a:ext cx="6704640" cy="37713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30:notes"/>
          <p:cNvSpPr txBox="1"/>
          <p:nvPr>
            <p:ph idx="1"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3" name="Google Shape;453;p30:notes"/>
          <p:cNvSpPr/>
          <p:nvPr>
            <p:ph idx="2" type="sldImg"/>
          </p:nvPr>
        </p:nvSpPr>
        <p:spPr>
          <a:xfrm>
            <a:off x="533520" y="764280"/>
            <a:ext cx="6704640" cy="37713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31:notes"/>
          <p:cNvSpPr txBox="1"/>
          <p:nvPr>
            <p:ph idx="1"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8" name="Google Shape;458;p31:notes"/>
          <p:cNvSpPr/>
          <p:nvPr>
            <p:ph idx="2" type="sldImg"/>
          </p:nvPr>
        </p:nvSpPr>
        <p:spPr>
          <a:xfrm>
            <a:off x="533520" y="764280"/>
            <a:ext cx="6704640" cy="37713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32:notes"/>
          <p:cNvSpPr txBox="1"/>
          <p:nvPr>
            <p:ph idx="1"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8" name="Google Shape;468;p32:notes"/>
          <p:cNvSpPr/>
          <p:nvPr>
            <p:ph idx="2" type="sldImg"/>
          </p:nvPr>
        </p:nvSpPr>
        <p:spPr>
          <a:xfrm>
            <a:off x="533520" y="764280"/>
            <a:ext cx="6704640" cy="37713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33:notes"/>
          <p:cNvSpPr txBox="1"/>
          <p:nvPr>
            <p:ph idx="1"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3" name="Google Shape;473;p33:notes"/>
          <p:cNvSpPr/>
          <p:nvPr>
            <p:ph idx="2" type="sldImg"/>
          </p:nvPr>
        </p:nvSpPr>
        <p:spPr>
          <a:xfrm>
            <a:off x="533520" y="764280"/>
            <a:ext cx="6704640" cy="37713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34:notes"/>
          <p:cNvSpPr txBox="1"/>
          <p:nvPr>
            <p:ph idx="1"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7" name="Google Shape;487;p34:notes"/>
          <p:cNvSpPr/>
          <p:nvPr>
            <p:ph idx="2" type="sldImg"/>
          </p:nvPr>
        </p:nvSpPr>
        <p:spPr>
          <a:xfrm>
            <a:off x="533520" y="764280"/>
            <a:ext cx="6704640" cy="37713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35:notes"/>
          <p:cNvSpPr txBox="1"/>
          <p:nvPr>
            <p:ph idx="1"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2" name="Google Shape;492;p35:notes"/>
          <p:cNvSpPr/>
          <p:nvPr>
            <p:ph idx="2" type="sldImg"/>
          </p:nvPr>
        </p:nvSpPr>
        <p:spPr>
          <a:xfrm>
            <a:off x="533520" y="764280"/>
            <a:ext cx="6704640" cy="37713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4:notes"/>
          <p:cNvSpPr txBox="1"/>
          <p:nvPr>
            <p:ph idx="1"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4:notes"/>
          <p:cNvSpPr/>
          <p:nvPr>
            <p:ph idx="2" type="sldImg"/>
          </p:nvPr>
        </p:nvSpPr>
        <p:spPr>
          <a:xfrm>
            <a:off x="533520" y="764280"/>
            <a:ext cx="6704640" cy="37713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5:notes"/>
          <p:cNvSpPr txBox="1"/>
          <p:nvPr>
            <p:ph idx="1"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5:notes"/>
          <p:cNvSpPr/>
          <p:nvPr>
            <p:ph idx="2" type="sldImg"/>
          </p:nvPr>
        </p:nvSpPr>
        <p:spPr>
          <a:xfrm>
            <a:off x="533520" y="764280"/>
            <a:ext cx="6704640" cy="37713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6:notes"/>
          <p:cNvSpPr txBox="1"/>
          <p:nvPr>
            <p:ph idx="1"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6:notes"/>
          <p:cNvSpPr/>
          <p:nvPr>
            <p:ph idx="2" type="sldImg"/>
          </p:nvPr>
        </p:nvSpPr>
        <p:spPr>
          <a:xfrm>
            <a:off x="533520" y="764280"/>
            <a:ext cx="6704640" cy="37713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7:notes"/>
          <p:cNvSpPr txBox="1"/>
          <p:nvPr>
            <p:ph idx="1"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7:notes"/>
          <p:cNvSpPr/>
          <p:nvPr>
            <p:ph idx="2" type="sldImg"/>
          </p:nvPr>
        </p:nvSpPr>
        <p:spPr>
          <a:xfrm>
            <a:off x="533520" y="764280"/>
            <a:ext cx="6704640" cy="37713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8:notes"/>
          <p:cNvSpPr txBox="1"/>
          <p:nvPr>
            <p:ph idx="1"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8:notes"/>
          <p:cNvSpPr/>
          <p:nvPr>
            <p:ph idx="2" type="sldImg"/>
          </p:nvPr>
        </p:nvSpPr>
        <p:spPr>
          <a:xfrm>
            <a:off x="533520" y="764280"/>
            <a:ext cx="6704640" cy="37713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9:notes"/>
          <p:cNvSpPr txBox="1"/>
          <p:nvPr>
            <p:ph idx="1"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9:notes"/>
          <p:cNvSpPr/>
          <p:nvPr>
            <p:ph idx="2" type="sldImg"/>
          </p:nvPr>
        </p:nvSpPr>
        <p:spPr>
          <a:xfrm>
            <a:off x="533520" y="764280"/>
            <a:ext cx="6704640" cy="37713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foli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7"/>
          <p:cNvSpPr txBox="1"/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" name="Google Shape;12;p37"/>
          <p:cNvSpPr txBox="1"/>
          <p:nvPr>
            <p:ph idx="10"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37"/>
          <p:cNvSpPr txBox="1"/>
          <p:nvPr>
            <p:ph idx="11"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37"/>
          <p:cNvSpPr txBox="1"/>
          <p:nvPr>
            <p:ph idx="12"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a-GE"/>
              <a:t>‹#›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15" name="Google Shape;15;p37"/>
          <p:cNvSpPr txBox="1"/>
          <p:nvPr>
            <p:ph idx="1"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und vertikaler Text" type="vertTx">
  <p:cSld name="VERTICAL_TEX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6"/>
          <p:cNvSpPr txBox="1"/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9" name="Google Shape;59;p46"/>
          <p:cNvSpPr txBox="1"/>
          <p:nvPr>
            <p:ph idx="1" type="body"/>
          </p:nvPr>
        </p:nvSpPr>
        <p:spPr>
          <a:xfrm rot="5400000">
            <a:off x="3920220" y="-1256580"/>
            <a:ext cx="4350960" cy="10515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Google Shape;60;p46"/>
          <p:cNvSpPr txBox="1"/>
          <p:nvPr>
            <p:ph idx="10"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Google Shape;61;p46"/>
          <p:cNvSpPr txBox="1"/>
          <p:nvPr>
            <p:ph idx="11"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sz="14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Google Shape;62;p46"/>
          <p:cNvSpPr txBox="1"/>
          <p:nvPr>
            <p:ph idx="12"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sz="12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sz="12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sz="12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sz="12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sz="12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sz="12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sz="12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sz="12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sz="12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a-GE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kaler Titel und Text" type="vertTitleAndTx">
  <p:cSld name="VERTICAL_TITLE_AND_VERTICAL_TEX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47"/>
          <p:cNvSpPr txBox="1"/>
          <p:nvPr>
            <p:ph type="title"/>
          </p:nvPr>
        </p:nvSpPr>
        <p:spPr>
          <a:xfrm rot="5400000">
            <a:off x="7133580" y="1956420"/>
            <a:ext cx="5811480" cy="26287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5" name="Google Shape;65;p47"/>
          <p:cNvSpPr txBox="1"/>
          <p:nvPr>
            <p:ph idx="1" type="body"/>
          </p:nvPr>
        </p:nvSpPr>
        <p:spPr>
          <a:xfrm rot="5400000">
            <a:off x="1799280" y="-596160"/>
            <a:ext cx="5811480" cy="77338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Google Shape;66;p47"/>
          <p:cNvSpPr txBox="1"/>
          <p:nvPr>
            <p:ph idx="10"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Google Shape;67;p47"/>
          <p:cNvSpPr txBox="1"/>
          <p:nvPr>
            <p:ph idx="11"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sz="14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47"/>
          <p:cNvSpPr txBox="1"/>
          <p:nvPr>
            <p:ph idx="12"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sz="12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sz="12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sz="12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sz="12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sz="12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sz="12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sz="12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sz="12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sz="12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a-GE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Abschnitts-&#10;überschrift">
  <p:cSld name="1_Abschnitts-&#10;überschrif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8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1" name="Google Shape;71;p48"/>
          <p:cNvSpPr txBox="1"/>
          <p:nvPr>
            <p:ph idx="1"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und Fußzeile">
  <p:cSld name="Titel und Fußzei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9"/>
          <p:cNvSpPr txBox="1"/>
          <p:nvPr>
            <p:ph type="title"/>
          </p:nvPr>
        </p:nvSpPr>
        <p:spPr>
          <a:xfrm>
            <a:off x="1680120" y="288000"/>
            <a:ext cx="9135000" cy="863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4" name="Google Shape;74;p49"/>
          <p:cNvSpPr/>
          <p:nvPr/>
        </p:nvSpPr>
        <p:spPr>
          <a:xfrm>
            <a:off x="335880" y="6300720"/>
            <a:ext cx="6239520" cy="358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200" strike="noStrik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49"/>
          <p:cNvSpPr/>
          <p:nvPr/>
        </p:nvSpPr>
        <p:spPr>
          <a:xfrm>
            <a:off x="11184480" y="6596280"/>
            <a:ext cx="1006920" cy="242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ka-GE" sz="1000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r>
              <a:rPr b="0" lang="ka-GE" sz="1000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/26</a:t>
            </a:r>
            <a:endParaRPr b="0" sz="10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49"/>
          <p:cNvSpPr txBox="1"/>
          <p:nvPr>
            <p:ph idx="1"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bschnitts-&#10;überschrift">
  <p:cSld name="Abschnitts-&#10;überschrif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50"/>
          <p:cNvSpPr txBox="1"/>
          <p:nvPr>
            <p:ph type="title"/>
          </p:nvPr>
        </p:nvSpPr>
        <p:spPr>
          <a:xfrm>
            <a:off x="831960" y="1709640"/>
            <a:ext cx="10515240" cy="28522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9" name="Google Shape;79;p50"/>
          <p:cNvSpPr txBox="1"/>
          <p:nvPr>
            <p:ph idx="1" type="body"/>
          </p:nvPr>
        </p:nvSpPr>
        <p:spPr>
          <a:xfrm>
            <a:off x="831960" y="4589640"/>
            <a:ext cx="10515240" cy="1499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" name="Google Shape;80;p50"/>
          <p:cNvSpPr txBox="1"/>
          <p:nvPr>
            <p:ph idx="10"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" name="Google Shape;81;p50"/>
          <p:cNvSpPr txBox="1"/>
          <p:nvPr>
            <p:ph idx="11"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sz="14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" name="Google Shape;82;p50"/>
          <p:cNvSpPr txBox="1"/>
          <p:nvPr>
            <p:ph idx="12"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sz="12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sz="12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sz="12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sz="12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sz="12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sz="12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sz="12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sz="12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sz="12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a-GE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Zwei Inhalte" type="twoObj">
  <p:cSld name="TWO_OBJECTS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51"/>
          <p:cNvSpPr txBox="1"/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5" name="Google Shape;85;p51"/>
          <p:cNvSpPr txBox="1"/>
          <p:nvPr>
            <p:ph idx="1" type="body"/>
          </p:nvPr>
        </p:nvSpPr>
        <p:spPr>
          <a:xfrm>
            <a:off x="838080" y="1825560"/>
            <a:ext cx="5181120" cy="4350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" name="Google Shape;86;p51"/>
          <p:cNvSpPr txBox="1"/>
          <p:nvPr>
            <p:ph idx="2" type="body"/>
          </p:nvPr>
        </p:nvSpPr>
        <p:spPr>
          <a:xfrm>
            <a:off x="6172200" y="1825560"/>
            <a:ext cx="5181120" cy="4350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" name="Google Shape;87;p51"/>
          <p:cNvSpPr txBox="1"/>
          <p:nvPr>
            <p:ph idx="10"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" name="Google Shape;88;p51"/>
          <p:cNvSpPr txBox="1"/>
          <p:nvPr>
            <p:ph idx="11"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sz="14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" name="Google Shape;89;p51"/>
          <p:cNvSpPr txBox="1"/>
          <p:nvPr>
            <p:ph idx="12"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sz="12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sz="12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sz="12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sz="12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sz="12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sz="12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sz="12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sz="12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sz="12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a-GE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gleich">
  <p:cSld name="Vergleich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52"/>
          <p:cNvSpPr txBox="1"/>
          <p:nvPr>
            <p:ph type="title"/>
          </p:nvPr>
        </p:nvSpPr>
        <p:spPr>
          <a:xfrm>
            <a:off x="8398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2" name="Google Shape;92;p52"/>
          <p:cNvSpPr txBox="1"/>
          <p:nvPr>
            <p:ph idx="1" type="body"/>
          </p:nvPr>
        </p:nvSpPr>
        <p:spPr>
          <a:xfrm>
            <a:off x="839880" y="1681200"/>
            <a:ext cx="5157360" cy="8236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" name="Google Shape;93;p52"/>
          <p:cNvSpPr txBox="1"/>
          <p:nvPr>
            <p:ph idx="2" type="body"/>
          </p:nvPr>
        </p:nvSpPr>
        <p:spPr>
          <a:xfrm>
            <a:off x="839880" y="2505240"/>
            <a:ext cx="5157360" cy="3684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" name="Google Shape;94;p52"/>
          <p:cNvSpPr txBox="1"/>
          <p:nvPr>
            <p:ph idx="3" type="body"/>
          </p:nvPr>
        </p:nvSpPr>
        <p:spPr>
          <a:xfrm>
            <a:off x="6172200" y="1681200"/>
            <a:ext cx="5182920" cy="8236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" name="Google Shape;95;p52"/>
          <p:cNvSpPr txBox="1"/>
          <p:nvPr>
            <p:ph idx="4" type="body"/>
          </p:nvPr>
        </p:nvSpPr>
        <p:spPr>
          <a:xfrm>
            <a:off x="6172200" y="2505240"/>
            <a:ext cx="5182920" cy="3684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6" name="Google Shape;96;p52"/>
          <p:cNvSpPr txBox="1"/>
          <p:nvPr>
            <p:ph idx="10"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" name="Google Shape;97;p52"/>
          <p:cNvSpPr txBox="1"/>
          <p:nvPr>
            <p:ph idx="11"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sz="14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" name="Google Shape;98;p52"/>
          <p:cNvSpPr txBox="1"/>
          <p:nvPr>
            <p:ph idx="12"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sz="12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sz="12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sz="12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sz="12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sz="12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sz="12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sz="12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sz="12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sz="12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a-GE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halt mit Überschrift">
  <p:cSld name="Inhalt mit Überschrif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53"/>
          <p:cNvSpPr txBox="1"/>
          <p:nvPr>
            <p:ph type="title"/>
          </p:nvPr>
        </p:nvSpPr>
        <p:spPr>
          <a:xfrm>
            <a:off x="839880" y="457200"/>
            <a:ext cx="3931920" cy="15998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1" name="Google Shape;101;p53"/>
          <p:cNvSpPr txBox="1"/>
          <p:nvPr>
            <p:ph idx="1" type="body"/>
          </p:nvPr>
        </p:nvSpPr>
        <p:spPr>
          <a:xfrm>
            <a:off x="5183280" y="987480"/>
            <a:ext cx="6171840" cy="4873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" name="Google Shape;102;p53"/>
          <p:cNvSpPr txBox="1"/>
          <p:nvPr>
            <p:ph idx="2" type="body"/>
          </p:nvPr>
        </p:nvSpPr>
        <p:spPr>
          <a:xfrm>
            <a:off x="839880" y="2057400"/>
            <a:ext cx="3931920" cy="3811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" name="Google Shape;103;p53"/>
          <p:cNvSpPr txBox="1"/>
          <p:nvPr>
            <p:ph idx="10"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" name="Google Shape;104;p53"/>
          <p:cNvSpPr txBox="1"/>
          <p:nvPr>
            <p:ph idx="11"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sz="14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" name="Google Shape;105;p53"/>
          <p:cNvSpPr txBox="1"/>
          <p:nvPr>
            <p:ph idx="12"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sz="12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sz="12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sz="12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sz="12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sz="12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sz="12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sz="12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sz="12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sz="12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a-GE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ld mit Überschrift">
  <p:cSld name="Bild mit Überschrif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54"/>
          <p:cNvSpPr txBox="1"/>
          <p:nvPr>
            <p:ph type="title"/>
          </p:nvPr>
        </p:nvSpPr>
        <p:spPr>
          <a:xfrm>
            <a:off x="839880" y="457200"/>
            <a:ext cx="3931920" cy="15998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8" name="Google Shape;108;p54"/>
          <p:cNvSpPr txBox="1"/>
          <p:nvPr>
            <p:ph idx="1" type="body"/>
          </p:nvPr>
        </p:nvSpPr>
        <p:spPr>
          <a:xfrm>
            <a:off x="5183280" y="987480"/>
            <a:ext cx="6171840" cy="4873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" name="Google Shape;109;p54"/>
          <p:cNvSpPr txBox="1"/>
          <p:nvPr>
            <p:ph idx="2" type="body"/>
          </p:nvPr>
        </p:nvSpPr>
        <p:spPr>
          <a:xfrm>
            <a:off x="839880" y="2057400"/>
            <a:ext cx="3931920" cy="3811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" name="Google Shape;110;p54"/>
          <p:cNvSpPr txBox="1"/>
          <p:nvPr>
            <p:ph idx="10"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sz="12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" name="Google Shape;111;p54"/>
          <p:cNvSpPr txBox="1"/>
          <p:nvPr>
            <p:ph idx="11"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sz="14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" name="Google Shape;112;p54"/>
          <p:cNvSpPr txBox="1"/>
          <p:nvPr>
            <p:ph idx="12"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sz="12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sz="12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sz="12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sz="12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sz="12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sz="12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sz="12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sz="12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sz="120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a-GE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und Inhalt" type="obj">
  <p:cSld name="OBJEC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8"/>
          <p:cNvSpPr txBox="1"/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8" name="Google Shape;18;p38"/>
          <p:cNvSpPr txBox="1"/>
          <p:nvPr>
            <p:ph idx="1"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Google Shape;19;p38"/>
          <p:cNvSpPr txBox="1"/>
          <p:nvPr>
            <p:ph idx="10"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Google Shape;20;p38"/>
          <p:cNvSpPr txBox="1"/>
          <p:nvPr>
            <p:ph idx="11"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Google Shape;21;p38"/>
          <p:cNvSpPr txBox="1"/>
          <p:nvPr>
            <p:ph idx="12"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a-GE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r Titel" type="titleOnly">
  <p:cSld name="TITLE_ONL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9"/>
          <p:cNvSpPr txBox="1"/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4" name="Google Shape;24;p39"/>
          <p:cNvSpPr txBox="1"/>
          <p:nvPr>
            <p:ph idx="10"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" name="Google Shape;25;p39"/>
          <p:cNvSpPr txBox="1"/>
          <p:nvPr>
            <p:ph idx="11"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Google Shape;26;p39"/>
          <p:cNvSpPr txBox="1"/>
          <p:nvPr>
            <p:ph idx="12"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a-GE"/>
              <a:t>‹#›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27" name="Google Shape;27;p39"/>
          <p:cNvSpPr txBox="1"/>
          <p:nvPr>
            <p:ph idx="1"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eer" type="blank">
  <p:cSld name="BLANK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0"/>
          <p:cNvSpPr txBox="1"/>
          <p:nvPr>
            <p:ph idx="10"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" name="Google Shape;30;p40"/>
          <p:cNvSpPr txBox="1"/>
          <p:nvPr>
            <p:ph idx="11"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" name="Google Shape;31;p40"/>
          <p:cNvSpPr txBox="1"/>
          <p:nvPr>
            <p:ph idx="12"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a-GE"/>
              <a:t>‹#›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32" name="Google Shape;32;p40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3" name="Google Shape;33;p40"/>
          <p:cNvSpPr txBox="1"/>
          <p:nvPr>
            <p:ph idx="1"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Leer">
  <p:cSld name="1_Leer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1"/>
          <p:cNvSpPr txBox="1"/>
          <p:nvPr>
            <p:ph type="title"/>
          </p:nvPr>
        </p:nvSpPr>
        <p:spPr>
          <a:xfrm>
            <a:off x="2400120" y="252000"/>
            <a:ext cx="9135000" cy="1142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6" name="Google Shape;36;p41"/>
          <p:cNvSpPr txBox="1"/>
          <p:nvPr>
            <p:ph idx="12" type="sldNum"/>
          </p:nvPr>
        </p:nvSpPr>
        <p:spPr>
          <a:xfrm>
            <a:off x="8737560" y="6245280"/>
            <a:ext cx="2844360" cy="4759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a-GE"/>
              <a:t>‹#›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37" name="Google Shape;37;p41"/>
          <p:cNvSpPr txBox="1"/>
          <p:nvPr>
            <p:ph idx="1"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Leer">
  <p:cSld name="2_Leer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42"/>
          <p:cNvSpPr txBox="1"/>
          <p:nvPr>
            <p:ph idx="10" type="dt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Google Shape;40;p42"/>
          <p:cNvSpPr txBox="1"/>
          <p:nvPr>
            <p:ph idx="11" type="ftr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" name="Google Shape;41;p42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a-G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el und Inhalt">
  <p:cSld name="1_Titel und Inhal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43"/>
          <p:cNvSpPr txBox="1"/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4" name="Google Shape;44;p43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" name="Google Shape;45;p43"/>
          <p:cNvSpPr txBox="1"/>
          <p:nvPr>
            <p:ph idx="10" type="dt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Google Shape;46;p43"/>
          <p:cNvSpPr txBox="1"/>
          <p:nvPr>
            <p:ph idx="11" type="ftr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Google Shape;47;p43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a-G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elfolie">
  <p:cSld name="1_Titelfolie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44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0" name="Google Shape;50;p44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" name="Google Shape;51;p44"/>
          <p:cNvSpPr txBox="1"/>
          <p:nvPr>
            <p:ph idx="10" type="dt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Google Shape;52;p44"/>
          <p:cNvSpPr txBox="1"/>
          <p:nvPr>
            <p:ph idx="11" type="ftr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44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a-G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Leer">
  <p:cSld name="3_Leer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5"/>
          <p:cNvSpPr txBox="1"/>
          <p:nvPr>
            <p:ph type="title"/>
          </p:nvPr>
        </p:nvSpPr>
        <p:spPr>
          <a:xfrm>
            <a:off x="2400000" y="252000"/>
            <a:ext cx="9135533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6" name="Google Shape;56;p45"/>
          <p:cNvSpPr txBox="1"/>
          <p:nvPr>
            <p:ph idx="12" type="sldNum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a-GE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theme" Target="../theme/theme2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www.researchgate.net/publication/271109560_Inside_the_National_Writing_Project_Connecting_Network_Learning_and_Classroom_Teaching" TargetMode="External"/><Relationship Id="rId4" Type="http://schemas.openxmlformats.org/officeDocument/2006/relationships/hyperlink" Target="https://www.researchgate.net/publication/254465663_Networking_for_Teacher_Learning_Toward_a_Theory_of_Effective_Design" TargetMode="External"/><Relationship Id="rId5" Type="http://schemas.openxmlformats.org/officeDocument/2006/relationships/hyperlink" Target="https://www.imst.ac.at/wp-content/uploads/2024/03/Rauch-Networks-Cambridge-Journal-2013.pdf" TargetMode="External"/><Relationship Id="rId6" Type="http://schemas.openxmlformats.org/officeDocument/2006/relationships/hyperlink" Target="https://www.researchgate.net/publication/47343392_Researching_and_Understanding_Educational_Networks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.jpg"/><Relationship Id="rId4" Type="http://schemas.openxmlformats.org/officeDocument/2006/relationships/hyperlink" Target="https://www.routledge.com/World-Review-Environmental-and-Sustainability-Education-in-the-Context-of-the-Sustainable-Development-Goals/Rieckmann-Munoz/p/book/9780367702427" TargetMode="External"/><Relationship Id="rId5" Type="http://schemas.openxmlformats.org/officeDocument/2006/relationships/image" Target="../media/image15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.jpg"/><Relationship Id="rId4" Type="http://schemas.openxmlformats.org/officeDocument/2006/relationships/image" Target="../media/image36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s://www.springer.com/gp/book/9783030468194" TargetMode="Externa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7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0.png"/><Relationship Id="rId4" Type="http://schemas.openxmlformats.org/officeDocument/2006/relationships/image" Target="../media/image9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21.png"/><Relationship Id="rId8" Type="http://schemas.openxmlformats.org/officeDocument/2006/relationships/image" Target="../media/image1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3.png"/><Relationship Id="rId4" Type="http://schemas.openxmlformats.org/officeDocument/2006/relationships/image" Target="../media/image19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8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2.jpg"/><Relationship Id="rId4" Type="http://schemas.openxmlformats.org/officeDocument/2006/relationships/image" Target="../media/image14.png"/><Relationship Id="rId5" Type="http://schemas.openxmlformats.org/officeDocument/2006/relationships/image" Target="../media/image24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2.png"/><Relationship Id="rId4" Type="http://schemas.openxmlformats.org/officeDocument/2006/relationships/image" Target="../media/image12.jpg"/><Relationship Id="rId5" Type="http://schemas.openxmlformats.org/officeDocument/2006/relationships/image" Target="../media/image35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0.jpg"/><Relationship Id="rId4" Type="http://schemas.openxmlformats.org/officeDocument/2006/relationships/image" Target="../media/image27.jpg"/><Relationship Id="rId5" Type="http://schemas.openxmlformats.org/officeDocument/2006/relationships/image" Target="../media/image16.png"/><Relationship Id="rId6" Type="http://schemas.openxmlformats.org/officeDocument/2006/relationships/image" Target="../media/image23.jpg"/><Relationship Id="rId7" Type="http://schemas.openxmlformats.org/officeDocument/2006/relationships/image" Target="../media/image26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3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9.jpg"/><Relationship Id="rId4" Type="http://schemas.openxmlformats.org/officeDocument/2006/relationships/image" Target="../media/image3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9.png"/><Relationship Id="rId4" Type="http://schemas.openxmlformats.org/officeDocument/2006/relationships/image" Target="../media/image38.png"/><Relationship Id="rId5" Type="http://schemas.openxmlformats.org/officeDocument/2006/relationships/image" Target="../media/image30.png"/><Relationship Id="rId6" Type="http://schemas.openxmlformats.org/officeDocument/2006/relationships/image" Target="../media/image31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41.png"/><Relationship Id="rId4" Type="http://schemas.openxmlformats.org/officeDocument/2006/relationships/image" Target="../media/image34.png"/><Relationship Id="rId5" Type="http://schemas.openxmlformats.org/officeDocument/2006/relationships/image" Target="../media/image40.png"/><Relationship Id="rId6" Type="http://schemas.openxmlformats.org/officeDocument/2006/relationships/image" Target="../media/image42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5.xml"/><Relationship Id="rId3" Type="http://schemas.openxmlformats.org/officeDocument/2006/relationships/hyperlink" Target="https://www.oecd.org/education/teachers-as-designers-of-learning-environments-9789264085374-en.htm" TargetMode="External"/><Relationship Id="rId4" Type="http://schemas.openxmlformats.org/officeDocument/2006/relationships/hyperlink" Target="https://revistas.rcaap.pt/sisyphus/article/view/28591/22582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Relationship Id="rId4" Type="http://schemas.openxmlformats.org/officeDocument/2006/relationships/hyperlink" Target="https://www.researchgate.net/publication/344652767_Building_a_conceptual_framework_for_an_ESD-_effective_school_organization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"/>
          <p:cNvSpPr txBox="1"/>
          <p:nvPr>
            <p:ph type="title"/>
          </p:nvPr>
        </p:nvSpPr>
        <p:spPr>
          <a:xfrm>
            <a:off x="1107360" y="1467852"/>
            <a:ext cx="9772200" cy="31711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b="1" lang="ka-GE" sz="3600"/>
              <a:t>კოოპერაცია, ქსელები და ქსელური კავშირები: კონცეფციები და მაგალითები</a:t>
            </a:r>
            <a:br>
              <a:rPr b="1" lang="ka-GE" sz="3600"/>
            </a:br>
            <a:br>
              <a:rPr b="1" lang="ka-GE" sz="2800"/>
            </a:br>
            <a:endParaRPr b="0" sz="2800" strike="noStrike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0"/>
          <p:cNvSpPr txBox="1"/>
          <p:nvPr>
            <p:ph type="title"/>
          </p:nvPr>
        </p:nvSpPr>
        <p:spPr>
          <a:xfrm>
            <a:off x="132840" y="365040"/>
            <a:ext cx="11220480" cy="1325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b="1" lang="ka-GE" sz="3600" strike="noStrike">
                <a:latin typeface="Calibri"/>
                <a:ea typeface="Calibri"/>
                <a:cs typeface="Calibri"/>
                <a:sym typeface="Calibri"/>
              </a:rPr>
              <a:t>კონცეპტუალური მოდელის ფორმულირება და მისი ძირითადი ელემენტები</a:t>
            </a:r>
            <a:endParaRPr b="0" sz="3600" strike="noStrike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10"/>
          <p:cNvSpPr txBox="1"/>
          <p:nvPr>
            <p:ph idx="1" type="body"/>
          </p:nvPr>
        </p:nvSpPr>
        <p:spPr>
          <a:xfrm>
            <a:off x="291608" y="1224924"/>
            <a:ext cx="11608784" cy="52680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b="1" i="1" lang="ka-GE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ჩარჩო ელემენტები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marR="0" rtl="0" algn="l">
              <a:lnSpc>
                <a:spcPct val="12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1" i="1" lang="ka-GE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მდგრადი ლიდერობა:  </a:t>
            </a:r>
            <a:r>
              <a:rPr b="0" i="0" lang="ka-GE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ESD-ის კატალიზატორი; ტრანსფორმაციული ლიდერობა; პროგრესის მონიტორინგი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marR="0" rtl="0" algn="l">
              <a:lnSpc>
                <a:spcPct val="12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0" i="1" lang="ka-GE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სკოლის რესურსები:</a:t>
            </a:r>
            <a:r>
              <a:rPr b="0" i="0" lang="ka-GE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დროის მენეჯმენტი; პროფესიული და ორგანიზაციული სტრუქტურა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1001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b="1" i="1" lang="ka-GE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ცენტრალური ელემენტები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2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1" i="0" lang="ka-GE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პლურალისტური კომუნიკაცია:</a:t>
            </a:r>
            <a:r>
              <a:rPr b="0" i="0" lang="ka-GE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განსხვავებული შეხედულებებისა და დიალოგის სივრცე</a:t>
            </a:r>
            <a:endParaRPr/>
          </a:p>
          <a:p>
            <a:pPr indent="-342900" lvl="0" marL="342900" marR="0" rtl="0" algn="l">
              <a:lnSpc>
                <a:spcPct val="12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1" i="0" lang="ka-GE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მხარდამჭერი ურთიერთობები:</a:t>
            </a:r>
            <a:r>
              <a:rPr b="0" i="0" lang="ka-GE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სკოლის გუნდი; თანამშრომლობა გარე პარტნიორებთან</a:t>
            </a:r>
            <a:endParaRPr/>
          </a:p>
          <a:p>
            <a:pPr indent="-342900" lvl="0" marL="342900" marR="0" rtl="0" algn="l">
              <a:lnSpc>
                <a:spcPct val="12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1" i="0" lang="ka-GE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დემოკრატიული გადაწყვეტილებების მიღება:</a:t>
            </a:r>
            <a:r>
              <a:rPr b="0" i="0" lang="ka-GE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გადანაწილებული ლიდერობა/მართვა</a:t>
            </a:r>
            <a:endParaRPr/>
          </a:p>
          <a:p>
            <a:pPr indent="-342900" lvl="0" marL="342900" marR="0" rtl="0" algn="l">
              <a:lnSpc>
                <a:spcPct val="12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1" i="0" lang="ka-GE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ერთობლივი ხედვა:</a:t>
            </a:r>
            <a:r>
              <a:rPr b="0" i="0" lang="ka-GE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შინაგანი მოტივაცია; ფარული სასწავლო კურიკულუმი 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2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1" i="0" lang="ka-GE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ადატაციის უნარი</a:t>
            </a:r>
            <a:r>
              <a:rPr b="0" i="1" lang="ka-GE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b="0" i="0" lang="ka-GE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შინაგანი და გარეგანი მოთხოვნები; ერთჯერადი და ორმაგი ციკლური სწავლება; გადაცემა და ტრანსფორმაცია; ტრანსმისია და ტრანსფორმაცია 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2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1" i="0" lang="ka-GE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კოლექტიური ეფექტიანობა ESD-ში</a:t>
            </a:r>
            <a:r>
              <a:rPr b="0" i="0" lang="ka-GE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: რწმენა, რომ გუნდური მუშაობა იძლევა პოზიტიურ შედეგებს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1"/>
          <p:cNvSpPr txBox="1"/>
          <p:nvPr>
            <p:ph type="title"/>
          </p:nvPr>
        </p:nvSpPr>
        <p:spPr>
          <a:xfrm>
            <a:off x="1584505" y="260280"/>
            <a:ext cx="8390644" cy="1142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br>
              <a:rPr b="1" lang="ka-GE" sz="3600"/>
            </a:br>
            <a:r>
              <a:rPr b="1" lang="ka-GE" sz="3600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კომუნიკაციების თეორიული ასპექტები I</a:t>
            </a:r>
            <a:endParaRPr b="1" sz="3600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11"/>
          <p:cNvSpPr/>
          <p:nvPr/>
        </p:nvSpPr>
        <p:spPr>
          <a:xfrm>
            <a:off x="395735" y="1725003"/>
            <a:ext cx="10768200" cy="35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-266790" lvl="0" marL="28584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</a:pPr>
            <a:r>
              <a:rPr b="1" i="0" lang="ka-GE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საერთო/ორმხრივი მიზნები და მისწრაფებები</a:t>
            </a:r>
            <a:r>
              <a:rPr b="0" i="0" lang="ka-GE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(Liebermann &amp; Wood, 2003).</a:t>
            </a:r>
            <a:endParaRPr b="0" i="0" sz="2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66790" lvl="0" marL="285840" marR="0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</a:pPr>
            <a:r>
              <a:rPr b="1" i="0" lang="ka-GE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ნდობაზე დაფუძნებული მიდგომა </a:t>
            </a:r>
            <a:r>
              <a:rPr b="0" i="0" lang="ka-GE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(McDonald &amp; Klein, 2003; McLaughlin, Black-Hawkins, Mcintyre &amp; Townsend 2008). </a:t>
            </a:r>
            <a:endParaRPr b="0" i="0" sz="2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66790" lvl="0" marL="285840" marR="0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</a:pPr>
            <a:r>
              <a:rPr b="1" i="0" lang="ka-GE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ნებაყოფლობითი მონაწილეობა</a:t>
            </a:r>
            <a:r>
              <a:rPr b="0" i="0" lang="ka-GE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(Boos, Exner &amp; Heitger, 2000; McLaughlin, Black-Hawkins, Mcintyre &amp; Townsend 2008). </a:t>
            </a:r>
            <a:endParaRPr b="0" i="0" sz="2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66790" lvl="0" marL="285840" marR="0" rtl="0" algn="l">
              <a:spcBef>
                <a:spcPts val="601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</a:pPr>
            <a:r>
              <a:rPr b="1" i="0" lang="ka-GE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ურთიერთგაცვლის პრინციპები </a:t>
            </a:r>
            <a:r>
              <a:rPr b="0" i="0" lang="ka-GE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(ორმხრივად მომგებიანი ურთიერთობა) (OECD, 2003; McCormick, Fox, Carmichael &amp; Procter 2011).</a:t>
            </a:r>
            <a:endParaRPr b="0" i="0" sz="2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33439" lvl="0" marL="285840" marR="0" rtl="0" algn="l">
              <a:spcBef>
                <a:spcPts val="601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11"/>
          <p:cNvSpPr/>
          <p:nvPr/>
        </p:nvSpPr>
        <p:spPr>
          <a:xfrm>
            <a:off x="758944" y="4537071"/>
            <a:ext cx="10674112" cy="2060649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0" lvl="0" marL="182563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ka-GE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Lieberman, A. &amp; Wood, D.R. (2003). </a:t>
            </a:r>
            <a:r>
              <a:rPr b="0" i="1" lang="ka-GE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Inside the National Writing Project. Connecting Network Learning and Classroom Teaching</a:t>
            </a:r>
            <a:r>
              <a:rPr b="0" i="0" lang="ka-GE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New York: Teacher College Press. </a:t>
            </a:r>
            <a:r>
              <a:rPr b="0" i="0" lang="ka-GE" sz="1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https://www.researchgate.net/publication/271109560_Inside_the_National_Writing_Project_Connecting_Network_Learning_and_Classroom_Teaching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82563" marR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0" i="0" lang="ka-GE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McDonald, J. &amp; Klein, E. (2003). Networking for Teacher Learning: Toward a Theory of Effective Design. </a:t>
            </a:r>
            <a:r>
              <a:rPr b="0" i="1" lang="ka-GE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Teacher College Record</a:t>
            </a:r>
            <a:r>
              <a:rPr b="0" i="0" lang="ka-GE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105(8), 1606-1621. </a:t>
            </a:r>
            <a:r>
              <a:rPr b="0" i="0" lang="ka-GE" sz="1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https://www.researchgate.net/publication/254465663_Networking_for_Teacher_Learning_Toward_a_Theory_of_Effective_Design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82563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b="0" i="0" lang="ka-GE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McLaughlin, C., Black-Hawkins, K., McIntyre, D. &amp; Townsend, A. (2008). </a:t>
            </a:r>
            <a:r>
              <a:rPr b="0" i="1" lang="ka-GE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Networking Practitioner Research</a:t>
            </a:r>
            <a:r>
              <a:rPr b="0" i="0" lang="ka-GE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London: Routledge. </a:t>
            </a:r>
            <a:endParaRPr/>
          </a:p>
          <a:p>
            <a:pPr indent="0" lvl="0" marL="182563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b="0" i="0" lang="ka-GE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OECD (2003). </a:t>
            </a:r>
            <a:r>
              <a:rPr b="0" i="1" lang="ka-GE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Schooling for Tomorrow. Networks of Innovation</a:t>
            </a:r>
            <a:r>
              <a:rPr b="0" i="0" lang="ka-GE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Paris: OECD. </a:t>
            </a:r>
            <a:r>
              <a:rPr b="0" i="0" lang="ka-GE" sz="1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https://www.imst.ac.at/wp-content/uploads/2024/03/Rauch-Networks-Cambridge-Journal-2013.pdf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82563" marR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0" i="0" lang="ka-GE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McCormick, R., Fox, A., Carmichael, P. &amp; Procter, R. (2011). </a:t>
            </a:r>
            <a:r>
              <a:rPr b="0" i="1" lang="ka-GE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Researching and Understanding Educational Networks</a:t>
            </a:r>
            <a:r>
              <a:rPr b="0" i="0" lang="ka-GE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London: Routledge. </a:t>
            </a:r>
            <a:r>
              <a:rPr b="0" i="0" lang="ka-GE" sz="1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https://www.researchgate.net/publication/47343392_Researching_and_Understanding_Educational_Networks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2"/>
          <p:cNvSpPr txBox="1"/>
          <p:nvPr>
            <p:ph type="title"/>
          </p:nvPr>
        </p:nvSpPr>
        <p:spPr>
          <a:xfrm>
            <a:off x="191179" y="528852"/>
            <a:ext cx="11390741" cy="10756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b="1" lang="ka-GE" sz="4000">
                <a:solidFill>
                  <a:schemeClr val="dk1"/>
                </a:solidFill>
              </a:rPr>
              <a:t>კომუნიკაციების თეორიული ასპექტები II</a:t>
            </a:r>
            <a:endParaRPr b="1" sz="4000"/>
          </a:p>
        </p:txBody>
      </p:sp>
      <p:sp>
        <p:nvSpPr>
          <p:cNvPr id="222" name="Google Shape;222;p12"/>
          <p:cNvSpPr txBox="1"/>
          <p:nvPr>
            <p:ph idx="1" type="body"/>
          </p:nvPr>
        </p:nvSpPr>
        <p:spPr>
          <a:xfrm>
            <a:off x="609480" y="1604520"/>
            <a:ext cx="10972440" cy="294695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85840" lvl="0" marL="28584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1" i="0" lang="ka-GE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საკოორდინაციო პლატფორმა </a:t>
            </a:r>
            <a:r>
              <a:rPr b="0" i="0" lang="ka-GE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(Dobischat, Düsseldorf, Nuissl &amp; Stuhldreier, 2006)</a:t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840" lvl="0" marL="285840" marR="0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1" i="0" lang="ka-GE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სინერგია</a:t>
            </a:r>
            <a:r>
              <a:rPr b="0" i="0" lang="ka-GE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(Schäffter, 2006).</a:t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840" lvl="0" marL="285840" marR="0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1" i="0" lang="ka-GE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სწავლის პროცესი</a:t>
            </a:r>
            <a:r>
              <a:rPr b="0" i="0" lang="ka-GE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(Czerwanski et al., 2002; O’Hair &amp; Veugelers, 2005).</a:t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840" lvl="0" marL="285840" marR="0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1" i="0" lang="ka-GE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პირდაპირი კომუნიკაცია ელექტრონული საკომუნიკაციო  საშუალებებით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12"/>
          <p:cNvSpPr/>
          <p:nvPr/>
        </p:nvSpPr>
        <p:spPr>
          <a:xfrm>
            <a:off x="758644" y="4551475"/>
            <a:ext cx="10674112" cy="2060649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0" lvl="0" marL="182563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ka-GE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Dobischat, R., Düsseldorf, C., Nuissl, E. &amp; Stuhldreier, J. (2006). Lernende Regionen – begriffliche Grund-lagen. In E. Nuissl et al. (eds.), </a:t>
            </a:r>
            <a:r>
              <a:rPr b="0" i="1" lang="ka-GE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Regionale Bildungsnetze</a:t>
            </a:r>
            <a:r>
              <a:rPr b="0" i="0" lang="ka-GE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Bielefeld: Bertelsmann, 23-33.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82563" marR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0" i="0" lang="ka-GE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Schäffter, O. (2006). Lernen in der Zivilgesellschaft - aus der Perspektive der Erwachsenenbildung. In: H. Voesgen (Eds.): </a:t>
            </a:r>
            <a:r>
              <a:rPr b="0" i="1" lang="ka-GE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Brückenschläge. Neue Partnerschaften zwischen institutioneller Erwachsenenbildung und bürgerschaftlichem Engagement</a:t>
            </a:r>
            <a:r>
              <a:rPr b="0" i="0" lang="ka-GE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Bielefeld: Bertelsmann, 21-33. </a:t>
            </a:r>
            <a:endParaRPr/>
          </a:p>
          <a:p>
            <a:pPr indent="0" lvl="0" marL="182563" marR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0" i="0" lang="ka-GE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Czerwanski, A., Hameyer, U. &amp; Rolff, H. G. (2002). Schulentwicklung im Netzwerk – Ergebnisse einer empirischen Nutzenanalyse von zwei Schulnetzwerken. In H. G. Rolff et al. (eds.), </a:t>
            </a:r>
            <a:r>
              <a:rPr b="0" i="1" lang="ka-GE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Jahrbuch für Schulentwicklung</a:t>
            </a:r>
            <a:r>
              <a:rPr b="0" i="0" lang="ka-GE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München: Juventa, 99-130. </a:t>
            </a:r>
            <a:endParaRPr/>
          </a:p>
          <a:p>
            <a:pPr indent="0" lvl="0" marL="182563" marR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0" i="0" lang="ka-GE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O’Hair, Mary John and Wiel Veugelers (2005). The case for network learning. In W. Veugelers &amp; M. John O’Hair (eds.), </a:t>
            </a:r>
            <a:r>
              <a:rPr b="0" i="1" lang="ka-GE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Network Learning for Educational Change. </a:t>
            </a:r>
            <a:r>
              <a:rPr b="0" i="0" lang="ka-GE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Maidenhead: Open University Press, 1-16.</a:t>
            </a:r>
            <a:endParaRPr/>
          </a:p>
          <a:p>
            <a:pPr indent="0" lvl="0" marL="182563" marR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3"/>
          <p:cNvSpPr txBox="1"/>
          <p:nvPr>
            <p:ph type="title"/>
          </p:nvPr>
        </p:nvSpPr>
        <p:spPr>
          <a:xfrm>
            <a:off x="632880" y="792000"/>
            <a:ext cx="11152080" cy="5918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b="1" lang="ka-GE" sz="3600">
                <a:solidFill>
                  <a:schemeClr val="dk1"/>
                </a:solidFill>
              </a:rPr>
              <a:t>ქსელების ფუნქციები საგანმანათლებლო სისტემაში</a:t>
            </a:r>
            <a:br>
              <a:rPr lang="ka-GE" sz="3600"/>
            </a:br>
            <a:endParaRPr b="0" sz="3600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13"/>
          <p:cNvSpPr/>
          <p:nvPr/>
        </p:nvSpPr>
        <p:spPr>
          <a:xfrm>
            <a:off x="1884240" y="6300720"/>
            <a:ext cx="4546080" cy="358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13"/>
          <p:cNvSpPr/>
          <p:nvPr/>
        </p:nvSpPr>
        <p:spPr>
          <a:xfrm>
            <a:off x="10091880" y="6551640"/>
            <a:ext cx="539280" cy="288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1" name="Google Shape;231;p13"/>
          <p:cNvGrpSpPr/>
          <p:nvPr/>
        </p:nvGrpSpPr>
        <p:grpSpPr>
          <a:xfrm>
            <a:off x="3971880" y="1800360"/>
            <a:ext cx="4319280" cy="2158560"/>
            <a:chOff x="3971880" y="1800360"/>
            <a:chExt cx="4319280" cy="2158560"/>
          </a:xfrm>
        </p:grpSpPr>
        <p:sp>
          <p:nvSpPr>
            <p:cNvPr id="232" name="Google Shape;232;p13"/>
            <p:cNvSpPr/>
            <p:nvPr/>
          </p:nvSpPr>
          <p:spPr>
            <a:xfrm>
              <a:off x="3971880" y="1800360"/>
              <a:ext cx="4319280" cy="2158560"/>
            </a:xfrm>
            <a:prstGeom prst="flowChartDecision">
              <a:avLst/>
            </a:prstGeom>
            <a:solidFill>
              <a:schemeClr val="lt1"/>
            </a:solidFill>
            <a:ln cap="flat" cmpd="sng" w="12700">
              <a:solidFill>
                <a:srgbClr val="3F3F3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000" lIns="90000" spcFirstLastPara="1" rIns="90000" wrap="square" tIns="45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" name="Google Shape;233;p13"/>
            <p:cNvSpPr/>
            <p:nvPr/>
          </p:nvSpPr>
          <p:spPr>
            <a:xfrm>
              <a:off x="3971880" y="2232000"/>
              <a:ext cx="4319280" cy="11096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000" lIns="90000" spcFirstLastPara="1" rIns="90000" wrap="square" tIns="45000">
              <a:sp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ka-GE" sz="17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ინფორმაცია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601"/>
                </a:spcBef>
                <a:spcAft>
                  <a:spcPts val="0"/>
                </a:spcAft>
                <a:buNone/>
              </a:pPr>
              <a:r>
                <a:rPr b="0" i="0" lang="ka-GE" sz="17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სწავლებისა და სწავლის შესახებ შესაბამისი ინფორმაციის პირდაპირი და სწრაფი ურთიერთგაცვლა</a:t>
              </a:r>
              <a:endPara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4" name="Google Shape;234;p13"/>
          <p:cNvGrpSpPr/>
          <p:nvPr/>
        </p:nvGrpSpPr>
        <p:grpSpPr>
          <a:xfrm>
            <a:off x="1668481" y="2916360"/>
            <a:ext cx="4319640" cy="2158560"/>
            <a:chOff x="1668481" y="2916360"/>
            <a:chExt cx="4319640" cy="2158560"/>
          </a:xfrm>
        </p:grpSpPr>
        <p:sp>
          <p:nvSpPr>
            <p:cNvPr id="235" name="Google Shape;235;p13"/>
            <p:cNvSpPr/>
            <p:nvPr/>
          </p:nvSpPr>
          <p:spPr>
            <a:xfrm>
              <a:off x="1668481" y="2916360"/>
              <a:ext cx="4319640" cy="2158560"/>
            </a:xfrm>
            <a:prstGeom prst="flowChartDecision">
              <a:avLst/>
            </a:prstGeom>
            <a:solidFill>
              <a:schemeClr val="lt1"/>
            </a:solidFill>
            <a:ln cap="flat" cmpd="sng" w="12700">
              <a:solidFill>
                <a:srgbClr val="3F3F3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000" lIns="90000" spcFirstLastPara="1" rIns="90000" wrap="square" tIns="45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" name="Google Shape;236;p13"/>
            <p:cNvSpPr/>
            <p:nvPr/>
          </p:nvSpPr>
          <p:spPr>
            <a:xfrm>
              <a:off x="1668481" y="3305703"/>
              <a:ext cx="4319640" cy="10697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000" lIns="90000" spcFirstLastPara="1" rIns="90000" wrap="square" tIns="45000">
              <a:sp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ka-GE" sz="17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სწავლა</a:t>
              </a:r>
              <a:r>
                <a:rPr b="0" i="0" lang="ka-GE" sz="17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b="0" i="0" sz="1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601"/>
                </a:spcBef>
                <a:spcAft>
                  <a:spcPts val="0"/>
                </a:spcAft>
                <a:buNone/>
              </a:pPr>
              <a:r>
                <a:rPr b="0" i="0" lang="ka-GE" sz="1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სწავლის გაფართოებული შესაძლებლობები ინფორმაციის ურთიერთგაცვლის საფუძველზე</a:t>
              </a:r>
              <a:endPara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7" name="Google Shape;237;p13"/>
          <p:cNvGrpSpPr/>
          <p:nvPr/>
        </p:nvGrpSpPr>
        <p:grpSpPr>
          <a:xfrm>
            <a:off x="3971880" y="4103640"/>
            <a:ext cx="4319280" cy="2160360"/>
            <a:chOff x="3971880" y="4103640"/>
            <a:chExt cx="4319280" cy="2160360"/>
          </a:xfrm>
        </p:grpSpPr>
        <p:sp>
          <p:nvSpPr>
            <p:cNvPr id="238" name="Google Shape;238;p13"/>
            <p:cNvSpPr/>
            <p:nvPr/>
          </p:nvSpPr>
          <p:spPr>
            <a:xfrm>
              <a:off x="3971880" y="4103640"/>
              <a:ext cx="4319280" cy="2160360"/>
            </a:xfrm>
            <a:prstGeom prst="flowChartDecision">
              <a:avLst/>
            </a:prstGeom>
            <a:solidFill>
              <a:schemeClr val="lt1"/>
            </a:solidFill>
            <a:ln cap="flat" cmpd="sng" w="12700">
              <a:solidFill>
                <a:srgbClr val="3F3F3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000" lIns="90000" spcFirstLastPara="1" rIns="90000" wrap="square" tIns="45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" name="Google Shape;239;p13"/>
            <p:cNvSpPr/>
            <p:nvPr/>
          </p:nvSpPr>
          <p:spPr>
            <a:xfrm>
              <a:off x="3971880" y="4608000"/>
              <a:ext cx="4319280" cy="13666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000" lIns="90000" spcFirstLastPara="1" rIns="90000" wrap="square" tIns="45000">
              <a:sp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ka-GE" sz="17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პოლიტიკური ფუნქცია</a:t>
              </a:r>
              <a:endParaRPr b="0" i="0" sz="1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601"/>
                </a:spcBef>
                <a:spcAft>
                  <a:spcPts val="0"/>
                </a:spcAft>
                <a:buNone/>
              </a:pPr>
              <a:r>
                <a:rPr b="0" i="0" lang="ka-GE" sz="1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ერთნაირად მოაზროვნე ადამიანებთან თანამშრომლობა ხელს უწყობს ინოვაციების დისემინაციას და 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601"/>
                </a:spcBef>
                <a:spcAft>
                  <a:spcPts val="0"/>
                </a:spcAft>
                <a:buNone/>
              </a:pPr>
              <a:r>
                <a:rPr b="0" i="0" lang="ka-GE" sz="1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განხორციელებას</a:t>
              </a:r>
              <a:endPara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0" name="Google Shape;240;p13"/>
          <p:cNvGrpSpPr/>
          <p:nvPr/>
        </p:nvGrpSpPr>
        <p:grpSpPr>
          <a:xfrm>
            <a:off x="6203880" y="2952720"/>
            <a:ext cx="4319280" cy="2158560"/>
            <a:chOff x="6203880" y="2952720"/>
            <a:chExt cx="4319280" cy="2158560"/>
          </a:xfrm>
        </p:grpSpPr>
        <p:sp>
          <p:nvSpPr>
            <p:cNvPr id="241" name="Google Shape;241;p13"/>
            <p:cNvSpPr/>
            <p:nvPr/>
          </p:nvSpPr>
          <p:spPr>
            <a:xfrm>
              <a:off x="6203880" y="2952720"/>
              <a:ext cx="4319280" cy="2158560"/>
            </a:xfrm>
            <a:prstGeom prst="flowChartDecision">
              <a:avLst/>
            </a:prstGeom>
            <a:solidFill>
              <a:schemeClr val="lt1"/>
            </a:solidFill>
            <a:ln cap="flat" cmpd="sng" w="12700">
              <a:solidFill>
                <a:srgbClr val="3F3F3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000" lIns="90000" spcFirstLastPara="1" rIns="90000" wrap="square" tIns="45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242;p13"/>
            <p:cNvSpPr/>
            <p:nvPr/>
          </p:nvSpPr>
          <p:spPr>
            <a:xfrm>
              <a:off x="6203880" y="3429000"/>
              <a:ext cx="4319280" cy="10757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000" lIns="90000" spcFirstLastPara="1" rIns="90000" wrap="square" tIns="450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ka-GE" sz="1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ფსიქოლოგიური ფუნქცია </a:t>
              </a:r>
              <a:r>
                <a:rPr b="0" i="0" lang="ka-GE" sz="1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თანამშრომლობისა და ნდობის შესაძლებლობები აძლიერებს ადამიანებს („რისკის გაწევა“)</a:t>
              </a:r>
              <a:endPara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3" name="Google Shape;243;p13"/>
          <p:cNvSpPr/>
          <p:nvPr/>
        </p:nvSpPr>
        <p:spPr>
          <a:xfrm>
            <a:off x="7971480" y="5732640"/>
            <a:ext cx="1152000" cy="2818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ka-GE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(Dalin 1999)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4"/>
          <p:cNvSpPr txBox="1"/>
          <p:nvPr>
            <p:ph type="title"/>
          </p:nvPr>
        </p:nvSpPr>
        <p:spPr>
          <a:xfrm>
            <a:off x="3233880" y="127080"/>
            <a:ext cx="7793511" cy="5918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ka-GE" sz="2400"/>
              <a:t>ქსელური თანამშრომლობის პოტენციური პარტნიორები საგანმანათლებლო სისტემაში</a:t>
            </a:r>
            <a:endParaRPr b="0" sz="2400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14"/>
          <p:cNvSpPr/>
          <p:nvPr/>
        </p:nvSpPr>
        <p:spPr>
          <a:xfrm>
            <a:off x="1884240" y="6300720"/>
            <a:ext cx="4546080" cy="358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14"/>
          <p:cNvSpPr/>
          <p:nvPr/>
        </p:nvSpPr>
        <p:spPr>
          <a:xfrm>
            <a:off x="10091880" y="6551640"/>
            <a:ext cx="539280" cy="288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1" name="Google Shape;251;p14"/>
          <p:cNvGrpSpPr/>
          <p:nvPr/>
        </p:nvGrpSpPr>
        <p:grpSpPr>
          <a:xfrm>
            <a:off x="2089080" y="862560"/>
            <a:ext cx="8155440" cy="5322960"/>
            <a:chOff x="2089080" y="862560"/>
            <a:chExt cx="8155440" cy="5322960"/>
          </a:xfrm>
        </p:grpSpPr>
        <p:sp>
          <p:nvSpPr>
            <p:cNvPr id="252" name="Google Shape;252;p14"/>
            <p:cNvSpPr/>
            <p:nvPr/>
          </p:nvSpPr>
          <p:spPr>
            <a:xfrm>
              <a:off x="4928400" y="2496600"/>
              <a:ext cx="2286000" cy="1974960"/>
            </a:xfrm>
            <a:prstGeom prst="ellipse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14"/>
            <p:cNvSpPr/>
            <p:nvPr/>
          </p:nvSpPr>
          <p:spPr>
            <a:xfrm>
              <a:off x="3484440" y="1541880"/>
              <a:ext cx="1295280" cy="1144800"/>
            </a:xfrm>
            <a:prstGeom prst="ellipse">
              <a:avLst/>
            </a:prstGeom>
            <a:solidFill>
              <a:srgbClr val="F5F5A9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000" lIns="90000" spcFirstLastPara="1" rIns="90000" wrap="square" tIns="45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ka-GE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სკოლები</a:t>
              </a:r>
              <a:endPara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14"/>
            <p:cNvSpPr/>
            <p:nvPr/>
          </p:nvSpPr>
          <p:spPr>
            <a:xfrm>
              <a:off x="7623000" y="1508760"/>
              <a:ext cx="1249200" cy="1110960"/>
            </a:xfrm>
            <a:prstGeom prst="ellipse">
              <a:avLst/>
            </a:prstGeom>
            <a:solidFill>
              <a:srgbClr val="9CC2E5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000" lIns="90000" spcFirstLastPara="1" rIns="90000" wrap="square" tIns="45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ka-GE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უნივერსიტეტები</a:t>
              </a:r>
              <a:endPara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p14"/>
            <p:cNvSpPr/>
            <p:nvPr/>
          </p:nvSpPr>
          <p:spPr>
            <a:xfrm>
              <a:off x="8899560" y="2876760"/>
              <a:ext cx="1344960" cy="1214280"/>
            </a:xfrm>
            <a:prstGeom prst="ellipse">
              <a:avLst/>
            </a:prstGeom>
            <a:solidFill>
              <a:srgbClr val="E1EFD8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000" lIns="90000" spcFirstLastPara="1" rIns="90000" wrap="square" tIns="450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ka-GE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სამინისტროები  </a:t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ka-GE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/ მუნიციპალიტეტის 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ka-GE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ხელმძღვანელობა</a:t>
              </a:r>
              <a:endPara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56;p14"/>
            <p:cNvSpPr/>
            <p:nvPr/>
          </p:nvSpPr>
          <p:spPr>
            <a:xfrm>
              <a:off x="2089080" y="2700720"/>
              <a:ext cx="1344960" cy="1214280"/>
            </a:xfrm>
            <a:prstGeom prst="ellipse">
              <a:avLst/>
            </a:prstGeom>
            <a:solidFill>
              <a:srgbClr val="D8E2F3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000" lIns="90000" spcFirstLastPara="1" rIns="90000" wrap="square" tIns="45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ka-GE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არაოფიციალური 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ka-GE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სასწავლო გარემო</a:t>
              </a:r>
              <a:endPara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" name="Google Shape;257;p14"/>
            <p:cNvSpPr/>
            <p:nvPr/>
          </p:nvSpPr>
          <p:spPr>
            <a:xfrm>
              <a:off x="7481520" y="4274280"/>
              <a:ext cx="1344960" cy="1214280"/>
            </a:xfrm>
            <a:prstGeom prst="ellipse">
              <a:avLst/>
            </a:prstGeom>
            <a:solidFill>
              <a:srgbClr val="FFF2CC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000" lIns="90000" spcFirstLastPara="1" rIns="90000" wrap="square" tIns="45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ka-GE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არასამთავრობო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ka-GE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ორგანიზაციები</a:t>
              </a:r>
              <a:endPara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" name="Google Shape;258;p14"/>
            <p:cNvSpPr/>
            <p:nvPr/>
          </p:nvSpPr>
          <p:spPr>
            <a:xfrm>
              <a:off x="5448960" y="862560"/>
              <a:ext cx="1344960" cy="1214280"/>
            </a:xfrm>
            <a:prstGeom prst="ellipse">
              <a:avLst/>
            </a:prstGeom>
            <a:solidFill>
              <a:srgbClr val="FFCC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000" lIns="90000" spcFirstLastPara="1" rIns="90000" wrap="square" tIns="450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ka-GE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სკოლის 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a-GE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ხელმძღვანელობა</a:t>
              </a:r>
              <a:endParaRPr/>
            </a:p>
          </p:txBody>
        </p:sp>
        <p:sp>
          <p:nvSpPr>
            <p:cNvPr id="259" name="Google Shape;259;p14"/>
            <p:cNvSpPr/>
            <p:nvPr/>
          </p:nvSpPr>
          <p:spPr>
            <a:xfrm>
              <a:off x="3434760" y="4230360"/>
              <a:ext cx="1344960" cy="1214280"/>
            </a:xfrm>
            <a:prstGeom prst="ellipse">
              <a:avLst/>
            </a:prstGeom>
            <a:solidFill>
              <a:srgbClr val="CCFF99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000" lIns="90000" spcFirstLastPara="1" rIns="90000" wrap="square" tIns="450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a-GE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ბიზნეს სექტორის 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a-GE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წარმომადგენლები</a:t>
              </a:r>
              <a:endParaRPr b="0" sz="12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14"/>
            <p:cNvSpPr/>
            <p:nvPr/>
          </p:nvSpPr>
          <p:spPr>
            <a:xfrm>
              <a:off x="5513400" y="4985640"/>
              <a:ext cx="1344960" cy="1199880"/>
            </a:xfrm>
            <a:prstGeom prst="ellipse">
              <a:avLst/>
            </a:prstGeom>
            <a:solidFill>
              <a:srgbClr val="FF9999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000" lIns="90000" spcFirstLastPara="1" rIns="90000" wrap="square" tIns="450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a-GE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ეროვნული და 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a-GE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საერთაშორისო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a-GE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ქსელები და 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ka-GE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პარტნიორობა</a:t>
              </a:r>
              <a:endParaRPr b="0" sz="12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61" name="Google Shape;261;p14"/>
            <p:cNvCxnSpPr>
              <a:stCxn id="253" idx="5"/>
              <a:endCxn id="252" idx="1"/>
            </p:cNvCxnSpPr>
            <p:nvPr/>
          </p:nvCxnSpPr>
          <p:spPr>
            <a:xfrm>
              <a:off x="4590031" y="2519028"/>
              <a:ext cx="673200" cy="266700"/>
            </a:xfrm>
            <a:prstGeom prst="straightConnector1">
              <a:avLst/>
            </a:prstGeom>
            <a:noFill/>
            <a:ln cap="flat" cmpd="sng" w="9525">
              <a:solidFill>
                <a:srgbClr val="5B9BD5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62" name="Google Shape;262;p14"/>
            <p:cNvCxnSpPr>
              <a:stCxn id="258" idx="4"/>
            </p:cNvCxnSpPr>
            <p:nvPr/>
          </p:nvCxnSpPr>
          <p:spPr>
            <a:xfrm>
              <a:off x="6121440" y="2076840"/>
              <a:ext cx="600" cy="396600"/>
            </a:xfrm>
            <a:prstGeom prst="straightConnector1">
              <a:avLst/>
            </a:prstGeom>
            <a:noFill/>
            <a:ln cap="flat" cmpd="sng" w="9525">
              <a:solidFill>
                <a:srgbClr val="5B9BD5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63" name="Google Shape;263;p14"/>
            <p:cNvCxnSpPr>
              <a:endCxn id="254" idx="3"/>
            </p:cNvCxnSpPr>
            <p:nvPr/>
          </p:nvCxnSpPr>
          <p:spPr>
            <a:xfrm flipH="1" rot="10800000">
              <a:off x="6971941" y="2457024"/>
              <a:ext cx="834000" cy="329100"/>
            </a:xfrm>
            <a:prstGeom prst="straightConnector1">
              <a:avLst/>
            </a:prstGeom>
            <a:noFill/>
            <a:ln cap="flat" cmpd="sng" w="9525">
              <a:solidFill>
                <a:srgbClr val="5B9BD5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64" name="Google Shape;264;p14"/>
            <p:cNvCxnSpPr>
              <a:endCxn id="255" idx="2"/>
            </p:cNvCxnSpPr>
            <p:nvPr/>
          </p:nvCxnSpPr>
          <p:spPr>
            <a:xfrm>
              <a:off x="7306560" y="3483600"/>
              <a:ext cx="1593000" cy="300"/>
            </a:xfrm>
            <a:prstGeom prst="straightConnector1">
              <a:avLst/>
            </a:prstGeom>
            <a:noFill/>
            <a:ln cap="flat" cmpd="sng" w="9525">
              <a:solidFill>
                <a:srgbClr val="5B9BD5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65" name="Google Shape;265;p14"/>
            <p:cNvCxnSpPr>
              <a:stCxn id="252" idx="2"/>
            </p:cNvCxnSpPr>
            <p:nvPr/>
          </p:nvCxnSpPr>
          <p:spPr>
            <a:xfrm rot="10800000">
              <a:off x="3460800" y="3478080"/>
              <a:ext cx="1467600" cy="6000"/>
            </a:xfrm>
            <a:prstGeom prst="straightConnector1">
              <a:avLst/>
            </a:prstGeom>
            <a:noFill/>
            <a:ln cap="flat" cmpd="sng" w="9525">
              <a:solidFill>
                <a:srgbClr val="5B9BD5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66" name="Google Shape;266;p14"/>
            <p:cNvCxnSpPr/>
            <p:nvPr/>
          </p:nvCxnSpPr>
          <p:spPr>
            <a:xfrm flipH="1">
              <a:off x="4749120" y="4182480"/>
              <a:ext cx="564480" cy="407160"/>
            </a:xfrm>
            <a:prstGeom prst="straightConnector1">
              <a:avLst/>
            </a:prstGeom>
            <a:noFill/>
            <a:ln cap="flat" cmpd="sng" w="9525">
              <a:solidFill>
                <a:srgbClr val="5B9BD5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67" name="Google Shape;267;p14"/>
            <p:cNvCxnSpPr>
              <a:endCxn id="260" idx="0"/>
            </p:cNvCxnSpPr>
            <p:nvPr/>
          </p:nvCxnSpPr>
          <p:spPr>
            <a:xfrm>
              <a:off x="6121080" y="4471440"/>
              <a:ext cx="64800" cy="514200"/>
            </a:xfrm>
            <a:prstGeom prst="straightConnector1">
              <a:avLst/>
            </a:prstGeom>
            <a:noFill/>
            <a:ln cap="flat" cmpd="sng" w="9525">
              <a:solidFill>
                <a:srgbClr val="5B9BD5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68" name="Google Shape;268;p14"/>
            <p:cNvCxnSpPr/>
            <p:nvPr/>
          </p:nvCxnSpPr>
          <p:spPr>
            <a:xfrm>
              <a:off x="6972120" y="4182480"/>
              <a:ext cx="748800" cy="270000"/>
            </a:xfrm>
            <a:prstGeom prst="straightConnector1">
              <a:avLst/>
            </a:prstGeom>
            <a:noFill/>
            <a:ln cap="flat" cmpd="sng" w="9525">
              <a:solidFill>
                <a:srgbClr val="5B9BD5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69" name="Google Shape;269;p14"/>
            <p:cNvCxnSpPr>
              <a:stCxn id="253" idx="7"/>
              <a:endCxn id="258" idx="2"/>
            </p:cNvCxnSpPr>
            <p:nvPr/>
          </p:nvCxnSpPr>
          <p:spPr>
            <a:xfrm flipH="1" rot="10800000">
              <a:off x="4590031" y="1469832"/>
              <a:ext cx="858900" cy="239700"/>
            </a:xfrm>
            <a:prstGeom prst="straightConnector1">
              <a:avLst/>
            </a:prstGeom>
            <a:noFill/>
            <a:ln cap="flat" cmpd="sng" w="9525">
              <a:solidFill>
                <a:srgbClr val="5B9BD5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70" name="Google Shape;270;p14"/>
            <p:cNvCxnSpPr>
              <a:stCxn id="258" idx="6"/>
              <a:endCxn id="254" idx="1"/>
            </p:cNvCxnSpPr>
            <p:nvPr/>
          </p:nvCxnSpPr>
          <p:spPr>
            <a:xfrm>
              <a:off x="6793920" y="1469700"/>
              <a:ext cx="1011900" cy="201900"/>
            </a:xfrm>
            <a:prstGeom prst="straightConnector1">
              <a:avLst/>
            </a:prstGeom>
            <a:noFill/>
            <a:ln cap="flat" cmpd="sng" w="9525">
              <a:solidFill>
                <a:srgbClr val="5B9BD5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71" name="Google Shape;271;p14"/>
            <p:cNvCxnSpPr>
              <a:stCxn id="254" idx="6"/>
              <a:endCxn id="255" idx="0"/>
            </p:cNvCxnSpPr>
            <p:nvPr/>
          </p:nvCxnSpPr>
          <p:spPr>
            <a:xfrm>
              <a:off x="8872200" y="2064240"/>
              <a:ext cx="699900" cy="812400"/>
            </a:xfrm>
            <a:prstGeom prst="straightConnector1">
              <a:avLst/>
            </a:prstGeom>
            <a:noFill/>
            <a:ln cap="flat" cmpd="sng" w="9525">
              <a:solidFill>
                <a:srgbClr val="5B9BD5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72" name="Google Shape;272;p14"/>
            <p:cNvCxnSpPr>
              <a:stCxn id="255" idx="4"/>
            </p:cNvCxnSpPr>
            <p:nvPr/>
          </p:nvCxnSpPr>
          <p:spPr>
            <a:xfrm flipH="1">
              <a:off x="8868540" y="4091040"/>
              <a:ext cx="703500" cy="790800"/>
            </a:xfrm>
            <a:prstGeom prst="straightConnector1">
              <a:avLst/>
            </a:prstGeom>
            <a:noFill/>
            <a:ln cap="flat" cmpd="sng" w="9525">
              <a:solidFill>
                <a:srgbClr val="5B9BD5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73" name="Google Shape;273;p14"/>
            <p:cNvCxnSpPr>
              <a:stCxn id="257" idx="3"/>
              <a:endCxn id="260" idx="6"/>
            </p:cNvCxnSpPr>
            <p:nvPr/>
          </p:nvCxnSpPr>
          <p:spPr>
            <a:xfrm flipH="1">
              <a:off x="6858285" y="5310733"/>
              <a:ext cx="820200" cy="274800"/>
            </a:xfrm>
            <a:prstGeom prst="straightConnector1">
              <a:avLst/>
            </a:prstGeom>
            <a:noFill/>
            <a:ln cap="flat" cmpd="sng" w="9525">
              <a:solidFill>
                <a:srgbClr val="5B9BD5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74" name="Google Shape;274;p14"/>
            <p:cNvCxnSpPr>
              <a:stCxn id="260" idx="2"/>
              <a:endCxn id="259" idx="5"/>
            </p:cNvCxnSpPr>
            <p:nvPr/>
          </p:nvCxnSpPr>
          <p:spPr>
            <a:xfrm rot="10800000">
              <a:off x="4582800" y="5266680"/>
              <a:ext cx="930600" cy="318900"/>
            </a:xfrm>
            <a:prstGeom prst="straightConnector1">
              <a:avLst/>
            </a:prstGeom>
            <a:noFill/>
            <a:ln cap="flat" cmpd="sng" w="9525">
              <a:solidFill>
                <a:srgbClr val="5B9BD5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75" name="Google Shape;275;p14"/>
            <p:cNvCxnSpPr>
              <a:endCxn id="256" idx="4"/>
            </p:cNvCxnSpPr>
            <p:nvPr/>
          </p:nvCxnSpPr>
          <p:spPr>
            <a:xfrm rot="10800000">
              <a:off x="2761560" y="3915000"/>
              <a:ext cx="699900" cy="557400"/>
            </a:xfrm>
            <a:prstGeom prst="straightConnector1">
              <a:avLst/>
            </a:prstGeom>
            <a:noFill/>
            <a:ln cap="flat" cmpd="sng" w="9525">
              <a:solidFill>
                <a:srgbClr val="5B9BD5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76" name="Google Shape;276;p14"/>
            <p:cNvCxnSpPr>
              <a:stCxn id="253" idx="2"/>
              <a:endCxn id="256" idx="0"/>
            </p:cNvCxnSpPr>
            <p:nvPr/>
          </p:nvCxnSpPr>
          <p:spPr>
            <a:xfrm flipH="1">
              <a:off x="2761440" y="2114280"/>
              <a:ext cx="723000" cy="586500"/>
            </a:xfrm>
            <a:prstGeom prst="straightConnector1">
              <a:avLst/>
            </a:prstGeom>
            <a:noFill/>
            <a:ln cap="flat" cmpd="sng" w="9525">
              <a:solidFill>
                <a:srgbClr val="5B9BD5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pic>
        <p:nvPicPr>
          <p:cNvPr descr="Verbindungen Silhouette" id="277" name="Google Shape;277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63120" y="2690324"/>
            <a:ext cx="1900800" cy="16989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5"/>
          <p:cNvSpPr txBox="1"/>
          <p:nvPr>
            <p:ph type="title"/>
          </p:nvPr>
        </p:nvSpPr>
        <p:spPr>
          <a:xfrm>
            <a:off x="890280" y="28472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25952"/>
              </a:buClr>
              <a:buSzPts val="4400"/>
              <a:buFont typeface="Calibri"/>
              <a:buNone/>
            </a:pPr>
            <a:r>
              <a:rPr b="1" lang="ka-GE" sz="4400" strike="noStrike">
                <a:solidFill>
                  <a:srgbClr val="025952"/>
                </a:solidFill>
                <a:latin typeface="Calibri"/>
                <a:ea typeface="Calibri"/>
                <a:cs typeface="Calibri"/>
                <a:sym typeface="Calibri"/>
              </a:rPr>
              <a:t>ქსელების მაგალითები</a:t>
            </a:r>
            <a:br>
              <a:rPr lang="ka-GE" sz="4400"/>
            </a:br>
            <a:endParaRPr b="0" sz="4400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6"/>
          <p:cNvSpPr/>
          <p:nvPr/>
        </p:nvSpPr>
        <p:spPr>
          <a:xfrm>
            <a:off x="2438400" y="599400"/>
            <a:ext cx="9219840" cy="845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2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16"/>
          <p:cNvSpPr/>
          <p:nvPr/>
        </p:nvSpPr>
        <p:spPr>
          <a:xfrm>
            <a:off x="351360" y="1764645"/>
            <a:ext cx="9945858" cy="36675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60"/>
              <a:buFont typeface="Arial"/>
              <a:buChar char="•"/>
            </a:pPr>
            <a:r>
              <a:rPr b="1" lang="ka-GE" sz="196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„ÖKOLOG“</a:t>
            </a:r>
            <a:r>
              <a:rPr lang="ka-GE" sz="196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არის ავსტრიულ სკოლებში არსებული პროგრამა და ქსელი განათლების მდგრადი განვითარებისთვის რაც ხელს უწყობს სკოლის განვითარებას.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chemeClr val="dk1"/>
              </a:buClr>
              <a:buSzPts val="1960"/>
              <a:buFont typeface="Arial"/>
              <a:buChar char="•"/>
            </a:pPr>
            <a:r>
              <a:rPr lang="ka-GE" sz="196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პროგრამას მნიშვნელოვანი წვლილი შეაქვს გაეროს მდგრადი განვითარების მიზნების (SDGs) მიღწევაში </a:t>
            </a:r>
            <a:r>
              <a:rPr i="1" lang="ka-GE" sz="182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(რაუხი და სხვ. 2024</a:t>
            </a:r>
            <a:r>
              <a:rPr lang="ka-GE" sz="196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).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1960"/>
              <a:buFont typeface="Arial"/>
              <a:buChar char="•"/>
            </a:pPr>
            <a:r>
              <a:rPr lang="ka-GE" sz="196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იგი დაიწყო 25 წლის წინ და </a:t>
            </a:r>
            <a:r>
              <a:rPr lang="ka-GE" sz="196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მას მხარს უჭერს ავსტრიის განათლების სამინისტრო, ხოლო მის სამეცნიერო კოორდინაციას ახორციელებს კლაგენფურტის უნივერსიტეტი.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1960"/>
              <a:buFont typeface="Arial"/>
              <a:buChar char="•"/>
            </a:pPr>
            <a:r>
              <a:rPr lang="ka-GE" sz="196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ესაა განვითარების მაგალითი ინდივიდუალური </a:t>
            </a:r>
            <a:r>
              <a:rPr b="0" lang="ka-GE" sz="196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პროექტების ეტაპიდან „სკოლის ყოველდღიური ეკოლოგიური ცხოვრების“ ეტაპამდე.</a:t>
            </a:r>
            <a:endParaRPr b="0" sz="196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9" name="Google Shape;289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1360" y="6226200"/>
            <a:ext cx="1685880" cy="483120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16"/>
          <p:cNvSpPr txBox="1"/>
          <p:nvPr/>
        </p:nvSpPr>
        <p:spPr>
          <a:xfrm>
            <a:off x="597162" y="415827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b="1" lang="ka-GE" sz="3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ქსელები საგანმანათლებლო სისტემაში: </a:t>
            </a:r>
            <a:endParaRPr sz="9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b="1" lang="ka-GE" sz="3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მაგალითი - „ÖKOLOG“</a:t>
            </a:r>
            <a:endParaRPr sz="3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16"/>
          <p:cNvSpPr/>
          <p:nvPr/>
        </p:nvSpPr>
        <p:spPr>
          <a:xfrm>
            <a:off x="719110" y="5479501"/>
            <a:ext cx="8029572" cy="1091153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0" lvl="0" marL="182563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a-G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Rauch, F., Glettler, C., Steiner, R. &amp; Dulle, M. (2024). Environmental and Sustainability Education in Austria, In R. Rieckmann, &amp; R. Thomas (Eds.), </a:t>
            </a:r>
            <a:r>
              <a:rPr i="1" lang="ka-G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World Review: Environmental and Sustainability Education in the Context of the Sustainable De-velopment Goals</a:t>
            </a:r>
            <a:r>
              <a:rPr lang="ka-G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RiScience Publishers/CRC. </a:t>
            </a:r>
            <a:r>
              <a:rPr lang="ka-GE" sz="1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https://www.routledge.com/World-Review-Environmental-and-Sustainability-Education-in-the-Context-of-the-Sustainable-Development-Goals/Rieckmann-Munoz/p/book/9780367702427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82563" marR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2" name="Google Shape;292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363923" y="2012006"/>
            <a:ext cx="1496958" cy="3667539"/>
          </a:xfrm>
          <a:prstGeom prst="rect">
            <a:avLst/>
          </a:prstGeom>
          <a:noFill/>
          <a:ln>
            <a:noFill/>
          </a:ln>
          <a:effectLst>
            <a:outerShdw blurRad="342900" sx="107000" rotWithShape="0" algn="tl" sy="107000">
              <a:srgbClr val="000000">
                <a:alpha val="36862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7"/>
          <p:cNvSpPr txBox="1"/>
          <p:nvPr>
            <p:ph idx="1" type="body"/>
          </p:nvPr>
        </p:nvSpPr>
        <p:spPr>
          <a:xfrm>
            <a:off x="399600" y="1676400"/>
            <a:ext cx="7353000" cy="46435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44340" lvl="4" marL="39204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lang="ka-GE" sz="2200">
                <a:solidFill>
                  <a:schemeClr val="dk1"/>
                </a:solidFill>
              </a:rPr>
              <a:t>ქსელი</a:t>
            </a:r>
            <a:r>
              <a:rPr b="1" lang="ka-GE" sz="2200">
                <a:solidFill>
                  <a:srgbClr val="C00000"/>
                </a:solidFill>
              </a:rPr>
              <a:t> </a:t>
            </a:r>
            <a:r>
              <a:rPr lang="ka-GE" sz="2200">
                <a:latin typeface="Calibri"/>
                <a:ea typeface="Calibri"/>
                <a:cs typeface="Calibri"/>
                <a:sym typeface="Calibri"/>
              </a:rPr>
              <a:t>„ÖKOLOG“</a:t>
            </a:r>
            <a:r>
              <a:rPr lang="ka-GE" sz="2200"/>
              <a:t> - მოქმედი პარტნიორები</a:t>
            </a:r>
            <a:endParaRPr b="0" sz="2200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44340" lvl="4" marL="392040" rtl="0" algn="l">
              <a:lnSpc>
                <a:spcPct val="12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lang="ka-GE" sz="2200">
                <a:latin typeface="Calibri"/>
                <a:ea typeface="Calibri"/>
                <a:cs typeface="Calibri"/>
                <a:sym typeface="Calibri"/>
              </a:rPr>
              <a:t>„ÖKOLOG“</a:t>
            </a:r>
            <a:r>
              <a:rPr lang="ka-GE" sz="2200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lang="ka-GE" sz="2200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-ის რეგიონული გუნდი (საგანმანათლებლო საბჭოები, მასწავლებელთა საგანმათლებლო კოლეჯები, მასწავლებლები, რეგიონული სამთავრობო სტრუქტურები, არასამთავრობო ორგანიზაციები)</a:t>
            </a:r>
            <a:endParaRPr b="0" sz="2200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44340" lvl="4" marL="392040" rtl="0" algn="l">
              <a:lnSpc>
                <a:spcPct val="12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b="0" lang="ka-GE" sz="2200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კლაგენფურტის უნივერსიტეტის სწავლების და სკოლის განვითარების დეპარტამენტი</a:t>
            </a:r>
            <a:endParaRPr sz="1600"/>
          </a:p>
          <a:p>
            <a:pPr indent="-244340" lvl="4" marL="392040" rtl="0" algn="l">
              <a:lnSpc>
                <a:spcPct val="12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b="0" lang="ka-GE" sz="2200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ავსტრიის განათლების ფედერალური სამინისტრო</a:t>
            </a:r>
            <a:endParaRPr b="0" sz="2200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17"/>
          <p:cNvSpPr/>
          <p:nvPr/>
        </p:nvSpPr>
        <p:spPr>
          <a:xfrm>
            <a:off x="971551" y="538080"/>
            <a:ext cx="9547146" cy="134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ka-GE" sz="3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ქსელები საგანმანათლებლო სისტემაში: </a:t>
            </a:r>
            <a:endParaRPr sz="8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ka-GE" sz="3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მაგალითი - „ÖKOLOG“</a:t>
            </a:r>
            <a:r>
              <a:rPr b="1" lang="ka-GE" sz="3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sz="3330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9" name="Google Shape;299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9600" y="6158160"/>
            <a:ext cx="1685880" cy="483120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17"/>
          <p:cNvSpPr/>
          <p:nvPr/>
        </p:nvSpPr>
        <p:spPr>
          <a:xfrm>
            <a:off x="7219950" y="2172405"/>
            <a:ext cx="4972050" cy="3580470"/>
          </a:xfrm>
          <a:prstGeom prst="ellipse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 cap="flat" cmpd="sng" w="76200">
            <a:solidFill>
              <a:srgbClr val="34723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8"/>
          <p:cNvSpPr txBox="1"/>
          <p:nvPr/>
        </p:nvSpPr>
        <p:spPr>
          <a:xfrm>
            <a:off x="719110" y="531101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ka-GE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ქსელები საგანმანათლებლო სისტემაში: </a:t>
            </a:r>
            <a:endParaRPr sz="6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ka-GE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მაგალითი - „ÖKOLOG“ 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18"/>
          <p:cNvSpPr txBox="1"/>
          <p:nvPr/>
        </p:nvSpPr>
        <p:spPr>
          <a:xfrm>
            <a:off x="719110" y="1963640"/>
            <a:ext cx="10515240" cy="405947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20"/>
              <a:buFont typeface="Arial"/>
              <a:buNone/>
            </a:pPr>
            <a:r>
              <a:rPr lang="ka-GE" sz="202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„ÖKOLOG“</a:t>
            </a:r>
            <a:r>
              <a:rPr i="1" lang="ka-GE" sz="202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ატივობების ურთიერთდაკავშირებული დონეები</a:t>
            </a:r>
            <a:endParaRPr i="1" sz="202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15900" lvl="0" marL="22860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20"/>
              <a:buFont typeface="Arial"/>
              <a:buChar char="•"/>
            </a:pPr>
            <a:r>
              <a:rPr b="1" lang="ka-GE" sz="202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პედაგოგიური დონე</a:t>
            </a:r>
            <a:r>
              <a:rPr lang="ka-GE" sz="202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მნიშვნელოვანი სასწავლო გამოცდილებისთვის სპეციალური სივრცეების შექმნა და მდგრადი მიდგომების, აზროვნების და შესაბამისი ქმედებების ხელშეწყობა</a:t>
            </a:r>
            <a:endParaRPr sz="1095"/>
          </a:p>
          <a:p>
            <a:pPr indent="-215900" lvl="0" marL="22860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20"/>
              <a:buFont typeface="Arial"/>
              <a:buChar char="•"/>
            </a:pPr>
            <a:r>
              <a:rPr b="1" lang="ka-GE" sz="202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ეკოლოგიური დონე:</a:t>
            </a:r>
            <a:r>
              <a:rPr lang="ka-GE" sz="202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დაბინძურების შემცირება, ბიომრავალფეროვნება </a:t>
            </a:r>
            <a:endParaRPr sz="1095"/>
          </a:p>
          <a:p>
            <a:pPr indent="-215900" lvl="0" marL="22860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20"/>
              <a:buFont typeface="Arial"/>
              <a:buChar char="•"/>
            </a:pPr>
            <a:r>
              <a:rPr b="1" lang="ka-GE" sz="202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სოციალური დონე</a:t>
            </a:r>
            <a:r>
              <a:rPr lang="ka-GE" sz="202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ისეთი სტრუქტურების შექმნა, სადაც შესაძლებელია  გადაწყვეტილების მიღების პროცესში მონაწილებობა/ჩართულობა და სკოლის გარემოსთან ერთად მუშაობა</a:t>
            </a:r>
            <a:endParaRPr sz="1095"/>
          </a:p>
          <a:p>
            <a:pPr indent="-215900" lvl="0" marL="22860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20"/>
              <a:buFont typeface="Arial"/>
              <a:buChar char="•"/>
            </a:pPr>
            <a:r>
              <a:rPr b="1" lang="ka-GE" sz="202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ეკონომიკური დონე: </a:t>
            </a:r>
            <a:r>
              <a:rPr lang="ka-GE" sz="202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რესურსების მდგრადი გამოყენება და წრიული ეკონომიკა</a:t>
            </a:r>
            <a:endParaRPr sz="1095"/>
          </a:p>
        </p:txBody>
      </p:sp>
      <p:sp>
        <p:nvSpPr>
          <p:cNvPr id="308" name="Google Shape;308;p18"/>
          <p:cNvSpPr/>
          <p:nvPr/>
        </p:nvSpPr>
        <p:spPr>
          <a:xfrm>
            <a:off x="719110" y="5873655"/>
            <a:ext cx="9259777" cy="906487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0" lvl="0" marL="182563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a-G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Rauch, F. &amp; Pfaffenwimmer, G. (2020). The Austrian ECOLOG-Schools Programme – Networking for Environmental and Sustainability Education. In A. Gough, J. Chi Kin Lee &amp; E. Po Keung Tsang (eds.), </a:t>
            </a:r>
            <a:r>
              <a:rPr i="1" lang="ka-G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Green Schools Globally: Stories of Impact for Sustainable Development</a:t>
            </a:r>
            <a:r>
              <a:rPr lang="ka-G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Dordrecht: Springer, 85-102. </a:t>
            </a:r>
            <a:r>
              <a:rPr lang="ka-GE" sz="1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https://www.springer.com/gp/book/9783030468194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82563" marR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" name="Google Shape;313;p19"/>
          <p:cNvPicPr preferRelativeResize="0"/>
          <p:nvPr/>
        </p:nvPicPr>
        <p:blipFill rotWithShape="1">
          <a:blip r:embed="rId3">
            <a:alphaModFix/>
          </a:blip>
          <a:srcRect b="0" l="0" r="0" t="1851"/>
          <a:stretch/>
        </p:blipFill>
        <p:spPr>
          <a:xfrm>
            <a:off x="-66261" y="459640"/>
            <a:ext cx="8820983" cy="6221896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19"/>
          <p:cNvSpPr txBox="1"/>
          <p:nvPr/>
        </p:nvSpPr>
        <p:spPr>
          <a:xfrm>
            <a:off x="8049761" y="265147"/>
            <a:ext cx="4142239" cy="60631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ka-G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„ÖKOLOG“-ი გვთავაზობს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ka-G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რეგიონული მხარდაჭერა და რჩევები რეგიონული გუნდების მხრიდან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ka-G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ESD-ის მასალები სკოლებისთის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ka-G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პროექტის დაფინანსება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ka-G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ონლაინ ინსტრუმენტები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ka-G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ინსპირაცია ESD-ის მაგალითებით  სკოლებიდან და სკოლებისთვის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ka-G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შემდგომი განათლება, შეხვედრები და ქსელების შექნმის შესაძლებლობები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ka-G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გამოცდილებების გაზიარება ავსტრიული ქსელის გამოყენებით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ka-G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საჯაროობა და სკოლის იმიჯი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ka-G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კვლევა და შეფასება (Rauch Pfaffenwimmer 2020, Rauch &amp; Dulle 2023)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ka-G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საერთაშორისო თანამშრომლობა და პროექტები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p19"/>
          <p:cNvSpPr/>
          <p:nvPr/>
        </p:nvSpPr>
        <p:spPr>
          <a:xfrm>
            <a:off x="3930316" y="5775920"/>
            <a:ext cx="3208420" cy="622440"/>
          </a:xfrm>
          <a:prstGeom prst="rect">
            <a:avLst/>
          </a:prstGeom>
          <a:solidFill>
            <a:srgbClr val="A8D08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ka-GE" sz="2400" strike="noStrike">
                <a:solidFill>
                  <a:srgbClr val="347238"/>
                </a:solidFill>
                <a:latin typeface="Calibri"/>
                <a:ea typeface="Calibri"/>
                <a:cs typeface="Calibri"/>
                <a:sym typeface="Calibri"/>
              </a:rPr>
              <a:t>მოქმედების არეალი</a:t>
            </a:r>
            <a:endParaRPr b="0" sz="24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"/>
          <p:cNvSpPr txBox="1"/>
          <p:nvPr>
            <p:ph type="title"/>
          </p:nvPr>
        </p:nvSpPr>
        <p:spPr>
          <a:xfrm>
            <a:off x="838080" y="821692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ka-GE"/>
              <a:t>მიმოხილვა</a:t>
            </a:r>
            <a:endParaRPr b="1"/>
          </a:p>
        </p:txBody>
      </p:sp>
      <p:sp>
        <p:nvSpPr>
          <p:cNvPr id="123" name="Google Shape;123;p2"/>
          <p:cNvSpPr txBox="1"/>
          <p:nvPr>
            <p:ph idx="1" type="body"/>
          </p:nvPr>
        </p:nvSpPr>
        <p:spPr>
          <a:xfrm>
            <a:off x="838080" y="2146852"/>
            <a:ext cx="10515240" cy="33924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571500" lvl="0" marL="5715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b="0" i="0" lang="ka-GE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პრინციპები</a:t>
            </a:r>
            <a:endParaRPr/>
          </a:p>
          <a:p>
            <a:pPr indent="-571500" lvl="0" marL="5715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b="0" i="0" lang="ka-GE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მოდელები და  ძირითადი ჩარჩოები</a:t>
            </a:r>
            <a:endParaRPr/>
          </a:p>
          <a:p>
            <a:pPr indent="-571500" lvl="0" marL="5715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b="0" i="0" lang="ka-GE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ქსელების მაგალითები</a:t>
            </a:r>
            <a:endParaRPr/>
          </a:p>
          <a:p>
            <a:pPr indent="-571500" lvl="0" marL="5715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b="0" i="0" lang="ka-GE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დამატებთი ლიტერატურა/წყაროები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" name="Google Shape;320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4059" y="2544417"/>
            <a:ext cx="4388300" cy="3291225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p20"/>
          <p:cNvSpPr txBox="1"/>
          <p:nvPr/>
        </p:nvSpPr>
        <p:spPr>
          <a:xfrm>
            <a:off x="719110" y="531101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ka-GE" sz="3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ქსელები საგანმანათლებლო სისტემაში : სასწავლო სივრცის მაგალითი „CITY PARK“</a:t>
            </a:r>
            <a:endParaRPr b="1" sz="3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Google Shape;322;p20"/>
          <p:cNvSpPr txBox="1"/>
          <p:nvPr/>
        </p:nvSpPr>
        <p:spPr>
          <a:xfrm>
            <a:off x="5202359" y="2126975"/>
            <a:ext cx="6662598" cy="418111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ka-G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ღია სასწავლო სივრცე საბავშვო ბაღისა და სკოლებისთვის გრაცის ცენტრალური პარკის ტერიტორიაზე, ავსტრია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ka-G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ქსელი - მოქმედი პარტნიორები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ka-G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NaturErlebnisPark-ის სამეცნიერო განათლების ცენტრი (არაფორმალური სწავლების ადგილი)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ka-G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ქალაქი გრაცი (ადგილობრივი ხელისუფლება) 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ka-G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საბავშვო ბაღი, სკოლები, უნივერსიტეტები (საგანმანათლებლო დაწესებულებები)</a:t>
            </a:r>
            <a:endParaRPr sz="2400">
              <a:solidFill>
                <a:srgbClr val="9FB22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21"/>
          <p:cNvSpPr/>
          <p:nvPr/>
        </p:nvSpPr>
        <p:spPr>
          <a:xfrm>
            <a:off x="213573" y="1856260"/>
            <a:ext cx="11306520" cy="45904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Arial"/>
              <a:buChar char="•"/>
            </a:pPr>
            <a:r>
              <a:rPr b="1" lang="ka-GE" sz="204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„CITY PARK“ </a:t>
            </a:r>
            <a:r>
              <a:rPr lang="ka-GE" sz="204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არის თანამშრომლობის სტრუქტურა, რომელიც აერთიანებს არაფორმალურ სასწავლო სივრცეებს, პედაგოგიური განათლების მქონე უნივერსიტეტებს, სკოლებსა და ადგილობრივ მმართველ ორგანოებს.</a:t>
            </a:r>
            <a:endParaRPr/>
          </a:p>
          <a:p>
            <a:pPr indent="-228600" lvl="0" marL="228600" marR="0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Arial"/>
              <a:buChar char="•"/>
            </a:pPr>
            <a:r>
              <a:rPr lang="ka-GE" sz="204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იგი მიზნად ისახავს ახალი სასწავლო კურიკულუმის მხარდაჭერას, ტრანსვერსული კომპეტენციების განვითარებას, საზოგადოების  ჩართულობის და გლობალური მოქალაქეობრივი განათლების ხელშეწყობას.</a:t>
            </a:r>
            <a:endParaRPr/>
          </a:p>
          <a:p>
            <a:pPr indent="-99060" lvl="0" marL="228600" marR="0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Arial"/>
              <a:buNone/>
            </a:pPr>
            <a:r>
              <a:t/>
            </a:r>
            <a:endParaRPr sz="204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marR="0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Arial"/>
              <a:buChar char="•"/>
            </a:pPr>
            <a:r>
              <a:rPr lang="ka-GE" sz="204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სტრუქტურა ხელს უწყობს განათლებას მდგრადი განვითარებისთვის (ESD), სოციალური, კულტურული და ეკოლოგიური პერსპექტივების შერწყმით ავთენტურ გარემოში. აერთიანებს საგანმანათლებლო კვლევასა და ინოვაციას, მასწავლებელთა განათლებასა და არაფორმალურ საგანმანათლებლო აქტივობებს, რომლებიც მორგებულია სასწავლო კურიკულუმზე.</a:t>
            </a:r>
            <a:endParaRPr/>
          </a:p>
          <a:p>
            <a:pPr indent="-228600" lvl="0" marL="228600" marR="0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Arial"/>
              <a:buChar char="•"/>
            </a:pPr>
            <a:r>
              <a:rPr lang="ka-GE" sz="204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ფინანსდება ქალაქის მუნიციპალიტეტის, პედაგოგიური უნივერსიტეტებისა და საგრანტო პროექტების მიერ.</a:t>
            </a:r>
            <a:endParaRPr b="0" sz="204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t/>
            </a:r>
            <a:endParaRPr b="0" sz="204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p21"/>
          <p:cNvSpPr txBox="1"/>
          <p:nvPr/>
        </p:nvSpPr>
        <p:spPr>
          <a:xfrm>
            <a:off x="719109" y="531101"/>
            <a:ext cx="10651255" cy="1325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ka-GE" sz="3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ქსელები საგანმანათლებლო სისტემაში : სასწავლო სივრცის მაგალითი - „CITY PARK“</a:t>
            </a:r>
            <a:endParaRPr b="1" sz="3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22"/>
          <p:cNvSpPr txBox="1"/>
          <p:nvPr>
            <p:ph type="title"/>
          </p:nvPr>
        </p:nvSpPr>
        <p:spPr>
          <a:xfrm>
            <a:off x="9426960" y="-23040"/>
            <a:ext cx="2443680" cy="6098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br>
              <a:rPr lang="ka-GE" sz="2800"/>
            </a:br>
            <a:r>
              <a:rPr b="1" lang="ka-GE" sz="2800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სტრუქტურა</a:t>
            </a:r>
            <a:endParaRPr b="0" sz="2800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" name="Google Shape;335;p22"/>
          <p:cNvSpPr/>
          <p:nvPr/>
        </p:nvSpPr>
        <p:spPr>
          <a:xfrm>
            <a:off x="6743880" y="2757600"/>
            <a:ext cx="502920" cy="45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6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p22"/>
          <p:cNvSpPr/>
          <p:nvPr/>
        </p:nvSpPr>
        <p:spPr>
          <a:xfrm>
            <a:off x="6743880" y="1989000"/>
            <a:ext cx="360000" cy="27252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6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Google Shape;337;p22"/>
          <p:cNvSpPr/>
          <p:nvPr/>
        </p:nvSpPr>
        <p:spPr>
          <a:xfrm>
            <a:off x="5961240" y="2493720"/>
            <a:ext cx="961560" cy="890280"/>
          </a:xfrm>
          <a:prstGeom prst="ellipse">
            <a:avLst/>
          </a:prstGeom>
          <a:solidFill>
            <a:srgbClr val="F5F5A9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ka-GE" sz="12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Cooperation </a:t>
            </a:r>
            <a:endParaRPr b="0" sz="12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ka-GE" sz="12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School</a:t>
            </a:r>
            <a:endParaRPr b="0" sz="12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Google Shape;338;p22"/>
          <p:cNvSpPr/>
          <p:nvPr/>
        </p:nvSpPr>
        <p:spPr>
          <a:xfrm>
            <a:off x="3194640" y="653400"/>
            <a:ext cx="4291920" cy="3763800"/>
          </a:xfrm>
          <a:prstGeom prst="ellipse">
            <a:avLst/>
          </a:prstGeom>
          <a:solidFill>
            <a:srgbClr val="99FF66"/>
          </a:solidFill>
          <a:ln cap="flat" cmpd="sng" w="12700">
            <a:solidFill>
              <a:srgbClr val="27435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" name="Google Shape;339;p22"/>
          <p:cNvSpPr/>
          <p:nvPr/>
        </p:nvSpPr>
        <p:spPr>
          <a:xfrm>
            <a:off x="3902978" y="468077"/>
            <a:ext cx="2780934" cy="1906031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12700">
            <a:solidFill>
              <a:srgbClr val="70AD4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a-GE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ქალაქის პარკები, როგორც ავთენტური სასწავლო სივრცეები განათლება მდგრადი განვითარებითვის (ESD), სადაც ერთიანდება ბუნებრივი და სოციალური-კულტურული გარემოს პერსპექტივები.</a:t>
            </a:r>
            <a:endParaRPr b="0" sz="14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" name="Google Shape;340;p22"/>
          <p:cNvSpPr/>
          <p:nvPr/>
        </p:nvSpPr>
        <p:spPr>
          <a:xfrm rot="1237800">
            <a:off x="2219928" y="1758484"/>
            <a:ext cx="2268360" cy="91118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1"/>
          </a:solidFill>
          <a:ln cap="flat" cmpd="sng" w="12700">
            <a:solidFill>
              <a:srgbClr val="27435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" name="Google Shape;341;p22"/>
          <p:cNvSpPr/>
          <p:nvPr/>
        </p:nvSpPr>
        <p:spPr>
          <a:xfrm rot="1273200">
            <a:off x="2520720" y="2028715"/>
            <a:ext cx="1738080" cy="460211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ka-GE" sz="1200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ავთენტური პროექტის უზრუნველყოფა</a:t>
            </a:r>
            <a:endParaRPr b="0" sz="12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Google Shape;342;p22"/>
          <p:cNvSpPr/>
          <p:nvPr/>
        </p:nvSpPr>
        <p:spPr>
          <a:xfrm rot="5400000">
            <a:off x="285049" y="2427731"/>
            <a:ext cx="2395080" cy="1299098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1"/>
          </a:solidFill>
          <a:ln cap="flat" cmpd="sng" w="12700">
            <a:solidFill>
              <a:srgbClr val="27435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" name="Google Shape;343;p22"/>
          <p:cNvSpPr/>
          <p:nvPr/>
        </p:nvSpPr>
        <p:spPr>
          <a:xfrm rot="5400000">
            <a:off x="436969" y="2870763"/>
            <a:ext cx="2135882" cy="64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a-G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ძირითად პერსონალსა და ინფრასტრუქტურის დაფინანსება</a:t>
            </a:r>
            <a:endParaRPr b="0" sz="12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p22"/>
          <p:cNvSpPr/>
          <p:nvPr/>
        </p:nvSpPr>
        <p:spPr>
          <a:xfrm>
            <a:off x="1145880" y="1131480"/>
            <a:ext cx="1458000" cy="33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ka-GE" sz="1600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City of Graz</a:t>
            </a:r>
            <a:endParaRPr b="0" sz="16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" name="Google Shape;345;p22"/>
          <p:cNvSpPr/>
          <p:nvPr/>
        </p:nvSpPr>
        <p:spPr>
          <a:xfrm>
            <a:off x="313104" y="562393"/>
            <a:ext cx="2406721" cy="1489783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rgbClr val="27435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Google Shape;346;p22"/>
          <p:cNvSpPr/>
          <p:nvPr/>
        </p:nvSpPr>
        <p:spPr>
          <a:xfrm>
            <a:off x="207000" y="1009440"/>
            <a:ext cx="825840" cy="803880"/>
          </a:xfrm>
          <a:prstGeom prst="ellipse">
            <a:avLst/>
          </a:prstGeom>
          <a:solidFill>
            <a:srgbClr val="C4E0B2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22"/>
          <p:cNvSpPr/>
          <p:nvPr/>
        </p:nvSpPr>
        <p:spPr>
          <a:xfrm>
            <a:off x="112320" y="1229760"/>
            <a:ext cx="1003680" cy="506377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ka-GE" sz="9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ლოკალური დაწესებულებები</a:t>
            </a:r>
            <a:endParaRPr b="0" sz="9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Google Shape;348;p22"/>
          <p:cNvSpPr/>
          <p:nvPr/>
        </p:nvSpPr>
        <p:spPr>
          <a:xfrm rot="-2583600">
            <a:off x="1912832" y="3278830"/>
            <a:ext cx="2296440" cy="1238385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1"/>
          </a:solidFill>
          <a:ln cap="flat" cmpd="sng" w="12700">
            <a:solidFill>
              <a:srgbClr val="27435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" name="Google Shape;349;p22"/>
          <p:cNvSpPr/>
          <p:nvPr/>
        </p:nvSpPr>
        <p:spPr>
          <a:xfrm>
            <a:off x="3123360" y="5640840"/>
            <a:ext cx="5260320" cy="809108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1"/>
          </a:solidFill>
          <a:ln cap="flat" cmpd="sng" w="12700">
            <a:solidFill>
              <a:srgbClr val="27435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" name="Google Shape;350;p22"/>
          <p:cNvSpPr/>
          <p:nvPr/>
        </p:nvSpPr>
        <p:spPr>
          <a:xfrm>
            <a:off x="3075838" y="5782680"/>
            <a:ext cx="4892041" cy="460211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a-G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მოქმედი და მომავალი მასწავლებლების უწყვეტ პროფესიულ განვითარებაში (CPD) წვლილის შეტანა.</a:t>
            </a:r>
            <a:endParaRPr b="0" sz="12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" name="Google Shape;351;p22"/>
          <p:cNvSpPr/>
          <p:nvPr/>
        </p:nvSpPr>
        <p:spPr>
          <a:xfrm rot="10800000">
            <a:off x="3075840" y="5164199"/>
            <a:ext cx="4904280" cy="684263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1"/>
          </a:solidFill>
          <a:ln cap="flat" cmpd="sng" w="12700">
            <a:solidFill>
              <a:srgbClr val="27435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" name="Google Shape;352;p22"/>
          <p:cNvSpPr/>
          <p:nvPr/>
        </p:nvSpPr>
        <p:spPr>
          <a:xfrm>
            <a:off x="3520080" y="5305680"/>
            <a:ext cx="4578480" cy="460211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ka-GE" sz="1200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სტუდენტების ჩართვა სკოლების საგანმანათლებლო აქტივობებში</a:t>
            </a:r>
            <a:endParaRPr b="0" sz="12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" name="Google Shape;353;p22"/>
          <p:cNvSpPr/>
          <p:nvPr/>
        </p:nvSpPr>
        <p:spPr>
          <a:xfrm rot="10800000">
            <a:off x="6823956" y="667083"/>
            <a:ext cx="2340360" cy="100404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1"/>
          </a:solidFill>
          <a:ln cap="flat" cmpd="sng" w="12700">
            <a:solidFill>
              <a:srgbClr val="27435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" name="Google Shape;354;p22"/>
          <p:cNvSpPr/>
          <p:nvPr/>
        </p:nvSpPr>
        <p:spPr>
          <a:xfrm>
            <a:off x="6787349" y="897309"/>
            <a:ext cx="2749856" cy="460211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a-G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გარემოსდაცვითი აქტივობების ინტეგრირება საკლასო სწავლებაში</a:t>
            </a:r>
            <a:endParaRPr b="0" sz="12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" name="Google Shape;355;p22"/>
          <p:cNvSpPr/>
          <p:nvPr/>
        </p:nvSpPr>
        <p:spPr>
          <a:xfrm rot="-2568600">
            <a:off x="2190060" y="3503776"/>
            <a:ext cx="1990440" cy="460211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ka-GE" sz="1200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საგანმანათლებლო პროექტის მართვა</a:t>
            </a:r>
            <a:endParaRPr b="0" sz="12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" name="Google Shape;356;p22"/>
          <p:cNvSpPr/>
          <p:nvPr/>
        </p:nvSpPr>
        <p:spPr>
          <a:xfrm>
            <a:off x="833040" y="829080"/>
            <a:ext cx="1800720" cy="275545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ka-GE" sz="1200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ქ.გრაცი</a:t>
            </a:r>
            <a:endParaRPr b="0" sz="12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Google Shape;357;p22"/>
          <p:cNvSpPr/>
          <p:nvPr/>
        </p:nvSpPr>
        <p:spPr>
          <a:xfrm rot="-2206800">
            <a:off x="6186600" y="2040480"/>
            <a:ext cx="3028680" cy="81684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1"/>
          </a:solidFill>
          <a:ln cap="flat" cmpd="sng" w="12700">
            <a:solidFill>
              <a:srgbClr val="27435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Google Shape;358;p22"/>
          <p:cNvSpPr/>
          <p:nvPr/>
        </p:nvSpPr>
        <p:spPr>
          <a:xfrm rot="-1695000">
            <a:off x="3989520" y="3351600"/>
            <a:ext cx="3137760" cy="1645920"/>
          </a:xfrm>
          <a:prstGeom prst="ellipse">
            <a:avLst/>
          </a:prstGeom>
          <a:solidFill>
            <a:srgbClr val="FFFF99"/>
          </a:solidFill>
          <a:ln cap="flat" cmpd="sng" w="12700">
            <a:solidFill>
              <a:srgbClr val="27435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p22"/>
          <p:cNvSpPr/>
          <p:nvPr/>
        </p:nvSpPr>
        <p:spPr>
          <a:xfrm rot="-1949400">
            <a:off x="4504277" y="3631023"/>
            <a:ext cx="2296573" cy="1014209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a-G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უწყვეტი სამოქმედო  კვლევის (Action Research) პროცესი სასწავლო მასალებისა და მეთოდების განვითარებისა და შესწავლის მიზნით</a:t>
            </a:r>
            <a:endParaRPr b="0" sz="12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" name="Google Shape;360;p22"/>
          <p:cNvSpPr/>
          <p:nvPr/>
        </p:nvSpPr>
        <p:spPr>
          <a:xfrm rot="8652000">
            <a:off x="6388560" y="2547360"/>
            <a:ext cx="3315240" cy="64188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1"/>
          </a:solidFill>
          <a:ln cap="flat" cmpd="sng" w="12700">
            <a:solidFill>
              <a:srgbClr val="27435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" name="Google Shape;361;p22"/>
          <p:cNvSpPr/>
          <p:nvPr/>
        </p:nvSpPr>
        <p:spPr>
          <a:xfrm rot="-2197800">
            <a:off x="7297920" y="2714688"/>
            <a:ext cx="1492920" cy="275545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ka-GE" sz="1200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თანამშრომლობა</a:t>
            </a:r>
            <a:endParaRPr b="0" sz="12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" name="Google Shape;362;p22"/>
          <p:cNvSpPr/>
          <p:nvPr/>
        </p:nvSpPr>
        <p:spPr>
          <a:xfrm rot="-409800">
            <a:off x="2655720" y="4342680"/>
            <a:ext cx="1922400" cy="73656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1"/>
          </a:solidFill>
          <a:ln cap="flat" cmpd="sng" w="12700">
            <a:solidFill>
              <a:srgbClr val="27435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3" name="Google Shape;363;p22"/>
          <p:cNvSpPr/>
          <p:nvPr/>
        </p:nvSpPr>
        <p:spPr>
          <a:xfrm rot="-9777600">
            <a:off x="6245640" y="4386240"/>
            <a:ext cx="2111760" cy="64188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1"/>
          </a:solidFill>
          <a:ln cap="flat" cmpd="sng" w="12700">
            <a:solidFill>
              <a:srgbClr val="27435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" name="Google Shape;364;p22"/>
          <p:cNvSpPr/>
          <p:nvPr/>
        </p:nvSpPr>
        <p:spPr>
          <a:xfrm rot="1005000">
            <a:off x="6611040" y="4585608"/>
            <a:ext cx="1641240" cy="275545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ka-GE" sz="1200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თანამშრომლობა</a:t>
            </a:r>
            <a:endParaRPr b="0" sz="12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" name="Google Shape;365;p22"/>
          <p:cNvSpPr/>
          <p:nvPr/>
        </p:nvSpPr>
        <p:spPr>
          <a:xfrm rot="-421200">
            <a:off x="2772360" y="4600368"/>
            <a:ext cx="1492920" cy="275545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ka-GE" sz="1200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თანამშრომლობა</a:t>
            </a:r>
            <a:endParaRPr b="0" sz="12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6" name="Google Shape;366;p22"/>
          <p:cNvSpPr/>
          <p:nvPr/>
        </p:nvSpPr>
        <p:spPr>
          <a:xfrm>
            <a:off x="8117280" y="4381920"/>
            <a:ext cx="2720520" cy="1788840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rgbClr val="27435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7" name="Google Shape;367;p22"/>
          <p:cNvSpPr/>
          <p:nvPr/>
        </p:nvSpPr>
        <p:spPr>
          <a:xfrm>
            <a:off x="8122680" y="4821480"/>
            <a:ext cx="925920" cy="937800"/>
          </a:xfrm>
          <a:prstGeom prst="ellipse">
            <a:avLst/>
          </a:prstGeom>
          <a:solidFill>
            <a:srgbClr val="99FF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ka-GE" sz="9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უნივერსიტეტი</a:t>
            </a:r>
            <a:endParaRPr b="0" sz="9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8" name="Google Shape;368;p22"/>
          <p:cNvSpPr/>
          <p:nvPr/>
        </p:nvSpPr>
        <p:spPr>
          <a:xfrm>
            <a:off x="9001440" y="4667400"/>
            <a:ext cx="1814736" cy="64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ka-GE" sz="1200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უნივერსიტეტები მასწავლებელთა განათლებისთვის</a:t>
            </a:r>
            <a:endParaRPr b="0" sz="12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9" name="Google Shape;369;p22"/>
          <p:cNvSpPr/>
          <p:nvPr/>
        </p:nvSpPr>
        <p:spPr>
          <a:xfrm>
            <a:off x="329040" y="4429440"/>
            <a:ext cx="2720520" cy="1757160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rgbClr val="27435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0" name="Google Shape;370;p22"/>
          <p:cNvSpPr/>
          <p:nvPr/>
        </p:nvSpPr>
        <p:spPr>
          <a:xfrm>
            <a:off x="368280" y="4809600"/>
            <a:ext cx="866160" cy="887040"/>
          </a:xfrm>
          <a:prstGeom prst="ellipse">
            <a:avLst/>
          </a:prstGeom>
          <a:solidFill>
            <a:srgbClr val="D8E2F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ka-GE" sz="9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არაფორმალური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ka-GE" sz="9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სასწავლო საიტი</a:t>
            </a:r>
            <a:endParaRPr b="0" sz="9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p22"/>
          <p:cNvSpPr/>
          <p:nvPr/>
        </p:nvSpPr>
        <p:spPr>
          <a:xfrm>
            <a:off x="1144080" y="4733640"/>
            <a:ext cx="1800720" cy="64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ka-GE" sz="1200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„NaturErlebnisPark“-ის</a:t>
            </a:r>
            <a:endParaRPr b="0" sz="12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a-G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სამეცნიერო განათლების ცენტრი</a:t>
            </a:r>
            <a:endParaRPr b="0" sz="12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2" name="Google Shape;372;p22"/>
          <p:cNvSpPr/>
          <p:nvPr/>
        </p:nvSpPr>
        <p:spPr>
          <a:xfrm>
            <a:off x="4207320" y="2377800"/>
            <a:ext cx="2300040" cy="706432"/>
          </a:xfrm>
          <a:prstGeom prst="rect">
            <a:avLst/>
          </a:prstGeom>
          <a:solidFill>
            <a:srgbClr val="CCFF99"/>
          </a:solidFill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ka-GE" sz="2000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სასწავლო სივცრე</a:t>
            </a:r>
            <a:endParaRPr b="0" sz="20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a-G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„CITY PARK“</a:t>
            </a:r>
            <a:endParaRPr b="0" sz="20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3" name="Google Shape;373;p22"/>
          <p:cNvSpPr/>
          <p:nvPr/>
        </p:nvSpPr>
        <p:spPr>
          <a:xfrm rot="-2259000">
            <a:off x="6486580" y="2256298"/>
            <a:ext cx="2220279" cy="373872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a-G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ინსპირაცია სკოლის განვითარებისათვის</a:t>
            </a:r>
            <a:endParaRPr b="0" sz="12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4" name="Google Shape;374;p22"/>
          <p:cNvSpPr/>
          <p:nvPr/>
        </p:nvSpPr>
        <p:spPr>
          <a:xfrm>
            <a:off x="9321593" y="638526"/>
            <a:ext cx="2720520" cy="1865520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rgbClr val="27435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" name="Google Shape;375;p22"/>
          <p:cNvSpPr/>
          <p:nvPr/>
        </p:nvSpPr>
        <p:spPr>
          <a:xfrm>
            <a:off x="9374910" y="1095839"/>
            <a:ext cx="961560" cy="935640"/>
          </a:xfrm>
          <a:prstGeom prst="ellipse">
            <a:avLst/>
          </a:prstGeom>
          <a:solidFill>
            <a:srgbClr val="F5F5A9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ka-GE" sz="12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სკოლა</a:t>
            </a:r>
            <a:endParaRPr b="0" sz="12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Google Shape;376;p22"/>
          <p:cNvSpPr/>
          <p:nvPr/>
        </p:nvSpPr>
        <p:spPr>
          <a:xfrm>
            <a:off x="10091880" y="1031400"/>
            <a:ext cx="1588872" cy="829543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a-G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საჯარო ბაგა-ბაღები, დაწყებითი და საშუალო სკოლები:</a:t>
            </a:r>
            <a:endParaRPr b="0" sz="12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" name="Google Shape;377;p22"/>
          <p:cNvSpPr/>
          <p:nvPr/>
        </p:nvSpPr>
        <p:spPr>
          <a:xfrm>
            <a:off x="9663840" y="2580321"/>
            <a:ext cx="2720520" cy="1788840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rgbClr val="27435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ka-GE" sz="1800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Science Center Network</a:t>
            </a:r>
            <a:endParaRPr b="0" sz="18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" name="Google Shape;378;p22"/>
          <p:cNvSpPr/>
          <p:nvPr/>
        </p:nvSpPr>
        <p:spPr>
          <a:xfrm>
            <a:off x="9361799" y="3038040"/>
            <a:ext cx="1030845" cy="904320"/>
          </a:xfrm>
          <a:prstGeom prst="ellipse">
            <a:avLst/>
          </a:prstGeom>
          <a:solidFill>
            <a:srgbClr val="FF9999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ka-GE" sz="9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ქსელები და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ka-GE" sz="9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ურთიერთობები</a:t>
            </a:r>
            <a:endParaRPr b="0" sz="9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Google Shape;379;p22"/>
          <p:cNvSpPr/>
          <p:nvPr/>
        </p:nvSpPr>
        <p:spPr>
          <a:xfrm rot="-1022400">
            <a:off x="6806567" y="3486201"/>
            <a:ext cx="2577600" cy="892421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chemeClr val="lt1"/>
          </a:solidFill>
          <a:ln cap="flat" cmpd="sng" w="12700">
            <a:solidFill>
              <a:srgbClr val="27435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0" name="Google Shape;380;p22"/>
          <p:cNvSpPr/>
          <p:nvPr/>
        </p:nvSpPr>
        <p:spPr>
          <a:xfrm rot="-1068000">
            <a:off x="7079624" y="3505341"/>
            <a:ext cx="2235124" cy="767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a-GE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პროფესიული ონფორმაციისს გაცვლასა და ერთობლივ საგრანტო განაცხადებში მონაწილეობა</a:t>
            </a:r>
            <a:endParaRPr b="0" sz="11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" name="Google Shape;381;p22"/>
          <p:cNvSpPr/>
          <p:nvPr/>
        </p:nvSpPr>
        <p:spPr>
          <a:xfrm>
            <a:off x="10050526" y="2791028"/>
            <a:ext cx="2260800" cy="275545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a-G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სამეცნიერო ცენტრის ქსელი</a:t>
            </a:r>
            <a:endParaRPr b="0" sz="12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2" name="Google Shape;382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33240" y="3174840"/>
            <a:ext cx="849600" cy="25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3" name="Google Shape;383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393480" y="5393520"/>
            <a:ext cx="747720" cy="747720"/>
          </a:xfrm>
          <a:prstGeom prst="rect">
            <a:avLst/>
          </a:prstGeom>
          <a:noFill/>
          <a:ln>
            <a:noFill/>
          </a:ln>
        </p:spPr>
      </p:pic>
      <p:sp>
        <p:nvSpPr>
          <p:cNvPr id="384" name="Google Shape;384;p22"/>
          <p:cNvSpPr/>
          <p:nvPr/>
        </p:nvSpPr>
        <p:spPr>
          <a:xfrm>
            <a:off x="10370880" y="3502440"/>
            <a:ext cx="2013480" cy="275545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ka-GE" sz="1200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საჯარო ბიბლიოთეკები</a:t>
            </a:r>
            <a:endParaRPr b="0" sz="120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5" name="Google Shape;385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633680" y="3847680"/>
            <a:ext cx="566280" cy="36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6" name="Google Shape;386;p2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206567" y="5309338"/>
            <a:ext cx="1027440" cy="544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7" name="Google Shape;387;p2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223280" y="1343916"/>
            <a:ext cx="1135800" cy="3095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8" name="Google Shape;388;p2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171105" y="5467970"/>
            <a:ext cx="1548720" cy="4010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23"/>
          <p:cNvSpPr txBox="1"/>
          <p:nvPr>
            <p:ph idx="1" type="body"/>
          </p:nvPr>
        </p:nvSpPr>
        <p:spPr>
          <a:xfrm>
            <a:off x="640858" y="2321900"/>
            <a:ext cx="6177063" cy="33520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i="1" lang="ka-GE" sz="2400"/>
              <a:t>ქსელის ზოგადი პირობები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i="1" lang="ka-GE" sz="2400"/>
              <a:t>თანამშრომლობის კონტრაქტები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i="1" lang="ka-GE" sz="2400"/>
              <a:t>კოორდინაციის რესურსები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i="1" lang="ka-GE" sz="2400"/>
              <a:t>სასწავლო პროგრამები, რომლებიც უზრუნველყოფს ინტერდისციპლინურ მუშაობას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i="1" lang="ka-GE" sz="2400"/>
              <a:t>ხელმძღვანელების ჩართულობა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i="1" lang="ka-GE" sz="2400"/>
              <a:t>ქალაქის მმართველი ორგანოს მხარდაჭერა</a:t>
            </a:r>
            <a:endParaRPr/>
          </a:p>
          <a:p>
            <a:pPr indent="-87629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2400"/>
          </a:p>
          <a:p>
            <a:pPr indent="-87629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2400"/>
          </a:p>
          <a:p>
            <a:pPr indent="-87629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2400"/>
          </a:p>
        </p:txBody>
      </p:sp>
      <p:pic>
        <p:nvPicPr>
          <p:cNvPr id="394" name="Google Shape;394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98043" y="2172813"/>
            <a:ext cx="4981702" cy="3012683"/>
          </a:xfrm>
          <a:prstGeom prst="rect">
            <a:avLst/>
          </a:prstGeom>
          <a:noFill/>
          <a:ln>
            <a:noFill/>
          </a:ln>
        </p:spPr>
      </p:pic>
      <p:pic>
        <p:nvPicPr>
          <p:cNvPr id="395" name="Google Shape;395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582739" y="4476997"/>
            <a:ext cx="821531" cy="345249"/>
          </a:xfrm>
          <a:prstGeom prst="rect">
            <a:avLst/>
          </a:prstGeom>
          <a:noFill/>
          <a:ln>
            <a:noFill/>
          </a:ln>
        </p:spPr>
      </p:pic>
      <p:sp>
        <p:nvSpPr>
          <p:cNvPr id="396" name="Google Shape;396;p23"/>
          <p:cNvSpPr txBox="1"/>
          <p:nvPr/>
        </p:nvSpPr>
        <p:spPr>
          <a:xfrm>
            <a:off x="640858" y="484403"/>
            <a:ext cx="10763412" cy="1325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ka-GE" sz="3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ქსელები საგანმანათლებლო სისტემაში : სასწავლო სივრცის მაგალითი - „CITY PARK“</a:t>
            </a:r>
            <a:endParaRPr b="1" sz="3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24"/>
          <p:cNvSpPr txBox="1"/>
          <p:nvPr>
            <p:ph idx="1" type="body"/>
          </p:nvPr>
        </p:nvSpPr>
        <p:spPr>
          <a:xfrm>
            <a:off x="238539" y="1749373"/>
            <a:ext cx="5349431" cy="43187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ka-GE" sz="2400"/>
              <a:t>„უსაფრთხო სივრცე“ მასწავლებლებისთვის, ინოვაციური სწავლების მეთოდების შესასწავლად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ka-GE" sz="2400"/>
              <a:t>სამოტივაციო ეფექტები სტუდენტებისთვის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ka-GE" sz="2400"/>
              <a:t>საწყისი წერტილების ფართო სპექტრი შემდგომი გაკვეთილებისთვის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ka-GE" sz="2400"/>
              <a:t>კავშირი სამეცნიერო სწავლებასა და ყოველდღიურ ცხოვრებას შორის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ka-GE" sz="2400"/>
              <a:t>მნიშვნელოვანი კონტექსტები ESD-სთვის</a:t>
            </a:r>
            <a:endParaRPr sz="2400"/>
          </a:p>
        </p:txBody>
      </p:sp>
      <p:pic>
        <p:nvPicPr>
          <p:cNvPr id="403" name="Google Shape;403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73948" y="1781917"/>
            <a:ext cx="5715000" cy="4286250"/>
          </a:xfrm>
          <a:prstGeom prst="rect">
            <a:avLst/>
          </a:prstGeom>
          <a:noFill/>
          <a:ln>
            <a:noFill/>
          </a:ln>
        </p:spPr>
      </p:pic>
      <p:sp>
        <p:nvSpPr>
          <p:cNvPr id="404" name="Google Shape;404;p24"/>
          <p:cNvSpPr txBox="1"/>
          <p:nvPr/>
        </p:nvSpPr>
        <p:spPr>
          <a:xfrm>
            <a:off x="787730" y="531101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ka-GE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გამოცდილება „City Park“-ის სასწავლო სივრციდან</a:t>
            </a:r>
            <a:endParaRPr b="1"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Ein Bild, das Text enthält.&#10;&#10;Automatisch generierte Beschreibung" id="409" name="Google Shape;409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08728" y="2604655"/>
            <a:ext cx="2416597" cy="3428003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descr="Ein Bild, das Text, Schrift, Logo, Screenshot enthält.&#10;&#10;Automatisch generierte Beschreibung" id="410" name="Google Shape;410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50099" y="3677584"/>
            <a:ext cx="1281773" cy="100195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pic>
        <p:nvPicPr>
          <p:cNvPr descr="Ein Bild, das Text enthält.&#10;&#10;Automatisch generierte Beschreibung" id="411" name="Google Shape;411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9392" y="1909220"/>
            <a:ext cx="5360738" cy="4879312"/>
          </a:xfrm>
          <a:custGeom>
            <a:rect b="b" l="l" r="r" t="t"/>
            <a:pathLst>
              <a:path extrusionOk="0" h="6857984" w="7534640">
                <a:moveTo>
                  <a:pt x="0" y="0"/>
                </a:moveTo>
                <a:lnTo>
                  <a:pt x="7534640" y="0"/>
                </a:lnTo>
                <a:lnTo>
                  <a:pt x="7534640" y="3832811"/>
                </a:lnTo>
                <a:lnTo>
                  <a:pt x="7344853" y="3826712"/>
                </a:lnTo>
                <a:cubicBezTo>
                  <a:pt x="7344853" y="3826712"/>
                  <a:pt x="7341511" y="3826712"/>
                  <a:pt x="7341511" y="3826712"/>
                </a:cubicBezTo>
                <a:cubicBezTo>
                  <a:pt x="7274667" y="3823370"/>
                  <a:pt x="7211169" y="3823370"/>
                  <a:pt x="7144324" y="3820027"/>
                </a:cubicBezTo>
                <a:cubicBezTo>
                  <a:pt x="6913719" y="3820027"/>
                  <a:pt x="6683113" y="3820027"/>
                  <a:pt x="6455848" y="3820027"/>
                </a:cubicBezTo>
                <a:cubicBezTo>
                  <a:pt x="6231926" y="3910265"/>
                  <a:pt x="5987951" y="3833396"/>
                  <a:pt x="5767372" y="3903581"/>
                </a:cubicBezTo>
                <a:cubicBezTo>
                  <a:pt x="5533423" y="3900239"/>
                  <a:pt x="5312845" y="3970423"/>
                  <a:pt x="5082238" y="4000503"/>
                </a:cubicBezTo>
                <a:cubicBezTo>
                  <a:pt x="4908446" y="4013871"/>
                  <a:pt x="4731314" y="3997160"/>
                  <a:pt x="4570892" y="4067345"/>
                </a:cubicBezTo>
                <a:cubicBezTo>
                  <a:pt x="4447233" y="4124161"/>
                  <a:pt x="4350312" y="4197688"/>
                  <a:pt x="4483996" y="4348083"/>
                </a:cubicBezTo>
                <a:cubicBezTo>
                  <a:pt x="4644419" y="4344742"/>
                  <a:pt x="4627708" y="4598742"/>
                  <a:pt x="4788129" y="4561979"/>
                </a:cubicBezTo>
                <a:cubicBezTo>
                  <a:pt x="4754709" y="4678954"/>
                  <a:pt x="4641076" y="4618795"/>
                  <a:pt x="4600971" y="4705690"/>
                </a:cubicBezTo>
                <a:cubicBezTo>
                  <a:pt x="4684524" y="4779217"/>
                  <a:pt x="4844945" y="4725744"/>
                  <a:pt x="4871683" y="4879480"/>
                </a:cubicBezTo>
                <a:cubicBezTo>
                  <a:pt x="4838262" y="5039902"/>
                  <a:pt x="4945210" y="5019849"/>
                  <a:pt x="5032105" y="5029876"/>
                </a:cubicBezTo>
                <a:cubicBezTo>
                  <a:pt x="5239317" y="5049930"/>
                  <a:pt x="5439843" y="5063297"/>
                  <a:pt x="5643713" y="5096719"/>
                </a:cubicBezTo>
                <a:cubicBezTo>
                  <a:pt x="5693844" y="5106745"/>
                  <a:pt x="5810819" y="5083350"/>
                  <a:pt x="5800794" y="5186956"/>
                </a:cubicBezTo>
                <a:cubicBezTo>
                  <a:pt x="5790767" y="5270508"/>
                  <a:pt x="5700529" y="5240431"/>
                  <a:pt x="5643713" y="5243772"/>
                </a:cubicBezTo>
                <a:cubicBezTo>
                  <a:pt x="5329553" y="5283879"/>
                  <a:pt x="5012052" y="5220378"/>
                  <a:pt x="4701235" y="5223719"/>
                </a:cubicBezTo>
                <a:cubicBezTo>
                  <a:pt x="4664472" y="5223719"/>
                  <a:pt x="4657787" y="5334009"/>
                  <a:pt x="4577576" y="5297246"/>
                </a:cubicBezTo>
                <a:cubicBezTo>
                  <a:pt x="4788129" y="5397510"/>
                  <a:pt x="5767372" y="5424248"/>
                  <a:pt x="6094900" y="5477721"/>
                </a:cubicBezTo>
                <a:cubicBezTo>
                  <a:pt x="5754004" y="5858724"/>
                  <a:pt x="5429817" y="5628117"/>
                  <a:pt x="5159105" y="5842012"/>
                </a:cubicBezTo>
                <a:cubicBezTo>
                  <a:pt x="5159105" y="5842012"/>
                  <a:pt x="5212580" y="5842012"/>
                  <a:pt x="5443187" y="5912197"/>
                </a:cubicBezTo>
                <a:cubicBezTo>
                  <a:pt x="5627002" y="5969012"/>
                  <a:pt x="5536765" y="6049223"/>
                  <a:pt x="6001321" y="6202962"/>
                </a:cubicBezTo>
                <a:cubicBezTo>
                  <a:pt x="5824188" y="6253093"/>
                  <a:pt x="5593581" y="6156172"/>
                  <a:pt x="5506685" y="6416857"/>
                </a:cubicBezTo>
                <a:cubicBezTo>
                  <a:pt x="5643713" y="6463648"/>
                  <a:pt x="5807477" y="6420200"/>
                  <a:pt x="5904398" y="6543858"/>
                </a:cubicBezTo>
                <a:cubicBezTo>
                  <a:pt x="5934478" y="6580622"/>
                  <a:pt x="5964557" y="6604017"/>
                  <a:pt x="6001321" y="6624068"/>
                </a:cubicBezTo>
                <a:cubicBezTo>
                  <a:pt x="5984612" y="6630754"/>
                  <a:pt x="5964557" y="6637437"/>
                  <a:pt x="5951188" y="6644121"/>
                </a:cubicBezTo>
                <a:cubicBezTo>
                  <a:pt x="5977925" y="6667518"/>
                  <a:pt x="6663060" y="6794517"/>
                  <a:pt x="6836850" y="6797860"/>
                </a:cubicBezTo>
                <a:cubicBezTo>
                  <a:pt x="6761652" y="6822926"/>
                  <a:pt x="6636845" y="6844075"/>
                  <a:pt x="6553814" y="6856412"/>
                </a:cubicBezTo>
                <a:lnTo>
                  <a:pt x="6542822" y="6857984"/>
                </a:lnTo>
                <a:lnTo>
                  <a:pt x="0" y="6857984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412" name="Google Shape;412;p25"/>
          <p:cNvSpPr txBox="1"/>
          <p:nvPr/>
        </p:nvSpPr>
        <p:spPr>
          <a:xfrm>
            <a:off x="0" y="362458"/>
            <a:ext cx="11907078" cy="1325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ka-GE" sz="3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ქსელები საგანმანათლებლო სისტემაში : სასწავლო სივრცის მაგალითი - „SCiENCE_LINK</a:t>
            </a:r>
            <a:r>
              <a:rPr b="1" baseline="30000" lang="ka-GE" sz="3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nockberge“</a:t>
            </a:r>
            <a:endParaRPr b="1" sz="3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26"/>
          <p:cNvSpPr txBox="1"/>
          <p:nvPr>
            <p:ph idx="1" type="body"/>
          </p:nvPr>
        </p:nvSpPr>
        <p:spPr>
          <a:xfrm>
            <a:off x="5391585" y="2464904"/>
            <a:ext cx="5911385" cy="3861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0000" lnSpcReduction="20000"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ka-GE"/>
              <a:t>ბიოსფერული ნაკრძალი - „ზალცბურგის ლუნგაუ და კარინთიის ნოკბერგე“.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ka-GE"/>
              <a:t>ფართობი: 1,500 კმ</a:t>
            </a:r>
            <a:r>
              <a:rPr baseline="30000" lang="ka-GE"/>
              <a:t>2 </a:t>
            </a:r>
            <a:r>
              <a:rPr lang="ka-GE"/>
              <a:t>ორ ავსტრიულ პროვინციაში (ზალცბურგი და კარინთია)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ka-GE"/>
              <a:t>34,000 მოსახლე, 13,000 მოსახლე კარინთიის ოთხ მუნიციპალიტეტში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ka-GE"/>
              <a:t>2012 წლიდან საერთაშორისოდ აღიარებული იუნესკოს ბიოსფერული რეზერვატი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ka-GE"/>
              <a:t>SCiENCE_LINK-თან თანამშრომლობა დაიწყო 2013 წელს </a:t>
            </a:r>
            <a:endParaRPr/>
          </a:p>
          <a:p>
            <a:pPr indent="-10414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-10414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-10414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-10414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-10414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  <p:pic>
        <p:nvPicPr>
          <p:cNvPr id="418" name="Google Shape;418;p26"/>
          <p:cNvPicPr preferRelativeResize="0"/>
          <p:nvPr/>
        </p:nvPicPr>
        <p:blipFill rotWithShape="1">
          <a:blip r:embed="rId3">
            <a:alphaModFix amt="50000"/>
          </a:blip>
          <a:srcRect b="0" l="0" r="0" t="0"/>
          <a:stretch/>
        </p:blipFill>
        <p:spPr>
          <a:xfrm>
            <a:off x="598480" y="5770476"/>
            <a:ext cx="4032000" cy="784056"/>
          </a:xfrm>
          <a:prstGeom prst="rect">
            <a:avLst/>
          </a:prstGeom>
          <a:noFill/>
          <a:ln>
            <a:noFill/>
          </a:ln>
          <a:effectLst>
            <a:outerShdw blurRad="50800" rotWithShape="0" algn="ctr" dir="5400000" dist="50800">
              <a:srgbClr val="000000">
                <a:alpha val="0"/>
              </a:srgbClr>
            </a:outerShdw>
          </a:effectLst>
        </p:spPr>
      </p:pic>
      <p:pic>
        <p:nvPicPr>
          <p:cNvPr descr="Ein Bild, das Karte, Text enthält.&#10;&#10;Automatisch generierte Beschreibung" id="419" name="Google Shape;419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71513" y="1847023"/>
            <a:ext cx="3758967" cy="24090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:\Biosphärenpark Nockberge\Karten\MP_Übersicht_BSP_Lungau_Nockberge.png" id="420" name="Google Shape;420;p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232615" y="3245607"/>
            <a:ext cx="1874547" cy="2606195"/>
          </a:xfrm>
          <a:prstGeom prst="rect">
            <a:avLst/>
          </a:prstGeom>
          <a:noFill/>
          <a:ln>
            <a:noFill/>
          </a:ln>
        </p:spPr>
      </p:pic>
      <p:sp>
        <p:nvSpPr>
          <p:cNvPr id="421" name="Google Shape;421;p26"/>
          <p:cNvSpPr txBox="1"/>
          <p:nvPr/>
        </p:nvSpPr>
        <p:spPr>
          <a:xfrm>
            <a:off x="787730" y="531101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ka-GE" sz="3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ქსელები საგანმანათლებლო სისტემაში : სასწავლო სივრცის მაგალითი - „SCiENCE_LINK</a:t>
            </a:r>
            <a:r>
              <a:rPr b="1" baseline="30000" lang="ka-GE" sz="3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noc</a:t>
            </a:r>
            <a:r>
              <a:rPr b="1" baseline="30000" lang="ka-GE" sz="3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kberge“</a:t>
            </a:r>
            <a:endParaRPr b="1"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27"/>
          <p:cNvSpPr txBox="1"/>
          <p:nvPr>
            <p:ph idx="1" type="body"/>
          </p:nvPr>
        </p:nvSpPr>
        <p:spPr>
          <a:xfrm>
            <a:off x="6763984" y="2248705"/>
            <a:ext cx="5062205" cy="43508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62500" lnSpcReduction="20000"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i="1" lang="ka-GE"/>
              <a:t>პარტნიორები</a:t>
            </a:r>
            <a:endParaRPr b="1" i="1"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ka-GE"/>
              <a:t>ნოკბერგის ბიოსფერული ნაკრძალი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ka-GE"/>
              <a:t>კლაგენფურტის უნივერსიტეტი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ka-GE"/>
              <a:t>კარინთიის გამოყენებითი მეცნიერებების უნივერსიტეტი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ka-GE"/>
              <a:t>პედაგოგიური საშუალო სკოლა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ka-GE"/>
              <a:t>ეკოლოგიის E.C.O. ინსტიტუტი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ka-GE"/>
              <a:t>სტრატეგიული ხედვა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ka-GE"/>
              <a:t>საერთაშორისო სამეცნიერო კვლევასა და რეალურ ცხოვრებას შორის ხიდების გაბმა  „მდგრადი განვითარების სამოდელო რეგიონში“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i="1"/>
          </a:p>
          <a:p>
            <a:pPr indent="-117475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-117475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-117475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-117475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  <p:grpSp>
        <p:nvGrpSpPr>
          <p:cNvPr id="427" name="Google Shape;427;p27"/>
          <p:cNvGrpSpPr/>
          <p:nvPr/>
        </p:nvGrpSpPr>
        <p:grpSpPr>
          <a:xfrm>
            <a:off x="191296" y="1973692"/>
            <a:ext cx="6675638" cy="3447326"/>
            <a:chOff x="763399" y="1630866"/>
            <a:chExt cx="6675638" cy="3447326"/>
          </a:xfrm>
        </p:grpSpPr>
        <p:pic>
          <p:nvPicPr>
            <p:cNvPr id="428" name="Google Shape;428;p2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63399" y="1630866"/>
              <a:ext cx="5062204" cy="267437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9" name="Google Shape;429;p2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815509" y="1950391"/>
              <a:ext cx="1530672" cy="84605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hai_Signatur_ATHENA_2023_Chair_230925" id="430" name="Google Shape;430;p2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5722653" y="4232137"/>
              <a:ext cx="1716384" cy="84605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1" name="Google Shape;431;p27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4088741" y="4392605"/>
              <a:ext cx="1276849" cy="4123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Ein Bild, das Schrift, Kreis, Grafiken, Logo enthält.&#10;&#10;Automatisch generierte Beschreibung" id="432" name="Google Shape;432;p27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5851355" y="2894133"/>
              <a:ext cx="1458980" cy="137315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33" name="Google Shape;433;p27"/>
          <p:cNvSpPr txBox="1"/>
          <p:nvPr/>
        </p:nvSpPr>
        <p:spPr>
          <a:xfrm>
            <a:off x="838380" y="500211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ka-GE" sz="3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ქსელები საგანმანათლებლო სისტემაში : სასწავლო სივრცის მაგალითი - „SCiENCE_LINK</a:t>
            </a:r>
            <a:r>
              <a:rPr b="1" baseline="30000" lang="ka-GE" sz="3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nockberge“</a:t>
            </a:r>
            <a:endParaRPr b="1" sz="3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28"/>
          <p:cNvSpPr txBox="1"/>
          <p:nvPr>
            <p:ph idx="1" type="body"/>
          </p:nvPr>
        </p:nvSpPr>
        <p:spPr>
          <a:xfrm>
            <a:off x="787730" y="1695189"/>
            <a:ext cx="7174015" cy="46317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0000" lnSpcReduction="20000"/>
          </a:bodyPr>
          <a:lstStyle/>
          <a:p>
            <a:pPr indent="-228600" lvl="0" marL="228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b="1" lang="ka-GE"/>
              <a:t>ნოკოთეკა (Nockothek)</a:t>
            </a:r>
            <a:r>
              <a:rPr lang="ka-GE"/>
              <a:t> – რეგიონული საკვლევ მონაცემთა ბაზა.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b="1" lang="ka-GE"/>
              <a:t>კვლევითი კითხვების კატალოგი</a:t>
            </a:r>
            <a:r>
              <a:rPr lang="ka-GE"/>
              <a:t> – თემატური კრებული, რომელშიც თავმოყრილია საკითხები და გამოწვევები, რომლებიც განსაზღვრავს რეგიონის სოციალურ, ეკონომიკურ და ეკოლოგიურ განვითარებას, ადგილობრივი მოსახლეობის საჭიროებებსა და ბიოსფერული რეზერვატის/ნაკრძალის მართვის პროცესებს.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b="1" lang="ka-GE"/>
              <a:t>კვლევითი შაბათ-კვირა</a:t>
            </a:r>
            <a:r>
              <a:rPr lang="ka-GE"/>
              <a:t> – რეგულარულად ორგანიზებული სამდღიანი ინტერდისციპლინური სამუშაო სემინარი, სადაც სტუდენტები, რომლებიც სადიპლომო/საგამოცდო ნაშრომებისთვის ეძებენ თემებს, ხვდებიან რეგიონის წარმომადგენლებსა და პოულობენ შესაბამის საკვლევ საკითხებს/თემებს.</a:t>
            </a:r>
            <a:endParaRPr/>
          </a:p>
          <a:p>
            <a:pPr indent="-10414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-10414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  <p:pic>
        <p:nvPicPr>
          <p:cNvPr id="439" name="Google Shape;439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94734" y="2900217"/>
            <a:ext cx="3678758" cy="2177427"/>
          </a:xfrm>
          <a:prstGeom prst="rect">
            <a:avLst/>
          </a:prstGeom>
          <a:noFill/>
          <a:ln>
            <a:noFill/>
          </a:ln>
        </p:spPr>
      </p:pic>
      <p:sp>
        <p:nvSpPr>
          <p:cNvPr id="440" name="Google Shape;440;p28"/>
          <p:cNvSpPr txBox="1"/>
          <p:nvPr/>
        </p:nvSpPr>
        <p:spPr>
          <a:xfrm>
            <a:off x="787730" y="531101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ka-GE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SciENCE_LINK</a:t>
            </a:r>
            <a:r>
              <a:rPr b="1" baseline="30000" lang="ka-GE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nockberge </a:t>
            </a:r>
            <a:r>
              <a:rPr lang="ka-GE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b="1" lang="ka-GE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ის შემადგენელი ნაწილები</a:t>
            </a:r>
            <a:endParaRPr b="1"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29"/>
          <p:cNvSpPr txBox="1"/>
          <p:nvPr>
            <p:ph type="title"/>
          </p:nvPr>
        </p:nvSpPr>
        <p:spPr>
          <a:xfrm>
            <a:off x="838200" y="49845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ka-GE" sz="3900">
                <a:latin typeface="Calibri"/>
                <a:ea typeface="Calibri"/>
                <a:cs typeface="Calibri"/>
                <a:sym typeface="Calibri"/>
              </a:rPr>
              <a:t>განათლება მდგრადი განვითარებისთვის</a:t>
            </a:r>
            <a:endParaRPr b="1" sz="39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6" name="Google Shape;446;p29"/>
          <p:cNvSpPr txBox="1"/>
          <p:nvPr>
            <p:ph idx="1" type="body"/>
          </p:nvPr>
        </p:nvSpPr>
        <p:spPr>
          <a:xfrm>
            <a:off x="4333461" y="1988595"/>
            <a:ext cx="7414591" cy="37081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55000" lnSpcReduction="20000"/>
          </a:bodyPr>
          <a:lstStyle/>
          <a:p>
            <a:pPr indent="-228600" lvl="0" marL="228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b="1" lang="ka-GE"/>
              <a:t>განათლება მდგრადი განვითარებისათვის</a:t>
            </a:r>
            <a:r>
              <a:rPr lang="ka-GE"/>
              <a:t> აღიქმება როგორც კონსტრუქციული დიალოგისა და მოლაპარაკების პროცესი, რომელიც ეფუძნება მონაწილე მხარეთა განსხვავებული პერსპექტივებისა და ინტერესების შეთანხმებას კონკრეტულ სიტუაციებში.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ka-GE"/>
              <a:t>ეს გულისხმობს ინტენსიურ სასწავლო და საგანმანათლებლო პროცესებს, რომლებიც მოიცავს როგორც საბაზო, ისე საშუალო და უმაღლესი განათლების საფეხურებს, აგრეთვე ზრდასრულთა განათლებას.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ka-GE"/>
              <a:t>მისი ძირითადი მიზანია კომპეტენციისა და უნარების განვითარება, რათა თითოეულმა ადამიანმა შეძლოს აქტიური მონაწილეობა საკუთარი ცხოვრების, საცხოვრებელი გარემოსა და საზოგადოების მომავლის ფორმირებაში მდგრადი განვითარების პრინციპების შესაბამისად.</a:t>
            </a:r>
            <a:endParaRPr/>
          </a:p>
          <a:p>
            <a:pPr indent="-228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ka-GE"/>
              <a:t>პარტნიორები ამ პროცესში თავიანთი ექსპერტული ცოდნითა და გამოცდილებით მონაწილეობენ და თანაბრად სარგებლობენ ერთმანეთის მიერ შეტანილი წვლილით.</a:t>
            </a:r>
            <a:endParaRPr/>
          </a:p>
          <a:p>
            <a:pPr indent="-13081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-13081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-13081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  <p:grpSp>
        <p:nvGrpSpPr>
          <p:cNvPr id="447" name="Google Shape;447;p29"/>
          <p:cNvGrpSpPr/>
          <p:nvPr/>
        </p:nvGrpSpPr>
        <p:grpSpPr>
          <a:xfrm>
            <a:off x="1400263" y="1988595"/>
            <a:ext cx="2693565" cy="3191705"/>
            <a:chOff x="838200" y="1690688"/>
            <a:chExt cx="3182639" cy="4108109"/>
          </a:xfrm>
        </p:grpSpPr>
        <p:pic>
          <p:nvPicPr>
            <p:cNvPr descr="F:\026-17 ©FRANZGERDL BPNB BIO-PARK _5823_klein.jpg" id="448" name="Google Shape;448;p2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38200" y="1690688"/>
              <a:ext cx="3182639" cy="212429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9" name="Google Shape;449;p2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838200" y="3676002"/>
              <a:ext cx="3182639" cy="212279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50" name="Google Shape;450;p29"/>
          <p:cNvSpPr/>
          <p:nvPr/>
        </p:nvSpPr>
        <p:spPr>
          <a:xfrm>
            <a:off x="1116675" y="5696760"/>
            <a:ext cx="8029572" cy="64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0" lvl="0" marL="182563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a-G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Rauch, F. &amp; Falkner, J. (2020). SCIENCE_LINKnockberge – kooperativ Forschen, Lehren und Lernen. In A. Borsdorf, M. Jungmeier, V. Braun &amp; K. Heinrich (eds.), Biosphäre 4.0 - UNESCO Biosphere Reserves als Modellregionen einer nachhaltigen Entwicklung). Dortrecht: Springer, 161-170.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"/>
          <p:cNvSpPr txBox="1"/>
          <p:nvPr>
            <p:ph type="title"/>
          </p:nvPr>
        </p:nvSpPr>
        <p:spPr>
          <a:xfrm>
            <a:off x="838380" y="2434472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ka-GE"/>
              <a:t>პრინციპები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30"/>
          <p:cNvSpPr txBox="1"/>
          <p:nvPr>
            <p:ph type="title"/>
          </p:nvPr>
        </p:nvSpPr>
        <p:spPr>
          <a:xfrm>
            <a:off x="890280" y="2226365"/>
            <a:ext cx="10515240" cy="19460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Calibri"/>
              <a:buNone/>
            </a:pPr>
            <a:r>
              <a:rPr lang="ka-GE" sz="2800">
                <a:solidFill>
                  <a:srgbClr val="FF0000"/>
                </a:solidFill>
              </a:rPr>
              <a:t>იფიქრე საკუთარ ქვეყანაში ან საზოგადოებაში არსებულ საგანმანათლებლო ქსელებზე! ვინ არიან ძირითადი მთავარი მონაწილეები?</a:t>
            </a:r>
            <a:br>
              <a:rPr lang="ka-GE" sz="2800">
                <a:solidFill>
                  <a:srgbClr val="FF0000"/>
                </a:solidFill>
              </a:rPr>
            </a:br>
            <a:br>
              <a:rPr lang="ka-GE" sz="2800"/>
            </a:br>
            <a:r>
              <a:rPr lang="ka-GE" sz="1400"/>
              <a:t>სასურველია აღნიშნული ქსელების განხილვა სხვადასხვა პერსპექტივიდან „ოთხი სათვალის“ მეთოდის გამოყენებით (იხილეთ შემდეგ სლაიდზე).</a:t>
            </a:r>
            <a:endParaRPr b="0" sz="1400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31"/>
          <p:cNvSpPr txBox="1"/>
          <p:nvPr/>
        </p:nvSpPr>
        <p:spPr>
          <a:xfrm>
            <a:off x="699051" y="2184039"/>
            <a:ext cx="8719353" cy="37856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a-G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განიხილეთ თქვენს მიერ აღმოჩენილი მაგალითები შემდეგი ასპექტების მიხედვით: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ka-G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რა სარგებელი შეიძლება ჰქონდეს ასეთ თანამშრომლობას თითოეულ პარტნიორისთვის?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ka-G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რა გამოწვევები ან პრობლემები შეიძლება წარმოიშვას ამ თანამშრომლობის პროცესში?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ka-G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რა სტრუქტურული, სამართლებრივი და ორგანიზაციული მოთხოვნები უნდა იყოს გათვალისწინებული?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ka-G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რა გავლენა შეიძლება მოახდინოს ასეთმა თანამშრომლობამ სკოლების განვითარებაზე?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1" name="Google Shape;461;p31"/>
          <p:cNvSpPr txBox="1"/>
          <p:nvPr/>
        </p:nvSpPr>
        <p:spPr>
          <a:xfrm>
            <a:off x="838200" y="49845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ka-GE" sz="5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„ოთხი სათვალე“</a:t>
            </a:r>
            <a:endParaRPr b="1" sz="5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Sonnenbrille Silhouette" id="462" name="Google Shape;462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57552" y="2622907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onnenbrille mit einfarbiger Füllung" id="463" name="Google Shape;463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557552" y="4393951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rille mit einfarbiger Füllung" id="464" name="Google Shape;464;p3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557552" y="3537307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rille Silhouette" id="465" name="Google Shape;465;p3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557552" y="5250594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32"/>
          <p:cNvSpPr txBox="1"/>
          <p:nvPr>
            <p:ph type="title"/>
          </p:nvPr>
        </p:nvSpPr>
        <p:spPr>
          <a:xfrm>
            <a:off x="890280" y="28472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Calibri"/>
              <a:buNone/>
            </a:pPr>
            <a:r>
              <a:rPr b="1" lang="ka-GE" sz="2800">
                <a:solidFill>
                  <a:srgbClr val="FF0000"/>
                </a:solidFill>
              </a:rPr>
              <a:t>იფიქრეთ, როგორ შეუძლია ქსელებს ხელი შეუწყოს განათლებას </a:t>
            </a:r>
            <a:r>
              <a:rPr b="1" lang="ka-GE" sz="2800">
                <a:solidFill>
                  <a:srgbClr val="FF0000"/>
                </a:solidFill>
              </a:rPr>
              <a:t>მდგრადი განვითარებისთვის </a:t>
            </a:r>
            <a:r>
              <a:rPr b="1" lang="ka-GE" sz="2800">
                <a:solidFill>
                  <a:srgbClr val="FF0000"/>
                </a:solidFill>
              </a:rPr>
              <a:t>(ESD)!</a:t>
            </a:r>
            <a:endParaRPr b="1" sz="1400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5" name="Google Shape;475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3120" y="5028106"/>
            <a:ext cx="7944798" cy="1486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476" name="Google Shape;476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776107" y="687791"/>
            <a:ext cx="837095" cy="1284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77" name="Google Shape;477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5400000">
            <a:off x="10416107" y="3787940"/>
            <a:ext cx="820560" cy="1259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8" name="Google Shape;478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802654" y="1687642"/>
            <a:ext cx="788193" cy="1209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479" name="Google Shape;479;p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172477" y="3055708"/>
            <a:ext cx="1260353" cy="820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0" name="Google Shape;480;p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616927" y="1807744"/>
            <a:ext cx="1260353" cy="820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1" name="Google Shape;481;p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384911" y="881926"/>
            <a:ext cx="1260353" cy="820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2" name="Google Shape;482;p3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569880" y="2682916"/>
            <a:ext cx="838724" cy="1287554"/>
          </a:xfrm>
          <a:prstGeom prst="rect">
            <a:avLst/>
          </a:prstGeom>
          <a:noFill/>
          <a:ln>
            <a:noFill/>
          </a:ln>
        </p:spPr>
      </p:pic>
      <p:sp>
        <p:nvSpPr>
          <p:cNvPr id="483" name="Google Shape;483;p33"/>
          <p:cNvSpPr txBox="1"/>
          <p:nvPr/>
        </p:nvSpPr>
        <p:spPr>
          <a:xfrm>
            <a:off x="573120" y="1824021"/>
            <a:ext cx="84804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a-GE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მოიფიქრეთ, რომელი პარტნიორობები შეძლებენ თქვენი საქმიანობის მხარდაჭერას მდგრადი განვითარების განათლების (ESD) სფეროში!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a-GE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განსაზღვრეთ, რომელ ინსტიტუციებსა და ორგანიზაციებს შეუძლიათ - ---- თქვენი სკოლის დახმარება გარემოსდაცვითი და მდგრადი განვითარების მიზნების განხორციელებაში?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a-GE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დაგეგმეთ პოსტერის დიზაინი, რომელიც აჩვენებს ქსელის „პაზლის“ სხვადასხვა ნაწილს და მათ შორის კავშირებს! 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4" name="Google Shape;484;p33"/>
          <p:cNvSpPr txBox="1"/>
          <p:nvPr/>
        </p:nvSpPr>
        <p:spPr>
          <a:xfrm>
            <a:off x="838200" y="203633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b="1" lang="ka-GE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შექმნებით ქსელი</a:t>
            </a:r>
            <a:endParaRPr b="1" sz="4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34"/>
          <p:cNvSpPr txBox="1"/>
          <p:nvPr>
            <p:ph type="title"/>
          </p:nvPr>
        </p:nvSpPr>
        <p:spPr>
          <a:xfrm>
            <a:off x="890280" y="28472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25952"/>
              </a:buClr>
              <a:buSzPts val="4400"/>
              <a:buFont typeface="Calibri"/>
              <a:buNone/>
            </a:pPr>
            <a:r>
              <a:rPr b="1" lang="ka-GE" sz="4400" strike="noStrike">
                <a:solidFill>
                  <a:srgbClr val="025952"/>
                </a:solidFill>
                <a:latin typeface="Calibri"/>
                <a:ea typeface="Calibri"/>
                <a:cs typeface="Calibri"/>
                <a:sym typeface="Calibri"/>
              </a:rPr>
              <a:t>დამატებითი ლიტერატურა</a:t>
            </a:r>
            <a:endParaRPr b="0" sz="4400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35"/>
          <p:cNvSpPr txBox="1"/>
          <p:nvPr>
            <p:ph idx="1" type="body"/>
          </p:nvPr>
        </p:nvSpPr>
        <p:spPr>
          <a:xfrm>
            <a:off x="656664" y="1654145"/>
            <a:ext cx="10878671" cy="37940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182563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ka-GE" sz="1600"/>
              <a:t>Managua, A. &amp; Instance, D. (2018). </a:t>
            </a:r>
            <a:r>
              <a:rPr i="1" lang="ka-GE" sz="1600"/>
              <a:t>Teachers as Designers of Learning Environments. The Importance of Innovative Pedagogies</a:t>
            </a:r>
            <a:r>
              <a:rPr lang="ka-GE" sz="1600"/>
              <a:t>. OECD Publishing. Paris. </a:t>
            </a:r>
            <a:r>
              <a:rPr lang="ka-GE" sz="1600" u="sng">
                <a:solidFill>
                  <a:schemeClr val="hlink"/>
                </a:solidFill>
                <a:hlinkClick r:id="rId3"/>
              </a:rPr>
              <a:t>https://www.oecd.org/education/teachers-as-designers-of-learning-environments-9789264085374-en.htm</a:t>
            </a:r>
            <a:endParaRPr sz="1600"/>
          </a:p>
          <a:p>
            <a:pPr indent="0" lvl="0" marL="182563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ka-GE" sz="1600"/>
              <a:t>Rauch, F. (2016). Networking for Education for Sustainable Development in Austria: The Austrian ECOLOG-Schools Programme. </a:t>
            </a:r>
            <a:r>
              <a:rPr i="1" lang="ka-GE" sz="1600"/>
              <a:t>Educational Action Research</a:t>
            </a:r>
            <a:r>
              <a:rPr lang="ka-GE" sz="1600"/>
              <a:t>, 24 (1), 34-45. (DOI: 10.1080/09650792.2015.1132000).</a:t>
            </a:r>
            <a:endParaRPr/>
          </a:p>
          <a:p>
            <a:pPr indent="0" lvl="0" marL="182563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ka-GE" sz="1600"/>
              <a:t>Rauch, F. &amp; Dulle, M. (2023). The Austrian ECOLOG Schools Network. Results of a Quantitative Evaluation. </a:t>
            </a:r>
            <a:r>
              <a:rPr i="1" lang="ka-GE" sz="1600"/>
              <a:t>Sisyphus</a:t>
            </a:r>
            <a:r>
              <a:rPr lang="ka-GE" sz="1600"/>
              <a:t>, 11(2), 94-107. </a:t>
            </a:r>
            <a:r>
              <a:rPr lang="ka-GE" sz="1600" u="sng">
                <a:solidFill>
                  <a:schemeClr val="hlink"/>
                </a:solidFill>
                <a:hlinkClick r:id="rId4"/>
              </a:rPr>
              <a:t>https://revistas.rcaap.pt/sisyphus/article/view/28591/22582</a:t>
            </a:r>
            <a:endParaRPr sz="1600"/>
          </a:p>
          <a:p>
            <a:pPr indent="0" lvl="0" marL="182563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t/>
            </a:r>
            <a:endParaRPr sz="1600"/>
          </a:p>
          <a:p>
            <a:pPr indent="0" lvl="0" marL="182563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t/>
            </a:r>
            <a:endParaRPr sz="1600">
              <a:highlight>
                <a:srgbClr val="00FF00"/>
              </a:highlight>
            </a:endParaRPr>
          </a:p>
          <a:p>
            <a:pPr indent="0" lvl="0" marL="182563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t/>
            </a:r>
            <a:endParaRPr sz="1600"/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t/>
            </a:r>
            <a:endParaRPr sz="1600"/>
          </a:p>
          <a:p>
            <a:pPr indent="0" lvl="0" marL="182563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t/>
            </a:r>
            <a:endParaRPr sz="1400"/>
          </a:p>
          <a:p>
            <a:pPr indent="-139700" lvl="0" marL="228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t/>
            </a:r>
            <a:endParaRPr sz="1400"/>
          </a:p>
        </p:txBody>
      </p:sp>
      <p:sp>
        <p:nvSpPr>
          <p:cNvPr id="495" name="Google Shape;495;p35"/>
          <p:cNvSpPr txBox="1"/>
          <p:nvPr/>
        </p:nvSpPr>
        <p:spPr>
          <a:xfrm>
            <a:off x="838380" y="39220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ka-GE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წასაკითხი რესურსები</a:t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4"/>
          <p:cNvSpPr txBox="1"/>
          <p:nvPr>
            <p:ph type="title"/>
          </p:nvPr>
        </p:nvSpPr>
        <p:spPr>
          <a:xfrm>
            <a:off x="838080" y="854765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b="1" lang="ka-GE" sz="4000"/>
              <a:t>ტრანსფორმაციული კომპეტენციები და კოლაბორაცია</a:t>
            </a:r>
            <a:endParaRPr b="1" sz="4000"/>
          </a:p>
        </p:txBody>
      </p:sp>
      <p:sp>
        <p:nvSpPr>
          <p:cNvPr id="134" name="Google Shape;134;p4"/>
          <p:cNvSpPr txBox="1"/>
          <p:nvPr>
            <p:ph idx="1" type="body"/>
          </p:nvPr>
        </p:nvSpPr>
        <p:spPr>
          <a:xfrm>
            <a:off x="543340" y="2179926"/>
            <a:ext cx="11009363" cy="26360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b="0" i="0" lang="ka-GE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ტრანსფორმაციული კომპეტენცია არის უნარი მდგრადი განვითარების კონტექსტში აქტიური მონაწილეობის გზით, ჩამოაყალიბო საკუთარი ცხოვრება, შექმნა საკუთარი საცხოვრებელი სივრცე და საზოგადოების მომავალი.</a:t>
            </a:r>
            <a:endParaRPr/>
          </a:p>
        </p:txBody>
      </p:sp>
      <p:sp>
        <p:nvSpPr>
          <p:cNvPr id="135" name="Google Shape;135;p4"/>
          <p:cNvSpPr/>
          <p:nvPr/>
        </p:nvSpPr>
        <p:spPr>
          <a:xfrm>
            <a:off x="639296" y="4816013"/>
            <a:ext cx="10714023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ka-GE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„თანამშრომლობა, თანამშრომლობა და თანამშრომლობა შეიძლება დაერქვას დღის წესრიგს “ (ჰააგა 2015).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5"/>
          <p:cNvSpPr txBox="1"/>
          <p:nvPr>
            <p:ph type="title"/>
          </p:nvPr>
        </p:nvSpPr>
        <p:spPr>
          <a:xfrm>
            <a:off x="2118992" y="1154148"/>
            <a:ext cx="8183096" cy="8510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1" lang="ka-GE" sz="3200">
                <a:solidFill>
                  <a:schemeClr val="dk1"/>
                </a:solidFill>
              </a:rPr>
              <a:t>პროფესიული სწავლების კონცეფცია</a:t>
            </a:r>
            <a:br>
              <a:rPr lang="ka-GE" sz="3200"/>
            </a:br>
            <a:endParaRPr b="0" sz="1200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5"/>
          <p:cNvSpPr/>
          <p:nvPr/>
        </p:nvSpPr>
        <p:spPr>
          <a:xfrm>
            <a:off x="4349880" y="3041640"/>
            <a:ext cx="3200040" cy="2742840"/>
          </a:xfrm>
          <a:custGeom>
            <a:rect b="b" l="l" r="r" t="t"/>
            <a:pathLst>
              <a:path extrusionOk="0" h="21600" w="21600">
                <a:moveTo>
                  <a:pt x="10800" y="0"/>
                </a:moveTo>
                <a:lnTo>
                  <a:pt x="9439" y="6480"/>
                </a:lnTo>
                <a:lnTo>
                  <a:pt x="10243" y="6480"/>
                </a:lnTo>
                <a:lnTo>
                  <a:pt x="10243" y="10243"/>
                </a:lnTo>
                <a:lnTo>
                  <a:pt x="6480" y="10243"/>
                </a:lnTo>
                <a:lnTo>
                  <a:pt x="6480" y="9439"/>
                </a:lnTo>
                <a:lnTo>
                  <a:pt x="0" y="10800"/>
                </a:lnTo>
                <a:lnTo>
                  <a:pt x="6480" y="12161"/>
                </a:lnTo>
                <a:lnTo>
                  <a:pt x="6480" y="11357"/>
                </a:lnTo>
                <a:lnTo>
                  <a:pt x="10243" y="11357"/>
                </a:lnTo>
                <a:lnTo>
                  <a:pt x="10243" y="15120"/>
                </a:lnTo>
                <a:lnTo>
                  <a:pt x="9439" y="15120"/>
                </a:lnTo>
                <a:lnTo>
                  <a:pt x="10800" y="21600"/>
                </a:lnTo>
                <a:lnTo>
                  <a:pt x="12161" y="15120"/>
                </a:lnTo>
                <a:lnTo>
                  <a:pt x="11357" y="15120"/>
                </a:lnTo>
                <a:lnTo>
                  <a:pt x="11357" y="11357"/>
                </a:lnTo>
                <a:lnTo>
                  <a:pt x="15120" y="11357"/>
                </a:lnTo>
                <a:lnTo>
                  <a:pt x="15120" y="12161"/>
                </a:lnTo>
                <a:lnTo>
                  <a:pt x="21600" y="10800"/>
                </a:lnTo>
                <a:lnTo>
                  <a:pt x="15120" y="9439"/>
                </a:lnTo>
                <a:lnTo>
                  <a:pt x="15120" y="10243"/>
                </a:lnTo>
                <a:lnTo>
                  <a:pt x="11357" y="10243"/>
                </a:lnTo>
                <a:lnTo>
                  <a:pt x="11357" y="6480"/>
                </a:lnTo>
                <a:lnTo>
                  <a:pt x="12161" y="6480"/>
                </a:lnTo>
                <a:lnTo>
                  <a:pt x="10800" y="0"/>
                </a:lnTo>
                <a:close/>
              </a:path>
            </a:pathLst>
          </a:custGeom>
          <a:solidFill>
            <a:schemeClr val="accent1"/>
          </a:solidFill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5"/>
          <p:cNvSpPr/>
          <p:nvPr/>
        </p:nvSpPr>
        <p:spPr>
          <a:xfrm>
            <a:off x="5114880" y="1728720"/>
            <a:ext cx="1703160" cy="2035001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ka-GE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b="0" i="0" lang="ka-GE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ავტონომია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5"/>
          <p:cNvSpPr/>
          <p:nvPr/>
        </p:nvSpPr>
        <p:spPr>
          <a:xfrm>
            <a:off x="2590920" y="4184640"/>
            <a:ext cx="1828440" cy="1357892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ka-GE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რეფლექსია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5"/>
          <p:cNvSpPr/>
          <p:nvPr/>
        </p:nvSpPr>
        <p:spPr>
          <a:xfrm>
            <a:off x="7620120" y="4184640"/>
            <a:ext cx="1828440" cy="398655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ka-GE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მოქმედება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5"/>
          <p:cNvSpPr/>
          <p:nvPr/>
        </p:nvSpPr>
        <p:spPr>
          <a:xfrm>
            <a:off x="5029200" y="5860800"/>
            <a:ext cx="1828440" cy="398655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ka-GE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კავშირები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5"/>
          <p:cNvSpPr/>
          <p:nvPr/>
        </p:nvSpPr>
        <p:spPr>
          <a:xfrm rot="8319600">
            <a:off x="4858200" y="4336920"/>
            <a:ext cx="2704680" cy="685440"/>
          </a:xfrm>
          <a:prstGeom prst="curvedDownArrow">
            <a:avLst>
              <a:gd fmla="val 29145" name="adj1"/>
              <a:gd fmla="val 108034" name="adj2"/>
              <a:gd fmla="val 33333" name="adj3"/>
            </a:avLst>
          </a:prstGeom>
          <a:gradFill>
            <a:gsLst>
              <a:gs pos="0">
                <a:srgbClr val="FFFFFF"/>
              </a:gs>
              <a:gs pos="100000">
                <a:srgbClr val="FF0000"/>
              </a:gs>
            </a:gsLst>
            <a:lin ang="5400000" scaled="0"/>
          </a:gradFill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6"/>
          <p:cNvSpPr txBox="1"/>
          <p:nvPr>
            <p:ph type="title"/>
          </p:nvPr>
        </p:nvSpPr>
        <p:spPr>
          <a:xfrm>
            <a:off x="2395440" y="681480"/>
            <a:ext cx="8162640" cy="707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b="1" lang="ka-GE" sz="4000">
                <a:solidFill>
                  <a:schemeClr val="dk1"/>
                </a:solidFill>
              </a:rPr>
              <a:t>ჯგუფების/გუნდების აუცილებლობა</a:t>
            </a:r>
            <a:endParaRPr b="0" sz="4000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6"/>
          <p:cNvSpPr txBox="1"/>
          <p:nvPr>
            <p:ph idx="1" type="body"/>
          </p:nvPr>
        </p:nvSpPr>
        <p:spPr>
          <a:xfrm>
            <a:off x="551329" y="1761565"/>
            <a:ext cx="10801991" cy="44149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b="0" i="0" lang="ka-GE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ჯგუფები, როგორც სკოლის განვითარების ცენტრალური ღერძი</a:t>
            </a:r>
            <a:endParaRPr/>
          </a:p>
          <a:p>
            <a:pPr indent="-228600" lvl="0" marL="228600" marR="0" rtl="0" algn="l">
              <a:lnSpc>
                <a:spcPct val="8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1" i="1" lang="ka-GE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პრაქტიკის ჯგუფების მახასიათებლები </a:t>
            </a:r>
            <a:r>
              <a:rPr b="0" i="0" lang="ka-GE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(ვენჯერი 1998)</a:t>
            </a:r>
            <a:r>
              <a:rPr b="0" i="1" lang="ka-GE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b="0" i="1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b="0" i="1" lang="ka-GE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b="0" i="0" lang="ka-GE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საერთო ინტერესი 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b="0" i="0" lang="ka-GE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საერთო ჩართულობა 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b="0" i="0" lang="ka-GE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პრაქტიკული უნარ-ჩვევების ერთიანი პროგრამა/რეპეტიტორიუმი</a:t>
            </a:r>
            <a:br>
              <a:rPr b="0" i="0" lang="ka-GE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ka-GE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b="1" i="0" lang="ka-GE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პროფესიონალი მასწავლებლების გუნდის მახასიათებლები: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ka-GE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საერთო მიზანი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ka-GE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მოსწავლეთა სწავლის პროცესის ცენტრში მოქცევა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ka-GE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რეფლექსია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1001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001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7"/>
          <p:cNvSpPr txBox="1"/>
          <p:nvPr>
            <p:ph idx="1" type="body"/>
          </p:nvPr>
        </p:nvSpPr>
        <p:spPr>
          <a:xfrm>
            <a:off x="609480" y="2550695"/>
            <a:ext cx="10972440" cy="21405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i="0" lang="ka-GE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მოდელები და ძირითადი ჩარჩო</a:t>
            </a:r>
            <a:endParaRPr b="1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8"/>
          <p:cNvSpPr/>
          <p:nvPr/>
        </p:nvSpPr>
        <p:spPr>
          <a:xfrm>
            <a:off x="6904080" y="5651640"/>
            <a:ext cx="183960" cy="768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3" name="Google Shape;163;p8"/>
          <p:cNvSpPr/>
          <p:nvPr/>
        </p:nvSpPr>
        <p:spPr>
          <a:xfrm>
            <a:off x="2063880" y="2587680"/>
            <a:ext cx="1728360" cy="769680"/>
          </a:xfrm>
          <a:prstGeom prst="rect">
            <a:avLst/>
          </a:prstGeom>
          <a:noFill/>
          <a:ln>
            <a:noFill/>
          </a:ln>
        </p:spPr>
        <p:txBody>
          <a:bodyPr anchorCtr="0" anchor="b" bIns="45000" lIns="90000" spcFirstLastPara="1" rIns="90000" wrap="square" tIns="450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4" name="Google Shape;164;p8"/>
          <p:cNvSpPr/>
          <p:nvPr/>
        </p:nvSpPr>
        <p:spPr>
          <a:xfrm>
            <a:off x="2279520" y="2781360"/>
            <a:ext cx="1634760" cy="769680"/>
          </a:xfrm>
          <a:prstGeom prst="rect">
            <a:avLst/>
          </a:prstGeom>
          <a:noFill/>
          <a:ln>
            <a:noFill/>
          </a:ln>
        </p:spPr>
        <p:txBody>
          <a:bodyPr anchorCtr="0" anchor="b" bIns="45000" lIns="90000" spcFirstLastPara="1" rIns="90000" wrap="square" tIns="450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5" name="Google Shape;165;p8"/>
          <p:cNvSpPr/>
          <p:nvPr/>
        </p:nvSpPr>
        <p:spPr>
          <a:xfrm>
            <a:off x="8183520" y="2371680"/>
            <a:ext cx="1512360" cy="769680"/>
          </a:xfrm>
          <a:prstGeom prst="rect">
            <a:avLst/>
          </a:prstGeom>
          <a:noFill/>
          <a:ln>
            <a:noFill/>
          </a:ln>
        </p:spPr>
        <p:txBody>
          <a:bodyPr anchorCtr="0" anchor="b" bIns="45000" lIns="90000" spcFirstLastPara="1" rIns="90000" wrap="square" tIns="450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6" name="Google Shape;166;p8"/>
          <p:cNvSpPr/>
          <p:nvPr/>
        </p:nvSpPr>
        <p:spPr>
          <a:xfrm>
            <a:off x="3935520" y="6094440"/>
            <a:ext cx="2211120" cy="769680"/>
          </a:xfrm>
          <a:prstGeom prst="rect">
            <a:avLst/>
          </a:prstGeom>
          <a:noFill/>
          <a:ln>
            <a:noFill/>
          </a:ln>
        </p:spPr>
        <p:txBody>
          <a:bodyPr anchorCtr="0" anchor="b" bIns="45000" lIns="90000" spcFirstLastPara="1" rIns="90000" wrap="square" tIns="450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167" name="Google Shape;167;p8"/>
          <p:cNvGrpSpPr/>
          <p:nvPr/>
        </p:nvGrpSpPr>
        <p:grpSpPr>
          <a:xfrm>
            <a:off x="2414520" y="1565280"/>
            <a:ext cx="7784640" cy="4490415"/>
            <a:chOff x="2414520" y="1565280"/>
            <a:chExt cx="7784640" cy="4490415"/>
          </a:xfrm>
        </p:grpSpPr>
        <p:grpSp>
          <p:nvGrpSpPr>
            <p:cNvPr id="168" name="Google Shape;168;p8"/>
            <p:cNvGrpSpPr/>
            <p:nvPr/>
          </p:nvGrpSpPr>
          <p:grpSpPr>
            <a:xfrm>
              <a:off x="2414520" y="1565280"/>
              <a:ext cx="7784640" cy="4176360"/>
              <a:chOff x="2414520" y="1565280"/>
              <a:chExt cx="7784640" cy="4176360"/>
            </a:xfrm>
          </p:grpSpPr>
          <p:sp>
            <p:nvSpPr>
              <p:cNvPr id="169" name="Google Shape;169;p8"/>
              <p:cNvSpPr/>
              <p:nvPr/>
            </p:nvSpPr>
            <p:spPr>
              <a:xfrm>
                <a:off x="2424240" y="4013280"/>
                <a:ext cx="2663640" cy="1657080"/>
              </a:xfrm>
              <a:prstGeom prst="ellipse">
                <a:avLst/>
              </a:prstGeom>
              <a:solidFill>
                <a:srgbClr val="FFC000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000" lIns="90000" spcFirstLastPara="1" rIns="90000" wrap="square" tIns="450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4400" u="none" cap="none" strike="noStrik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70" name="Google Shape;170;p8"/>
              <p:cNvSpPr/>
              <p:nvPr/>
            </p:nvSpPr>
            <p:spPr>
              <a:xfrm>
                <a:off x="7248600" y="4084560"/>
                <a:ext cx="2663640" cy="1657080"/>
              </a:xfrm>
              <a:prstGeom prst="ellipse">
                <a:avLst/>
              </a:prstGeom>
              <a:solidFill>
                <a:srgbClr val="92D050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000" lIns="90000" spcFirstLastPara="1" rIns="90000" wrap="square" tIns="450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4400" u="none" cap="none" strike="noStrik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71" name="Google Shape;171;p8"/>
              <p:cNvSpPr/>
              <p:nvPr/>
            </p:nvSpPr>
            <p:spPr>
              <a:xfrm>
                <a:off x="4871880" y="1565280"/>
                <a:ext cx="2663640" cy="1657080"/>
              </a:xfrm>
              <a:prstGeom prst="ellipse">
                <a:avLst/>
              </a:prstGeom>
              <a:solidFill>
                <a:srgbClr val="D5DBE5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000" lIns="90000" spcFirstLastPara="1" rIns="90000" wrap="square" tIns="450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" name="Google Shape;172;p8"/>
              <p:cNvSpPr/>
              <p:nvPr/>
            </p:nvSpPr>
            <p:spPr>
              <a:xfrm>
                <a:off x="7608960" y="4444920"/>
                <a:ext cx="1942920" cy="936360"/>
              </a:xfrm>
              <a:prstGeom prst="rect">
                <a:avLst/>
              </a:prstGeom>
              <a:solidFill>
                <a:srgbClr val="92D050"/>
              </a:solidFill>
              <a:ln cap="flat" cmpd="sng" w="9525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000" lIns="90000" spcFirstLastPara="1" rIns="90000" wrap="square" tIns="450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ka-GE" sz="1800" u="none" cap="none" strike="noStrike">
                    <a:solidFill>
                      <a:srgbClr val="000000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ორგანიზაციული </a:t>
                </a:r>
                <a:endParaRPr/>
              </a:p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ka-GE" sz="1800" u="none" cap="none" strike="noStrike">
                    <a:solidFill>
                      <a:srgbClr val="000000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განვითარება</a:t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3" name="Google Shape;173;p8"/>
              <p:cNvSpPr/>
              <p:nvPr/>
            </p:nvSpPr>
            <p:spPr>
              <a:xfrm>
                <a:off x="5303880" y="1923840"/>
                <a:ext cx="1871280" cy="936360"/>
              </a:xfrm>
              <a:prstGeom prst="rect">
                <a:avLst/>
              </a:prstGeom>
              <a:solidFill>
                <a:srgbClr val="D5DBE5"/>
              </a:solidFill>
              <a:ln cap="flat" cmpd="sng" w="9525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000" lIns="90000" spcFirstLastPara="1" rIns="90000" wrap="square" tIns="450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ka-GE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პერსონალის </a:t>
                </a:r>
                <a:endParaRPr/>
              </a:p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ka-GE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განვითარება</a:t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174" name="Google Shape;174;p8"/>
              <p:cNvCxnSpPr/>
              <p:nvPr/>
            </p:nvCxnSpPr>
            <p:spPr>
              <a:xfrm>
                <a:off x="4655880" y="5452920"/>
                <a:ext cx="2952720" cy="36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med" w="med" type="triangle"/>
              </a:ln>
            </p:spPr>
          </p:cxnSp>
          <p:cxnSp>
            <p:nvCxnSpPr>
              <p:cNvPr id="175" name="Google Shape;175;p8"/>
              <p:cNvCxnSpPr/>
              <p:nvPr/>
            </p:nvCxnSpPr>
            <p:spPr>
              <a:xfrm flipH="1">
                <a:off x="4079520" y="2931840"/>
                <a:ext cx="1079640" cy="115236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med" w="med" type="triangle"/>
              </a:ln>
            </p:spPr>
          </p:cxnSp>
          <p:cxnSp>
            <p:nvCxnSpPr>
              <p:cNvPr id="176" name="Google Shape;176;p8"/>
              <p:cNvCxnSpPr/>
              <p:nvPr/>
            </p:nvCxnSpPr>
            <p:spPr>
              <a:xfrm>
                <a:off x="7248240" y="2931840"/>
                <a:ext cx="935280" cy="122544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med" w="med" type="triangle"/>
              </a:ln>
            </p:spPr>
          </p:cxnSp>
          <p:cxnSp>
            <p:nvCxnSpPr>
              <p:cNvPr id="177" name="Google Shape;177;p8"/>
              <p:cNvCxnSpPr/>
              <p:nvPr/>
            </p:nvCxnSpPr>
            <p:spPr>
              <a:xfrm flipH="1">
                <a:off x="4724280" y="5405040"/>
                <a:ext cx="2736720" cy="36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med" w="med" type="triangle"/>
              </a:ln>
            </p:spPr>
          </p:cxnSp>
          <p:cxnSp>
            <p:nvCxnSpPr>
              <p:cNvPr id="178" name="Google Shape;178;p8"/>
              <p:cNvCxnSpPr/>
              <p:nvPr/>
            </p:nvCxnSpPr>
            <p:spPr>
              <a:xfrm flipH="1" rot="10800000">
                <a:off x="4151160" y="2931840"/>
                <a:ext cx="1081080" cy="115236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med" w="med" type="triangle"/>
              </a:ln>
            </p:spPr>
          </p:cxnSp>
          <p:cxnSp>
            <p:nvCxnSpPr>
              <p:cNvPr id="179" name="Google Shape;179;p8"/>
              <p:cNvCxnSpPr/>
              <p:nvPr/>
            </p:nvCxnSpPr>
            <p:spPr>
              <a:xfrm rot="10800000">
                <a:off x="7103880" y="2931840"/>
                <a:ext cx="936720" cy="122544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med" w="med" type="triangle"/>
              </a:ln>
            </p:spPr>
          </p:cxnSp>
          <p:sp>
            <p:nvSpPr>
              <p:cNvPr id="180" name="Google Shape;180;p8"/>
              <p:cNvSpPr/>
              <p:nvPr/>
            </p:nvSpPr>
            <p:spPr>
              <a:xfrm>
                <a:off x="2782800" y="4516200"/>
                <a:ext cx="2017440" cy="791640"/>
              </a:xfrm>
              <a:prstGeom prst="rect">
                <a:avLst/>
              </a:prstGeom>
              <a:solidFill>
                <a:srgbClr val="FFC000"/>
              </a:solidFill>
              <a:ln cap="flat" cmpd="sng" w="9525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000" lIns="90000" spcFirstLastPara="1" rIns="90000" wrap="square" tIns="450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ka-GE" sz="1800" u="none" cap="none" strike="noStrike">
                    <a:solidFill>
                      <a:srgbClr val="000000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სწავლების</a:t>
                </a:r>
                <a:endParaRPr/>
              </a:p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ka-GE" sz="1800" u="none" cap="none" strike="noStrike">
                    <a:solidFill>
                      <a:srgbClr val="000000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 განვითარება</a:t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" name="Google Shape;181;p8"/>
              <p:cNvSpPr/>
              <p:nvPr/>
            </p:nvSpPr>
            <p:spPr>
              <a:xfrm>
                <a:off x="5218601" y="3581280"/>
                <a:ext cx="1770398" cy="92187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000" lIns="90000" spcFirstLastPara="1" rIns="90000" wrap="square" tIns="4500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ka-GE" sz="1800" u="none" cap="none" strike="noStrike">
                    <a:solidFill>
                      <a:srgbClr val="000000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პედაგოგიური </a:t>
                </a:r>
                <a:endParaRPr/>
              </a:p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ka-GE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სკოლის</a:t>
                </a:r>
                <a:endParaRPr/>
              </a:p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ka-GE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განვითარება</a:t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182;p8"/>
              <p:cNvSpPr/>
              <p:nvPr/>
            </p:nvSpPr>
            <p:spPr>
              <a:xfrm>
                <a:off x="2414520" y="2860560"/>
                <a:ext cx="2096640" cy="39865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000" lIns="90000" spcFirstLastPara="1" rIns="90000" wrap="square" tIns="4500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ka-GE" sz="20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გარემო</a:t>
                </a:r>
                <a:endParaRPr b="0" i="0" sz="20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" name="Google Shape;183;p8"/>
              <p:cNvSpPr/>
              <p:nvPr/>
            </p:nvSpPr>
            <p:spPr>
              <a:xfrm>
                <a:off x="8175600" y="2789280"/>
                <a:ext cx="2023560" cy="39865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000" lIns="90000" spcFirstLastPara="1" rIns="90000" wrap="square" tIns="450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ka-GE" sz="20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გარემო</a:t>
                </a:r>
                <a:endParaRPr b="0" i="0" sz="20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84" name="Google Shape;184;p8"/>
            <p:cNvSpPr/>
            <p:nvPr/>
          </p:nvSpPr>
          <p:spPr>
            <a:xfrm>
              <a:off x="4929120" y="5657040"/>
              <a:ext cx="2592000" cy="3986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000" lIns="90000" spcFirstLastPara="1" rIns="90000" wrap="square" tIns="450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ka-GE" sz="20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გარემო</a:t>
              </a:r>
              <a:endPara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5" name="Google Shape;185;p8"/>
          <p:cNvSpPr/>
          <p:nvPr/>
        </p:nvSpPr>
        <p:spPr>
          <a:xfrm>
            <a:off x="5808600" y="837000"/>
            <a:ext cx="914040" cy="768960"/>
          </a:xfrm>
          <a:prstGeom prst="rect">
            <a:avLst/>
          </a:prstGeom>
          <a:noFill/>
          <a:ln>
            <a:noFill/>
          </a:ln>
        </p:spPr>
        <p:txBody>
          <a:bodyPr anchorCtr="0" anchor="b" bIns="45000" lIns="90000" spcFirstLastPara="1" rIns="90000" wrap="square" tIns="450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86" name="Google Shape;186;p8"/>
          <p:cNvSpPr/>
          <p:nvPr/>
        </p:nvSpPr>
        <p:spPr>
          <a:xfrm flipH="1">
            <a:off x="2207520" y="622440"/>
            <a:ext cx="6624360" cy="767880"/>
          </a:xfrm>
          <a:prstGeom prst="rect">
            <a:avLst/>
          </a:prstGeom>
          <a:noFill/>
          <a:ln>
            <a:noFill/>
          </a:ln>
        </p:spPr>
        <p:txBody>
          <a:bodyPr anchorCtr="0" anchor="b" bIns="45000" lIns="90000" spcFirstLastPara="1" rIns="90000" wrap="square" tIns="450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4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87" name="Google Shape;187;p8"/>
          <p:cNvSpPr/>
          <p:nvPr/>
        </p:nvSpPr>
        <p:spPr>
          <a:xfrm>
            <a:off x="1683720" y="586440"/>
            <a:ext cx="8875800" cy="767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ka-GE" sz="32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სკოლის განვითარების მოდელი</a:t>
            </a:r>
            <a:endParaRPr b="1" i="0" sz="3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ka-GE" sz="12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(Rolff 1998)</a:t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8" name="Google Shape;188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8520" y="6071400"/>
            <a:ext cx="1285200" cy="72936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8"/>
          <p:cNvSpPr/>
          <p:nvPr/>
        </p:nvSpPr>
        <p:spPr>
          <a:xfrm>
            <a:off x="1517888" y="6090590"/>
            <a:ext cx="10674112" cy="460211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0" lvl="0" marL="182563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ka-GE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Rolff, H.- G. (1998). Entwicklung von Einzelschulen: Viel Praxis, wenig Theorie und kaum Forschung - ein Versuch, Schulentwicklung zu systematisieren. In H. Rolff et al. (eds.), </a:t>
            </a:r>
            <a:r>
              <a:rPr b="0" i="1" lang="ka-GE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Jahrbuch der Schulentwicklung. Daten, Beispiele und Perspektiven</a:t>
            </a:r>
            <a:r>
              <a:rPr b="0" i="0" lang="ka-GE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Weinheim: Beltz Juventa, 295-326. 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9"/>
          <p:cNvSpPr txBox="1"/>
          <p:nvPr>
            <p:ph type="title"/>
          </p:nvPr>
        </p:nvSpPr>
        <p:spPr>
          <a:xfrm>
            <a:off x="877503" y="427636"/>
            <a:ext cx="11000373" cy="1076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ka-GE" sz="3600"/>
              <a:t>„განათლება მდგრადი განვითარებისთვის“ პრინციპზე</a:t>
            </a:r>
            <a:br>
              <a:rPr lang="ka-GE" sz="3600"/>
            </a:br>
            <a:r>
              <a:rPr lang="ka-GE" sz="3600"/>
              <a:t>ორიენტირებული ეფექტური სკოლის კონცეპტუალური მოდელი </a:t>
            </a:r>
            <a:endParaRPr b="0" sz="1800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5" name="Google Shape;195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12665" y="1677600"/>
            <a:ext cx="7809480" cy="4428720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9"/>
          <p:cNvSpPr/>
          <p:nvPr/>
        </p:nvSpPr>
        <p:spPr>
          <a:xfrm>
            <a:off x="14915" y="6288890"/>
            <a:ext cx="10577208" cy="906487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0" lvl="0" marL="182563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ka-GE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Verhelst, D., Vanhoof, J., Boeve-de Pauw, J., &amp; Van Petegem, P. (2020). Building a conceptual framework for an ESD-effective school organisation. </a:t>
            </a:r>
            <a:r>
              <a:rPr b="0" i="1" lang="ka-GE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Journal of Environmental Education</a:t>
            </a:r>
            <a:r>
              <a:rPr b="0" i="0" lang="ka-GE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1-16. doi:10.1080/00958964.2020.1797615. </a:t>
            </a:r>
            <a:r>
              <a:rPr b="0" i="0" lang="ka-GE" sz="1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https://www.researchgate.net/publication/344652767_Building_a_conceptual_framework_for_an_ESD-_effective_school_organization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82563" marR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9"/>
          <p:cNvSpPr/>
          <p:nvPr/>
        </p:nvSpPr>
        <p:spPr>
          <a:xfrm>
            <a:off x="4873552" y="2256007"/>
            <a:ext cx="1902833" cy="979209"/>
          </a:xfrm>
          <a:prstGeom prst="ellipse">
            <a:avLst/>
          </a:prstGeom>
          <a:solidFill>
            <a:srgbClr val="DB777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ka-GE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პლურალისტური კომუნიკაციები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9"/>
          <p:cNvSpPr/>
          <p:nvPr/>
        </p:nvSpPr>
        <p:spPr>
          <a:xfrm>
            <a:off x="3551542" y="2944912"/>
            <a:ext cx="1785157" cy="892351"/>
          </a:xfrm>
          <a:prstGeom prst="ellipse">
            <a:avLst/>
          </a:prstGeom>
          <a:solidFill>
            <a:srgbClr val="BBD6E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ka-GE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საერთო ხედვა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9"/>
          <p:cNvSpPr/>
          <p:nvPr/>
        </p:nvSpPr>
        <p:spPr>
          <a:xfrm>
            <a:off x="3518362" y="4040103"/>
            <a:ext cx="1851923" cy="1015663"/>
          </a:xfrm>
          <a:prstGeom prst="ellipse">
            <a:avLst/>
          </a:prstGeom>
          <a:solidFill>
            <a:srgbClr val="F4CBB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ka-GE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დემოკრატიული გადაწყვეტილებები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9"/>
          <p:cNvSpPr/>
          <p:nvPr/>
        </p:nvSpPr>
        <p:spPr>
          <a:xfrm>
            <a:off x="4873552" y="4441570"/>
            <a:ext cx="1790414" cy="1172951"/>
          </a:xfrm>
          <a:prstGeom prst="ellipse">
            <a:avLst/>
          </a:prstGeom>
          <a:solidFill>
            <a:srgbClr val="8DA9D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ka-GE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ადაპტურობა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9"/>
          <p:cNvSpPr/>
          <p:nvPr/>
        </p:nvSpPr>
        <p:spPr>
          <a:xfrm>
            <a:off x="6309640" y="3948724"/>
            <a:ext cx="1919973" cy="1015663"/>
          </a:xfrm>
          <a:prstGeom prst="ellipse">
            <a:avLst/>
          </a:prstGeom>
          <a:solidFill>
            <a:srgbClr val="FFD96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ka-GE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კოლექტიურობის ეფექტურობა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9"/>
          <p:cNvSpPr/>
          <p:nvPr/>
        </p:nvSpPr>
        <p:spPr>
          <a:xfrm>
            <a:off x="6377690" y="2848822"/>
            <a:ext cx="1851923" cy="1015663"/>
          </a:xfrm>
          <a:prstGeom prst="ellipse">
            <a:avLst/>
          </a:prstGeom>
          <a:solidFill>
            <a:srgbClr val="F47CE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ka-GE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მხარდამჭერი ურთიერთობები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9"/>
          <p:cNvSpPr/>
          <p:nvPr/>
        </p:nvSpPr>
        <p:spPr>
          <a:xfrm>
            <a:off x="4985073" y="3397940"/>
            <a:ext cx="1851923" cy="1015663"/>
          </a:xfrm>
          <a:prstGeom prst="ellipse">
            <a:avLst/>
          </a:prstGeom>
          <a:solidFill>
            <a:srgbClr val="A8D08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ka-GE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ESD-ის 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ka-GE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ეფექტური სკოლა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2023-11-09T10:04:11Z</dcterms:created>
  <dc:creator>reviewer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r8>14.0</vt:r8>
  </property>
  <property fmtid="{D5CDD505-2E9C-101B-9397-08002B2CF9AE}" pid="3" name="PresentationFormat">
    <vt:lpwstr>Breitbild</vt:lpwstr>
  </property>
  <property fmtid="{D5CDD505-2E9C-101B-9397-08002B2CF9AE}" pid="4" name="Slides">
    <vt:r8>58.0</vt:r8>
  </property>
</Properties>
</file>