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82" r:id="rId3"/>
    <p:sldId id="643" r:id="rId4"/>
    <p:sldId id="619" r:id="rId5"/>
    <p:sldId id="401" r:id="rId6"/>
    <p:sldId id="462" r:id="rId7"/>
    <p:sldId id="644" r:id="rId8"/>
    <p:sldId id="459" r:id="rId9"/>
    <p:sldId id="385" r:id="rId10"/>
    <p:sldId id="465" r:id="rId11"/>
    <p:sldId id="354" r:id="rId12"/>
    <p:sldId id="636" r:id="rId13"/>
    <p:sldId id="303" r:id="rId14"/>
    <p:sldId id="613" r:id="rId15"/>
    <p:sldId id="645" r:id="rId16"/>
    <p:sldId id="637" r:id="rId17"/>
    <p:sldId id="638" r:id="rId18"/>
    <p:sldId id="639" r:id="rId19"/>
    <p:sldId id="640" r:id="rId20"/>
    <p:sldId id="623" r:id="rId21"/>
    <p:sldId id="600" r:id="rId22"/>
    <p:sldId id="602" r:id="rId23"/>
    <p:sldId id="621" r:id="rId24"/>
    <p:sldId id="622" r:id="rId25"/>
    <p:sldId id="625" r:id="rId26"/>
    <p:sldId id="624" r:id="rId27"/>
    <p:sldId id="257" r:id="rId28"/>
    <p:sldId id="260" r:id="rId29"/>
    <p:sldId id="262" r:id="rId30"/>
    <p:sldId id="641" r:id="rId31"/>
    <p:sldId id="630" r:id="rId32"/>
    <p:sldId id="647" r:id="rId33"/>
    <p:sldId id="631" r:id="rId34"/>
    <p:sldId id="646" r:id="rId35"/>
    <p:sldId id="62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B7E47"/>
    <a:srgbClr val="025952"/>
    <a:srgbClr val="E7FCFF"/>
    <a:srgbClr val="CCFFFF"/>
    <a:srgbClr val="66FFFF"/>
    <a:srgbClr val="FFCCFF"/>
    <a:srgbClr val="FF9999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3557" autoAdjust="0"/>
  </p:normalViewPr>
  <p:slideViewPr>
    <p:cSldViewPr snapToGrid="0">
      <p:cViewPr varScale="1">
        <p:scale>
          <a:sx n="82" d="100"/>
          <a:sy n="82" d="100"/>
        </p:scale>
        <p:origin x="557" y="72"/>
      </p:cViewPr>
      <p:guideLst/>
    </p:cSldViewPr>
  </p:slideViewPr>
  <p:outlineViewPr>
    <p:cViewPr>
      <p:scale>
        <a:sx n="33" d="100"/>
        <a:sy n="33" d="100"/>
      </p:scale>
      <p:origin x="0" y="-25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2BD5-D725-494A-B08E-B66A5340AC60}" type="datetimeFigureOut">
              <a:rPr lang="de-AT" smtClean="0"/>
              <a:t>16.09.2025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63C6-DF18-42F7-BE34-16CF6126E03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1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84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3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00000" y="252000"/>
            <a:ext cx="913553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D085E4-3941-4B95-97B0-91C22370B84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86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0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465663_Networking_for_Teacher_Learning_Toward_a_Theory_of_Effective_Design" TargetMode="External"/><Relationship Id="rId2" Type="http://schemas.openxmlformats.org/officeDocument/2006/relationships/hyperlink" Target="https://www.researchgate.net/publication/271109560_Inside_the_National_Writing_Project_Connecting_Network_Learning_and_Classroom_Teachi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searchgate.net/publication/47343392_Researching_and_Understanding_Educational_Networks" TargetMode="External"/><Relationship Id="rId4" Type="http://schemas.openxmlformats.org/officeDocument/2006/relationships/hyperlink" Target="https://www.imst.ac.at/wp-content/uploads/2024/03/Rauch-Networks-Cambridge-Journal-2013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outledge.com/World-Review-Environmental-and-Sustainability-Education-in-the-Context-of-the-Sustainable-Development-Goals/Rieckmann-Munoz/p/book/978036770242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inger.com/gp/book/978303046819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rcaap.pt/sisyphus/article/view/28591/22582" TargetMode="External"/><Relationship Id="rId2" Type="http://schemas.openxmlformats.org/officeDocument/2006/relationships/hyperlink" Target="https://www.oecd.org/education/teachers-as-designers-of-learning-environments-9789264085374-e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ocs.de/volltexte/2008/340/pdf/heft1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4652767_Building_a_conceptual_framework_for_an_ESD-_effective_school_organ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B666-56E3-40A9-B58B-E23119AE8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86" y="824752"/>
            <a:ext cx="9772453" cy="4894730"/>
          </a:xfrm>
        </p:spPr>
        <p:txBody>
          <a:bodyPr>
            <a:noAutofit/>
          </a:bodyPr>
          <a:lstStyle/>
          <a:p>
            <a:pPr rtl="1"/>
            <a:br>
              <a:rPr lang="de-DE" b="1" spc="-1" dirty="0">
                <a:solidFill>
                  <a:srgbClr val="025952"/>
                </a:solidFill>
                <a:latin typeface="+mn-lt"/>
              </a:rPr>
            </a:br>
            <a:r>
              <a:rPr lang="ar-SA" b="1" spc="-1" dirty="0">
                <a:solidFill>
                  <a:srgbClr val="025952"/>
                </a:solidFill>
                <a:latin typeface="+mn-lt"/>
              </a:rPr>
              <a:t>التعاون، الشبكات والتشبيك: مفاهيم وأمثلة</a:t>
            </a:r>
            <a:br>
              <a:rPr lang="ar-SA" sz="2800" dirty="0"/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endParaRPr lang="de-A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17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Inhaltsplatzhalter 2">
            <a:extLst>
              <a:ext uri="{FF2B5EF4-FFF2-40B4-BE49-F238E27FC236}">
                <a16:creationId xmlns:a16="http://schemas.microsoft.com/office/drawing/2014/main" id="{D97373A5-641F-4378-9123-47A463A0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6" y="1879442"/>
            <a:ext cx="10918092" cy="4257992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ar-SA" altLang="de-DE" sz="4500" i="1" dirty="0"/>
              <a:t>عناصر الإطار العامّ</a:t>
            </a:r>
            <a:endParaRPr lang="de-AT" altLang="de-DE" sz="4500" i="1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القيادة المستدامة: محفّز للتعليم من أجل التنمية المستدامة (</a:t>
            </a:r>
            <a:r>
              <a:rPr lang="pt-PT" sz="4800" dirty="0"/>
              <a:t>ESD</a:t>
            </a:r>
            <a:r>
              <a:rPr lang="ar-SA" sz="4800" dirty="0"/>
              <a:t>)</a:t>
            </a:r>
            <a:r>
              <a:rPr lang="pt-PT" sz="4800" dirty="0"/>
              <a:t>؛ </a:t>
            </a:r>
            <a:r>
              <a:rPr lang="ar-SA" sz="4800" dirty="0"/>
              <a:t>قيادة تحويلية؛ متابعة التقدّم</a:t>
            </a:r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موارد المدرسة: إدارة الوقت؛ البنية المهنية والتنظيمية</a:t>
            </a:r>
            <a:br>
              <a:rPr lang="ar-SA" sz="4800" dirty="0"/>
            </a:br>
            <a:endParaRPr lang="ar-SA" sz="4800" dirty="0"/>
          </a:p>
          <a:p>
            <a:pPr marL="0" indent="0" algn="r" rtl="1">
              <a:lnSpc>
                <a:spcPct val="120000"/>
              </a:lnSpc>
              <a:spcBef>
                <a:spcPts val="600"/>
              </a:spcBef>
              <a:buNone/>
            </a:pPr>
            <a:r>
              <a:rPr lang="ar-SA" altLang="de-DE" sz="4500" i="1" dirty="0"/>
              <a:t>العناصر المركزيّة</a:t>
            </a:r>
            <a:endParaRPr lang="de-AT" altLang="de-DE" sz="4500" i="1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التواصل التعددي: وجهات نظر مختلفة وحوار</a:t>
            </a:r>
            <a:endParaRPr lang="en-US" sz="4800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العلاقات الداعمة: فريق المدرسة؛ شبكات مع شركاء خارجيين</a:t>
            </a:r>
            <a:endParaRPr lang="en-US" sz="4800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اتخاذ القرار الديمقراطي: قيادة موزّعة</a:t>
            </a:r>
            <a:endParaRPr lang="en-US" sz="4800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الرؤية المشتركة: دافعية داخلية؛ المنهاج الخفي</a:t>
            </a:r>
            <a:endParaRPr lang="en-US" sz="4800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القدرة على التكيف: المتطلبات الداخلية والخارجية؛ التعلّم ذو الحلقة الواحدة والمزدوجة؛ الانتقال والتحويل</a:t>
            </a:r>
            <a:endParaRPr lang="en-US" sz="4800" dirty="0"/>
          </a:p>
          <a:p>
            <a:pPr algn="r" rtl="1">
              <a:lnSpc>
                <a:spcPct val="120000"/>
              </a:lnSpc>
              <a:spcBef>
                <a:spcPts val="600"/>
              </a:spcBef>
            </a:pPr>
            <a:r>
              <a:rPr lang="ar-SA" sz="4800" dirty="0"/>
              <a:t>الفعالية الجماعية في مجال التعليم من أجل التنمية المستدامة (</a:t>
            </a:r>
            <a:r>
              <a:rPr lang="pt-PT" sz="4800" dirty="0"/>
              <a:t>ESD</a:t>
            </a:r>
            <a:r>
              <a:rPr lang="ar-SA" sz="4800" dirty="0"/>
              <a:t>):</a:t>
            </a:r>
            <a:r>
              <a:rPr lang="pt-PT" sz="4800" dirty="0"/>
              <a:t> </a:t>
            </a:r>
            <a:r>
              <a:rPr lang="ar-SA" sz="4800" dirty="0"/>
              <a:t>القناعة بالتأثيرات الإيجابية للعمل الجماعي</a:t>
            </a:r>
            <a:endParaRPr lang="de-AT" altLang="de-DE" sz="45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5C11D9B-4993-E627-4276-65AB824CBE4A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الإطار العام والعناصر المركزية للإطار المفاهيمي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36494" y="1886078"/>
            <a:ext cx="113523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النية والأهداف المشتركة</a:t>
            </a:r>
            <a:r>
              <a:rPr lang="en-US" sz="2400" dirty="0"/>
              <a:t>  </a:t>
            </a:r>
            <a:r>
              <a:rPr lang="ar-SA" sz="2400" dirty="0"/>
              <a:t>(</a:t>
            </a:r>
            <a:r>
              <a:rPr lang="pt-PT" sz="2400" dirty="0"/>
              <a:t>Liebermann &amp; Wood, 2003</a:t>
            </a:r>
            <a:r>
              <a:rPr lang="ar-SA" sz="2400" dirty="0"/>
              <a:t>).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توجّه قائم على الثقة (</a:t>
            </a:r>
            <a:r>
              <a:rPr lang="en-US" sz="2400" dirty="0"/>
              <a:t>McDonald &amp; Klein, 2003; McLaughlin, Black-Hawkins, Mcintyre &amp; Townsend 2008</a:t>
            </a:r>
            <a:r>
              <a:rPr lang="ar-SA" sz="2400" dirty="0"/>
              <a:t>)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المشاركة الطوعية (</a:t>
            </a:r>
            <a:r>
              <a:rPr lang="pt-PT" sz="2400" dirty="0"/>
              <a:t>McLaughlin, Black-Hawkins, Mcintyre &amp; Townsend 2008</a:t>
            </a:r>
            <a:r>
              <a:rPr lang="ar-SA" sz="2400" dirty="0"/>
              <a:t>)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مبدأ التبادل (علاقة رابحة للطرفين) (</a:t>
            </a:r>
            <a:r>
              <a:rPr lang="pt-PT" sz="2400" dirty="0"/>
              <a:t>McCormick, Fox, Carmichael &amp; Procter 2011</a:t>
            </a:r>
            <a:r>
              <a:rPr lang="ar-SA" sz="2400" dirty="0"/>
              <a:t>)</a:t>
            </a:r>
            <a:endParaRPr lang="pt-PT" sz="2400" dirty="0"/>
          </a:p>
          <a:p>
            <a:pPr>
              <a:spcBef>
                <a:spcPts val="600"/>
              </a:spcBef>
              <a:defRPr/>
            </a:pP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CF3C321-2CD8-8EC1-EC90-0253B0600DBC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الجوانب النظرية للشبكات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1</a:t>
            </a:r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B3D4B48-B720-E6C5-EE48-35B5EEB5DC0C}"/>
              </a:ext>
            </a:extLst>
          </p:cNvPr>
          <p:cNvSpPr/>
          <p:nvPr/>
        </p:nvSpPr>
        <p:spPr>
          <a:xfrm>
            <a:off x="697454" y="4133315"/>
            <a:ext cx="10674112" cy="2322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Lieberman, A. &amp; Wood, D.R. (2003). </a:t>
            </a:r>
            <a:r>
              <a:rPr lang="en-US" sz="1200" i="1" dirty="0">
                <a:ea typeface="Times New Roman" panose="02020603050405020304" pitchFamily="18" charset="0"/>
              </a:rPr>
              <a:t>Inside the National Writing Project. Connecting Network Learning and Classroom Teaching</a:t>
            </a:r>
            <a:r>
              <a:rPr lang="en-US" sz="1200" dirty="0">
                <a:ea typeface="Times New Roman" panose="02020603050405020304" pitchFamily="18" charset="0"/>
              </a:rPr>
              <a:t>. New York: Teacher College Press.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https://www.researchgate.net/publication/271109560_Inside_the_National_Writing_Project_Connecting_Network_Learning_and_Classroom_Teaching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McDonald, J. &amp; Klein, E. (2003). Networking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Teacher Learning: </a:t>
            </a:r>
            <a:r>
              <a:rPr lang="de-DE" sz="1200" dirty="0" err="1">
                <a:ea typeface="Times New Roman" panose="02020603050405020304" pitchFamily="18" charset="0"/>
              </a:rPr>
              <a:t>Toward</a:t>
            </a:r>
            <a:r>
              <a:rPr lang="de-DE" sz="1200" dirty="0">
                <a:ea typeface="Times New Roman" panose="02020603050405020304" pitchFamily="18" charset="0"/>
              </a:rPr>
              <a:t> a Theory </a:t>
            </a:r>
            <a:r>
              <a:rPr lang="de-DE" sz="1200" dirty="0" err="1">
                <a:ea typeface="Times New Roman" panose="02020603050405020304" pitchFamily="18" charset="0"/>
              </a:rPr>
              <a:t>of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Design. </a:t>
            </a:r>
            <a:r>
              <a:rPr lang="de-DE" sz="1200" i="1" dirty="0">
                <a:ea typeface="Times New Roman" panose="02020603050405020304" pitchFamily="18" charset="0"/>
              </a:rPr>
              <a:t>Teacher College </a:t>
            </a:r>
            <a:r>
              <a:rPr lang="de-DE" sz="1200" i="1" dirty="0" err="1">
                <a:ea typeface="Times New Roman" panose="02020603050405020304" pitchFamily="18" charset="0"/>
              </a:rPr>
              <a:t>Record</a:t>
            </a:r>
            <a:r>
              <a:rPr lang="de-DE" sz="1200" dirty="0">
                <a:ea typeface="Times New Roman" panose="02020603050405020304" pitchFamily="18" charset="0"/>
              </a:rPr>
              <a:t>, 105(8), 1606-1621.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https://www.researchgate.net/publication/254465663_Networking_for_Teacher_Learning_Toward_a_Theory_of_Effective_Design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>
                <a:ea typeface="Times New Roman" panose="02020603050405020304" pitchFamily="18" charset="0"/>
              </a:rPr>
              <a:t>McLaughlin, C., Black-Hawkins, K., McIntyre, D. &amp; Townsend, A. (2008). </a:t>
            </a:r>
            <a:r>
              <a:rPr lang="de-DE" sz="1200" i="1" dirty="0">
                <a:ea typeface="Times New Roman" panose="02020603050405020304" pitchFamily="18" charset="0"/>
              </a:rPr>
              <a:t>Networking </a:t>
            </a:r>
            <a:r>
              <a:rPr lang="de-DE" sz="1200" i="1" dirty="0" err="1">
                <a:ea typeface="Times New Roman" panose="02020603050405020304" pitchFamily="18" charset="0"/>
              </a:rPr>
              <a:t>Practitioner</a:t>
            </a:r>
            <a:r>
              <a:rPr lang="de-DE" sz="1200" i="1" dirty="0">
                <a:ea typeface="Times New Roman" panose="02020603050405020304" pitchFamily="18" charset="0"/>
              </a:rPr>
              <a:t> Research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a typeface="Times New Roman" panose="02020603050405020304" pitchFamily="18" charset="0"/>
              </a:rPr>
              <a:t>OECD (2003). </a:t>
            </a:r>
            <a:r>
              <a:rPr lang="en-US" sz="1200" i="1" dirty="0">
                <a:ea typeface="Times New Roman" panose="02020603050405020304" pitchFamily="18" charset="0"/>
              </a:rPr>
              <a:t>Schooling for Tomorrow. Networks of Innovation</a:t>
            </a:r>
            <a:r>
              <a:rPr lang="en-US" sz="1200" dirty="0">
                <a:ea typeface="Times New Roman" panose="02020603050405020304" pitchFamily="18" charset="0"/>
              </a:rPr>
              <a:t>. Paris: OECD. </a:t>
            </a:r>
            <a:r>
              <a:rPr lang="en-US" sz="1200" dirty="0">
                <a:ea typeface="Times New Roman" panose="02020603050405020304" pitchFamily="18" charset="0"/>
                <a:hlinkClick r:id="rId4"/>
              </a:rPr>
              <a:t>https://www.imst.ac.at/wp-content/uploads/2024/03/Rauch-Networks-Cambridge-Journal-2013.pdf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McCormick, R., Fox, A., Carmichael, P. &amp; Procter, R. (2011). </a:t>
            </a:r>
            <a:r>
              <a:rPr lang="de-DE" sz="1200" i="1" dirty="0" err="1">
                <a:ea typeface="Times New Roman" panose="02020603050405020304" pitchFamily="18" charset="0"/>
              </a:rPr>
              <a:t>Researching</a:t>
            </a:r>
            <a:r>
              <a:rPr lang="de-DE" sz="1200" i="1" dirty="0">
                <a:ea typeface="Times New Roman" panose="02020603050405020304" pitchFamily="18" charset="0"/>
              </a:rPr>
              <a:t> and Understanding Educational Networks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  <a:r>
              <a:rPr lang="de-DE" sz="1200" dirty="0">
                <a:ea typeface="Times New Roman" panose="02020603050405020304" pitchFamily="18" charset="0"/>
                <a:hlinkClick r:id="rId5"/>
              </a:rPr>
              <a:t>https://www.researchgate.net/publication/47343392_Researching_and_Understanding_Educational_Networks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9593-2E71-0A56-7F0C-54B192DB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BF4B3A7-614C-B224-BA24-6E0E3CFCCBE3}"/>
              </a:ext>
            </a:extLst>
          </p:cNvPr>
          <p:cNvSpPr/>
          <p:nvPr/>
        </p:nvSpPr>
        <p:spPr>
          <a:xfrm>
            <a:off x="731376" y="2292478"/>
            <a:ext cx="1091901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منصّة التوجيه (</a:t>
            </a:r>
            <a:r>
              <a:rPr lang="pt-PT" sz="2400" dirty="0"/>
              <a:t>Dobischat, Düsseldorf, Nuissl &amp; Stuhldreier, 2006</a:t>
            </a:r>
            <a:r>
              <a:rPr lang="ar-SA" sz="2400" dirty="0"/>
              <a:t>)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التآزر (</a:t>
            </a:r>
            <a:r>
              <a:rPr lang="pt-PT" sz="2400" dirty="0"/>
              <a:t>Schäffter, 2006</a:t>
            </a:r>
            <a:r>
              <a:rPr lang="ar-SA" sz="2400" dirty="0"/>
              <a:t>)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التعلّم (</a:t>
            </a:r>
            <a:r>
              <a:rPr lang="pt-PT" sz="2400" dirty="0"/>
              <a:t>Czerwanski et al., 2002; O’Hair &amp; Veugelers, 2005</a:t>
            </a:r>
            <a:r>
              <a:rPr lang="ar-SA" sz="2400" dirty="0"/>
              <a:t>)</a:t>
            </a:r>
          </a:p>
          <a:p>
            <a:pPr marL="228600" indent="-2286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التواصل المباشر وجهاً لوجه مدعومًا بالشبكات الإلكترونية</a:t>
            </a:r>
            <a:br>
              <a:rPr lang="pt-PT" sz="2400" dirty="0"/>
            </a:b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D649CCB-479E-0EA1-F087-353999810670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الجوانب النظرية للشبكات 2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5F627015-ABC7-7C13-DD7C-70FC4535D094}"/>
              </a:ext>
            </a:extLst>
          </p:cNvPr>
          <p:cNvSpPr/>
          <p:nvPr/>
        </p:nvSpPr>
        <p:spPr>
          <a:xfrm>
            <a:off x="731376" y="4468155"/>
            <a:ext cx="10674112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AT" sz="1200" dirty="0" err="1">
                <a:ea typeface="Times New Roman" panose="02020603050405020304" pitchFamily="18" charset="0"/>
              </a:rPr>
              <a:t>Dobischat</a:t>
            </a:r>
            <a:r>
              <a:rPr lang="de-AT" sz="1200" dirty="0">
                <a:ea typeface="Times New Roman" panose="02020603050405020304" pitchFamily="18" charset="0"/>
              </a:rPr>
              <a:t>, R., Düsseldorf, C.,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, E. &amp; Stuhldreier, J. (2006). Lernende Regionen – begriffliche Grund-lagen. In E.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 et al. (</a:t>
            </a:r>
            <a:r>
              <a:rPr lang="de-AT" sz="1200" dirty="0" err="1">
                <a:ea typeface="Times New Roman" panose="02020603050405020304" pitchFamily="18" charset="0"/>
              </a:rPr>
              <a:t>eds</a:t>
            </a:r>
            <a:r>
              <a:rPr lang="de-AT" sz="1200" dirty="0">
                <a:ea typeface="Times New Roman" panose="02020603050405020304" pitchFamily="18" charset="0"/>
              </a:rPr>
              <a:t>.), </a:t>
            </a:r>
            <a:r>
              <a:rPr lang="de-AT" sz="1200" i="1" dirty="0">
                <a:ea typeface="Times New Roman" panose="02020603050405020304" pitchFamily="18" charset="0"/>
              </a:rPr>
              <a:t>Regionale Bildungsnetze</a:t>
            </a:r>
            <a:r>
              <a:rPr lang="de-AT" sz="1200" dirty="0">
                <a:ea typeface="Times New Roman" panose="02020603050405020304" pitchFamily="18" charset="0"/>
              </a:rPr>
              <a:t>. Bielefeld: Bertelsmann, 23-33.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Schäffter</a:t>
            </a:r>
            <a:r>
              <a:rPr lang="en-US" sz="1200" dirty="0">
                <a:ea typeface="Times New Roman" panose="02020603050405020304" pitchFamily="18" charset="0"/>
              </a:rPr>
              <a:t>, O. (2006). </a:t>
            </a:r>
            <a:r>
              <a:rPr lang="de-DE" sz="1200" dirty="0">
                <a:ea typeface="Times New Roman" panose="02020603050405020304" pitchFamily="18" charset="0"/>
              </a:rPr>
              <a:t>Lernen in der Zivilgesellschaft - aus der Perspektive der Erwachsenenbildung</a:t>
            </a:r>
            <a:r>
              <a:rPr lang="en-US" sz="1200" dirty="0">
                <a:ea typeface="Times New Roman" panose="02020603050405020304" pitchFamily="18" charset="0"/>
              </a:rPr>
              <a:t>. In: H. </a:t>
            </a:r>
            <a:r>
              <a:rPr lang="de-DE" sz="1200" dirty="0" err="1">
                <a:ea typeface="Times New Roman" panose="02020603050405020304" pitchFamily="18" charset="0"/>
              </a:rPr>
              <a:t>Voesgen</a:t>
            </a:r>
            <a:r>
              <a:rPr lang="de-DE" sz="1200" dirty="0">
                <a:ea typeface="Times New Roman" panose="02020603050405020304" pitchFamily="18" charset="0"/>
              </a:rPr>
              <a:t> (Eds.): </a:t>
            </a:r>
            <a:r>
              <a:rPr lang="de-DE" sz="1200" i="1" dirty="0">
                <a:ea typeface="Times New Roman" panose="02020603050405020304" pitchFamily="18" charset="0"/>
              </a:rPr>
              <a:t>Brückenschläge. Neue Partnerschaften zwischen institutioneller Erwachsenenbildung und bürgerschaftlichem Engagement</a:t>
            </a:r>
            <a:r>
              <a:rPr lang="de-DE" sz="1200" dirty="0">
                <a:ea typeface="Times New Roman" panose="02020603050405020304" pitchFamily="18" charset="0"/>
              </a:rPr>
              <a:t>. Bielefeld: Bertelsmann, 21-33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</a:p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Czerwanski</a:t>
            </a:r>
            <a:r>
              <a:rPr lang="de-DE" sz="1200" dirty="0">
                <a:ea typeface="Times New Roman" panose="02020603050405020304" pitchFamily="18" charset="0"/>
              </a:rPr>
              <a:t>, A., </a:t>
            </a:r>
            <a:r>
              <a:rPr lang="de-DE" sz="1200" dirty="0" err="1">
                <a:ea typeface="Times New Roman" panose="02020603050405020304" pitchFamily="18" charset="0"/>
              </a:rPr>
              <a:t>Hameyer</a:t>
            </a:r>
            <a:r>
              <a:rPr lang="de-DE" sz="1200" dirty="0">
                <a:ea typeface="Times New Roman" panose="02020603050405020304" pitchFamily="18" charset="0"/>
              </a:rPr>
              <a:t>, U. &amp; Rolff, H. G. (2002). Schulentwicklung im Netzwerk – Ergebnisse einer empirischen Nutzenanalyse von zwei Schulnetzwerken. In H. G.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für Schulentwicklung</a:t>
            </a:r>
            <a:r>
              <a:rPr lang="de-DE" sz="1200" dirty="0">
                <a:ea typeface="Times New Roman" panose="02020603050405020304" pitchFamily="18" charset="0"/>
              </a:rPr>
              <a:t>. München: Juventa, 99-130. </a:t>
            </a:r>
          </a:p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O’Hair, Mary John and Wiel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(2005). The case for network learning. In W.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&amp; M. John O’Hair (eds.), </a:t>
            </a:r>
            <a:r>
              <a:rPr lang="en-US" sz="1200" i="1" dirty="0">
                <a:ea typeface="Times New Roman" panose="02020603050405020304" pitchFamily="18" charset="0"/>
              </a:rPr>
              <a:t>Network Learning for Educational Change. </a:t>
            </a:r>
            <a:r>
              <a:rPr lang="en-US" sz="1200" dirty="0">
                <a:ea typeface="Times New Roman" panose="02020603050405020304" pitchFamily="18" charset="0"/>
              </a:rPr>
              <a:t>Maidenhead: Open University Press, 1-16.</a:t>
            </a: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5ED137-A7F3-1605-A245-B2A47EAF4352}"/>
              </a:ext>
            </a:extLst>
          </p:cNvPr>
          <p:cNvGrpSpPr/>
          <p:nvPr/>
        </p:nvGrpSpPr>
        <p:grpSpPr>
          <a:xfrm>
            <a:off x="2017649" y="1818331"/>
            <a:ext cx="8118268" cy="3986120"/>
            <a:chOff x="1703388" y="1261745"/>
            <a:chExt cx="8820150" cy="4464053"/>
          </a:xfrm>
        </p:grpSpPr>
        <p:grpSp>
          <p:nvGrpSpPr>
            <p:cNvPr id="11269" name="Gruppieren 16">
              <a:extLst>
                <a:ext uri="{FF2B5EF4-FFF2-40B4-BE49-F238E27FC236}">
                  <a16:creationId xmlns:a16="http://schemas.microsoft.com/office/drawing/2014/main" id="{98F69AAA-228C-41B3-A27B-4F21FBFA6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1261745"/>
              <a:ext cx="4319588" cy="2159000"/>
              <a:chOff x="2448000" y="1800000"/>
              <a:chExt cx="4320000" cy="2160000"/>
            </a:xfrm>
          </p:grpSpPr>
          <p:sp>
            <p:nvSpPr>
              <p:cNvPr id="9" name="Flussdiagramm: Verzweigung 8">
                <a:extLst>
                  <a:ext uri="{FF2B5EF4-FFF2-40B4-BE49-F238E27FC236}">
                    <a16:creationId xmlns:a16="http://schemas.microsoft.com/office/drawing/2014/main" id="{1F34D84E-2051-4765-93BA-7C5B00FDC554}"/>
                  </a:ext>
                </a:extLst>
              </p:cNvPr>
              <p:cNvSpPr/>
              <p:nvPr/>
            </p:nvSpPr>
            <p:spPr>
              <a:xfrm>
                <a:off x="2448000" y="1800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0" name="Rechteck 12">
                <a:extLst>
                  <a:ext uri="{FF2B5EF4-FFF2-40B4-BE49-F238E27FC236}">
                    <a16:creationId xmlns:a16="http://schemas.microsoft.com/office/drawing/2014/main" id="{7B03DC00-524D-460E-95AA-E14F8AA0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2209728"/>
                <a:ext cx="4320000" cy="103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altLang="de-DE" sz="1700" dirty="0">
                    <a:solidFill>
                      <a:srgbClr val="000000"/>
                    </a:solidFill>
                    <a:latin typeface="+mn-lt"/>
                  </a:rPr>
                  <a:t>المعلومات</a:t>
                </a:r>
                <a:endParaRPr lang="en-GB" altLang="de-DE" sz="1700" dirty="0">
                  <a:solidFill>
                    <a:srgbClr val="000000"/>
                  </a:solidFill>
                  <a:latin typeface="+mn-lt"/>
                </a:endParaRP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تبادل مباشر وفوري للمعلومات</a:t>
                </a: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 ذات الصلة بالتعليم والتعلّم</a:t>
                </a:r>
                <a:endParaRPr lang="en-GB" altLang="de-DE" sz="1600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3" name="Gruppieren 17">
              <a:extLst>
                <a:ext uri="{FF2B5EF4-FFF2-40B4-BE49-F238E27FC236}">
                  <a16:creationId xmlns:a16="http://schemas.microsoft.com/office/drawing/2014/main" id="{64555D32-7F47-4574-8737-BB24FB520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8" y="2414270"/>
              <a:ext cx="4356100" cy="2159000"/>
              <a:chOff x="180000" y="2952000"/>
              <a:chExt cx="4356000" cy="2160000"/>
            </a:xfrm>
          </p:grpSpPr>
          <p:sp>
            <p:nvSpPr>
              <p:cNvPr id="11" name="Flussdiagramm: Verzweigung 10">
                <a:extLst>
                  <a:ext uri="{FF2B5EF4-FFF2-40B4-BE49-F238E27FC236}">
                    <a16:creationId xmlns:a16="http://schemas.microsoft.com/office/drawing/2014/main" id="{FED86919-FD6E-4B3C-975A-A9546ECB5FC2}"/>
                  </a:ext>
                </a:extLst>
              </p:cNvPr>
              <p:cNvSpPr/>
              <p:nvPr/>
            </p:nvSpPr>
            <p:spPr>
              <a:xfrm>
                <a:off x="216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6" name="Rechteck 13">
                <a:extLst>
                  <a:ext uri="{FF2B5EF4-FFF2-40B4-BE49-F238E27FC236}">
                    <a16:creationId xmlns:a16="http://schemas.microsoft.com/office/drawing/2014/main" id="{CA6602A5-9D0D-4D9C-B2E3-4EA7B4F7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00" y="3533185"/>
                <a:ext cx="4320000" cy="103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altLang="de-DE" sz="1700" dirty="0">
                    <a:solidFill>
                      <a:srgbClr val="000000"/>
                    </a:solidFill>
                    <a:latin typeface="+mn-lt"/>
                  </a:rPr>
                  <a:t>التعلّم</a:t>
                </a:r>
                <a:r>
                  <a:rPr lang="en-GB" altLang="de-DE" sz="17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ar-SA" altLang="de-DE" sz="1600" b="0" dirty="0">
                  <a:solidFill>
                    <a:srgbClr val="000000"/>
                  </a:solidFill>
                  <a:latin typeface="+mn-lt"/>
                </a:endParaRP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فرص تعلّم موسَّعة</a:t>
                </a: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 من خلال التبادل المتبادل</a:t>
                </a:r>
                <a:endParaRPr lang="en-GB" altLang="de-DE" sz="1600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C2933EB5-DC13-4A26-A0D1-9C121F0D7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3565210"/>
              <a:ext cx="4319588" cy="2160588"/>
              <a:chOff x="2448000" y="4104000"/>
              <a:chExt cx="4320000" cy="2160000"/>
            </a:xfrm>
          </p:grpSpPr>
          <p:sp>
            <p:nvSpPr>
              <p:cNvPr id="10" name="Flussdiagramm: Verzweigung 9">
                <a:extLst>
                  <a:ext uri="{FF2B5EF4-FFF2-40B4-BE49-F238E27FC236}">
                    <a16:creationId xmlns:a16="http://schemas.microsoft.com/office/drawing/2014/main" id="{2FEE76D2-7291-412A-A028-FBFDD19853FA}"/>
                  </a:ext>
                </a:extLst>
              </p:cNvPr>
              <p:cNvSpPr/>
              <p:nvPr/>
            </p:nvSpPr>
            <p:spPr>
              <a:xfrm>
                <a:off x="2448000" y="4104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2" name="Rechteck 14">
                <a:extLst>
                  <a:ext uri="{FF2B5EF4-FFF2-40B4-BE49-F238E27FC236}">
                    <a16:creationId xmlns:a16="http://schemas.microsoft.com/office/drawing/2014/main" id="{260A8C5D-067F-49EF-BA6B-302068956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4574622"/>
                <a:ext cx="4320000" cy="1050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800" dirty="0"/>
                  <a:t>الوظيفة السياسية</a:t>
                </a: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التعاون مع أشخاص متشابهين</a:t>
                </a:r>
                <a:endParaRPr lang="en-US" sz="1600" b="0" dirty="0"/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 في التوجّه يعزّز نشر وتنفيذ الابتكارات</a:t>
                </a:r>
                <a:endParaRPr lang="en-GB" altLang="de-DE" sz="1600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7" name="Gruppieren 18">
              <a:extLst>
                <a:ext uri="{FF2B5EF4-FFF2-40B4-BE49-F238E27FC236}">
                  <a16:creationId xmlns:a16="http://schemas.microsoft.com/office/drawing/2014/main" id="{F71F63CD-813E-4D2B-B2B5-40291B94F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3950" y="2414270"/>
              <a:ext cx="4319588" cy="2159000"/>
              <a:chOff x="4680000" y="2952000"/>
              <a:chExt cx="4320000" cy="2160000"/>
            </a:xfrm>
          </p:grpSpPr>
          <p:sp>
            <p:nvSpPr>
              <p:cNvPr id="12" name="Flussdiagramm: Verzweigung 11">
                <a:extLst>
                  <a:ext uri="{FF2B5EF4-FFF2-40B4-BE49-F238E27FC236}">
                    <a16:creationId xmlns:a16="http://schemas.microsoft.com/office/drawing/2014/main" id="{16A7CBE8-3D40-4703-A5FE-E3203BE573E7}"/>
                  </a:ext>
                </a:extLst>
              </p:cNvPr>
              <p:cNvSpPr/>
              <p:nvPr/>
            </p:nvSpPr>
            <p:spPr>
              <a:xfrm>
                <a:off x="4680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8" name="Rechteck 15">
                <a:extLst>
                  <a:ext uri="{FF2B5EF4-FFF2-40B4-BE49-F238E27FC236}">
                    <a16:creationId xmlns:a16="http://schemas.microsoft.com/office/drawing/2014/main" id="{F3CE5AAC-BAC8-4BD6-976A-2C89A752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000" y="3432963"/>
                <a:ext cx="4320000" cy="105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800" dirty="0"/>
                  <a:t>الوظيفة النفسية</a:t>
                </a:r>
                <a:br>
                  <a:rPr lang="ar-SA" sz="1800" dirty="0"/>
                </a:br>
                <a:r>
                  <a:rPr lang="ar-SA" sz="1600" b="0" dirty="0"/>
                  <a:t>إتاحة إمكانيات للتعاون وبناء الثقة</a:t>
                </a:r>
              </a:p>
              <a:p>
                <a:pPr algn="ctr" rtl="1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ar-SA" sz="1600" b="0" dirty="0"/>
                  <a:t> بما يعزّز الأفراد ("الإقدام على المخاطرة")</a:t>
                </a:r>
                <a:endParaRPr lang="en-GB" altLang="de-DE" sz="1600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07DB40E1-32E1-A9CA-8801-9E19517758B4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وظائف الشبكات في النظام التعليمي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E29E3CE2-8375-86D9-6E39-C679C3BA492D}"/>
              </a:ext>
            </a:extLst>
          </p:cNvPr>
          <p:cNvSpPr/>
          <p:nvPr/>
        </p:nvSpPr>
        <p:spPr>
          <a:xfrm>
            <a:off x="838200" y="62127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 err="1">
                <a:ea typeface="Times New Roman" panose="02020603050405020304" pitchFamily="18" charset="0"/>
              </a:rPr>
              <a:t>Dalin</a:t>
            </a:r>
            <a:r>
              <a:rPr lang="de-DE" sz="1200" dirty="0">
                <a:ea typeface="Times New Roman" panose="02020603050405020304" pitchFamily="18" charset="0"/>
              </a:rPr>
              <a:t>, P. (1999). </a:t>
            </a:r>
            <a:r>
              <a:rPr lang="de-DE" sz="1200" i="1" dirty="0">
                <a:ea typeface="Times New Roman" panose="02020603050405020304" pitchFamily="18" charset="0"/>
              </a:rPr>
              <a:t>Theorie und Praxis der Schulentwicklung</a:t>
            </a:r>
            <a:r>
              <a:rPr lang="de-DE" sz="1200" dirty="0">
                <a:ea typeface="Times New Roman" panose="02020603050405020304" pitchFamily="18" charset="0"/>
              </a:rPr>
              <a:t>. Neuwied: Luchterhand.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0388C4D-C553-9732-786C-F2966FFCC5D3}"/>
              </a:ext>
            </a:extLst>
          </p:cNvPr>
          <p:cNvGrpSpPr/>
          <p:nvPr/>
        </p:nvGrpSpPr>
        <p:grpSpPr>
          <a:xfrm>
            <a:off x="2405270" y="2024228"/>
            <a:ext cx="7043492" cy="4527386"/>
            <a:chOff x="1936101" y="873302"/>
            <a:chExt cx="8235315" cy="532415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09A855E2-C8DE-030E-8213-59E5CF1BC910}"/>
                </a:ext>
              </a:extLst>
            </p:cNvPr>
            <p:cNvGrpSpPr/>
            <p:nvPr/>
          </p:nvGrpSpPr>
          <p:grpSpPr>
            <a:xfrm>
              <a:off x="1936101" y="873302"/>
              <a:ext cx="8235315" cy="5324159"/>
              <a:chOff x="1684102" y="719197"/>
              <a:chExt cx="8790565" cy="5995384"/>
            </a:xfrm>
          </p:grpSpPr>
          <p:sp>
            <p:nvSpPr>
              <p:cNvPr id="2" name="Oval 25">
                <a:extLst>
                  <a:ext uri="{FF2B5EF4-FFF2-40B4-BE49-F238E27FC236}">
                    <a16:creationId xmlns:a16="http://schemas.microsoft.com/office/drawing/2014/main" id="{B6819A3C-289B-AD6E-EDA8-313FAAC3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458" y="2528587"/>
                <a:ext cx="2464401" cy="22186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de-AT" altLang="de-DE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Oval 28">
                <a:extLst>
                  <a:ext uri="{FF2B5EF4-FFF2-40B4-BE49-F238E27FC236}">
                    <a16:creationId xmlns:a16="http://schemas.microsoft.com/office/drawing/2014/main" id="{FFAE954E-4FFE-CEEB-3FB2-BE1925AB3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8034" y="1456484"/>
                <a:ext cx="1396580" cy="1286013"/>
              </a:xfrm>
              <a:prstGeom prst="ellipse">
                <a:avLst/>
              </a:prstGeom>
              <a:solidFill>
                <a:srgbClr val="F5F5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المدارس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6DF8D72E-FC45-F349-0860-EEA95900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8821" y="1419413"/>
                <a:ext cx="1346888" cy="12480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الجامعة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28">
                <a:extLst>
                  <a:ext uri="{FF2B5EF4-FFF2-40B4-BE49-F238E27FC236}">
                    <a16:creationId xmlns:a16="http://schemas.microsoft.com/office/drawing/2014/main" id="{F218CC24-FCEA-244B-9FD0-84D4201E5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4543" y="2998404"/>
                <a:ext cx="1450124" cy="136427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السلطات البلدية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28">
                <a:extLst>
                  <a:ext uri="{FF2B5EF4-FFF2-40B4-BE49-F238E27FC236}">
                    <a16:creationId xmlns:a16="http://schemas.microsoft.com/office/drawing/2014/main" id="{F550EB6A-9050-EA97-31E5-22A29AA61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102" y="2800696"/>
                <a:ext cx="1450124" cy="136427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>
                  <a:spcBef>
                    <a:spcPct val="0"/>
                  </a:spcBef>
                  <a:buNone/>
                  <a:defRPr/>
                </a:pPr>
                <a:r>
                  <a:rPr lang="ar-SA" sz="1200" dirty="0"/>
                  <a:t>فضاءات التعلّم</a:t>
                </a:r>
              </a:p>
              <a:p>
                <a:pPr rtl="1">
                  <a:spcBef>
                    <a:spcPct val="0"/>
                  </a:spcBef>
                  <a:buNone/>
                  <a:defRPr/>
                </a:pPr>
                <a:r>
                  <a:rPr lang="ar-SA" sz="1200" dirty="0"/>
                  <a:t> غير الرسمي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28">
                <a:extLst>
                  <a:ext uri="{FF2B5EF4-FFF2-40B4-BE49-F238E27FC236}">
                    <a16:creationId xmlns:a16="http://schemas.microsoft.com/office/drawing/2014/main" id="{E69C0852-0C1D-0954-897C-0F26EE8F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6159" y="4567713"/>
                <a:ext cx="1450124" cy="13642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الجمعيات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غير الحكومية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4E82E359-510D-1B76-2B52-1DECB4D29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0976" y="719197"/>
                <a:ext cx="1450124" cy="136427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السلطات التعليمية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28">
                <a:extLst>
                  <a:ext uri="{FF2B5EF4-FFF2-40B4-BE49-F238E27FC236}">
                    <a16:creationId xmlns:a16="http://schemas.microsoft.com/office/drawing/2014/main" id="{A5045A96-8210-4E56-C921-6BE0D92EA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238" y="4567712"/>
                <a:ext cx="1450124" cy="136427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المصالح التجارية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28">
                <a:extLst>
                  <a:ext uri="{FF2B5EF4-FFF2-40B4-BE49-F238E27FC236}">
                    <a16:creationId xmlns:a16="http://schemas.microsoft.com/office/drawing/2014/main" id="{B6652C8C-85CA-0A5F-EC2A-B58C044EE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918" y="5366781"/>
                <a:ext cx="1450124" cy="1347800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rtl="1">
                  <a:spcBef>
                    <a:spcPct val="0"/>
                  </a:spcBef>
                  <a:buNone/>
                  <a:defRPr/>
                </a:pPr>
                <a:r>
                  <a:rPr lang="ar-SA" sz="1200" dirty="0"/>
                  <a:t>الشبكات </a:t>
                </a:r>
                <a:r>
                  <a:rPr lang="ar-SA" sz="1200" dirty="0" err="1"/>
                  <a:t>والتعاونات</a:t>
                </a:r>
                <a:endParaRPr lang="ar-SA" sz="1200" dirty="0"/>
              </a:p>
              <a:p>
                <a:pPr lvl="0" rtl="1">
                  <a:spcBef>
                    <a:spcPct val="0"/>
                  </a:spcBef>
                  <a:buNone/>
                  <a:defRPr/>
                </a:pPr>
                <a:r>
                  <a:rPr lang="ar-SA" sz="1200" dirty="0"/>
                  <a:t> الدولية والوطنية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2FFB20E6-E182-B620-2FEF-CF805DFC9F8D}"/>
                  </a:ext>
                </a:extLst>
              </p:cNvPr>
              <p:cNvCxnSpPr>
                <a:cxnSpLocks/>
                <a:stCxn id="6" idx="5"/>
                <a:endCxn id="2" idx="1"/>
              </p:cNvCxnSpPr>
              <p:nvPr/>
            </p:nvCxnSpPr>
            <p:spPr>
              <a:xfrm>
                <a:off x="4380090" y="2554165"/>
                <a:ext cx="725271" cy="2993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9E7650A-564D-366E-7D8C-A8D214C51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038" y="2126103"/>
                <a:ext cx="0" cy="445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2B083476-8CC9-2898-1123-2060B0AFA7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7335" y="2527310"/>
                <a:ext cx="898733" cy="368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32E8CC9B-FC23-FF4A-8CE7-D83FA65C1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5385" y="3669130"/>
                <a:ext cx="17163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C2827870-192C-DDCB-29FD-61E0A0E839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40893" y="3619862"/>
                <a:ext cx="1581664" cy="66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C1D91A42-9D08-FEC4-A7D4-E65B3BFD2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0518" y="4464948"/>
                <a:ext cx="798650" cy="433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DE2E950A-FBA6-62BA-9480-E577F5D1C690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099978" y="4789858"/>
                <a:ext cx="1" cy="576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C66280FB-B398-2B83-061E-6F195ED90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3531" y="4464948"/>
                <a:ext cx="806761" cy="3025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D02736E7-65FF-B3BD-97E5-6B7E05F0AD09}"/>
                  </a:ext>
                </a:extLst>
              </p:cNvPr>
              <p:cNvCxnSpPr>
                <a:stCxn id="6" idx="7"/>
                <a:endCxn id="16" idx="2"/>
              </p:cNvCxnSpPr>
              <p:nvPr/>
            </p:nvCxnSpPr>
            <p:spPr>
              <a:xfrm flipV="1">
                <a:off x="4380090" y="1401333"/>
                <a:ext cx="970886" cy="2434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063E3D03-2B98-CA0F-E052-8E5CF2A8D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1100" y="1443967"/>
                <a:ext cx="1044968" cy="200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A32126F9-D72F-4053-D1DE-31A7E12B33A3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995709" y="2086063"/>
                <a:ext cx="753896" cy="9123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AD8B02A7-479C-3204-F071-4607A682D8B3}"/>
                  </a:ext>
                </a:extLst>
              </p:cNvPr>
              <p:cNvCxnSpPr>
                <a:cxnSpLocks/>
                <a:stCxn id="13" idx="4"/>
              </p:cNvCxnSpPr>
              <p:nvPr/>
            </p:nvCxnSpPr>
            <p:spPr>
              <a:xfrm flipH="1">
                <a:off x="8991854" y="4362676"/>
                <a:ext cx="757751" cy="8871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4" name="Gerader Verbinder 11263">
                <a:extLst>
                  <a:ext uri="{FF2B5EF4-FFF2-40B4-BE49-F238E27FC236}">
                    <a16:creationId xmlns:a16="http://schemas.microsoft.com/office/drawing/2014/main" id="{D8C72D71-A843-5A6C-47E2-6CDC65834CE6}"/>
                  </a:ext>
                </a:extLst>
              </p:cNvPr>
              <p:cNvCxnSpPr>
                <a:stCxn id="15" idx="3"/>
                <a:endCxn id="18" idx="6"/>
              </p:cNvCxnSpPr>
              <p:nvPr/>
            </p:nvCxnSpPr>
            <p:spPr>
              <a:xfrm flipH="1">
                <a:off x="6825041" y="5732192"/>
                <a:ext cx="883484" cy="3084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7" name="Gerader Verbinder 11266">
                <a:extLst>
                  <a:ext uri="{FF2B5EF4-FFF2-40B4-BE49-F238E27FC236}">
                    <a16:creationId xmlns:a16="http://schemas.microsoft.com/office/drawing/2014/main" id="{289F7761-D5DC-64C6-2621-15BE0E0F0998}"/>
                  </a:ext>
                </a:extLst>
              </p:cNvPr>
              <p:cNvCxnSpPr>
                <a:cxnSpLocks/>
                <a:stCxn id="18" idx="2"/>
                <a:endCxn id="17" idx="5"/>
              </p:cNvCxnSpPr>
              <p:nvPr/>
            </p:nvCxnSpPr>
            <p:spPr>
              <a:xfrm flipH="1" flipV="1">
                <a:off x="4272997" y="5732192"/>
                <a:ext cx="1101921" cy="30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1" name="Gerader Verbinder 11270">
                <a:extLst>
                  <a:ext uri="{FF2B5EF4-FFF2-40B4-BE49-F238E27FC236}">
                    <a16:creationId xmlns:a16="http://schemas.microsoft.com/office/drawing/2014/main" id="{D6104C5F-237D-1D3E-0FD4-D4F0C20208CC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2409164" y="4164968"/>
                <a:ext cx="753630" cy="624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4" name="Gerader Verbinder 11273">
                <a:extLst>
                  <a:ext uri="{FF2B5EF4-FFF2-40B4-BE49-F238E27FC236}">
                    <a16:creationId xmlns:a16="http://schemas.microsoft.com/office/drawing/2014/main" id="{7B49484A-4EF0-8339-04D2-351B601025C4}"/>
                  </a:ext>
                </a:extLst>
              </p:cNvPr>
              <p:cNvCxnSpPr>
                <a:stCxn id="6" idx="2"/>
                <a:endCxn id="14" idx="0"/>
              </p:cNvCxnSpPr>
              <p:nvPr/>
            </p:nvCxnSpPr>
            <p:spPr>
              <a:xfrm flipH="1">
                <a:off x="2409164" y="2099491"/>
                <a:ext cx="778869" cy="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afik 3" descr="Verbindungen Silhouette">
              <a:extLst>
                <a:ext uri="{FF2B5EF4-FFF2-40B4-BE49-F238E27FC236}">
                  <a16:creationId xmlns:a16="http://schemas.microsoft.com/office/drawing/2014/main" id="{4AE2BEAC-5B52-76EE-87D9-F40268C3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5143" y="2810443"/>
              <a:ext cx="1374568" cy="1374568"/>
            </a:xfrm>
            <a:prstGeom prst="rect">
              <a:avLst/>
            </a:prstGeom>
          </p:spPr>
        </p:pic>
      </p:grpSp>
      <p:sp>
        <p:nvSpPr>
          <p:cNvPr id="9" name="PlaceHolder 1">
            <a:extLst>
              <a:ext uri="{FF2B5EF4-FFF2-40B4-BE49-F238E27FC236}">
                <a16:creationId xmlns:a16="http://schemas.microsoft.com/office/drawing/2014/main" id="{EA1656C0-4493-DCE6-97DB-AAB3FF0E67A8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المؤسسات الشريكة المحتملة للشبكات في النظام التعليمي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89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 rtl="1"/>
            <a:br>
              <a:rPr lang="ar-SA" sz="4400" b="1" strike="noStrike" spc="-1" dirty="0">
                <a:solidFill>
                  <a:srgbClr val="025952"/>
                </a:solidFill>
                <a:latin typeface="Calibri"/>
              </a:rPr>
            </a:br>
            <a:r>
              <a:rPr lang="ar-SA" b="1" spc="-1" dirty="0">
                <a:solidFill>
                  <a:srgbClr val="025952"/>
                </a:solidFill>
                <a:latin typeface="Calibri"/>
              </a:rPr>
              <a:t>أمثلة على الشبكات</a:t>
            </a:r>
            <a:br>
              <a:rPr lang="ar-SA" dirty="0"/>
            </a:b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8E6C9A4-1146-7886-531F-8946380E0BCA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برنامج </a:t>
            </a:r>
            <a:r>
              <a:rPr lang="pt-PT" b="1" dirty="0"/>
              <a:t>ÖKOLOG</a:t>
            </a:r>
          </a:p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114C5A-99C5-E185-FE8D-4C41A198AE34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844372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/>
              <a:t>هو برنامج وشبكة للتعليم من أجل التنمية المستدامة (</a:t>
            </a:r>
            <a:r>
              <a:rPr lang="pt-PT" sz="2400" dirty="0"/>
              <a:t>ESD</a:t>
            </a:r>
            <a:r>
              <a:rPr lang="ar-SA" sz="2400" dirty="0"/>
              <a:t>)</a:t>
            </a:r>
            <a:r>
              <a:rPr lang="pt-PT" sz="2400" dirty="0"/>
              <a:t> </a:t>
            </a:r>
            <a:r>
              <a:rPr lang="ar-SA" sz="2400" dirty="0"/>
              <a:t>وتطوير المدارس في المدارس النمساوية. </a:t>
            </a:r>
          </a:p>
          <a:p>
            <a:pPr algn="r" rtl="1"/>
            <a:r>
              <a:rPr lang="ar-SA" sz="2400" dirty="0"/>
              <a:t>يُسهم في تحقيق أهداف التنمية المستدامة للأمم المتحدة. (</a:t>
            </a:r>
            <a:r>
              <a:rPr lang="pt-PT" sz="2400" dirty="0"/>
              <a:t>Rauch et al. 2024</a:t>
            </a:r>
            <a:r>
              <a:rPr lang="ar-SA" sz="2400" dirty="0"/>
              <a:t>)</a:t>
            </a:r>
          </a:p>
          <a:p>
            <a:pPr algn="r" rtl="1"/>
            <a:r>
              <a:rPr lang="ar-SA" sz="2400" dirty="0"/>
              <a:t>تم إطلاقه قبل 25 عامًا بدعم من وزارة التعليم ويُنسَّق علميًا من قِبل جامعة </a:t>
            </a:r>
            <a:r>
              <a:rPr lang="ar-SA" sz="2400" dirty="0" err="1"/>
              <a:t>كلاغنفورت</a:t>
            </a:r>
            <a:r>
              <a:rPr lang="ar-SA" sz="2400" dirty="0"/>
              <a:t>.</a:t>
            </a:r>
          </a:p>
          <a:p>
            <a:pPr algn="r" rtl="1"/>
            <a:r>
              <a:rPr lang="ar-SA" sz="2400" dirty="0"/>
              <a:t>هو تطوّر من مشروعات فردية إلى "حياة يومية بيئية" في المدرسة.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de-DE" sz="2400" dirty="0"/>
          </a:p>
          <a:p>
            <a:endParaRPr lang="de-DE" altLang="de-DE" sz="24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F830417-D04F-F4F4-D7FB-FD3BC9C13CE4}"/>
              </a:ext>
            </a:extLst>
          </p:cNvPr>
          <p:cNvSpPr/>
          <p:nvPr/>
        </p:nvSpPr>
        <p:spPr>
          <a:xfrm>
            <a:off x="719110" y="5479501"/>
            <a:ext cx="8029572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F., </a:t>
            </a:r>
            <a:r>
              <a:rPr lang="en-US" sz="1200" dirty="0" err="1">
                <a:ea typeface="Times New Roman" panose="02020603050405020304" pitchFamily="18" charset="0"/>
              </a:rPr>
              <a:t>Glettler</a:t>
            </a:r>
            <a:r>
              <a:rPr lang="en-US" sz="1200" dirty="0">
                <a:ea typeface="Times New Roman" panose="02020603050405020304" pitchFamily="18" charset="0"/>
              </a:rPr>
              <a:t>, C., Steiner, R. &amp; Dulle, M. (2024). Environmental and Sustainability Education in Austria, In R. Rieckmann, &amp; R. Thomas (Eds.), </a:t>
            </a:r>
            <a:r>
              <a:rPr lang="en-US" sz="1200" i="1" dirty="0">
                <a:ea typeface="Times New Roman" panose="02020603050405020304" pitchFamily="18" charset="0"/>
              </a:rPr>
              <a:t>World Review: Environmental and Sustainability Education in the Context of the Sustainable De-</a:t>
            </a:r>
            <a:r>
              <a:rPr lang="en-US" sz="1200" i="1" dirty="0" err="1">
                <a:ea typeface="Times New Roman" panose="02020603050405020304" pitchFamily="18" charset="0"/>
              </a:rPr>
              <a:t>velopment</a:t>
            </a:r>
            <a:r>
              <a:rPr lang="en-US" sz="1200" i="1" dirty="0">
                <a:ea typeface="Times New Roman" panose="02020603050405020304" pitchFamily="18" charset="0"/>
              </a:rPr>
              <a:t> Goals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a typeface="Times New Roman" panose="02020603050405020304" pitchFamily="18" charset="0"/>
              </a:rPr>
              <a:t>RiScience</a:t>
            </a:r>
            <a:r>
              <a:rPr lang="en-US" sz="1200" dirty="0">
                <a:ea typeface="Times New Roman" panose="02020603050405020304" pitchFamily="18" charset="0"/>
              </a:rPr>
              <a:t> Publishers/CRC.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https://www.routledge.com/World-Review-Environmental-and-Sustainability-Education-in-the-Context-of-the-Sustainable-Development-Goals/Rieckmann-Munoz/p/book/9780367702427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1A109-3156-0BFB-5B6F-6346D1487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923" y="2012006"/>
            <a:ext cx="1496958" cy="3667539"/>
          </a:xfrm>
          <a:prstGeom prst="rect">
            <a:avLst/>
          </a:prstGeom>
          <a:effectLst>
            <a:outerShdw blurRad="342900" dir="15060000" sx="107000" sy="107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5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45B0-7DFE-6047-BD45-58C35C98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AA758A-26AD-281C-F42D-0E4273A6D044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برنامج </a:t>
            </a:r>
            <a:r>
              <a:rPr lang="pt-PT" b="1" dirty="0"/>
              <a:t>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89BE58-D755-311E-64CE-515DC03325A3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53701"/>
            <a:ext cx="6516577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dirty="0"/>
              <a:t>شبكة </a:t>
            </a:r>
            <a:r>
              <a:rPr lang="pt-PT" sz="2400" dirty="0"/>
              <a:t>ÖKOLOG</a:t>
            </a:r>
            <a:r>
              <a:rPr lang="ar-SA" sz="2400" dirty="0"/>
              <a:t> </a:t>
            </a:r>
            <a:r>
              <a:rPr lang="pt-PT" sz="2400" dirty="0"/>
              <a:t>–</a:t>
            </a:r>
            <a:r>
              <a:rPr lang="ar-SA" sz="2400" dirty="0"/>
              <a:t> الشركاء الفاعلون</a:t>
            </a:r>
          </a:p>
          <a:p>
            <a:pPr algn="r" rtl="1"/>
            <a:r>
              <a:rPr lang="ar-SA" sz="2400" dirty="0"/>
              <a:t>الفرق الإقليمية لشبكة </a:t>
            </a:r>
            <a:r>
              <a:rPr lang="pt-PT" sz="2400" dirty="0"/>
              <a:t>ÖKOLOG</a:t>
            </a:r>
            <a:r>
              <a:rPr lang="ar-SA" sz="2400" dirty="0"/>
              <a:t> (الهيئات التعليمية، كليات إعداد المعلمين، المعلّمون، الحكومات الإقليمية، المنظمات غير الحكومية) </a:t>
            </a:r>
          </a:p>
          <a:p>
            <a:pPr algn="r" rtl="1"/>
            <a:r>
              <a:rPr lang="ar-SA" sz="2400" dirty="0"/>
              <a:t>قسم التطوير التعليمي وتطوير المدارس، جامعة </a:t>
            </a:r>
            <a:r>
              <a:rPr lang="ar-SA" sz="2400" dirty="0" err="1"/>
              <a:t>كلاغنفورت</a:t>
            </a:r>
            <a:endParaRPr lang="ar-SA" sz="2400" dirty="0"/>
          </a:p>
          <a:p>
            <a:pPr algn="r" rtl="1"/>
            <a:r>
              <a:rPr lang="ar-SA" sz="2400" dirty="0"/>
              <a:t>وزارة التعليم الاتحادية النمساوية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82CE95-CD6E-CFEF-6EB8-371DA15BAEC7}"/>
              </a:ext>
            </a:extLst>
          </p:cNvPr>
          <p:cNvSpPr/>
          <p:nvPr/>
        </p:nvSpPr>
        <p:spPr>
          <a:xfrm>
            <a:off x="7442573" y="2263740"/>
            <a:ext cx="4030317" cy="284732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4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7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FDF6-386C-36DC-AA57-883AB7D5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E33898E-0F7F-3079-A838-2D8F95D1AF3B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برنامج </a:t>
            </a:r>
            <a:r>
              <a:rPr lang="pt-PT" b="1" dirty="0"/>
              <a:t>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45D29F-CCD7-4F91-1E8F-2789D5EF6848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63640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pt-PT" sz="2400" dirty="0"/>
              <a:t>ÖKOLOG</a:t>
            </a:r>
            <a:r>
              <a:rPr lang="ar-SA" sz="2400" dirty="0"/>
              <a:t> – </a:t>
            </a:r>
            <a:r>
              <a:rPr lang="ar-SA" sz="2400" i="1" dirty="0"/>
              <a:t>مستويات مترابطة من النشاط</a:t>
            </a:r>
          </a:p>
          <a:p>
            <a:pPr algn="r" rtl="1">
              <a:lnSpc>
                <a:spcPct val="110000"/>
              </a:lnSpc>
            </a:pPr>
            <a:r>
              <a:rPr lang="ar-SA" sz="2400" i="1" dirty="0"/>
              <a:t>المستوى التربوي</a:t>
            </a:r>
            <a:r>
              <a:rPr lang="ar-SA" sz="2400" dirty="0"/>
              <a:t>: إتاحة فضاء لتجارب تعليمية هادفة وتعزيز المواقف وطرائق التفكير والممارسات المستدامة</a:t>
            </a:r>
          </a:p>
          <a:p>
            <a:pPr algn="r" rtl="1">
              <a:lnSpc>
                <a:spcPct val="110000"/>
              </a:lnSpc>
            </a:pPr>
            <a:r>
              <a:rPr lang="ar-SA" sz="2400" i="1" dirty="0"/>
              <a:t>المستوى البيئي</a:t>
            </a:r>
            <a:r>
              <a:rPr lang="ar-SA" sz="2400" dirty="0"/>
              <a:t>: الحد من التلوث، والحفاظ على التنوع البيولوجي</a:t>
            </a:r>
          </a:p>
          <a:p>
            <a:pPr algn="r" rtl="1">
              <a:lnSpc>
                <a:spcPct val="110000"/>
              </a:lnSpc>
            </a:pPr>
            <a:r>
              <a:rPr lang="ar-SA" sz="2400" i="1" dirty="0"/>
              <a:t>المستوى الاجتماعي</a:t>
            </a:r>
            <a:r>
              <a:rPr lang="ar-SA" sz="2400" dirty="0"/>
              <a:t>: بناء هياكل تتيح المشاركة في صنع القرار، والعمل بشكل تشاركي مع بيئة المدرسة</a:t>
            </a:r>
          </a:p>
          <a:p>
            <a:pPr algn="r" rtl="1">
              <a:lnSpc>
                <a:spcPct val="110000"/>
              </a:lnSpc>
            </a:pPr>
            <a:r>
              <a:rPr lang="ar-SA" sz="2400" i="1" dirty="0"/>
              <a:t>المستوى الاقتصادي</a:t>
            </a:r>
            <a:r>
              <a:rPr lang="ar-SA" sz="2400" dirty="0"/>
              <a:t>: الاستخدام المستدام للموارد والاقتصاد الدائري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F1B9C349-87EC-6020-01A2-6032BE3B7DDC}"/>
              </a:ext>
            </a:extLst>
          </p:cNvPr>
          <p:cNvSpPr/>
          <p:nvPr/>
        </p:nvSpPr>
        <p:spPr>
          <a:xfrm>
            <a:off x="719110" y="5708098"/>
            <a:ext cx="9259777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</a:t>
            </a:r>
            <a:r>
              <a:rPr lang="en-US" sz="1200" dirty="0" err="1">
                <a:ea typeface="Times New Roman" panose="02020603050405020304" pitchFamily="18" charset="0"/>
              </a:rPr>
              <a:t>Pfaffenwimmer</a:t>
            </a:r>
            <a:r>
              <a:rPr lang="en-US" sz="1200" dirty="0">
                <a:ea typeface="Times New Roman" panose="02020603050405020304" pitchFamily="18" charset="0"/>
              </a:rPr>
              <a:t>, G. (2020). The Austrian ECOLOG-Schools </a:t>
            </a:r>
            <a:r>
              <a:rPr lang="en-US" sz="1200" dirty="0" err="1">
                <a:ea typeface="Times New Roman" panose="02020603050405020304" pitchFamily="18" charset="0"/>
              </a:rPr>
              <a:t>Programme</a:t>
            </a:r>
            <a:r>
              <a:rPr lang="en-US" sz="1200" dirty="0">
                <a:ea typeface="Times New Roman" panose="02020603050405020304" pitchFamily="18" charset="0"/>
              </a:rPr>
              <a:t> – Networking for Environmental and Sustainability Education. In A. Gough, J. Chi Kin Lee &amp; E. Po Keung Tsang (eds.), </a:t>
            </a:r>
            <a:r>
              <a:rPr lang="en-US" sz="1200" i="1" dirty="0">
                <a:ea typeface="Times New Roman" panose="02020603050405020304" pitchFamily="18" charset="0"/>
              </a:rPr>
              <a:t>Green Schools Globally: Stories of Impact for Sustainable Development</a:t>
            </a:r>
            <a:r>
              <a:rPr lang="en-US" sz="1200" dirty="0">
                <a:ea typeface="Times New Roman" panose="02020603050405020304" pitchFamily="18" charset="0"/>
              </a:rPr>
              <a:t>. Dordrecht: Springer, 85-102.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https://www.springer.com/gp/book/9783030468194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06FE-0A77-D378-5B7B-1E9D4385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1D598E-083E-576C-EB04-2D6715E9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/>
          <a:stretch/>
        </p:blipFill>
        <p:spPr>
          <a:xfrm>
            <a:off x="-1" y="636104"/>
            <a:ext cx="8820983" cy="62218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2C3A047-0E20-B2C4-115D-86DC1368D7C1}"/>
              </a:ext>
            </a:extLst>
          </p:cNvPr>
          <p:cNvSpPr txBox="1"/>
          <p:nvPr/>
        </p:nvSpPr>
        <p:spPr>
          <a:xfrm>
            <a:off x="8130989" y="851647"/>
            <a:ext cx="3630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يُقدّم برنامج </a:t>
            </a:r>
            <a:r>
              <a:rPr lang="pt-PT" sz="2400" dirty="0"/>
              <a:t>ÖKOLOG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الدعم والإرشاد الإقليمي من قِبل الفرق الإقليمية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مواد تعليمية حول التنمية المستدامة (</a:t>
            </a:r>
            <a:r>
              <a:rPr lang="pt-PT" dirty="0"/>
              <a:t>ESD</a:t>
            </a:r>
            <a:r>
              <a:rPr lang="ar-SA" dirty="0"/>
              <a:t>)</a:t>
            </a:r>
            <a:r>
              <a:rPr lang="pt-PT" dirty="0"/>
              <a:t> </a:t>
            </a:r>
            <a:r>
              <a:rPr lang="ar-SA" dirty="0"/>
              <a:t>للمدارس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تمويل المشاريع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أدوات إلكترونية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إلهام من خلال أمثلة تعليم من أجل التنمية المستدامة من المدارس ولأجلها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التعليم المستمر، الاجتماعات، وفرص التشبيك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تبادل الخبرات عبر شبكة تغطي جميع أنحاء النمسا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الترويج وصورة المدرسة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البحث والتقييم (</a:t>
            </a:r>
            <a:r>
              <a:rPr lang="pt-PT" dirty="0"/>
              <a:t>Rauch Pfaffenwimmer 2020, Rauch &amp; Dulle 2023</a:t>
            </a:r>
            <a:r>
              <a:rPr lang="ar-SA" dirty="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التعاون والمشاريع الدولية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87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br>
              <a:rPr lang="de-DE" sz="4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ar-SA" b="1" spc="-1" dirty="0">
                <a:solidFill>
                  <a:schemeClr val="dk1"/>
                </a:solidFill>
                <a:latin typeface="Calibri"/>
              </a:rPr>
              <a:t>نظرة عامة</a:t>
            </a:r>
            <a:br>
              <a:rPr lang="ar-SA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المبادئ</a:t>
            </a:r>
            <a:endParaRPr lang="en-US" sz="28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النماذج والإطار النظري</a:t>
            </a:r>
            <a:endParaRPr lang="en-US" sz="28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أمثلة على الشبكات</a:t>
            </a:r>
            <a:endParaRPr lang="en-US" sz="28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الأدبيات المساندة</a:t>
            </a:r>
            <a:endParaRPr lang="de-DE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2A5A7B-B1A4-3F70-D675-B206CB51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59" y="2544417"/>
            <a:ext cx="4388300" cy="329122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33C4BBBE-4437-CD5C-E9C5-8DC92286583C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فضاء التعلّم حديقة المدينة (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CITY Park</a:t>
            </a:r>
            <a:r>
              <a:rPr lang="ar-SA" b="1" spc="-1" dirty="0">
                <a:solidFill>
                  <a:schemeClr val="dk1"/>
                </a:solidFill>
                <a:latin typeface="Calibri"/>
              </a:rPr>
              <a:t>)</a:t>
            </a:r>
            <a:endParaRPr lang="pt-PT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FF0C53-C115-9C60-BE39-EC1B3508AD20}"/>
              </a:ext>
            </a:extLst>
          </p:cNvPr>
          <p:cNvSpPr txBox="1">
            <a:spLocks noChangeArrowheads="1"/>
          </p:cNvSpPr>
          <p:nvPr/>
        </p:nvSpPr>
        <p:spPr>
          <a:xfrm>
            <a:off x="5615609" y="2248619"/>
            <a:ext cx="6249348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dirty="0"/>
              <a:t>فضاء تعلّم خارجي لرياض الأطفال والمدارس في المنطقة المركزية لحديقة مدينة </a:t>
            </a:r>
            <a:r>
              <a:rPr lang="ar-SA" sz="2400" dirty="0" err="1"/>
              <a:t>غراتس</a:t>
            </a:r>
            <a:r>
              <a:rPr lang="ar-SA" sz="2400" dirty="0"/>
              <a:t>، النمسا</a:t>
            </a:r>
          </a:p>
          <a:p>
            <a:pPr marL="0" indent="0" algn="r" rtl="1">
              <a:buNone/>
            </a:pPr>
            <a:r>
              <a:rPr lang="ar-SA" sz="2400" dirty="0"/>
              <a:t>الشبكة – الشركاء الفاعلون</a:t>
            </a:r>
            <a:endParaRPr lang="en-US" altLang="de-DE" sz="2400" dirty="0"/>
          </a:p>
          <a:p>
            <a:pPr algn="r" rtl="1">
              <a:lnSpc>
                <a:spcPct val="110000"/>
              </a:lnSpc>
            </a:pPr>
            <a:r>
              <a:rPr lang="ar-SA" sz="2400" dirty="0"/>
              <a:t>مركز التعليم العلمي </a:t>
            </a:r>
            <a:r>
              <a:rPr lang="pt-PT" sz="2400" b="1" dirty="0"/>
              <a:t>NaturErlebnisPark</a:t>
            </a:r>
            <a:r>
              <a:rPr lang="ar-SA" sz="2400" dirty="0"/>
              <a:t> (موقع تعلّم غير رسمي) </a:t>
            </a:r>
          </a:p>
          <a:p>
            <a:pPr algn="r" rtl="1">
              <a:lnSpc>
                <a:spcPct val="110000"/>
              </a:lnSpc>
            </a:pPr>
            <a:r>
              <a:rPr lang="ar-SA" sz="2400" dirty="0"/>
              <a:t>مدينة </a:t>
            </a:r>
            <a:r>
              <a:rPr lang="ar-SA" sz="2400" dirty="0" err="1"/>
              <a:t>غراتس</a:t>
            </a:r>
            <a:r>
              <a:rPr lang="ar-SA" sz="2400" dirty="0"/>
              <a:t> (السلطات المحلية)</a:t>
            </a:r>
          </a:p>
          <a:p>
            <a:pPr algn="r" rtl="1">
              <a:lnSpc>
                <a:spcPct val="110000"/>
              </a:lnSpc>
            </a:pPr>
            <a:r>
              <a:rPr lang="ar-SA" sz="2400" dirty="0"/>
              <a:t>رياض الأطفال، المدارس، الجامعات (المؤسسات التعليمية)</a:t>
            </a:r>
            <a:endParaRPr lang="en-US" altLang="de-DE" sz="2400" dirty="0"/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6412" y="1932489"/>
            <a:ext cx="11116736" cy="492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lnSpc>
                <a:spcPct val="110000"/>
              </a:lnSpc>
              <a:defRPr/>
            </a:pPr>
            <a:r>
              <a:rPr lang="ar-SA" sz="2400" dirty="0"/>
              <a:t>هو هيكل تعاوني يربط بين موقع تعلّم غير رسمي، وجامعات إعداد المعلمين، والمدارس، والسلطات المحلية</a:t>
            </a:r>
            <a:endParaRPr lang="en-US" sz="2400" dirty="0"/>
          </a:p>
          <a:p>
            <a:pPr lvl="0" algn="r" rtl="1">
              <a:lnSpc>
                <a:spcPct val="110000"/>
              </a:lnSpc>
              <a:defRPr/>
            </a:pPr>
            <a:r>
              <a:rPr lang="ar-SA" sz="2400" dirty="0"/>
              <a:t>يهدف إلى دعم توجهات المنهاج الجديد في تعزيز الكفاءات العرضية، والمشاركة المجتمعية، والتعليم من أجل المواطنة العالمية</a:t>
            </a:r>
            <a:endParaRPr lang="en-US" sz="2400" dirty="0"/>
          </a:p>
          <a:p>
            <a:pPr lvl="0" algn="r" rtl="1">
              <a:lnSpc>
                <a:spcPct val="110000"/>
              </a:lnSpc>
              <a:defRPr/>
            </a:pPr>
            <a:r>
              <a:rPr lang="ar-SA" sz="2400" dirty="0"/>
              <a:t>يسهم في التعليم من أجل التنمية المستدامة (</a:t>
            </a:r>
            <a:r>
              <a:rPr lang="pt-PT" sz="2400" dirty="0"/>
              <a:t>ESD</a:t>
            </a:r>
            <a:r>
              <a:rPr lang="ar-SA" sz="2400" dirty="0"/>
              <a:t>) من خلال الجمع بين المنظورين الاجتماعي-الثقافي والبيئي في بيئة أصيلة </a:t>
            </a:r>
          </a:p>
          <a:p>
            <a:pPr lvl="0" algn="r" rtl="1">
              <a:lnSpc>
                <a:spcPct val="110000"/>
              </a:lnSpc>
              <a:defRPr/>
            </a:pPr>
            <a:r>
              <a:rPr lang="ar-SA" sz="2400" dirty="0"/>
              <a:t>يجمع بين البحث التربوي والابتكار، وتدريب المعلمين، والأنشطة التعليمية غير الرسمية المكيّفة مع المنهاج</a:t>
            </a:r>
          </a:p>
          <a:p>
            <a:pPr algn="r" rtl="1">
              <a:lnSpc>
                <a:spcPct val="110000"/>
              </a:lnSpc>
              <a:defRPr/>
            </a:pPr>
            <a:r>
              <a:rPr lang="ar-SA" sz="2400" dirty="0"/>
              <a:t>يُموَّل من قِبل المدينة، وجامعات إعداد المعلمين، ومنح المشاريع</a:t>
            </a:r>
            <a:endParaRPr lang="en-US" altLang="de-DE" sz="2400" dirty="0"/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9FB2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3A99417-3334-663F-EEF5-75CF2D64B853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فضاء التعلّم حديقة المدينة (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CITY Park</a:t>
            </a:r>
            <a:r>
              <a:rPr lang="ar-SA" b="1" spc="-1" dirty="0">
                <a:solidFill>
                  <a:schemeClr val="dk1"/>
                </a:solidFill>
                <a:latin typeface="Calibri"/>
              </a:rPr>
              <a:t>)</a:t>
            </a:r>
            <a:endParaRPr lang="pt-PT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2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743700" y="2757488"/>
            <a:ext cx="5032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6743701" y="1989138"/>
            <a:ext cx="360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33" name="Oval 28"/>
          <p:cNvSpPr>
            <a:spLocks noChangeArrowheads="1"/>
          </p:cNvSpPr>
          <p:nvPr/>
        </p:nvSpPr>
        <p:spPr bwMode="auto">
          <a:xfrm>
            <a:off x="5961413" y="2493818"/>
            <a:ext cx="961901" cy="890649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Cooperation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39854E-0FEA-D616-A40D-6002BD8AA8D3}"/>
              </a:ext>
            </a:extLst>
          </p:cNvPr>
          <p:cNvSpPr/>
          <p:nvPr/>
        </p:nvSpPr>
        <p:spPr>
          <a:xfrm>
            <a:off x="3194462" y="653293"/>
            <a:ext cx="4292103" cy="376432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9E7E03A-AA6B-0F26-FCDB-9CD16B5FE889}"/>
              </a:ext>
            </a:extLst>
          </p:cNvPr>
          <p:cNvSpPr/>
          <p:nvPr/>
        </p:nvSpPr>
        <p:spPr>
          <a:xfrm>
            <a:off x="4144487" y="938149"/>
            <a:ext cx="2386940" cy="13894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1400" dirty="0"/>
              <a:t>الحدائق الحضرية كفضاءات تعلّم أصيلة لدمج المنظورين البيئي الطبيعي والاجتماعي-الثقافي في إطار التعليم من أجل التنمية المستدامة (</a:t>
            </a:r>
            <a:r>
              <a:rPr lang="pt-PT" sz="1400" dirty="0"/>
              <a:t>ESD</a:t>
            </a:r>
            <a:r>
              <a:rPr lang="ar-SA" sz="1400" dirty="0"/>
              <a:t>)</a:t>
            </a:r>
            <a:endParaRPr lang="pt-PT" sz="14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98BCA34-D37A-5BFA-4EEC-816D53F7561F}"/>
              </a:ext>
            </a:extLst>
          </p:cNvPr>
          <p:cNvSpPr/>
          <p:nvPr/>
        </p:nvSpPr>
        <p:spPr>
          <a:xfrm rot="1238031">
            <a:off x="2065689" y="1925117"/>
            <a:ext cx="2268638" cy="764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F85E8D-1479-59EB-95C3-3760BB8286DF}"/>
              </a:ext>
            </a:extLst>
          </p:cNvPr>
          <p:cNvSpPr txBox="1"/>
          <p:nvPr/>
        </p:nvSpPr>
        <p:spPr>
          <a:xfrm rot="1273418">
            <a:off x="2486634" y="2208521"/>
            <a:ext cx="1738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1200" dirty="0"/>
              <a:t>توفّر موضوعات أصيلة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7648B7F-53E9-DC88-6EF1-544E27B0A6CD}"/>
              </a:ext>
            </a:extLst>
          </p:cNvPr>
          <p:cNvSpPr/>
          <p:nvPr/>
        </p:nvSpPr>
        <p:spPr>
          <a:xfrm rot="5400000">
            <a:off x="366083" y="2615046"/>
            <a:ext cx="2395303" cy="9248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F9A277-9BAD-1062-C7FB-624C603F5167}"/>
              </a:ext>
            </a:extLst>
          </p:cNvPr>
          <p:cNvSpPr txBox="1"/>
          <p:nvPr/>
        </p:nvSpPr>
        <p:spPr>
          <a:xfrm rot="5400000">
            <a:off x="693838" y="2916937"/>
            <a:ext cx="170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200" dirty="0"/>
              <a:t>تموّل الكادر الأساسي والبنية التحتية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6398FF-3C5D-8A0A-38DD-A1194BE767A0}"/>
              </a:ext>
            </a:extLst>
          </p:cNvPr>
          <p:cNvSpPr txBox="1"/>
          <p:nvPr/>
        </p:nvSpPr>
        <p:spPr>
          <a:xfrm>
            <a:off x="1145894" y="1131313"/>
            <a:ext cx="145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City </a:t>
            </a:r>
            <a:r>
              <a:rPr lang="de-AT" sz="1600" dirty="0" err="1"/>
              <a:t>of</a:t>
            </a:r>
            <a:r>
              <a:rPr lang="de-AT" sz="1600" dirty="0"/>
              <a:t> Graz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47A1AD7-E721-D8AA-907E-671EE23F40BF}"/>
              </a:ext>
            </a:extLst>
          </p:cNvPr>
          <p:cNvSpPr/>
          <p:nvPr/>
        </p:nvSpPr>
        <p:spPr>
          <a:xfrm>
            <a:off x="247879" y="562649"/>
            <a:ext cx="2720952" cy="1693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Oval 41">
            <a:extLst>
              <a:ext uri="{FF2B5EF4-FFF2-40B4-BE49-F238E27FC236}">
                <a16:creationId xmlns:a16="http://schemas.microsoft.com/office/drawing/2014/main" id="{97BD6E80-4206-19F9-E04A-6B226D7F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9" y="1009401"/>
            <a:ext cx="826054" cy="8043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0F8148B9-60CF-1FD7-0BE1-91BEE02A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1" y="1229652"/>
            <a:ext cx="100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السلطات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المحلية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D981BF03-5C35-696C-81AF-026347235DC3}"/>
              </a:ext>
            </a:extLst>
          </p:cNvPr>
          <p:cNvSpPr/>
          <p:nvPr/>
        </p:nvSpPr>
        <p:spPr>
          <a:xfrm rot="19016667">
            <a:off x="1908537" y="3521316"/>
            <a:ext cx="2296888" cy="8433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363CDF6D-EC22-E671-EFCF-C2B7ECE43A9C}"/>
              </a:ext>
            </a:extLst>
          </p:cNvPr>
          <p:cNvSpPr/>
          <p:nvPr/>
        </p:nvSpPr>
        <p:spPr>
          <a:xfrm>
            <a:off x="3123210" y="5640779"/>
            <a:ext cx="5260769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BC0791A-4045-F0F4-2BF3-E6375EE4DEB3}"/>
              </a:ext>
            </a:extLst>
          </p:cNvPr>
          <p:cNvSpPr txBox="1"/>
          <p:nvPr/>
        </p:nvSpPr>
        <p:spPr>
          <a:xfrm>
            <a:off x="3023398" y="5782532"/>
            <a:ext cx="494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يُسهم في التنمية المهنية المستمرة (</a:t>
            </a:r>
            <a:r>
              <a:rPr lang="pt-PT" sz="1200" dirty="0"/>
              <a:t>CPD</a:t>
            </a:r>
            <a:r>
              <a:rPr lang="ar-SA" sz="1200" dirty="0"/>
              <a:t>)</a:t>
            </a:r>
            <a:r>
              <a:rPr lang="pt-PT" sz="1200" dirty="0"/>
              <a:t> </a:t>
            </a:r>
            <a:r>
              <a:rPr lang="ar-SA" sz="1200" dirty="0"/>
              <a:t>للمعلمين قبل الخدمة وأثناء الخدمة</a:t>
            </a: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198DA3C7-8F55-71FE-C44A-BD4B99260F8A}"/>
              </a:ext>
            </a:extLst>
          </p:cNvPr>
          <p:cNvSpPr/>
          <p:nvPr/>
        </p:nvSpPr>
        <p:spPr>
          <a:xfrm rot="10800000">
            <a:off x="3075706" y="5163783"/>
            <a:ext cx="4904511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9754EC7-5AD2-1D7F-9E4D-61A3DD004F02}"/>
              </a:ext>
            </a:extLst>
          </p:cNvPr>
          <p:cNvSpPr txBox="1"/>
          <p:nvPr/>
        </p:nvSpPr>
        <p:spPr>
          <a:xfrm>
            <a:off x="3520184" y="5305540"/>
            <a:ext cx="457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تُشرك الطلاب في أنشطة تعليمية موجّهة للمدارس</a:t>
            </a:r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8E77CD61-37FC-F591-AEE0-86A72C513ED3}"/>
              </a:ext>
            </a:extLst>
          </p:cNvPr>
          <p:cNvSpPr/>
          <p:nvPr/>
        </p:nvSpPr>
        <p:spPr>
          <a:xfrm rot="10800000">
            <a:off x="7123769" y="665017"/>
            <a:ext cx="2340864" cy="10045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147C31-90EA-F81F-0416-E41D61667810}"/>
              </a:ext>
            </a:extLst>
          </p:cNvPr>
          <p:cNvSpPr txBox="1"/>
          <p:nvPr/>
        </p:nvSpPr>
        <p:spPr>
          <a:xfrm>
            <a:off x="7202582" y="964660"/>
            <a:ext cx="19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200" dirty="0"/>
              <a:t>تدمج الأنشطة الخارجية في العمل الصفي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2F72A4E-4B50-90D2-EDEE-243269C835C0}"/>
              </a:ext>
            </a:extLst>
          </p:cNvPr>
          <p:cNvSpPr txBox="1"/>
          <p:nvPr/>
        </p:nvSpPr>
        <p:spPr>
          <a:xfrm rot="19031399">
            <a:off x="2170003" y="3675198"/>
            <a:ext cx="199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/>
              <a:t>يُدير العروض التعليمية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312F170-8316-D715-BF33-0A05FF1DB3E0}"/>
              </a:ext>
            </a:extLst>
          </p:cNvPr>
          <p:cNvSpPr txBox="1"/>
          <p:nvPr/>
        </p:nvSpPr>
        <p:spPr>
          <a:xfrm>
            <a:off x="833174" y="829186"/>
            <a:ext cx="180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مدينة </a:t>
            </a:r>
            <a:r>
              <a:rPr lang="ar-SA" sz="1200" dirty="0" err="1"/>
              <a:t>غراتس</a:t>
            </a:r>
            <a:endParaRPr lang="de-AT" sz="1200" dirty="0"/>
          </a:p>
        </p:txBody>
      </p:sp>
      <p:sp>
        <p:nvSpPr>
          <p:cNvPr id="9216" name="Pfeil: nach rechts 9215">
            <a:extLst>
              <a:ext uri="{FF2B5EF4-FFF2-40B4-BE49-F238E27FC236}">
                <a16:creationId xmlns:a16="http://schemas.microsoft.com/office/drawing/2014/main" id="{4EC2AC87-4BCA-FE89-E145-D106E2BB6900}"/>
              </a:ext>
            </a:extLst>
          </p:cNvPr>
          <p:cNvSpPr/>
          <p:nvPr/>
        </p:nvSpPr>
        <p:spPr>
          <a:xfrm rot="19393184">
            <a:off x="6187052" y="2040567"/>
            <a:ext cx="3028889" cy="8170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17" name="Ellipse 9216">
            <a:extLst>
              <a:ext uri="{FF2B5EF4-FFF2-40B4-BE49-F238E27FC236}">
                <a16:creationId xmlns:a16="http://schemas.microsoft.com/office/drawing/2014/main" id="{B8EA7EBE-778A-19A2-85F5-BE3D607296F6}"/>
              </a:ext>
            </a:extLst>
          </p:cNvPr>
          <p:cNvSpPr/>
          <p:nvPr/>
        </p:nvSpPr>
        <p:spPr>
          <a:xfrm rot="19905219">
            <a:off x="3989927" y="3352046"/>
            <a:ext cx="3138193" cy="164637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218" name="Textfeld 9217">
            <a:extLst>
              <a:ext uri="{FF2B5EF4-FFF2-40B4-BE49-F238E27FC236}">
                <a16:creationId xmlns:a16="http://schemas.microsoft.com/office/drawing/2014/main" id="{2C343AF3-9150-E00D-3CF5-7CFF51909982}"/>
              </a:ext>
            </a:extLst>
          </p:cNvPr>
          <p:cNvSpPr txBox="1"/>
          <p:nvPr/>
        </p:nvSpPr>
        <p:spPr>
          <a:xfrm rot="19650738">
            <a:off x="4640069" y="3879754"/>
            <a:ext cx="19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200" dirty="0"/>
              <a:t>عملية بحث عمل مستمرة لتطوير ودراسة المواد والأساليب التعليمية</a:t>
            </a:r>
          </a:p>
        </p:txBody>
      </p:sp>
      <p:sp>
        <p:nvSpPr>
          <p:cNvPr id="9219" name="Pfeil: nach rechts 9218">
            <a:extLst>
              <a:ext uri="{FF2B5EF4-FFF2-40B4-BE49-F238E27FC236}">
                <a16:creationId xmlns:a16="http://schemas.microsoft.com/office/drawing/2014/main" id="{F2F8B100-9399-F6B8-6211-6984DD71AD02}"/>
              </a:ext>
            </a:extLst>
          </p:cNvPr>
          <p:cNvSpPr/>
          <p:nvPr/>
        </p:nvSpPr>
        <p:spPr>
          <a:xfrm rot="8651817">
            <a:off x="6388352" y="2547638"/>
            <a:ext cx="3315674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1" name="Textfeld 9220">
            <a:extLst>
              <a:ext uri="{FF2B5EF4-FFF2-40B4-BE49-F238E27FC236}">
                <a16:creationId xmlns:a16="http://schemas.microsoft.com/office/drawing/2014/main" id="{6C0CBE25-12A0-63D8-5B31-A9E2DF3D4847}"/>
              </a:ext>
            </a:extLst>
          </p:cNvPr>
          <p:cNvSpPr txBox="1"/>
          <p:nvPr/>
        </p:nvSpPr>
        <p:spPr>
          <a:xfrm rot="19401905">
            <a:off x="7299369" y="27157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/>
              <a:t>تتعاون</a:t>
            </a:r>
            <a:endParaRPr lang="de-AT" sz="1200" dirty="0"/>
          </a:p>
        </p:txBody>
      </p:sp>
      <p:sp>
        <p:nvSpPr>
          <p:cNvPr id="9222" name="Pfeil: nach rechts 9221">
            <a:extLst>
              <a:ext uri="{FF2B5EF4-FFF2-40B4-BE49-F238E27FC236}">
                <a16:creationId xmlns:a16="http://schemas.microsoft.com/office/drawing/2014/main" id="{9A268A6D-C90D-DE8C-1954-9431BB03ADE0}"/>
              </a:ext>
            </a:extLst>
          </p:cNvPr>
          <p:cNvSpPr/>
          <p:nvPr/>
        </p:nvSpPr>
        <p:spPr>
          <a:xfrm rot="21190132">
            <a:off x="2656159" y="4342791"/>
            <a:ext cx="1922798" cy="7368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3" name="Pfeil: nach rechts 9222">
            <a:extLst>
              <a:ext uri="{FF2B5EF4-FFF2-40B4-BE49-F238E27FC236}">
                <a16:creationId xmlns:a16="http://schemas.microsoft.com/office/drawing/2014/main" id="{C06C54EE-B7B8-F9DE-FAEF-F46D4CA76006}"/>
              </a:ext>
            </a:extLst>
          </p:cNvPr>
          <p:cNvSpPr/>
          <p:nvPr/>
        </p:nvSpPr>
        <p:spPr>
          <a:xfrm rot="11822613">
            <a:off x="6245406" y="4386172"/>
            <a:ext cx="2112048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5" name="Textfeld 9224">
            <a:extLst>
              <a:ext uri="{FF2B5EF4-FFF2-40B4-BE49-F238E27FC236}">
                <a16:creationId xmlns:a16="http://schemas.microsoft.com/office/drawing/2014/main" id="{44EF02BE-7D88-80D9-9D8A-432F521AD403}"/>
              </a:ext>
            </a:extLst>
          </p:cNvPr>
          <p:cNvSpPr txBox="1"/>
          <p:nvPr/>
        </p:nvSpPr>
        <p:spPr>
          <a:xfrm rot="1004999">
            <a:off x="6610337" y="4587296"/>
            <a:ext cx="1641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/>
              <a:t>تتعاون</a:t>
            </a:r>
            <a:endParaRPr lang="de-AT" sz="1200" dirty="0"/>
          </a:p>
        </p:txBody>
      </p:sp>
      <p:sp>
        <p:nvSpPr>
          <p:cNvPr id="9226" name="Textfeld 9225">
            <a:extLst>
              <a:ext uri="{FF2B5EF4-FFF2-40B4-BE49-F238E27FC236}">
                <a16:creationId xmlns:a16="http://schemas.microsoft.com/office/drawing/2014/main" id="{A1CF9732-9456-C8DB-8505-4B842B9CBD52}"/>
              </a:ext>
            </a:extLst>
          </p:cNvPr>
          <p:cNvSpPr txBox="1"/>
          <p:nvPr/>
        </p:nvSpPr>
        <p:spPr>
          <a:xfrm rot="21178527">
            <a:off x="2772890" y="46019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يتعاون</a:t>
            </a:r>
            <a:endParaRPr lang="de-AT" sz="1200" dirty="0"/>
          </a:p>
        </p:txBody>
      </p:sp>
      <p:sp>
        <p:nvSpPr>
          <p:cNvPr id="9227" name="Ellipse 9226">
            <a:extLst>
              <a:ext uri="{FF2B5EF4-FFF2-40B4-BE49-F238E27FC236}">
                <a16:creationId xmlns:a16="http://schemas.microsoft.com/office/drawing/2014/main" id="{642C189B-1436-1C1D-0D78-C38EBCFFB0E8}"/>
              </a:ext>
            </a:extLst>
          </p:cNvPr>
          <p:cNvSpPr/>
          <p:nvPr/>
        </p:nvSpPr>
        <p:spPr>
          <a:xfrm>
            <a:off x="8117261" y="4381995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8" name="Oval 37">
            <a:extLst>
              <a:ext uri="{FF2B5EF4-FFF2-40B4-BE49-F238E27FC236}">
                <a16:creationId xmlns:a16="http://schemas.microsoft.com/office/drawing/2014/main" id="{73FF6828-C116-0715-A9F7-05779027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720" y="4821383"/>
            <a:ext cx="926276" cy="9381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الجامعة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9" name="Textfeld 9228">
            <a:extLst>
              <a:ext uri="{FF2B5EF4-FFF2-40B4-BE49-F238E27FC236}">
                <a16:creationId xmlns:a16="http://schemas.microsoft.com/office/drawing/2014/main" id="{B2F65C9E-7FB3-3C86-EE07-8768BA0EB99A}"/>
              </a:ext>
            </a:extLst>
          </p:cNvPr>
          <p:cNvSpPr txBox="1"/>
          <p:nvPr/>
        </p:nvSpPr>
        <p:spPr>
          <a:xfrm>
            <a:off x="9001497" y="4667302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جامعات إعداد المعلمين</a:t>
            </a:r>
          </a:p>
        </p:txBody>
      </p:sp>
      <p:sp>
        <p:nvSpPr>
          <p:cNvPr id="9230" name="Ellipse 9229">
            <a:extLst>
              <a:ext uri="{FF2B5EF4-FFF2-40B4-BE49-F238E27FC236}">
                <a16:creationId xmlns:a16="http://schemas.microsoft.com/office/drawing/2014/main" id="{61827EBE-9B31-3C03-9E9E-847CAC7D486A}"/>
              </a:ext>
            </a:extLst>
          </p:cNvPr>
          <p:cNvSpPr/>
          <p:nvPr/>
        </p:nvSpPr>
        <p:spPr>
          <a:xfrm>
            <a:off x="329026" y="4429497"/>
            <a:ext cx="2720952" cy="1757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1" name="Oval 28">
            <a:extLst>
              <a:ext uri="{FF2B5EF4-FFF2-40B4-BE49-F238E27FC236}">
                <a16:creationId xmlns:a16="http://schemas.microsoft.com/office/drawing/2014/main" id="{10098447-F78B-EF04-CFB9-134111D8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35" y="4809508"/>
            <a:ext cx="866631" cy="8874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/>
            <a:r>
              <a:rPr lang="ar-SA" sz="900" dirty="0"/>
              <a:t>موقع تعلّم غير رسمي</a:t>
            </a:r>
          </a:p>
        </p:txBody>
      </p:sp>
      <p:sp>
        <p:nvSpPr>
          <p:cNvPr id="9232" name="Textfeld 9231">
            <a:extLst>
              <a:ext uri="{FF2B5EF4-FFF2-40B4-BE49-F238E27FC236}">
                <a16:creationId xmlns:a16="http://schemas.microsoft.com/office/drawing/2014/main" id="{79E9BD76-312F-A82B-4246-665EECC7A527}"/>
              </a:ext>
            </a:extLst>
          </p:cNvPr>
          <p:cNvSpPr txBox="1"/>
          <p:nvPr/>
        </p:nvSpPr>
        <p:spPr>
          <a:xfrm>
            <a:off x="1143913" y="4733791"/>
            <a:ext cx="180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NaturErlebnisPark</a:t>
            </a:r>
          </a:p>
          <a:p>
            <a:pPr algn="ctr" rtl="1"/>
            <a:r>
              <a:rPr lang="ar-SA" sz="1200" dirty="0"/>
              <a:t>مركز التعليم العلمي</a:t>
            </a:r>
          </a:p>
        </p:txBody>
      </p:sp>
      <p:sp>
        <p:nvSpPr>
          <p:cNvPr id="9233" name="Textfeld 9232">
            <a:extLst>
              <a:ext uri="{FF2B5EF4-FFF2-40B4-BE49-F238E27FC236}">
                <a16:creationId xmlns:a16="http://schemas.microsoft.com/office/drawing/2014/main" id="{597EBFD9-26F4-C3DE-32C4-FE3A85226E9B}"/>
              </a:ext>
            </a:extLst>
          </p:cNvPr>
          <p:cNvSpPr txBox="1"/>
          <p:nvPr/>
        </p:nvSpPr>
        <p:spPr>
          <a:xfrm>
            <a:off x="4207172" y="2377771"/>
            <a:ext cx="2300506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فضاء التعلّم</a:t>
            </a:r>
            <a:br>
              <a:rPr lang="ar-SA" b="1" dirty="0"/>
            </a:br>
            <a:r>
              <a:rPr lang="ar-SA" b="1" dirty="0"/>
              <a:t>حديقة المدينة (</a:t>
            </a:r>
            <a:r>
              <a:rPr lang="pt-PT" b="1" dirty="0"/>
              <a:t>CITY-PARK)</a:t>
            </a:r>
            <a:endParaRPr lang="de-AT" b="1" dirty="0"/>
          </a:p>
        </p:txBody>
      </p:sp>
      <p:sp>
        <p:nvSpPr>
          <p:cNvPr id="9234" name="Rectangle 8">
            <a:extLst>
              <a:ext uri="{FF2B5EF4-FFF2-40B4-BE49-F238E27FC236}">
                <a16:creationId xmlns:a16="http://schemas.microsoft.com/office/drawing/2014/main" id="{0D8CF115-6773-8C63-CF5F-B603829C469A}"/>
              </a:ext>
            </a:extLst>
          </p:cNvPr>
          <p:cNvSpPr>
            <a:spLocks noChangeArrowheads="1"/>
          </p:cNvSpPr>
          <p:nvPr/>
        </p:nvSpPr>
        <p:spPr bwMode="auto">
          <a:xfrm rot="19340102">
            <a:off x="6849154" y="2182462"/>
            <a:ext cx="1712953" cy="3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SA" sz="1200" dirty="0"/>
              <a:t>تتبنّى محفّزات لتطوير المدرسة</a:t>
            </a:r>
          </a:p>
        </p:txBody>
      </p:sp>
      <p:sp>
        <p:nvSpPr>
          <p:cNvPr id="9236" name="Ellipse 9235">
            <a:extLst>
              <a:ext uri="{FF2B5EF4-FFF2-40B4-BE49-F238E27FC236}">
                <a16:creationId xmlns:a16="http://schemas.microsoft.com/office/drawing/2014/main" id="{50441CBA-BA51-9EB7-017B-E6408E476014}"/>
              </a:ext>
            </a:extLst>
          </p:cNvPr>
          <p:cNvSpPr/>
          <p:nvPr/>
        </p:nvSpPr>
        <p:spPr>
          <a:xfrm>
            <a:off x="9112808" y="639841"/>
            <a:ext cx="2720952" cy="18658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7" name="Oval 28">
            <a:extLst>
              <a:ext uri="{FF2B5EF4-FFF2-40B4-BE49-F238E27FC236}">
                <a16:creationId xmlns:a16="http://schemas.microsoft.com/office/drawing/2014/main" id="{8E896A6D-7AB8-3AF4-84B5-FA2EF715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268" y="1080656"/>
            <a:ext cx="961901" cy="936172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ar-SA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المدرسة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38" name="Textfeld 9237">
            <a:extLst>
              <a:ext uri="{FF2B5EF4-FFF2-40B4-BE49-F238E27FC236}">
                <a16:creationId xmlns:a16="http://schemas.microsoft.com/office/drawing/2014/main" id="{A295D10E-61D8-88D5-280D-C0F46CD7BCBB}"/>
              </a:ext>
            </a:extLst>
          </p:cNvPr>
          <p:cNvSpPr txBox="1"/>
          <p:nvPr/>
        </p:nvSpPr>
        <p:spPr>
          <a:xfrm>
            <a:off x="10092046" y="1031476"/>
            <a:ext cx="149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/>
              <a:t>رياض الأطفال والمدارس الابتدائية والثانوية الحكومية</a:t>
            </a:r>
          </a:p>
        </p:txBody>
      </p:sp>
      <p:sp>
        <p:nvSpPr>
          <p:cNvPr id="9239" name="Ellipse 9238">
            <a:extLst>
              <a:ext uri="{FF2B5EF4-FFF2-40B4-BE49-F238E27FC236}">
                <a16:creationId xmlns:a16="http://schemas.microsoft.com/office/drawing/2014/main" id="{51946D01-37E5-E7B3-12FC-8809D5BAD0F3}"/>
              </a:ext>
            </a:extLst>
          </p:cNvPr>
          <p:cNvSpPr/>
          <p:nvPr/>
        </p:nvSpPr>
        <p:spPr>
          <a:xfrm>
            <a:off x="9350316" y="2610592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Science Center Network</a:t>
            </a:r>
          </a:p>
        </p:txBody>
      </p:sp>
      <p:sp>
        <p:nvSpPr>
          <p:cNvPr id="9240" name="Oval 28">
            <a:extLst>
              <a:ext uri="{FF2B5EF4-FFF2-40B4-BE49-F238E27FC236}">
                <a16:creationId xmlns:a16="http://schemas.microsoft.com/office/drawing/2014/main" id="{E80E74B0-D6C2-4B48-4152-E612FC4E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891" y="3063513"/>
            <a:ext cx="899115" cy="904609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networks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cooperations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41" name="Pfeil: nach links und rechts 9240">
            <a:extLst>
              <a:ext uri="{FF2B5EF4-FFF2-40B4-BE49-F238E27FC236}">
                <a16:creationId xmlns:a16="http://schemas.microsoft.com/office/drawing/2014/main" id="{6A72EB64-49B7-025F-669F-45D1F20D7258}"/>
              </a:ext>
            </a:extLst>
          </p:cNvPr>
          <p:cNvSpPr/>
          <p:nvPr/>
        </p:nvSpPr>
        <p:spPr>
          <a:xfrm rot="20577520">
            <a:off x="6780091" y="3490406"/>
            <a:ext cx="2577861" cy="71059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42" name="Textfeld 9241">
            <a:extLst>
              <a:ext uri="{FF2B5EF4-FFF2-40B4-BE49-F238E27FC236}">
                <a16:creationId xmlns:a16="http://schemas.microsoft.com/office/drawing/2014/main" id="{7DBE246F-7882-8269-288A-D1C9204441E4}"/>
              </a:ext>
            </a:extLst>
          </p:cNvPr>
          <p:cNvSpPr txBox="1"/>
          <p:nvPr/>
        </p:nvSpPr>
        <p:spPr>
          <a:xfrm rot="20531263">
            <a:off x="7192880" y="3627236"/>
            <a:ext cx="217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/>
              <a:t>تبادل مهني، وتقديم مشترك لطلبات المنح</a:t>
            </a:r>
          </a:p>
        </p:txBody>
      </p:sp>
      <p:sp>
        <p:nvSpPr>
          <p:cNvPr id="9243" name="Textfeld 9242">
            <a:extLst>
              <a:ext uri="{FF2B5EF4-FFF2-40B4-BE49-F238E27FC236}">
                <a16:creationId xmlns:a16="http://schemas.microsoft.com/office/drawing/2014/main" id="{D7704E4B-53AE-7B9F-1E28-A5D3C2C2809B}"/>
              </a:ext>
            </a:extLst>
          </p:cNvPr>
          <p:cNvSpPr txBox="1"/>
          <p:nvPr/>
        </p:nvSpPr>
        <p:spPr>
          <a:xfrm>
            <a:off x="10123639" y="2910807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dirty="0"/>
              <a:t>شبكة مراكز العلوم</a:t>
            </a:r>
          </a:p>
        </p:txBody>
      </p:sp>
      <p:pic>
        <p:nvPicPr>
          <p:cNvPr id="9245" name="Grafik 9244">
            <a:extLst>
              <a:ext uri="{FF2B5EF4-FFF2-40B4-BE49-F238E27FC236}">
                <a16:creationId xmlns:a16="http://schemas.microsoft.com/office/drawing/2014/main" id="{AAFDC770-0FD6-0D23-AB12-2A7F27A48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412" y="3174798"/>
            <a:ext cx="850075" cy="255810"/>
          </a:xfrm>
          <a:prstGeom prst="rect">
            <a:avLst/>
          </a:prstGeom>
        </p:spPr>
      </p:pic>
      <p:pic>
        <p:nvPicPr>
          <p:cNvPr id="9249" name="Grafik 9248">
            <a:extLst>
              <a:ext uri="{FF2B5EF4-FFF2-40B4-BE49-F238E27FC236}">
                <a16:creationId xmlns:a16="http://schemas.microsoft.com/office/drawing/2014/main" id="{9612236B-1CFD-401A-C8A6-B6915282E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1" y="5393377"/>
            <a:ext cx="748145" cy="748145"/>
          </a:xfrm>
          <a:prstGeom prst="rect">
            <a:avLst/>
          </a:prstGeom>
        </p:spPr>
      </p:pic>
      <p:sp>
        <p:nvSpPr>
          <p:cNvPr id="9251" name="Textfeld 9250">
            <a:extLst>
              <a:ext uri="{FF2B5EF4-FFF2-40B4-BE49-F238E27FC236}">
                <a16:creationId xmlns:a16="http://schemas.microsoft.com/office/drawing/2014/main" id="{63E07E7E-F17F-D1D3-CCDF-65381F99FC77}"/>
              </a:ext>
            </a:extLst>
          </p:cNvPr>
          <p:cNvSpPr txBox="1"/>
          <p:nvPr/>
        </p:nvSpPr>
        <p:spPr>
          <a:xfrm>
            <a:off x="10371042" y="3502594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public</a:t>
            </a:r>
            <a:r>
              <a:rPr lang="de-AT" sz="1200" dirty="0"/>
              <a:t> </a:t>
            </a:r>
            <a:r>
              <a:rPr lang="de-AT" sz="1200" dirty="0" err="1"/>
              <a:t>libraries</a:t>
            </a:r>
            <a:endParaRPr lang="de-AT" sz="1200" dirty="0"/>
          </a:p>
        </p:txBody>
      </p:sp>
      <p:pic>
        <p:nvPicPr>
          <p:cNvPr id="9253" name="Grafik 9252">
            <a:extLst>
              <a:ext uri="{FF2B5EF4-FFF2-40B4-BE49-F238E27FC236}">
                <a16:creationId xmlns:a16="http://schemas.microsoft.com/office/drawing/2014/main" id="{1FBDE039-8BCC-0805-9070-940EE67D9B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1" y="3847604"/>
            <a:ext cx="566763" cy="362197"/>
          </a:xfrm>
          <a:prstGeom prst="rect">
            <a:avLst/>
          </a:prstGeom>
        </p:spPr>
      </p:pic>
      <p:pic>
        <p:nvPicPr>
          <p:cNvPr id="9254" name="Grafik 9253">
            <a:extLst>
              <a:ext uri="{FF2B5EF4-FFF2-40B4-BE49-F238E27FC236}">
                <a16:creationId xmlns:a16="http://schemas.microsoft.com/office/drawing/2014/main" id="{2CBFAF72-3849-39BE-B2BD-78EFB9257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801" y="5083730"/>
            <a:ext cx="1027786" cy="545173"/>
          </a:xfrm>
          <a:prstGeom prst="rect">
            <a:avLst/>
          </a:prstGeom>
        </p:spPr>
      </p:pic>
      <p:pic>
        <p:nvPicPr>
          <p:cNvPr id="9257" name="Grafik 9256">
            <a:extLst>
              <a:ext uri="{FF2B5EF4-FFF2-40B4-BE49-F238E27FC236}">
                <a16:creationId xmlns:a16="http://schemas.microsoft.com/office/drawing/2014/main" id="{2786E763-5A11-E7F0-D22A-D91A8D53A3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157" y="1340540"/>
            <a:ext cx="1136073" cy="313171"/>
          </a:xfrm>
          <a:prstGeom prst="rect">
            <a:avLst/>
          </a:prstGeom>
        </p:spPr>
      </p:pic>
      <p:pic>
        <p:nvPicPr>
          <p:cNvPr id="9259" name="Grafik 9258">
            <a:extLst>
              <a:ext uri="{FF2B5EF4-FFF2-40B4-BE49-F238E27FC236}">
                <a16:creationId xmlns:a16="http://schemas.microsoft.com/office/drawing/2014/main" id="{F9D0C779-9215-B83E-CCEE-4DD81D9A21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71" y="5248893"/>
            <a:ext cx="1549124" cy="4015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9E6531E-71AB-E204-FD4F-85A2062CA4BE}"/>
              </a:ext>
            </a:extLst>
          </p:cNvPr>
          <p:cNvSpPr txBox="1"/>
          <p:nvPr/>
        </p:nvSpPr>
        <p:spPr>
          <a:xfrm>
            <a:off x="4808536" y="75462"/>
            <a:ext cx="7450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</a:rPr>
              <a:t>الشبكات في النظام التعليمي: المثال الثاني</a:t>
            </a:r>
          </a:p>
          <a:p>
            <a:pPr algn="r" rtl="1"/>
            <a:r>
              <a:rPr lang="en-GB" altLang="de-DE" sz="2800" b="1" dirty="0">
                <a:solidFill>
                  <a:srgbClr val="C00000"/>
                </a:solidFill>
                <a:latin typeface="+mn-lt"/>
              </a:rPr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171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8D938-81CF-B4FF-793C-5779430E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58" y="2321900"/>
            <a:ext cx="6177063" cy="335201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i="1" dirty="0"/>
              <a:t>الشروط العامة للشبكة</a:t>
            </a:r>
          </a:p>
          <a:p>
            <a:pPr algn="r" rtl="1"/>
            <a:r>
              <a:rPr lang="ar-SA" sz="2400" dirty="0"/>
              <a:t>عقود تعاون</a:t>
            </a:r>
          </a:p>
          <a:p>
            <a:pPr algn="r" rtl="1"/>
            <a:r>
              <a:rPr lang="ar-SA" sz="2400" dirty="0"/>
              <a:t>موارد للتنسيق</a:t>
            </a:r>
          </a:p>
          <a:p>
            <a:pPr algn="r" rtl="1"/>
            <a:r>
              <a:rPr lang="ar-SA" sz="2400" dirty="0"/>
              <a:t>مناهج تُمكّن من العمل البين-تخصصي</a:t>
            </a:r>
          </a:p>
          <a:p>
            <a:pPr algn="r" rtl="1"/>
            <a:r>
              <a:rPr lang="ar-SA" sz="2400" dirty="0"/>
              <a:t>مشاركة مديري المدارس</a:t>
            </a:r>
          </a:p>
          <a:p>
            <a:pPr algn="r" rtl="1"/>
            <a:r>
              <a:rPr lang="ar-SA" sz="2400" dirty="0"/>
              <a:t>دعم من السلطات المحلية</a:t>
            </a:r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717C83-3A8A-C298-6ED1-6423CDEE6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43" y="2172813"/>
            <a:ext cx="4981702" cy="3012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C80BC-93FD-AD9C-84A0-D3AA3ED4D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739" y="4476997"/>
            <a:ext cx="821531" cy="34524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94442D62-14C6-FE9A-EE57-C20F8FB59C49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فضاء التعلّم حديقة المدينة (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CITY Park</a:t>
            </a:r>
            <a:r>
              <a:rPr lang="ar-SA" b="1" spc="-1" dirty="0">
                <a:solidFill>
                  <a:schemeClr val="dk1"/>
                </a:solidFill>
                <a:latin typeface="Calibri"/>
              </a:rPr>
              <a:t>)</a:t>
            </a:r>
            <a:endParaRPr lang="pt-PT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68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8E6E-7006-9346-EB6B-D510A78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768"/>
            <a:ext cx="5318449" cy="4351338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"فضاء آمن" للمعلمين قبل الخدمة لاستكشاف أساليب تدريس مبتكرة</a:t>
            </a:r>
          </a:p>
          <a:p>
            <a:pPr algn="r" rtl="1"/>
            <a:r>
              <a:rPr lang="ar-SA" sz="2400" dirty="0"/>
              <a:t>آثار تحفيزية على الطلاب</a:t>
            </a:r>
          </a:p>
          <a:p>
            <a:pPr algn="r" rtl="1"/>
            <a:r>
              <a:rPr lang="ar-SA" sz="2400" dirty="0"/>
              <a:t>طيف واسع من نقاط الانطلاق لدروس لاحقة</a:t>
            </a:r>
          </a:p>
          <a:p>
            <a:pPr algn="r" rtl="1"/>
            <a:r>
              <a:rPr lang="ar-SA" sz="2400" dirty="0"/>
              <a:t>صلة بين التعليم العلمي والحياة اليومية</a:t>
            </a:r>
          </a:p>
          <a:p>
            <a:pPr algn="r" rtl="1"/>
            <a:r>
              <a:rPr lang="ar-SA" sz="2400" dirty="0"/>
              <a:t>سياقات هادفة للتعليم من أجل التنمية المستدامة (</a:t>
            </a:r>
            <a:r>
              <a:rPr lang="pt-PT" sz="2400" dirty="0"/>
              <a:t>ESD</a:t>
            </a:r>
            <a:r>
              <a:rPr lang="ar-SA" sz="2400" dirty="0"/>
              <a:t>)</a:t>
            </a:r>
            <a:endParaRPr lang="pt-PT" sz="2400" dirty="0"/>
          </a:p>
          <a:p>
            <a:pPr algn="r" rtl="1"/>
            <a:endParaRPr lang="ar-SA" sz="2400" dirty="0"/>
          </a:p>
          <a:p>
            <a:pPr algn="r" rtl="1"/>
            <a:endParaRPr lang="en-GB" sz="2400" noProof="0" dirty="0"/>
          </a:p>
          <a:p>
            <a:endParaRPr lang="en-GB" sz="2400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4CA763-2281-C4AD-43B8-6FB92589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48" y="1781917"/>
            <a:ext cx="5715000" cy="4286250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0391241B-F6A7-83B3-43BE-A235A0032F45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تجارب من فضاء التعلّم "حديقة المدينة"</a:t>
            </a:r>
          </a:p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48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40D2E6-7393-58AA-9A74-48B11C459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28" y="2604655"/>
            <a:ext cx="2416597" cy="34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70CCAE94-5A6D-3FFC-A4AF-201E65448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99" y="3677584"/>
            <a:ext cx="1281773" cy="1001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DEB529-01CD-9A93-CC8F-970AE866C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2" y="1909220"/>
            <a:ext cx="5360738" cy="4879312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C7BEFF53-38CF-9906-0EDB-7FF788B30A3B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SCiENCE_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05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5821" y="2501392"/>
            <a:ext cx="4370067" cy="3509385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dirty="0"/>
              <a:t>محمية المحيط الحيوي </a:t>
            </a:r>
            <a:r>
              <a:rPr lang="ar-SA" dirty="0" err="1"/>
              <a:t>سالزبورغر</a:t>
            </a:r>
            <a:r>
              <a:rPr lang="ar-SA" dirty="0"/>
              <a:t> </a:t>
            </a:r>
            <a:r>
              <a:rPr lang="ar-SA" dirty="0" err="1"/>
              <a:t>لونغاو</a:t>
            </a:r>
            <a:r>
              <a:rPr lang="ar-SA" dirty="0"/>
              <a:t> </a:t>
            </a:r>
            <a:r>
              <a:rPr lang="ar-SA" dirty="0" err="1"/>
              <a:t>وكارينتنر</a:t>
            </a:r>
            <a:r>
              <a:rPr lang="ar-SA" dirty="0"/>
              <a:t> </a:t>
            </a:r>
            <a:r>
              <a:rPr lang="ar-SA" dirty="0" err="1"/>
              <a:t>نوكبيرغه</a:t>
            </a:r>
            <a:endParaRPr lang="de-DE" dirty="0"/>
          </a:p>
          <a:p>
            <a:pPr algn="r" rtl="1"/>
            <a:r>
              <a:rPr lang="ar-SA" dirty="0"/>
              <a:t>المساحة: 1,500 كلم² في مقاطعتين نمساويتين (سالزبورغ </a:t>
            </a:r>
            <a:r>
              <a:rPr lang="ar-SA" dirty="0" err="1"/>
              <a:t>وكارينتن</a:t>
            </a:r>
            <a:r>
              <a:rPr lang="ar-SA" dirty="0"/>
              <a:t>)</a:t>
            </a:r>
          </a:p>
          <a:p>
            <a:pPr algn="r" rtl="1"/>
            <a:r>
              <a:rPr lang="ar-SA" dirty="0"/>
              <a:t>34,000 نسمة، منهم 13,000 في </a:t>
            </a:r>
            <a:r>
              <a:rPr lang="ar-SA" dirty="0" err="1"/>
              <a:t>كارينتن</a:t>
            </a:r>
            <a:r>
              <a:rPr lang="ar-SA" dirty="0"/>
              <a:t> موزّعين على أربع بلديات</a:t>
            </a:r>
          </a:p>
          <a:p>
            <a:pPr algn="r" rtl="1"/>
            <a:r>
              <a:rPr lang="ar-SA" dirty="0"/>
              <a:t>محمية محيط حيوي معترف بها دوليًا من قِبل اليونسكو منذ عام 2012</a:t>
            </a:r>
          </a:p>
          <a:p>
            <a:pPr algn="r" rtl="1"/>
            <a:r>
              <a:rPr lang="ar-SA" dirty="0"/>
              <a:t>بدأ التعاون ضمن إطار </a:t>
            </a:r>
            <a:r>
              <a:rPr lang="pt-PT" b="1" dirty="0"/>
              <a:t>SCiENCE_LINK</a:t>
            </a:r>
            <a:r>
              <a:rPr lang="ar-SA" dirty="0"/>
              <a:t> في عام 2013</a:t>
            </a:r>
            <a:br>
              <a:rPr lang="ar-SA" dirty="0"/>
            </a:br>
            <a:endParaRPr lang="de-DE" dirty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046065-A007-583A-556F-510683731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0" y="5770476"/>
            <a:ext cx="4032000" cy="7840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Grafik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AED5A28-ACC6-4339-A9C1-BEE1F99FD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3" y="1847023"/>
            <a:ext cx="3758967" cy="2409062"/>
          </a:xfrm>
          <a:prstGeom prst="rect">
            <a:avLst/>
          </a:prstGeom>
        </p:spPr>
      </p:pic>
      <p:pic>
        <p:nvPicPr>
          <p:cNvPr id="13" name="Picture 3" descr="W:\Biosphärenpark Nockberge\Karten\MP_Übersicht_BSP_Lungau_Nockberge.png">
            <a:extLst>
              <a:ext uri="{FF2B5EF4-FFF2-40B4-BE49-F238E27FC236}">
                <a16:creationId xmlns:a16="http://schemas.microsoft.com/office/drawing/2014/main" id="{BBD1F7BB-289C-303B-420B-F625E78A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15" y="3245607"/>
            <a:ext cx="1874547" cy="26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105211E7-513F-B32E-4239-C13519D6B1C3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SCiENCE_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2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66113" y="2248706"/>
            <a:ext cx="3758967" cy="3779926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SA" i="1" dirty="0"/>
              <a:t>الشركاء</a:t>
            </a:r>
            <a:endParaRPr lang="en-US" i="1" dirty="0"/>
          </a:p>
          <a:p>
            <a:pPr algn="r" rtl="1"/>
            <a:r>
              <a:rPr lang="ar-SA" dirty="0"/>
              <a:t>محمية </a:t>
            </a:r>
            <a:r>
              <a:rPr lang="ar-SA" dirty="0" err="1"/>
              <a:t>نوكبيرغه</a:t>
            </a:r>
            <a:r>
              <a:rPr lang="ar-SA" dirty="0"/>
              <a:t> للمحيط الحيوي</a:t>
            </a:r>
          </a:p>
          <a:p>
            <a:pPr algn="r" rtl="1"/>
            <a:r>
              <a:rPr lang="ar-SA" dirty="0"/>
              <a:t>جامعة </a:t>
            </a:r>
            <a:r>
              <a:rPr lang="ar-SA" dirty="0" err="1"/>
              <a:t>كلاغنفورت</a:t>
            </a:r>
            <a:endParaRPr lang="ar-SA" dirty="0"/>
          </a:p>
          <a:p>
            <a:pPr algn="r" rtl="1"/>
            <a:r>
              <a:rPr lang="ar-SA" dirty="0"/>
              <a:t>جامعة </a:t>
            </a:r>
            <a:r>
              <a:rPr lang="ar-SA" dirty="0" err="1"/>
              <a:t>كارينتن</a:t>
            </a:r>
            <a:r>
              <a:rPr lang="ar-SA" dirty="0"/>
              <a:t> للعلوم التطبيقية</a:t>
            </a:r>
          </a:p>
          <a:p>
            <a:pPr algn="r" rtl="1"/>
            <a:r>
              <a:rPr lang="ar-SA" dirty="0"/>
              <a:t>المدرسة الثانوية التربوية</a:t>
            </a:r>
          </a:p>
          <a:p>
            <a:pPr algn="r" rtl="1"/>
            <a:r>
              <a:rPr lang="ar-SA" dirty="0"/>
              <a:t>معهد </a:t>
            </a:r>
            <a:r>
              <a:rPr lang="pt-PT" dirty="0"/>
              <a:t>E.C.O.</a:t>
            </a:r>
            <a:r>
              <a:rPr lang="ar-SA" dirty="0"/>
              <a:t> لعلم البيئة</a:t>
            </a:r>
            <a:br>
              <a:rPr lang="ar-SA" dirty="0"/>
            </a:br>
            <a:endParaRPr lang="en-US" dirty="0"/>
          </a:p>
          <a:p>
            <a:pPr marL="0" indent="0" algn="r" rtl="1">
              <a:buNone/>
            </a:pPr>
            <a:r>
              <a:rPr lang="ar-SA" i="1" dirty="0"/>
              <a:t>الرؤية</a:t>
            </a:r>
            <a:endParaRPr lang="en-US" i="1" dirty="0"/>
          </a:p>
          <a:p>
            <a:pPr algn="r" rtl="1"/>
            <a:r>
              <a:rPr lang="ar-SA" dirty="0"/>
              <a:t>بناء جسور بين البحث العلمي الدولي والحياة الواقعية في "منطقة نموذجية للتنمية المستدامة"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F206F9-0150-988A-CC35-32AA9355B483}"/>
              </a:ext>
            </a:extLst>
          </p:cNvPr>
          <p:cNvGrpSpPr/>
          <p:nvPr/>
        </p:nvGrpSpPr>
        <p:grpSpPr>
          <a:xfrm>
            <a:off x="191296" y="1973692"/>
            <a:ext cx="6675638" cy="3447326"/>
            <a:chOff x="763399" y="1630866"/>
            <a:chExt cx="6675638" cy="34473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AD192B5-54A7-4A39-9450-BDC4A9A5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99" y="1630866"/>
              <a:ext cx="5062204" cy="267437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7710C1-AC20-4A3B-A76A-3A1DF5D2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09" y="1950391"/>
              <a:ext cx="1530672" cy="846055"/>
            </a:xfrm>
            <a:prstGeom prst="rect">
              <a:avLst/>
            </a:prstGeom>
          </p:spPr>
        </p:pic>
        <p:pic>
          <p:nvPicPr>
            <p:cNvPr id="6" name="imageSelected3" descr="chai_Signatur_ATHENA_2023_Chair_230925">
              <a:extLst>
                <a:ext uri="{FF2B5EF4-FFF2-40B4-BE49-F238E27FC236}">
                  <a16:creationId xmlns:a16="http://schemas.microsoft.com/office/drawing/2014/main" id="{FDA8865B-620B-47D8-A958-2BAB4AC98C9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2653" y="4232137"/>
              <a:ext cx="1716384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E57B8E5-A20A-469D-BB41-8589708C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741" y="4392605"/>
              <a:ext cx="1276849" cy="412306"/>
            </a:xfrm>
            <a:prstGeom prst="rect">
              <a:avLst/>
            </a:prstGeom>
          </p:spPr>
        </p:pic>
        <p:pic>
          <p:nvPicPr>
            <p:cNvPr id="11" name="Grafik 10" descr="Ein Bild, das Schrift, Kreis, Grafiken, Logo enthält.&#10;&#10;Automatisch generierte Beschreibung">
              <a:extLst>
                <a:ext uri="{FF2B5EF4-FFF2-40B4-BE49-F238E27FC236}">
                  <a16:creationId xmlns:a16="http://schemas.microsoft.com/office/drawing/2014/main" id="{442EDF42-F305-979C-F116-D44DC5B3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355" y="2894133"/>
              <a:ext cx="1458980" cy="1373158"/>
            </a:xfrm>
            <a:prstGeom prst="rect">
              <a:avLst/>
            </a:prstGeom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DFEFEA6-1BBF-2494-70EC-B1BAA357F258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الشبكات في النظام التعليمي: مثال </a:t>
            </a:r>
            <a:r>
              <a:rPr lang="pt-PT" b="1" spc="-1" dirty="0">
                <a:solidFill>
                  <a:schemeClr val="dk1"/>
                </a:solidFill>
                <a:latin typeface="Calibri"/>
              </a:rPr>
              <a:t>SCiENCE_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8145" y="1695189"/>
            <a:ext cx="6863600" cy="383739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i="1" dirty="0" err="1"/>
              <a:t>نوكوتيك</a:t>
            </a:r>
            <a:r>
              <a:rPr lang="ar-SA" i="1" dirty="0"/>
              <a:t> (</a:t>
            </a:r>
            <a:r>
              <a:rPr lang="pt-PT" i="1" dirty="0"/>
              <a:t>Nockothek</a:t>
            </a:r>
            <a:r>
              <a:rPr lang="ar-SA" i="1" dirty="0"/>
              <a:t>)</a:t>
            </a:r>
            <a:br>
              <a:rPr lang="ar-SA" b="1" dirty="0"/>
            </a:br>
            <a:r>
              <a:rPr lang="pt-PT" dirty="0"/>
              <a:t> </a:t>
            </a:r>
            <a:r>
              <a:rPr lang="ar-SA" dirty="0"/>
              <a:t>قاعدة بيانات بحثية عن المنطقة</a:t>
            </a:r>
            <a:br>
              <a:rPr lang="ar-SA" dirty="0"/>
            </a:br>
            <a:endParaRPr lang="de-DE" dirty="0"/>
          </a:p>
          <a:p>
            <a:pPr algn="r" rtl="1"/>
            <a:r>
              <a:rPr lang="ar-SA" i="1" dirty="0"/>
              <a:t>كتالوج أسئلة البحث</a:t>
            </a:r>
            <a:br>
              <a:rPr lang="ar-SA" i="1" dirty="0"/>
            </a:br>
            <a:r>
              <a:rPr lang="ar-SA" i="1" dirty="0"/>
              <a:t> </a:t>
            </a:r>
            <a:r>
              <a:rPr lang="ar-SA" dirty="0"/>
              <a:t>مجموعة من الموضوعات والتحديات التي تؤثر على المنطقة وسكانها وإدارة محمية المحيط الحيوي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/>
            <a:r>
              <a:rPr lang="ar-SA" i="1" dirty="0"/>
              <a:t>عطلة نهاية الأسبوع البحثية</a:t>
            </a:r>
            <a:br>
              <a:rPr lang="ar-SA" i="1" dirty="0"/>
            </a:br>
            <a:r>
              <a:rPr lang="ar-SA" dirty="0"/>
              <a:t>ورشة عمل تُنظَّم بانتظام لمدّة ثلاثة أيام؛ يلتقي فيها الطلاب الباحثون عن موضوعات لرسائلهم مع أشخاص وقضايا من المنطقة</a:t>
            </a:r>
            <a:br>
              <a:rPr lang="ar-SA" dirty="0"/>
            </a:b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49C9A-454C-9EA4-C845-12018BD3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734" y="2900217"/>
            <a:ext cx="3678758" cy="2177427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56DACF7A-30C5-751E-77ED-F8C5AFEF9844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عناصر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9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8458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SA" b="1" dirty="0">
                <a:latin typeface="+mn-lt"/>
              </a:rPr>
            </a:br>
            <a:r>
              <a:rPr lang="ar-SA" b="1" dirty="0">
                <a:latin typeface="+mn-lt"/>
              </a:rPr>
              <a:t>التعليم من أجل التنمية المستدامة</a:t>
            </a:r>
            <a:br>
              <a:rPr lang="ar-SA" dirty="0"/>
            </a:b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0479" y="1988595"/>
            <a:ext cx="6929549" cy="3509385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dirty="0"/>
              <a:t>يُفهَم التعليم من أجل التنمية المستدامة على أنّه عملية تفاوض بنّاء حول وجهات النظر والمصالح المختلفة للأطراف المعنيّة في مواقف ملموسة.</a:t>
            </a:r>
            <a:br>
              <a:rPr lang="ar-SA" dirty="0"/>
            </a:br>
            <a:endParaRPr lang="en-US" dirty="0"/>
          </a:p>
          <a:p>
            <a:pPr algn="r" rtl="1"/>
            <a:r>
              <a:rPr lang="ar-SA" dirty="0"/>
              <a:t>يعني ذلك خوض عمليات تعليم وتعلّم مكثفة تمتد من التعليم الأساسي وصولًا إلى تعليم الكبار.</a:t>
            </a:r>
            <a:endParaRPr lang="de-DE" dirty="0"/>
          </a:p>
          <a:p>
            <a:pPr algn="r" rtl="1"/>
            <a:r>
              <a:rPr lang="ar-SA" dirty="0"/>
              <a:t>الغاية هي تنمية الكفاءة والقدرة على المشاركة الفاعلة في تشكيل حياة الفرد، وحيّزه المعيشي، ومستقبل المجتمعات بروح التنمية المستدامة.</a:t>
            </a:r>
            <a:endParaRPr lang="en-US" dirty="0"/>
          </a:p>
          <a:p>
            <a:pPr algn="r" rtl="1"/>
            <a:r>
              <a:rPr lang="ar-SA" dirty="0"/>
              <a:t>يُسهِم الشركاء بخبراتهم المتخصّصة كلٌّ في مجاله، ويستفيدون من بعضهم البعض.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F4FA8C-481F-B1B0-8456-F612E5F706A4}"/>
              </a:ext>
            </a:extLst>
          </p:cNvPr>
          <p:cNvGrpSpPr/>
          <p:nvPr/>
        </p:nvGrpSpPr>
        <p:grpSpPr>
          <a:xfrm>
            <a:off x="1400263" y="1988595"/>
            <a:ext cx="2693565" cy="3191705"/>
            <a:chOff x="838200" y="1690688"/>
            <a:chExt cx="3182639" cy="4108109"/>
          </a:xfrm>
        </p:grpSpPr>
        <p:pic>
          <p:nvPicPr>
            <p:cNvPr id="4" name="Picture 3" descr="F:\026-17 ©FRANZGERDL BPNB BIO-PARK _5823_klein.jpg">
              <a:extLst>
                <a:ext uri="{FF2B5EF4-FFF2-40B4-BE49-F238E27FC236}">
                  <a16:creationId xmlns:a16="http://schemas.microsoft.com/office/drawing/2014/main" id="{343EC189-404B-2173-7AF9-A1C74C261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3182639" cy="21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5731BFF-CEFC-701D-99D3-B6AF29F4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3676002"/>
              <a:ext cx="3182639" cy="2122795"/>
            </a:xfrm>
            <a:prstGeom prst="rect">
              <a:avLst/>
            </a:prstGeom>
          </p:spPr>
        </p:pic>
      </p:grpSp>
      <p:sp>
        <p:nvSpPr>
          <p:cNvPr id="7" name="Textfeld 1">
            <a:extLst>
              <a:ext uri="{FF2B5EF4-FFF2-40B4-BE49-F238E27FC236}">
                <a16:creationId xmlns:a16="http://schemas.microsoft.com/office/drawing/2014/main" id="{A5C8C32E-9A87-53C8-3983-96994C8C7E53}"/>
              </a:ext>
            </a:extLst>
          </p:cNvPr>
          <p:cNvSpPr/>
          <p:nvPr/>
        </p:nvSpPr>
        <p:spPr>
          <a:xfrm>
            <a:off x="1116675" y="5696760"/>
            <a:ext cx="802957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Falkner, J. (2020). </a:t>
            </a:r>
            <a:r>
              <a:rPr lang="en-US" sz="1200" dirty="0" err="1">
                <a:ea typeface="Times New Roman" panose="02020603050405020304" pitchFamily="18" charset="0"/>
              </a:rPr>
              <a:t>SCIENCE_LINKnockberge</a:t>
            </a:r>
            <a:r>
              <a:rPr lang="en-US" sz="1200" dirty="0"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a typeface="Times New Roman" panose="02020603050405020304" pitchFamily="18" charset="0"/>
              </a:rPr>
              <a:t>kooperativ</a:t>
            </a:r>
            <a:r>
              <a:rPr lang="en-US" sz="1200" dirty="0">
                <a:ea typeface="Times New Roman" panose="02020603050405020304" pitchFamily="18" charset="0"/>
              </a:rPr>
              <a:t> Forschen, </a:t>
            </a:r>
            <a:r>
              <a:rPr lang="en-US" sz="1200" dirty="0" err="1">
                <a:ea typeface="Times New Roman" panose="02020603050405020304" pitchFamily="18" charset="0"/>
              </a:rPr>
              <a:t>Lehren</a:t>
            </a:r>
            <a:r>
              <a:rPr lang="en-US" sz="1200" dirty="0">
                <a:ea typeface="Times New Roman" panose="02020603050405020304" pitchFamily="18" charset="0"/>
              </a:rPr>
              <a:t> und </a:t>
            </a:r>
            <a:r>
              <a:rPr lang="en-US" sz="1200" dirty="0" err="1">
                <a:ea typeface="Times New Roman" panose="02020603050405020304" pitchFamily="18" charset="0"/>
              </a:rPr>
              <a:t>Lernen</a:t>
            </a:r>
            <a:r>
              <a:rPr lang="en-US" sz="1200" dirty="0">
                <a:ea typeface="Times New Roman" panose="02020603050405020304" pitchFamily="18" charset="0"/>
              </a:rPr>
              <a:t>. In A. </a:t>
            </a:r>
            <a:r>
              <a:rPr lang="en-US" sz="1200" dirty="0" err="1">
                <a:ea typeface="Times New Roman" panose="02020603050405020304" pitchFamily="18" charset="0"/>
              </a:rPr>
              <a:t>Borsdorf</a:t>
            </a:r>
            <a:r>
              <a:rPr lang="en-US" sz="1200" dirty="0">
                <a:ea typeface="Times New Roman" panose="02020603050405020304" pitchFamily="18" charset="0"/>
              </a:rPr>
              <a:t>, M. Jungmeier, V. Braun &amp; K. Heinrich (eds.), </a:t>
            </a:r>
            <a:r>
              <a:rPr lang="en-US" sz="1200" dirty="0" err="1">
                <a:ea typeface="Times New Roman" panose="02020603050405020304" pitchFamily="18" charset="0"/>
              </a:rPr>
              <a:t>Biosphäre</a:t>
            </a:r>
            <a:r>
              <a:rPr lang="en-US" sz="1200" dirty="0">
                <a:ea typeface="Times New Roman" panose="02020603050405020304" pitchFamily="18" charset="0"/>
              </a:rPr>
              <a:t> 4.0 - UNESCO Biosphere Reserves </a:t>
            </a:r>
            <a:r>
              <a:rPr lang="en-US" sz="1200" dirty="0" err="1">
                <a:ea typeface="Times New Roman" panose="02020603050405020304" pitchFamily="18" charset="0"/>
              </a:rPr>
              <a:t>als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Modellregionen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einer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nachhaltigen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Entwicklung</a:t>
            </a:r>
            <a:r>
              <a:rPr lang="en-US" sz="1200" dirty="0">
                <a:ea typeface="Times New Roman" panose="02020603050405020304" pitchFamily="18" charset="0"/>
              </a:rPr>
              <a:t>). </a:t>
            </a:r>
            <a:r>
              <a:rPr lang="en-US" sz="1200" dirty="0" err="1">
                <a:ea typeface="Times New Roman" panose="02020603050405020304" pitchFamily="18" charset="0"/>
              </a:rPr>
              <a:t>Dortrecht</a:t>
            </a:r>
            <a:r>
              <a:rPr lang="en-US" sz="1200" dirty="0">
                <a:ea typeface="Times New Roman" panose="02020603050405020304" pitchFamily="18" charset="0"/>
              </a:rPr>
              <a:t>: Springer, 161-170.</a:t>
            </a:r>
          </a:p>
        </p:txBody>
      </p:sp>
    </p:spTree>
    <p:extLst>
      <p:ext uri="{BB962C8B-B14F-4D97-AF65-F5344CB8AC3E}">
        <p14:creationId xmlns:p14="http://schemas.microsoft.com/office/powerpoint/2010/main" val="22215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 rtl="1">
              <a:lnSpc>
                <a:spcPct val="90000"/>
              </a:lnSpc>
              <a:buNone/>
            </a:pPr>
            <a:r>
              <a:rPr lang="ar-SA" sz="4400" b="1" strike="noStrike" spc="-1" dirty="0">
                <a:solidFill>
                  <a:srgbClr val="025952"/>
                </a:solidFill>
                <a:latin typeface="Calibri"/>
              </a:rPr>
              <a:t>المبادئ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ar-SA" sz="2800" b="1" spc="-1" dirty="0">
                <a:solidFill>
                  <a:srgbClr val="FF0000"/>
                </a:solidFill>
                <a:latin typeface="Calibri"/>
              </a:rPr>
              <a:t>فكّر في الشبكات التعليمية في بلدك أو مجتمعك! من هم الفاعلون الرئيسيون فيها؟</a:t>
            </a:r>
            <a:br>
              <a:rPr sz="2800" dirty="0"/>
            </a:br>
            <a:br>
              <a:rPr lang="ar-SA" sz="1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ar-SA" sz="1400" b="1" dirty="0"/>
              <a:t>يُقترَح النظر إلى هذه الشبكات من زوايا مختلفة باستخدام منهجية "النظارات الأربع" (انظر الشريحة التالية)</a:t>
            </a:r>
            <a:br>
              <a:rPr lang="en-US" sz="1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B0C7512-F4FF-2D3B-917A-27FE28A869A4}"/>
              </a:ext>
            </a:extLst>
          </p:cNvPr>
          <p:cNvSpPr txBox="1"/>
          <p:nvPr/>
        </p:nvSpPr>
        <p:spPr>
          <a:xfrm>
            <a:off x="1173831" y="2090171"/>
            <a:ext cx="70195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/>
              <a:t>حلّل الأمثلة التي عثرتَ عليها من خلال هذه الجوانب:</a:t>
            </a:r>
          </a:p>
          <a:p>
            <a:pPr algn="r" rtl="1"/>
            <a:endParaRPr lang="en-US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/>
              <a:t>ما هي الفوائد التي يجنيها كل شريك فردي من مثل هذا التعاون؟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/>
              <a:t>ما الجوانب التي قد تكون إشكالية؟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/>
              <a:t>ما المتطلبات الهيكلية والقانونية والتنظيمية التي يجب أخذها بعين الاعتبار؟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/>
              <a:t>ما الأثر المحتمل على تطوير المدرسة؟</a:t>
            </a:r>
            <a:endParaRPr lang="en-US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B5E95-96FD-72BE-8307-F13170E16327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ar-SA" sz="6100" b="1" dirty="0">
              <a:latin typeface="+mn-lt"/>
            </a:endParaRPr>
          </a:p>
          <a:p>
            <a:pPr rtl="1"/>
            <a:endParaRPr lang="ar-SA" sz="6100" b="1" dirty="0">
              <a:latin typeface="+mn-lt"/>
            </a:endParaRPr>
          </a:p>
          <a:p>
            <a:pPr rtl="1"/>
            <a:r>
              <a:rPr lang="ar-SA" sz="13500" b="1" dirty="0">
                <a:latin typeface="+mn-lt"/>
              </a:rPr>
              <a:t>النظارات الأربع</a:t>
            </a:r>
          </a:p>
          <a:p>
            <a:pPr rtl="1"/>
            <a:endParaRPr lang="de-DE" b="1" dirty="0">
              <a:latin typeface="+mn-lt"/>
            </a:endParaRPr>
          </a:p>
        </p:txBody>
      </p:sp>
      <p:pic>
        <p:nvPicPr>
          <p:cNvPr id="7" name="Grafik 6" descr="Sonnenbrille Silhouette">
            <a:extLst>
              <a:ext uri="{FF2B5EF4-FFF2-40B4-BE49-F238E27FC236}">
                <a16:creationId xmlns:a16="http://schemas.microsoft.com/office/drawing/2014/main" id="{B96CD860-376F-8777-D2A8-8B6BC35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52" y="2743203"/>
            <a:ext cx="914400" cy="914400"/>
          </a:xfrm>
          <a:prstGeom prst="rect">
            <a:avLst/>
          </a:prstGeom>
        </p:spPr>
      </p:pic>
      <p:pic>
        <p:nvPicPr>
          <p:cNvPr id="9" name="Grafik 8" descr="Sonnenbrille mit einfarbiger Füllung">
            <a:extLst>
              <a:ext uri="{FF2B5EF4-FFF2-40B4-BE49-F238E27FC236}">
                <a16:creationId xmlns:a16="http://schemas.microsoft.com/office/drawing/2014/main" id="{8A36C1AD-EB50-5679-B65D-5B1DC692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52" y="4493397"/>
            <a:ext cx="914400" cy="914400"/>
          </a:xfrm>
          <a:prstGeom prst="rect">
            <a:avLst/>
          </a:prstGeom>
        </p:spPr>
      </p:pic>
      <p:pic>
        <p:nvPicPr>
          <p:cNvPr id="11" name="Grafik 10" descr="Brille mit einfarbiger Füllung">
            <a:extLst>
              <a:ext uri="{FF2B5EF4-FFF2-40B4-BE49-F238E27FC236}">
                <a16:creationId xmlns:a16="http://schemas.microsoft.com/office/drawing/2014/main" id="{E4CEB0F3-B62F-1D84-8D49-1FC3CE939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7552" y="3619665"/>
            <a:ext cx="914400" cy="914400"/>
          </a:xfrm>
          <a:prstGeom prst="rect">
            <a:avLst/>
          </a:prstGeom>
        </p:spPr>
      </p:pic>
      <p:pic>
        <p:nvPicPr>
          <p:cNvPr id="13" name="Grafik 12" descr="Brille Silhouette">
            <a:extLst>
              <a:ext uri="{FF2B5EF4-FFF2-40B4-BE49-F238E27FC236}">
                <a16:creationId xmlns:a16="http://schemas.microsoft.com/office/drawing/2014/main" id="{399123B6-9E8A-33FC-048F-17C958E14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7552" y="5250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1809-867A-394C-7A43-AF771154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>
            <a:extLst>
              <a:ext uri="{FF2B5EF4-FFF2-40B4-BE49-F238E27FC236}">
                <a16:creationId xmlns:a16="http://schemas.microsoft.com/office/drawing/2014/main" id="{FBBB1F65-209E-8694-ECF1-F2227EA6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br>
              <a:rPr lang="ar-SA" sz="2800" b="1" strike="noStrike" spc="-1" dirty="0">
                <a:solidFill>
                  <a:srgbClr val="FF0000"/>
                </a:solidFill>
                <a:latin typeface="Calibri"/>
              </a:rPr>
            </a:br>
            <a:r>
              <a:rPr lang="ar-SA" sz="2800" b="1" spc="-1" dirty="0">
                <a:solidFill>
                  <a:srgbClr val="FF0000"/>
                </a:solidFill>
                <a:latin typeface="Calibri"/>
              </a:rPr>
              <a:t>فكّر في الكيفية التي يمكن أن تدعم بها الشبكاتُ التعليمَ من أجل الاستدامة!</a:t>
            </a:r>
            <a:br>
              <a:rPr lang="ar-SA" sz="2800" dirty="0"/>
            </a:br>
            <a:br>
              <a:rPr sz="2800" dirty="0"/>
            </a:b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44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B5C8FE-4647-D952-BBB3-611B367C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1" y="4352245"/>
            <a:ext cx="7944798" cy="14867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66BF85-11C5-CE71-E399-CE551385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07" y="687791"/>
            <a:ext cx="837095" cy="1284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CE3B09-50B1-9535-9EF1-F47625BB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16107" y="3787940"/>
            <a:ext cx="820560" cy="12592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B9D756-1DD3-0FFB-AF9B-B4C63985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54" y="1687642"/>
            <a:ext cx="788193" cy="12096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CDC427-4D06-BF5C-BACC-0F4A4974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477" y="3055708"/>
            <a:ext cx="1260353" cy="8205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5DB32E-1DBD-ABAF-D4D9-CC06D8F2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927" y="1807744"/>
            <a:ext cx="1260353" cy="8205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14312-4719-308A-B1DA-428014EA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11" y="881926"/>
            <a:ext cx="1260353" cy="8205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B28B04-7D62-0634-1694-28A4EAA4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80" y="2682916"/>
            <a:ext cx="838724" cy="12875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946F67-573F-56D4-FAC1-DC36F72A83FE}"/>
              </a:ext>
            </a:extLst>
          </p:cNvPr>
          <p:cNvSpPr txBox="1"/>
          <p:nvPr/>
        </p:nvSpPr>
        <p:spPr>
          <a:xfrm>
            <a:off x="1080016" y="1933971"/>
            <a:ext cx="729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فكّر في أيّ الشراكات يمكن أن تدعم عملك في مجال التعليم من أجل الاستدامة!</a:t>
            </a:r>
          </a:p>
          <a:p>
            <a:pPr algn="r" rtl="1"/>
            <a:r>
              <a:rPr lang="ar-SA" sz="2400" dirty="0"/>
              <a:t>ما هي المؤسسات القريبة من مدرستك التي قد تكون شركاء مفيدين؟</a:t>
            </a:r>
          </a:p>
          <a:p>
            <a:pPr algn="r" rtl="1"/>
            <a:r>
              <a:rPr lang="ar-SA" sz="2400" dirty="0"/>
              <a:t>صمّم ملصقًا يُظهِر الأجزاء المختلفة من أحجية الشبكة وكيفية ترابطها!</a:t>
            </a:r>
            <a:endParaRPr lang="en-US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86390-D248-01C3-0374-24D4B3FD96FB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ar-SA" sz="6100" b="1" dirty="0">
              <a:latin typeface="+mn-lt"/>
            </a:endParaRPr>
          </a:p>
          <a:p>
            <a:pPr rtl="1"/>
            <a:endParaRPr lang="ar-SA" sz="6100" b="1" dirty="0">
              <a:latin typeface="+mn-lt"/>
            </a:endParaRPr>
          </a:p>
          <a:p>
            <a:pPr rtl="1"/>
            <a:r>
              <a:rPr lang="ar-SA" sz="8600" b="1" dirty="0">
                <a:latin typeface="+mn-lt"/>
              </a:rPr>
              <a:t>أنشِئ شبكة</a:t>
            </a:r>
          </a:p>
          <a:p>
            <a:pPr rtl="1"/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558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 rtl="1"/>
            <a:br>
              <a:rPr lang="ar-SA" sz="4400" b="1" strike="noStrike" spc="-1" dirty="0">
                <a:solidFill>
                  <a:srgbClr val="025952"/>
                </a:solidFill>
                <a:latin typeface="Calibri"/>
              </a:rPr>
            </a:br>
            <a:r>
              <a:rPr lang="ar-SA" b="1" spc="-1" dirty="0">
                <a:solidFill>
                  <a:srgbClr val="025952"/>
                </a:solidFill>
                <a:latin typeface="Calibri"/>
              </a:rPr>
              <a:t>الأدبيات المساندة</a:t>
            </a:r>
            <a:br>
              <a:rPr lang="ar-SA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9E4F9-E8EA-4AE6-9AEE-204FED99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4" y="1654145"/>
            <a:ext cx="10878671" cy="3794062"/>
          </a:xfrm>
        </p:spPr>
        <p:txBody>
          <a:bodyPr>
            <a:norm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>
                <a:ea typeface="Times New Roman" panose="02020603050405020304" pitchFamily="18" charset="0"/>
              </a:rPr>
              <a:t>Managua, A. &amp; Instance, D. (2018). </a:t>
            </a:r>
            <a:r>
              <a:rPr lang="de-DE" sz="1600" i="1" dirty="0">
                <a:ea typeface="Times New Roman" panose="02020603050405020304" pitchFamily="18" charset="0"/>
              </a:rPr>
              <a:t>Teachers </a:t>
            </a:r>
            <a:r>
              <a:rPr lang="de-DE" sz="1600" i="1" dirty="0" err="1">
                <a:ea typeface="Times New Roman" panose="02020603050405020304" pitchFamily="18" charset="0"/>
              </a:rPr>
              <a:t>as</a:t>
            </a:r>
            <a:r>
              <a:rPr lang="de-DE" sz="1600" i="1" dirty="0">
                <a:ea typeface="Times New Roman" panose="02020603050405020304" pitchFamily="18" charset="0"/>
              </a:rPr>
              <a:t> Designers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Learning Environments. The </a:t>
            </a:r>
            <a:r>
              <a:rPr lang="de-DE" sz="1600" i="1" dirty="0" err="1">
                <a:ea typeface="Times New Roman" panose="02020603050405020304" pitchFamily="18" charset="0"/>
              </a:rPr>
              <a:t>Importance</a:t>
            </a:r>
            <a:r>
              <a:rPr lang="de-DE" sz="1600" i="1" dirty="0">
                <a:ea typeface="Times New Roman" panose="02020603050405020304" pitchFamily="18" charset="0"/>
              </a:rPr>
              <a:t>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Innovative </a:t>
            </a:r>
            <a:r>
              <a:rPr lang="de-DE" sz="1600" i="1" dirty="0" err="1">
                <a:ea typeface="Times New Roman" panose="02020603050405020304" pitchFamily="18" charset="0"/>
              </a:rPr>
              <a:t>Pedagogies</a:t>
            </a:r>
            <a:r>
              <a:rPr lang="de-DE" sz="1600" dirty="0">
                <a:ea typeface="Times New Roman" panose="02020603050405020304" pitchFamily="18" charset="0"/>
              </a:rPr>
              <a:t>. OECD Publishing. Paris. </a:t>
            </a:r>
            <a:r>
              <a:rPr lang="de-DE" sz="1600" dirty="0">
                <a:ea typeface="Times New Roman" panose="02020603050405020304" pitchFamily="18" charset="0"/>
                <a:hlinkClick r:id="rId2"/>
              </a:rPr>
              <a:t>https://www.oecd.org/education/teachers-as-designers-of-learning-environments-9789264085374-en.htm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(2016). Networking for Education for Sustainable Development in Austria: The Austrian ECOLOG-Schools </a:t>
            </a:r>
            <a:r>
              <a:rPr lang="en-US" sz="1600" dirty="0" err="1"/>
              <a:t>Programme</a:t>
            </a:r>
            <a:r>
              <a:rPr lang="en-US" sz="1600" dirty="0"/>
              <a:t>. </a:t>
            </a:r>
            <a:r>
              <a:rPr lang="en-US" sz="1600" i="1" dirty="0"/>
              <a:t>Educational Action Research</a:t>
            </a:r>
            <a:r>
              <a:rPr lang="en-US" sz="1600" dirty="0"/>
              <a:t>, 24 (1), 34-45. (DOI: 10.1080/09650792.2015.1132000).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&amp; Dulle, M. (2023). The Austrian ECOLOG Schools Network. Results of a Quantitative Evaluation. </a:t>
            </a:r>
            <a:r>
              <a:rPr lang="en-US" sz="1600" i="1" dirty="0"/>
              <a:t>Sisyphus</a:t>
            </a:r>
            <a:r>
              <a:rPr lang="en-US" sz="1600" dirty="0"/>
              <a:t>, 11(2), 94-107. </a:t>
            </a:r>
            <a:r>
              <a:rPr lang="en-US" sz="1600" dirty="0">
                <a:hlinkClick r:id="rId3"/>
              </a:rPr>
              <a:t>https://revistas.rcaap.pt/sisyphus/article/view/28591/22582</a:t>
            </a: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highlight>
                <a:srgbClr val="00FF00"/>
              </a:highlight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ea typeface="Times New Roman" panose="02020603050405020304" pitchFamily="18" charset="0"/>
            </a:endParaRPr>
          </a:p>
          <a:p>
            <a:endParaRPr lang="de-AT" sz="1400" dirty="0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3CC8D57-FBE6-F0EA-D9E7-3536D1093F6D}"/>
              </a:ext>
            </a:extLst>
          </p:cNvPr>
          <p:cNvSpPr txBox="1">
            <a:spLocks/>
          </p:cNvSpPr>
          <p:nvPr/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موارد للقراءة</a:t>
            </a:r>
          </a:p>
          <a:p>
            <a:pPr algn="ctr" rtl="1"/>
            <a:endParaRPr lang="de-D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3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B47F935-B587-4FCD-1665-70B31EA9B27B}"/>
              </a:ext>
            </a:extLst>
          </p:cNvPr>
          <p:cNvSpPr txBox="1"/>
          <p:nvPr/>
        </p:nvSpPr>
        <p:spPr>
          <a:xfrm>
            <a:off x="972774" y="3853802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/>
              <a:t>"التعاون، التعاون، التعاون يمكن اعتباره شعار المرحلة." (</a:t>
            </a:r>
            <a:r>
              <a:rPr lang="en-US" sz="2800" dirty="0"/>
              <a:t>Haag 2015</a:t>
            </a:r>
            <a:r>
              <a:rPr lang="ar-SA" sz="2800" dirty="0"/>
              <a:t>)</a:t>
            </a:r>
          </a:p>
          <a:p>
            <a:pPr algn="r" rtl="1"/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86DE7-174C-4DBB-9561-FA7E82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4" y="2393232"/>
            <a:ext cx="10305077" cy="183011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/>
              <a:t>"الكفاءة التحويلية هي القدرة على تشكيل حياة الفرد، وحيّزه المعيشي، ومستقبل المجتمعات من خلال المشاركة الفاعلة في إطار التنمية المستدامة." </a:t>
            </a:r>
            <a:r>
              <a:rPr lang="pt-PT" dirty="0"/>
              <a:t>BLK 2005)</a:t>
            </a:r>
            <a:r>
              <a:rPr lang="ar-SA" dirty="0"/>
              <a:t>)</a:t>
            </a:r>
            <a:endParaRPr lang="pt-PT" dirty="0"/>
          </a:p>
          <a:p>
            <a:pPr marL="0" indent="0" algn="r" rtl="1">
              <a:buNone/>
            </a:pPr>
            <a:r>
              <a:rPr lang="en-US" dirty="0"/>
              <a:t> </a:t>
            </a:r>
            <a:endParaRPr lang="de-AT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E0FD152-DCCA-9036-8473-1CF0104C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65841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br>
              <a:rPr lang="ar-SA" sz="4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ar-SA" b="1" spc="-1" dirty="0">
                <a:solidFill>
                  <a:schemeClr val="dk1"/>
                </a:solidFill>
                <a:latin typeface="Calibri"/>
              </a:rPr>
              <a:t>الكفاءة التحويلية والتعاون</a:t>
            </a:r>
            <a:br>
              <a:rPr lang="ar-SA" dirty="0"/>
            </a:br>
            <a:endParaRPr lang="de-DE" sz="4400" b="1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3571188F-96C2-627F-9C96-979C5BBA47E6}"/>
              </a:ext>
            </a:extLst>
          </p:cNvPr>
          <p:cNvSpPr/>
          <p:nvPr/>
        </p:nvSpPr>
        <p:spPr>
          <a:xfrm>
            <a:off x="893517" y="5211599"/>
            <a:ext cx="10674112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1200" dirty="0">
                <a:ea typeface="Times New Roman" panose="02020603050405020304" pitchFamily="18" charset="0"/>
              </a:rPr>
              <a:t>BLK (2005). </a:t>
            </a:r>
            <a:r>
              <a:rPr lang="de-DE" sz="1200" i="1" dirty="0">
                <a:ea typeface="Times New Roman" panose="02020603050405020304" pitchFamily="18" charset="0"/>
              </a:rPr>
              <a:t>Bildung für eine nachhaltige Entwicklung ("21") – Final </a:t>
            </a:r>
            <a:r>
              <a:rPr lang="de-DE" sz="1200" i="1" dirty="0" err="1">
                <a:ea typeface="Times New Roman" panose="02020603050405020304" pitchFamily="18" charset="0"/>
              </a:rPr>
              <a:t>report</a:t>
            </a:r>
            <a:r>
              <a:rPr lang="de-DE" sz="1200" i="1" dirty="0">
                <a:ea typeface="Times New Roman" panose="02020603050405020304" pitchFamily="18" charset="0"/>
              </a:rPr>
              <a:t> BLK </a:t>
            </a:r>
            <a:r>
              <a:rPr lang="de-DE" sz="1200" i="1" dirty="0" err="1">
                <a:ea typeface="Times New Roman" panose="02020603050405020304" pitchFamily="18" charset="0"/>
              </a:rPr>
              <a:t>program</a:t>
            </a:r>
            <a:r>
              <a:rPr lang="de-DE" sz="1200" dirty="0">
                <a:ea typeface="Times New Roman" panose="02020603050405020304" pitchFamily="18" charset="0"/>
              </a:rPr>
              <a:t>. DOI: 10.25656/01:340. </a:t>
            </a:r>
            <a:r>
              <a:rPr lang="de-DE" sz="1200" dirty="0">
                <a:ea typeface="Times New Roman" panose="02020603050405020304" pitchFamily="18" charset="0"/>
                <a:hlinkClick r:id="rId2"/>
              </a:rPr>
              <a:t>https://www.pedocs.de/volltexte/2008/340/pdf/heft123.pdf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AT" sz="1200" dirty="0">
                <a:ea typeface="Times New Roman" panose="02020603050405020304" pitchFamily="18" charset="0"/>
              </a:rPr>
              <a:t>Haag, L. (2015). </a:t>
            </a:r>
            <a:r>
              <a:rPr lang="de-DE" sz="1200" i="1" dirty="0">
                <a:ea typeface="Times New Roman" panose="02020603050405020304" pitchFamily="18" charset="0"/>
              </a:rPr>
              <a:t>Expertise zu interkultureller Öffnung und Schulentwicklung: aktueller Stand und Konsequenzen unter besonderer Berücksichtigung Bayerns</a:t>
            </a:r>
            <a:r>
              <a:rPr lang="de-DE" sz="1200" dirty="0">
                <a:ea typeface="Times New Roman" panose="02020603050405020304" pitchFamily="18" charset="0"/>
              </a:rPr>
              <a:t>. München: Landeshauptstadt München, Stelle für Interkulturelle Arbeit/Sozialreferat</a:t>
            </a:r>
            <a:r>
              <a:rPr lang="de-AT" sz="1200" dirty="0">
                <a:ea typeface="Times New Roman" panose="02020603050405020304" pitchFamily="18" charset="0"/>
              </a:rPr>
              <a:t>. https://www.edu.lmu.de/spe/forschung/forschungsprojekte/schulefueralle/expertise.pdf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A64584-3E93-96E3-D69F-E28D423CD419}"/>
              </a:ext>
            </a:extLst>
          </p:cNvPr>
          <p:cNvGrpSpPr/>
          <p:nvPr/>
        </p:nvGrpSpPr>
        <p:grpSpPr>
          <a:xfrm>
            <a:off x="3366127" y="890648"/>
            <a:ext cx="5673754" cy="4414297"/>
            <a:chOff x="2590800" y="1125539"/>
            <a:chExt cx="6858000" cy="4544140"/>
          </a:xfrm>
        </p:grpSpPr>
        <p:sp>
          <p:nvSpPr>
            <p:cNvPr id="35843" name="AutoShape 3">
              <a:extLst>
                <a:ext uri="{FF2B5EF4-FFF2-40B4-BE49-F238E27FC236}">
                  <a16:creationId xmlns:a16="http://schemas.microsoft.com/office/drawing/2014/main" id="{BBD130D5-E85C-4DF9-A031-FF10B7E0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2438400"/>
              <a:ext cx="3200400" cy="2743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652 w 21600"/>
                <a:gd name="T13" fmla="*/ 10243 h 21600"/>
                <a:gd name="T14" fmla="*/ 18948 w 21600"/>
                <a:gd name="T15" fmla="*/ 113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9439" y="6480"/>
                  </a:lnTo>
                  <a:lnTo>
                    <a:pt x="10243" y="6480"/>
                  </a:lnTo>
                  <a:lnTo>
                    <a:pt x="10243" y="10243"/>
                  </a:lnTo>
                  <a:lnTo>
                    <a:pt x="6480" y="10243"/>
                  </a:lnTo>
                  <a:lnTo>
                    <a:pt x="6480" y="9439"/>
                  </a:lnTo>
                  <a:lnTo>
                    <a:pt x="0" y="10800"/>
                  </a:lnTo>
                  <a:lnTo>
                    <a:pt x="6480" y="12161"/>
                  </a:lnTo>
                  <a:lnTo>
                    <a:pt x="6480" y="11357"/>
                  </a:lnTo>
                  <a:lnTo>
                    <a:pt x="10243" y="11357"/>
                  </a:lnTo>
                  <a:lnTo>
                    <a:pt x="10243" y="15120"/>
                  </a:lnTo>
                  <a:lnTo>
                    <a:pt x="9439" y="15120"/>
                  </a:lnTo>
                  <a:lnTo>
                    <a:pt x="10800" y="21600"/>
                  </a:lnTo>
                  <a:lnTo>
                    <a:pt x="12161" y="15120"/>
                  </a:lnTo>
                  <a:lnTo>
                    <a:pt x="11357" y="15120"/>
                  </a:lnTo>
                  <a:lnTo>
                    <a:pt x="11357" y="11357"/>
                  </a:lnTo>
                  <a:lnTo>
                    <a:pt x="15120" y="11357"/>
                  </a:lnTo>
                  <a:lnTo>
                    <a:pt x="15120" y="12161"/>
                  </a:lnTo>
                  <a:lnTo>
                    <a:pt x="21600" y="10800"/>
                  </a:lnTo>
                  <a:lnTo>
                    <a:pt x="15120" y="9439"/>
                  </a:lnTo>
                  <a:lnTo>
                    <a:pt x="15120" y="10243"/>
                  </a:lnTo>
                  <a:lnTo>
                    <a:pt x="11357" y="10243"/>
                  </a:lnTo>
                  <a:lnTo>
                    <a:pt x="11357" y="6480"/>
                  </a:lnTo>
                  <a:lnTo>
                    <a:pt x="12161" y="648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5844" name="Text Box 4">
              <a:extLst>
                <a:ext uri="{FF2B5EF4-FFF2-40B4-BE49-F238E27FC236}">
                  <a16:creationId xmlns:a16="http://schemas.microsoft.com/office/drawing/2014/main" id="{192484F8-1859-4FEC-8A13-2F2738462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925" y="1125539"/>
              <a:ext cx="1703388" cy="215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4400" dirty="0">
                  <a:latin typeface="Arial" panose="020B0604020202020204" pitchFamily="34" charset="0"/>
                </a:rPr>
                <a:t>   </a:t>
              </a:r>
              <a:r>
                <a:rPr lang="ar-SA" altLang="de-DE" sz="2000" dirty="0">
                  <a:latin typeface="+mn-lt"/>
                </a:rPr>
                <a:t>الاستقلالية</a:t>
              </a:r>
              <a:endParaRPr lang="de-AT" altLang="de-DE" sz="2000" dirty="0">
                <a:latin typeface="+mn-lt"/>
              </a:endParaRPr>
            </a:p>
            <a:p>
              <a:pPr algn="ctr" rtl="1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Arial" panose="020B0604020202020204" pitchFamily="34" charset="0"/>
              </a:endParaRPr>
            </a:p>
          </p:txBody>
        </p:sp>
        <p:sp>
          <p:nvSpPr>
            <p:cNvPr id="35845" name="Text Box 5">
              <a:extLst>
                <a:ext uri="{FF2B5EF4-FFF2-40B4-BE49-F238E27FC236}">
                  <a16:creationId xmlns:a16="http://schemas.microsoft.com/office/drawing/2014/main" id="{68DABAC3-2EF0-4139-9D2A-FBE8C426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828800" cy="145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latin typeface="+mn-lt"/>
                </a:rPr>
                <a:t>التأمل النقدي</a:t>
              </a:r>
              <a:endParaRPr lang="de-AT" altLang="de-DE" sz="2000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+mn-lt"/>
              </a:endParaRPr>
            </a:p>
          </p:txBody>
        </p:sp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8576D1E8-C5A1-4B7E-B4CB-EECD1DBE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581400"/>
              <a:ext cx="1828800" cy="41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latin typeface="+mn-lt"/>
                </a:rPr>
                <a:t>العمل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4AFFF8CD-EA4E-4FD8-9FBB-ABA64FA3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257800"/>
              <a:ext cx="1828800" cy="41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latin typeface="+mn-lt"/>
                </a:rPr>
                <a:t>التشبيك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8" name="AutoShape 8">
              <a:extLst>
                <a:ext uri="{FF2B5EF4-FFF2-40B4-BE49-F238E27FC236}">
                  <a16:creationId xmlns:a16="http://schemas.microsoft.com/office/drawing/2014/main" id="{F5D4495C-8E37-490A-9F66-18FB08819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19394">
              <a:off x="4857750" y="3733800"/>
              <a:ext cx="2705100" cy="685800"/>
            </a:xfrm>
            <a:prstGeom prst="curvedDownArrow">
              <a:avLst>
                <a:gd name="adj1" fmla="val 29145"/>
                <a:gd name="adj2" fmla="val 108034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latin typeface="Arial" panose="020B0604020202020204" pitchFamily="34" charset="0"/>
              </a:endParaRPr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80112C60-D565-23C0-3DA0-769C0D54FE38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\</a:t>
            </a: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مفهوم التعلم المهني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055D3989-929C-6314-1BFA-B22BB21989B4}"/>
              </a:ext>
            </a:extLst>
          </p:cNvPr>
          <p:cNvSpPr/>
          <p:nvPr/>
        </p:nvSpPr>
        <p:spPr>
          <a:xfrm>
            <a:off x="865948" y="5698161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Zehetmeier</a:t>
            </a:r>
            <a:r>
              <a:rPr lang="en-US" sz="1200" dirty="0">
                <a:ea typeface="Times New Roman" panose="02020603050405020304" pitchFamily="18" charset="0"/>
              </a:rPr>
              <a:t>, S., Erlacher, W., </a:t>
            </a:r>
            <a:r>
              <a:rPr lang="en-US" sz="1200" dirty="0" err="1">
                <a:ea typeface="Times New Roman" panose="02020603050405020304" pitchFamily="18" charset="0"/>
              </a:rPr>
              <a:t>Andreitz</a:t>
            </a:r>
            <a:r>
              <a:rPr lang="en-US" sz="1200" dirty="0">
                <a:ea typeface="Times New Roman" panose="02020603050405020304" pitchFamily="18" charset="0"/>
              </a:rPr>
              <a:t>, I. &amp; Rauch, F. (2015). Researching the impact of teacher professional development </a:t>
            </a:r>
            <a:r>
              <a:rPr lang="en-US" sz="1200" dirty="0" err="1">
                <a:ea typeface="Times New Roman" panose="02020603050405020304" pitchFamily="18" charset="0"/>
              </a:rPr>
              <a:t>programmes</a:t>
            </a:r>
            <a:r>
              <a:rPr lang="en-US" sz="1200" dirty="0">
                <a:ea typeface="Times New Roman" panose="02020603050405020304" pitchFamily="18" charset="0"/>
              </a:rPr>
              <a:t> based on action research, constructivism, and systems theory. </a:t>
            </a:r>
            <a:r>
              <a:rPr lang="en-US" sz="1200" i="1" dirty="0">
                <a:ea typeface="Times New Roman" panose="02020603050405020304" pitchFamily="18" charset="0"/>
              </a:rPr>
              <a:t>Educational Action Research</a:t>
            </a:r>
            <a:r>
              <a:rPr lang="en-US" sz="1200" dirty="0">
                <a:ea typeface="Times New Roman" panose="02020603050405020304" pitchFamily="18" charset="0"/>
              </a:rPr>
              <a:t>, 23 (2), 162-176. (http://www.tandfonline.com/doi/abs/10.1080/09650792.2014.997261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075">
            <a:extLst>
              <a:ext uri="{FF2B5EF4-FFF2-40B4-BE49-F238E27FC236}">
                <a16:creationId xmlns:a16="http://schemas.microsoft.com/office/drawing/2014/main" id="{6D92F8C9-ED51-47B2-90B8-FC693CCA76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2585"/>
            <a:ext cx="10515600" cy="3589655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80000"/>
              </a:lnSpc>
              <a:spcAft>
                <a:spcPts val="600"/>
              </a:spcAft>
            </a:pPr>
            <a:r>
              <a:rPr lang="ar-SA" sz="2400" dirty="0"/>
              <a:t>المجموعات كَمحورٍ مركزي للتنمية المدرسية</a:t>
            </a:r>
          </a:p>
          <a:p>
            <a:pPr algn="r" rtl="1" eaLnBrk="1" hangingPunct="1">
              <a:lnSpc>
                <a:spcPct val="80000"/>
              </a:lnSpc>
              <a:spcAft>
                <a:spcPts val="600"/>
              </a:spcAft>
            </a:pPr>
            <a:endParaRPr lang="de-DE" altLang="de-DE" sz="2400" dirty="0"/>
          </a:p>
          <a:p>
            <a:pPr algn="r" rtl="1">
              <a:lnSpc>
                <a:spcPct val="80000"/>
              </a:lnSpc>
              <a:spcAft>
                <a:spcPts val="600"/>
              </a:spcAft>
            </a:pPr>
            <a:r>
              <a:rPr lang="ar-SA" sz="2400" dirty="0"/>
              <a:t>مجتمعات الممارسة (</a:t>
            </a:r>
            <a:r>
              <a:rPr lang="en-US" sz="2400" dirty="0"/>
              <a:t>Wenger 1998</a:t>
            </a:r>
            <a:r>
              <a:rPr lang="he-IL" sz="2400" dirty="0"/>
              <a:t>)</a:t>
            </a:r>
            <a:br>
              <a:rPr lang="de-DE" altLang="de-DE" sz="2400" i="1" dirty="0"/>
            </a:br>
            <a:r>
              <a:rPr lang="ar-SA" altLang="de-DE" sz="2400" dirty="0"/>
              <a:t>- اهتمام مشترك</a:t>
            </a:r>
            <a:br>
              <a:rPr lang="de-DE" altLang="de-DE" sz="2400" dirty="0"/>
            </a:br>
            <a:r>
              <a:rPr lang="ar-SA" altLang="de-DE" sz="2400" dirty="0"/>
              <a:t>- انخراط مشترك</a:t>
            </a:r>
            <a:br>
              <a:rPr lang="de-DE" altLang="de-DE" sz="2400" dirty="0"/>
            </a:br>
            <a:r>
              <a:rPr lang="ar-SA" altLang="de-DE" sz="2400" dirty="0"/>
              <a:t>- رصيد/مخزون مشترك</a:t>
            </a:r>
            <a:endParaRPr lang="de-DE" altLang="de-DE" sz="2400" dirty="0"/>
          </a:p>
          <a:p>
            <a:pPr algn="r" rtl="1">
              <a:lnSpc>
                <a:spcPct val="80000"/>
              </a:lnSpc>
              <a:spcAft>
                <a:spcPts val="600"/>
              </a:spcAft>
            </a:pPr>
            <a:r>
              <a:rPr lang="ar-SA" sz="2400" dirty="0"/>
              <a:t>خصائص الفرق المهنية للمعلمين:</a:t>
            </a:r>
            <a:br>
              <a:rPr lang="de-DE" altLang="de-DE" sz="2400" i="1" dirty="0"/>
            </a:br>
            <a:r>
              <a:rPr lang="ar-SA" altLang="de-DE" sz="2400" dirty="0"/>
              <a:t>- هدف مشترك</a:t>
            </a:r>
            <a:br>
              <a:rPr lang="de-DE" altLang="de-DE" sz="2400" dirty="0"/>
            </a:br>
            <a:r>
              <a:rPr lang="ar-SA" altLang="de-DE" sz="2400" dirty="0"/>
              <a:t>- التعلّم لدى الطلاب هو المحور الأساس</a:t>
            </a:r>
            <a:br>
              <a:rPr lang="de-DE" altLang="de-DE" sz="2400" dirty="0"/>
            </a:br>
            <a:r>
              <a:rPr lang="ar-SA" altLang="de-DE" sz="2400" dirty="0"/>
              <a:t>- التأمّل النقدي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424A9E4-F19B-07C6-A0C9-578035C32AF5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المجموعات/الفرق أمرٌ أساسي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BC2EC9ED-0B21-E0A8-A129-0A2AF1E829C5}"/>
              </a:ext>
            </a:extLst>
          </p:cNvPr>
          <p:cNvSpPr/>
          <p:nvPr/>
        </p:nvSpPr>
        <p:spPr>
          <a:xfrm>
            <a:off x="865948" y="56880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Wenger, E. (1998). </a:t>
            </a:r>
            <a:r>
              <a:rPr lang="en-US" sz="1200" i="1" dirty="0">
                <a:ea typeface="Times New Roman" panose="02020603050405020304" pitchFamily="18" charset="0"/>
              </a:rPr>
              <a:t>Communities of practice: Learning, meaning, and identity</a:t>
            </a:r>
            <a:r>
              <a:rPr lang="en-US" sz="1200" dirty="0">
                <a:ea typeface="Times New Roman" panose="02020603050405020304" pitchFamily="18" charset="0"/>
              </a:rPr>
              <a:t>. Cambridge University Press. https://doi.org/10.1017/CBO9780511803932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 rtl="1"/>
            <a:br>
              <a:rPr lang="ar-SA" sz="4400" b="1" strike="noStrike" spc="-1" dirty="0">
                <a:solidFill>
                  <a:srgbClr val="025952"/>
                </a:solidFill>
                <a:latin typeface="Calibri"/>
              </a:rPr>
            </a:br>
            <a:r>
              <a:rPr lang="ar-SA" b="1" spc="-1" dirty="0">
                <a:solidFill>
                  <a:srgbClr val="025952"/>
                </a:solidFill>
                <a:latin typeface="Calibri"/>
              </a:rPr>
              <a:t>نماذج وإطار نظري</a:t>
            </a:r>
            <a:br>
              <a:rPr lang="ar-SA" dirty="0"/>
            </a:b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Text Box 15">
            <a:extLst>
              <a:ext uri="{FF2B5EF4-FFF2-40B4-BE49-F238E27FC236}">
                <a16:creationId xmlns:a16="http://schemas.microsoft.com/office/drawing/2014/main" id="{F7393A85-7CB1-471E-A21B-B3609405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5651501"/>
            <a:ext cx="18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0" name="Rechteck 16">
            <a:extLst>
              <a:ext uri="{FF2B5EF4-FFF2-40B4-BE49-F238E27FC236}">
                <a16:creationId xmlns:a16="http://schemas.microsoft.com/office/drawing/2014/main" id="{A366103E-E114-45DA-B7C7-F4B56F3B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587625"/>
            <a:ext cx="1728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1" name="Rechteck 17">
            <a:extLst>
              <a:ext uri="{FF2B5EF4-FFF2-40B4-BE49-F238E27FC236}">
                <a16:creationId xmlns:a16="http://schemas.microsoft.com/office/drawing/2014/main" id="{6BE2F384-FEDB-4DAC-8AE1-FC0F7FE5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781300"/>
            <a:ext cx="1635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3" name="Rechteck 19">
            <a:extLst>
              <a:ext uri="{FF2B5EF4-FFF2-40B4-BE49-F238E27FC236}">
                <a16:creationId xmlns:a16="http://schemas.microsoft.com/office/drawing/2014/main" id="{59E02CA2-0F34-4379-AE39-85C2D140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371725"/>
            <a:ext cx="1512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5" name="Rechteck 21">
            <a:extLst>
              <a:ext uri="{FF2B5EF4-FFF2-40B4-BE49-F238E27FC236}">
                <a16:creationId xmlns:a16="http://schemas.microsoft.com/office/drawing/2014/main" id="{7C16AB2F-21A3-4488-8F46-CF6A996D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6094414"/>
            <a:ext cx="2211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CAF14-A5EC-955E-C938-3B3F716D71E0}"/>
              </a:ext>
            </a:extLst>
          </p:cNvPr>
          <p:cNvGrpSpPr/>
          <p:nvPr/>
        </p:nvGrpSpPr>
        <p:grpSpPr>
          <a:xfrm>
            <a:off x="2763519" y="1815880"/>
            <a:ext cx="7222809" cy="3855488"/>
            <a:chOff x="2414589" y="1341438"/>
            <a:chExt cx="7785100" cy="4397838"/>
          </a:xfrm>
        </p:grpSpPr>
        <p:sp>
          <p:nvSpPr>
            <p:cNvPr id="334850" name="Oval 2">
              <a:extLst>
                <a:ext uri="{FF2B5EF4-FFF2-40B4-BE49-F238E27FC236}">
                  <a16:creationId xmlns:a16="http://schemas.microsoft.com/office/drawing/2014/main" id="{E013BA69-C106-4058-BFFE-A563214B0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4" y="3789363"/>
              <a:ext cx="2663825" cy="16573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1" name="Oval 3">
              <a:extLst>
                <a:ext uri="{FF2B5EF4-FFF2-40B4-BE49-F238E27FC236}">
                  <a16:creationId xmlns:a16="http://schemas.microsoft.com/office/drawing/2014/main" id="{588A4689-B210-4C4C-B7FD-0DE2F1DA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526" y="3860800"/>
              <a:ext cx="2663825" cy="16573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2" name="Oval 4">
              <a:extLst>
                <a:ext uri="{FF2B5EF4-FFF2-40B4-BE49-F238E27FC236}">
                  <a16:creationId xmlns:a16="http://schemas.microsoft.com/office/drawing/2014/main" id="{F538251D-3BBC-42E7-9C2A-3B400435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9" y="1341438"/>
              <a:ext cx="2663825" cy="16573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334853" name="Rectangle 5">
              <a:extLst>
                <a:ext uri="{FF2B5EF4-FFF2-40B4-BE49-F238E27FC236}">
                  <a16:creationId xmlns:a16="http://schemas.microsoft.com/office/drawing/2014/main" id="{63520959-E8FC-423E-827C-0A279A34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8888" y="4190680"/>
              <a:ext cx="1943100" cy="9366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ar-SA" altLang="de-DE" sz="1800" dirty="0">
                  <a:solidFill>
                    <a:srgbClr val="000000"/>
                  </a:solidFill>
                  <a:latin typeface="+mn-lt"/>
                </a:rPr>
                <a:t>التطوير التنظيمي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379C13B2-19F4-486E-B84B-380894CD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12" y="1772919"/>
              <a:ext cx="1602429" cy="9366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 rtl="1">
                <a:defRPr/>
              </a:pPr>
              <a:r>
                <a:rPr lang="ar-SA" dirty="0"/>
                <a:t>تطوير الكادر التعليمي</a:t>
              </a:r>
              <a:endParaRPr lang="de-DE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34855" name="Line 7">
              <a:extLst>
                <a:ext uri="{FF2B5EF4-FFF2-40B4-BE49-F238E27FC236}">
                  <a16:creationId xmlns:a16="http://schemas.microsoft.com/office/drawing/2014/main" id="{73DB0527-A5B6-4708-BD68-7F971A54D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5229225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6" name="Line 8">
              <a:extLst>
                <a:ext uri="{FF2B5EF4-FFF2-40B4-BE49-F238E27FC236}">
                  <a16:creationId xmlns:a16="http://schemas.microsoft.com/office/drawing/2014/main" id="{07BBA062-948F-4F80-8869-9BB81E6DF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9875" y="2677796"/>
              <a:ext cx="10795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7" name="Line 9">
              <a:extLst>
                <a:ext uri="{FF2B5EF4-FFF2-40B4-BE49-F238E27FC236}">
                  <a16:creationId xmlns:a16="http://schemas.microsoft.com/office/drawing/2014/main" id="{02ED5AA4-0528-4CFD-BAD4-3F7A0A2E8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525" y="2677795"/>
              <a:ext cx="935038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8" name="Line 10">
              <a:extLst>
                <a:ext uri="{FF2B5EF4-FFF2-40B4-BE49-F238E27FC236}">
                  <a16:creationId xmlns:a16="http://schemas.microsoft.com/office/drawing/2014/main" id="{84CA5EA8-AA4D-4DA0-998C-0CF4FEA30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1238" y="5116830"/>
              <a:ext cx="2609531" cy="3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9" name="Line 11">
              <a:extLst>
                <a:ext uri="{FF2B5EF4-FFF2-40B4-BE49-F238E27FC236}">
                  <a16:creationId xmlns:a16="http://schemas.microsoft.com/office/drawing/2014/main" id="{993D3E78-0098-424B-B8E0-CE2D100E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1737" y="2738755"/>
              <a:ext cx="1023525" cy="110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334860" name="Line 12">
              <a:extLst>
                <a:ext uri="{FF2B5EF4-FFF2-40B4-BE49-F238E27FC236}">
                  <a16:creationId xmlns:a16="http://schemas.microsoft.com/office/drawing/2014/main" id="{0BCF3089-A9CD-45B6-802A-FA124C358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04064" y="2708275"/>
              <a:ext cx="936625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61" name="Rectangle 13">
              <a:extLst>
                <a:ext uri="{FF2B5EF4-FFF2-40B4-BE49-F238E27FC236}">
                  <a16:creationId xmlns:a16="http://schemas.microsoft.com/office/drawing/2014/main" id="{54809218-1D28-4EBB-BDB7-6CF70C5F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4221481"/>
              <a:ext cx="2017712" cy="7921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ClrTx/>
                <a:buSzTx/>
                <a:buNone/>
              </a:pPr>
              <a:r>
                <a:rPr lang="ar-SA" altLang="de-DE" sz="1800" dirty="0">
                  <a:solidFill>
                    <a:srgbClr val="000000"/>
                  </a:solidFill>
                  <a:latin typeface="+mn-lt"/>
                </a:rPr>
                <a:t>تطوير التدريس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66" name="Text Box 18">
              <a:extLst>
                <a:ext uri="{FF2B5EF4-FFF2-40B4-BE49-F238E27FC236}">
                  <a16:creationId xmlns:a16="http://schemas.microsoft.com/office/drawing/2014/main" id="{816C1918-788E-43E8-92AF-F45E79723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285" y="3357563"/>
              <a:ext cx="884977" cy="10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ClrTx/>
                <a:buSzTx/>
                <a:buNone/>
              </a:pPr>
              <a:r>
                <a:rPr lang="ar-SA" sz="1800" dirty="0"/>
                <a:t>التطوير </a:t>
              </a:r>
            </a:p>
            <a:p>
              <a:pPr algn="ctr" rtl="1">
                <a:spcBef>
                  <a:spcPct val="0"/>
                </a:spcBef>
                <a:buClrTx/>
                <a:buSzTx/>
                <a:buNone/>
              </a:pPr>
              <a:r>
                <a:rPr lang="ar-SA" sz="1800" dirty="0"/>
                <a:t>التربوي </a:t>
              </a:r>
            </a:p>
            <a:p>
              <a:pPr algn="ctr" rtl="1">
                <a:spcBef>
                  <a:spcPct val="0"/>
                </a:spcBef>
                <a:buClrTx/>
                <a:buSzTx/>
                <a:buNone/>
              </a:pPr>
              <a:r>
                <a:rPr lang="ar-SA" sz="1800" dirty="0"/>
                <a:t>المدرسي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2" name="Textfeld 18">
              <a:extLst>
                <a:ext uri="{FF2B5EF4-FFF2-40B4-BE49-F238E27FC236}">
                  <a16:creationId xmlns:a16="http://schemas.microsoft.com/office/drawing/2014/main" id="{B68713D1-3D8D-43E2-B785-EB2095107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589" y="2636838"/>
              <a:ext cx="2097087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solidFill>
                    <a:srgbClr val="000000"/>
                  </a:solidFill>
                  <a:latin typeface="+mn-lt"/>
                </a:rPr>
                <a:t>البيئة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4" name="Textfeld 20">
              <a:extLst>
                <a:ext uri="{FF2B5EF4-FFF2-40B4-BE49-F238E27FC236}">
                  <a16:creationId xmlns:a16="http://schemas.microsoft.com/office/drawing/2014/main" id="{CCEE1036-D19C-446D-88F3-F5860BF7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626" y="2565401"/>
              <a:ext cx="2024063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solidFill>
                    <a:srgbClr val="000000"/>
                  </a:solidFill>
                  <a:latin typeface="+mn-lt"/>
                </a:rPr>
                <a:t>البيئة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6" name="Rechteck 23">
              <a:extLst>
                <a:ext uri="{FF2B5EF4-FFF2-40B4-BE49-F238E27FC236}">
                  <a16:creationId xmlns:a16="http://schemas.microsoft.com/office/drawing/2014/main" id="{BE0E716C-7CB7-4C7D-9D42-758A52FC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580" y="5282883"/>
              <a:ext cx="2592388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ar-SA" altLang="de-DE" sz="2000" dirty="0">
                  <a:latin typeface="+mn-lt"/>
                </a:rPr>
                <a:t>البيئة</a:t>
              </a:r>
              <a:endParaRPr lang="de-AT" altLang="de-DE" sz="2000" dirty="0">
                <a:latin typeface="+mn-lt"/>
              </a:endParaRPr>
            </a:p>
          </p:txBody>
        </p:sp>
      </p:grpSp>
      <p:sp>
        <p:nvSpPr>
          <p:cNvPr id="47127" name="Rechteck 24">
            <a:extLst>
              <a:ext uri="{FF2B5EF4-FFF2-40B4-BE49-F238E27FC236}">
                <a16:creationId xmlns:a16="http://schemas.microsoft.com/office/drawing/2014/main" id="{6B6403C7-7E5B-43B4-B755-9CE6F9D5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837110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8" name="Rechteck 25">
            <a:extLst>
              <a:ext uri="{FF2B5EF4-FFF2-40B4-BE49-F238E27FC236}">
                <a16:creationId xmlns:a16="http://schemas.microsoft.com/office/drawing/2014/main" id="{32EDC56F-DA00-4CA3-997E-57155D9FF6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8214" y="6223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1AE86D-FDD0-74D9-3E1D-C2F3B9F75806}"/>
              </a:ext>
            </a:extLst>
          </p:cNvPr>
          <p:cNvSpPr/>
          <p:nvPr/>
        </p:nvSpPr>
        <p:spPr>
          <a:xfrm>
            <a:off x="866895" y="5850355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Rolff, H.- G. (1998). Entwicklung von Einzelschulen: Viel Praxis, wenig Theorie und kaum Forschung - ein Versuch, Schulentwicklung zu systematisieren. In H.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der Schulentwicklung. Daten, Beispiele und Perspektiven</a:t>
            </a:r>
            <a:r>
              <a:rPr lang="de-DE" sz="1200" dirty="0">
                <a:ea typeface="Times New Roman" panose="02020603050405020304" pitchFamily="18" charset="0"/>
              </a:rPr>
              <a:t>. Weinheim: Beltz Juventa, 295-326. 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F861857E-9708-586B-7C99-9DE3875591D9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spc="-1" dirty="0">
                <a:solidFill>
                  <a:schemeClr val="dk1"/>
                </a:solidFill>
                <a:latin typeface="Calibri"/>
              </a:rPr>
              <a:t>نموذج تطوير المدرسة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2654" y="1979383"/>
            <a:ext cx="5986691" cy="3395257"/>
          </a:xfr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74374E9E-4CC2-E62E-58B4-87B55DFD01A8}"/>
              </a:ext>
            </a:extLst>
          </p:cNvPr>
          <p:cNvSpPr/>
          <p:nvPr/>
        </p:nvSpPr>
        <p:spPr>
          <a:xfrm>
            <a:off x="865948" y="5647155"/>
            <a:ext cx="10674112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Verhelst</a:t>
            </a:r>
            <a:r>
              <a:rPr lang="de-DE" sz="1200" dirty="0">
                <a:ea typeface="Times New Roman" panose="02020603050405020304" pitchFamily="18" charset="0"/>
              </a:rPr>
              <a:t>, D., </a:t>
            </a:r>
            <a:r>
              <a:rPr lang="de-DE" sz="1200" dirty="0" err="1">
                <a:ea typeface="Times New Roman" panose="02020603050405020304" pitchFamily="18" charset="0"/>
              </a:rPr>
              <a:t>Vanhoof</a:t>
            </a:r>
            <a:r>
              <a:rPr lang="de-DE" sz="1200" dirty="0">
                <a:ea typeface="Times New Roman" panose="02020603050405020304" pitchFamily="18" charset="0"/>
              </a:rPr>
              <a:t>, J., </a:t>
            </a:r>
            <a:r>
              <a:rPr lang="de-DE" sz="1200" dirty="0" err="1">
                <a:ea typeface="Times New Roman" panose="02020603050405020304" pitchFamily="18" charset="0"/>
              </a:rPr>
              <a:t>Boeve</a:t>
            </a:r>
            <a:r>
              <a:rPr lang="de-DE" sz="1200" dirty="0">
                <a:ea typeface="Times New Roman" panose="02020603050405020304" pitchFamily="18" charset="0"/>
              </a:rPr>
              <a:t>-de Pauw, J., &amp; Van </a:t>
            </a:r>
            <a:r>
              <a:rPr lang="de-DE" sz="1200" dirty="0" err="1">
                <a:ea typeface="Times New Roman" panose="02020603050405020304" pitchFamily="18" charset="0"/>
              </a:rPr>
              <a:t>Petegem</a:t>
            </a:r>
            <a:r>
              <a:rPr lang="de-DE" sz="1200" dirty="0">
                <a:ea typeface="Times New Roman" panose="02020603050405020304" pitchFamily="18" charset="0"/>
              </a:rPr>
              <a:t>, P. (2020). Building a </a:t>
            </a:r>
            <a:r>
              <a:rPr lang="de-DE" sz="1200" dirty="0" err="1">
                <a:ea typeface="Times New Roman" panose="02020603050405020304" pitchFamily="18" charset="0"/>
              </a:rPr>
              <a:t>conceptual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framework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an ESD-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school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organisation</a:t>
            </a:r>
            <a:r>
              <a:rPr lang="de-DE" sz="1200" dirty="0">
                <a:ea typeface="Times New Roman" panose="02020603050405020304" pitchFamily="18" charset="0"/>
              </a:rPr>
              <a:t>. </a:t>
            </a:r>
            <a:r>
              <a:rPr lang="de-DE" sz="1200" i="1" dirty="0">
                <a:ea typeface="Times New Roman" panose="02020603050405020304" pitchFamily="18" charset="0"/>
              </a:rPr>
              <a:t>The Journal </a:t>
            </a:r>
            <a:r>
              <a:rPr lang="de-DE" sz="1200" i="1" dirty="0" err="1">
                <a:ea typeface="Times New Roman" panose="02020603050405020304" pitchFamily="18" charset="0"/>
              </a:rPr>
              <a:t>of</a:t>
            </a:r>
            <a:r>
              <a:rPr lang="de-DE" sz="1200" i="1" dirty="0">
                <a:ea typeface="Times New Roman" panose="02020603050405020304" pitchFamily="18" charset="0"/>
              </a:rPr>
              <a:t> Environmental Education</a:t>
            </a:r>
            <a:r>
              <a:rPr lang="de-DE" sz="1200" dirty="0">
                <a:ea typeface="Times New Roman" panose="02020603050405020304" pitchFamily="18" charset="0"/>
              </a:rPr>
              <a:t>, 1-16. doi:10.1080/00958964.2020.1797615.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https://www.researchgate.net/publication/344652767_Building_a_conceptual_framework_for_an_ESD-_effective_school_organization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62FA65CA-2F99-B98A-385A-BCC50A9A4880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dirty="0"/>
          </a:p>
          <a:p>
            <a:pPr algn="ctr" rtl="1"/>
            <a:r>
              <a:rPr lang="ar-SA" b="1" dirty="0"/>
              <a:t>الإطار المفاهيمي للمدرسة الفاعلة في مجال التعليم من أجل التنمية المستدامة (</a:t>
            </a:r>
            <a:r>
              <a:rPr lang="pt-PT" b="1" dirty="0"/>
              <a:t>ESD</a:t>
            </a:r>
            <a:r>
              <a:rPr lang="ar-SA" b="1" dirty="0"/>
              <a:t>)</a:t>
            </a:r>
            <a:endParaRPr lang="pt-PT" b="1" dirty="0"/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8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2606</Words>
  <Application>Microsoft Office PowerPoint</Application>
  <PresentationFormat>Widescreen</PresentationFormat>
  <Paragraphs>271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</vt:lpstr>
      <vt:lpstr> التعاون، الشبكات والتشبيك: مفاهيم وأمثلة     </vt:lpstr>
      <vt:lpstr> نظرة عامة </vt:lpstr>
      <vt:lpstr>المبادئ</vt:lpstr>
      <vt:lpstr> الكفاءة التحويلية والتعاون </vt:lpstr>
      <vt:lpstr>PowerPoint Presentation</vt:lpstr>
      <vt:lpstr>PowerPoint Presentation</vt:lpstr>
      <vt:lpstr> نماذج وإطار نظري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أمثلة على الشبكات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التعليم من أجل التنمية المستدامة </vt:lpstr>
      <vt:lpstr>فكّر في الشبكات التعليمية في بلدك أو مجتمعك! من هم الفاعلون الرئيسيون فيها؟  يُقترَح النظر إلى هذه الشبكات من زوايا مختلفة باستخدام منهجية "النظارات الأربع" (انظر الشريحة التالية) .</vt:lpstr>
      <vt:lpstr>PowerPoint Presentation</vt:lpstr>
      <vt:lpstr> فكّر في الكيفية التي يمكن أن تدعم بها الشبكاتُ التعليمَ من أجل الاستدامة!  </vt:lpstr>
      <vt:lpstr>PowerPoint Presentation</vt:lpstr>
      <vt:lpstr> الأدبيات المساندة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Iyad Malouf</cp:lastModifiedBy>
  <cp:revision>119</cp:revision>
  <dcterms:created xsi:type="dcterms:W3CDTF">2023-11-09T10:04:11Z</dcterms:created>
  <dcterms:modified xsi:type="dcterms:W3CDTF">2025-09-16T19:29:49Z</dcterms:modified>
</cp:coreProperties>
</file>