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60" y="4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rgbClr val="0563C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rgbClr val="0563C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27590" y="1697709"/>
            <a:ext cx="4940935" cy="4788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2853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2853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3312" y="623857"/>
            <a:ext cx="11465374" cy="1038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32975" y="1731481"/>
            <a:ext cx="6319520" cy="4100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rgbClr val="0563C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hesse.org/green-chemistry/experiments-optimized-by-green-chemistry-ideas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ktok.com/%40kemianluokkagadolin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tart.luma.fi/en/materials/the-best-of-start-2022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10956-006-9027-1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uFlIoRX0XI?feature=shared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2c3yLgyY0g?feature=shared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sinki.fi/en/research-stations/hyytiala-forest-station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sinki.fi/en/research-stations/hyytiala-forest-field-station/research/station-for-measuring-ecosystem-atmospere-relations-smear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mear.avaa.csc.fi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data.cern.ch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mear.avaa.csc.fi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iro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utopia.org/blog/pbl-melalui-pembuat-" TargetMode="External"/><Relationship Id="rId3" Type="http://schemas.openxmlformats.org/officeDocument/2006/relationships/hyperlink" Target="https://doi.org/10.1007/978-94-6300-175-5_18" TargetMode="External"/><Relationship Id="rId7" Type="http://schemas.openxmlformats.org/officeDocument/2006/relationships/hyperlink" Target="https://teachingcommons.stanford.edu/resources/learning/learning-activities/project-based-learning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tart.luma.fi/en/materials/" TargetMode="External"/><Relationship Id="rId5" Type="http://schemas.openxmlformats.org/officeDocument/2006/relationships/hyperlink" Target="https://start.luma.fi/en/" TargetMode="External"/><Relationship Id="rId4" Type="http://schemas.openxmlformats.org/officeDocument/2006/relationships/hyperlink" Target="https://www.pblworks.org/what-is-pb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10956-006-9027-1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iro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ktok.com/%40kemianluokkagadolin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sinki.fi/en/science-education-and-academic-outreach/teachers/opintokaynnit-ja-lainattavat-tarvikkeet/chemistrylab-gadolin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2853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0200" y="2209800"/>
            <a:ext cx="8654482" cy="176804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8270" marR="5080" indent="309245" algn="ctr">
              <a:lnSpc>
                <a:spcPct val="102699"/>
              </a:lnSpc>
              <a:spcBef>
                <a:spcPts val="5"/>
              </a:spcBef>
            </a:pPr>
            <a:r>
              <a:rPr sz="3800" dirty="0">
                <a:solidFill>
                  <a:srgbClr val="025952"/>
                </a:solidFill>
              </a:rPr>
              <a:t>Pembelajaran</a:t>
            </a:r>
            <a:r>
              <a:rPr sz="3800" spc="5" dirty="0">
                <a:solidFill>
                  <a:srgbClr val="025952"/>
                </a:solidFill>
              </a:rPr>
              <a:t> </a:t>
            </a:r>
            <a:r>
              <a:rPr sz="3800" dirty="0">
                <a:solidFill>
                  <a:srgbClr val="025952"/>
                </a:solidFill>
              </a:rPr>
              <a:t>berbasis</a:t>
            </a:r>
            <a:r>
              <a:rPr sz="3800" spc="5" dirty="0">
                <a:solidFill>
                  <a:srgbClr val="025952"/>
                </a:solidFill>
              </a:rPr>
              <a:t> </a:t>
            </a:r>
            <a:r>
              <a:rPr sz="3800" spc="-10" dirty="0">
                <a:solidFill>
                  <a:srgbClr val="025952"/>
                </a:solidFill>
              </a:rPr>
              <a:t>proyek </a:t>
            </a:r>
            <a:r>
              <a:rPr sz="3800" dirty="0">
                <a:solidFill>
                  <a:srgbClr val="025952"/>
                </a:solidFill>
              </a:rPr>
              <a:t>dan</a:t>
            </a:r>
            <a:r>
              <a:rPr sz="3800" spc="5" dirty="0">
                <a:solidFill>
                  <a:srgbClr val="025952"/>
                </a:solidFill>
              </a:rPr>
              <a:t> </a:t>
            </a:r>
            <a:r>
              <a:rPr sz="3800" dirty="0">
                <a:solidFill>
                  <a:srgbClr val="025952"/>
                </a:solidFill>
              </a:rPr>
              <a:t>struktur</a:t>
            </a:r>
            <a:r>
              <a:rPr sz="3800" spc="5" dirty="0">
                <a:solidFill>
                  <a:srgbClr val="025952"/>
                </a:solidFill>
              </a:rPr>
              <a:t> </a:t>
            </a:r>
            <a:r>
              <a:rPr sz="3800" dirty="0">
                <a:solidFill>
                  <a:srgbClr val="025952"/>
                </a:solidFill>
              </a:rPr>
              <a:t>inovatif</a:t>
            </a:r>
            <a:r>
              <a:rPr sz="3800" spc="10" dirty="0">
                <a:solidFill>
                  <a:srgbClr val="025952"/>
                </a:solidFill>
              </a:rPr>
              <a:t> </a:t>
            </a:r>
            <a:r>
              <a:rPr sz="3800" dirty="0" err="1">
                <a:solidFill>
                  <a:srgbClr val="025952"/>
                </a:solidFill>
              </a:rPr>
              <a:t>untuk</a:t>
            </a:r>
            <a:r>
              <a:rPr sz="3800" spc="10" dirty="0">
                <a:solidFill>
                  <a:srgbClr val="025952"/>
                </a:solidFill>
              </a:rPr>
              <a:t> </a:t>
            </a:r>
            <a:r>
              <a:rPr sz="3800" spc="-25" dirty="0">
                <a:solidFill>
                  <a:srgbClr val="025952"/>
                </a:solidFill>
              </a:rPr>
              <a:t>ESD</a:t>
            </a:r>
            <a:r>
              <a:rPr lang="en-US" sz="3800" spc="-25" dirty="0"/>
              <a:t> </a:t>
            </a:r>
            <a:r>
              <a:rPr sz="3800" dirty="0" err="1">
                <a:solidFill>
                  <a:srgbClr val="025952"/>
                </a:solidFill>
              </a:rPr>
              <a:t>dengan</a:t>
            </a:r>
            <a:r>
              <a:rPr sz="3800" spc="10" dirty="0">
                <a:solidFill>
                  <a:srgbClr val="025952"/>
                </a:solidFill>
              </a:rPr>
              <a:t> </a:t>
            </a:r>
            <a:r>
              <a:rPr sz="3800" dirty="0">
                <a:solidFill>
                  <a:srgbClr val="025952"/>
                </a:solidFill>
              </a:rPr>
              <a:t>mitra</a:t>
            </a:r>
            <a:r>
              <a:rPr sz="3800" spc="5" dirty="0">
                <a:solidFill>
                  <a:srgbClr val="025952"/>
                </a:solidFill>
              </a:rPr>
              <a:t> </a:t>
            </a:r>
            <a:r>
              <a:rPr sz="3800" dirty="0">
                <a:solidFill>
                  <a:srgbClr val="025952"/>
                </a:solidFill>
              </a:rPr>
              <a:t>informal</a:t>
            </a:r>
            <a:r>
              <a:rPr sz="3800" spc="5" dirty="0">
                <a:solidFill>
                  <a:srgbClr val="025952"/>
                </a:solidFill>
              </a:rPr>
              <a:t> </a:t>
            </a:r>
            <a:r>
              <a:rPr sz="3800" spc="-25" dirty="0">
                <a:solidFill>
                  <a:srgbClr val="025952"/>
                </a:solidFill>
              </a:rPr>
              <a:t>dan</a:t>
            </a:r>
            <a:r>
              <a:rPr lang="en-US" sz="3800" spc="-25" dirty="0">
                <a:solidFill>
                  <a:srgbClr val="025952"/>
                </a:solidFill>
              </a:rPr>
              <a:t> non formal</a:t>
            </a:r>
            <a:endParaRPr sz="3800" dirty="0"/>
          </a:p>
        </p:txBody>
      </p:sp>
      <p:sp>
        <p:nvSpPr>
          <p:cNvPr id="4" name="object 4"/>
          <p:cNvSpPr txBox="1"/>
          <p:nvPr/>
        </p:nvSpPr>
        <p:spPr>
          <a:xfrm>
            <a:off x="2679888" y="4880229"/>
            <a:ext cx="6823075" cy="607218"/>
          </a:xfrm>
          <a:prstGeom prst="rect">
            <a:avLst/>
          </a:prstGeom>
        </p:spPr>
        <p:txBody>
          <a:bodyPr vert="horz" wrap="square" lIns="0" tIns="304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sz="1950" dirty="0">
                <a:solidFill>
                  <a:srgbClr val="025952"/>
                </a:solidFill>
                <a:latin typeface="Arial MT"/>
                <a:cs typeface="Arial MT"/>
              </a:rPr>
              <a:t>“Pembuat</a:t>
            </a:r>
            <a:r>
              <a:rPr sz="1950" spc="65" dirty="0">
                <a:solidFill>
                  <a:srgbClr val="025952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025952"/>
                </a:solidFill>
                <a:latin typeface="Arial MT"/>
                <a:cs typeface="Arial MT"/>
              </a:rPr>
              <a:t>masa</a:t>
            </a:r>
            <a:r>
              <a:rPr sz="1950" spc="65" dirty="0">
                <a:solidFill>
                  <a:srgbClr val="025952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025952"/>
                </a:solidFill>
                <a:latin typeface="Arial MT"/>
                <a:cs typeface="Arial MT"/>
              </a:rPr>
              <a:t>depan:</a:t>
            </a:r>
            <a:r>
              <a:rPr sz="1950" spc="65" dirty="0">
                <a:solidFill>
                  <a:srgbClr val="025952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025952"/>
                </a:solidFill>
                <a:latin typeface="Arial MT"/>
                <a:cs typeface="Arial MT"/>
              </a:rPr>
              <a:t>menciptakan</a:t>
            </a:r>
            <a:r>
              <a:rPr sz="1950" spc="65" dirty="0">
                <a:solidFill>
                  <a:srgbClr val="025952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025952"/>
                </a:solidFill>
                <a:latin typeface="Arial MT"/>
                <a:cs typeface="Arial MT"/>
              </a:rPr>
              <a:t>keberlanjutan</a:t>
            </a:r>
            <a:r>
              <a:rPr sz="1950" spc="60" dirty="0">
                <a:solidFill>
                  <a:srgbClr val="025952"/>
                </a:solidFill>
                <a:latin typeface="Arial MT"/>
                <a:cs typeface="Arial MT"/>
              </a:rPr>
              <a:t> </a:t>
            </a:r>
            <a:r>
              <a:rPr sz="1950" spc="-10" dirty="0">
                <a:solidFill>
                  <a:srgbClr val="025952"/>
                </a:solidFill>
                <a:latin typeface="Arial MT"/>
                <a:cs typeface="Arial MT"/>
              </a:rPr>
              <a:t>bersama”</a:t>
            </a:r>
            <a:endParaRPr sz="1950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935" y="28343"/>
            <a:ext cx="1205230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dirty="0">
                <a:latin typeface="Arial MT"/>
                <a:cs typeface="Arial MT"/>
              </a:rPr>
              <a:t>Machine</a:t>
            </a:r>
            <a:r>
              <a:rPr sz="650" spc="85" dirty="0">
                <a:latin typeface="Arial MT"/>
                <a:cs typeface="Arial MT"/>
              </a:rPr>
              <a:t> </a:t>
            </a:r>
            <a:r>
              <a:rPr sz="650" dirty="0">
                <a:latin typeface="Arial MT"/>
                <a:cs typeface="Arial MT"/>
              </a:rPr>
              <a:t>Translated</a:t>
            </a:r>
            <a:r>
              <a:rPr sz="650" spc="90" dirty="0">
                <a:latin typeface="Arial MT"/>
                <a:cs typeface="Arial MT"/>
              </a:rPr>
              <a:t> </a:t>
            </a:r>
            <a:r>
              <a:rPr sz="650" dirty="0">
                <a:latin typeface="Arial MT"/>
                <a:cs typeface="Arial MT"/>
              </a:rPr>
              <a:t>by</a:t>
            </a:r>
            <a:r>
              <a:rPr sz="650" spc="85" dirty="0">
                <a:latin typeface="Arial MT"/>
                <a:cs typeface="Arial MT"/>
              </a:rPr>
              <a:t> </a:t>
            </a:r>
            <a:r>
              <a:rPr sz="650" spc="-10" dirty="0">
                <a:latin typeface="Arial MT"/>
                <a:cs typeface="Arial MT"/>
              </a:rPr>
              <a:t>Google</a:t>
            </a:r>
            <a:endParaRPr sz="6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2853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80002" y="4769762"/>
            <a:ext cx="622871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6364" indent="-113664">
              <a:lnSpc>
                <a:spcPct val="100000"/>
              </a:lnSpc>
              <a:spcBef>
                <a:spcPts val="135"/>
              </a:spcBef>
              <a:buChar char="•"/>
              <a:tabLst>
                <a:tab pos="126364" algn="l"/>
              </a:tabLst>
            </a:pPr>
            <a:r>
              <a:rPr sz="1400" dirty="0">
                <a:latin typeface="Arial MT"/>
                <a:cs typeface="Arial MT"/>
              </a:rPr>
              <a:t>Kunjungan</a:t>
            </a:r>
            <a:r>
              <a:rPr sz="1400" spc="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diawasi</a:t>
            </a:r>
            <a:r>
              <a:rPr sz="1400" spc="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oleh</a:t>
            </a:r>
            <a:r>
              <a:rPr sz="1400" spc="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mahasiswa</a:t>
            </a:r>
            <a:r>
              <a:rPr sz="1400" spc="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(calon</a:t>
            </a:r>
            <a:r>
              <a:rPr sz="1400" spc="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guru</a:t>
            </a:r>
            <a:r>
              <a:rPr sz="1400" spc="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kimia</a:t>
            </a:r>
            <a:r>
              <a:rPr sz="1400" spc="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atau</a:t>
            </a:r>
            <a:r>
              <a:rPr sz="1400" spc="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calon</a:t>
            </a:r>
            <a:r>
              <a:rPr sz="1400" spc="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ahli</a:t>
            </a:r>
            <a:r>
              <a:rPr sz="1400" spc="8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kimia)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22702" y="2724063"/>
            <a:ext cx="2575560" cy="6565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685" marR="5080" indent="-7620">
              <a:lnSpc>
                <a:spcPct val="147900"/>
              </a:lnSpc>
              <a:spcBef>
                <a:spcPts val="90"/>
              </a:spcBef>
            </a:pPr>
            <a:r>
              <a:rPr sz="1400" b="1" dirty="0">
                <a:latin typeface="Arial"/>
                <a:cs typeface="Arial"/>
              </a:rPr>
              <a:t>laboratorium</a:t>
            </a:r>
            <a:r>
              <a:rPr sz="1400" b="1" spc="1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yang</a:t>
            </a:r>
            <a:r>
              <a:rPr sz="1400" b="1" spc="1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dapat </a:t>
            </a:r>
            <a:r>
              <a:rPr sz="1400" b="1" dirty="0">
                <a:latin typeface="Arial"/>
                <a:cs typeface="Arial"/>
              </a:rPr>
              <a:t>dilakukan</a:t>
            </a:r>
            <a:r>
              <a:rPr sz="1400" b="1" spc="1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selama</a:t>
            </a:r>
            <a:r>
              <a:rPr sz="1400" b="1" spc="15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kunjungan: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35656" y="3627286"/>
            <a:ext cx="2542540" cy="14001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6510" marR="5080">
              <a:lnSpc>
                <a:spcPct val="128600"/>
              </a:lnSpc>
              <a:spcBef>
                <a:spcPts val="90"/>
              </a:spcBef>
            </a:pPr>
            <a:r>
              <a:rPr sz="1400" dirty="0">
                <a:solidFill>
                  <a:srgbClr val="0563C1"/>
                </a:solidFill>
                <a:latin typeface="Arial MT"/>
                <a:cs typeface="Arial MT"/>
                <a:hlinkClick r:id="rId3"/>
              </a:rPr>
              <a:t>Eksperimen</a:t>
            </a:r>
            <a:r>
              <a:rPr sz="1400" spc="105" dirty="0">
                <a:solidFill>
                  <a:srgbClr val="0563C1"/>
                </a:solidFill>
                <a:latin typeface="Arial MT"/>
                <a:cs typeface="Arial MT"/>
                <a:hlinkClick r:id="rId3"/>
              </a:rPr>
              <a:t> </a:t>
            </a:r>
            <a:r>
              <a:rPr sz="1400" dirty="0">
                <a:solidFill>
                  <a:srgbClr val="0563C1"/>
                </a:solidFill>
                <a:latin typeface="Arial MT"/>
                <a:cs typeface="Arial MT"/>
                <a:hlinkClick r:id="rId3"/>
              </a:rPr>
              <a:t>yang</a:t>
            </a:r>
            <a:r>
              <a:rPr sz="1400" spc="110" dirty="0">
                <a:solidFill>
                  <a:srgbClr val="0563C1"/>
                </a:solidFill>
                <a:latin typeface="Arial MT"/>
                <a:cs typeface="Arial MT"/>
                <a:hlinkClick r:id="rId3"/>
              </a:rPr>
              <a:t> </a:t>
            </a:r>
            <a:r>
              <a:rPr sz="1400" spc="-10" dirty="0">
                <a:solidFill>
                  <a:srgbClr val="0563C1"/>
                </a:solidFill>
                <a:latin typeface="Arial MT"/>
                <a:cs typeface="Arial MT"/>
                <a:hlinkClick r:id="rId3"/>
              </a:rPr>
              <a:t>Dioptimalkan</a:t>
            </a:r>
            <a:r>
              <a:rPr sz="1400" spc="-10" dirty="0">
                <a:solidFill>
                  <a:srgbClr val="0563C1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563C1"/>
                </a:solidFill>
                <a:latin typeface="Arial MT"/>
                <a:cs typeface="Arial MT"/>
              </a:rPr>
              <a:t>oleh</a:t>
            </a:r>
            <a:r>
              <a:rPr sz="1400" spc="60" dirty="0">
                <a:solidFill>
                  <a:srgbClr val="0563C1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563C1"/>
                </a:solidFill>
                <a:latin typeface="Arial MT"/>
                <a:cs typeface="Arial MT"/>
              </a:rPr>
              <a:t>Ide</a:t>
            </a:r>
            <a:r>
              <a:rPr sz="1400" spc="60" dirty="0">
                <a:solidFill>
                  <a:srgbClr val="0563C1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563C1"/>
                </a:solidFill>
                <a:latin typeface="Arial MT"/>
                <a:cs typeface="Arial MT"/>
              </a:rPr>
              <a:t>Kimia</a:t>
            </a:r>
            <a:r>
              <a:rPr sz="1400" spc="60" dirty="0">
                <a:solidFill>
                  <a:srgbClr val="0563C1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563C1"/>
                </a:solidFill>
                <a:latin typeface="Arial MT"/>
                <a:cs typeface="Arial MT"/>
              </a:rPr>
              <a:t>Hijau</a:t>
            </a:r>
            <a:r>
              <a:rPr sz="1400" spc="65" dirty="0">
                <a:solidFill>
                  <a:srgbClr val="0563C1"/>
                </a:solidFill>
                <a:latin typeface="Arial MT"/>
                <a:cs typeface="Arial MT"/>
              </a:rPr>
              <a:t> </a:t>
            </a:r>
            <a:r>
              <a:rPr sz="1400" spc="-50" dirty="0">
                <a:solidFill>
                  <a:srgbClr val="0563C1"/>
                </a:solidFill>
                <a:latin typeface="Arial MT"/>
                <a:cs typeface="Arial MT"/>
              </a:rPr>
              <a:t>–</a:t>
            </a:r>
            <a:endParaRPr sz="1400">
              <a:latin typeface="Arial MT"/>
              <a:cs typeface="Arial MT"/>
            </a:endParaRPr>
          </a:p>
          <a:p>
            <a:pPr marL="12700" marR="396875" indent="6985">
              <a:lnSpc>
                <a:spcPct val="110200"/>
              </a:lnSpc>
              <a:spcBef>
                <a:spcPts val="310"/>
              </a:spcBef>
            </a:pPr>
            <a:r>
              <a:rPr sz="1400" dirty="0">
                <a:solidFill>
                  <a:srgbClr val="0563C1"/>
                </a:solidFill>
                <a:latin typeface="Arial MT"/>
                <a:cs typeface="Arial MT"/>
                <a:hlinkClick r:id="rId3"/>
              </a:rPr>
              <a:t>Keselamatan</a:t>
            </a:r>
            <a:r>
              <a:rPr sz="1400" spc="120" dirty="0">
                <a:solidFill>
                  <a:srgbClr val="0563C1"/>
                </a:solidFill>
                <a:latin typeface="Arial MT"/>
                <a:cs typeface="Arial MT"/>
                <a:hlinkClick r:id="rId3"/>
              </a:rPr>
              <a:t> </a:t>
            </a:r>
            <a:r>
              <a:rPr sz="1400" dirty="0">
                <a:solidFill>
                  <a:srgbClr val="0563C1"/>
                </a:solidFill>
                <a:latin typeface="Arial MT"/>
                <a:cs typeface="Arial MT"/>
                <a:hlinkClick r:id="rId3"/>
              </a:rPr>
              <a:t>Kimia</a:t>
            </a:r>
            <a:r>
              <a:rPr sz="1400" spc="120" dirty="0">
                <a:solidFill>
                  <a:srgbClr val="0563C1"/>
                </a:solidFill>
                <a:latin typeface="Arial MT"/>
                <a:cs typeface="Arial MT"/>
                <a:hlinkClick r:id="rId3"/>
              </a:rPr>
              <a:t> </a:t>
            </a:r>
            <a:r>
              <a:rPr sz="1400" spc="-10" dirty="0">
                <a:solidFill>
                  <a:srgbClr val="0563C1"/>
                </a:solidFill>
                <a:latin typeface="Arial MT"/>
                <a:cs typeface="Arial MT"/>
                <a:hlinkClick r:id="rId3"/>
              </a:rPr>
              <a:t>dalam </a:t>
            </a:r>
            <a:r>
              <a:rPr sz="1400" dirty="0">
                <a:solidFill>
                  <a:srgbClr val="0563C1"/>
                </a:solidFill>
                <a:latin typeface="Arial MT"/>
                <a:cs typeface="Arial MT"/>
                <a:hlinkClick r:id="rId3"/>
              </a:rPr>
              <a:t>Pendidikan</a:t>
            </a:r>
            <a:r>
              <a:rPr sz="1400" spc="140" dirty="0">
                <a:solidFill>
                  <a:srgbClr val="0563C1"/>
                </a:solidFill>
                <a:latin typeface="Arial MT"/>
                <a:cs typeface="Arial MT"/>
                <a:hlinkClick r:id="rId3"/>
              </a:rPr>
              <a:t> </a:t>
            </a:r>
            <a:r>
              <a:rPr sz="1400" spc="-10" dirty="0">
                <a:solidFill>
                  <a:srgbClr val="0563C1"/>
                </a:solidFill>
                <a:latin typeface="Arial MT"/>
                <a:cs typeface="Arial MT"/>
                <a:hlinkClick r:id="rId3"/>
              </a:rPr>
              <a:t>Sains</a:t>
            </a:r>
            <a:endParaRPr sz="1400">
              <a:latin typeface="Arial MT"/>
              <a:cs typeface="Arial MT"/>
            </a:endParaRPr>
          </a:p>
          <a:p>
            <a:pPr marL="17145">
              <a:lnSpc>
                <a:spcPct val="100000"/>
              </a:lnSpc>
              <a:spcBef>
                <a:spcPts val="810"/>
              </a:spcBef>
            </a:pPr>
            <a:r>
              <a:rPr sz="1400" spc="-10" dirty="0">
                <a:solidFill>
                  <a:srgbClr val="0563C1"/>
                </a:solidFill>
                <a:latin typeface="Arial MT"/>
                <a:cs typeface="Arial MT"/>
                <a:hlinkClick r:id="rId3"/>
              </a:rPr>
              <a:t>(chesse.org)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0002" y="4371110"/>
            <a:ext cx="533781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6364" indent="-113664">
              <a:lnSpc>
                <a:spcPct val="100000"/>
              </a:lnSpc>
              <a:spcBef>
                <a:spcPts val="135"/>
              </a:spcBef>
              <a:buChar char="•"/>
              <a:tabLst>
                <a:tab pos="126364" algn="l"/>
              </a:tabLst>
            </a:pPr>
            <a:r>
              <a:rPr sz="1400" dirty="0">
                <a:latin typeface="Arial MT"/>
                <a:cs typeface="Arial MT"/>
              </a:rPr>
              <a:t>Pembelajaran</a:t>
            </a:r>
            <a:r>
              <a:rPr sz="1400" spc="1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kontekstual,</a:t>
            </a:r>
            <a:r>
              <a:rPr sz="1400" spc="1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berbasis</a:t>
            </a:r>
            <a:r>
              <a:rPr sz="1400" spc="1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inkuiri,</a:t>
            </a:r>
            <a:r>
              <a:rPr sz="1400" spc="1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114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praktik</a:t>
            </a:r>
            <a:r>
              <a:rPr sz="1400" spc="11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langsung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0002" y="2776412"/>
            <a:ext cx="6087745" cy="112832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5730" marR="5080" indent="-113664">
              <a:lnSpc>
                <a:spcPct val="129900"/>
              </a:lnSpc>
              <a:spcBef>
                <a:spcPts val="90"/>
              </a:spcBef>
              <a:buChar char="•"/>
              <a:tabLst>
                <a:tab pos="235585" algn="l"/>
              </a:tabLst>
            </a:pPr>
            <a:r>
              <a:rPr sz="1400" dirty="0">
                <a:latin typeface="Arial MT"/>
                <a:cs typeface="Arial MT"/>
              </a:rPr>
              <a:t>Topik</a:t>
            </a:r>
            <a:r>
              <a:rPr sz="1400" spc="10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kunjungan</a:t>
            </a:r>
            <a:r>
              <a:rPr sz="1400" spc="10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studi</a:t>
            </a:r>
            <a:r>
              <a:rPr sz="1400" spc="1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direncanakan</a:t>
            </a:r>
            <a:r>
              <a:rPr sz="1400" spc="10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untuk</a:t>
            </a:r>
            <a:r>
              <a:rPr sz="1400" spc="10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mendukung</a:t>
            </a:r>
            <a:r>
              <a:rPr sz="1400" spc="1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tujuan</a:t>
            </a:r>
            <a:r>
              <a:rPr sz="1400" spc="10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pendidikan. 	</a:t>
            </a:r>
            <a:r>
              <a:rPr sz="1400" dirty="0">
                <a:latin typeface="Arial MT"/>
                <a:cs typeface="Arial MT"/>
              </a:rPr>
              <a:t>Tujuan</a:t>
            </a:r>
            <a:r>
              <a:rPr sz="1400" spc="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kelompok</a:t>
            </a:r>
            <a:r>
              <a:rPr sz="1400" spc="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(link</a:t>
            </a:r>
            <a:r>
              <a:rPr sz="1400" spc="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ke</a:t>
            </a:r>
            <a:r>
              <a:rPr sz="1400" spc="80" dirty="0">
                <a:latin typeface="Arial MT"/>
                <a:cs typeface="Arial MT"/>
              </a:rPr>
              <a:t> </a:t>
            </a:r>
            <a:r>
              <a:rPr sz="1400" dirty="0" err="1">
                <a:latin typeface="Arial MT"/>
                <a:cs typeface="Arial MT"/>
              </a:rPr>
              <a:t>kurikulum</a:t>
            </a:r>
            <a:r>
              <a:rPr sz="1400" dirty="0">
                <a:latin typeface="Arial MT"/>
                <a:cs typeface="Arial MT"/>
              </a:rPr>
              <a:t>)</a:t>
            </a:r>
            <a:endParaRPr lang="en-US" sz="1400" dirty="0">
              <a:latin typeface="Arial MT"/>
              <a:cs typeface="Arial MT"/>
            </a:endParaRPr>
          </a:p>
          <a:p>
            <a:pPr marL="125730" marR="5080" indent="-113664">
              <a:lnSpc>
                <a:spcPct val="129900"/>
              </a:lnSpc>
              <a:spcBef>
                <a:spcPts val="90"/>
              </a:spcBef>
              <a:buFontTx/>
              <a:buChar char="•"/>
              <a:tabLst>
                <a:tab pos="235585" algn="l"/>
              </a:tabLst>
            </a:pPr>
            <a:r>
              <a:rPr sz="1400" spc="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•</a:t>
            </a:r>
            <a:r>
              <a:rPr sz="1400" spc="75" dirty="0">
                <a:latin typeface="Arial MT"/>
                <a:cs typeface="Arial MT"/>
              </a:rPr>
              <a:t> </a:t>
            </a:r>
            <a:r>
              <a:rPr sz="1400" spc="-10" dirty="0" err="1">
                <a:latin typeface="Arial MT"/>
                <a:cs typeface="Arial MT"/>
              </a:rPr>
              <a:t>Siswa</a:t>
            </a:r>
            <a:r>
              <a:rPr lang="en-US" sz="1400" spc="-10" dirty="0">
                <a:latin typeface="Arial MT"/>
                <a:cs typeface="Arial MT"/>
              </a:rPr>
              <a:t> </a:t>
            </a:r>
            <a:r>
              <a:rPr lang="en-US" sz="1400" dirty="0" err="1">
                <a:latin typeface="Arial MT"/>
                <a:cs typeface="Arial MT"/>
              </a:rPr>
              <a:t>membuat</a:t>
            </a:r>
            <a:r>
              <a:rPr lang="en-US" sz="1400" spc="70" dirty="0">
                <a:latin typeface="Arial MT"/>
                <a:cs typeface="Arial MT"/>
              </a:rPr>
              <a:t> </a:t>
            </a:r>
            <a:r>
              <a:rPr lang="en-US" sz="1400" dirty="0" err="1">
                <a:latin typeface="Arial MT"/>
                <a:cs typeface="Arial MT"/>
              </a:rPr>
              <a:t>tugas</a:t>
            </a:r>
            <a:r>
              <a:rPr lang="en-US" sz="1400" spc="70" dirty="0">
                <a:latin typeface="Arial MT"/>
                <a:cs typeface="Arial MT"/>
              </a:rPr>
              <a:t> </a:t>
            </a:r>
            <a:r>
              <a:rPr lang="en-US" sz="1400" dirty="0" err="1">
                <a:latin typeface="Arial MT"/>
                <a:cs typeface="Arial MT"/>
              </a:rPr>
              <a:t>awal</a:t>
            </a:r>
            <a:r>
              <a:rPr lang="en-US" sz="1400" spc="70" dirty="0">
                <a:latin typeface="Arial MT"/>
                <a:cs typeface="Arial MT"/>
              </a:rPr>
              <a:t> </a:t>
            </a:r>
            <a:r>
              <a:rPr lang="en-US" sz="1400" dirty="0">
                <a:latin typeface="Arial MT"/>
                <a:cs typeface="Arial MT"/>
              </a:rPr>
              <a:t>di</a:t>
            </a:r>
            <a:r>
              <a:rPr lang="en-US" sz="1400" spc="70" dirty="0">
                <a:latin typeface="Arial MT"/>
                <a:cs typeface="Arial MT"/>
              </a:rPr>
              <a:t> </a:t>
            </a:r>
            <a:r>
              <a:rPr lang="en-US" sz="1400" spc="-10" dirty="0" err="1">
                <a:latin typeface="Arial MT"/>
                <a:cs typeface="Arial MT"/>
              </a:rPr>
              <a:t>kelas</a:t>
            </a:r>
            <a:endParaRPr lang="en-US" sz="1400" dirty="0">
              <a:latin typeface="Arial MT"/>
              <a:cs typeface="Arial MT"/>
            </a:endParaRPr>
          </a:p>
          <a:p>
            <a:pPr marL="125730" marR="5080" indent="-113664">
              <a:lnSpc>
                <a:spcPct val="129900"/>
              </a:lnSpc>
              <a:spcBef>
                <a:spcPts val="90"/>
              </a:spcBef>
              <a:buChar char="•"/>
              <a:tabLst>
                <a:tab pos="235585" algn="l"/>
              </a:tabLst>
            </a:pPr>
            <a:endParaRPr sz="140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79239" y="608922"/>
            <a:ext cx="9063355" cy="112204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indent="16510">
              <a:lnSpc>
                <a:spcPts val="4270"/>
              </a:lnSpc>
              <a:spcBef>
                <a:spcPts val="290"/>
              </a:spcBef>
            </a:pPr>
            <a:r>
              <a:rPr sz="3600" dirty="0"/>
              <a:t>Contoh</a:t>
            </a:r>
            <a:r>
              <a:rPr sz="3600" spc="10" dirty="0"/>
              <a:t> </a:t>
            </a:r>
            <a:r>
              <a:rPr sz="3600" dirty="0"/>
              <a:t>1.</a:t>
            </a:r>
            <a:r>
              <a:rPr sz="3600" spc="5" dirty="0"/>
              <a:t> </a:t>
            </a:r>
            <a:r>
              <a:rPr sz="3600" dirty="0"/>
              <a:t>Lingkungan</a:t>
            </a:r>
            <a:r>
              <a:rPr sz="3600" spc="10" dirty="0"/>
              <a:t> </a:t>
            </a:r>
            <a:r>
              <a:rPr sz="3600" dirty="0"/>
              <a:t>belajar</a:t>
            </a:r>
            <a:r>
              <a:rPr sz="3600" spc="5" dirty="0"/>
              <a:t> </a:t>
            </a:r>
            <a:r>
              <a:rPr sz="3600" spc="-10" dirty="0"/>
              <a:t>nonformal: </a:t>
            </a:r>
            <a:r>
              <a:rPr sz="3600" dirty="0"/>
              <a:t>kunjungan studi</a:t>
            </a:r>
            <a:r>
              <a:rPr sz="3600" spc="10" dirty="0"/>
              <a:t> </a:t>
            </a:r>
            <a:r>
              <a:rPr sz="3600" dirty="0"/>
              <a:t>ke</a:t>
            </a:r>
            <a:r>
              <a:rPr sz="3600" spc="5" dirty="0"/>
              <a:t> </a:t>
            </a:r>
            <a:r>
              <a:rPr sz="3600" dirty="0"/>
              <a:t>LUMALab</a:t>
            </a:r>
            <a:r>
              <a:rPr sz="3600" spc="5" dirty="0"/>
              <a:t> </a:t>
            </a:r>
            <a:r>
              <a:rPr sz="3600" spc="-10" dirty="0"/>
              <a:t>Gadolin</a:t>
            </a:r>
            <a:endParaRPr sz="3600" dirty="0"/>
          </a:p>
        </p:txBody>
      </p:sp>
      <p:sp>
        <p:nvSpPr>
          <p:cNvPr id="9" name="object 9"/>
          <p:cNvSpPr txBox="1"/>
          <p:nvPr/>
        </p:nvSpPr>
        <p:spPr>
          <a:xfrm>
            <a:off x="567150" y="5412137"/>
            <a:ext cx="5168900" cy="10966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b="1" dirty="0">
                <a:latin typeface="Arial"/>
                <a:cs typeface="Arial"/>
              </a:rPr>
              <a:t>Setelah kunjungan </a:t>
            </a:r>
            <a:r>
              <a:rPr sz="1850" b="1" spc="-10" dirty="0">
                <a:latin typeface="Arial"/>
                <a:cs typeface="Arial"/>
              </a:rPr>
              <a:t>studi</a:t>
            </a:r>
            <a:endParaRPr sz="1850">
              <a:latin typeface="Arial"/>
              <a:cs typeface="Arial"/>
            </a:endParaRPr>
          </a:p>
          <a:p>
            <a:pPr marL="128270" indent="-102870">
              <a:lnSpc>
                <a:spcPct val="100000"/>
              </a:lnSpc>
              <a:spcBef>
                <a:spcPts val="1455"/>
              </a:spcBef>
              <a:buChar char="•"/>
              <a:tabLst>
                <a:tab pos="128270" algn="l"/>
              </a:tabLst>
            </a:pPr>
            <a:r>
              <a:rPr sz="1300" dirty="0">
                <a:latin typeface="Arial MT"/>
                <a:cs typeface="Arial MT"/>
              </a:rPr>
              <a:t>Tugas</a:t>
            </a:r>
            <a:r>
              <a:rPr sz="1300" spc="-4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revisi</a:t>
            </a:r>
            <a:r>
              <a:rPr sz="1300" spc="-4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bagi</a:t>
            </a:r>
            <a:r>
              <a:rPr sz="1300" spc="-4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siswa</a:t>
            </a:r>
            <a:r>
              <a:rPr sz="1300" spc="-4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untuk</a:t>
            </a:r>
            <a:r>
              <a:rPr sz="1300" spc="-4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merefleksikan</a:t>
            </a:r>
            <a:r>
              <a:rPr sz="1300" spc="-4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apa</a:t>
            </a:r>
            <a:r>
              <a:rPr sz="1300" spc="-4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yang</a:t>
            </a:r>
            <a:r>
              <a:rPr sz="1300" spc="-4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telah</a:t>
            </a:r>
            <a:r>
              <a:rPr sz="1300" spc="-4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dipelajari</a:t>
            </a:r>
            <a:endParaRPr sz="1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1300">
              <a:latin typeface="Arial MT"/>
              <a:cs typeface="Arial MT"/>
            </a:endParaRPr>
          </a:p>
          <a:p>
            <a:pPr marL="139065" indent="-113664">
              <a:lnSpc>
                <a:spcPct val="100000"/>
              </a:lnSpc>
              <a:spcBef>
                <a:spcPts val="5"/>
              </a:spcBef>
              <a:buChar char="•"/>
              <a:tabLst>
                <a:tab pos="139065" algn="l"/>
              </a:tabLst>
            </a:pPr>
            <a:r>
              <a:rPr sz="1400" dirty="0">
                <a:latin typeface="Arial MT"/>
                <a:cs typeface="Arial MT"/>
              </a:rPr>
              <a:t>Umpan</a:t>
            </a:r>
            <a:r>
              <a:rPr sz="1400" spc="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balik</a:t>
            </a:r>
            <a:r>
              <a:rPr sz="1400" spc="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dari</a:t>
            </a:r>
            <a:r>
              <a:rPr sz="1400" spc="7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kunjungan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0002" y="1943640"/>
            <a:ext cx="10121900" cy="885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05"/>
              </a:spcBef>
            </a:pPr>
            <a:r>
              <a:rPr sz="1850" b="1" dirty="0">
                <a:latin typeface="Arial"/>
                <a:cs typeface="Arial"/>
              </a:rPr>
              <a:t>Sebelum kunjungan </a:t>
            </a:r>
            <a:r>
              <a:rPr sz="1850" b="1" spc="-10" dirty="0">
                <a:latin typeface="Arial"/>
                <a:cs typeface="Arial"/>
              </a:rPr>
              <a:t>studi</a:t>
            </a:r>
            <a:endParaRPr sz="1850" dirty="0">
              <a:latin typeface="Arial"/>
              <a:cs typeface="Arial"/>
            </a:endParaRPr>
          </a:p>
          <a:p>
            <a:pPr marL="126364" indent="-113664">
              <a:lnSpc>
                <a:spcPts val="1590"/>
              </a:lnSpc>
              <a:spcBef>
                <a:spcPts val="1355"/>
              </a:spcBef>
              <a:buChar char="•"/>
              <a:tabLst>
                <a:tab pos="126364" algn="l"/>
              </a:tabLst>
            </a:pPr>
            <a:r>
              <a:rPr sz="1400" dirty="0">
                <a:latin typeface="Arial MT"/>
                <a:cs typeface="Arial MT"/>
              </a:rPr>
              <a:t>Guru</a:t>
            </a:r>
            <a:r>
              <a:rPr sz="1400" spc="100" dirty="0">
                <a:latin typeface="Arial MT"/>
                <a:cs typeface="Arial MT"/>
              </a:rPr>
              <a:t> </a:t>
            </a:r>
            <a:r>
              <a:rPr sz="1400" dirty="0" err="1">
                <a:latin typeface="Arial MT"/>
                <a:cs typeface="Arial MT"/>
              </a:rPr>
              <a:t>me</a:t>
            </a:r>
            <a:r>
              <a:rPr lang="en-US" sz="1400" dirty="0" err="1">
                <a:latin typeface="Arial MT"/>
                <a:cs typeface="Arial MT"/>
              </a:rPr>
              <a:t>lakukan</a:t>
            </a:r>
            <a:r>
              <a:rPr lang="en-US" sz="1400" dirty="0">
                <a:latin typeface="Arial MT"/>
                <a:cs typeface="Arial MT"/>
              </a:rPr>
              <a:t> </a:t>
            </a:r>
            <a:r>
              <a:rPr lang="en-US" sz="1400" dirty="0" err="1">
                <a:latin typeface="Arial MT"/>
                <a:cs typeface="Arial MT"/>
              </a:rPr>
              <a:t>reservasi</a:t>
            </a:r>
            <a:r>
              <a:rPr sz="1400" spc="10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kunjungan</a:t>
            </a:r>
            <a:r>
              <a:rPr sz="1400" spc="10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secara</a:t>
            </a:r>
            <a:r>
              <a:rPr sz="1400" spc="10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online</a:t>
            </a:r>
            <a:endParaRPr sz="1400" dirty="0">
              <a:latin typeface="Arial MT"/>
              <a:cs typeface="Arial MT"/>
            </a:endParaRPr>
          </a:p>
          <a:p>
            <a:pPr marR="5080" algn="r">
              <a:lnSpc>
                <a:spcPts val="1590"/>
              </a:lnSpc>
            </a:pPr>
            <a:r>
              <a:rPr sz="1400" b="1" dirty="0">
                <a:latin typeface="Arial"/>
                <a:cs typeface="Arial"/>
              </a:rPr>
              <a:t>Contoh</a:t>
            </a:r>
            <a:r>
              <a:rPr sz="1400" b="1" spc="15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pekerjaan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7150" y="3719858"/>
            <a:ext cx="5739130" cy="418063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1850" b="1" dirty="0">
                <a:latin typeface="Arial"/>
                <a:cs typeface="Arial"/>
              </a:rPr>
              <a:t>Pada kunjungan studi (bisa juga kunjungan </a:t>
            </a:r>
            <a:r>
              <a:rPr sz="1850" b="1" spc="-10" dirty="0">
                <a:latin typeface="Arial"/>
                <a:cs typeface="Arial"/>
              </a:rPr>
              <a:t>online)</a:t>
            </a:r>
            <a:endParaRPr sz="185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4935" y="28343"/>
            <a:ext cx="1205230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dirty="0">
                <a:latin typeface="Arial MT"/>
                <a:cs typeface="Arial MT"/>
              </a:rPr>
              <a:t>Machine</a:t>
            </a:r>
            <a:r>
              <a:rPr sz="650" spc="85" dirty="0">
                <a:latin typeface="Arial MT"/>
                <a:cs typeface="Arial MT"/>
              </a:rPr>
              <a:t> </a:t>
            </a:r>
            <a:r>
              <a:rPr sz="650" dirty="0">
                <a:latin typeface="Arial MT"/>
                <a:cs typeface="Arial MT"/>
              </a:rPr>
              <a:t>Translated</a:t>
            </a:r>
            <a:r>
              <a:rPr sz="650" spc="90" dirty="0">
                <a:latin typeface="Arial MT"/>
                <a:cs typeface="Arial MT"/>
              </a:rPr>
              <a:t> </a:t>
            </a:r>
            <a:r>
              <a:rPr sz="650" dirty="0">
                <a:latin typeface="Arial MT"/>
                <a:cs typeface="Arial MT"/>
              </a:rPr>
              <a:t>by</a:t>
            </a:r>
            <a:r>
              <a:rPr sz="650" spc="85" dirty="0">
                <a:latin typeface="Arial MT"/>
                <a:cs typeface="Arial MT"/>
              </a:rPr>
              <a:t> </a:t>
            </a:r>
            <a:r>
              <a:rPr sz="650" spc="-10" dirty="0">
                <a:latin typeface="Arial MT"/>
                <a:cs typeface="Arial MT"/>
              </a:rPr>
              <a:t>Google</a:t>
            </a:r>
            <a:endParaRPr sz="6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2853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96829" y="6406589"/>
            <a:ext cx="3321050" cy="18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dirty="0">
                <a:latin typeface="Arial MT"/>
                <a:cs typeface="Arial MT"/>
              </a:rPr>
              <a:t>Video</a:t>
            </a:r>
            <a:r>
              <a:rPr sz="1000" spc="7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TikTok</a:t>
            </a:r>
            <a:r>
              <a:rPr sz="1000" spc="7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oleh</a:t>
            </a:r>
            <a:r>
              <a:rPr sz="1000" spc="7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LUMAlab</a:t>
            </a:r>
            <a:r>
              <a:rPr sz="1000" spc="7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Gadolin,</a:t>
            </a:r>
            <a:r>
              <a:rPr sz="1000" spc="7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Universitas</a:t>
            </a:r>
            <a:r>
              <a:rPr sz="1000" spc="7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Helsinki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0990" y="6085420"/>
            <a:ext cx="1536065" cy="690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495" marR="5080" indent="-2540">
              <a:lnSpc>
                <a:spcPct val="159200"/>
              </a:lnSpc>
              <a:spcBef>
                <a:spcPts val="95"/>
              </a:spcBef>
            </a:pPr>
            <a:r>
              <a:rPr sz="1000" dirty="0">
                <a:solidFill>
                  <a:srgbClr val="0563C1"/>
                </a:solidFill>
                <a:latin typeface="Arial MT"/>
                <a:cs typeface="Arial MT"/>
                <a:hlinkClick r:id="rId3"/>
              </a:rPr>
              <a:t>Kemianluokka</a:t>
            </a:r>
            <a:r>
              <a:rPr sz="1000" spc="125" dirty="0">
                <a:solidFill>
                  <a:srgbClr val="0563C1"/>
                </a:solidFill>
                <a:latin typeface="Arial MT"/>
                <a:cs typeface="Arial MT"/>
                <a:hlinkClick r:id="rId3"/>
              </a:rPr>
              <a:t> </a:t>
            </a:r>
            <a:r>
              <a:rPr sz="1000" spc="-10" dirty="0">
                <a:solidFill>
                  <a:srgbClr val="0563C1"/>
                </a:solidFill>
                <a:latin typeface="Arial MT"/>
                <a:cs typeface="Arial MT"/>
                <a:hlinkClick r:id="rId3"/>
              </a:rPr>
              <a:t>Gadolin</a:t>
            </a:r>
            <a:r>
              <a:rPr sz="1000" spc="-10" dirty="0">
                <a:solidFill>
                  <a:srgbClr val="0563C1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563C1"/>
                </a:solidFill>
                <a:latin typeface="Arial MT"/>
                <a:cs typeface="Arial MT"/>
                <a:hlinkClick r:id="rId3"/>
              </a:rPr>
              <a:t>(@kemianluokkagadolin)</a:t>
            </a:r>
            <a:r>
              <a:rPr sz="1000" spc="215" dirty="0">
                <a:solidFill>
                  <a:srgbClr val="0563C1"/>
                </a:solidFill>
                <a:latin typeface="Arial MT"/>
                <a:cs typeface="Arial MT"/>
              </a:rPr>
              <a:t> </a:t>
            </a:r>
            <a:r>
              <a:rPr sz="1000" spc="-50" dirty="0">
                <a:solidFill>
                  <a:srgbClr val="0563C1"/>
                </a:solidFill>
                <a:latin typeface="Arial MT"/>
                <a:cs typeface="Arial MT"/>
              </a:rPr>
              <a:t>|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415"/>
              </a:lnSpc>
            </a:pPr>
            <a:r>
              <a:rPr sz="1200" spc="-10" dirty="0">
                <a:solidFill>
                  <a:srgbClr val="0563C1"/>
                </a:solidFill>
                <a:latin typeface="Arial MT"/>
                <a:cs typeface="Arial MT"/>
                <a:hlinkClick r:id="rId3"/>
              </a:rPr>
              <a:t>TikTok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1975" rIns="0" bIns="0" rtlCol="0">
            <a:spAutoFit/>
          </a:bodyPr>
          <a:lstStyle/>
          <a:p>
            <a:pPr marL="203200">
              <a:lnSpc>
                <a:spcPct val="100000"/>
              </a:lnSpc>
              <a:spcBef>
                <a:spcPts val="135"/>
              </a:spcBef>
            </a:pPr>
            <a:r>
              <a:rPr sz="3400" dirty="0"/>
              <a:t>Contoh</a:t>
            </a:r>
            <a:r>
              <a:rPr sz="3400" spc="90" dirty="0"/>
              <a:t> </a:t>
            </a:r>
            <a:r>
              <a:rPr sz="3400" dirty="0"/>
              <a:t>2:</a:t>
            </a:r>
            <a:r>
              <a:rPr sz="3400" spc="95" dirty="0"/>
              <a:t> </a:t>
            </a:r>
            <a:r>
              <a:rPr sz="3400" dirty="0"/>
              <a:t>Pembelajaran</a:t>
            </a:r>
            <a:r>
              <a:rPr sz="3400" spc="85" dirty="0"/>
              <a:t> </a:t>
            </a:r>
            <a:r>
              <a:rPr sz="3400" dirty="0"/>
              <a:t>informal</a:t>
            </a:r>
            <a:r>
              <a:rPr sz="3400" spc="95" dirty="0"/>
              <a:t> </a:t>
            </a:r>
            <a:r>
              <a:rPr sz="3400" dirty="0"/>
              <a:t>di</a:t>
            </a:r>
            <a:r>
              <a:rPr sz="3400" spc="90" dirty="0"/>
              <a:t> </a:t>
            </a:r>
            <a:r>
              <a:rPr sz="3400" dirty="0"/>
              <a:t>Gadolin</a:t>
            </a:r>
            <a:r>
              <a:rPr sz="3400" spc="95" dirty="0"/>
              <a:t> </a:t>
            </a:r>
            <a:r>
              <a:rPr sz="3400" spc="-10" dirty="0"/>
              <a:t>Tiktok</a:t>
            </a:r>
            <a:endParaRPr sz="3400" dirty="0"/>
          </a:p>
        </p:txBody>
      </p:sp>
      <p:sp>
        <p:nvSpPr>
          <p:cNvPr id="7" name="object 7"/>
          <p:cNvSpPr txBox="1"/>
          <p:nvPr/>
        </p:nvSpPr>
        <p:spPr>
          <a:xfrm>
            <a:off x="114935" y="28343"/>
            <a:ext cx="1205230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dirty="0">
                <a:latin typeface="Arial MT"/>
                <a:cs typeface="Arial MT"/>
              </a:rPr>
              <a:t>Machine</a:t>
            </a:r>
            <a:r>
              <a:rPr sz="650" spc="85" dirty="0">
                <a:latin typeface="Arial MT"/>
                <a:cs typeface="Arial MT"/>
              </a:rPr>
              <a:t> </a:t>
            </a:r>
            <a:r>
              <a:rPr sz="650" dirty="0">
                <a:latin typeface="Arial MT"/>
                <a:cs typeface="Arial MT"/>
              </a:rPr>
              <a:t>Translated</a:t>
            </a:r>
            <a:r>
              <a:rPr sz="650" spc="90" dirty="0">
                <a:latin typeface="Arial MT"/>
                <a:cs typeface="Arial MT"/>
              </a:rPr>
              <a:t> </a:t>
            </a:r>
            <a:r>
              <a:rPr sz="650" dirty="0">
                <a:latin typeface="Arial MT"/>
                <a:cs typeface="Arial MT"/>
              </a:rPr>
              <a:t>by</a:t>
            </a:r>
            <a:r>
              <a:rPr sz="650" spc="85" dirty="0">
                <a:latin typeface="Arial MT"/>
                <a:cs typeface="Arial MT"/>
              </a:rPr>
              <a:t> </a:t>
            </a:r>
            <a:r>
              <a:rPr sz="650" spc="-10" dirty="0">
                <a:latin typeface="Arial MT"/>
                <a:cs typeface="Arial MT"/>
              </a:rPr>
              <a:t>Google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8" name="PlaceHolder 2">
            <a:extLst>
              <a:ext uri="{FF2B5EF4-FFF2-40B4-BE49-F238E27FC236}">
                <a16:creationId xmlns:a16="http://schemas.microsoft.com/office/drawing/2014/main" id="{11126D76-96A0-F694-6D39-7EB90FA2A893}"/>
              </a:ext>
            </a:extLst>
          </p:cNvPr>
          <p:cNvSpPr txBox="1">
            <a:spLocks/>
          </p:cNvSpPr>
          <p:nvPr/>
        </p:nvSpPr>
        <p:spPr>
          <a:xfrm>
            <a:off x="114935" y="1502280"/>
            <a:ext cx="6743065" cy="4995720"/>
          </a:xfrm>
          <a:prstGeom prst="rect">
            <a:avLst/>
          </a:prstGeom>
          <a:noFill/>
          <a:ln w="0">
            <a:noFill/>
          </a:ln>
        </p:spPr>
        <p:txBody>
          <a:bodyPr wrap="square" lIns="122040" tIns="122040" rIns="122040" bIns="122040" anchor="t">
            <a:noAutofit/>
          </a:bodyPr>
          <a:lstStyle>
            <a:lvl1pPr>
              <a:defRPr sz="26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1160">
              <a:lnSpc>
                <a:spcPct val="114000"/>
              </a:lnSpc>
              <a:tabLst>
                <a:tab pos="0" algn="l"/>
              </a:tabLst>
            </a:pPr>
            <a:r>
              <a:rPr lang="en-US" sz="2400" spc="-1" dirty="0" err="1">
                <a:solidFill>
                  <a:schemeClr val="dk1"/>
                </a:solidFill>
                <a:latin typeface="Calibri"/>
              </a:rPr>
              <a:t>Pembelajaran</a:t>
            </a:r>
            <a:r>
              <a:rPr lang="en-US" sz="2400" spc="-1" dirty="0">
                <a:solidFill>
                  <a:schemeClr val="dk1"/>
                </a:solidFill>
                <a:latin typeface="Calibri"/>
              </a:rPr>
              <a:t> informal </a:t>
            </a:r>
            <a:r>
              <a:rPr lang="en-US" sz="2400" spc="-1" dirty="0" err="1">
                <a:solidFill>
                  <a:schemeClr val="dk1"/>
                </a:solidFill>
                <a:latin typeface="Calibri"/>
              </a:rPr>
              <a:t>kimia</a:t>
            </a:r>
            <a:endParaRPr lang="en-US" sz="2400" spc="-1" dirty="0">
              <a:solidFill>
                <a:schemeClr val="dk1"/>
              </a:solidFill>
              <a:latin typeface="Calibri"/>
            </a:endParaRPr>
          </a:p>
          <a:p>
            <a:pPr marL="290520" indent="-343080">
              <a:spcBef>
                <a:spcPts val="499"/>
              </a:spcBef>
              <a:buClr>
                <a:srgbClr val="000000"/>
              </a:buClr>
              <a:buFont typeface="Arial"/>
              <a:buChar char="●"/>
              <a:tabLst>
                <a:tab pos="0" algn="l"/>
              </a:tabLst>
            </a:pPr>
            <a:r>
              <a:rPr lang="en-US" sz="2000" b="0" spc="-1" dirty="0" err="1">
                <a:solidFill>
                  <a:schemeClr val="dk1"/>
                </a:solidFill>
                <a:latin typeface="Calibri"/>
                <a:ea typeface="Arial"/>
              </a:rPr>
              <a:t>Membuat</a:t>
            </a:r>
            <a:r>
              <a:rPr lang="en-US" sz="2000" b="0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US" sz="2000" b="0" spc="-1" dirty="0" err="1">
                <a:solidFill>
                  <a:schemeClr val="dk1"/>
                </a:solidFill>
                <a:latin typeface="Calibri"/>
                <a:ea typeface="Arial"/>
              </a:rPr>
              <a:t>kimia</a:t>
            </a:r>
            <a:r>
              <a:rPr lang="en-US" sz="2000" b="0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US" sz="2000" b="0" spc="-1" dirty="0" err="1">
                <a:solidFill>
                  <a:schemeClr val="dk1"/>
                </a:solidFill>
                <a:latin typeface="Calibri"/>
                <a:ea typeface="Arial"/>
              </a:rPr>
              <a:t>menjadi</a:t>
            </a:r>
            <a:r>
              <a:rPr lang="en-US" sz="2000" b="0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US" sz="2000" b="0" spc="-1" dirty="0" err="1">
                <a:solidFill>
                  <a:schemeClr val="dk1"/>
                </a:solidFill>
                <a:latin typeface="Calibri"/>
                <a:ea typeface="Arial"/>
              </a:rPr>
              <a:t>menyenangkan</a:t>
            </a:r>
            <a:endParaRPr lang="en-US" sz="2000" b="0" spc="-1" dirty="0">
              <a:solidFill>
                <a:schemeClr val="dk1"/>
              </a:solidFill>
              <a:latin typeface="Calibri"/>
            </a:endParaRPr>
          </a:p>
          <a:p>
            <a:pPr marL="290520" indent="-343080">
              <a:spcBef>
                <a:spcPts val="499"/>
              </a:spcBef>
              <a:buClr>
                <a:srgbClr val="000000"/>
              </a:buClr>
              <a:buFont typeface="Arial"/>
              <a:buChar char="●"/>
              <a:tabLst>
                <a:tab pos="0" algn="l"/>
              </a:tabLst>
            </a:pPr>
            <a:r>
              <a:rPr lang="en-US" sz="2000" b="0" spc="-1" dirty="0" err="1">
                <a:solidFill>
                  <a:schemeClr val="dk1"/>
                </a:solidFill>
                <a:latin typeface="Calibri"/>
                <a:ea typeface="Arial"/>
              </a:rPr>
              <a:t>Memotivasi</a:t>
            </a:r>
            <a:r>
              <a:rPr lang="en-US" sz="2000" b="0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US" sz="2000" b="0" spc="-1" dirty="0" err="1">
                <a:solidFill>
                  <a:schemeClr val="dk1"/>
                </a:solidFill>
                <a:latin typeface="Calibri"/>
                <a:ea typeface="Arial"/>
              </a:rPr>
              <a:t>anak</a:t>
            </a:r>
            <a:r>
              <a:rPr lang="en-US" sz="2000" b="0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US" sz="2000" b="0" spc="-1" dirty="0" err="1">
                <a:solidFill>
                  <a:schemeClr val="dk1"/>
                </a:solidFill>
                <a:latin typeface="Calibri"/>
                <a:ea typeface="Arial"/>
              </a:rPr>
              <a:t>muda</a:t>
            </a:r>
            <a:r>
              <a:rPr lang="en-US" sz="2000" b="0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US" sz="2000" b="0" spc="-1" dirty="0" err="1">
                <a:solidFill>
                  <a:schemeClr val="dk1"/>
                </a:solidFill>
                <a:latin typeface="Calibri"/>
                <a:ea typeface="Arial"/>
              </a:rPr>
              <a:t>untuk</a:t>
            </a:r>
            <a:r>
              <a:rPr lang="en-US" sz="2000" b="0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US" sz="2000" b="0" spc="-1" dirty="0" err="1">
                <a:solidFill>
                  <a:schemeClr val="dk1"/>
                </a:solidFill>
                <a:latin typeface="Calibri"/>
                <a:ea typeface="Arial"/>
              </a:rPr>
              <a:t>menyukai</a:t>
            </a:r>
            <a:r>
              <a:rPr lang="en-US" sz="2000" b="0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US" sz="2000" b="0" spc="-1" dirty="0" err="1">
                <a:solidFill>
                  <a:schemeClr val="dk1"/>
                </a:solidFill>
                <a:latin typeface="Calibri"/>
                <a:ea typeface="Arial"/>
              </a:rPr>
              <a:t>pembelajaran</a:t>
            </a:r>
            <a:r>
              <a:rPr lang="en-US" sz="2000" b="0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US" sz="2000" b="0" spc="-1" dirty="0" err="1">
                <a:solidFill>
                  <a:schemeClr val="dk1"/>
                </a:solidFill>
                <a:latin typeface="Calibri"/>
                <a:ea typeface="Arial"/>
              </a:rPr>
              <a:t>sains</a:t>
            </a:r>
            <a:r>
              <a:rPr lang="en-US" sz="2000" b="0" spc="-1" dirty="0">
                <a:solidFill>
                  <a:schemeClr val="dk1"/>
                </a:solidFill>
                <a:latin typeface="Calibri"/>
                <a:ea typeface="Arial"/>
              </a:rPr>
              <a:t> dan </a:t>
            </a:r>
            <a:r>
              <a:rPr lang="en-US" sz="2000" b="0" spc="-1" dirty="0" err="1">
                <a:solidFill>
                  <a:schemeClr val="dk1"/>
                </a:solidFill>
                <a:latin typeface="Calibri"/>
                <a:ea typeface="Arial"/>
              </a:rPr>
              <a:t>karir</a:t>
            </a:r>
            <a:r>
              <a:rPr lang="en-US" sz="2000" b="0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US" sz="2000" b="0" spc="-1" dirty="0" err="1">
                <a:solidFill>
                  <a:schemeClr val="dk1"/>
                </a:solidFill>
                <a:latin typeface="Calibri"/>
                <a:ea typeface="Arial"/>
              </a:rPr>
              <a:t>sains</a:t>
            </a:r>
            <a:endParaRPr lang="en-US" sz="2000" b="0" spc="-1" dirty="0">
              <a:solidFill>
                <a:schemeClr val="dk1"/>
              </a:solidFill>
              <a:latin typeface="Calibri"/>
            </a:endParaRPr>
          </a:p>
          <a:p>
            <a:pPr marL="290520" indent="-343080">
              <a:spcBef>
                <a:spcPts val="499"/>
              </a:spcBef>
              <a:buClr>
                <a:srgbClr val="000000"/>
              </a:buClr>
              <a:buFont typeface="Arial"/>
              <a:buChar char="●"/>
              <a:tabLst>
                <a:tab pos="0" algn="l"/>
              </a:tabLst>
            </a:pPr>
            <a:r>
              <a:rPr lang="en-US" sz="2000" b="0" spc="-1" dirty="0" err="1">
                <a:solidFill>
                  <a:schemeClr val="dk1"/>
                </a:solidFill>
                <a:latin typeface="Calibri"/>
                <a:ea typeface="Arial"/>
              </a:rPr>
              <a:t>Mendukung</a:t>
            </a:r>
            <a:r>
              <a:rPr lang="en-US" sz="2000" b="0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US" sz="2000" b="0" spc="-1" dirty="0" err="1">
                <a:solidFill>
                  <a:schemeClr val="dk1"/>
                </a:solidFill>
                <a:latin typeface="Calibri"/>
                <a:ea typeface="Arial"/>
              </a:rPr>
              <a:t>diskusi</a:t>
            </a:r>
            <a:r>
              <a:rPr lang="en-US" sz="2000" b="0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US" sz="2000" b="0" spc="-1" dirty="0" err="1">
                <a:solidFill>
                  <a:schemeClr val="dk1"/>
                </a:solidFill>
                <a:latin typeface="Calibri"/>
                <a:ea typeface="Arial"/>
              </a:rPr>
              <a:t>dengan</a:t>
            </a:r>
            <a:r>
              <a:rPr lang="en-US" sz="2000" b="0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US" sz="2000" b="0" spc="-1" dirty="0" err="1">
                <a:solidFill>
                  <a:schemeClr val="dk1"/>
                </a:solidFill>
                <a:latin typeface="Calibri"/>
                <a:ea typeface="Arial"/>
              </a:rPr>
              <a:t>anak</a:t>
            </a:r>
            <a:r>
              <a:rPr lang="en-US" sz="2000" b="0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US" sz="2000" b="0" spc="-1" dirty="0" err="1">
                <a:solidFill>
                  <a:schemeClr val="dk1"/>
                </a:solidFill>
                <a:latin typeface="Calibri"/>
                <a:ea typeface="Arial"/>
              </a:rPr>
              <a:t>muda</a:t>
            </a:r>
            <a:r>
              <a:rPr lang="en-US" sz="2000" b="0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US" sz="2000" b="0" spc="-1" dirty="0" err="1">
                <a:solidFill>
                  <a:schemeClr val="dk1"/>
                </a:solidFill>
                <a:latin typeface="Calibri"/>
                <a:ea typeface="Arial"/>
              </a:rPr>
              <a:t>terkait</a:t>
            </a:r>
            <a:r>
              <a:rPr lang="en-US" sz="2000" b="0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US" sz="2000" b="0" spc="-1" dirty="0" err="1">
                <a:solidFill>
                  <a:schemeClr val="dk1"/>
                </a:solidFill>
                <a:latin typeface="Calibri"/>
                <a:ea typeface="Arial"/>
              </a:rPr>
              <a:t>sains</a:t>
            </a:r>
            <a:endParaRPr lang="en-US" sz="2000" b="0" spc="-1" dirty="0">
              <a:solidFill>
                <a:schemeClr val="dk1"/>
              </a:solidFill>
              <a:latin typeface="Calibri"/>
              <a:ea typeface="Arial"/>
            </a:endParaRPr>
          </a:p>
          <a:p>
            <a:pPr>
              <a:spcBef>
                <a:spcPts val="499"/>
              </a:spcBef>
              <a:buClr>
                <a:srgbClr val="000000"/>
              </a:buClr>
              <a:tabLst>
                <a:tab pos="0" algn="l"/>
              </a:tabLst>
            </a:pPr>
            <a:endParaRPr lang="en-US" sz="2200" b="0" spc="-1" dirty="0">
              <a:solidFill>
                <a:schemeClr val="dk1"/>
              </a:solidFill>
              <a:latin typeface="Calibri"/>
            </a:endParaRPr>
          </a:p>
          <a:p>
            <a:pPr marL="11160">
              <a:spcBef>
                <a:spcPts val="499"/>
              </a:spcBef>
              <a:tabLst>
                <a:tab pos="0" algn="l"/>
              </a:tabLst>
            </a:pPr>
            <a:r>
              <a:rPr lang="en-US" sz="2400" b="0" spc="-1" dirty="0">
                <a:solidFill>
                  <a:schemeClr val="dk1"/>
                </a:solidFill>
                <a:latin typeface="Calibri"/>
              </a:rPr>
              <a:t>Minat </a:t>
            </a:r>
            <a:r>
              <a:rPr lang="en-US" sz="2400" b="0" spc="-1" dirty="0" err="1">
                <a:solidFill>
                  <a:schemeClr val="dk1"/>
                </a:solidFill>
                <a:latin typeface="Calibri"/>
              </a:rPr>
              <a:t>atau</a:t>
            </a:r>
            <a:r>
              <a:rPr lang="en-US" sz="2400" b="0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en-US" sz="2400" b="0" spc="-1" dirty="0" err="1">
                <a:solidFill>
                  <a:schemeClr val="dk1"/>
                </a:solidFill>
                <a:latin typeface="Calibri"/>
              </a:rPr>
              <a:t>motivasi</a:t>
            </a:r>
            <a:r>
              <a:rPr lang="en-US" sz="2400" b="0" spc="-1" dirty="0">
                <a:solidFill>
                  <a:schemeClr val="dk1"/>
                </a:solidFill>
                <a:latin typeface="Calibri"/>
              </a:rPr>
              <a:t> guru </a:t>
            </a:r>
            <a:r>
              <a:rPr lang="en-US" sz="2400" b="0" spc="-1" dirty="0" err="1">
                <a:solidFill>
                  <a:schemeClr val="dk1"/>
                </a:solidFill>
                <a:latin typeface="Calibri"/>
              </a:rPr>
              <a:t>dalam</a:t>
            </a:r>
            <a:r>
              <a:rPr lang="en-US" sz="2400" b="0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en-US" sz="2400" b="0" spc="-1" dirty="0" err="1">
                <a:solidFill>
                  <a:schemeClr val="dk1"/>
                </a:solidFill>
                <a:latin typeface="Calibri"/>
              </a:rPr>
              <a:t>mengikuti</a:t>
            </a:r>
            <a:r>
              <a:rPr lang="en-US" sz="2400" b="0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en-US" sz="2400" b="0" spc="-1" dirty="0" err="1">
                <a:solidFill>
                  <a:schemeClr val="dk1"/>
                </a:solidFill>
                <a:latin typeface="Calibri"/>
              </a:rPr>
              <a:t>kegiatan</a:t>
            </a:r>
            <a:endParaRPr lang="en-US" sz="2400" b="0" spc="-1" dirty="0">
              <a:solidFill>
                <a:schemeClr val="dk1"/>
              </a:solidFill>
              <a:latin typeface="Calibri"/>
            </a:endParaRPr>
          </a:p>
          <a:p>
            <a:pPr marL="353880" indent="-343080">
              <a:spcBef>
                <a:spcPts val="499"/>
              </a:spcBef>
              <a:buClr>
                <a:srgbClr val="000000"/>
              </a:buClr>
              <a:buFont typeface="Arial"/>
              <a:buChar char="●"/>
              <a:tabLst>
                <a:tab pos="0" algn="l"/>
              </a:tabLst>
            </a:pPr>
            <a:r>
              <a:rPr lang="en-US" sz="2000" b="0" spc="-1" dirty="0" err="1">
                <a:solidFill>
                  <a:schemeClr val="dk1"/>
                </a:solidFill>
                <a:latin typeface="Calibri"/>
                <a:ea typeface="Arial"/>
              </a:rPr>
              <a:t>Menggunakan</a:t>
            </a:r>
            <a:r>
              <a:rPr lang="en-US" sz="2000" b="0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US" sz="2000" b="0" spc="-1" dirty="0" err="1">
                <a:solidFill>
                  <a:schemeClr val="dk1"/>
                </a:solidFill>
                <a:latin typeface="Calibri"/>
                <a:ea typeface="Arial"/>
              </a:rPr>
              <a:t>demonstrasi</a:t>
            </a:r>
            <a:endParaRPr lang="en-US" sz="2000" b="0" spc="-1" dirty="0">
              <a:solidFill>
                <a:schemeClr val="dk1"/>
              </a:solidFill>
              <a:latin typeface="Calibri"/>
            </a:endParaRPr>
          </a:p>
          <a:p>
            <a:pPr marL="353880" indent="-343080">
              <a:spcBef>
                <a:spcPts val="499"/>
              </a:spcBef>
              <a:buClr>
                <a:srgbClr val="000000"/>
              </a:buClr>
              <a:buFont typeface="Arial"/>
              <a:buChar char="●"/>
              <a:tabLst>
                <a:tab pos="0" algn="l"/>
              </a:tabLst>
            </a:pPr>
            <a:r>
              <a:rPr lang="en-US" sz="2000" b="0" spc="-1" dirty="0" err="1">
                <a:solidFill>
                  <a:schemeClr val="dk1"/>
                </a:solidFill>
                <a:latin typeface="Calibri"/>
                <a:ea typeface="Arial"/>
              </a:rPr>
              <a:t>Sebagai</a:t>
            </a:r>
            <a:r>
              <a:rPr lang="en-US" sz="2000" b="0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US" sz="2000" b="0" spc="-1" dirty="0" err="1">
                <a:solidFill>
                  <a:schemeClr val="dk1"/>
                </a:solidFill>
                <a:latin typeface="Calibri"/>
                <a:ea typeface="Arial"/>
              </a:rPr>
              <a:t>pembuka</a:t>
            </a:r>
            <a:r>
              <a:rPr lang="en-US" sz="2000" b="0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US" sz="2000" b="0" spc="-1" dirty="0" err="1">
                <a:solidFill>
                  <a:schemeClr val="dk1"/>
                </a:solidFill>
                <a:latin typeface="Calibri"/>
                <a:ea typeface="Arial"/>
              </a:rPr>
              <a:t>untuk</a:t>
            </a:r>
            <a:r>
              <a:rPr lang="en-US" sz="2000" b="0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US" sz="2000" b="0" spc="-1" dirty="0" err="1">
                <a:solidFill>
                  <a:schemeClr val="dk1"/>
                </a:solidFill>
                <a:latin typeface="Calibri"/>
                <a:ea typeface="Arial"/>
              </a:rPr>
              <a:t>mendukung</a:t>
            </a:r>
            <a:r>
              <a:rPr lang="en-US" sz="2000" b="0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US" sz="2000" b="0" spc="-1" dirty="0" err="1">
                <a:solidFill>
                  <a:schemeClr val="dk1"/>
                </a:solidFill>
                <a:latin typeface="Calibri"/>
                <a:ea typeface="Arial"/>
              </a:rPr>
              <a:t>diskusi</a:t>
            </a:r>
            <a:r>
              <a:rPr lang="en-US" sz="2000" b="0" spc="-1" dirty="0">
                <a:solidFill>
                  <a:schemeClr val="dk1"/>
                </a:solidFill>
                <a:latin typeface="Calibri"/>
                <a:ea typeface="Arial"/>
              </a:rPr>
              <a:t> dan </a:t>
            </a:r>
            <a:r>
              <a:rPr lang="en-US" sz="2000" b="0" spc="-1" dirty="0" err="1">
                <a:solidFill>
                  <a:schemeClr val="dk1"/>
                </a:solidFill>
                <a:latin typeface="Calibri"/>
                <a:ea typeface="Arial"/>
              </a:rPr>
              <a:t>minat</a:t>
            </a:r>
            <a:r>
              <a:rPr lang="en-US" sz="2000" b="0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US" sz="2000" b="0" spc="-1" dirty="0" err="1">
                <a:solidFill>
                  <a:schemeClr val="dk1"/>
                </a:solidFill>
                <a:latin typeface="Calibri"/>
                <a:ea typeface="Arial"/>
              </a:rPr>
              <a:t>belajar</a:t>
            </a:r>
            <a:endParaRPr lang="en-US" sz="2000" b="0" spc="-1" dirty="0">
              <a:solidFill>
                <a:schemeClr val="dk1"/>
              </a:solidFill>
              <a:latin typeface="Calibri"/>
            </a:endParaRPr>
          </a:p>
          <a:p>
            <a:pPr marL="353880" indent="-343080">
              <a:spcBef>
                <a:spcPts val="499"/>
              </a:spcBef>
              <a:buClr>
                <a:srgbClr val="000000"/>
              </a:buClr>
              <a:buFont typeface="Arial"/>
              <a:buChar char="●"/>
              <a:tabLst>
                <a:tab pos="0" algn="l"/>
              </a:tabLst>
            </a:pPr>
            <a:r>
              <a:rPr lang="en-US" sz="2000" b="0" spc="-1" dirty="0">
                <a:solidFill>
                  <a:schemeClr val="dk1"/>
                </a:solidFill>
                <a:latin typeface="Calibri"/>
                <a:ea typeface="Arial"/>
              </a:rPr>
              <a:t>Workshop </a:t>
            </a:r>
            <a:r>
              <a:rPr lang="en-US" sz="2000" b="0" spc="-1" dirty="0" err="1">
                <a:solidFill>
                  <a:schemeClr val="dk1"/>
                </a:solidFill>
                <a:latin typeface="Calibri"/>
                <a:ea typeface="Arial"/>
              </a:rPr>
              <a:t>Interdiscipliner</a:t>
            </a:r>
            <a:r>
              <a:rPr lang="en-US" sz="2000" b="0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US" sz="2000" b="0" spc="-1" dirty="0" err="1">
                <a:solidFill>
                  <a:schemeClr val="dk1"/>
                </a:solidFill>
                <a:latin typeface="Calibri"/>
                <a:ea typeface="Arial"/>
              </a:rPr>
              <a:t>untuk</a:t>
            </a:r>
            <a:r>
              <a:rPr lang="en-US" sz="2000" b="0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US" sz="2000" b="0" spc="-1" dirty="0" err="1">
                <a:solidFill>
                  <a:schemeClr val="dk1"/>
                </a:solidFill>
                <a:latin typeface="Calibri"/>
                <a:ea typeface="Arial"/>
              </a:rPr>
              <a:t>mendukung</a:t>
            </a:r>
            <a:r>
              <a:rPr lang="en-US" sz="2000" b="0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US" sz="2000" b="0" spc="-1" dirty="0" err="1">
                <a:solidFill>
                  <a:schemeClr val="dk1"/>
                </a:solidFill>
                <a:latin typeface="Calibri"/>
                <a:ea typeface="Arial"/>
              </a:rPr>
              <a:t>pembelajaran</a:t>
            </a:r>
            <a:r>
              <a:rPr lang="en-US" sz="2000" b="0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US" sz="2000" b="0" spc="-1" dirty="0" err="1">
                <a:solidFill>
                  <a:schemeClr val="dk1"/>
                </a:solidFill>
                <a:latin typeface="Calibri"/>
                <a:ea typeface="Arial"/>
              </a:rPr>
              <a:t>sains</a:t>
            </a:r>
            <a:r>
              <a:rPr lang="en-US" sz="2000" b="0" spc="-1" dirty="0">
                <a:solidFill>
                  <a:schemeClr val="dk1"/>
                </a:solidFill>
                <a:latin typeface="Calibri"/>
                <a:ea typeface="Arial"/>
              </a:rPr>
              <a:t> dan </a:t>
            </a:r>
            <a:r>
              <a:rPr lang="en-US" sz="2000" b="0" spc="-1" dirty="0" err="1">
                <a:solidFill>
                  <a:schemeClr val="dk1"/>
                </a:solidFill>
                <a:latin typeface="Calibri"/>
                <a:ea typeface="Arial"/>
              </a:rPr>
              <a:t>literasi</a:t>
            </a:r>
            <a:r>
              <a:rPr lang="en-US" sz="2000" b="0" spc="-1" dirty="0">
                <a:solidFill>
                  <a:schemeClr val="dk1"/>
                </a:solidFill>
                <a:latin typeface="Calibri"/>
                <a:ea typeface="Arial"/>
              </a:rPr>
              <a:t> media</a:t>
            </a:r>
            <a:endParaRPr lang="en-US" sz="2000" b="0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5794" y="3060523"/>
            <a:ext cx="9332595" cy="2505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21839" marR="5080" indent="-2009775" algn="ctr">
              <a:lnSpc>
                <a:spcPct val="136700"/>
              </a:lnSpc>
              <a:spcBef>
                <a:spcPts val="95"/>
              </a:spcBef>
            </a:pPr>
            <a:r>
              <a:rPr sz="3300" b="1" dirty="0">
                <a:solidFill>
                  <a:srgbClr val="025952"/>
                </a:solidFill>
                <a:latin typeface="Arial"/>
                <a:cs typeface="Arial"/>
              </a:rPr>
              <a:t>2. Bagaimana cara</a:t>
            </a:r>
            <a:r>
              <a:rPr sz="3300" b="1" spc="-5" dirty="0">
                <a:solidFill>
                  <a:srgbClr val="025952"/>
                </a:solidFill>
                <a:latin typeface="Arial"/>
                <a:cs typeface="Arial"/>
              </a:rPr>
              <a:t> </a:t>
            </a:r>
            <a:r>
              <a:rPr sz="3300" b="1" dirty="0">
                <a:solidFill>
                  <a:srgbClr val="025952"/>
                </a:solidFill>
                <a:latin typeface="Arial"/>
                <a:cs typeface="Arial"/>
              </a:rPr>
              <a:t>berkolaborasi dengan </a:t>
            </a:r>
            <a:r>
              <a:rPr sz="3300" b="1" spc="-10" dirty="0">
                <a:solidFill>
                  <a:srgbClr val="025952"/>
                </a:solidFill>
                <a:latin typeface="Arial"/>
                <a:cs typeface="Arial"/>
              </a:rPr>
              <a:t>mitra </a:t>
            </a:r>
            <a:r>
              <a:rPr sz="3300" b="1" dirty="0">
                <a:solidFill>
                  <a:srgbClr val="025952"/>
                </a:solidFill>
                <a:latin typeface="Arial"/>
                <a:cs typeface="Arial"/>
              </a:rPr>
              <a:t>nonformal dan informal dalam </a:t>
            </a:r>
            <a:r>
              <a:rPr sz="3300" b="1" spc="-20" dirty="0">
                <a:solidFill>
                  <a:srgbClr val="025952"/>
                </a:solidFill>
                <a:latin typeface="Arial"/>
                <a:cs typeface="Arial"/>
              </a:rPr>
              <a:t>ESD?</a:t>
            </a:r>
            <a:endParaRPr sz="3300" dirty="0">
              <a:latin typeface="Arial"/>
              <a:cs typeface="Arial"/>
            </a:endParaRPr>
          </a:p>
          <a:p>
            <a:pPr marR="165735" algn="ctr">
              <a:lnSpc>
                <a:spcPct val="100000"/>
              </a:lnSpc>
              <a:spcBef>
                <a:spcPts val="1730"/>
              </a:spcBef>
            </a:pPr>
            <a:r>
              <a:rPr sz="2450" dirty="0">
                <a:solidFill>
                  <a:srgbClr val="025952"/>
                </a:solidFill>
                <a:latin typeface="Arial MT"/>
                <a:cs typeface="Arial MT"/>
              </a:rPr>
              <a:t>Pendahuluan</a:t>
            </a:r>
            <a:r>
              <a:rPr sz="2450" spc="114" dirty="0">
                <a:solidFill>
                  <a:srgbClr val="025952"/>
                </a:solidFill>
                <a:latin typeface="Arial MT"/>
                <a:cs typeface="Arial MT"/>
              </a:rPr>
              <a:t> </a:t>
            </a:r>
            <a:r>
              <a:rPr sz="2450" dirty="0">
                <a:solidFill>
                  <a:srgbClr val="025952"/>
                </a:solidFill>
                <a:latin typeface="Arial MT"/>
                <a:cs typeface="Arial MT"/>
              </a:rPr>
              <a:t>melalui</a:t>
            </a:r>
            <a:r>
              <a:rPr sz="2450" spc="114" dirty="0">
                <a:solidFill>
                  <a:srgbClr val="025952"/>
                </a:solidFill>
                <a:latin typeface="Arial MT"/>
                <a:cs typeface="Arial MT"/>
              </a:rPr>
              <a:t> </a:t>
            </a:r>
            <a:r>
              <a:rPr sz="2450" spc="-10" dirty="0">
                <a:solidFill>
                  <a:srgbClr val="025952"/>
                </a:solidFill>
                <a:latin typeface="Arial MT"/>
                <a:cs typeface="Arial MT"/>
              </a:rPr>
              <a:t>contoh</a:t>
            </a:r>
            <a:endParaRPr sz="2450" dirty="0">
              <a:latin typeface="Arial MT"/>
              <a:cs typeface="Arial MT"/>
            </a:endParaRPr>
          </a:p>
          <a:p>
            <a:pPr marL="625475" algn="ctr">
              <a:lnSpc>
                <a:spcPct val="100000"/>
              </a:lnSpc>
              <a:spcBef>
                <a:spcPts val="1085"/>
              </a:spcBef>
            </a:pPr>
            <a:r>
              <a:rPr sz="2450" dirty="0">
                <a:solidFill>
                  <a:srgbClr val="025952"/>
                </a:solidFill>
                <a:latin typeface="Arial MT"/>
                <a:cs typeface="Arial MT"/>
              </a:rPr>
              <a:t>Kriteria</a:t>
            </a:r>
            <a:r>
              <a:rPr sz="2450" spc="90" dirty="0">
                <a:solidFill>
                  <a:srgbClr val="025952"/>
                </a:solidFill>
                <a:latin typeface="Arial MT"/>
                <a:cs typeface="Arial MT"/>
              </a:rPr>
              <a:t> </a:t>
            </a:r>
            <a:r>
              <a:rPr sz="2450" dirty="0">
                <a:solidFill>
                  <a:srgbClr val="025952"/>
                </a:solidFill>
                <a:latin typeface="Arial MT"/>
                <a:cs typeface="Arial MT"/>
              </a:rPr>
              <a:t>untuk</a:t>
            </a:r>
            <a:r>
              <a:rPr sz="2450" spc="100" dirty="0">
                <a:solidFill>
                  <a:srgbClr val="025952"/>
                </a:solidFill>
                <a:latin typeface="Arial MT"/>
                <a:cs typeface="Arial MT"/>
              </a:rPr>
              <a:t> </a:t>
            </a:r>
            <a:r>
              <a:rPr sz="2450" dirty="0">
                <a:solidFill>
                  <a:srgbClr val="025952"/>
                </a:solidFill>
                <a:latin typeface="Arial MT"/>
                <a:cs typeface="Arial MT"/>
              </a:rPr>
              <a:t>berkolaborasi</a:t>
            </a:r>
            <a:r>
              <a:rPr sz="2450" spc="95" dirty="0">
                <a:solidFill>
                  <a:srgbClr val="025952"/>
                </a:solidFill>
                <a:latin typeface="Arial MT"/>
                <a:cs typeface="Arial MT"/>
              </a:rPr>
              <a:t> </a:t>
            </a:r>
            <a:r>
              <a:rPr sz="2450" dirty="0">
                <a:solidFill>
                  <a:srgbClr val="025952"/>
                </a:solidFill>
                <a:latin typeface="Arial MT"/>
                <a:cs typeface="Arial MT"/>
              </a:rPr>
              <a:t>dengan</a:t>
            </a:r>
            <a:r>
              <a:rPr sz="2450" spc="100" dirty="0">
                <a:solidFill>
                  <a:srgbClr val="025952"/>
                </a:solidFill>
                <a:latin typeface="Arial MT"/>
                <a:cs typeface="Arial MT"/>
              </a:rPr>
              <a:t> </a:t>
            </a:r>
            <a:r>
              <a:rPr sz="2450" dirty="0">
                <a:solidFill>
                  <a:srgbClr val="025952"/>
                </a:solidFill>
                <a:latin typeface="Arial MT"/>
                <a:cs typeface="Arial MT"/>
              </a:rPr>
              <a:t>mitra</a:t>
            </a:r>
            <a:r>
              <a:rPr sz="2450" spc="100" dirty="0">
                <a:solidFill>
                  <a:srgbClr val="025952"/>
                </a:solidFill>
                <a:latin typeface="Arial MT"/>
                <a:cs typeface="Arial MT"/>
              </a:rPr>
              <a:t> </a:t>
            </a:r>
            <a:r>
              <a:rPr sz="2450" dirty="0">
                <a:solidFill>
                  <a:srgbClr val="025952"/>
                </a:solidFill>
                <a:latin typeface="Arial MT"/>
                <a:cs typeface="Arial MT"/>
              </a:rPr>
              <a:t>non-</a:t>
            </a:r>
            <a:r>
              <a:rPr sz="2450" spc="-10" dirty="0">
                <a:solidFill>
                  <a:srgbClr val="025952"/>
                </a:solidFill>
                <a:latin typeface="Arial MT"/>
                <a:cs typeface="Arial MT"/>
              </a:rPr>
              <a:t>/informal</a:t>
            </a:r>
            <a:endParaRPr sz="2450"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935" y="28343"/>
            <a:ext cx="1205230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dirty="0">
                <a:latin typeface="Arial MT"/>
                <a:cs typeface="Arial MT"/>
              </a:rPr>
              <a:t>Machine</a:t>
            </a:r>
            <a:r>
              <a:rPr sz="650" spc="85" dirty="0">
                <a:latin typeface="Arial MT"/>
                <a:cs typeface="Arial MT"/>
              </a:rPr>
              <a:t> </a:t>
            </a:r>
            <a:r>
              <a:rPr sz="650" dirty="0">
                <a:latin typeface="Arial MT"/>
                <a:cs typeface="Arial MT"/>
              </a:rPr>
              <a:t>Translated</a:t>
            </a:r>
            <a:r>
              <a:rPr sz="650" spc="90" dirty="0">
                <a:latin typeface="Arial MT"/>
                <a:cs typeface="Arial MT"/>
              </a:rPr>
              <a:t> </a:t>
            </a:r>
            <a:r>
              <a:rPr sz="650" dirty="0">
                <a:latin typeface="Arial MT"/>
                <a:cs typeface="Arial MT"/>
              </a:rPr>
              <a:t>by</a:t>
            </a:r>
            <a:r>
              <a:rPr sz="650" spc="85" dirty="0">
                <a:latin typeface="Arial MT"/>
                <a:cs typeface="Arial MT"/>
              </a:rPr>
              <a:t> </a:t>
            </a:r>
            <a:r>
              <a:rPr sz="650" spc="-10" dirty="0">
                <a:latin typeface="Arial MT"/>
                <a:cs typeface="Arial MT"/>
              </a:rPr>
              <a:t>Google</a:t>
            </a:r>
            <a:endParaRPr sz="6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49506" y="4604015"/>
            <a:ext cx="6871334" cy="125984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1150" b="1" dirty="0">
                <a:latin typeface="Arial"/>
                <a:cs typeface="Arial"/>
              </a:rPr>
              <a:t>Singkatnya:</a:t>
            </a:r>
            <a:r>
              <a:rPr sz="1150" b="1" spc="85" dirty="0">
                <a:latin typeface="Arial"/>
                <a:cs typeface="Arial"/>
              </a:rPr>
              <a:t> </a:t>
            </a:r>
            <a:r>
              <a:rPr sz="1150" dirty="0">
                <a:latin typeface="Arial MT"/>
                <a:cs typeface="Arial MT"/>
              </a:rPr>
              <a:t>Idenya</a:t>
            </a:r>
            <a:r>
              <a:rPr sz="1150" spc="85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adalah</a:t>
            </a:r>
            <a:r>
              <a:rPr sz="1150" spc="90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untuk</a:t>
            </a:r>
            <a:r>
              <a:rPr sz="1150" spc="85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membangun</a:t>
            </a:r>
            <a:r>
              <a:rPr sz="1150" spc="90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sistem</a:t>
            </a:r>
            <a:r>
              <a:rPr sz="1150" spc="85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penanaman</a:t>
            </a:r>
            <a:r>
              <a:rPr sz="1150" spc="90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tanaman</a:t>
            </a:r>
            <a:r>
              <a:rPr sz="1150" spc="85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herbal</a:t>
            </a:r>
            <a:r>
              <a:rPr sz="1150" spc="90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otomatis</a:t>
            </a:r>
            <a:r>
              <a:rPr sz="1150" spc="85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di</a:t>
            </a:r>
            <a:r>
              <a:rPr sz="1150" spc="90" dirty="0">
                <a:latin typeface="Arial MT"/>
                <a:cs typeface="Arial MT"/>
              </a:rPr>
              <a:t> </a:t>
            </a:r>
            <a:r>
              <a:rPr sz="1150" spc="-10" dirty="0">
                <a:latin typeface="Arial MT"/>
                <a:cs typeface="Arial MT"/>
              </a:rPr>
              <a:t>sekolah.</a:t>
            </a:r>
            <a:endParaRPr sz="1150">
              <a:latin typeface="Arial MT"/>
              <a:cs typeface="Arial MT"/>
            </a:endParaRPr>
          </a:p>
          <a:p>
            <a:pPr marL="12700" marR="530860">
              <a:lnSpc>
                <a:spcPct val="140900"/>
              </a:lnSpc>
            </a:pPr>
            <a:r>
              <a:rPr sz="1150" dirty="0">
                <a:latin typeface="Arial MT"/>
                <a:cs typeface="Arial MT"/>
              </a:rPr>
              <a:t>Tugas</a:t>
            </a:r>
            <a:r>
              <a:rPr sz="1150" spc="75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pertama</a:t>
            </a:r>
            <a:r>
              <a:rPr sz="1150" spc="75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adalah</a:t>
            </a:r>
            <a:r>
              <a:rPr sz="1150" spc="75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merancang</a:t>
            </a:r>
            <a:r>
              <a:rPr sz="1150" spc="75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prototipe</a:t>
            </a:r>
            <a:r>
              <a:rPr sz="1150" spc="80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untuk</a:t>
            </a:r>
            <a:r>
              <a:rPr sz="1150" spc="75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menguji</a:t>
            </a:r>
            <a:r>
              <a:rPr sz="1150" spc="75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ide</a:t>
            </a:r>
            <a:r>
              <a:rPr sz="1150" spc="75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tersebut</a:t>
            </a:r>
            <a:r>
              <a:rPr sz="1150" spc="75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dan</a:t>
            </a:r>
            <a:r>
              <a:rPr sz="1150" spc="80" dirty="0">
                <a:latin typeface="Arial MT"/>
                <a:cs typeface="Arial MT"/>
              </a:rPr>
              <a:t> </a:t>
            </a:r>
            <a:r>
              <a:rPr sz="1150" spc="-10" dirty="0">
                <a:latin typeface="Arial MT"/>
                <a:cs typeface="Arial MT"/>
              </a:rPr>
              <a:t>kemudian </a:t>
            </a:r>
            <a:r>
              <a:rPr sz="1150" dirty="0">
                <a:latin typeface="Arial MT"/>
                <a:cs typeface="Arial MT"/>
              </a:rPr>
              <a:t>membangunnya.</a:t>
            </a:r>
            <a:r>
              <a:rPr sz="1150" spc="80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Sekolah</a:t>
            </a:r>
            <a:r>
              <a:rPr sz="1150" spc="80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ini</a:t>
            </a:r>
            <a:r>
              <a:rPr sz="1150" spc="80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memiliki</a:t>
            </a:r>
            <a:r>
              <a:rPr sz="1150" spc="80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keahlian</a:t>
            </a:r>
            <a:r>
              <a:rPr sz="1150" spc="80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yang</a:t>
            </a:r>
            <a:r>
              <a:rPr sz="1150" spc="80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tinggi</a:t>
            </a:r>
            <a:r>
              <a:rPr sz="1150" spc="80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di</a:t>
            </a:r>
            <a:r>
              <a:rPr sz="1150" spc="80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bidang</a:t>
            </a:r>
            <a:r>
              <a:rPr sz="1150" spc="80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kerajinan</a:t>
            </a:r>
            <a:r>
              <a:rPr sz="1150" spc="80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tangan,</a:t>
            </a:r>
            <a:r>
              <a:rPr sz="1150" spc="80" dirty="0">
                <a:latin typeface="Arial MT"/>
                <a:cs typeface="Arial MT"/>
              </a:rPr>
              <a:t> </a:t>
            </a:r>
            <a:r>
              <a:rPr sz="1150" spc="-10" dirty="0">
                <a:latin typeface="Arial MT"/>
                <a:cs typeface="Arial MT"/>
              </a:rPr>
              <a:t>sehingga </a:t>
            </a:r>
            <a:r>
              <a:rPr sz="1150" dirty="0">
                <a:latin typeface="Arial MT"/>
                <a:cs typeface="Arial MT"/>
              </a:rPr>
              <a:t>para</a:t>
            </a:r>
            <a:r>
              <a:rPr sz="1150" spc="75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siswa</a:t>
            </a:r>
            <a:r>
              <a:rPr sz="1150" spc="75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ingin</a:t>
            </a:r>
            <a:r>
              <a:rPr sz="1150" spc="75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membangun</a:t>
            </a:r>
            <a:r>
              <a:rPr sz="1150" spc="75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sebuah</a:t>
            </a:r>
            <a:r>
              <a:rPr sz="1150" spc="80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prototipe</a:t>
            </a:r>
            <a:r>
              <a:rPr sz="1150" spc="75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yang</a:t>
            </a:r>
            <a:r>
              <a:rPr sz="1150" spc="75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bergaya.</a:t>
            </a:r>
            <a:r>
              <a:rPr sz="1150" spc="75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Beberapa</a:t>
            </a:r>
            <a:r>
              <a:rPr sz="1150" spc="80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mitra,</a:t>
            </a:r>
            <a:r>
              <a:rPr sz="1150" spc="75" dirty="0">
                <a:latin typeface="Arial MT"/>
                <a:cs typeface="Arial MT"/>
              </a:rPr>
              <a:t> </a:t>
            </a:r>
            <a:r>
              <a:rPr sz="1150" spc="-10" dirty="0">
                <a:latin typeface="Arial MT"/>
                <a:cs typeface="Arial MT"/>
              </a:rPr>
              <a:t>termasuk </a:t>
            </a:r>
            <a:r>
              <a:rPr sz="1150" dirty="0">
                <a:latin typeface="Arial MT"/>
                <a:cs typeface="Arial MT"/>
              </a:rPr>
              <a:t>perusahaan,</a:t>
            </a:r>
            <a:r>
              <a:rPr sz="1150" spc="105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membantu</a:t>
            </a:r>
            <a:r>
              <a:rPr sz="1150" spc="105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pekerjaan</a:t>
            </a:r>
            <a:r>
              <a:rPr sz="1150" spc="105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ini</a:t>
            </a:r>
            <a:r>
              <a:rPr sz="1150" spc="105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dengan</a:t>
            </a:r>
            <a:r>
              <a:rPr sz="1150" spc="105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menyediakan</a:t>
            </a:r>
            <a:r>
              <a:rPr sz="1150" spc="105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bahan-</a:t>
            </a:r>
            <a:r>
              <a:rPr sz="1150" spc="-10" dirty="0">
                <a:latin typeface="Arial MT"/>
                <a:cs typeface="Arial MT"/>
              </a:rPr>
              <a:t>bahan.</a:t>
            </a:r>
            <a:endParaRPr sz="115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5064" rIns="0" bIns="0" rtlCol="0">
            <a:spAutoFit/>
          </a:bodyPr>
          <a:lstStyle/>
          <a:p>
            <a:pPr marL="327025">
              <a:lnSpc>
                <a:spcPct val="100000"/>
              </a:lnSpc>
              <a:spcBef>
                <a:spcPts val="120"/>
              </a:spcBef>
            </a:pPr>
            <a:r>
              <a:rPr sz="2350" dirty="0"/>
              <a:t>Contoh</a:t>
            </a:r>
            <a:r>
              <a:rPr sz="2350" spc="20" dirty="0"/>
              <a:t> </a:t>
            </a:r>
            <a:r>
              <a:rPr sz="2350" dirty="0"/>
              <a:t>kemungkinan</a:t>
            </a:r>
            <a:r>
              <a:rPr sz="2350" spc="20" dirty="0"/>
              <a:t> </a:t>
            </a:r>
            <a:r>
              <a:rPr sz="2350" dirty="0"/>
              <a:t>kolaborasi</a:t>
            </a:r>
            <a:r>
              <a:rPr sz="2350" spc="20" dirty="0"/>
              <a:t> </a:t>
            </a:r>
            <a:r>
              <a:rPr sz="2350" dirty="0"/>
              <a:t>non-/informal</a:t>
            </a:r>
            <a:r>
              <a:rPr sz="2350" spc="20" dirty="0"/>
              <a:t> </a:t>
            </a:r>
            <a:r>
              <a:rPr sz="2350" dirty="0"/>
              <a:t>untuk</a:t>
            </a:r>
            <a:r>
              <a:rPr sz="2350" spc="20" dirty="0"/>
              <a:t> </a:t>
            </a:r>
            <a:r>
              <a:rPr sz="2350" spc="-10" dirty="0"/>
              <a:t>sekolah</a:t>
            </a:r>
            <a:endParaRPr sz="2350"/>
          </a:p>
        </p:txBody>
      </p:sp>
      <p:sp>
        <p:nvSpPr>
          <p:cNvPr id="5" name="object 5"/>
          <p:cNvSpPr txBox="1"/>
          <p:nvPr/>
        </p:nvSpPr>
        <p:spPr>
          <a:xfrm>
            <a:off x="1148134" y="6205108"/>
            <a:ext cx="61029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563C1"/>
                </a:solidFill>
                <a:latin typeface="Arial"/>
                <a:cs typeface="Arial"/>
                <a:hlinkClick r:id="rId3"/>
              </a:rPr>
              <a:t>Tonton</a:t>
            </a:r>
            <a:r>
              <a:rPr sz="1600" b="1" spc="-30" dirty="0">
                <a:solidFill>
                  <a:srgbClr val="0563C1"/>
                </a:solidFill>
                <a:latin typeface="Arial"/>
                <a:cs typeface="Arial"/>
                <a:hlinkClick r:id="rId3"/>
              </a:rPr>
              <a:t> </a:t>
            </a:r>
            <a:r>
              <a:rPr sz="1600" b="1" dirty="0">
                <a:solidFill>
                  <a:srgbClr val="0563C1"/>
                </a:solidFill>
                <a:latin typeface="Arial"/>
                <a:cs typeface="Arial"/>
                <a:hlinkClick r:id="rId3"/>
              </a:rPr>
              <a:t>video</a:t>
            </a:r>
            <a:r>
              <a:rPr sz="1600" b="1" spc="-30" dirty="0">
                <a:solidFill>
                  <a:srgbClr val="0563C1"/>
                </a:solidFill>
                <a:latin typeface="Arial"/>
                <a:cs typeface="Arial"/>
                <a:hlinkClick r:id="rId3"/>
              </a:rPr>
              <a:t> </a:t>
            </a:r>
            <a:r>
              <a:rPr sz="1600" b="1" dirty="0">
                <a:solidFill>
                  <a:srgbClr val="0563C1"/>
                </a:solidFill>
                <a:latin typeface="Arial"/>
                <a:cs typeface="Arial"/>
                <a:hlinkClick r:id="rId3"/>
              </a:rPr>
              <a:t>proyek</a:t>
            </a:r>
            <a:r>
              <a:rPr sz="1600" b="1" spc="-30" dirty="0">
                <a:solidFill>
                  <a:srgbClr val="0563C1"/>
                </a:solidFill>
                <a:latin typeface="Arial"/>
                <a:cs typeface="Arial"/>
                <a:hlinkClick r:id="rId3"/>
              </a:rPr>
              <a:t> </a:t>
            </a:r>
            <a:r>
              <a:rPr sz="1600" b="1" dirty="0">
                <a:solidFill>
                  <a:srgbClr val="0563C1"/>
                </a:solidFill>
                <a:latin typeface="Arial"/>
                <a:cs typeface="Arial"/>
                <a:hlinkClick r:id="rId3"/>
              </a:rPr>
              <a:t>di</a:t>
            </a:r>
            <a:r>
              <a:rPr sz="1600" b="1" spc="-25" dirty="0">
                <a:solidFill>
                  <a:srgbClr val="0563C1"/>
                </a:solidFill>
                <a:latin typeface="Arial"/>
                <a:cs typeface="Arial"/>
                <a:hlinkClick r:id="rId3"/>
              </a:rPr>
              <a:t> </a:t>
            </a:r>
            <a:r>
              <a:rPr sz="1600" b="1" dirty="0">
                <a:solidFill>
                  <a:srgbClr val="0563C1"/>
                </a:solidFill>
                <a:latin typeface="Arial"/>
                <a:cs typeface="Arial"/>
                <a:hlinkClick r:id="rId3"/>
              </a:rPr>
              <a:t>YouTube</a:t>
            </a:r>
            <a:r>
              <a:rPr sz="1600" b="1" spc="-25" dirty="0">
                <a:solidFill>
                  <a:srgbClr val="0563C1"/>
                </a:solidFill>
                <a:latin typeface="Arial"/>
                <a:cs typeface="Arial"/>
                <a:hlinkClick r:id="rId3"/>
              </a:rPr>
              <a:t> </a:t>
            </a:r>
            <a:r>
              <a:rPr sz="1600" b="1" dirty="0">
                <a:solidFill>
                  <a:srgbClr val="0563C1"/>
                </a:solidFill>
                <a:latin typeface="Arial"/>
                <a:cs typeface="Arial"/>
                <a:hlinkClick r:id="rId3"/>
              </a:rPr>
              <a:t>(Yang</a:t>
            </a:r>
            <a:r>
              <a:rPr sz="1600" b="1" spc="-35" dirty="0">
                <a:solidFill>
                  <a:srgbClr val="0563C1"/>
                </a:solidFill>
                <a:latin typeface="Arial"/>
                <a:cs typeface="Arial"/>
                <a:hlinkClick r:id="rId3"/>
              </a:rPr>
              <a:t> </a:t>
            </a:r>
            <a:r>
              <a:rPr sz="1600" b="1" dirty="0">
                <a:solidFill>
                  <a:srgbClr val="0563C1"/>
                </a:solidFill>
                <a:latin typeface="Arial"/>
                <a:cs typeface="Arial"/>
                <a:hlinkClick r:id="rId3"/>
              </a:rPr>
              <a:t>terbaik</a:t>
            </a:r>
            <a:r>
              <a:rPr sz="1600" b="1" spc="-30" dirty="0">
                <a:solidFill>
                  <a:srgbClr val="0563C1"/>
                </a:solidFill>
                <a:latin typeface="Arial"/>
                <a:cs typeface="Arial"/>
                <a:hlinkClick r:id="rId3"/>
              </a:rPr>
              <a:t> </a:t>
            </a:r>
            <a:r>
              <a:rPr sz="1600" b="1" dirty="0">
                <a:solidFill>
                  <a:srgbClr val="0563C1"/>
                </a:solidFill>
                <a:latin typeface="Arial"/>
                <a:cs typeface="Arial"/>
                <a:hlinkClick r:id="rId3"/>
              </a:rPr>
              <a:t>dari</a:t>
            </a:r>
            <a:r>
              <a:rPr sz="1600" b="1" spc="-30" dirty="0">
                <a:solidFill>
                  <a:srgbClr val="0563C1"/>
                </a:solidFill>
                <a:latin typeface="Arial"/>
                <a:cs typeface="Arial"/>
                <a:hlinkClick r:id="rId3"/>
              </a:rPr>
              <a:t> </a:t>
            </a:r>
            <a:r>
              <a:rPr sz="1600" b="1" dirty="0">
                <a:solidFill>
                  <a:srgbClr val="0563C1"/>
                </a:solidFill>
                <a:latin typeface="Arial"/>
                <a:cs typeface="Arial"/>
                <a:hlinkClick r:id="rId3"/>
              </a:rPr>
              <a:t>StarT</a:t>
            </a:r>
            <a:r>
              <a:rPr sz="1600" b="1" spc="-30" dirty="0">
                <a:solidFill>
                  <a:srgbClr val="0563C1"/>
                </a:solidFill>
                <a:latin typeface="Arial"/>
                <a:cs typeface="Arial"/>
                <a:hlinkClick r:id="rId3"/>
              </a:rPr>
              <a:t> </a:t>
            </a:r>
            <a:r>
              <a:rPr sz="1600" b="1" spc="-10" dirty="0">
                <a:solidFill>
                  <a:srgbClr val="0563C1"/>
                </a:solidFill>
                <a:latin typeface="Arial"/>
                <a:cs typeface="Arial"/>
                <a:hlinkClick r:id="rId3"/>
              </a:rPr>
              <a:t>2022)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6544" y="2068254"/>
            <a:ext cx="5781675" cy="19386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b="1" dirty="0">
                <a:latin typeface="Arial"/>
                <a:cs typeface="Arial"/>
              </a:rPr>
              <a:t>Proyek Ruang </a:t>
            </a:r>
            <a:r>
              <a:rPr sz="2250" b="1" spc="-10" dirty="0">
                <a:latin typeface="Arial"/>
                <a:cs typeface="Arial"/>
              </a:rPr>
              <a:t>Hijau</a:t>
            </a:r>
            <a:endParaRPr sz="2250">
              <a:latin typeface="Arial"/>
              <a:cs typeface="Arial"/>
            </a:endParaRPr>
          </a:p>
          <a:p>
            <a:pPr marL="240665">
              <a:lnSpc>
                <a:spcPct val="100000"/>
              </a:lnSpc>
              <a:spcBef>
                <a:spcPts val="1260"/>
              </a:spcBef>
            </a:pPr>
            <a:r>
              <a:rPr sz="1150" b="1" i="1" dirty="0">
                <a:latin typeface="Arial"/>
                <a:cs typeface="Arial"/>
              </a:rPr>
              <a:t>Nama</a:t>
            </a:r>
            <a:r>
              <a:rPr sz="1150" b="1" i="1" spc="90" dirty="0">
                <a:latin typeface="Arial"/>
                <a:cs typeface="Arial"/>
              </a:rPr>
              <a:t> </a:t>
            </a:r>
            <a:r>
              <a:rPr sz="1150" b="1" i="1" dirty="0">
                <a:latin typeface="Arial"/>
                <a:cs typeface="Arial"/>
              </a:rPr>
              <a:t>komunitas</a:t>
            </a:r>
            <a:r>
              <a:rPr sz="1150" b="1" i="1" spc="95" dirty="0">
                <a:latin typeface="Arial"/>
                <a:cs typeface="Arial"/>
              </a:rPr>
              <a:t> </a:t>
            </a:r>
            <a:r>
              <a:rPr sz="1150" b="1" i="1" spc="-10" dirty="0">
                <a:latin typeface="Arial"/>
                <a:cs typeface="Arial"/>
              </a:rPr>
              <a:t>pembelajaran:</a:t>
            </a:r>
            <a:endParaRPr sz="1150">
              <a:latin typeface="Arial"/>
              <a:cs typeface="Arial"/>
            </a:endParaRPr>
          </a:p>
          <a:p>
            <a:pPr marL="233679">
              <a:lnSpc>
                <a:spcPct val="100000"/>
              </a:lnSpc>
              <a:spcBef>
                <a:spcPts val="570"/>
              </a:spcBef>
            </a:pPr>
            <a:r>
              <a:rPr sz="1150" dirty="0">
                <a:latin typeface="Arial MT"/>
                <a:cs typeface="Arial MT"/>
              </a:rPr>
              <a:t>Veikkolan</a:t>
            </a:r>
            <a:r>
              <a:rPr sz="1150" spc="114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yhtenäiskoulu,</a:t>
            </a:r>
            <a:r>
              <a:rPr sz="1150" spc="120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Finlandia</a:t>
            </a:r>
            <a:r>
              <a:rPr sz="1150" spc="114" dirty="0">
                <a:latin typeface="Arial MT"/>
                <a:cs typeface="Arial MT"/>
              </a:rPr>
              <a:t> </a:t>
            </a:r>
            <a:r>
              <a:rPr sz="1150" spc="-10" dirty="0">
                <a:latin typeface="Arial MT"/>
                <a:cs typeface="Arial MT"/>
              </a:rPr>
              <a:t>(SMA)</a:t>
            </a:r>
            <a:endParaRPr sz="1150">
              <a:latin typeface="Arial MT"/>
              <a:cs typeface="Arial MT"/>
            </a:endParaRPr>
          </a:p>
          <a:p>
            <a:pPr marL="231775">
              <a:lnSpc>
                <a:spcPct val="100000"/>
              </a:lnSpc>
              <a:spcBef>
                <a:spcPts val="265"/>
              </a:spcBef>
            </a:pPr>
            <a:r>
              <a:rPr sz="1150" b="1" i="1" dirty="0">
                <a:latin typeface="Arial"/>
                <a:cs typeface="Arial"/>
              </a:rPr>
              <a:t>Tingkat</a:t>
            </a:r>
            <a:r>
              <a:rPr sz="1150" b="1" i="1" spc="85" dirty="0">
                <a:latin typeface="Arial"/>
                <a:cs typeface="Arial"/>
              </a:rPr>
              <a:t> </a:t>
            </a:r>
            <a:r>
              <a:rPr sz="1150" b="1" i="1" spc="-10" dirty="0">
                <a:latin typeface="Arial"/>
                <a:cs typeface="Arial"/>
              </a:rPr>
              <a:t>sekolah:</a:t>
            </a:r>
            <a:endParaRPr sz="1150">
              <a:latin typeface="Arial"/>
              <a:cs typeface="Arial"/>
            </a:endParaRPr>
          </a:p>
          <a:p>
            <a:pPr marL="243204">
              <a:lnSpc>
                <a:spcPct val="100000"/>
              </a:lnSpc>
              <a:spcBef>
                <a:spcPts val="845"/>
              </a:spcBef>
            </a:pPr>
            <a:r>
              <a:rPr sz="1150" i="1" dirty="0">
                <a:latin typeface="Arial"/>
                <a:cs typeface="Arial"/>
              </a:rPr>
              <a:t>Sekolah</a:t>
            </a:r>
            <a:r>
              <a:rPr sz="1150" i="1" spc="75" dirty="0">
                <a:latin typeface="Arial"/>
                <a:cs typeface="Arial"/>
              </a:rPr>
              <a:t> </a:t>
            </a:r>
            <a:r>
              <a:rPr sz="1150" i="1" dirty="0">
                <a:latin typeface="Arial"/>
                <a:cs typeface="Arial"/>
              </a:rPr>
              <a:t>dasar</a:t>
            </a:r>
            <a:r>
              <a:rPr sz="1150" i="1" spc="75" dirty="0">
                <a:latin typeface="Arial"/>
                <a:cs typeface="Arial"/>
              </a:rPr>
              <a:t> </a:t>
            </a:r>
            <a:r>
              <a:rPr sz="1150" i="1" dirty="0">
                <a:latin typeface="Arial"/>
                <a:cs typeface="Arial"/>
              </a:rPr>
              <a:t>dan</a:t>
            </a:r>
            <a:r>
              <a:rPr sz="1150" i="1" spc="80" dirty="0">
                <a:latin typeface="Arial"/>
                <a:cs typeface="Arial"/>
              </a:rPr>
              <a:t> </a:t>
            </a:r>
            <a:r>
              <a:rPr sz="1150" i="1" dirty="0">
                <a:latin typeface="Arial"/>
                <a:cs typeface="Arial"/>
              </a:rPr>
              <a:t>menengah</a:t>
            </a:r>
            <a:r>
              <a:rPr sz="1150" i="1" spc="75" dirty="0">
                <a:latin typeface="Arial"/>
                <a:cs typeface="Arial"/>
              </a:rPr>
              <a:t> </a:t>
            </a:r>
            <a:r>
              <a:rPr sz="1150" i="1" spc="-10" dirty="0">
                <a:latin typeface="Arial"/>
                <a:cs typeface="Arial"/>
              </a:rPr>
              <a:t>pertama</a:t>
            </a:r>
            <a:endParaRPr sz="1150">
              <a:latin typeface="Arial"/>
              <a:cs typeface="Arial"/>
            </a:endParaRPr>
          </a:p>
          <a:p>
            <a:pPr marL="243204">
              <a:lnSpc>
                <a:spcPct val="100000"/>
              </a:lnSpc>
              <a:spcBef>
                <a:spcPts val="580"/>
              </a:spcBef>
            </a:pPr>
            <a:r>
              <a:rPr sz="1150" b="1" i="1" dirty="0">
                <a:latin typeface="Arial"/>
                <a:cs typeface="Arial"/>
              </a:rPr>
              <a:t>Mata</a:t>
            </a:r>
            <a:r>
              <a:rPr sz="1150" b="1" i="1" spc="95" dirty="0">
                <a:latin typeface="Arial"/>
                <a:cs typeface="Arial"/>
              </a:rPr>
              <a:t> </a:t>
            </a:r>
            <a:r>
              <a:rPr sz="1150" b="1" i="1" dirty="0">
                <a:latin typeface="Arial"/>
                <a:cs typeface="Arial"/>
              </a:rPr>
              <a:t>pelajaran</a:t>
            </a:r>
            <a:r>
              <a:rPr sz="1150" b="1" i="1" spc="100" dirty="0">
                <a:latin typeface="Arial"/>
                <a:cs typeface="Arial"/>
              </a:rPr>
              <a:t> </a:t>
            </a:r>
            <a:r>
              <a:rPr sz="1150" b="1" i="1" dirty="0">
                <a:latin typeface="Arial"/>
                <a:cs typeface="Arial"/>
              </a:rPr>
              <a:t>yang</a:t>
            </a:r>
            <a:r>
              <a:rPr sz="1150" b="1" i="1" spc="100" dirty="0">
                <a:latin typeface="Arial"/>
                <a:cs typeface="Arial"/>
              </a:rPr>
              <a:t> </a:t>
            </a:r>
            <a:r>
              <a:rPr sz="1150" b="1" i="1" dirty="0">
                <a:latin typeface="Arial"/>
                <a:cs typeface="Arial"/>
              </a:rPr>
              <a:t>dimasukkan:</a:t>
            </a:r>
            <a:r>
              <a:rPr sz="1150" b="1" i="1" spc="95" dirty="0">
                <a:latin typeface="Arial"/>
                <a:cs typeface="Arial"/>
              </a:rPr>
              <a:t> </a:t>
            </a:r>
            <a:r>
              <a:rPr sz="1150" dirty="0">
                <a:latin typeface="Arial MT"/>
                <a:cs typeface="Arial MT"/>
              </a:rPr>
              <a:t>Matematika,</a:t>
            </a:r>
            <a:r>
              <a:rPr sz="1150" spc="100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Kerajinan</a:t>
            </a:r>
            <a:r>
              <a:rPr sz="1150" spc="100" dirty="0">
                <a:latin typeface="Arial MT"/>
                <a:cs typeface="Arial MT"/>
              </a:rPr>
              <a:t> </a:t>
            </a:r>
            <a:r>
              <a:rPr sz="1150" dirty="0">
                <a:latin typeface="Arial MT"/>
                <a:cs typeface="Arial MT"/>
              </a:rPr>
              <a:t>Tangan,</a:t>
            </a:r>
            <a:r>
              <a:rPr sz="1150" spc="95" dirty="0">
                <a:latin typeface="Arial MT"/>
                <a:cs typeface="Arial MT"/>
              </a:rPr>
              <a:t> </a:t>
            </a:r>
            <a:r>
              <a:rPr sz="1150" spc="-10" dirty="0">
                <a:latin typeface="Arial MT"/>
                <a:cs typeface="Arial MT"/>
              </a:rPr>
              <a:t>Pemrograman,</a:t>
            </a:r>
            <a:endParaRPr sz="1150">
              <a:latin typeface="Arial MT"/>
              <a:cs typeface="Arial MT"/>
            </a:endParaRPr>
          </a:p>
          <a:p>
            <a:pPr marL="248920">
              <a:lnSpc>
                <a:spcPct val="100000"/>
              </a:lnSpc>
              <a:spcBef>
                <a:spcPts val="615"/>
              </a:spcBef>
            </a:pPr>
            <a:r>
              <a:rPr sz="1100" dirty="0">
                <a:latin typeface="Arial MT"/>
                <a:cs typeface="Arial MT"/>
              </a:rPr>
              <a:t>Biologi,</a:t>
            </a:r>
            <a:r>
              <a:rPr sz="1100" spc="-4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Bahasa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Inggris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71471" y="5529486"/>
            <a:ext cx="2623185" cy="5086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>
              <a:lnSpc>
                <a:spcPct val="109300"/>
              </a:lnSpc>
              <a:spcBef>
                <a:spcPts val="100"/>
              </a:spcBef>
            </a:pPr>
            <a:r>
              <a:rPr sz="1450" dirty="0">
                <a:latin typeface="Arial MT"/>
                <a:cs typeface="Arial MT"/>
              </a:rPr>
              <a:t>Gambar:</a:t>
            </a:r>
            <a:r>
              <a:rPr sz="1450" spc="-4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Program</a:t>
            </a:r>
            <a:r>
              <a:rPr sz="1450" spc="-3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StarT</a:t>
            </a:r>
            <a:r>
              <a:rPr sz="1450" spc="-40" dirty="0">
                <a:latin typeface="Arial MT"/>
                <a:cs typeface="Arial MT"/>
              </a:rPr>
              <a:t> </a:t>
            </a:r>
            <a:r>
              <a:rPr sz="1450" spc="-10" dirty="0">
                <a:latin typeface="Arial MT"/>
                <a:cs typeface="Arial MT"/>
              </a:rPr>
              <a:t>LUMA, </a:t>
            </a:r>
            <a:r>
              <a:rPr sz="1450" dirty="0">
                <a:latin typeface="Arial MT"/>
                <a:cs typeface="Arial MT"/>
              </a:rPr>
              <a:t>Universitas</a:t>
            </a:r>
            <a:r>
              <a:rPr sz="1450" spc="-75" dirty="0">
                <a:latin typeface="Arial MT"/>
                <a:cs typeface="Arial MT"/>
              </a:rPr>
              <a:t> </a:t>
            </a:r>
            <a:r>
              <a:rPr sz="1450" spc="-10" dirty="0">
                <a:latin typeface="Arial MT"/>
                <a:cs typeface="Arial MT"/>
              </a:rPr>
              <a:t>Helsinki</a:t>
            </a:r>
            <a:endParaRPr sz="145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935" y="28343"/>
            <a:ext cx="1205230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dirty="0">
                <a:latin typeface="Arial MT"/>
                <a:cs typeface="Arial MT"/>
              </a:rPr>
              <a:t>Machine</a:t>
            </a:r>
            <a:r>
              <a:rPr sz="650" spc="85" dirty="0">
                <a:latin typeface="Arial MT"/>
                <a:cs typeface="Arial MT"/>
              </a:rPr>
              <a:t> </a:t>
            </a:r>
            <a:r>
              <a:rPr sz="650" dirty="0">
                <a:latin typeface="Arial MT"/>
                <a:cs typeface="Arial MT"/>
              </a:rPr>
              <a:t>Translated</a:t>
            </a:r>
            <a:r>
              <a:rPr sz="650" spc="90" dirty="0">
                <a:latin typeface="Arial MT"/>
                <a:cs typeface="Arial MT"/>
              </a:rPr>
              <a:t> </a:t>
            </a:r>
            <a:r>
              <a:rPr sz="650" dirty="0">
                <a:latin typeface="Arial MT"/>
                <a:cs typeface="Arial MT"/>
              </a:rPr>
              <a:t>by</a:t>
            </a:r>
            <a:r>
              <a:rPr sz="650" spc="85" dirty="0">
                <a:latin typeface="Arial MT"/>
                <a:cs typeface="Arial MT"/>
              </a:rPr>
              <a:t> </a:t>
            </a:r>
            <a:r>
              <a:rPr sz="650" spc="-10" dirty="0">
                <a:latin typeface="Arial MT"/>
                <a:cs typeface="Arial MT"/>
              </a:rPr>
              <a:t>Google</a:t>
            </a:r>
            <a:endParaRPr sz="6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2853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87522" y="513436"/>
            <a:ext cx="84372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80035">
              <a:lnSpc>
                <a:spcPct val="112500"/>
              </a:lnSpc>
              <a:spcBef>
                <a:spcPts val="100"/>
              </a:spcBef>
            </a:pPr>
            <a:r>
              <a:rPr sz="3200" dirty="0"/>
              <a:t>Daftar</a:t>
            </a:r>
            <a:r>
              <a:rPr sz="3200" spc="-40" dirty="0"/>
              <a:t> </a:t>
            </a:r>
            <a:r>
              <a:rPr sz="3200" dirty="0"/>
              <a:t>periksa</a:t>
            </a:r>
            <a:r>
              <a:rPr sz="3200" spc="-35" dirty="0"/>
              <a:t> </a:t>
            </a:r>
            <a:r>
              <a:rPr sz="3200" dirty="0"/>
              <a:t>untuk</a:t>
            </a:r>
            <a:r>
              <a:rPr sz="3200" spc="-30" dirty="0"/>
              <a:t> </a:t>
            </a:r>
            <a:r>
              <a:rPr sz="3200" spc="-10" dirty="0"/>
              <a:t>merencanakan </a:t>
            </a:r>
            <a:r>
              <a:rPr sz="3200" dirty="0"/>
              <a:t>kunjungan ke</a:t>
            </a:r>
            <a:r>
              <a:rPr sz="3200" spc="-5" dirty="0"/>
              <a:t> </a:t>
            </a:r>
            <a:r>
              <a:rPr sz="3200" dirty="0"/>
              <a:t>lingkungan belajar</a:t>
            </a:r>
            <a:r>
              <a:rPr sz="3200" spc="-5" dirty="0"/>
              <a:t> </a:t>
            </a:r>
            <a:r>
              <a:rPr sz="3200" spc="-10" dirty="0"/>
              <a:t>nonformal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381000" y="1219200"/>
            <a:ext cx="10718800" cy="42943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536575" indent="-213360">
              <a:lnSpc>
                <a:spcPct val="100000"/>
              </a:lnSpc>
              <a:spcBef>
                <a:spcPts val="114"/>
              </a:spcBef>
              <a:buAutoNum type="arabicPeriod"/>
              <a:tabLst>
                <a:tab pos="536575" algn="l"/>
              </a:tabLst>
            </a:pPr>
            <a:r>
              <a:rPr sz="1500" dirty="0">
                <a:latin typeface="Arial MT"/>
                <a:cs typeface="Arial MT"/>
              </a:rPr>
              <a:t>Menetapkan</a:t>
            </a:r>
            <a:r>
              <a:rPr sz="1500" spc="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tujuan</a:t>
            </a:r>
            <a:r>
              <a:rPr sz="1500" spc="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dan</a:t>
            </a:r>
            <a:r>
              <a:rPr sz="1500" spc="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hasil</a:t>
            </a:r>
            <a:r>
              <a:rPr sz="1500" spc="20" dirty="0">
                <a:latin typeface="Arial MT"/>
                <a:cs typeface="Arial MT"/>
              </a:rPr>
              <a:t> </a:t>
            </a:r>
            <a:r>
              <a:rPr sz="1500" b="1" dirty="0">
                <a:latin typeface="Arial"/>
                <a:cs typeface="Arial"/>
              </a:rPr>
              <a:t>pembelajaran</a:t>
            </a:r>
            <a:r>
              <a:rPr sz="1500" b="1" spc="30" dirty="0">
                <a:latin typeface="Arial"/>
                <a:cs typeface="Arial"/>
              </a:rPr>
              <a:t> </a:t>
            </a:r>
            <a:r>
              <a:rPr sz="1500" dirty="0">
                <a:latin typeface="Arial MT"/>
                <a:cs typeface="Arial MT"/>
              </a:rPr>
              <a:t>secara</a:t>
            </a:r>
            <a:r>
              <a:rPr sz="1500" spc="2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jelas</a:t>
            </a:r>
            <a:endParaRPr sz="1500" dirty="0">
              <a:latin typeface="Arial MT"/>
              <a:cs typeface="Arial MT"/>
            </a:endParaRPr>
          </a:p>
          <a:p>
            <a:pPr marL="523240" marR="202565" indent="-213360">
              <a:lnSpc>
                <a:spcPct val="120000"/>
              </a:lnSpc>
              <a:spcBef>
                <a:spcPts val="1010"/>
              </a:spcBef>
              <a:buAutoNum type="arabicPeriod"/>
              <a:tabLst>
                <a:tab pos="826135" algn="l"/>
              </a:tabLst>
            </a:pPr>
            <a:r>
              <a:rPr sz="1500" b="1" dirty="0">
                <a:latin typeface="Arial"/>
                <a:cs typeface="Arial"/>
              </a:rPr>
              <a:t>Persiapan:</a:t>
            </a:r>
            <a:r>
              <a:rPr sz="1500" b="1" spc="10" dirty="0">
                <a:latin typeface="Arial"/>
                <a:cs typeface="Arial"/>
              </a:rPr>
              <a:t> </a:t>
            </a:r>
            <a:r>
              <a:rPr sz="1500" dirty="0">
                <a:latin typeface="Arial MT"/>
                <a:cs typeface="Arial MT"/>
              </a:rPr>
              <a:t>Biasakan</a:t>
            </a:r>
            <a:r>
              <a:rPr sz="1500" spc="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diri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Anda</a:t>
            </a:r>
            <a:r>
              <a:rPr sz="1500" spc="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dengan</a:t>
            </a:r>
            <a:r>
              <a:rPr sz="1500" spc="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organisasi/perusahaan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dan</a:t>
            </a:r>
            <a:r>
              <a:rPr sz="1500" spc="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kembangkan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rencana</a:t>
            </a:r>
            <a:r>
              <a:rPr sz="1500" spc="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dan</a:t>
            </a:r>
            <a:r>
              <a:rPr sz="1500" spc="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jadwal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terperinci</a:t>
            </a:r>
            <a:r>
              <a:rPr sz="1500" spc="10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untuk 	</a:t>
            </a:r>
            <a:r>
              <a:rPr sz="1500" dirty="0">
                <a:latin typeface="Arial MT"/>
                <a:cs typeface="Arial MT"/>
              </a:rPr>
              <a:t>kunjungan,</a:t>
            </a:r>
            <a:r>
              <a:rPr sz="1500" spc="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termasuk</a:t>
            </a:r>
            <a:r>
              <a:rPr sz="1500" spc="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kegiatan</a:t>
            </a:r>
            <a:r>
              <a:rPr sz="1500" spc="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atau</a:t>
            </a:r>
            <a:r>
              <a:rPr sz="1500" spc="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pameran</a:t>
            </a:r>
            <a:r>
              <a:rPr sz="1500" spc="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khusus</a:t>
            </a:r>
            <a:r>
              <a:rPr sz="1500" spc="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untuk</a:t>
            </a:r>
            <a:r>
              <a:rPr sz="1500" spc="2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dijelajahi.</a:t>
            </a:r>
            <a:endParaRPr sz="1500" dirty="0">
              <a:latin typeface="Arial MT"/>
              <a:cs typeface="Arial MT"/>
            </a:endParaRPr>
          </a:p>
          <a:p>
            <a:pPr marL="526415" marR="1233170" indent="-213360">
              <a:lnSpc>
                <a:spcPct val="120000"/>
              </a:lnSpc>
              <a:spcBef>
                <a:spcPts val="980"/>
              </a:spcBef>
              <a:buAutoNum type="arabicPeriod"/>
              <a:tabLst>
                <a:tab pos="824865" algn="l"/>
              </a:tabLst>
            </a:pPr>
            <a:r>
              <a:rPr sz="1500" dirty="0">
                <a:latin typeface="Arial MT"/>
                <a:cs typeface="Arial MT"/>
              </a:rPr>
              <a:t>Melakukan</a:t>
            </a:r>
            <a:r>
              <a:rPr sz="1500" spc="20" dirty="0">
                <a:latin typeface="Arial MT"/>
                <a:cs typeface="Arial MT"/>
              </a:rPr>
              <a:t> </a:t>
            </a:r>
            <a:r>
              <a:rPr sz="1500" b="1" dirty="0">
                <a:latin typeface="Arial"/>
                <a:cs typeface="Arial"/>
              </a:rPr>
              <a:t>kegiatan</a:t>
            </a:r>
            <a:r>
              <a:rPr sz="1500" b="1" spc="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prakunjungan</a:t>
            </a:r>
            <a:r>
              <a:rPr sz="1500" b="1" spc="30" dirty="0">
                <a:latin typeface="Arial"/>
                <a:cs typeface="Arial"/>
              </a:rPr>
              <a:t> </a:t>
            </a:r>
            <a:r>
              <a:rPr sz="1500" dirty="0">
                <a:latin typeface="Arial MT"/>
                <a:cs typeface="Arial MT"/>
              </a:rPr>
              <a:t>di</a:t>
            </a:r>
            <a:r>
              <a:rPr sz="1500" spc="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kelas</a:t>
            </a:r>
            <a:r>
              <a:rPr sz="1500" spc="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untuk</a:t>
            </a:r>
            <a:r>
              <a:rPr sz="1500" spc="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memperkenalkan</a:t>
            </a:r>
            <a:r>
              <a:rPr sz="1500" spc="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siswa</a:t>
            </a:r>
            <a:r>
              <a:rPr sz="1500" spc="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pada</a:t>
            </a:r>
            <a:r>
              <a:rPr sz="1500" spc="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topik</a:t>
            </a:r>
            <a:r>
              <a:rPr sz="1500" spc="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atau</a:t>
            </a:r>
            <a:r>
              <a:rPr sz="1500" spc="3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materi</a:t>
            </a:r>
            <a:r>
              <a:rPr sz="1500" spc="2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utama 	konsep.</a:t>
            </a:r>
            <a:endParaRPr sz="1500" dirty="0">
              <a:latin typeface="Arial MT"/>
              <a:cs typeface="Arial MT"/>
            </a:endParaRPr>
          </a:p>
          <a:p>
            <a:pPr marL="516255" marR="545465" indent="-213360">
              <a:lnSpc>
                <a:spcPct val="120000"/>
              </a:lnSpc>
              <a:spcBef>
                <a:spcPts val="1019"/>
              </a:spcBef>
              <a:buAutoNum type="arabicPeriod"/>
              <a:tabLst>
                <a:tab pos="820419" algn="l"/>
              </a:tabLst>
            </a:pPr>
            <a:r>
              <a:rPr sz="1500" b="1" dirty="0">
                <a:latin typeface="Arial"/>
                <a:cs typeface="Arial"/>
              </a:rPr>
              <a:t>Logistik:</a:t>
            </a:r>
            <a:r>
              <a:rPr sz="1500" b="1" spc="25" dirty="0">
                <a:latin typeface="Arial"/>
                <a:cs typeface="Arial"/>
              </a:rPr>
              <a:t> </a:t>
            </a:r>
            <a:r>
              <a:rPr sz="1500" dirty="0">
                <a:latin typeface="Arial MT"/>
                <a:cs typeface="Arial MT"/>
              </a:rPr>
              <a:t>Atur</a:t>
            </a:r>
            <a:r>
              <a:rPr sz="1500" spc="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transportasi,</a:t>
            </a:r>
            <a:r>
              <a:rPr sz="1500" spc="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perizinan,</a:t>
            </a:r>
            <a:r>
              <a:rPr sz="1500" spc="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dan</a:t>
            </a:r>
            <a:r>
              <a:rPr sz="1500" spc="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reservasi</a:t>
            </a:r>
            <a:r>
              <a:rPr sz="1500" spc="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atau</a:t>
            </a:r>
            <a:r>
              <a:rPr sz="1500" spc="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pemesanan</a:t>
            </a:r>
            <a:r>
              <a:rPr sz="1500" spc="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yang</a:t>
            </a:r>
            <a:r>
              <a:rPr sz="1500" spc="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diperlukan</a:t>
            </a:r>
            <a:r>
              <a:rPr sz="1500" spc="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untuk</a:t>
            </a:r>
            <a:r>
              <a:rPr sz="1500" spc="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kunjungan.</a:t>
            </a:r>
            <a:r>
              <a:rPr sz="1500" spc="20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Pastikan 	</a:t>
            </a:r>
            <a:r>
              <a:rPr sz="1500" dirty="0">
                <a:latin typeface="Arial MT"/>
                <a:cs typeface="Arial MT"/>
              </a:rPr>
              <a:t>Anda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memiliki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pendamping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atau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sukarelawan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yang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cukup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untuk</a:t>
            </a:r>
            <a:r>
              <a:rPr sz="1500" spc="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mengawasi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dan</a:t>
            </a:r>
            <a:r>
              <a:rPr sz="1500" spc="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mendukung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siswa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selama 	kunjungan.</a:t>
            </a:r>
            <a:endParaRPr sz="1500" dirty="0">
              <a:latin typeface="Arial MT"/>
              <a:cs typeface="Arial MT"/>
            </a:endParaRPr>
          </a:p>
          <a:p>
            <a:pPr marL="526415" marR="599440" indent="-213360">
              <a:lnSpc>
                <a:spcPct val="120000"/>
              </a:lnSpc>
              <a:spcBef>
                <a:spcPts val="1000"/>
              </a:spcBef>
              <a:buAutoNum type="arabicPeriod"/>
              <a:tabLst>
                <a:tab pos="833755" algn="l"/>
              </a:tabLst>
            </a:pPr>
            <a:r>
              <a:rPr sz="1500" dirty="0">
                <a:latin typeface="Arial MT"/>
                <a:cs typeface="Arial MT"/>
              </a:rPr>
              <a:t>Identifikasi</a:t>
            </a:r>
            <a:r>
              <a:rPr sz="1500" spc="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pameran</a:t>
            </a:r>
            <a:r>
              <a:rPr sz="1500" spc="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interaktif</a:t>
            </a:r>
            <a:r>
              <a:rPr sz="1500" spc="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atau</a:t>
            </a:r>
            <a:r>
              <a:rPr sz="1500" spc="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kegiatan</a:t>
            </a:r>
            <a:r>
              <a:rPr sz="1500" spc="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langsung</a:t>
            </a:r>
            <a:r>
              <a:rPr sz="1500" spc="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yang</a:t>
            </a:r>
            <a:r>
              <a:rPr sz="1500" spc="25" dirty="0">
                <a:latin typeface="Arial MT"/>
                <a:cs typeface="Arial MT"/>
              </a:rPr>
              <a:t> </a:t>
            </a:r>
            <a:r>
              <a:rPr sz="1500" b="1" dirty="0">
                <a:latin typeface="Arial"/>
                <a:cs typeface="Arial"/>
              </a:rPr>
              <a:t>secara</a:t>
            </a:r>
            <a:r>
              <a:rPr sz="1500" b="1" spc="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aktif</a:t>
            </a:r>
            <a:r>
              <a:rPr sz="1500" b="1" spc="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melibatkan</a:t>
            </a:r>
            <a:r>
              <a:rPr sz="1500" b="1" spc="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siswa</a:t>
            </a:r>
            <a:r>
              <a:rPr sz="1500" b="1" spc="30" dirty="0">
                <a:latin typeface="Arial"/>
                <a:cs typeface="Arial"/>
              </a:rPr>
              <a:t> </a:t>
            </a:r>
            <a:r>
              <a:rPr sz="1500" dirty="0">
                <a:latin typeface="Arial MT"/>
                <a:cs typeface="Arial MT"/>
              </a:rPr>
              <a:t>dalam</a:t>
            </a:r>
            <a:r>
              <a:rPr sz="1500" spc="2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pembelajaran 	</a:t>
            </a:r>
            <a:r>
              <a:rPr sz="1500" dirty="0">
                <a:latin typeface="Arial MT"/>
                <a:cs typeface="Arial MT"/>
              </a:rPr>
              <a:t>proses</a:t>
            </a:r>
            <a:r>
              <a:rPr sz="1500" spc="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selama</a:t>
            </a:r>
            <a:r>
              <a:rPr sz="1500" spc="2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kunjungan.</a:t>
            </a:r>
            <a:endParaRPr sz="1500" dirty="0">
              <a:latin typeface="Arial MT"/>
              <a:cs typeface="Arial MT"/>
            </a:endParaRPr>
          </a:p>
          <a:p>
            <a:pPr marL="523240" marR="1706880" indent="-213360">
              <a:lnSpc>
                <a:spcPct val="101800"/>
              </a:lnSpc>
              <a:spcBef>
                <a:spcPts val="1330"/>
              </a:spcBef>
              <a:buAutoNum type="arabicPeriod"/>
              <a:tabLst>
                <a:tab pos="824865" algn="l"/>
              </a:tabLst>
            </a:pPr>
            <a:r>
              <a:rPr sz="1500" b="1" dirty="0">
                <a:latin typeface="Arial"/>
                <a:cs typeface="Arial"/>
              </a:rPr>
              <a:t>Diferensiasi:</a:t>
            </a:r>
            <a:r>
              <a:rPr sz="1500" b="1" spc="15" dirty="0">
                <a:latin typeface="Arial"/>
                <a:cs typeface="Arial"/>
              </a:rPr>
              <a:t> </a:t>
            </a:r>
            <a:r>
              <a:rPr sz="1500" dirty="0">
                <a:latin typeface="Arial MT"/>
                <a:cs typeface="Arial MT"/>
              </a:rPr>
              <a:t>Pertimbangkan</a:t>
            </a:r>
            <a:r>
              <a:rPr sz="1500" spc="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gaya</a:t>
            </a:r>
            <a:r>
              <a:rPr sz="1500" spc="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belajar,</a:t>
            </a:r>
            <a:r>
              <a:rPr sz="1500" spc="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kebutuhan,</a:t>
            </a:r>
            <a:r>
              <a:rPr sz="1500" spc="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dan</a:t>
            </a:r>
            <a:r>
              <a:rPr sz="1500" spc="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kemampuan</a:t>
            </a:r>
            <a:r>
              <a:rPr sz="1500" spc="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anak</a:t>
            </a:r>
            <a:r>
              <a:rPr sz="1500" spc="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Anda</a:t>
            </a:r>
            <a:r>
              <a:rPr sz="1500" spc="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yang</a:t>
            </a:r>
            <a:r>
              <a:rPr sz="1500" spc="1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beragam. 	siswa.</a:t>
            </a:r>
            <a:endParaRPr sz="1500" dirty="0">
              <a:latin typeface="Arial MT"/>
              <a:cs typeface="Arial MT"/>
            </a:endParaRPr>
          </a:p>
          <a:p>
            <a:pPr marL="497205" indent="-18351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97205" algn="l"/>
              </a:tabLst>
            </a:pPr>
            <a:r>
              <a:rPr sz="1300" dirty="0" err="1">
                <a:latin typeface="Arial MT"/>
                <a:cs typeface="Arial MT"/>
              </a:rPr>
              <a:t>Rencanakan</a:t>
            </a:r>
            <a:r>
              <a:rPr sz="1300" spc="-4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kegiatan</a:t>
            </a:r>
            <a:r>
              <a:rPr sz="1300" spc="-4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pasca</a:t>
            </a:r>
            <a:r>
              <a:rPr sz="1300" spc="-3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kunjungan</a:t>
            </a:r>
            <a:r>
              <a:rPr sz="1300" spc="-3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untuk</a:t>
            </a:r>
            <a:r>
              <a:rPr sz="1300" spc="-35" dirty="0">
                <a:latin typeface="Arial MT"/>
                <a:cs typeface="Arial MT"/>
              </a:rPr>
              <a:t> </a:t>
            </a:r>
            <a:r>
              <a:rPr sz="1300" b="1" dirty="0">
                <a:latin typeface="Arial"/>
                <a:cs typeface="Arial"/>
              </a:rPr>
              <a:t>memfasilitasi</a:t>
            </a:r>
            <a:r>
              <a:rPr sz="1300" b="1" spc="-3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refleksi</a:t>
            </a:r>
            <a:r>
              <a:rPr sz="1300" b="1" spc="-35" dirty="0">
                <a:latin typeface="Arial"/>
                <a:cs typeface="Arial"/>
              </a:rPr>
              <a:t> </a:t>
            </a:r>
            <a:r>
              <a:rPr sz="1300" dirty="0">
                <a:latin typeface="Arial MT"/>
                <a:cs typeface="Arial MT"/>
              </a:rPr>
              <a:t>atas</a:t>
            </a:r>
            <a:r>
              <a:rPr sz="1300" spc="-3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pengalaman</a:t>
            </a:r>
            <a:r>
              <a:rPr sz="1300" spc="-4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tersebut</a:t>
            </a:r>
            <a:r>
              <a:rPr sz="1300" spc="-3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guna</a:t>
            </a:r>
            <a:r>
              <a:rPr sz="1300" spc="-3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memastikan</a:t>
            </a:r>
            <a:r>
              <a:rPr sz="1300" spc="-3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adanya</a:t>
            </a:r>
            <a:r>
              <a:rPr sz="1300" spc="-4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koneksi</a:t>
            </a:r>
            <a:r>
              <a:rPr sz="1300" spc="-35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dengan</a:t>
            </a:r>
            <a:endParaRPr sz="1300" dirty="0">
              <a:latin typeface="Arial MT"/>
              <a:cs typeface="Arial MT"/>
            </a:endParaRPr>
          </a:p>
          <a:p>
            <a:pPr marL="525145" indent="-213360">
              <a:lnSpc>
                <a:spcPts val="1645"/>
              </a:lnSpc>
              <a:buAutoNum type="arabicPeriod" startAt="8"/>
              <a:tabLst>
                <a:tab pos="525145" algn="l"/>
              </a:tabLst>
            </a:pPr>
            <a:r>
              <a:rPr sz="1500" dirty="0" err="1">
                <a:latin typeface="Arial MT"/>
                <a:cs typeface="Arial MT"/>
              </a:rPr>
              <a:t>Mengidentifikasi</a:t>
            </a:r>
            <a:r>
              <a:rPr sz="1500" spc="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berbagai</a:t>
            </a:r>
            <a:r>
              <a:rPr sz="1500" spc="3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metode</a:t>
            </a:r>
            <a:r>
              <a:rPr sz="1500" spc="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untuk</a:t>
            </a:r>
            <a:r>
              <a:rPr sz="1500" spc="30" dirty="0">
                <a:latin typeface="Arial MT"/>
                <a:cs typeface="Arial MT"/>
              </a:rPr>
              <a:t> </a:t>
            </a:r>
            <a:r>
              <a:rPr sz="1500" b="1" dirty="0">
                <a:latin typeface="Arial"/>
                <a:cs typeface="Arial"/>
              </a:rPr>
              <a:t>menilai</a:t>
            </a:r>
            <a:r>
              <a:rPr sz="1500" b="1" spc="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pembelajaran</a:t>
            </a:r>
            <a:r>
              <a:rPr sz="1500" b="1" spc="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siswa</a:t>
            </a:r>
            <a:r>
              <a:rPr sz="1500" b="1" spc="30" dirty="0">
                <a:latin typeface="Arial"/>
                <a:cs typeface="Arial"/>
              </a:rPr>
              <a:t> </a:t>
            </a:r>
            <a:r>
              <a:rPr sz="1500" dirty="0">
                <a:latin typeface="Arial MT"/>
                <a:cs typeface="Arial MT"/>
              </a:rPr>
              <a:t>selama</a:t>
            </a:r>
            <a:r>
              <a:rPr sz="1500" spc="3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dan</a:t>
            </a:r>
            <a:r>
              <a:rPr sz="1500" spc="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setelah</a:t>
            </a:r>
            <a:r>
              <a:rPr sz="1500" spc="30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kunjungan.</a:t>
            </a:r>
            <a:endParaRPr sz="1500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935" y="28343"/>
            <a:ext cx="1205230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dirty="0">
                <a:latin typeface="Arial MT"/>
                <a:cs typeface="Arial MT"/>
              </a:rPr>
              <a:t>Machine</a:t>
            </a:r>
            <a:r>
              <a:rPr sz="650" spc="85" dirty="0">
                <a:latin typeface="Arial MT"/>
                <a:cs typeface="Arial MT"/>
              </a:rPr>
              <a:t> </a:t>
            </a:r>
            <a:r>
              <a:rPr sz="650" dirty="0">
                <a:latin typeface="Arial MT"/>
                <a:cs typeface="Arial MT"/>
              </a:rPr>
              <a:t>Translated</a:t>
            </a:r>
            <a:r>
              <a:rPr sz="650" spc="90" dirty="0">
                <a:latin typeface="Arial MT"/>
                <a:cs typeface="Arial MT"/>
              </a:rPr>
              <a:t> </a:t>
            </a:r>
            <a:r>
              <a:rPr sz="650" dirty="0">
                <a:latin typeface="Arial MT"/>
                <a:cs typeface="Arial MT"/>
              </a:rPr>
              <a:t>by</a:t>
            </a:r>
            <a:r>
              <a:rPr sz="650" spc="85" dirty="0">
                <a:latin typeface="Arial MT"/>
                <a:cs typeface="Arial MT"/>
              </a:rPr>
              <a:t> </a:t>
            </a:r>
            <a:r>
              <a:rPr sz="650" spc="-10" dirty="0">
                <a:latin typeface="Arial MT"/>
                <a:cs typeface="Arial MT"/>
              </a:rPr>
              <a:t>Google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C7AC7873-6135-ECDF-D80D-4ACE5447D8A3}"/>
              </a:ext>
            </a:extLst>
          </p:cNvPr>
          <p:cNvSpPr/>
          <p:nvPr/>
        </p:nvSpPr>
        <p:spPr>
          <a:xfrm>
            <a:off x="704724" y="5928666"/>
            <a:ext cx="821916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200" b="0" strike="noStrike" spc="-1" dirty="0" err="1">
                <a:solidFill>
                  <a:schemeClr val="dk1"/>
                </a:solidFill>
                <a:latin typeface="Calibri"/>
                <a:ea typeface="Arial"/>
              </a:rPr>
              <a:t>Eshach</a:t>
            </a:r>
            <a:r>
              <a:rPr lang="en-US" sz="12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, H. (2007). Bridging In-school and Out-of-school Learning: Formal, Non-Formal, and Informal Education. </a:t>
            </a:r>
            <a:r>
              <a:rPr lang="en-US" sz="1200" b="0" i="1" strike="noStrike" spc="-1" dirty="0">
                <a:solidFill>
                  <a:schemeClr val="dk1"/>
                </a:solidFill>
                <a:latin typeface="Calibri"/>
                <a:ea typeface="Arial"/>
              </a:rPr>
              <a:t>Journal of Science Education and Technology</a:t>
            </a:r>
            <a:r>
              <a:rPr lang="en-US" sz="12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, </a:t>
            </a:r>
            <a:r>
              <a:rPr lang="en-US" sz="1200" b="0" i="1" strike="noStrike" spc="-1" dirty="0">
                <a:solidFill>
                  <a:schemeClr val="dk1"/>
                </a:solidFill>
                <a:latin typeface="Calibri"/>
                <a:ea typeface="Arial"/>
              </a:rPr>
              <a:t>16</a:t>
            </a:r>
            <a:r>
              <a:rPr lang="en-US" sz="12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(2), p. 174. </a:t>
            </a:r>
            <a:r>
              <a:rPr lang="en-US" sz="1200" b="0" u="sng" strike="noStrike" spc="-1" dirty="0">
                <a:solidFill>
                  <a:srgbClr val="0563C1"/>
                </a:solidFill>
                <a:uFillTx/>
                <a:latin typeface="Calibri"/>
                <a:ea typeface="Arial"/>
                <a:hlinkClick r:id="rId3"/>
              </a:rPr>
              <a:t>https://doi.org/10.1007/s10956-006-9027-1</a:t>
            </a:r>
            <a:endParaRPr lang="en-US" sz="12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2853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03032" y="525361"/>
            <a:ext cx="9768840" cy="1110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275" marR="5080" indent="-29209">
              <a:lnSpc>
                <a:spcPct val="111300"/>
              </a:lnSpc>
              <a:spcBef>
                <a:spcPts val="95"/>
              </a:spcBef>
            </a:pPr>
            <a:r>
              <a:rPr sz="3200" spc="-30" dirty="0"/>
              <a:t>Hal-</a:t>
            </a:r>
            <a:r>
              <a:rPr sz="3200" dirty="0"/>
              <a:t>hal</a:t>
            </a:r>
            <a:r>
              <a:rPr sz="3200" spc="5" dirty="0"/>
              <a:t> </a:t>
            </a:r>
            <a:r>
              <a:rPr sz="3200" dirty="0"/>
              <a:t>yang</a:t>
            </a:r>
            <a:r>
              <a:rPr sz="3200" spc="10" dirty="0"/>
              <a:t> </a:t>
            </a:r>
            <a:r>
              <a:rPr sz="3200" dirty="0"/>
              <a:t>perlu</a:t>
            </a:r>
            <a:r>
              <a:rPr sz="3200" spc="5" dirty="0"/>
              <a:t> </a:t>
            </a:r>
            <a:r>
              <a:rPr sz="3200" dirty="0"/>
              <a:t>dipertimbangkan</a:t>
            </a:r>
            <a:r>
              <a:rPr sz="3200" spc="15" dirty="0"/>
              <a:t> </a:t>
            </a:r>
            <a:r>
              <a:rPr sz="3200" spc="-10" dirty="0"/>
              <a:t>ketika </a:t>
            </a:r>
            <a:r>
              <a:rPr sz="3200" dirty="0"/>
              <a:t>memilih</a:t>
            </a:r>
            <a:r>
              <a:rPr sz="3200" spc="20" dirty="0"/>
              <a:t> </a:t>
            </a:r>
            <a:r>
              <a:rPr sz="3200" dirty="0"/>
              <a:t>mitra</a:t>
            </a:r>
            <a:r>
              <a:rPr sz="3200" spc="20" dirty="0"/>
              <a:t> </a:t>
            </a:r>
            <a:r>
              <a:rPr sz="3200" dirty="0"/>
              <a:t>kolaborasi</a:t>
            </a:r>
            <a:r>
              <a:rPr sz="3200" spc="20" dirty="0"/>
              <a:t> </a:t>
            </a:r>
            <a:r>
              <a:rPr sz="3200" dirty="0"/>
              <a:t>non-/informal</a:t>
            </a:r>
            <a:r>
              <a:rPr sz="3200" spc="20" dirty="0"/>
              <a:t> </a:t>
            </a:r>
            <a:r>
              <a:rPr sz="3200" dirty="0"/>
              <a:t>untuk</a:t>
            </a:r>
            <a:r>
              <a:rPr sz="3200" spc="25" dirty="0"/>
              <a:t> </a:t>
            </a:r>
            <a:r>
              <a:rPr sz="3200" spc="-25" dirty="0"/>
              <a:t>ESD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932975" y="2039656"/>
            <a:ext cx="9532620" cy="39178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6845" marR="469900" indent="-144780">
              <a:lnSpc>
                <a:spcPct val="120000"/>
              </a:lnSpc>
              <a:spcBef>
                <a:spcPts val="95"/>
              </a:spcBef>
              <a:buFont typeface="Arial MT"/>
              <a:buChar char="•"/>
              <a:tabLst>
                <a:tab pos="234950" algn="l"/>
              </a:tabLst>
            </a:pPr>
            <a:r>
              <a:rPr sz="1800" b="1" dirty="0">
                <a:latin typeface="Arial"/>
                <a:cs typeface="Arial"/>
              </a:rPr>
              <a:t>Uraikan</a:t>
            </a:r>
            <a:r>
              <a:rPr sz="1800" b="1" spc="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secara</a:t>
            </a:r>
            <a:r>
              <a:rPr sz="1800" b="1" spc="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jelas</a:t>
            </a:r>
            <a:r>
              <a:rPr sz="1800" b="1" spc="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tujuan</a:t>
            </a:r>
            <a:r>
              <a:rPr sz="1800" b="1" spc="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dan</a:t>
            </a:r>
            <a:r>
              <a:rPr sz="1800" b="1" spc="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hasil</a:t>
            </a:r>
            <a:r>
              <a:rPr sz="1800" b="1" spc="55" dirty="0">
                <a:latin typeface="Arial"/>
                <a:cs typeface="Arial"/>
              </a:rPr>
              <a:t> </a:t>
            </a:r>
            <a:r>
              <a:rPr sz="1800" dirty="0">
                <a:latin typeface="Arial MT"/>
                <a:cs typeface="Arial MT"/>
              </a:rPr>
              <a:t>yang</a:t>
            </a:r>
            <a:r>
              <a:rPr sz="1800" spc="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ingin</a:t>
            </a:r>
            <a:r>
              <a:rPr sz="1800" spc="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dicapai</a:t>
            </a:r>
            <a:r>
              <a:rPr sz="1800" spc="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melalui</a:t>
            </a:r>
            <a:r>
              <a:rPr sz="1800" spc="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kolaborasi,</a:t>
            </a:r>
            <a:r>
              <a:rPr sz="1800" spc="5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pastikan 	</a:t>
            </a:r>
            <a:r>
              <a:rPr sz="1800" dirty="0">
                <a:latin typeface="Arial MT"/>
                <a:cs typeface="Arial MT"/>
              </a:rPr>
              <a:t>keselarasan</a:t>
            </a:r>
            <a:r>
              <a:rPr sz="1800" spc="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dengan</a:t>
            </a:r>
            <a:r>
              <a:rPr sz="1800" spc="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tujuan</a:t>
            </a:r>
            <a:r>
              <a:rPr sz="1800" spc="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kurikulum</a:t>
            </a:r>
            <a:r>
              <a:rPr sz="1800" spc="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dan</a:t>
            </a:r>
            <a:r>
              <a:rPr sz="1800" spc="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prinsip</a:t>
            </a:r>
            <a:r>
              <a:rPr sz="1800" spc="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pembangunan</a:t>
            </a:r>
            <a:r>
              <a:rPr sz="1800" spc="70" dirty="0">
                <a:latin typeface="Arial MT"/>
                <a:cs typeface="Arial MT"/>
              </a:rPr>
              <a:t> </a:t>
            </a:r>
            <a:r>
              <a:rPr sz="1800" spc="-10" dirty="0" err="1">
                <a:latin typeface="Arial MT"/>
                <a:cs typeface="Arial MT"/>
              </a:rPr>
              <a:t>berkelanjutan</a:t>
            </a:r>
            <a:r>
              <a:rPr sz="1800" spc="-10" dirty="0">
                <a:latin typeface="Arial MT"/>
                <a:cs typeface="Arial MT"/>
              </a:rPr>
              <a:t>.</a:t>
            </a:r>
            <a:endParaRPr sz="1800" dirty="0">
              <a:latin typeface="Arial MT"/>
              <a:cs typeface="Arial MT"/>
            </a:endParaRPr>
          </a:p>
          <a:p>
            <a:pPr marL="156845" marR="5080" indent="-144780">
              <a:lnSpc>
                <a:spcPct val="120600"/>
              </a:lnSpc>
              <a:buFont typeface="Arial MT"/>
              <a:buChar char="•"/>
              <a:tabLst>
                <a:tab pos="236220" algn="l"/>
              </a:tabLst>
            </a:pPr>
            <a:r>
              <a:rPr sz="1800" b="1" dirty="0">
                <a:latin typeface="Arial"/>
                <a:cs typeface="Arial"/>
              </a:rPr>
              <a:t>Mencari</a:t>
            </a:r>
            <a:r>
              <a:rPr sz="1800" b="1" spc="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dan</a:t>
            </a:r>
            <a:r>
              <a:rPr sz="1800" b="1" spc="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menilai:</a:t>
            </a:r>
            <a:r>
              <a:rPr sz="1800" b="1" spc="70" dirty="0">
                <a:latin typeface="Arial"/>
                <a:cs typeface="Arial"/>
              </a:rPr>
              <a:t> </a:t>
            </a:r>
            <a:r>
              <a:rPr sz="1800" dirty="0">
                <a:latin typeface="Arial MT"/>
                <a:cs typeface="Arial MT"/>
              </a:rPr>
              <a:t>Periksa</a:t>
            </a:r>
            <a:r>
              <a:rPr sz="1800" spc="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komitmen</a:t>
            </a:r>
            <a:r>
              <a:rPr sz="1800" spc="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mitra</a:t>
            </a:r>
            <a:r>
              <a:rPr sz="1800" spc="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terhadap</a:t>
            </a:r>
            <a:r>
              <a:rPr sz="1800" spc="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keberlanjutan,</a:t>
            </a:r>
            <a:r>
              <a:rPr sz="1800" spc="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keahlian</a:t>
            </a:r>
            <a:r>
              <a:rPr sz="1800" spc="70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yang 	</a:t>
            </a:r>
            <a:r>
              <a:rPr sz="1800" dirty="0">
                <a:latin typeface="Arial MT"/>
                <a:cs typeface="Arial MT"/>
              </a:rPr>
              <a:t>relevan,</a:t>
            </a:r>
            <a:r>
              <a:rPr sz="1800" spc="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dan</a:t>
            </a:r>
            <a:r>
              <a:rPr sz="1800" spc="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sumber</a:t>
            </a:r>
            <a:r>
              <a:rPr sz="1800" spc="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daya</a:t>
            </a:r>
            <a:r>
              <a:rPr sz="1800" spc="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untuk</a:t>
            </a:r>
            <a:r>
              <a:rPr sz="1800" spc="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mendukung</a:t>
            </a:r>
            <a:r>
              <a:rPr sz="1800" spc="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inisiatif</a:t>
            </a:r>
            <a:r>
              <a:rPr sz="1800" spc="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pendidikan.</a:t>
            </a:r>
            <a:r>
              <a:rPr sz="1800" spc="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Disarankan</a:t>
            </a:r>
            <a:r>
              <a:rPr sz="1800" spc="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untuk</a:t>
            </a:r>
            <a:r>
              <a:rPr sz="1800" spc="6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menilai 	</a:t>
            </a:r>
            <a:r>
              <a:rPr sz="1800" dirty="0">
                <a:latin typeface="Arial MT"/>
                <a:cs typeface="Arial MT"/>
              </a:rPr>
              <a:t>keselarasan</a:t>
            </a:r>
            <a:r>
              <a:rPr sz="1800" spc="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mitra</a:t>
            </a:r>
            <a:r>
              <a:rPr sz="1800" spc="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dengan</a:t>
            </a:r>
            <a:r>
              <a:rPr sz="1800" spc="6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nilai-</a:t>
            </a:r>
            <a:r>
              <a:rPr sz="1800" dirty="0">
                <a:latin typeface="Arial MT"/>
                <a:cs typeface="Arial MT"/>
              </a:rPr>
              <a:t>nilai</a:t>
            </a:r>
            <a:r>
              <a:rPr sz="1800" spc="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dan</a:t>
            </a:r>
            <a:r>
              <a:rPr sz="1800" spc="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kurikulum</a:t>
            </a:r>
            <a:r>
              <a:rPr sz="1800" spc="6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sekolah.</a:t>
            </a:r>
            <a:endParaRPr sz="1800" dirty="0">
              <a:latin typeface="Arial MT"/>
              <a:cs typeface="Arial MT"/>
            </a:endParaRPr>
          </a:p>
          <a:p>
            <a:pPr marL="156845" marR="393065" indent="-144780">
              <a:lnSpc>
                <a:spcPct val="119400"/>
              </a:lnSpc>
              <a:spcBef>
                <a:spcPts val="1015"/>
              </a:spcBef>
              <a:buFont typeface="Arial MT"/>
              <a:buChar char="•"/>
              <a:tabLst>
                <a:tab pos="234950" algn="l"/>
              </a:tabLst>
            </a:pPr>
            <a:r>
              <a:rPr sz="1800" b="1" dirty="0">
                <a:latin typeface="Arial"/>
                <a:cs typeface="Arial"/>
              </a:rPr>
              <a:t>Pertimbangkan</a:t>
            </a:r>
            <a:r>
              <a:rPr sz="1800" b="1" spc="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peran</a:t>
            </a:r>
            <a:r>
              <a:rPr sz="1800" b="1" spc="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mitra.</a:t>
            </a:r>
            <a:r>
              <a:rPr sz="1800" b="1" spc="75" dirty="0">
                <a:latin typeface="Arial"/>
                <a:cs typeface="Arial"/>
              </a:rPr>
              <a:t> </a:t>
            </a:r>
            <a:r>
              <a:rPr sz="1800" dirty="0">
                <a:latin typeface="Arial MT"/>
                <a:cs typeface="Arial MT"/>
              </a:rPr>
              <a:t>Misalnya,</a:t>
            </a:r>
            <a:r>
              <a:rPr sz="1800" spc="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menyediakan</a:t>
            </a:r>
            <a:r>
              <a:rPr sz="1800" spc="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keahlian</a:t>
            </a:r>
            <a:r>
              <a:rPr sz="1800" spc="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dan</a:t>
            </a:r>
            <a:r>
              <a:rPr sz="1800" spc="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sumber</a:t>
            </a:r>
            <a:r>
              <a:rPr sz="1800" spc="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daya</a:t>
            </a:r>
            <a:r>
              <a:rPr sz="1800" spc="7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untuk 	</a:t>
            </a:r>
            <a:r>
              <a:rPr sz="1800" dirty="0">
                <a:latin typeface="Arial MT"/>
                <a:cs typeface="Arial MT"/>
              </a:rPr>
              <a:t>mendukung</a:t>
            </a:r>
            <a:r>
              <a:rPr sz="1800" spc="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pembelajaran</a:t>
            </a:r>
            <a:r>
              <a:rPr sz="1800" spc="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siswa,</a:t>
            </a:r>
            <a:r>
              <a:rPr sz="1800" spc="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atau</a:t>
            </a:r>
            <a:r>
              <a:rPr sz="1800" spc="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melibatkan</a:t>
            </a:r>
            <a:r>
              <a:rPr sz="1800" spc="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siswa</a:t>
            </a:r>
            <a:r>
              <a:rPr sz="1800" spc="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dalam</a:t>
            </a:r>
            <a:r>
              <a:rPr sz="1800" spc="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pengalaman</a:t>
            </a:r>
            <a:r>
              <a:rPr sz="1800" spc="7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belajar 	</a:t>
            </a:r>
            <a:r>
              <a:rPr sz="1800" dirty="0">
                <a:latin typeface="Arial MT"/>
                <a:cs typeface="Arial MT"/>
              </a:rPr>
              <a:t>yang</a:t>
            </a:r>
            <a:r>
              <a:rPr sz="1800" spc="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bermakna,</a:t>
            </a:r>
            <a:r>
              <a:rPr sz="1800" spc="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seperti</a:t>
            </a:r>
            <a:r>
              <a:rPr sz="1800" spc="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kegiatan</a:t>
            </a:r>
            <a:r>
              <a:rPr sz="1800" spc="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praktik</a:t>
            </a:r>
            <a:r>
              <a:rPr sz="1800" spc="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langsung</a:t>
            </a:r>
            <a:r>
              <a:rPr sz="1800" spc="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atau</a:t>
            </a:r>
            <a:r>
              <a:rPr sz="1800" spc="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kunjungan</a:t>
            </a:r>
            <a:r>
              <a:rPr sz="1800" spc="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lapangan,</a:t>
            </a:r>
            <a:r>
              <a:rPr sz="1800" spc="65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dll.</a:t>
            </a:r>
            <a:endParaRPr sz="1800" dirty="0">
              <a:latin typeface="Arial MT"/>
              <a:cs typeface="Arial MT"/>
            </a:endParaRPr>
          </a:p>
          <a:p>
            <a:pPr marL="157480" indent="-144780">
              <a:lnSpc>
                <a:spcPct val="100000"/>
              </a:lnSpc>
              <a:spcBef>
                <a:spcPts val="1460"/>
              </a:spcBef>
              <a:buChar char="•"/>
              <a:tabLst>
                <a:tab pos="157480" algn="l"/>
              </a:tabLst>
            </a:pPr>
            <a:r>
              <a:rPr sz="1800" dirty="0">
                <a:latin typeface="Arial MT"/>
                <a:cs typeface="Arial MT"/>
              </a:rPr>
              <a:t>Pertimbangkan</a:t>
            </a:r>
            <a:r>
              <a:rPr sz="1800" spc="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potensi</a:t>
            </a:r>
            <a:r>
              <a:rPr sz="1800" spc="75" dirty="0">
                <a:latin typeface="Arial MT"/>
                <a:cs typeface="Arial MT"/>
              </a:rPr>
              <a:t> </a:t>
            </a:r>
            <a:r>
              <a:rPr sz="1800" b="1" dirty="0">
                <a:latin typeface="Arial"/>
                <a:cs typeface="Arial"/>
              </a:rPr>
              <a:t>kolaborasi</a:t>
            </a:r>
            <a:r>
              <a:rPr sz="1800" b="1" spc="8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jangka</a:t>
            </a:r>
            <a:r>
              <a:rPr sz="1800" b="1" spc="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panjang</a:t>
            </a:r>
            <a:r>
              <a:rPr sz="1800" b="1" spc="80" dirty="0">
                <a:latin typeface="Arial"/>
                <a:cs typeface="Arial"/>
              </a:rPr>
              <a:t> </a:t>
            </a:r>
            <a:r>
              <a:rPr sz="1800" dirty="0">
                <a:latin typeface="Arial MT"/>
                <a:cs typeface="Arial MT"/>
              </a:rPr>
              <a:t>dan</a:t>
            </a:r>
            <a:r>
              <a:rPr sz="1800" spc="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kemitraan</a:t>
            </a:r>
            <a:r>
              <a:rPr sz="1800" spc="7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berkelanjutan.</a:t>
            </a:r>
            <a:endParaRPr sz="1800" dirty="0">
              <a:latin typeface="Arial MT"/>
              <a:cs typeface="Arial MT"/>
            </a:endParaRPr>
          </a:p>
          <a:p>
            <a:pPr marL="237490" marR="66040" indent="-10795">
              <a:lnSpc>
                <a:spcPts val="2620"/>
              </a:lnSpc>
              <a:spcBef>
                <a:spcPts val="50"/>
              </a:spcBef>
            </a:pPr>
            <a:r>
              <a:rPr sz="1800" dirty="0">
                <a:latin typeface="Arial MT"/>
                <a:cs typeface="Arial MT"/>
              </a:rPr>
              <a:t>Apa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saja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isi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kolaborasi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ini,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yang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membuatnya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relevan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bagi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Anda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dan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juga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mitra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kolaborasi </a:t>
            </a:r>
            <a:r>
              <a:rPr sz="1800" dirty="0">
                <a:latin typeface="Arial MT"/>
                <a:cs typeface="Arial MT"/>
              </a:rPr>
              <a:t>untuk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jangka</a:t>
            </a:r>
            <a:r>
              <a:rPr sz="1800" spc="5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panjang?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935" y="28343"/>
            <a:ext cx="1205230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dirty="0">
                <a:latin typeface="Arial MT"/>
                <a:cs typeface="Arial MT"/>
              </a:rPr>
              <a:t>Machine</a:t>
            </a:r>
            <a:r>
              <a:rPr sz="650" spc="85" dirty="0">
                <a:latin typeface="Arial MT"/>
                <a:cs typeface="Arial MT"/>
              </a:rPr>
              <a:t> </a:t>
            </a:r>
            <a:r>
              <a:rPr sz="650" dirty="0">
                <a:latin typeface="Arial MT"/>
                <a:cs typeface="Arial MT"/>
              </a:rPr>
              <a:t>Translated</a:t>
            </a:r>
            <a:r>
              <a:rPr sz="650" spc="90" dirty="0">
                <a:latin typeface="Arial MT"/>
                <a:cs typeface="Arial MT"/>
              </a:rPr>
              <a:t> </a:t>
            </a:r>
            <a:r>
              <a:rPr sz="650" dirty="0">
                <a:latin typeface="Arial MT"/>
                <a:cs typeface="Arial MT"/>
              </a:rPr>
              <a:t>by</a:t>
            </a:r>
            <a:r>
              <a:rPr sz="650" spc="85" dirty="0">
                <a:latin typeface="Arial MT"/>
                <a:cs typeface="Arial MT"/>
              </a:rPr>
              <a:t> </a:t>
            </a:r>
            <a:r>
              <a:rPr sz="650" spc="-10" dirty="0">
                <a:latin typeface="Arial MT"/>
                <a:cs typeface="Arial MT"/>
              </a:rPr>
              <a:t>Google</a:t>
            </a:r>
            <a:endParaRPr sz="6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69480" y="3221167"/>
            <a:ext cx="7764145" cy="1238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ts val="4775"/>
              </a:lnSpc>
              <a:spcBef>
                <a:spcPts val="95"/>
              </a:spcBef>
            </a:pPr>
            <a:r>
              <a:rPr sz="4000" b="1" dirty="0">
                <a:solidFill>
                  <a:srgbClr val="025952"/>
                </a:solidFill>
                <a:latin typeface="Arial"/>
                <a:cs typeface="Arial"/>
              </a:rPr>
              <a:t>3.</a:t>
            </a:r>
            <a:r>
              <a:rPr sz="4000" b="1" spc="-15" dirty="0">
                <a:solidFill>
                  <a:srgbClr val="025952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025952"/>
                </a:solidFill>
                <a:latin typeface="Arial"/>
                <a:cs typeface="Arial"/>
              </a:rPr>
              <a:t>Contoh</a:t>
            </a:r>
            <a:r>
              <a:rPr sz="4000" b="1" spc="-10" dirty="0">
                <a:solidFill>
                  <a:srgbClr val="025952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025952"/>
                </a:solidFill>
                <a:latin typeface="Arial"/>
                <a:cs typeface="Arial"/>
              </a:rPr>
              <a:t>ESD</a:t>
            </a:r>
            <a:r>
              <a:rPr sz="4000" b="1" spc="-10" dirty="0">
                <a:solidFill>
                  <a:srgbClr val="025952"/>
                </a:solidFill>
                <a:latin typeface="Arial"/>
                <a:cs typeface="Arial"/>
              </a:rPr>
              <a:t> </a:t>
            </a:r>
            <a:r>
              <a:rPr sz="4000" b="1" dirty="0" err="1">
                <a:solidFill>
                  <a:srgbClr val="025952"/>
                </a:solidFill>
                <a:latin typeface="Arial"/>
                <a:cs typeface="Arial"/>
              </a:rPr>
              <a:t>dengan</a:t>
            </a:r>
            <a:r>
              <a:rPr sz="4000" b="1" spc="-10" dirty="0">
                <a:solidFill>
                  <a:srgbClr val="025952"/>
                </a:solidFill>
                <a:latin typeface="Arial"/>
                <a:cs typeface="Arial"/>
              </a:rPr>
              <a:t> </a:t>
            </a:r>
            <a:r>
              <a:rPr sz="4000" b="1" spc="-10" dirty="0" err="1">
                <a:solidFill>
                  <a:srgbClr val="025952"/>
                </a:solidFill>
                <a:latin typeface="Arial"/>
                <a:cs typeface="Arial"/>
              </a:rPr>
              <a:t>mitrainformal</a:t>
            </a:r>
            <a:r>
              <a:rPr sz="4000" b="1" dirty="0">
                <a:solidFill>
                  <a:srgbClr val="025952"/>
                </a:solidFill>
                <a:latin typeface="Arial"/>
                <a:cs typeface="Arial"/>
              </a:rPr>
              <a:t>	</a:t>
            </a:r>
            <a:r>
              <a:rPr sz="4000" b="1" spc="-25" dirty="0">
                <a:solidFill>
                  <a:srgbClr val="025952"/>
                </a:solidFill>
                <a:latin typeface="Arial"/>
                <a:cs typeface="Arial"/>
              </a:rPr>
              <a:t>dan</a:t>
            </a:r>
            <a:r>
              <a:rPr sz="4000" b="1" dirty="0">
                <a:solidFill>
                  <a:srgbClr val="025952"/>
                </a:solidFill>
                <a:latin typeface="Arial"/>
                <a:cs typeface="Arial"/>
              </a:rPr>
              <a:t>	</a:t>
            </a:r>
            <a:r>
              <a:rPr sz="4000" b="1" spc="-10" dirty="0">
                <a:solidFill>
                  <a:srgbClr val="025952"/>
                </a:solidFill>
                <a:latin typeface="Arial"/>
                <a:cs typeface="Arial"/>
              </a:rPr>
              <a:t>nonformal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63751" y="4671557"/>
            <a:ext cx="8587105" cy="14542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dirty="0">
                <a:solidFill>
                  <a:srgbClr val="025952"/>
                </a:solidFill>
                <a:latin typeface="Arial MT"/>
                <a:cs typeface="Arial MT"/>
              </a:rPr>
              <a:t>Contoh</a:t>
            </a:r>
            <a:r>
              <a:rPr sz="1950" spc="-35" dirty="0">
                <a:solidFill>
                  <a:srgbClr val="025952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025952"/>
                </a:solidFill>
                <a:latin typeface="Arial MT"/>
                <a:cs typeface="Arial MT"/>
              </a:rPr>
              <a:t>1:</a:t>
            </a:r>
            <a:r>
              <a:rPr sz="1950" spc="-25" dirty="0">
                <a:solidFill>
                  <a:srgbClr val="025952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025952"/>
                </a:solidFill>
                <a:latin typeface="Arial MT"/>
                <a:cs typeface="Arial MT"/>
              </a:rPr>
              <a:t>dua</a:t>
            </a:r>
            <a:r>
              <a:rPr sz="1950" spc="-25" dirty="0">
                <a:solidFill>
                  <a:srgbClr val="025952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025952"/>
                </a:solidFill>
                <a:latin typeface="Arial MT"/>
                <a:cs typeface="Arial MT"/>
              </a:rPr>
              <a:t>proyek</a:t>
            </a:r>
            <a:r>
              <a:rPr sz="1950" spc="-20" dirty="0">
                <a:solidFill>
                  <a:srgbClr val="025952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025952"/>
                </a:solidFill>
                <a:latin typeface="Arial MT"/>
                <a:cs typeface="Arial MT"/>
              </a:rPr>
              <a:t>kolaboratif</a:t>
            </a:r>
            <a:r>
              <a:rPr sz="1950" spc="-30" dirty="0">
                <a:solidFill>
                  <a:srgbClr val="025952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025952"/>
                </a:solidFill>
                <a:latin typeface="Arial MT"/>
                <a:cs typeface="Arial MT"/>
              </a:rPr>
              <a:t>mahasiswa</a:t>
            </a:r>
            <a:r>
              <a:rPr sz="1950" spc="-30" dirty="0">
                <a:solidFill>
                  <a:srgbClr val="025952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025952"/>
                </a:solidFill>
                <a:latin typeface="Arial MT"/>
                <a:cs typeface="Arial MT"/>
              </a:rPr>
              <a:t>(program</a:t>
            </a:r>
            <a:r>
              <a:rPr sz="1950" spc="-20" dirty="0">
                <a:solidFill>
                  <a:srgbClr val="025952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025952"/>
                </a:solidFill>
                <a:latin typeface="Arial MT"/>
                <a:cs typeface="Arial MT"/>
              </a:rPr>
              <a:t>StarT</a:t>
            </a:r>
            <a:r>
              <a:rPr sz="1950" spc="-25" dirty="0">
                <a:solidFill>
                  <a:srgbClr val="025952"/>
                </a:solidFill>
                <a:latin typeface="Arial MT"/>
                <a:cs typeface="Arial MT"/>
              </a:rPr>
              <a:t> </a:t>
            </a:r>
            <a:r>
              <a:rPr sz="1950" spc="-10" dirty="0">
                <a:solidFill>
                  <a:srgbClr val="025952"/>
                </a:solidFill>
                <a:latin typeface="Arial MT"/>
                <a:cs typeface="Arial MT"/>
              </a:rPr>
              <a:t>LUMA)</a:t>
            </a:r>
            <a:endParaRPr lang="en-US" sz="1950" spc="-1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 err="1">
                <a:solidFill>
                  <a:srgbClr val="025952"/>
                </a:solidFill>
                <a:latin typeface="Arial MT"/>
                <a:cs typeface="Arial MT"/>
              </a:rPr>
              <a:t>Contoh</a:t>
            </a:r>
            <a:r>
              <a:rPr sz="1900" spc="55" dirty="0">
                <a:solidFill>
                  <a:srgbClr val="025952"/>
                </a:solidFill>
                <a:latin typeface="Arial MT"/>
                <a:cs typeface="Arial MT"/>
              </a:rPr>
              <a:t> </a:t>
            </a:r>
            <a:r>
              <a:rPr sz="1900" dirty="0">
                <a:solidFill>
                  <a:srgbClr val="025952"/>
                </a:solidFill>
                <a:latin typeface="Arial MT"/>
                <a:cs typeface="Arial MT"/>
              </a:rPr>
              <a:t>2:</a:t>
            </a:r>
            <a:r>
              <a:rPr sz="1900" spc="60" dirty="0">
                <a:solidFill>
                  <a:srgbClr val="025952"/>
                </a:solidFill>
                <a:latin typeface="Arial MT"/>
                <a:cs typeface="Arial MT"/>
              </a:rPr>
              <a:t> </a:t>
            </a:r>
            <a:r>
              <a:rPr sz="1900" dirty="0">
                <a:solidFill>
                  <a:srgbClr val="025952"/>
                </a:solidFill>
                <a:latin typeface="Arial MT"/>
                <a:cs typeface="Arial MT"/>
              </a:rPr>
              <a:t>Stasiun</a:t>
            </a:r>
            <a:r>
              <a:rPr sz="1900" spc="55" dirty="0">
                <a:solidFill>
                  <a:srgbClr val="025952"/>
                </a:solidFill>
                <a:latin typeface="Arial MT"/>
                <a:cs typeface="Arial MT"/>
              </a:rPr>
              <a:t> </a:t>
            </a:r>
            <a:r>
              <a:rPr sz="1900" dirty="0">
                <a:solidFill>
                  <a:srgbClr val="025952"/>
                </a:solidFill>
                <a:latin typeface="Arial MT"/>
                <a:cs typeface="Arial MT"/>
              </a:rPr>
              <a:t>Hutan</a:t>
            </a:r>
            <a:r>
              <a:rPr sz="1900" spc="60" dirty="0">
                <a:solidFill>
                  <a:srgbClr val="025952"/>
                </a:solidFill>
                <a:latin typeface="Arial MT"/>
                <a:cs typeface="Arial MT"/>
              </a:rPr>
              <a:t> </a:t>
            </a:r>
            <a:r>
              <a:rPr sz="1900" dirty="0">
                <a:solidFill>
                  <a:srgbClr val="025952"/>
                </a:solidFill>
                <a:latin typeface="Arial MT"/>
                <a:cs typeface="Arial MT"/>
              </a:rPr>
              <a:t>Hyytiälä</a:t>
            </a:r>
            <a:r>
              <a:rPr sz="1900" spc="60" dirty="0">
                <a:solidFill>
                  <a:srgbClr val="025952"/>
                </a:solidFill>
                <a:latin typeface="Arial MT"/>
                <a:cs typeface="Arial MT"/>
              </a:rPr>
              <a:t> </a:t>
            </a:r>
            <a:r>
              <a:rPr sz="1900" dirty="0">
                <a:solidFill>
                  <a:srgbClr val="025952"/>
                </a:solidFill>
                <a:latin typeface="Arial MT"/>
                <a:cs typeface="Arial MT"/>
              </a:rPr>
              <a:t>sebagai</a:t>
            </a:r>
            <a:r>
              <a:rPr sz="1900" spc="55" dirty="0">
                <a:solidFill>
                  <a:srgbClr val="025952"/>
                </a:solidFill>
                <a:latin typeface="Arial MT"/>
                <a:cs typeface="Arial MT"/>
              </a:rPr>
              <a:t> </a:t>
            </a:r>
            <a:r>
              <a:rPr sz="1900" dirty="0">
                <a:solidFill>
                  <a:srgbClr val="025952"/>
                </a:solidFill>
                <a:latin typeface="Arial MT"/>
                <a:cs typeface="Arial MT"/>
              </a:rPr>
              <a:t>contoh</a:t>
            </a:r>
            <a:r>
              <a:rPr sz="1900" spc="60" dirty="0">
                <a:solidFill>
                  <a:srgbClr val="025952"/>
                </a:solidFill>
                <a:latin typeface="Arial MT"/>
                <a:cs typeface="Arial MT"/>
              </a:rPr>
              <a:t> </a:t>
            </a:r>
            <a:r>
              <a:rPr sz="1900" dirty="0">
                <a:solidFill>
                  <a:srgbClr val="025952"/>
                </a:solidFill>
                <a:latin typeface="Arial MT"/>
                <a:cs typeface="Arial MT"/>
              </a:rPr>
              <a:t>kunjungan</a:t>
            </a:r>
            <a:r>
              <a:rPr sz="1900" spc="60" dirty="0">
                <a:solidFill>
                  <a:srgbClr val="025952"/>
                </a:solidFill>
                <a:latin typeface="Arial MT"/>
                <a:cs typeface="Arial MT"/>
              </a:rPr>
              <a:t> </a:t>
            </a:r>
            <a:r>
              <a:rPr sz="1900" dirty="0">
                <a:solidFill>
                  <a:srgbClr val="025952"/>
                </a:solidFill>
                <a:latin typeface="Arial MT"/>
                <a:cs typeface="Arial MT"/>
              </a:rPr>
              <a:t>studi</a:t>
            </a:r>
            <a:r>
              <a:rPr sz="1900" spc="55" dirty="0">
                <a:solidFill>
                  <a:srgbClr val="025952"/>
                </a:solidFill>
                <a:latin typeface="Arial MT"/>
                <a:cs typeface="Arial MT"/>
              </a:rPr>
              <a:t> </a:t>
            </a:r>
            <a:r>
              <a:rPr sz="1900" dirty="0">
                <a:solidFill>
                  <a:srgbClr val="025952"/>
                </a:solidFill>
                <a:latin typeface="Arial MT"/>
                <a:cs typeface="Arial MT"/>
              </a:rPr>
              <a:t>ke</a:t>
            </a:r>
            <a:r>
              <a:rPr sz="1900" spc="60" dirty="0">
                <a:solidFill>
                  <a:srgbClr val="025952"/>
                </a:solidFill>
                <a:latin typeface="Arial MT"/>
                <a:cs typeface="Arial MT"/>
              </a:rPr>
              <a:t> </a:t>
            </a:r>
            <a:r>
              <a:rPr sz="1900" spc="-10" dirty="0">
                <a:solidFill>
                  <a:srgbClr val="025952"/>
                </a:solidFill>
                <a:latin typeface="Arial MT"/>
                <a:cs typeface="Arial MT"/>
              </a:rPr>
              <a:t>stasiun</a:t>
            </a:r>
            <a:endParaRPr sz="1900" dirty="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1900" spc="-10" dirty="0">
                <a:solidFill>
                  <a:srgbClr val="025952"/>
                </a:solidFill>
                <a:latin typeface="Arial MT"/>
                <a:cs typeface="Arial MT"/>
              </a:rPr>
              <a:t>penelitian</a:t>
            </a:r>
            <a:endParaRPr sz="1900" dirty="0">
              <a:latin typeface="Arial MT"/>
              <a:cs typeface="Arial MT"/>
            </a:endParaRPr>
          </a:p>
          <a:p>
            <a:pPr marL="2418715">
              <a:lnSpc>
                <a:spcPct val="100000"/>
              </a:lnSpc>
              <a:spcBef>
                <a:spcPts val="1880"/>
              </a:spcBef>
            </a:pPr>
            <a:r>
              <a:rPr sz="1950" dirty="0">
                <a:solidFill>
                  <a:srgbClr val="FF0000"/>
                </a:solidFill>
                <a:latin typeface="Arial MT"/>
                <a:cs typeface="Arial MT"/>
              </a:rPr>
              <a:t>Silakan</a:t>
            </a:r>
            <a:r>
              <a:rPr sz="1950" spc="-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0000"/>
                </a:solidFill>
                <a:latin typeface="Arial MT"/>
                <a:cs typeface="Arial MT"/>
              </a:rPr>
              <a:t>tambahkan</a:t>
            </a:r>
            <a:r>
              <a:rPr sz="1950" spc="-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0000"/>
                </a:solidFill>
                <a:latin typeface="Arial MT"/>
                <a:cs typeface="Arial MT"/>
              </a:rPr>
              <a:t>contoh</a:t>
            </a:r>
            <a:r>
              <a:rPr sz="195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0000"/>
                </a:solidFill>
                <a:latin typeface="Arial MT"/>
                <a:cs typeface="Arial MT"/>
              </a:rPr>
              <a:t>lokal</a:t>
            </a:r>
            <a:r>
              <a:rPr sz="195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0000"/>
                </a:solidFill>
                <a:latin typeface="Arial MT"/>
                <a:cs typeface="Arial MT"/>
              </a:rPr>
              <a:t>Anda</a:t>
            </a:r>
            <a:r>
              <a:rPr sz="195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0000"/>
                </a:solidFill>
                <a:latin typeface="Arial MT"/>
                <a:cs typeface="Arial MT"/>
              </a:rPr>
              <a:t>di</a:t>
            </a:r>
            <a:r>
              <a:rPr sz="1950" spc="-20" dirty="0">
                <a:solidFill>
                  <a:srgbClr val="FF0000"/>
                </a:solidFill>
                <a:latin typeface="Arial MT"/>
                <a:cs typeface="Arial MT"/>
              </a:rPr>
              <a:t> sini</a:t>
            </a:r>
            <a:endParaRPr sz="195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935" y="28343"/>
            <a:ext cx="1205230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dirty="0">
                <a:latin typeface="Arial MT"/>
                <a:cs typeface="Arial MT"/>
              </a:rPr>
              <a:t>Machine</a:t>
            </a:r>
            <a:r>
              <a:rPr sz="650" spc="85" dirty="0">
                <a:latin typeface="Arial MT"/>
                <a:cs typeface="Arial MT"/>
              </a:rPr>
              <a:t> </a:t>
            </a:r>
            <a:r>
              <a:rPr sz="650" dirty="0">
                <a:latin typeface="Arial MT"/>
                <a:cs typeface="Arial MT"/>
              </a:rPr>
              <a:t>Translated</a:t>
            </a:r>
            <a:r>
              <a:rPr sz="650" spc="90" dirty="0">
                <a:latin typeface="Arial MT"/>
                <a:cs typeface="Arial MT"/>
              </a:rPr>
              <a:t> </a:t>
            </a:r>
            <a:r>
              <a:rPr sz="650" dirty="0">
                <a:latin typeface="Arial MT"/>
                <a:cs typeface="Arial MT"/>
              </a:rPr>
              <a:t>by</a:t>
            </a:r>
            <a:r>
              <a:rPr sz="650" spc="85" dirty="0">
                <a:latin typeface="Arial MT"/>
                <a:cs typeface="Arial MT"/>
              </a:rPr>
              <a:t> </a:t>
            </a:r>
            <a:r>
              <a:rPr sz="650" spc="-10" dirty="0">
                <a:latin typeface="Arial MT"/>
                <a:cs typeface="Arial MT"/>
              </a:rPr>
              <a:t>Google</a:t>
            </a:r>
            <a:endParaRPr sz="6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2853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71464" y="4482492"/>
            <a:ext cx="5076825" cy="118935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indent="5715">
              <a:lnSpc>
                <a:spcPct val="106700"/>
              </a:lnSpc>
              <a:spcBef>
                <a:spcPts val="150"/>
              </a:spcBef>
            </a:pPr>
            <a:r>
              <a:rPr sz="1400" b="1" dirty="0">
                <a:latin typeface="Arial"/>
                <a:cs typeface="Arial"/>
              </a:rPr>
              <a:t>Singkatnya: </a:t>
            </a:r>
            <a:r>
              <a:rPr sz="1400" dirty="0">
                <a:latin typeface="Arial MT"/>
                <a:cs typeface="Arial MT"/>
              </a:rPr>
              <a:t>"Suatu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hari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ketika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kami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pergi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ke </a:t>
            </a:r>
            <a:r>
              <a:rPr sz="1400" spc="-10" dirty="0">
                <a:latin typeface="Arial MT"/>
                <a:cs typeface="Arial MT"/>
              </a:rPr>
              <a:t>perpustakaan, </a:t>
            </a:r>
            <a:r>
              <a:rPr sz="1400" dirty="0">
                <a:latin typeface="Arial MT"/>
                <a:cs typeface="Arial MT"/>
              </a:rPr>
              <a:t>kami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menemukan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sebuah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buku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sudut, dengan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bau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apek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yang </a:t>
            </a:r>
            <a:r>
              <a:rPr sz="1400" dirty="0">
                <a:latin typeface="Arial MT"/>
                <a:cs typeface="Arial MT"/>
              </a:rPr>
              <a:t>menyengat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beberapa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jamur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jika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dilihat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lebih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dekat.</a:t>
            </a:r>
            <a:endParaRPr sz="1400">
              <a:latin typeface="Arial MT"/>
              <a:cs typeface="Arial MT"/>
            </a:endParaRPr>
          </a:p>
          <a:p>
            <a:pPr marL="21590" marR="253365">
              <a:lnSpc>
                <a:spcPct val="109800"/>
              </a:lnSpc>
              <a:spcBef>
                <a:spcPts val="45"/>
              </a:spcBef>
            </a:pPr>
            <a:r>
              <a:rPr sz="1400" dirty="0">
                <a:latin typeface="Arial MT"/>
                <a:cs typeface="Arial MT"/>
              </a:rPr>
              <a:t>Kemudian,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kami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mengetahui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dari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pustakawan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bahwa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banyak </a:t>
            </a:r>
            <a:r>
              <a:rPr sz="1400" dirty="0">
                <a:latin typeface="Arial MT"/>
                <a:cs typeface="Arial MT"/>
              </a:rPr>
              <a:t>buku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perpustakaan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ditumbuhi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jamur."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7374" y="2143393"/>
            <a:ext cx="5207000" cy="1888466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3335" marR="1806575" indent="7620">
              <a:lnSpc>
                <a:spcPct val="104000"/>
              </a:lnSpc>
              <a:spcBef>
                <a:spcPts val="30"/>
              </a:spcBef>
            </a:pPr>
            <a:r>
              <a:rPr sz="1400" b="1" i="1" dirty="0">
                <a:latin typeface="Arial"/>
                <a:cs typeface="Arial"/>
              </a:rPr>
              <a:t>Nama</a:t>
            </a:r>
            <a:r>
              <a:rPr sz="1400" b="1" i="1" spc="-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komunitas pembelajaran:</a:t>
            </a:r>
            <a:r>
              <a:rPr sz="1400" b="1" i="1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 MT"/>
                <a:cs typeface="Arial MT"/>
              </a:rPr>
              <a:t>Sekolah </a:t>
            </a:r>
            <a:r>
              <a:rPr sz="1400" dirty="0">
                <a:latin typeface="Arial MT"/>
                <a:cs typeface="Arial MT"/>
              </a:rPr>
              <a:t>Yantian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Yunhai,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Tiongkok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Tingkat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1400" b="1" i="1" dirty="0">
                <a:latin typeface="Arial"/>
                <a:cs typeface="Arial"/>
              </a:rPr>
              <a:t>sekolah: </a:t>
            </a:r>
            <a:r>
              <a:rPr sz="1400" i="1" dirty="0">
                <a:latin typeface="Arial"/>
                <a:cs typeface="Arial"/>
              </a:rPr>
              <a:t>Sekolah</a:t>
            </a:r>
            <a:r>
              <a:rPr sz="1400" i="1" spc="-5" dirty="0">
                <a:latin typeface="Arial"/>
                <a:cs typeface="Arial"/>
              </a:rPr>
              <a:t> </a:t>
            </a:r>
            <a:r>
              <a:rPr sz="1400" i="1" dirty="0" err="1">
                <a:latin typeface="Arial"/>
                <a:cs typeface="Arial"/>
              </a:rPr>
              <a:t>dasar</a:t>
            </a:r>
            <a:r>
              <a:rPr sz="1400" i="1" spc="-5" dirty="0">
                <a:latin typeface="Arial"/>
                <a:cs typeface="Arial"/>
              </a:rPr>
              <a:t> </a:t>
            </a:r>
            <a:endParaRPr lang="en-US" sz="1400" i="1" spc="-5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1400" b="1" i="1" spc="-20" dirty="0">
                <a:latin typeface="Arial"/>
                <a:cs typeface="Arial"/>
              </a:rPr>
              <a:t>Mata</a:t>
            </a:r>
            <a:r>
              <a:rPr lang="en-US" sz="1400" spc="-20" dirty="0">
                <a:latin typeface="Arial"/>
                <a:cs typeface="Arial"/>
              </a:rPr>
              <a:t> </a:t>
            </a:r>
            <a:r>
              <a:rPr sz="1400" b="1" i="1" dirty="0" err="1">
                <a:latin typeface="Arial"/>
                <a:cs typeface="Arial"/>
              </a:rPr>
              <a:t>pelajaran</a:t>
            </a:r>
            <a:r>
              <a:rPr sz="1400" b="1" i="1" dirty="0">
                <a:latin typeface="Arial"/>
                <a:cs typeface="Arial"/>
              </a:rPr>
              <a:t> apa yang telah digunakan </a:t>
            </a:r>
            <a:r>
              <a:rPr sz="1400" b="1" i="1" spc="-10" dirty="0">
                <a:latin typeface="Arial"/>
                <a:cs typeface="Arial"/>
              </a:rPr>
              <a:t>dalam</a:t>
            </a:r>
            <a:endParaRPr sz="1400" dirty="0">
              <a:latin typeface="Arial"/>
              <a:cs typeface="Arial"/>
            </a:endParaRPr>
          </a:p>
          <a:p>
            <a:pPr marL="30480" marR="5080" indent="-15240">
              <a:lnSpc>
                <a:spcPct val="108600"/>
              </a:lnSpc>
              <a:spcBef>
                <a:spcPts val="5"/>
              </a:spcBef>
            </a:pPr>
            <a:r>
              <a:rPr sz="1400" b="1" i="1" dirty="0">
                <a:latin typeface="Arial"/>
                <a:cs typeface="Arial"/>
              </a:rPr>
              <a:t>proyek:</a:t>
            </a:r>
            <a:r>
              <a:rPr sz="1400" b="1" i="1" spc="-5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praktik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komprehensif,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biologi,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kimia,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fisika, ilmu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komputer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teknik, matematika,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Tiongkok,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seni,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geografi,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dan</a:t>
            </a:r>
            <a:endParaRPr sz="1400" dirty="0">
              <a:latin typeface="Arial MT"/>
              <a:cs typeface="Arial MT"/>
            </a:endParaRPr>
          </a:p>
          <a:p>
            <a:pPr marL="31115">
              <a:lnSpc>
                <a:spcPct val="100000"/>
              </a:lnSpc>
              <a:spcBef>
                <a:spcPts val="145"/>
              </a:spcBef>
            </a:pPr>
            <a:r>
              <a:rPr sz="1400" spc="-10" dirty="0">
                <a:latin typeface="Arial MT"/>
                <a:cs typeface="Arial MT"/>
              </a:rPr>
              <a:t>sains.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1464" y="6006022"/>
            <a:ext cx="4391660" cy="71945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225"/>
              </a:spcBef>
            </a:pPr>
            <a:r>
              <a:rPr sz="1400" b="1" dirty="0">
                <a:latin typeface="Arial"/>
                <a:cs typeface="Arial"/>
              </a:rPr>
              <a:t>Buku </a:t>
            </a:r>
            <a:r>
              <a:rPr sz="1400" b="1" spc="-10" dirty="0">
                <a:latin typeface="Arial"/>
                <a:cs typeface="Arial"/>
              </a:rPr>
              <a:t>harian</a:t>
            </a:r>
            <a:endParaRPr sz="140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130"/>
              </a:spcBef>
            </a:pPr>
            <a:r>
              <a:rPr sz="1400" b="1" dirty="0">
                <a:latin typeface="Arial"/>
                <a:cs typeface="Arial"/>
              </a:rPr>
              <a:t>proyek: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563C1"/>
                </a:solidFill>
                <a:latin typeface="Arial MT"/>
                <a:cs typeface="Arial MT"/>
              </a:rPr>
              <a:t>https://start.luma.fi/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400" spc="-30" dirty="0">
                <a:solidFill>
                  <a:srgbClr val="0563C1"/>
                </a:solidFill>
                <a:latin typeface="Arial MT"/>
                <a:cs typeface="Arial MT"/>
              </a:rPr>
              <a:t>wp-</a:t>
            </a:r>
            <a:r>
              <a:rPr sz="1400" spc="-10" dirty="0">
                <a:solidFill>
                  <a:srgbClr val="0563C1"/>
                </a:solidFill>
                <a:latin typeface="Arial MT"/>
                <a:cs typeface="Arial MT"/>
              </a:rPr>
              <a:t>content/uploads/2020/04/moldy-</a:t>
            </a:r>
            <a:r>
              <a:rPr sz="1400" spc="-20" dirty="0">
                <a:solidFill>
                  <a:srgbClr val="0563C1"/>
                </a:solidFill>
                <a:latin typeface="Arial MT"/>
                <a:cs typeface="Arial MT"/>
              </a:rPr>
              <a:t>books-</a:t>
            </a:r>
            <a:r>
              <a:rPr sz="1400" spc="-10" dirty="0">
                <a:solidFill>
                  <a:srgbClr val="0563C1"/>
                </a:solidFill>
                <a:latin typeface="Arial MT"/>
                <a:cs typeface="Arial MT"/>
              </a:rPr>
              <a:t>project-diary-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17421" y="5223590"/>
            <a:ext cx="4471670" cy="57086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600" b="1" dirty="0">
                <a:latin typeface="Arial"/>
                <a:cs typeface="Arial"/>
              </a:rPr>
              <a:t>Video</a:t>
            </a:r>
            <a:r>
              <a:rPr sz="1600" b="1" spc="10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proyek</a:t>
            </a:r>
            <a:r>
              <a:rPr sz="1600" b="1" spc="10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di</a:t>
            </a:r>
            <a:endParaRPr sz="1600">
              <a:latin typeface="Arial"/>
              <a:cs typeface="Arial"/>
            </a:endParaRPr>
          </a:p>
          <a:p>
            <a:pPr marL="15875">
              <a:lnSpc>
                <a:spcPct val="100000"/>
              </a:lnSpc>
              <a:spcBef>
                <a:spcPts val="225"/>
              </a:spcBef>
            </a:pPr>
            <a:r>
              <a:rPr sz="1600" b="1" dirty="0">
                <a:latin typeface="Arial"/>
                <a:cs typeface="Arial"/>
              </a:rPr>
              <a:t>YouTube:</a:t>
            </a:r>
            <a:r>
              <a:rPr sz="1600" b="1" spc="155" dirty="0"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563C1"/>
                </a:solidFill>
                <a:latin typeface="Arial MT"/>
                <a:cs typeface="Arial MT"/>
                <a:hlinkClick r:id="rId3"/>
              </a:rPr>
              <a:t>https://youtu.be/TuFlIoRX0XI?feature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0162" y="775739"/>
            <a:ext cx="9599295" cy="750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29209">
              <a:lnSpc>
                <a:spcPct val="125099"/>
              </a:lnSpc>
              <a:spcBef>
                <a:spcPts val="90"/>
              </a:spcBef>
            </a:pPr>
            <a:r>
              <a:rPr sz="1900" dirty="0"/>
              <a:t>1.</a:t>
            </a:r>
            <a:r>
              <a:rPr sz="1900" spc="75" dirty="0"/>
              <a:t> </a:t>
            </a:r>
            <a:r>
              <a:rPr sz="1900" dirty="0"/>
              <a:t>CONTOH</a:t>
            </a:r>
            <a:r>
              <a:rPr sz="1900" spc="80" dirty="0"/>
              <a:t> </a:t>
            </a:r>
            <a:r>
              <a:rPr sz="1900" dirty="0"/>
              <a:t>PBL</a:t>
            </a:r>
            <a:r>
              <a:rPr sz="1900" spc="75" dirty="0"/>
              <a:t> </a:t>
            </a:r>
            <a:r>
              <a:rPr sz="1900" dirty="0"/>
              <a:t>A.</a:t>
            </a:r>
            <a:r>
              <a:rPr sz="1900" spc="80" dirty="0"/>
              <a:t> </a:t>
            </a:r>
            <a:r>
              <a:rPr sz="1900" dirty="0"/>
              <a:t>Kerjasama</a:t>
            </a:r>
            <a:r>
              <a:rPr sz="1900" spc="70" dirty="0"/>
              <a:t> </a:t>
            </a:r>
            <a:r>
              <a:rPr sz="1900" dirty="0"/>
              <a:t>dengan</a:t>
            </a:r>
            <a:r>
              <a:rPr sz="1900" spc="80" dirty="0"/>
              <a:t> </a:t>
            </a:r>
            <a:r>
              <a:rPr sz="1900" dirty="0"/>
              <a:t>perpustakaan</a:t>
            </a:r>
            <a:r>
              <a:rPr sz="1900" spc="70" dirty="0"/>
              <a:t> </a:t>
            </a:r>
            <a:r>
              <a:rPr sz="1900" dirty="0"/>
              <a:t>setempat</a:t>
            </a:r>
            <a:r>
              <a:rPr sz="1900" spc="75" dirty="0"/>
              <a:t> </a:t>
            </a:r>
            <a:r>
              <a:rPr sz="1900" b="0" dirty="0">
                <a:latin typeface="Arial MT"/>
                <a:cs typeface="Arial MT"/>
              </a:rPr>
              <a:t>Rencana</a:t>
            </a:r>
            <a:r>
              <a:rPr sz="1900" b="0" spc="70" dirty="0">
                <a:latin typeface="Arial MT"/>
                <a:cs typeface="Arial MT"/>
              </a:rPr>
              <a:t> </a:t>
            </a:r>
            <a:r>
              <a:rPr sz="1900" b="0" dirty="0">
                <a:latin typeface="Arial MT"/>
                <a:cs typeface="Arial MT"/>
              </a:rPr>
              <a:t>Aksi</a:t>
            </a:r>
            <a:r>
              <a:rPr sz="1900" b="0" spc="80" dirty="0">
                <a:latin typeface="Arial MT"/>
                <a:cs typeface="Arial MT"/>
              </a:rPr>
              <a:t> </a:t>
            </a:r>
            <a:r>
              <a:rPr sz="1900" b="0" spc="-10" dirty="0">
                <a:latin typeface="Arial MT"/>
                <a:cs typeface="Arial MT"/>
              </a:rPr>
              <a:t>untuk </a:t>
            </a:r>
            <a:r>
              <a:rPr sz="1900" b="0" dirty="0">
                <a:latin typeface="Arial MT"/>
                <a:cs typeface="Arial MT"/>
              </a:rPr>
              <a:t>Menyelamatkan</a:t>
            </a:r>
            <a:r>
              <a:rPr sz="1900" b="0" spc="80" dirty="0">
                <a:latin typeface="Arial MT"/>
                <a:cs typeface="Arial MT"/>
              </a:rPr>
              <a:t> </a:t>
            </a:r>
            <a:r>
              <a:rPr sz="1900" b="0" dirty="0">
                <a:latin typeface="Arial MT"/>
                <a:cs typeface="Arial MT"/>
              </a:rPr>
              <a:t>Buku</a:t>
            </a:r>
            <a:r>
              <a:rPr sz="1900" b="0" spc="85" dirty="0">
                <a:latin typeface="Arial MT"/>
                <a:cs typeface="Arial MT"/>
              </a:rPr>
              <a:t> </a:t>
            </a:r>
            <a:r>
              <a:rPr sz="1900" b="0" dirty="0">
                <a:latin typeface="Arial MT"/>
                <a:cs typeface="Arial MT"/>
              </a:rPr>
              <a:t>Berjamur</a:t>
            </a:r>
            <a:r>
              <a:rPr sz="1900" b="0" spc="80" dirty="0">
                <a:latin typeface="Arial MT"/>
                <a:cs typeface="Arial MT"/>
              </a:rPr>
              <a:t> </a:t>
            </a:r>
            <a:r>
              <a:rPr sz="1900" b="0" dirty="0">
                <a:latin typeface="Arial MT"/>
                <a:cs typeface="Arial MT"/>
              </a:rPr>
              <a:t>di</a:t>
            </a:r>
            <a:r>
              <a:rPr sz="1900" b="0" spc="90" dirty="0">
                <a:latin typeface="Arial MT"/>
                <a:cs typeface="Arial MT"/>
              </a:rPr>
              <a:t> </a:t>
            </a:r>
            <a:r>
              <a:rPr sz="1900" b="0" dirty="0">
                <a:latin typeface="Arial MT"/>
                <a:cs typeface="Arial MT"/>
              </a:rPr>
              <a:t>Perpustakaan</a:t>
            </a:r>
            <a:r>
              <a:rPr sz="1900" b="0" spc="80" dirty="0">
                <a:latin typeface="Arial MT"/>
                <a:cs typeface="Arial MT"/>
              </a:rPr>
              <a:t> </a:t>
            </a:r>
            <a:r>
              <a:rPr sz="1900" b="0" dirty="0">
                <a:latin typeface="Arial MT"/>
                <a:cs typeface="Arial MT"/>
              </a:rPr>
              <a:t>Sekolah</a:t>
            </a:r>
            <a:r>
              <a:rPr sz="1900" b="0" spc="80" dirty="0">
                <a:latin typeface="Arial MT"/>
                <a:cs typeface="Arial MT"/>
              </a:rPr>
              <a:t> </a:t>
            </a:r>
            <a:r>
              <a:rPr sz="1900" b="0" spc="-10" dirty="0">
                <a:latin typeface="Arial MT"/>
                <a:cs typeface="Arial MT"/>
              </a:rPr>
              <a:t>Yunhai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935" y="28343"/>
            <a:ext cx="1205230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dirty="0">
                <a:latin typeface="Arial MT"/>
                <a:cs typeface="Arial MT"/>
              </a:rPr>
              <a:t>Machine</a:t>
            </a:r>
            <a:r>
              <a:rPr sz="650" spc="85" dirty="0">
                <a:latin typeface="Arial MT"/>
                <a:cs typeface="Arial MT"/>
              </a:rPr>
              <a:t> </a:t>
            </a:r>
            <a:r>
              <a:rPr sz="650" dirty="0">
                <a:latin typeface="Arial MT"/>
                <a:cs typeface="Arial MT"/>
              </a:rPr>
              <a:t>Translated</a:t>
            </a:r>
            <a:r>
              <a:rPr sz="650" spc="90" dirty="0">
                <a:latin typeface="Arial MT"/>
                <a:cs typeface="Arial MT"/>
              </a:rPr>
              <a:t> </a:t>
            </a:r>
            <a:r>
              <a:rPr sz="650" dirty="0">
                <a:latin typeface="Arial MT"/>
                <a:cs typeface="Arial MT"/>
              </a:rPr>
              <a:t>by</a:t>
            </a:r>
            <a:r>
              <a:rPr sz="650" spc="85" dirty="0">
                <a:latin typeface="Arial MT"/>
                <a:cs typeface="Arial MT"/>
              </a:rPr>
              <a:t> </a:t>
            </a:r>
            <a:r>
              <a:rPr sz="650" spc="-10" dirty="0">
                <a:latin typeface="Arial MT"/>
                <a:cs typeface="Arial MT"/>
              </a:rPr>
              <a:t>Google</a:t>
            </a:r>
            <a:endParaRPr sz="6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2853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73741" y="5483217"/>
            <a:ext cx="5348605" cy="1158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ts val="1735"/>
              </a:lnSpc>
              <a:spcBef>
                <a:spcPts val="95"/>
              </a:spcBef>
            </a:pPr>
            <a:r>
              <a:rPr sz="1450" b="1" i="1" dirty="0">
                <a:latin typeface="Arial"/>
                <a:cs typeface="Arial"/>
              </a:rPr>
              <a:t>Buku</a:t>
            </a:r>
            <a:r>
              <a:rPr sz="1450" b="1" i="1" spc="-45" dirty="0">
                <a:latin typeface="Arial"/>
                <a:cs typeface="Arial"/>
              </a:rPr>
              <a:t> </a:t>
            </a:r>
            <a:r>
              <a:rPr sz="1450" b="1" i="1" spc="-10" dirty="0">
                <a:latin typeface="Arial"/>
                <a:cs typeface="Arial"/>
              </a:rPr>
              <a:t>Harian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ts val="1735"/>
              </a:lnSpc>
            </a:pPr>
            <a:r>
              <a:rPr sz="1450" b="1" i="1" dirty="0">
                <a:latin typeface="Arial"/>
                <a:cs typeface="Arial"/>
              </a:rPr>
              <a:t>Proyek:</a:t>
            </a:r>
            <a:r>
              <a:rPr sz="1450" b="1" i="1" spc="15" dirty="0">
                <a:latin typeface="Arial"/>
                <a:cs typeface="Arial"/>
              </a:rPr>
              <a:t> </a:t>
            </a:r>
            <a:r>
              <a:rPr sz="1450" b="1" i="1" spc="-10" dirty="0">
                <a:solidFill>
                  <a:srgbClr val="0563C1"/>
                </a:solidFill>
                <a:latin typeface="Arial"/>
                <a:cs typeface="Arial"/>
              </a:rPr>
              <a:t>https://</a:t>
            </a:r>
            <a:r>
              <a:rPr sz="1450" b="1" i="1" spc="-114" dirty="0">
                <a:solidFill>
                  <a:srgbClr val="0563C1"/>
                </a:solidFill>
                <a:latin typeface="Arial"/>
                <a:cs typeface="Arial"/>
              </a:rPr>
              <a:t> </a:t>
            </a:r>
            <a:r>
              <a:rPr sz="1450" b="1" i="1" spc="-10" dirty="0">
                <a:solidFill>
                  <a:srgbClr val="0563C1"/>
                </a:solidFill>
                <a:latin typeface="Arial"/>
                <a:cs typeface="Arial"/>
              </a:rPr>
              <a:t>sites.google.com/</a:t>
            </a:r>
            <a:r>
              <a:rPr sz="1450" b="1" i="1" spc="-110" dirty="0">
                <a:solidFill>
                  <a:srgbClr val="0563C1"/>
                </a:solidFill>
                <a:latin typeface="Arial"/>
                <a:cs typeface="Arial"/>
              </a:rPr>
              <a:t> </a:t>
            </a:r>
            <a:r>
              <a:rPr sz="1450" b="1" i="1" spc="-10" dirty="0">
                <a:solidFill>
                  <a:srgbClr val="0563C1"/>
                </a:solidFill>
                <a:latin typeface="Arial"/>
                <a:cs typeface="Arial"/>
              </a:rPr>
              <a:t>view/</a:t>
            </a:r>
            <a:r>
              <a:rPr sz="1450" b="1" i="1" spc="-114" dirty="0">
                <a:solidFill>
                  <a:srgbClr val="0563C1"/>
                </a:solidFill>
                <a:latin typeface="Arial"/>
                <a:cs typeface="Arial"/>
              </a:rPr>
              <a:t> </a:t>
            </a:r>
            <a:r>
              <a:rPr sz="1450" b="1" i="1" spc="-10" dirty="0">
                <a:solidFill>
                  <a:srgbClr val="0563C1"/>
                </a:solidFill>
                <a:latin typeface="Arial"/>
                <a:cs typeface="Arial"/>
              </a:rPr>
              <a:t>ilmastolaskuri/</a:t>
            </a:r>
            <a:r>
              <a:rPr sz="1450" b="1" i="1" spc="-114" dirty="0">
                <a:solidFill>
                  <a:srgbClr val="0563C1"/>
                </a:solidFill>
                <a:latin typeface="Arial"/>
                <a:cs typeface="Arial"/>
              </a:rPr>
              <a:t> </a:t>
            </a:r>
            <a:r>
              <a:rPr sz="1450" b="1" i="1" spc="-10" dirty="0">
                <a:solidFill>
                  <a:srgbClr val="0563C1"/>
                </a:solidFill>
                <a:latin typeface="Arial"/>
                <a:cs typeface="Arial"/>
              </a:rPr>
              <a:t>diary?</a:t>
            </a:r>
            <a:endParaRPr sz="1450">
              <a:latin typeface="Arial"/>
              <a:cs typeface="Arial"/>
            </a:endParaRPr>
          </a:p>
          <a:p>
            <a:pPr marL="19050">
              <a:lnSpc>
                <a:spcPct val="100000"/>
              </a:lnSpc>
              <a:spcBef>
                <a:spcPts val="995"/>
              </a:spcBef>
            </a:pPr>
            <a:r>
              <a:rPr sz="1450" b="1" i="1" dirty="0">
                <a:solidFill>
                  <a:srgbClr val="0563C1"/>
                </a:solidFill>
                <a:latin typeface="Arial"/>
                <a:cs typeface="Arial"/>
              </a:rPr>
              <a:t>authuser=0</a:t>
            </a:r>
            <a:r>
              <a:rPr sz="1450" b="1" i="1" spc="-65" dirty="0">
                <a:solidFill>
                  <a:srgbClr val="0563C1"/>
                </a:solidFill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Video</a:t>
            </a:r>
            <a:r>
              <a:rPr sz="1450" b="1" spc="-60" dirty="0">
                <a:latin typeface="Arial"/>
                <a:cs typeface="Arial"/>
              </a:rPr>
              <a:t> </a:t>
            </a:r>
            <a:r>
              <a:rPr sz="1450" b="1" spc="-10" dirty="0">
                <a:latin typeface="Arial"/>
                <a:cs typeface="Arial"/>
              </a:rPr>
              <a:t>proyek</a:t>
            </a:r>
            <a:endParaRPr sz="1450">
              <a:latin typeface="Arial"/>
              <a:cs typeface="Arial"/>
            </a:endParaRPr>
          </a:p>
          <a:p>
            <a:pPr marL="19685">
              <a:lnSpc>
                <a:spcPct val="100000"/>
              </a:lnSpc>
              <a:spcBef>
                <a:spcPts val="985"/>
              </a:spcBef>
            </a:pPr>
            <a:r>
              <a:rPr sz="1450" b="1" dirty="0">
                <a:latin typeface="Arial"/>
                <a:cs typeface="Arial"/>
              </a:rPr>
              <a:t>(YouTube):</a:t>
            </a:r>
            <a:r>
              <a:rPr sz="1450" b="1" spc="-80" dirty="0"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0563C1"/>
                </a:solidFill>
                <a:latin typeface="Arial"/>
                <a:cs typeface="Arial"/>
                <a:hlinkClick r:id="rId3"/>
              </a:rPr>
              <a:t>https://youtu.be/q2c3yLgyY0g?feature=shared</a:t>
            </a:r>
            <a:endParaRPr sz="14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6197" y="2561379"/>
            <a:ext cx="7298055" cy="2473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955">
              <a:lnSpc>
                <a:spcPts val="1725"/>
              </a:lnSpc>
              <a:spcBef>
                <a:spcPts val="95"/>
              </a:spcBef>
            </a:pPr>
            <a:r>
              <a:rPr sz="1450" b="1" i="1" dirty="0">
                <a:latin typeface="Arial"/>
                <a:cs typeface="Arial"/>
              </a:rPr>
              <a:t>Nama</a:t>
            </a:r>
            <a:r>
              <a:rPr sz="1450" b="1" i="1" spc="-65" dirty="0">
                <a:latin typeface="Arial"/>
                <a:cs typeface="Arial"/>
              </a:rPr>
              <a:t> </a:t>
            </a:r>
            <a:r>
              <a:rPr sz="1450" b="1" i="1" dirty="0">
                <a:latin typeface="Arial"/>
                <a:cs typeface="Arial"/>
              </a:rPr>
              <a:t>komunitas</a:t>
            </a:r>
            <a:r>
              <a:rPr sz="1450" b="1" i="1" spc="-60" dirty="0">
                <a:latin typeface="Arial"/>
                <a:cs typeface="Arial"/>
              </a:rPr>
              <a:t> </a:t>
            </a:r>
            <a:r>
              <a:rPr sz="1450" b="1" i="1" dirty="0">
                <a:latin typeface="Arial"/>
                <a:cs typeface="Arial"/>
              </a:rPr>
              <a:t>belajar:</a:t>
            </a:r>
            <a:r>
              <a:rPr sz="1450" b="1" i="1" spc="-60" dirty="0">
                <a:latin typeface="Arial"/>
                <a:cs typeface="Arial"/>
              </a:rPr>
              <a:t> </a:t>
            </a:r>
            <a:r>
              <a:rPr sz="1450" dirty="0">
                <a:latin typeface="Arial MT"/>
                <a:cs typeface="Arial MT"/>
              </a:rPr>
              <a:t>Haukiputaan</a:t>
            </a:r>
            <a:r>
              <a:rPr sz="1450" spc="-6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lukio,</a:t>
            </a:r>
            <a:r>
              <a:rPr sz="1450" spc="-6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Finlandia</a:t>
            </a:r>
            <a:r>
              <a:rPr sz="1450" spc="-60" dirty="0">
                <a:latin typeface="Arial MT"/>
                <a:cs typeface="Arial MT"/>
              </a:rPr>
              <a:t> </a:t>
            </a:r>
            <a:r>
              <a:rPr sz="1450" spc="-10" dirty="0">
                <a:latin typeface="Arial MT"/>
                <a:cs typeface="Arial MT"/>
              </a:rPr>
              <a:t>(SMA)</a:t>
            </a:r>
            <a:endParaRPr sz="1450" dirty="0">
              <a:latin typeface="Arial MT"/>
              <a:cs typeface="Arial MT"/>
            </a:endParaRPr>
          </a:p>
          <a:p>
            <a:pPr marL="12700">
              <a:lnSpc>
                <a:spcPts val="1725"/>
              </a:lnSpc>
            </a:pPr>
            <a:r>
              <a:rPr sz="1450" b="1" i="1" dirty="0">
                <a:latin typeface="Arial"/>
                <a:cs typeface="Arial"/>
              </a:rPr>
              <a:t>Tingkat</a:t>
            </a:r>
            <a:r>
              <a:rPr sz="1450" b="1" i="1" spc="-60" dirty="0">
                <a:latin typeface="Arial"/>
                <a:cs typeface="Arial"/>
              </a:rPr>
              <a:t> </a:t>
            </a:r>
            <a:r>
              <a:rPr sz="1450" b="1" i="1" dirty="0">
                <a:latin typeface="Arial"/>
                <a:cs typeface="Arial"/>
              </a:rPr>
              <a:t>sekolah:</a:t>
            </a:r>
            <a:r>
              <a:rPr sz="1450" b="1" i="1" spc="-65" dirty="0">
                <a:latin typeface="Arial"/>
                <a:cs typeface="Arial"/>
              </a:rPr>
              <a:t> </a:t>
            </a:r>
            <a:r>
              <a:rPr sz="1450" i="1" dirty="0">
                <a:latin typeface="Arial"/>
                <a:cs typeface="Arial"/>
              </a:rPr>
              <a:t>Sekolah</a:t>
            </a:r>
            <a:r>
              <a:rPr sz="1450" i="1" spc="-60" dirty="0">
                <a:latin typeface="Arial"/>
                <a:cs typeface="Arial"/>
              </a:rPr>
              <a:t> </a:t>
            </a:r>
            <a:r>
              <a:rPr sz="1450" i="1" dirty="0">
                <a:latin typeface="Arial"/>
                <a:cs typeface="Arial"/>
              </a:rPr>
              <a:t>menengah</a:t>
            </a:r>
            <a:r>
              <a:rPr sz="1450" i="1" spc="-65" dirty="0">
                <a:latin typeface="Arial"/>
                <a:cs typeface="Arial"/>
              </a:rPr>
              <a:t> </a:t>
            </a:r>
            <a:r>
              <a:rPr sz="1450" i="1" spc="-20" dirty="0">
                <a:latin typeface="Arial"/>
                <a:cs typeface="Arial"/>
              </a:rPr>
              <a:t>atas</a:t>
            </a:r>
            <a:endParaRPr sz="1450" dirty="0">
              <a:latin typeface="Arial"/>
              <a:cs typeface="Arial"/>
            </a:endParaRPr>
          </a:p>
          <a:p>
            <a:pPr marL="14604" marR="5080" indent="11430">
              <a:lnSpc>
                <a:spcPct val="100000"/>
              </a:lnSpc>
              <a:spcBef>
                <a:spcPts val="5"/>
              </a:spcBef>
            </a:pPr>
            <a:r>
              <a:rPr sz="1450" b="1" i="1" dirty="0">
                <a:latin typeface="Arial"/>
                <a:cs typeface="Arial"/>
              </a:rPr>
              <a:t>Mata</a:t>
            </a:r>
            <a:r>
              <a:rPr sz="1450" b="1" i="1" spc="-50" dirty="0">
                <a:latin typeface="Arial"/>
                <a:cs typeface="Arial"/>
              </a:rPr>
              <a:t> </a:t>
            </a:r>
            <a:r>
              <a:rPr sz="1450" b="1" i="1" dirty="0">
                <a:latin typeface="Arial"/>
                <a:cs typeface="Arial"/>
              </a:rPr>
              <a:t>pelajaran</a:t>
            </a:r>
            <a:r>
              <a:rPr sz="1450" b="1" i="1" spc="-50" dirty="0">
                <a:latin typeface="Arial"/>
                <a:cs typeface="Arial"/>
              </a:rPr>
              <a:t> </a:t>
            </a:r>
            <a:r>
              <a:rPr sz="1450" b="1" i="1" dirty="0">
                <a:latin typeface="Arial"/>
                <a:cs typeface="Arial"/>
              </a:rPr>
              <a:t>apa</a:t>
            </a:r>
            <a:r>
              <a:rPr sz="1450" b="1" i="1" spc="-50" dirty="0">
                <a:latin typeface="Arial"/>
                <a:cs typeface="Arial"/>
              </a:rPr>
              <a:t> </a:t>
            </a:r>
            <a:r>
              <a:rPr sz="1450" b="1" i="1" dirty="0">
                <a:latin typeface="Arial"/>
                <a:cs typeface="Arial"/>
              </a:rPr>
              <a:t>saja</a:t>
            </a:r>
            <a:r>
              <a:rPr sz="1450" b="1" i="1" spc="-50" dirty="0">
                <a:latin typeface="Arial"/>
                <a:cs typeface="Arial"/>
              </a:rPr>
              <a:t> </a:t>
            </a:r>
            <a:r>
              <a:rPr sz="1450" b="1" i="1" dirty="0">
                <a:latin typeface="Arial"/>
                <a:cs typeface="Arial"/>
              </a:rPr>
              <a:t>yang</a:t>
            </a:r>
            <a:r>
              <a:rPr sz="1450" b="1" i="1" spc="-50" dirty="0">
                <a:latin typeface="Arial"/>
                <a:cs typeface="Arial"/>
              </a:rPr>
              <a:t> </a:t>
            </a:r>
            <a:r>
              <a:rPr sz="1450" b="1" i="1" dirty="0">
                <a:latin typeface="Arial"/>
                <a:cs typeface="Arial"/>
              </a:rPr>
              <a:t>digunakan</a:t>
            </a:r>
            <a:r>
              <a:rPr sz="1450" b="1" i="1" spc="-45" dirty="0">
                <a:latin typeface="Arial"/>
                <a:cs typeface="Arial"/>
              </a:rPr>
              <a:t> </a:t>
            </a:r>
            <a:r>
              <a:rPr sz="1450" b="1" i="1" dirty="0">
                <a:latin typeface="Arial"/>
                <a:cs typeface="Arial"/>
              </a:rPr>
              <a:t>dalam</a:t>
            </a:r>
            <a:r>
              <a:rPr sz="1450" b="1" i="1" spc="-50" dirty="0">
                <a:latin typeface="Arial"/>
                <a:cs typeface="Arial"/>
              </a:rPr>
              <a:t> </a:t>
            </a:r>
            <a:r>
              <a:rPr sz="1450" b="1" i="1" dirty="0">
                <a:latin typeface="Arial"/>
                <a:cs typeface="Arial"/>
              </a:rPr>
              <a:t>proyek</a:t>
            </a:r>
            <a:r>
              <a:rPr sz="1450" b="1" i="1" spc="-50" dirty="0">
                <a:latin typeface="Arial"/>
                <a:cs typeface="Arial"/>
              </a:rPr>
              <a:t> </a:t>
            </a:r>
            <a:r>
              <a:rPr sz="1450" b="1" i="1" dirty="0">
                <a:latin typeface="Arial"/>
                <a:cs typeface="Arial"/>
              </a:rPr>
              <a:t>ini:</a:t>
            </a:r>
            <a:r>
              <a:rPr sz="1450" b="1" i="1" spc="-45" dirty="0">
                <a:latin typeface="Arial"/>
                <a:cs typeface="Arial"/>
              </a:rPr>
              <a:t> </a:t>
            </a:r>
            <a:r>
              <a:rPr sz="1450" i="1" dirty="0">
                <a:latin typeface="Arial"/>
                <a:cs typeface="Arial"/>
              </a:rPr>
              <a:t>Matematika,</a:t>
            </a:r>
            <a:r>
              <a:rPr sz="1450" i="1" spc="-50" dirty="0">
                <a:latin typeface="Arial"/>
                <a:cs typeface="Arial"/>
              </a:rPr>
              <a:t> </a:t>
            </a:r>
            <a:r>
              <a:rPr sz="1450" i="1" dirty="0">
                <a:latin typeface="Arial"/>
                <a:cs typeface="Arial"/>
              </a:rPr>
              <a:t>Fisika,</a:t>
            </a:r>
            <a:r>
              <a:rPr sz="1450" i="1" spc="-50" dirty="0">
                <a:latin typeface="Arial"/>
                <a:cs typeface="Arial"/>
              </a:rPr>
              <a:t> </a:t>
            </a:r>
            <a:r>
              <a:rPr sz="1450" i="1" spc="-10" dirty="0">
                <a:latin typeface="Arial"/>
                <a:cs typeface="Arial"/>
              </a:rPr>
              <a:t>Sosial </a:t>
            </a:r>
            <a:r>
              <a:rPr sz="1450" i="1" dirty="0">
                <a:latin typeface="Arial"/>
                <a:cs typeface="Arial"/>
              </a:rPr>
              <a:t>Studi,</a:t>
            </a:r>
            <a:r>
              <a:rPr sz="1450" i="1" spc="-50" dirty="0">
                <a:latin typeface="Arial"/>
                <a:cs typeface="Arial"/>
              </a:rPr>
              <a:t> </a:t>
            </a:r>
            <a:r>
              <a:rPr sz="1450" i="1" dirty="0">
                <a:latin typeface="Arial"/>
                <a:cs typeface="Arial"/>
              </a:rPr>
              <a:t>Ilmu</a:t>
            </a:r>
            <a:r>
              <a:rPr sz="1450" i="1" spc="-50" dirty="0">
                <a:latin typeface="Arial"/>
                <a:cs typeface="Arial"/>
              </a:rPr>
              <a:t> </a:t>
            </a:r>
            <a:r>
              <a:rPr sz="1450" i="1" dirty="0">
                <a:latin typeface="Arial"/>
                <a:cs typeface="Arial"/>
              </a:rPr>
              <a:t>Komputer,</a:t>
            </a:r>
            <a:r>
              <a:rPr sz="1450" i="1" spc="-50" dirty="0">
                <a:latin typeface="Arial"/>
                <a:cs typeface="Arial"/>
              </a:rPr>
              <a:t> </a:t>
            </a:r>
            <a:r>
              <a:rPr sz="1450" i="1" spc="-10" dirty="0">
                <a:latin typeface="Arial"/>
                <a:cs typeface="Arial"/>
              </a:rPr>
              <a:t>Geografi</a:t>
            </a:r>
            <a:endParaRPr sz="14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85"/>
              </a:spcBef>
            </a:pPr>
            <a:endParaRPr sz="1450" dirty="0">
              <a:latin typeface="Arial"/>
              <a:cs typeface="Arial"/>
            </a:endParaRPr>
          </a:p>
          <a:p>
            <a:pPr marL="21590" marR="106680" indent="5080">
              <a:lnSpc>
                <a:spcPct val="99300"/>
              </a:lnSpc>
              <a:spcBef>
                <a:spcPts val="5"/>
              </a:spcBef>
            </a:pPr>
            <a:r>
              <a:rPr sz="1450" b="1" dirty="0">
                <a:latin typeface="Arial"/>
                <a:cs typeface="Arial"/>
              </a:rPr>
              <a:t>Singkatnya:</a:t>
            </a:r>
            <a:r>
              <a:rPr sz="1450" b="1" spc="-50" dirty="0">
                <a:latin typeface="Arial"/>
                <a:cs typeface="Arial"/>
              </a:rPr>
              <a:t> </a:t>
            </a:r>
            <a:r>
              <a:rPr sz="1450" dirty="0">
                <a:latin typeface="Arial MT"/>
                <a:cs typeface="Arial MT"/>
              </a:rPr>
              <a:t>Para</a:t>
            </a:r>
            <a:r>
              <a:rPr sz="1450" spc="-4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siswa</a:t>
            </a:r>
            <a:r>
              <a:rPr sz="1450" spc="-4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SMA</a:t>
            </a:r>
            <a:r>
              <a:rPr sz="1450" spc="-5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ingin</a:t>
            </a:r>
            <a:r>
              <a:rPr sz="1450" spc="-4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memberikan</a:t>
            </a:r>
            <a:r>
              <a:rPr sz="1450" spc="-4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alat</a:t>
            </a:r>
            <a:r>
              <a:rPr sz="1450" spc="-4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yang</a:t>
            </a:r>
            <a:r>
              <a:rPr sz="1450" spc="-5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mudah</a:t>
            </a:r>
            <a:r>
              <a:rPr sz="1450" spc="-4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digunakan</a:t>
            </a:r>
            <a:r>
              <a:rPr sz="1450" spc="-4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bagi</a:t>
            </a:r>
            <a:r>
              <a:rPr sz="1450" spc="-50" dirty="0">
                <a:latin typeface="Arial MT"/>
                <a:cs typeface="Arial MT"/>
              </a:rPr>
              <a:t> </a:t>
            </a:r>
            <a:r>
              <a:rPr sz="1450" spc="-20" dirty="0">
                <a:latin typeface="Arial MT"/>
                <a:cs typeface="Arial MT"/>
              </a:rPr>
              <a:t>kaum </a:t>
            </a:r>
            <a:r>
              <a:rPr sz="1450" dirty="0">
                <a:latin typeface="Arial MT"/>
                <a:cs typeface="Arial MT"/>
              </a:rPr>
              <a:t>muda</a:t>
            </a:r>
            <a:r>
              <a:rPr sz="1450" spc="-5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untuk</a:t>
            </a:r>
            <a:r>
              <a:rPr sz="1450" spc="-4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melakukan</a:t>
            </a:r>
            <a:r>
              <a:rPr sz="1450" spc="-5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aksi</a:t>
            </a:r>
            <a:r>
              <a:rPr sz="1450" spc="-4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iklim.</a:t>
            </a:r>
            <a:r>
              <a:rPr sz="1450" spc="-5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Maka</a:t>
            </a:r>
            <a:r>
              <a:rPr sz="1450" spc="-4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muncullah</a:t>
            </a:r>
            <a:r>
              <a:rPr sz="1450" spc="-4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ide</a:t>
            </a:r>
            <a:r>
              <a:rPr sz="1450" spc="-5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kalkulator</a:t>
            </a:r>
            <a:r>
              <a:rPr sz="1450" spc="-4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iklim,</a:t>
            </a:r>
            <a:r>
              <a:rPr sz="1450" spc="-5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tempat</a:t>
            </a:r>
            <a:r>
              <a:rPr sz="1450" spc="-45" dirty="0">
                <a:latin typeface="Arial MT"/>
                <a:cs typeface="Arial MT"/>
              </a:rPr>
              <a:t> </a:t>
            </a:r>
            <a:r>
              <a:rPr sz="1450" spc="-20" dirty="0">
                <a:latin typeface="Arial MT"/>
                <a:cs typeface="Arial MT"/>
              </a:rPr>
              <a:t>Anda </a:t>
            </a:r>
            <a:r>
              <a:rPr sz="1450" dirty="0">
                <a:latin typeface="Arial MT"/>
                <a:cs typeface="Arial MT"/>
              </a:rPr>
              <a:t>dapat</a:t>
            </a:r>
            <a:r>
              <a:rPr sz="1450" spc="-5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menandai</a:t>
            </a:r>
            <a:r>
              <a:rPr sz="1450" spc="-5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aksi</a:t>
            </a:r>
            <a:r>
              <a:rPr sz="1450" spc="-4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iklim</a:t>
            </a:r>
            <a:r>
              <a:rPr sz="1450" spc="-5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Anda</a:t>
            </a:r>
            <a:r>
              <a:rPr sz="1450" spc="-5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dan</a:t>
            </a:r>
            <a:r>
              <a:rPr sz="1450" spc="-4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mendapatkan</a:t>
            </a:r>
            <a:r>
              <a:rPr sz="1450" spc="-50" dirty="0">
                <a:latin typeface="Arial MT"/>
                <a:cs typeface="Arial MT"/>
              </a:rPr>
              <a:t> </a:t>
            </a:r>
            <a:r>
              <a:rPr sz="1450" spc="-10" dirty="0">
                <a:latin typeface="Arial MT"/>
                <a:cs typeface="Arial MT"/>
              </a:rPr>
              <a:t>poin.</a:t>
            </a:r>
            <a:endParaRPr sz="1450" dirty="0">
              <a:latin typeface="Arial MT"/>
              <a:cs typeface="Arial MT"/>
            </a:endParaRPr>
          </a:p>
          <a:p>
            <a:pPr marL="16510" marR="688975">
              <a:lnSpc>
                <a:spcPts val="1710"/>
              </a:lnSpc>
              <a:spcBef>
                <a:spcPts val="70"/>
              </a:spcBef>
            </a:pPr>
            <a:r>
              <a:rPr sz="1450" dirty="0">
                <a:latin typeface="Arial MT"/>
                <a:cs typeface="Arial MT"/>
              </a:rPr>
              <a:t>Aplikasi</a:t>
            </a:r>
            <a:r>
              <a:rPr sz="1450" spc="-5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ini</a:t>
            </a:r>
            <a:r>
              <a:rPr sz="1450" spc="-5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dirancang</a:t>
            </a:r>
            <a:r>
              <a:rPr sz="1450" spc="-5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dan</a:t>
            </a:r>
            <a:r>
              <a:rPr sz="1450" spc="-5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diprogram</a:t>
            </a:r>
            <a:r>
              <a:rPr sz="1450" spc="-5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oleh</a:t>
            </a:r>
            <a:r>
              <a:rPr sz="1450" spc="-5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mahasiswa</a:t>
            </a:r>
            <a:r>
              <a:rPr sz="1450" spc="-5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dengan</a:t>
            </a:r>
            <a:r>
              <a:rPr sz="1450" spc="-5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bantuan</a:t>
            </a:r>
            <a:r>
              <a:rPr sz="1450" spc="-5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pakar</a:t>
            </a:r>
            <a:r>
              <a:rPr sz="1450" spc="-50" dirty="0">
                <a:latin typeface="Arial MT"/>
                <a:cs typeface="Arial MT"/>
              </a:rPr>
              <a:t> </a:t>
            </a:r>
            <a:r>
              <a:rPr sz="1450" spc="-20" dirty="0">
                <a:latin typeface="Arial MT"/>
                <a:cs typeface="Arial MT"/>
              </a:rPr>
              <a:t>dari </a:t>
            </a:r>
            <a:r>
              <a:rPr sz="1450" dirty="0">
                <a:latin typeface="Arial MT"/>
                <a:cs typeface="Arial MT"/>
              </a:rPr>
              <a:t>universitas</a:t>
            </a:r>
            <a:r>
              <a:rPr sz="1450" spc="-55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dan</a:t>
            </a:r>
            <a:r>
              <a:rPr sz="1450" spc="-50" dirty="0">
                <a:latin typeface="Arial MT"/>
                <a:cs typeface="Arial MT"/>
              </a:rPr>
              <a:t> </a:t>
            </a:r>
            <a:r>
              <a:rPr sz="1450" spc="-10" dirty="0">
                <a:latin typeface="Arial MT"/>
                <a:cs typeface="Arial MT"/>
              </a:rPr>
              <a:t>perusahaan.</a:t>
            </a:r>
            <a:endParaRPr sz="1450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1206" y="498862"/>
            <a:ext cx="6002020" cy="1778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750" marR="5080" indent="6350">
              <a:lnSpc>
                <a:spcPct val="133400"/>
              </a:lnSpc>
              <a:spcBef>
                <a:spcPts val="95"/>
              </a:spcBef>
            </a:pPr>
            <a:r>
              <a:rPr sz="2550" dirty="0"/>
              <a:t>1. CONTOH PBL B. Kolaborasi </a:t>
            </a:r>
            <a:r>
              <a:rPr sz="2550" spc="-10" dirty="0"/>
              <a:t>dengan </a:t>
            </a:r>
            <a:r>
              <a:rPr sz="2550" dirty="0"/>
              <a:t>universitas dan </a:t>
            </a:r>
            <a:r>
              <a:rPr sz="2550" spc="-10" dirty="0"/>
              <a:t>perusahaan</a:t>
            </a:r>
            <a:endParaRPr sz="2550" dirty="0"/>
          </a:p>
          <a:p>
            <a:pPr marL="12700" marR="27940" indent="19685">
              <a:lnSpc>
                <a:spcPts val="2790"/>
              </a:lnSpc>
              <a:spcBef>
                <a:spcPts val="110"/>
              </a:spcBef>
            </a:pPr>
            <a:r>
              <a:rPr sz="2550" b="0" dirty="0">
                <a:latin typeface="Arial MT"/>
                <a:cs typeface="Arial MT"/>
              </a:rPr>
              <a:t>Kalkulator</a:t>
            </a:r>
            <a:r>
              <a:rPr sz="2550" b="0" spc="-10" dirty="0">
                <a:latin typeface="Arial MT"/>
                <a:cs typeface="Arial MT"/>
              </a:rPr>
              <a:t> </a:t>
            </a:r>
            <a:r>
              <a:rPr sz="2550" b="0" dirty="0">
                <a:latin typeface="Arial MT"/>
                <a:cs typeface="Arial MT"/>
              </a:rPr>
              <a:t>iklim siswa sekolah </a:t>
            </a:r>
            <a:r>
              <a:rPr sz="2550" b="0" spc="-10" dirty="0">
                <a:latin typeface="Arial MT"/>
                <a:cs typeface="Arial MT"/>
              </a:rPr>
              <a:t>menengah </a:t>
            </a:r>
            <a:r>
              <a:rPr sz="2550" b="0" dirty="0">
                <a:latin typeface="Arial MT"/>
                <a:cs typeface="Arial MT"/>
              </a:rPr>
              <a:t>atas untuk emisi gas rumah </a:t>
            </a:r>
            <a:r>
              <a:rPr sz="2550" b="0" spc="-20" dirty="0">
                <a:latin typeface="Arial MT"/>
                <a:cs typeface="Arial MT"/>
              </a:rPr>
              <a:t>kaca</a:t>
            </a:r>
            <a:endParaRPr sz="2550" dirty="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06345" y="5648161"/>
            <a:ext cx="2128520" cy="1752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dirty="0">
                <a:latin typeface="Arial MT"/>
                <a:cs typeface="Arial MT"/>
              </a:rPr>
              <a:t>Gambar:</a:t>
            </a:r>
            <a:r>
              <a:rPr sz="950" spc="90" dirty="0">
                <a:latin typeface="Arial MT"/>
                <a:cs typeface="Arial MT"/>
              </a:rPr>
              <a:t> </a:t>
            </a:r>
            <a:r>
              <a:rPr sz="950" dirty="0">
                <a:latin typeface="Arial MT"/>
                <a:cs typeface="Arial MT"/>
              </a:rPr>
              <a:t>AI</a:t>
            </a:r>
            <a:r>
              <a:rPr sz="950" spc="90" dirty="0">
                <a:latin typeface="Arial MT"/>
                <a:cs typeface="Arial MT"/>
              </a:rPr>
              <a:t> </a:t>
            </a:r>
            <a:r>
              <a:rPr sz="950" dirty="0">
                <a:latin typeface="Arial MT"/>
                <a:cs typeface="Arial MT"/>
              </a:rPr>
              <a:t>yang</a:t>
            </a:r>
            <a:r>
              <a:rPr sz="950" spc="95" dirty="0">
                <a:latin typeface="Arial MT"/>
                <a:cs typeface="Arial MT"/>
              </a:rPr>
              <a:t> </a:t>
            </a:r>
            <a:r>
              <a:rPr sz="950" dirty="0">
                <a:latin typeface="Arial MT"/>
                <a:cs typeface="Arial MT"/>
              </a:rPr>
              <a:t>dihasilkan</a:t>
            </a:r>
            <a:r>
              <a:rPr sz="950" spc="90" dirty="0">
                <a:latin typeface="Arial MT"/>
                <a:cs typeface="Arial MT"/>
              </a:rPr>
              <a:t> </a:t>
            </a:r>
            <a:r>
              <a:rPr sz="950" dirty="0">
                <a:latin typeface="Arial MT"/>
                <a:cs typeface="Arial MT"/>
              </a:rPr>
              <a:t>oleh</a:t>
            </a:r>
            <a:r>
              <a:rPr sz="950" spc="95" dirty="0">
                <a:latin typeface="Arial MT"/>
                <a:cs typeface="Arial MT"/>
              </a:rPr>
              <a:t> </a:t>
            </a:r>
            <a:r>
              <a:rPr sz="950" spc="-20" dirty="0">
                <a:latin typeface="Arial MT"/>
                <a:cs typeface="Arial MT"/>
              </a:rPr>
              <a:t>Sora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935" y="28343"/>
            <a:ext cx="1205230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dirty="0">
                <a:latin typeface="Arial MT"/>
                <a:cs typeface="Arial MT"/>
              </a:rPr>
              <a:t>Machine</a:t>
            </a:r>
            <a:r>
              <a:rPr sz="650" spc="85" dirty="0">
                <a:latin typeface="Arial MT"/>
                <a:cs typeface="Arial MT"/>
              </a:rPr>
              <a:t> </a:t>
            </a:r>
            <a:r>
              <a:rPr sz="650" dirty="0">
                <a:latin typeface="Arial MT"/>
                <a:cs typeface="Arial MT"/>
              </a:rPr>
              <a:t>Translated</a:t>
            </a:r>
            <a:r>
              <a:rPr sz="650" spc="90" dirty="0">
                <a:latin typeface="Arial MT"/>
                <a:cs typeface="Arial MT"/>
              </a:rPr>
              <a:t> </a:t>
            </a:r>
            <a:r>
              <a:rPr sz="650" dirty="0">
                <a:latin typeface="Arial MT"/>
                <a:cs typeface="Arial MT"/>
              </a:rPr>
              <a:t>by</a:t>
            </a:r>
            <a:r>
              <a:rPr sz="650" spc="85" dirty="0">
                <a:latin typeface="Arial MT"/>
                <a:cs typeface="Arial MT"/>
              </a:rPr>
              <a:t> </a:t>
            </a:r>
            <a:r>
              <a:rPr sz="650" spc="-10" dirty="0">
                <a:latin typeface="Arial MT"/>
                <a:cs typeface="Arial MT"/>
              </a:rPr>
              <a:t>Google</a:t>
            </a:r>
            <a:endParaRPr sz="6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2853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836" y="532807"/>
            <a:ext cx="9994900" cy="11277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30"/>
              </a:spcBef>
            </a:pPr>
            <a:r>
              <a:rPr sz="3600" dirty="0"/>
              <a:t>2.</a:t>
            </a:r>
            <a:r>
              <a:rPr sz="3600" spc="5" dirty="0"/>
              <a:t> </a:t>
            </a:r>
            <a:r>
              <a:rPr sz="3600" dirty="0"/>
              <a:t>Stasiun</a:t>
            </a:r>
            <a:r>
              <a:rPr sz="3600" spc="10" dirty="0"/>
              <a:t> </a:t>
            </a:r>
            <a:r>
              <a:rPr sz="3600" dirty="0"/>
              <a:t>Hutan</a:t>
            </a:r>
            <a:r>
              <a:rPr sz="3600" spc="5" dirty="0"/>
              <a:t> </a:t>
            </a:r>
            <a:r>
              <a:rPr sz="3600" spc="-10" dirty="0"/>
              <a:t>Hyytiälä:</a:t>
            </a:r>
            <a:endParaRPr sz="3600"/>
          </a:p>
          <a:p>
            <a:pPr marL="12700">
              <a:lnSpc>
                <a:spcPct val="100000"/>
              </a:lnSpc>
            </a:pPr>
            <a:r>
              <a:rPr sz="3600" dirty="0"/>
              <a:t>Contoh</a:t>
            </a:r>
            <a:r>
              <a:rPr sz="3600" spc="10" dirty="0"/>
              <a:t> </a:t>
            </a:r>
            <a:r>
              <a:rPr sz="3600" dirty="0"/>
              <a:t>kunjungan</a:t>
            </a:r>
            <a:r>
              <a:rPr sz="3600" spc="10" dirty="0"/>
              <a:t> </a:t>
            </a:r>
            <a:r>
              <a:rPr sz="3600" dirty="0"/>
              <a:t>studi</a:t>
            </a:r>
            <a:r>
              <a:rPr sz="3600" spc="10" dirty="0"/>
              <a:t> </a:t>
            </a:r>
            <a:r>
              <a:rPr sz="3600" dirty="0"/>
              <a:t>ke</a:t>
            </a:r>
            <a:r>
              <a:rPr sz="3600" spc="5" dirty="0"/>
              <a:t> </a:t>
            </a:r>
            <a:r>
              <a:rPr sz="3600" dirty="0"/>
              <a:t>stasiun</a:t>
            </a:r>
            <a:r>
              <a:rPr sz="3600" spc="5" dirty="0"/>
              <a:t> </a:t>
            </a:r>
            <a:r>
              <a:rPr sz="3600" spc="-10" dirty="0"/>
              <a:t>penelitian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930282" y="1879461"/>
            <a:ext cx="9857105" cy="423799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08585" indent="-95885">
              <a:lnSpc>
                <a:spcPct val="100000"/>
              </a:lnSpc>
              <a:spcBef>
                <a:spcPts val="310"/>
              </a:spcBef>
              <a:buChar char="•"/>
              <a:tabLst>
                <a:tab pos="108585" algn="l"/>
              </a:tabLst>
            </a:pPr>
            <a:r>
              <a:rPr sz="1200" dirty="0">
                <a:latin typeface="Arial MT"/>
                <a:cs typeface="Arial MT"/>
              </a:rPr>
              <a:t>Stasiun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lapangan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tradisional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yang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mengkhususkan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diri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pada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kehutanan</a:t>
            </a:r>
            <a:endParaRPr sz="1200">
              <a:latin typeface="Arial MT"/>
              <a:cs typeface="Arial MT"/>
            </a:endParaRPr>
          </a:p>
          <a:p>
            <a:pPr marL="236220">
              <a:lnSpc>
                <a:spcPct val="100000"/>
              </a:lnSpc>
              <a:spcBef>
                <a:spcPts val="280"/>
              </a:spcBef>
            </a:pPr>
            <a:r>
              <a:rPr sz="1550" dirty="0">
                <a:latin typeface="Arial MT"/>
                <a:cs typeface="Arial MT"/>
              </a:rPr>
              <a:t>ilmu pengetahuan, yang telah berkembang menjadi </a:t>
            </a:r>
            <a:r>
              <a:rPr sz="1550" spc="-10" dirty="0">
                <a:latin typeface="Arial MT"/>
                <a:cs typeface="Arial MT"/>
              </a:rPr>
              <a:t>pusat</a:t>
            </a:r>
            <a:endParaRPr sz="1550">
              <a:latin typeface="Arial MT"/>
              <a:cs typeface="Arial MT"/>
            </a:endParaRPr>
          </a:p>
          <a:p>
            <a:pPr marL="231775" marR="5112385" indent="13335">
              <a:lnSpc>
                <a:spcPct val="117200"/>
              </a:lnSpc>
              <a:spcBef>
                <a:spcPts val="50"/>
              </a:spcBef>
            </a:pPr>
            <a:r>
              <a:rPr sz="1550" dirty="0">
                <a:latin typeface="Arial MT"/>
                <a:cs typeface="Arial MT"/>
              </a:rPr>
              <a:t>penelitian multidisiplin tingkat tinggi internasional </a:t>
            </a:r>
            <a:r>
              <a:rPr sz="1550" spc="-25" dirty="0">
                <a:latin typeface="Arial MT"/>
                <a:cs typeface="Arial MT"/>
              </a:rPr>
              <a:t>di </a:t>
            </a:r>
            <a:r>
              <a:rPr sz="1550" dirty="0">
                <a:latin typeface="Arial MT"/>
                <a:cs typeface="Arial MT"/>
              </a:rPr>
              <a:t>Juupajoki, </a:t>
            </a:r>
            <a:r>
              <a:rPr sz="1550" spc="-10" dirty="0">
                <a:latin typeface="Arial MT"/>
                <a:cs typeface="Arial MT"/>
              </a:rPr>
              <a:t>Finlandia</a:t>
            </a:r>
            <a:endParaRPr sz="1550">
              <a:latin typeface="Arial MT"/>
              <a:cs typeface="Arial MT"/>
            </a:endParaRPr>
          </a:p>
          <a:p>
            <a:pPr marL="135255" marR="4719955" indent="-123189">
              <a:lnSpc>
                <a:spcPct val="115599"/>
              </a:lnSpc>
              <a:spcBef>
                <a:spcPts val="1010"/>
              </a:spcBef>
              <a:buChar char="•"/>
              <a:tabLst>
                <a:tab pos="231775" algn="l"/>
              </a:tabLst>
            </a:pPr>
            <a:r>
              <a:rPr sz="1550" dirty="0">
                <a:latin typeface="Arial MT"/>
                <a:cs typeface="Arial MT"/>
              </a:rPr>
              <a:t>Siswa dari Juupajoki mengunjungi Stasiun Hutan </a:t>
            </a:r>
            <a:r>
              <a:rPr sz="1550" spc="-10" dirty="0">
                <a:latin typeface="Arial MT"/>
                <a:cs typeface="Arial MT"/>
              </a:rPr>
              <a:t>setiap 	</a:t>
            </a:r>
            <a:r>
              <a:rPr sz="1550" dirty="0">
                <a:latin typeface="Arial MT"/>
                <a:cs typeface="Arial MT"/>
              </a:rPr>
              <a:t>tahun</a:t>
            </a:r>
            <a:r>
              <a:rPr sz="1550" spc="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(kelas</a:t>
            </a:r>
            <a:r>
              <a:rPr sz="1550" spc="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1</a:t>
            </a:r>
            <a:r>
              <a:rPr sz="1550" spc="1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hingga</a:t>
            </a:r>
            <a:r>
              <a:rPr sz="1550" spc="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9</a:t>
            </a:r>
            <a:r>
              <a:rPr sz="1550" spc="1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)</a:t>
            </a:r>
            <a:r>
              <a:rPr sz="1550" spc="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–</a:t>
            </a:r>
            <a:r>
              <a:rPr sz="1550" spc="1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setiap</a:t>
            </a:r>
            <a:r>
              <a:rPr sz="1550" spc="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tahun</a:t>
            </a:r>
            <a:r>
              <a:rPr sz="1550" spc="1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tugas/topik</a:t>
            </a:r>
            <a:r>
              <a:rPr sz="1550" spc="5" dirty="0">
                <a:latin typeface="Arial MT"/>
                <a:cs typeface="Arial MT"/>
              </a:rPr>
              <a:t> </a:t>
            </a:r>
            <a:r>
              <a:rPr sz="1550" spc="-25" dirty="0">
                <a:latin typeface="Arial MT"/>
                <a:cs typeface="Arial MT"/>
              </a:rPr>
              <a:t>dan 	</a:t>
            </a:r>
            <a:r>
              <a:rPr sz="1550" dirty="0">
                <a:latin typeface="Arial MT"/>
                <a:cs typeface="Arial MT"/>
              </a:rPr>
              <a:t>ceramah</a:t>
            </a:r>
            <a:r>
              <a:rPr sz="1550" spc="-1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yang </a:t>
            </a:r>
            <a:r>
              <a:rPr sz="1550" spc="-10" dirty="0">
                <a:latin typeface="Arial MT"/>
                <a:cs typeface="Arial MT"/>
              </a:rPr>
              <a:t>berbeda</a:t>
            </a:r>
            <a:endParaRPr sz="1550">
              <a:latin typeface="Arial MT"/>
              <a:cs typeface="Arial MT"/>
            </a:endParaRPr>
          </a:p>
          <a:p>
            <a:pPr marL="135255" marR="4260215" indent="-123189">
              <a:lnSpc>
                <a:spcPct val="116100"/>
              </a:lnSpc>
              <a:spcBef>
                <a:spcPts val="1000"/>
              </a:spcBef>
              <a:buChar char="•"/>
              <a:tabLst>
                <a:tab pos="236220" algn="l"/>
              </a:tabLst>
            </a:pPr>
            <a:r>
              <a:rPr sz="1550" dirty="0">
                <a:latin typeface="Arial MT"/>
                <a:cs typeface="Arial MT"/>
              </a:rPr>
              <a:t>Perjalanan 2 hari ke Stasiun Hutan Hyytiälä dengan </a:t>
            </a:r>
            <a:r>
              <a:rPr sz="1550" spc="-10" dirty="0">
                <a:latin typeface="Arial MT"/>
                <a:cs typeface="Arial MT"/>
              </a:rPr>
              <a:t>program 	</a:t>
            </a:r>
            <a:r>
              <a:rPr sz="1550" dirty="0">
                <a:latin typeface="Arial MT"/>
                <a:cs typeface="Arial MT"/>
              </a:rPr>
              <a:t>bertema</a:t>
            </a:r>
            <a:r>
              <a:rPr sz="1550" spc="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iklim</a:t>
            </a:r>
            <a:r>
              <a:rPr sz="1550" spc="1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dan</a:t>
            </a:r>
            <a:r>
              <a:rPr sz="1550" spc="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keberlanjutan</a:t>
            </a:r>
            <a:r>
              <a:rPr sz="1550" spc="1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untuk</a:t>
            </a:r>
            <a:r>
              <a:rPr sz="1550" spc="1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calon</a:t>
            </a:r>
            <a:r>
              <a:rPr sz="1550" spc="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guru</a:t>
            </a:r>
            <a:r>
              <a:rPr sz="1550" spc="10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sains 	</a:t>
            </a:r>
            <a:r>
              <a:rPr sz="1550" dirty="0">
                <a:latin typeface="Arial MT"/>
                <a:cs typeface="Arial MT"/>
              </a:rPr>
              <a:t>(kunjungan serupa juga dilakukan untuk siswa sekolah </a:t>
            </a:r>
            <a:r>
              <a:rPr sz="1550" spc="-10" dirty="0">
                <a:latin typeface="Arial MT"/>
                <a:cs typeface="Arial MT"/>
              </a:rPr>
              <a:t>dasar 	</a:t>
            </a:r>
            <a:r>
              <a:rPr sz="1550" dirty="0">
                <a:latin typeface="Arial MT"/>
                <a:cs typeface="Arial MT"/>
              </a:rPr>
              <a:t>dan menengah di </a:t>
            </a:r>
            <a:r>
              <a:rPr sz="1550" spc="-10" dirty="0">
                <a:latin typeface="Arial MT"/>
                <a:cs typeface="Arial MT"/>
              </a:rPr>
              <a:t>Hyytiälä)</a:t>
            </a:r>
            <a:endParaRPr sz="15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465"/>
              </a:spcBef>
            </a:pPr>
            <a:endParaRPr sz="1550">
              <a:latin typeface="Arial MT"/>
              <a:cs typeface="Arial MT"/>
            </a:endParaRPr>
          </a:p>
          <a:p>
            <a:pPr marL="14604">
              <a:lnSpc>
                <a:spcPct val="100000"/>
              </a:lnSpc>
            </a:pPr>
            <a:r>
              <a:rPr sz="1550" dirty="0">
                <a:solidFill>
                  <a:srgbClr val="0563C1"/>
                </a:solidFill>
                <a:latin typeface="Arial MT"/>
                <a:cs typeface="Arial MT"/>
                <a:hlinkClick r:id="rId3"/>
              </a:rPr>
              <a:t>Stasiun Hutan</a:t>
            </a:r>
            <a:r>
              <a:rPr sz="1550" dirty="0">
                <a:solidFill>
                  <a:srgbClr val="0563C1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563C1"/>
                </a:solidFill>
                <a:latin typeface="Arial MT"/>
                <a:cs typeface="Arial MT"/>
                <a:hlinkClick r:id="rId3"/>
              </a:rPr>
              <a:t>Hyytiälä</a:t>
            </a:r>
            <a:r>
              <a:rPr sz="1550" dirty="0">
                <a:solidFill>
                  <a:srgbClr val="0563C1"/>
                </a:solidFill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| </a:t>
            </a:r>
            <a:r>
              <a:rPr sz="1550" dirty="0">
                <a:solidFill>
                  <a:srgbClr val="0563C1"/>
                </a:solidFill>
                <a:latin typeface="Arial MT"/>
                <a:cs typeface="Arial MT"/>
                <a:hlinkClick r:id="rId3"/>
              </a:rPr>
              <a:t>Universitas </a:t>
            </a:r>
            <a:r>
              <a:rPr sz="1550" spc="-10" dirty="0">
                <a:solidFill>
                  <a:srgbClr val="0563C1"/>
                </a:solidFill>
                <a:latin typeface="Arial MT"/>
                <a:cs typeface="Arial MT"/>
                <a:hlinkClick r:id="rId3"/>
              </a:rPr>
              <a:t>Helsinki</a:t>
            </a:r>
            <a:endParaRPr sz="1550">
              <a:latin typeface="Arial MT"/>
              <a:cs typeface="Arial MT"/>
            </a:endParaRPr>
          </a:p>
          <a:p>
            <a:pPr marL="6348730">
              <a:lnSpc>
                <a:spcPct val="100000"/>
              </a:lnSpc>
              <a:spcBef>
                <a:spcPts val="1200"/>
              </a:spcBef>
            </a:pPr>
            <a:r>
              <a:rPr sz="1300" dirty="0">
                <a:latin typeface="Arial MT"/>
                <a:cs typeface="Arial MT"/>
              </a:rPr>
              <a:t>Gambar:</a:t>
            </a:r>
            <a:r>
              <a:rPr sz="1300" spc="-6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Reetta</a:t>
            </a:r>
            <a:r>
              <a:rPr sz="1300" spc="-6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Matilainen,</a:t>
            </a:r>
            <a:r>
              <a:rPr sz="1300" spc="-6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Universitas</a:t>
            </a:r>
            <a:r>
              <a:rPr sz="1300" spc="-6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Helsinki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935" y="28343"/>
            <a:ext cx="1205230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dirty="0">
                <a:latin typeface="Arial MT"/>
                <a:cs typeface="Arial MT"/>
              </a:rPr>
              <a:t>Machine</a:t>
            </a:r>
            <a:r>
              <a:rPr sz="650" spc="85" dirty="0">
                <a:latin typeface="Arial MT"/>
                <a:cs typeface="Arial MT"/>
              </a:rPr>
              <a:t> </a:t>
            </a:r>
            <a:r>
              <a:rPr sz="650" dirty="0">
                <a:latin typeface="Arial MT"/>
                <a:cs typeface="Arial MT"/>
              </a:rPr>
              <a:t>Translated</a:t>
            </a:r>
            <a:r>
              <a:rPr sz="650" spc="90" dirty="0">
                <a:latin typeface="Arial MT"/>
                <a:cs typeface="Arial MT"/>
              </a:rPr>
              <a:t> </a:t>
            </a:r>
            <a:r>
              <a:rPr sz="650" dirty="0">
                <a:latin typeface="Arial MT"/>
                <a:cs typeface="Arial MT"/>
              </a:rPr>
              <a:t>by</a:t>
            </a:r>
            <a:r>
              <a:rPr sz="650" spc="85" dirty="0">
                <a:latin typeface="Arial MT"/>
                <a:cs typeface="Arial MT"/>
              </a:rPr>
              <a:t> </a:t>
            </a:r>
            <a:r>
              <a:rPr sz="650" spc="-10" dirty="0">
                <a:latin typeface="Arial MT"/>
                <a:cs typeface="Arial MT"/>
              </a:rPr>
              <a:t>Google</a:t>
            </a:r>
            <a:endParaRPr sz="6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2853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27183" y="2299637"/>
            <a:ext cx="8620125" cy="281397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297180" indent="-274955">
              <a:lnSpc>
                <a:spcPct val="100000"/>
              </a:lnSpc>
              <a:spcBef>
                <a:spcPts val="355"/>
              </a:spcBef>
              <a:buAutoNum type="arabicPeriod"/>
              <a:tabLst>
                <a:tab pos="297180" algn="l"/>
              </a:tabLst>
            </a:pPr>
            <a:r>
              <a:rPr sz="1950" b="1" dirty="0">
                <a:latin typeface="Arial"/>
                <a:cs typeface="Arial"/>
              </a:rPr>
              <a:t>Apa itu lingkungan </a:t>
            </a:r>
            <a:r>
              <a:rPr sz="1950" b="1" spc="-10" dirty="0">
                <a:latin typeface="Arial"/>
                <a:cs typeface="Arial"/>
              </a:rPr>
              <a:t>belajar?</a:t>
            </a:r>
            <a:endParaRPr sz="1950" dirty="0">
              <a:latin typeface="Arial"/>
              <a:cs typeface="Arial"/>
            </a:endParaRPr>
          </a:p>
          <a:p>
            <a:pPr marL="527685" marR="5080" indent="8890">
              <a:lnSpc>
                <a:spcPct val="109600"/>
              </a:lnSpc>
              <a:spcBef>
                <a:spcPts val="35"/>
              </a:spcBef>
            </a:pPr>
            <a:r>
              <a:rPr sz="1950" spc="-10" dirty="0">
                <a:latin typeface="Arial MT"/>
                <a:cs typeface="Arial MT"/>
              </a:rPr>
              <a:t>Mendefinisikan</a:t>
            </a:r>
            <a:r>
              <a:rPr sz="1950" spc="-3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lingkungan</a:t>
            </a:r>
            <a:r>
              <a:rPr sz="1950" spc="-3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belajar</a:t>
            </a:r>
            <a:r>
              <a:rPr sz="1950" spc="-3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formal,</a:t>
            </a:r>
            <a:r>
              <a:rPr sz="1950" spc="-2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nonformal</a:t>
            </a:r>
            <a:r>
              <a:rPr sz="1950" spc="-2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dan</a:t>
            </a:r>
            <a:r>
              <a:rPr sz="1950" spc="-2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informal</a:t>
            </a:r>
            <a:r>
              <a:rPr sz="1950" spc="-25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dengan contoh</a:t>
            </a:r>
            <a:endParaRPr sz="195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95"/>
              </a:spcBef>
            </a:pPr>
            <a:endParaRPr sz="1950" dirty="0">
              <a:latin typeface="Arial MT"/>
              <a:cs typeface="Arial MT"/>
            </a:endParaRPr>
          </a:p>
          <a:p>
            <a:pPr marL="22225">
              <a:lnSpc>
                <a:spcPct val="100000"/>
              </a:lnSpc>
              <a:tabLst>
                <a:tab pos="297180" algn="l"/>
              </a:tabLst>
            </a:pPr>
            <a:r>
              <a:rPr lang="en-US" sz="1950" b="1" dirty="0">
                <a:latin typeface="Arial"/>
                <a:cs typeface="Arial"/>
              </a:rPr>
              <a:t>2. </a:t>
            </a:r>
            <a:r>
              <a:rPr sz="1950" b="1" dirty="0" err="1">
                <a:latin typeface="Arial"/>
                <a:cs typeface="Arial"/>
              </a:rPr>
              <a:t>Bagaimana</a:t>
            </a:r>
            <a:r>
              <a:rPr sz="1950" b="1" spc="-10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cara</a:t>
            </a:r>
            <a:r>
              <a:rPr sz="1950" b="1" spc="-5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berkolaborasi</a:t>
            </a:r>
            <a:r>
              <a:rPr sz="1950" b="1" spc="-5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dengan</a:t>
            </a:r>
            <a:r>
              <a:rPr sz="1950" b="1" spc="-5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mitra</a:t>
            </a:r>
            <a:r>
              <a:rPr sz="1950" b="1" spc="-5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non</a:t>
            </a:r>
            <a:r>
              <a:rPr sz="1950" b="1" spc="-5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dan</a:t>
            </a:r>
            <a:r>
              <a:rPr sz="1950" b="1" spc="-10" dirty="0">
                <a:latin typeface="Arial"/>
                <a:cs typeface="Arial"/>
              </a:rPr>
              <a:t> informal?</a:t>
            </a:r>
            <a:endParaRPr sz="1950" dirty="0">
              <a:latin typeface="Arial"/>
              <a:cs typeface="Arial"/>
            </a:endParaRPr>
          </a:p>
          <a:p>
            <a:pPr marL="520065">
              <a:lnSpc>
                <a:spcPct val="100000"/>
              </a:lnSpc>
              <a:spcBef>
                <a:spcPts val="285"/>
              </a:spcBef>
            </a:pPr>
            <a:r>
              <a:rPr sz="1950" dirty="0">
                <a:latin typeface="Arial MT"/>
                <a:cs typeface="Arial MT"/>
              </a:rPr>
              <a:t>Kriteria</a:t>
            </a:r>
            <a:r>
              <a:rPr sz="1950" spc="-2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kolaborasi</a:t>
            </a:r>
            <a:r>
              <a:rPr sz="1950" spc="-2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dan</a:t>
            </a:r>
            <a:r>
              <a:rPr sz="1950" spc="-2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contoh</a:t>
            </a:r>
            <a:r>
              <a:rPr sz="1950" spc="-2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yang</a:t>
            </a:r>
            <a:r>
              <a:rPr sz="1950" spc="-2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menyoroti</a:t>
            </a:r>
            <a:r>
              <a:rPr sz="1950" spc="-20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kemungkinannya</a:t>
            </a:r>
            <a:endParaRPr sz="19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tabLst>
                <a:tab pos="287655" algn="l"/>
              </a:tabLst>
            </a:pPr>
            <a:endParaRPr lang="en-US" sz="1950" dirty="0">
              <a:latin typeface="Arial MT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87655" algn="l"/>
              </a:tabLst>
            </a:pPr>
            <a:r>
              <a:rPr lang="en-US" sz="1950" b="1" dirty="0">
                <a:latin typeface="Arial MT"/>
                <a:cs typeface="Arial"/>
              </a:rPr>
              <a:t>3. </a:t>
            </a:r>
            <a:r>
              <a:rPr sz="1950" b="1" dirty="0" err="1">
                <a:latin typeface="Arial"/>
                <a:cs typeface="Arial"/>
              </a:rPr>
              <a:t>Contoh</a:t>
            </a:r>
            <a:r>
              <a:rPr sz="1950" b="1" dirty="0">
                <a:latin typeface="Arial"/>
                <a:cs typeface="Arial"/>
              </a:rPr>
              <a:t> proyek ESD dengan mitra informal dan </a:t>
            </a:r>
            <a:r>
              <a:rPr sz="1950" b="1" spc="-10" dirty="0">
                <a:latin typeface="Arial"/>
                <a:cs typeface="Arial"/>
              </a:rPr>
              <a:t>nonformal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36425" y="720533"/>
            <a:ext cx="9703435" cy="10490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300" dirty="0"/>
              <a:t>ESD dengan mitra informal dan nonformal: </a:t>
            </a:r>
            <a:r>
              <a:rPr sz="3300" spc="-10" dirty="0"/>
              <a:t>garis</a:t>
            </a:r>
            <a:endParaRPr sz="3300"/>
          </a:p>
          <a:p>
            <a:pPr marR="459105" algn="ctr">
              <a:lnSpc>
                <a:spcPct val="100000"/>
              </a:lnSpc>
              <a:spcBef>
                <a:spcPts val="130"/>
              </a:spcBef>
            </a:pPr>
            <a:r>
              <a:rPr sz="3300" dirty="0"/>
              <a:t>besar </a:t>
            </a:r>
            <a:r>
              <a:rPr sz="3300" spc="-10" dirty="0"/>
              <a:t>kuliah</a:t>
            </a:r>
            <a:endParaRPr sz="3300"/>
          </a:p>
        </p:txBody>
      </p:sp>
      <p:sp>
        <p:nvSpPr>
          <p:cNvPr id="5" name="object 5"/>
          <p:cNvSpPr txBox="1"/>
          <p:nvPr/>
        </p:nvSpPr>
        <p:spPr>
          <a:xfrm>
            <a:off x="114935" y="28343"/>
            <a:ext cx="1205230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dirty="0">
                <a:latin typeface="Arial MT"/>
                <a:cs typeface="Arial MT"/>
              </a:rPr>
              <a:t>Machine</a:t>
            </a:r>
            <a:r>
              <a:rPr sz="650" spc="85" dirty="0">
                <a:latin typeface="Arial MT"/>
                <a:cs typeface="Arial MT"/>
              </a:rPr>
              <a:t> </a:t>
            </a:r>
            <a:r>
              <a:rPr sz="650" dirty="0">
                <a:latin typeface="Arial MT"/>
                <a:cs typeface="Arial MT"/>
              </a:rPr>
              <a:t>Translated</a:t>
            </a:r>
            <a:r>
              <a:rPr sz="650" spc="90" dirty="0">
                <a:latin typeface="Arial MT"/>
                <a:cs typeface="Arial MT"/>
              </a:rPr>
              <a:t> </a:t>
            </a:r>
            <a:r>
              <a:rPr sz="650" dirty="0">
                <a:latin typeface="Arial MT"/>
                <a:cs typeface="Arial MT"/>
              </a:rPr>
              <a:t>by</a:t>
            </a:r>
            <a:r>
              <a:rPr sz="650" spc="85" dirty="0">
                <a:latin typeface="Arial MT"/>
                <a:cs typeface="Arial MT"/>
              </a:rPr>
              <a:t> </a:t>
            </a:r>
            <a:r>
              <a:rPr sz="650" spc="-10" dirty="0">
                <a:latin typeface="Arial MT"/>
                <a:cs typeface="Arial MT"/>
              </a:rPr>
              <a:t>Google</a:t>
            </a:r>
            <a:endParaRPr sz="6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2853" cy="68580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51929" y="691775"/>
            <a:ext cx="4866640" cy="1013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10">
              <a:lnSpc>
                <a:spcPct val="140900"/>
              </a:lnSpc>
              <a:spcBef>
                <a:spcPts val="100"/>
              </a:spcBef>
            </a:pPr>
            <a:r>
              <a:rPr sz="2300" dirty="0"/>
              <a:t>2.</a:t>
            </a:r>
            <a:r>
              <a:rPr sz="2300" spc="-75" dirty="0"/>
              <a:t> </a:t>
            </a:r>
            <a:r>
              <a:rPr sz="2300" dirty="0"/>
              <a:t>Stasiun</a:t>
            </a:r>
            <a:r>
              <a:rPr sz="2300" spc="-70" dirty="0"/>
              <a:t> </a:t>
            </a:r>
            <a:r>
              <a:rPr sz="2300" dirty="0"/>
              <a:t>Hutan</a:t>
            </a:r>
            <a:r>
              <a:rPr sz="2300" spc="-70" dirty="0"/>
              <a:t> </a:t>
            </a:r>
            <a:r>
              <a:rPr sz="2300" dirty="0"/>
              <a:t>Hyytiälä:</a:t>
            </a:r>
            <a:r>
              <a:rPr sz="2300" spc="-70" dirty="0"/>
              <a:t> </a:t>
            </a:r>
            <a:r>
              <a:rPr sz="2300" spc="-10" dirty="0"/>
              <a:t>kegiatan </a:t>
            </a:r>
            <a:r>
              <a:rPr sz="2300" dirty="0"/>
              <a:t>kunjungan studi</a:t>
            </a:r>
            <a:r>
              <a:rPr sz="2300" spc="-5" dirty="0"/>
              <a:t> </a:t>
            </a:r>
            <a:r>
              <a:rPr sz="2300" b="0" spc="-50" dirty="0">
                <a:latin typeface="Arial MT"/>
                <a:cs typeface="Arial MT"/>
              </a:rPr>
              <a:t>•</a:t>
            </a:r>
            <a:endParaRPr sz="23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17256" y="5894942"/>
            <a:ext cx="2135505" cy="2222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50" dirty="0">
                <a:latin typeface="Arial MT"/>
                <a:cs typeface="Arial MT"/>
              </a:rPr>
              <a:t>Gambar:</a:t>
            </a:r>
            <a:r>
              <a:rPr sz="1250" spc="150" dirty="0">
                <a:latin typeface="Arial MT"/>
                <a:cs typeface="Arial MT"/>
              </a:rPr>
              <a:t> </a:t>
            </a:r>
            <a:r>
              <a:rPr sz="1250" dirty="0">
                <a:latin typeface="Arial MT"/>
                <a:cs typeface="Arial MT"/>
              </a:rPr>
              <a:t>Universitas</a:t>
            </a:r>
            <a:r>
              <a:rPr sz="1250" spc="145" dirty="0">
                <a:latin typeface="Arial MT"/>
                <a:cs typeface="Arial MT"/>
              </a:rPr>
              <a:t> </a:t>
            </a:r>
            <a:r>
              <a:rPr sz="1250" spc="-10" dirty="0">
                <a:latin typeface="Arial MT"/>
                <a:cs typeface="Arial MT"/>
              </a:rPr>
              <a:t>Helsinki</a:t>
            </a:r>
            <a:endParaRPr sz="125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935" y="28343"/>
            <a:ext cx="1205230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dirty="0">
                <a:latin typeface="Arial MT"/>
                <a:cs typeface="Arial MT"/>
              </a:rPr>
              <a:t>Machine</a:t>
            </a:r>
            <a:r>
              <a:rPr sz="650" spc="85" dirty="0">
                <a:latin typeface="Arial MT"/>
                <a:cs typeface="Arial MT"/>
              </a:rPr>
              <a:t> </a:t>
            </a:r>
            <a:r>
              <a:rPr sz="650" dirty="0">
                <a:latin typeface="Arial MT"/>
                <a:cs typeface="Arial MT"/>
              </a:rPr>
              <a:t>Translated</a:t>
            </a:r>
            <a:r>
              <a:rPr sz="650" spc="90" dirty="0">
                <a:latin typeface="Arial MT"/>
                <a:cs typeface="Arial MT"/>
              </a:rPr>
              <a:t> </a:t>
            </a:r>
            <a:r>
              <a:rPr sz="650" dirty="0">
                <a:latin typeface="Arial MT"/>
                <a:cs typeface="Arial MT"/>
              </a:rPr>
              <a:t>by</a:t>
            </a:r>
            <a:r>
              <a:rPr sz="650" spc="85" dirty="0">
                <a:latin typeface="Arial MT"/>
                <a:cs typeface="Arial MT"/>
              </a:rPr>
              <a:t> </a:t>
            </a:r>
            <a:r>
              <a:rPr sz="650" spc="-10" dirty="0">
                <a:latin typeface="Arial MT"/>
                <a:cs typeface="Arial MT"/>
              </a:rPr>
              <a:t>Google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665FF2-5CAA-9E73-4ADF-5788394E589D}"/>
              </a:ext>
            </a:extLst>
          </p:cNvPr>
          <p:cNvSpPr/>
          <p:nvPr/>
        </p:nvSpPr>
        <p:spPr>
          <a:xfrm>
            <a:off x="304800" y="1705235"/>
            <a:ext cx="6705600" cy="4009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aceHolder 2">
            <a:extLst>
              <a:ext uri="{FF2B5EF4-FFF2-40B4-BE49-F238E27FC236}">
                <a16:creationId xmlns:a16="http://schemas.microsoft.com/office/drawing/2014/main" id="{D2D3657D-EFA9-3E76-DD60-A420DF26D904}"/>
              </a:ext>
            </a:extLst>
          </p:cNvPr>
          <p:cNvSpPr txBox="1">
            <a:spLocks/>
          </p:cNvSpPr>
          <p:nvPr/>
        </p:nvSpPr>
        <p:spPr>
          <a:xfrm>
            <a:off x="838080" y="1825560"/>
            <a:ext cx="6019200" cy="4350960"/>
          </a:xfrm>
          <a:prstGeom prst="rect">
            <a:avLst/>
          </a:prstGeom>
          <a:noFill/>
          <a:ln w="0">
            <a:noFill/>
          </a:ln>
        </p:spPr>
        <p:txBody>
          <a:bodyPr wrap="square" lIns="91440" tIns="45720" rIns="91440" bIns="45720" anchor="t">
            <a:normAutofit fontScale="92500" lnSpcReduction="20000"/>
          </a:bodyPr>
          <a:lstStyle>
            <a:lvl1pPr>
              <a:defRPr sz="26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400" b="0" spc="-1" dirty="0" err="1">
                <a:solidFill>
                  <a:schemeClr val="dk1"/>
                </a:solidFill>
                <a:latin typeface="Calibri"/>
                <a:ea typeface="Arial"/>
              </a:rPr>
              <a:t>Mengunjungi</a:t>
            </a:r>
            <a:r>
              <a:rPr lang="en-GB" sz="2400" b="0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GB" sz="2400" b="0" u="sng" spc="-1" dirty="0">
                <a:solidFill>
                  <a:schemeClr val="dk1"/>
                </a:solidFill>
                <a:latin typeface="Calibri"/>
                <a:ea typeface="Arial"/>
                <a:hlinkClick r:id="rId3"/>
              </a:rPr>
              <a:t>SMEAR II (station </a:t>
            </a:r>
            <a:r>
              <a:rPr lang="en-GB" sz="2400" b="0" u="sng" spc="-1" dirty="0" err="1">
                <a:solidFill>
                  <a:schemeClr val="dk1"/>
                </a:solidFill>
                <a:latin typeface="Calibri"/>
                <a:ea typeface="Arial"/>
                <a:hlinkClick r:id="rId3"/>
              </a:rPr>
              <a:t>untuk</a:t>
            </a:r>
            <a:r>
              <a:rPr lang="en-GB" sz="2400" b="0" u="sng" spc="-1" dirty="0">
                <a:solidFill>
                  <a:schemeClr val="dk1"/>
                </a:solidFill>
                <a:latin typeface="Calibri"/>
                <a:ea typeface="Arial"/>
                <a:hlinkClick r:id="rId3"/>
              </a:rPr>
              <a:t> </a:t>
            </a:r>
            <a:r>
              <a:rPr lang="en-GB" sz="2400" b="0" u="sng" spc="-1" dirty="0" err="1">
                <a:solidFill>
                  <a:schemeClr val="dk1"/>
                </a:solidFill>
                <a:latin typeface="Calibri"/>
                <a:ea typeface="Arial"/>
                <a:hlinkClick r:id="rId3"/>
              </a:rPr>
              <a:t>mengukur</a:t>
            </a:r>
            <a:r>
              <a:rPr lang="en-GB" sz="2400" b="0" u="sng" spc="-1" dirty="0">
                <a:solidFill>
                  <a:schemeClr val="dk1"/>
                </a:solidFill>
                <a:latin typeface="Calibri"/>
                <a:ea typeface="Arial"/>
                <a:hlinkClick r:id="rId3"/>
              </a:rPr>
              <a:t> </a:t>
            </a:r>
            <a:r>
              <a:rPr lang="en-GB" sz="2400" b="0" u="sng" spc="-1" dirty="0" err="1">
                <a:solidFill>
                  <a:schemeClr val="dk1"/>
                </a:solidFill>
                <a:latin typeface="Calibri"/>
                <a:ea typeface="Arial"/>
                <a:hlinkClick r:id="rId3"/>
              </a:rPr>
              <a:t>hubungan</a:t>
            </a:r>
            <a:r>
              <a:rPr lang="en-GB" sz="2400" b="0" u="sng" spc="-1" dirty="0">
                <a:solidFill>
                  <a:schemeClr val="dk1"/>
                </a:solidFill>
                <a:latin typeface="Calibri"/>
                <a:ea typeface="Arial"/>
                <a:hlinkClick r:id="rId3"/>
              </a:rPr>
              <a:t> </a:t>
            </a:r>
            <a:r>
              <a:rPr lang="en-GB" sz="2400" b="0" u="sng" spc="-1" dirty="0" err="1">
                <a:solidFill>
                  <a:schemeClr val="dk1"/>
                </a:solidFill>
                <a:latin typeface="Calibri"/>
                <a:ea typeface="Arial"/>
                <a:hlinkClick r:id="rId3"/>
              </a:rPr>
              <a:t>atmosfir</a:t>
            </a:r>
            <a:r>
              <a:rPr lang="en-GB" sz="2400" b="0" u="sng" spc="-1" dirty="0">
                <a:solidFill>
                  <a:schemeClr val="dk1"/>
                </a:solidFill>
                <a:latin typeface="Calibri"/>
                <a:ea typeface="Arial"/>
                <a:hlinkClick r:id="rId3"/>
              </a:rPr>
              <a:t> </a:t>
            </a:r>
            <a:r>
              <a:rPr lang="en-GB" sz="2400" b="0" u="sng" spc="-1" dirty="0" err="1">
                <a:solidFill>
                  <a:schemeClr val="dk1"/>
                </a:solidFill>
                <a:latin typeface="Calibri"/>
                <a:ea typeface="Arial"/>
                <a:hlinkClick r:id="rId3"/>
              </a:rPr>
              <a:t>ekosistem</a:t>
            </a:r>
            <a:r>
              <a:rPr lang="en-GB" sz="2400" b="0" u="sng" spc="-1" dirty="0">
                <a:solidFill>
                  <a:schemeClr val="dk1"/>
                </a:solidFill>
                <a:latin typeface="Calibri"/>
                <a:ea typeface="Arial"/>
                <a:hlinkClick r:id="rId3"/>
              </a:rPr>
              <a:t>)</a:t>
            </a:r>
            <a:endParaRPr lang="de-DE" sz="2400" b="0" spc="-1" dirty="0">
              <a:solidFill>
                <a:schemeClr val="dk1"/>
              </a:solidFill>
              <a:latin typeface="Calibri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pc="-1" dirty="0" err="1">
                <a:solidFill>
                  <a:schemeClr val="dk1"/>
                </a:solidFill>
                <a:latin typeface="Calibri"/>
                <a:ea typeface="Arial"/>
              </a:rPr>
              <a:t>Mempelajari</a:t>
            </a:r>
            <a:r>
              <a:rPr lang="en-GB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GB" spc="-1" dirty="0" err="1">
                <a:solidFill>
                  <a:schemeClr val="dk1"/>
                </a:solidFill>
                <a:latin typeface="Calibri"/>
                <a:ea typeface="Arial"/>
              </a:rPr>
              <a:t>tentang</a:t>
            </a:r>
            <a:r>
              <a:rPr lang="en-GB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GB" spc="-1" dirty="0" err="1">
                <a:solidFill>
                  <a:schemeClr val="dk1"/>
                </a:solidFill>
                <a:latin typeface="Calibri"/>
                <a:ea typeface="Arial"/>
              </a:rPr>
              <a:t>penyelidikan</a:t>
            </a:r>
            <a:r>
              <a:rPr lang="en-GB" spc="-1" dirty="0">
                <a:solidFill>
                  <a:schemeClr val="dk1"/>
                </a:solidFill>
                <a:latin typeface="Calibri"/>
                <a:ea typeface="Arial"/>
              </a:rPr>
              <a:t> dan </a:t>
            </a:r>
            <a:r>
              <a:rPr lang="en-GB" spc="-1" dirty="0" err="1">
                <a:solidFill>
                  <a:schemeClr val="dk1"/>
                </a:solidFill>
                <a:latin typeface="Calibri"/>
                <a:ea typeface="Arial"/>
              </a:rPr>
              <a:t>peralatan</a:t>
            </a:r>
            <a:r>
              <a:rPr lang="en-GB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GB" spc="-1" dirty="0" err="1">
                <a:solidFill>
                  <a:schemeClr val="dk1"/>
                </a:solidFill>
                <a:latin typeface="Calibri"/>
                <a:ea typeface="Arial"/>
              </a:rPr>
              <a:t>pengukuran</a:t>
            </a:r>
            <a:r>
              <a:rPr lang="en-GB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GB" spc="-1" dirty="0" err="1">
                <a:solidFill>
                  <a:schemeClr val="dk1"/>
                </a:solidFill>
                <a:latin typeface="Calibri"/>
                <a:ea typeface="Arial"/>
              </a:rPr>
              <a:t>dari</a:t>
            </a:r>
            <a:r>
              <a:rPr lang="en-GB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GB" spc="-1" dirty="0" err="1">
                <a:solidFill>
                  <a:schemeClr val="dk1"/>
                </a:solidFill>
                <a:latin typeface="Calibri"/>
                <a:ea typeface="Arial"/>
              </a:rPr>
              <a:t>peneliti</a:t>
            </a:r>
            <a:r>
              <a:rPr lang="en-GB" spc="-1" dirty="0">
                <a:solidFill>
                  <a:schemeClr val="dk1"/>
                </a:solidFill>
                <a:latin typeface="Calibri"/>
                <a:ea typeface="Arial"/>
              </a:rPr>
              <a:t> di </a:t>
            </a:r>
            <a:r>
              <a:rPr lang="en-GB" spc="-1" dirty="0" err="1">
                <a:solidFill>
                  <a:schemeClr val="dk1"/>
                </a:solidFill>
                <a:latin typeface="Calibri"/>
                <a:ea typeface="Arial"/>
              </a:rPr>
              <a:t>lapangan</a:t>
            </a:r>
            <a:endParaRPr lang="de-DE" spc="-1" dirty="0">
              <a:solidFill>
                <a:schemeClr val="dk1"/>
              </a:solidFill>
              <a:latin typeface="Calibri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pc="-1" dirty="0" err="1">
                <a:solidFill>
                  <a:schemeClr val="dk1"/>
                </a:solidFill>
                <a:latin typeface="Calibri"/>
                <a:ea typeface="Arial"/>
              </a:rPr>
              <a:t>Membuka</a:t>
            </a:r>
            <a:r>
              <a:rPr lang="en-GB" spc="-1" dirty="0">
                <a:solidFill>
                  <a:schemeClr val="dk1"/>
                </a:solidFill>
                <a:latin typeface="Calibri"/>
                <a:ea typeface="Arial"/>
              </a:rPr>
              <a:t> data </a:t>
            </a:r>
            <a:r>
              <a:rPr lang="en-GB" spc="-1" dirty="0" err="1">
                <a:solidFill>
                  <a:schemeClr val="dk1"/>
                </a:solidFill>
                <a:latin typeface="Calibri"/>
                <a:ea typeface="Arial"/>
              </a:rPr>
              <a:t>untuk</a:t>
            </a:r>
            <a:r>
              <a:rPr lang="en-GB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GB" spc="-1" dirty="0" err="1">
                <a:solidFill>
                  <a:schemeClr val="dk1"/>
                </a:solidFill>
                <a:latin typeface="Calibri"/>
                <a:ea typeface="Arial"/>
              </a:rPr>
              <a:t>digunakan</a:t>
            </a:r>
            <a:r>
              <a:rPr lang="en-GB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GB" spc="-1" dirty="0" err="1">
                <a:solidFill>
                  <a:schemeClr val="dk1"/>
                </a:solidFill>
                <a:latin typeface="Calibri"/>
                <a:ea typeface="Arial"/>
              </a:rPr>
              <a:t>dalam</a:t>
            </a:r>
            <a:r>
              <a:rPr lang="en-GB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GB" spc="-1" dirty="0" err="1">
                <a:solidFill>
                  <a:schemeClr val="dk1"/>
                </a:solidFill>
                <a:latin typeface="Calibri"/>
                <a:ea typeface="Arial"/>
              </a:rPr>
              <a:t>pembelajaran</a:t>
            </a:r>
            <a:r>
              <a:rPr lang="en-GB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fi-FI" sz="1400" u="sng" spc="-1" dirty="0">
                <a:solidFill>
                  <a:schemeClr val="dk1"/>
                </a:solidFill>
                <a:latin typeface="Calibri"/>
                <a:ea typeface="Arial"/>
                <a:hlinkClick r:id="rId4"/>
              </a:rPr>
              <a:t>SmartSMEAR</a:t>
            </a:r>
            <a:r>
              <a:rPr lang="fi-FI" sz="1400" u="sng" spc="-1" dirty="0">
                <a:solidFill>
                  <a:schemeClr val="dk1"/>
                </a:solidFill>
                <a:latin typeface="Calibri"/>
                <a:ea typeface="Arial"/>
                <a:hlinkClick r:id="rId4"/>
              </a:rPr>
              <a:t> - </a:t>
            </a:r>
            <a:r>
              <a:rPr lang="fi-FI" sz="1400" u="sng" spc="-1" dirty="0">
                <a:solidFill>
                  <a:schemeClr val="dk1"/>
                </a:solidFill>
                <a:latin typeface="Calibri"/>
                <a:ea typeface="Arial"/>
                <a:hlinkClick r:id="rId4"/>
              </a:rPr>
              <a:t>About</a:t>
            </a:r>
            <a:r>
              <a:rPr lang="fi-FI" sz="1400" u="sng" spc="-1" dirty="0">
                <a:solidFill>
                  <a:schemeClr val="dk1"/>
                </a:solidFill>
                <a:latin typeface="Calibri"/>
                <a:ea typeface="Arial"/>
                <a:hlinkClick r:id="rId4"/>
              </a:rPr>
              <a:t> (csc.fi)</a:t>
            </a:r>
            <a:r>
              <a:rPr lang="fi-FI" sz="1400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endParaRPr lang="de-DE" sz="1400" spc="-1" dirty="0">
              <a:solidFill>
                <a:schemeClr val="dk1"/>
              </a:solidFill>
              <a:latin typeface="Calibri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pc="-1" dirty="0" err="1">
                <a:solidFill>
                  <a:schemeClr val="dk1"/>
                </a:solidFill>
                <a:latin typeface="Calibri"/>
                <a:ea typeface="Arial"/>
              </a:rPr>
              <a:t>Stasion</a:t>
            </a:r>
            <a:r>
              <a:rPr lang="en-GB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GB" spc="-1" dirty="0" err="1">
                <a:solidFill>
                  <a:schemeClr val="dk1"/>
                </a:solidFill>
                <a:latin typeface="Calibri"/>
                <a:ea typeface="Arial"/>
              </a:rPr>
              <a:t>pengukuran</a:t>
            </a:r>
            <a:r>
              <a:rPr lang="en-GB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GB" spc="-1" dirty="0" err="1">
                <a:solidFill>
                  <a:schemeClr val="dk1"/>
                </a:solidFill>
                <a:latin typeface="Calibri"/>
                <a:ea typeface="Arial"/>
              </a:rPr>
              <a:t>iklim</a:t>
            </a:r>
            <a:endParaRPr lang="de-DE" spc="-1" dirty="0">
              <a:solidFill>
                <a:schemeClr val="dk1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400" b="0" spc="-1" dirty="0" err="1">
                <a:solidFill>
                  <a:schemeClr val="dk1"/>
                </a:solidFill>
                <a:latin typeface="Calibri"/>
                <a:ea typeface="Arial"/>
              </a:rPr>
              <a:t>Berjalan</a:t>
            </a:r>
            <a:r>
              <a:rPr lang="en-GB" sz="2400" b="0" spc="-1" dirty="0">
                <a:solidFill>
                  <a:schemeClr val="dk1"/>
                </a:solidFill>
                <a:latin typeface="Calibri"/>
                <a:ea typeface="Arial"/>
              </a:rPr>
              <a:t> di </a:t>
            </a:r>
            <a:r>
              <a:rPr lang="en-GB" sz="2400" b="0" spc="-1" dirty="0" err="1">
                <a:solidFill>
                  <a:schemeClr val="dk1"/>
                </a:solidFill>
                <a:latin typeface="Calibri"/>
                <a:ea typeface="Arial"/>
              </a:rPr>
              <a:t>alam</a:t>
            </a:r>
            <a:r>
              <a:rPr lang="en-GB" sz="2400" b="0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GB" sz="2400" b="0" spc="-1" dirty="0" err="1">
                <a:solidFill>
                  <a:schemeClr val="dk1"/>
                </a:solidFill>
                <a:latin typeface="Calibri"/>
                <a:ea typeface="Arial"/>
              </a:rPr>
              <a:t>dengan</a:t>
            </a:r>
            <a:r>
              <a:rPr lang="en-GB" sz="2400" b="0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GB" sz="2400" b="0" spc="-1" dirty="0" err="1">
                <a:solidFill>
                  <a:schemeClr val="dk1"/>
                </a:solidFill>
                <a:latin typeface="Calibri"/>
                <a:ea typeface="Arial"/>
              </a:rPr>
              <a:t>penelitian</a:t>
            </a:r>
            <a:r>
              <a:rPr lang="en-GB" sz="2400" b="0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GB" sz="2400" b="0" spc="-1" dirty="0" err="1">
                <a:solidFill>
                  <a:schemeClr val="dk1"/>
                </a:solidFill>
                <a:latin typeface="Calibri"/>
                <a:ea typeface="Arial"/>
              </a:rPr>
              <a:t>tentang</a:t>
            </a:r>
            <a:r>
              <a:rPr lang="en-GB" sz="2400" b="0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GB" sz="2400" b="0" spc="-1" dirty="0" err="1">
                <a:solidFill>
                  <a:schemeClr val="dk1"/>
                </a:solidFill>
                <a:latin typeface="Calibri"/>
                <a:ea typeface="Arial"/>
              </a:rPr>
              <a:t>hutan</a:t>
            </a:r>
            <a:r>
              <a:rPr lang="en-GB" sz="2400" b="0" spc="-1" dirty="0">
                <a:solidFill>
                  <a:schemeClr val="dk1"/>
                </a:solidFill>
                <a:latin typeface="Calibri"/>
                <a:ea typeface="Arial"/>
              </a:rPr>
              <a:t> dan </a:t>
            </a:r>
            <a:r>
              <a:rPr lang="en-GB" sz="2400" b="0" spc="-1" dirty="0" err="1">
                <a:solidFill>
                  <a:schemeClr val="dk1"/>
                </a:solidFill>
                <a:latin typeface="Calibri"/>
                <a:ea typeface="Arial"/>
              </a:rPr>
              <a:t>aktivitas</a:t>
            </a:r>
            <a:r>
              <a:rPr lang="en-GB" sz="2400" b="0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GB" sz="2400" b="0" spc="-1" dirty="0" err="1">
                <a:solidFill>
                  <a:schemeClr val="dk1"/>
                </a:solidFill>
                <a:latin typeface="Calibri"/>
                <a:ea typeface="Arial"/>
              </a:rPr>
              <a:t>terkait</a:t>
            </a:r>
            <a:r>
              <a:rPr lang="en-GB" sz="2400" b="0" spc="-1" dirty="0">
                <a:solidFill>
                  <a:schemeClr val="dk1"/>
                </a:solidFill>
                <a:latin typeface="Calibri"/>
                <a:ea typeface="Arial"/>
              </a:rPr>
              <a:t> sains research and science related activities such as </a:t>
            </a:r>
            <a:endParaRPr lang="de-DE" sz="2400" b="0" spc="-1" dirty="0">
              <a:solidFill>
                <a:schemeClr val="dk1"/>
              </a:solidFill>
              <a:latin typeface="Calibri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pc="-1" dirty="0" err="1">
                <a:solidFill>
                  <a:schemeClr val="dk1"/>
                </a:solidFill>
                <a:latin typeface="Calibri"/>
                <a:ea typeface="Arial"/>
              </a:rPr>
              <a:t>Mengukur</a:t>
            </a:r>
            <a:r>
              <a:rPr lang="en-GB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GB" spc="-1" dirty="0" err="1">
                <a:solidFill>
                  <a:schemeClr val="dk1"/>
                </a:solidFill>
                <a:latin typeface="Calibri"/>
                <a:ea typeface="Arial"/>
              </a:rPr>
              <a:t>usia</a:t>
            </a:r>
            <a:r>
              <a:rPr lang="en-GB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GB" spc="-1" dirty="0" err="1">
                <a:solidFill>
                  <a:schemeClr val="dk1"/>
                </a:solidFill>
                <a:latin typeface="Calibri"/>
                <a:ea typeface="Arial"/>
              </a:rPr>
              <a:t>pohon</a:t>
            </a:r>
            <a:r>
              <a:rPr lang="en-GB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GB" spc="-1" dirty="0" err="1">
                <a:solidFill>
                  <a:schemeClr val="dk1"/>
                </a:solidFill>
                <a:latin typeface="Calibri"/>
                <a:ea typeface="Arial"/>
              </a:rPr>
              <a:t>atau</a:t>
            </a:r>
            <a:r>
              <a:rPr lang="en-GB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GB" spc="-1" dirty="0" err="1">
                <a:solidFill>
                  <a:schemeClr val="dk1"/>
                </a:solidFill>
                <a:latin typeface="Calibri"/>
                <a:ea typeface="Arial"/>
              </a:rPr>
              <a:t>jumlah</a:t>
            </a:r>
            <a:r>
              <a:rPr lang="en-GB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GB" spc="-1" dirty="0" err="1">
                <a:solidFill>
                  <a:schemeClr val="dk1"/>
                </a:solidFill>
                <a:latin typeface="Calibri"/>
                <a:ea typeface="Arial"/>
              </a:rPr>
              <a:t>massa</a:t>
            </a:r>
            <a:r>
              <a:rPr lang="en-GB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GB" spc="-1" dirty="0" err="1">
                <a:solidFill>
                  <a:schemeClr val="dk1"/>
                </a:solidFill>
                <a:latin typeface="Calibri"/>
                <a:ea typeface="Arial"/>
              </a:rPr>
              <a:t>kayu</a:t>
            </a:r>
            <a:r>
              <a:rPr lang="en-GB" spc="-1" dirty="0">
                <a:solidFill>
                  <a:schemeClr val="dk1"/>
                </a:solidFill>
                <a:latin typeface="Calibri"/>
                <a:ea typeface="Arial"/>
              </a:rPr>
              <a:t> per meter </a:t>
            </a:r>
            <a:r>
              <a:rPr lang="en-GB" spc="-1" dirty="0" err="1">
                <a:solidFill>
                  <a:schemeClr val="dk1"/>
                </a:solidFill>
                <a:latin typeface="Calibri"/>
                <a:ea typeface="Arial"/>
              </a:rPr>
              <a:t>persegi</a:t>
            </a:r>
            <a:endParaRPr lang="de-DE" spc="-1" dirty="0">
              <a:solidFill>
                <a:schemeClr val="dk1"/>
              </a:solidFill>
              <a:latin typeface="Calibri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pc="-1" dirty="0">
                <a:solidFill>
                  <a:schemeClr val="dk1"/>
                </a:solidFill>
                <a:latin typeface="Calibri"/>
              </a:rPr>
              <a:t>Taman </a:t>
            </a:r>
            <a:r>
              <a:rPr lang="en-GB" spc="-1" dirty="0" err="1">
                <a:solidFill>
                  <a:schemeClr val="dk1"/>
                </a:solidFill>
                <a:latin typeface="Calibri"/>
              </a:rPr>
              <a:t>botani</a:t>
            </a:r>
            <a:endParaRPr lang="de-DE" spc="-1" dirty="0">
              <a:solidFill>
                <a:schemeClr val="dk1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400" b="0" spc="-1" dirty="0" err="1">
                <a:solidFill>
                  <a:schemeClr val="dk1"/>
                </a:solidFill>
                <a:latin typeface="Calibri"/>
                <a:ea typeface="Arial"/>
              </a:rPr>
              <a:t>Kuliah</a:t>
            </a:r>
            <a:r>
              <a:rPr lang="en-GB" sz="2400" b="0" spc="-1" dirty="0">
                <a:solidFill>
                  <a:schemeClr val="dk1"/>
                </a:solidFill>
                <a:latin typeface="Calibri"/>
                <a:ea typeface="Arial"/>
              </a:rPr>
              <a:t> yang </a:t>
            </a:r>
            <a:r>
              <a:rPr lang="en-GB" sz="2400" b="0" spc="-1" dirty="0" err="1">
                <a:solidFill>
                  <a:schemeClr val="dk1"/>
                </a:solidFill>
                <a:latin typeface="Calibri"/>
                <a:ea typeface="Arial"/>
              </a:rPr>
              <a:t>diberikan</a:t>
            </a:r>
            <a:r>
              <a:rPr lang="en-GB" sz="2400" b="0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GB" sz="2400" b="0" spc="-1" dirty="0" err="1">
                <a:solidFill>
                  <a:schemeClr val="dk1"/>
                </a:solidFill>
                <a:latin typeface="Calibri"/>
                <a:ea typeface="Arial"/>
              </a:rPr>
              <a:t>peneliti</a:t>
            </a:r>
            <a:r>
              <a:rPr lang="en-GB" sz="2400" b="0" spc="-1" dirty="0">
                <a:solidFill>
                  <a:schemeClr val="dk1"/>
                </a:solidFill>
                <a:latin typeface="Calibri"/>
                <a:ea typeface="Arial"/>
              </a:rPr>
              <a:t> dan juga </a:t>
            </a:r>
            <a:r>
              <a:rPr lang="en-GB" sz="2400" b="0" spc="-1" dirty="0" err="1">
                <a:solidFill>
                  <a:schemeClr val="dk1"/>
                </a:solidFill>
                <a:latin typeface="Calibri"/>
                <a:ea typeface="Arial"/>
              </a:rPr>
              <a:t>kelas</a:t>
            </a:r>
            <a:r>
              <a:rPr lang="en-GB" sz="2400" b="0" spc="-1" dirty="0">
                <a:solidFill>
                  <a:schemeClr val="dk1"/>
                </a:solidFill>
                <a:latin typeface="Calibri"/>
                <a:ea typeface="Arial"/>
              </a:rPr>
              <a:t> regular</a:t>
            </a:r>
            <a:endParaRPr lang="de-DE" sz="2400" b="0" spc="-1" dirty="0">
              <a:solidFill>
                <a:schemeClr val="dk1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400" b="0" spc="-1" dirty="0" err="1">
                <a:solidFill>
                  <a:schemeClr val="dk1"/>
                </a:solidFill>
                <a:latin typeface="Calibri"/>
                <a:ea typeface="Arial"/>
              </a:rPr>
              <a:t>Aktivitas</a:t>
            </a:r>
            <a:r>
              <a:rPr lang="en-GB" sz="2400" b="0" spc="-1" dirty="0">
                <a:solidFill>
                  <a:schemeClr val="dk1"/>
                </a:solidFill>
                <a:latin typeface="Calibri"/>
                <a:ea typeface="Arial"/>
              </a:rPr>
              <a:t> di sela-sela </a:t>
            </a:r>
            <a:r>
              <a:rPr lang="en-GB" sz="2400" b="0" spc="-1" dirty="0" err="1">
                <a:solidFill>
                  <a:schemeClr val="dk1"/>
                </a:solidFill>
                <a:latin typeface="Calibri"/>
                <a:ea typeface="Arial"/>
              </a:rPr>
              <a:t>kegiatan</a:t>
            </a:r>
            <a:r>
              <a:rPr lang="en-GB" sz="2400" b="0" spc="-1" dirty="0">
                <a:solidFill>
                  <a:schemeClr val="dk1"/>
                </a:solidFill>
                <a:latin typeface="Calibri"/>
                <a:ea typeface="Arial"/>
              </a:rPr>
              <a:t>: Sauna, </a:t>
            </a:r>
            <a:r>
              <a:rPr lang="en-GB" sz="2400" b="0" spc="-1" dirty="0" err="1">
                <a:solidFill>
                  <a:schemeClr val="dk1"/>
                </a:solidFill>
                <a:latin typeface="Calibri"/>
                <a:ea typeface="Arial"/>
              </a:rPr>
              <a:t>berenang</a:t>
            </a:r>
            <a:r>
              <a:rPr lang="en-GB" sz="2400" b="0" spc="-1" dirty="0">
                <a:solidFill>
                  <a:schemeClr val="dk1"/>
                </a:solidFill>
                <a:latin typeface="Calibri"/>
                <a:ea typeface="Arial"/>
              </a:rPr>
              <a:t>, dan lain </a:t>
            </a:r>
            <a:r>
              <a:rPr lang="en-GB" sz="2400" b="0" spc="-1" dirty="0" err="1">
                <a:solidFill>
                  <a:schemeClr val="dk1"/>
                </a:solidFill>
                <a:latin typeface="Calibri"/>
                <a:ea typeface="Arial"/>
              </a:rPr>
              <a:t>sebagainya</a:t>
            </a:r>
            <a:r>
              <a:rPr lang="en-GB" sz="2400" b="0" spc="-1" dirty="0">
                <a:solidFill>
                  <a:schemeClr val="dk1"/>
                </a:solidFill>
                <a:latin typeface="Calibri"/>
                <a:ea typeface="Arial"/>
              </a:rPr>
              <a:t>.</a:t>
            </a:r>
            <a:endParaRPr lang="de-DE" sz="2400" b="0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2853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9672" y="482293"/>
            <a:ext cx="11338527" cy="12266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25"/>
              </a:spcBef>
            </a:pPr>
            <a:r>
              <a:rPr sz="3850" dirty="0"/>
              <a:t>2.</a:t>
            </a:r>
            <a:r>
              <a:rPr sz="3850" spc="5" dirty="0"/>
              <a:t> </a:t>
            </a:r>
            <a:r>
              <a:rPr sz="3850" dirty="0"/>
              <a:t>Stasiun</a:t>
            </a:r>
            <a:r>
              <a:rPr sz="3850" spc="5" dirty="0"/>
              <a:t> </a:t>
            </a:r>
            <a:r>
              <a:rPr sz="3850" dirty="0"/>
              <a:t>Hutan</a:t>
            </a:r>
            <a:r>
              <a:rPr sz="3850" spc="5" dirty="0"/>
              <a:t> </a:t>
            </a:r>
            <a:r>
              <a:rPr sz="3850" spc="-10" dirty="0"/>
              <a:t>Hyytiälä:</a:t>
            </a:r>
            <a:endParaRPr sz="3850" dirty="0"/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3850" dirty="0"/>
              <a:t>Tugas</a:t>
            </a:r>
            <a:r>
              <a:rPr sz="3850" spc="5" dirty="0"/>
              <a:t> </a:t>
            </a:r>
            <a:r>
              <a:rPr sz="3850" dirty="0" err="1"/>
              <a:t>pembelajaran</a:t>
            </a:r>
            <a:r>
              <a:rPr sz="3850" spc="5" dirty="0"/>
              <a:t> </a:t>
            </a:r>
            <a:r>
              <a:rPr lang="en-US" sz="3850" spc="5" dirty="0" err="1"/>
              <a:t>menggunakan</a:t>
            </a:r>
            <a:r>
              <a:rPr lang="en-US" sz="3850" spc="5" dirty="0"/>
              <a:t> </a:t>
            </a:r>
            <a:r>
              <a:rPr sz="3850" dirty="0"/>
              <a:t>data</a:t>
            </a:r>
            <a:r>
              <a:rPr sz="3850" spc="5" dirty="0"/>
              <a:t> </a:t>
            </a:r>
            <a:r>
              <a:rPr sz="3850" spc="-10" dirty="0"/>
              <a:t>terbuka</a:t>
            </a:r>
            <a:endParaRPr sz="3850" dirty="0"/>
          </a:p>
        </p:txBody>
      </p:sp>
      <p:sp>
        <p:nvSpPr>
          <p:cNvPr id="4" name="object 4"/>
          <p:cNvSpPr txBox="1"/>
          <p:nvPr/>
        </p:nvSpPr>
        <p:spPr>
          <a:xfrm>
            <a:off x="6622770" y="2052535"/>
            <a:ext cx="4745355" cy="3305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765" marR="5080" indent="-139700">
              <a:lnSpc>
                <a:spcPct val="104900"/>
              </a:lnSpc>
              <a:buFont typeface="Arial MT"/>
              <a:buChar char="•"/>
              <a:tabLst>
                <a:tab pos="241300" algn="l"/>
              </a:tabLst>
            </a:pPr>
            <a:r>
              <a:rPr sz="1750" b="1" dirty="0">
                <a:latin typeface="Arial"/>
                <a:cs typeface="Arial"/>
              </a:rPr>
              <a:t>Relevansi pembelajaran: </a:t>
            </a:r>
            <a:r>
              <a:rPr sz="1750" dirty="0">
                <a:latin typeface="Arial MT"/>
                <a:cs typeface="Arial MT"/>
              </a:rPr>
              <a:t>menggunakan</a:t>
            </a:r>
            <a:r>
              <a:rPr sz="1750" spc="-5" dirty="0">
                <a:latin typeface="Arial MT"/>
                <a:cs typeface="Arial MT"/>
              </a:rPr>
              <a:t> </a:t>
            </a:r>
            <a:r>
              <a:rPr sz="1750" spc="-20" dirty="0">
                <a:latin typeface="Arial MT"/>
                <a:cs typeface="Arial MT"/>
              </a:rPr>
              <a:t>data 	</a:t>
            </a:r>
            <a:r>
              <a:rPr sz="1750" dirty="0">
                <a:latin typeface="Arial MT"/>
                <a:cs typeface="Arial MT"/>
              </a:rPr>
              <a:t>internasional</a:t>
            </a:r>
            <a:r>
              <a:rPr sz="1750" spc="-5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dan terkini yang </a:t>
            </a:r>
            <a:r>
              <a:rPr sz="1750" spc="-20" dirty="0">
                <a:latin typeface="Arial MT"/>
                <a:cs typeface="Arial MT"/>
              </a:rPr>
              <a:t>sama</a:t>
            </a:r>
            <a:endParaRPr sz="1750" dirty="0">
              <a:latin typeface="Arial MT"/>
              <a:cs typeface="Arial MT"/>
            </a:endParaRPr>
          </a:p>
          <a:p>
            <a:pPr marL="244475">
              <a:lnSpc>
                <a:spcPct val="100000"/>
              </a:lnSpc>
              <a:spcBef>
                <a:spcPts val="490"/>
              </a:spcBef>
            </a:pPr>
            <a:r>
              <a:rPr sz="1750" dirty="0">
                <a:latin typeface="Arial MT"/>
                <a:cs typeface="Arial MT"/>
              </a:rPr>
              <a:t>dengan</a:t>
            </a:r>
            <a:r>
              <a:rPr sz="1750" spc="-25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para</a:t>
            </a:r>
            <a:r>
              <a:rPr sz="1750" spc="-20" dirty="0">
                <a:latin typeface="Arial MT"/>
                <a:cs typeface="Arial MT"/>
              </a:rPr>
              <a:t> </a:t>
            </a:r>
            <a:r>
              <a:rPr sz="1750" spc="-10" dirty="0">
                <a:latin typeface="Arial MT"/>
                <a:cs typeface="Arial MT"/>
              </a:rPr>
              <a:t>peneliti</a:t>
            </a:r>
            <a:endParaRPr sz="175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465"/>
              </a:spcBef>
            </a:pPr>
            <a:endParaRPr sz="1750" dirty="0">
              <a:latin typeface="Arial MT"/>
              <a:cs typeface="Arial MT"/>
            </a:endParaRPr>
          </a:p>
          <a:p>
            <a:pPr marL="152400" marR="1148715" indent="-139700">
              <a:lnSpc>
                <a:spcPct val="146200"/>
              </a:lnSpc>
              <a:buFont typeface="Arial MT"/>
              <a:buChar char="•"/>
              <a:tabLst>
                <a:tab pos="469900" algn="l"/>
              </a:tabLst>
            </a:pPr>
            <a:r>
              <a:rPr sz="1750" b="1" dirty="0">
                <a:latin typeface="Arial"/>
                <a:cs typeface="Arial"/>
              </a:rPr>
              <a:t>Portal</a:t>
            </a:r>
            <a:r>
              <a:rPr sz="1750" b="1" spc="-50" dirty="0">
                <a:latin typeface="Arial"/>
                <a:cs typeface="Arial"/>
              </a:rPr>
              <a:t> </a:t>
            </a:r>
            <a:r>
              <a:rPr sz="1750" b="1" dirty="0">
                <a:latin typeface="Arial"/>
                <a:cs typeface="Arial"/>
              </a:rPr>
              <a:t>data</a:t>
            </a:r>
            <a:r>
              <a:rPr sz="1750" b="1" spc="-45" dirty="0">
                <a:latin typeface="Arial"/>
                <a:cs typeface="Arial"/>
              </a:rPr>
              <a:t> </a:t>
            </a:r>
            <a:r>
              <a:rPr sz="1750" b="1" dirty="0">
                <a:latin typeface="Arial"/>
                <a:cs typeface="Arial"/>
              </a:rPr>
              <a:t>penelitian</a:t>
            </a:r>
            <a:r>
              <a:rPr sz="1750" b="1" spc="-50" dirty="0">
                <a:latin typeface="Arial"/>
                <a:cs typeface="Arial"/>
              </a:rPr>
              <a:t> </a:t>
            </a:r>
            <a:r>
              <a:rPr sz="1750" b="1" dirty="0">
                <a:latin typeface="Arial"/>
                <a:cs typeface="Arial"/>
              </a:rPr>
              <a:t>terbuka:</a:t>
            </a:r>
            <a:r>
              <a:rPr sz="1750" b="1" spc="-45" dirty="0">
                <a:latin typeface="Arial"/>
                <a:cs typeface="Arial"/>
              </a:rPr>
              <a:t> </a:t>
            </a:r>
            <a:r>
              <a:rPr sz="1750" spc="-50" dirty="0">
                <a:latin typeface="Arial MT"/>
                <a:cs typeface="Arial MT"/>
              </a:rPr>
              <a:t>• 	</a:t>
            </a:r>
            <a:r>
              <a:rPr sz="1750" dirty="0">
                <a:solidFill>
                  <a:srgbClr val="0563C1"/>
                </a:solidFill>
                <a:latin typeface="Arial MT"/>
                <a:cs typeface="Arial MT"/>
                <a:hlinkClick r:id="rId3"/>
              </a:rPr>
              <a:t>Portal</a:t>
            </a:r>
            <a:r>
              <a:rPr sz="1750" spc="-20" dirty="0">
                <a:solidFill>
                  <a:srgbClr val="0563C1"/>
                </a:solidFill>
                <a:latin typeface="Arial MT"/>
                <a:cs typeface="Arial MT"/>
              </a:rPr>
              <a:t> </a:t>
            </a:r>
            <a:r>
              <a:rPr sz="1750" dirty="0">
                <a:solidFill>
                  <a:srgbClr val="0563C1"/>
                </a:solidFill>
                <a:latin typeface="Arial MT"/>
                <a:cs typeface="Arial MT"/>
                <a:hlinkClick r:id="rId3"/>
              </a:rPr>
              <a:t>Data</a:t>
            </a:r>
            <a:r>
              <a:rPr sz="1750" spc="-15" dirty="0">
                <a:solidFill>
                  <a:srgbClr val="0563C1"/>
                </a:solidFill>
                <a:latin typeface="Arial MT"/>
                <a:cs typeface="Arial MT"/>
                <a:hlinkClick r:id="rId3"/>
              </a:rPr>
              <a:t> </a:t>
            </a:r>
            <a:r>
              <a:rPr sz="1750" dirty="0">
                <a:solidFill>
                  <a:srgbClr val="0563C1"/>
                </a:solidFill>
                <a:latin typeface="Arial MT"/>
                <a:cs typeface="Arial MT"/>
                <a:hlinkClick r:id="rId3"/>
              </a:rPr>
              <a:t>Terbuka</a:t>
            </a:r>
            <a:r>
              <a:rPr sz="1750" spc="-15" dirty="0">
                <a:solidFill>
                  <a:srgbClr val="0563C1"/>
                </a:solidFill>
                <a:latin typeface="Arial MT"/>
                <a:cs typeface="Arial MT"/>
                <a:hlinkClick r:id="rId3"/>
              </a:rPr>
              <a:t> </a:t>
            </a:r>
            <a:r>
              <a:rPr sz="1750" dirty="0">
                <a:solidFill>
                  <a:srgbClr val="0563C1"/>
                </a:solidFill>
                <a:latin typeface="Arial MT"/>
                <a:cs typeface="Arial MT"/>
                <a:hlinkClick r:id="rId3"/>
              </a:rPr>
              <a:t>CERN</a:t>
            </a:r>
            <a:r>
              <a:rPr sz="1750" spc="-15" dirty="0">
                <a:solidFill>
                  <a:srgbClr val="0563C1"/>
                </a:solidFill>
                <a:latin typeface="Arial MT"/>
                <a:cs typeface="Arial MT"/>
              </a:rPr>
              <a:t> </a:t>
            </a:r>
            <a:r>
              <a:rPr sz="1750" spc="-50" dirty="0">
                <a:latin typeface="Arial MT"/>
                <a:cs typeface="Arial MT"/>
              </a:rPr>
              <a:t>• 	</a:t>
            </a:r>
            <a:r>
              <a:rPr sz="1750" dirty="0">
                <a:solidFill>
                  <a:srgbClr val="0563C1"/>
                </a:solidFill>
                <a:latin typeface="Arial MT"/>
                <a:cs typeface="Arial MT"/>
                <a:hlinkClick r:id="rId4"/>
              </a:rPr>
              <a:t>SmartSMEAR</a:t>
            </a:r>
            <a:r>
              <a:rPr sz="1750" spc="-25" dirty="0">
                <a:solidFill>
                  <a:srgbClr val="0563C1"/>
                </a:solidFill>
                <a:latin typeface="Arial MT"/>
                <a:cs typeface="Arial MT"/>
              </a:rPr>
              <a:t> </a:t>
            </a:r>
            <a:r>
              <a:rPr sz="1750" dirty="0">
                <a:solidFill>
                  <a:srgbClr val="0563C1"/>
                </a:solidFill>
                <a:latin typeface="Arial MT"/>
                <a:cs typeface="Arial MT"/>
                <a:hlinkClick r:id="rId4"/>
              </a:rPr>
              <a:t>-</a:t>
            </a:r>
            <a:r>
              <a:rPr sz="1750" spc="-25" dirty="0">
                <a:solidFill>
                  <a:srgbClr val="0563C1"/>
                </a:solidFill>
                <a:latin typeface="Arial MT"/>
                <a:cs typeface="Arial MT"/>
              </a:rPr>
              <a:t> </a:t>
            </a:r>
            <a:r>
              <a:rPr sz="1750" dirty="0">
                <a:solidFill>
                  <a:srgbClr val="0563C1"/>
                </a:solidFill>
                <a:latin typeface="Arial MT"/>
                <a:cs typeface="Arial MT"/>
                <a:hlinkClick r:id="rId4"/>
              </a:rPr>
              <a:t>Tentang</a:t>
            </a:r>
            <a:r>
              <a:rPr sz="1750" spc="-25" dirty="0">
                <a:solidFill>
                  <a:srgbClr val="0563C1"/>
                </a:solidFill>
                <a:latin typeface="Arial MT"/>
                <a:cs typeface="Arial MT"/>
              </a:rPr>
              <a:t> </a:t>
            </a:r>
            <a:r>
              <a:rPr sz="1750" spc="-10" dirty="0">
                <a:solidFill>
                  <a:srgbClr val="0563C1"/>
                </a:solidFill>
                <a:latin typeface="Arial MT"/>
                <a:cs typeface="Arial MT"/>
                <a:hlinkClick r:id="rId4"/>
              </a:rPr>
              <a:t>(csc.fi)</a:t>
            </a:r>
            <a:endParaRPr sz="1750" dirty="0">
              <a:latin typeface="Arial MT"/>
              <a:cs typeface="Arial MT"/>
            </a:endParaRPr>
          </a:p>
          <a:p>
            <a:pPr marL="151765" marR="351155" indent="-139700">
              <a:lnSpc>
                <a:spcPct val="122200"/>
              </a:lnSpc>
              <a:spcBef>
                <a:spcPts val="1105"/>
              </a:spcBef>
              <a:buChar char="•"/>
              <a:tabLst>
                <a:tab pos="241300" algn="l"/>
              </a:tabLst>
            </a:pPr>
            <a:r>
              <a:rPr sz="1750" dirty="0">
                <a:latin typeface="Arial MT"/>
                <a:cs typeface="Arial MT"/>
              </a:rPr>
              <a:t>Ketika</a:t>
            </a:r>
            <a:r>
              <a:rPr sz="1750" spc="-30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mencari</a:t>
            </a:r>
            <a:r>
              <a:rPr sz="1750" spc="-25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data</a:t>
            </a:r>
            <a:r>
              <a:rPr sz="1750" spc="-25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terbuka,</a:t>
            </a:r>
            <a:r>
              <a:rPr sz="1750" spc="-25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penting</a:t>
            </a:r>
            <a:r>
              <a:rPr sz="1750" spc="-30" dirty="0">
                <a:latin typeface="Arial MT"/>
                <a:cs typeface="Arial MT"/>
              </a:rPr>
              <a:t> </a:t>
            </a:r>
            <a:r>
              <a:rPr sz="1750" spc="-10" dirty="0">
                <a:latin typeface="Arial MT"/>
                <a:cs typeface="Arial MT"/>
              </a:rPr>
              <a:t>untuk 	</a:t>
            </a:r>
            <a:r>
              <a:rPr sz="1750" dirty="0">
                <a:latin typeface="Arial MT"/>
                <a:cs typeface="Arial MT"/>
              </a:rPr>
              <a:t>membahas</a:t>
            </a:r>
            <a:r>
              <a:rPr sz="1750" spc="-50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kritik</a:t>
            </a:r>
            <a:r>
              <a:rPr sz="1750" spc="-45" dirty="0">
                <a:latin typeface="Arial MT"/>
                <a:cs typeface="Arial MT"/>
              </a:rPr>
              <a:t> </a:t>
            </a:r>
            <a:r>
              <a:rPr sz="1750" spc="-10" dirty="0">
                <a:latin typeface="Arial MT"/>
                <a:cs typeface="Arial MT"/>
              </a:rPr>
              <a:t>sumbernya</a:t>
            </a:r>
            <a:endParaRPr sz="1750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2975" y="1983260"/>
            <a:ext cx="4918075" cy="49130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1765" marR="265430" indent="-139700">
              <a:lnSpc>
                <a:spcPct val="124800"/>
              </a:lnSpc>
              <a:spcBef>
                <a:spcPts val="100"/>
              </a:spcBef>
              <a:buClr>
                <a:srgbClr val="000000"/>
              </a:buClr>
              <a:buFont typeface="Arial MT"/>
              <a:buChar char="•"/>
              <a:tabLst>
                <a:tab pos="234315" algn="l"/>
              </a:tabLst>
            </a:pPr>
            <a:r>
              <a:rPr sz="1750" b="1" dirty="0">
                <a:solidFill>
                  <a:srgbClr val="0563C1"/>
                </a:solidFill>
                <a:latin typeface="Arial"/>
                <a:cs typeface="Arial"/>
              </a:rPr>
              <a:t>Data</a:t>
            </a:r>
            <a:r>
              <a:rPr sz="1750" b="1" spc="-40" dirty="0">
                <a:solidFill>
                  <a:srgbClr val="0563C1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0563C1"/>
                </a:solidFill>
                <a:latin typeface="Arial"/>
                <a:cs typeface="Arial"/>
              </a:rPr>
              <a:t>terbuka</a:t>
            </a:r>
            <a:r>
              <a:rPr sz="1750" b="1" spc="-40" dirty="0">
                <a:solidFill>
                  <a:srgbClr val="0563C1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0563C1"/>
                </a:solidFill>
                <a:latin typeface="Arial"/>
                <a:cs typeface="Arial"/>
              </a:rPr>
              <a:t>dalam</a:t>
            </a:r>
            <a:r>
              <a:rPr sz="1750" b="1" spc="-40" dirty="0">
                <a:solidFill>
                  <a:srgbClr val="0563C1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0563C1"/>
                </a:solidFill>
                <a:latin typeface="Arial"/>
                <a:cs typeface="Arial"/>
              </a:rPr>
              <a:t>pendidikan</a:t>
            </a:r>
            <a:r>
              <a:rPr sz="1750" b="1" spc="-40" dirty="0">
                <a:solidFill>
                  <a:srgbClr val="0563C1"/>
                </a:solidFill>
                <a:latin typeface="Arial"/>
                <a:cs typeface="Arial"/>
              </a:rPr>
              <a:t> </a:t>
            </a:r>
            <a:r>
              <a:rPr sz="1750" b="1" spc="-10" dirty="0">
                <a:solidFill>
                  <a:srgbClr val="0563C1"/>
                </a:solidFill>
                <a:latin typeface="Arial"/>
                <a:cs typeface="Arial"/>
              </a:rPr>
              <a:t>(opendata- 	education.github.io)</a:t>
            </a:r>
            <a:r>
              <a:rPr sz="1750" b="1" spc="30" dirty="0">
                <a:solidFill>
                  <a:srgbClr val="0563C1"/>
                </a:solidFill>
                <a:latin typeface="Arial"/>
                <a:cs typeface="Arial"/>
              </a:rPr>
              <a:t> </a:t>
            </a:r>
            <a:r>
              <a:rPr sz="1750" spc="-50" dirty="0">
                <a:latin typeface="Arial MT"/>
                <a:cs typeface="Arial MT"/>
              </a:rPr>
              <a:t>•</a:t>
            </a:r>
            <a:endParaRPr sz="1750" dirty="0">
              <a:latin typeface="Arial MT"/>
              <a:cs typeface="Arial MT"/>
            </a:endParaRPr>
          </a:p>
          <a:p>
            <a:pPr marL="755015" marR="281305" indent="-285750">
              <a:lnSpc>
                <a:spcPct val="122800"/>
              </a:lnSpc>
              <a:spcBef>
                <a:spcPts val="515"/>
              </a:spcBef>
              <a:buFont typeface="Arial" panose="020B0604020202020204" pitchFamily="34" charset="0"/>
              <a:buChar char="•"/>
            </a:pPr>
            <a:r>
              <a:rPr sz="1750" dirty="0">
                <a:latin typeface="Arial MT"/>
                <a:cs typeface="Arial MT"/>
              </a:rPr>
              <a:t>Materi</a:t>
            </a:r>
            <a:r>
              <a:rPr sz="1750" spc="-10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dalam</a:t>
            </a:r>
            <a:r>
              <a:rPr sz="1750" spc="-10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bahasa</a:t>
            </a:r>
            <a:r>
              <a:rPr sz="1750" spc="-15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Inggris,</a:t>
            </a:r>
            <a:r>
              <a:rPr sz="1750" spc="-10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Swedia,</a:t>
            </a:r>
            <a:r>
              <a:rPr sz="1750" spc="-10" dirty="0">
                <a:latin typeface="Arial MT"/>
                <a:cs typeface="Arial MT"/>
              </a:rPr>
              <a:t> </a:t>
            </a:r>
            <a:r>
              <a:rPr sz="1750" spc="-25" dirty="0">
                <a:latin typeface="Arial MT"/>
                <a:cs typeface="Arial MT"/>
              </a:rPr>
              <a:t>dan </a:t>
            </a:r>
            <a:r>
              <a:rPr sz="1750" dirty="0">
                <a:latin typeface="Arial MT"/>
                <a:cs typeface="Arial MT"/>
              </a:rPr>
              <a:t>Finlandia</a:t>
            </a:r>
            <a:r>
              <a:rPr sz="1750" spc="20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(lokakarya,</a:t>
            </a:r>
            <a:r>
              <a:rPr sz="1750" spc="25" dirty="0">
                <a:latin typeface="Arial MT"/>
                <a:cs typeface="Arial MT"/>
              </a:rPr>
              <a:t> </a:t>
            </a:r>
            <a:r>
              <a:rPr sz="1750" spc="-30" dirty="0">
                <a:latin typeface="Arial MT"/>
                <a:cs typeface="Arial MT"/>
              </a:rPr>
              <a:t>dasar-</a:t>
            </a:r>
            <a:r>
              <a:rPr sz="1750" spc="-10" dirty="0">
                <a:latin typeface="Arial MT"/>
                <a:cs typeface="Arial MT"/>
              </a:rPr>
              <a:t>dasar </a:t>
            </a:r>
            <a:r>
              <a:rPr sz="1750" dirty="0">
                <a:latin typeface="Arial MT"/>
                <a:cs typeface="Arial MT"/>
              </a:rPr>
              <a:t>Python</a:t>
            </a:r>
            <a:r>
              <a:rPr sz="1750" spc="-10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dan Jupyter, analisis</a:t>
            </a:r>
            <a:r>
              <a:rPr sz="1750" spc="-5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teks, </a:t>
            </a:r>
            <a:r>
              <a:rPr sz="1750" spc="-10" dirty="0">
                <a:latin typeface="Arial MT"/>
                <a:cs typeface="Arial MT"/>
              </a:rPr>
              <a:t>dll.)</a:t>
            </a:r>
            <a:endParaRPr sz="175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sz="1750" dirty="0">
              <a:latin typeface="Arial MT"/>
              <a:cs typeface="Arial MT"/>
            </a:endParaRPr>
          </a:p>
          <a:p>
            <a:pPr marL="609600" lvl="1" indent="-139700">
              <a:lnSpc>
                <a:spcPct val="100000"/>
              </a:lnSpc>
              <a:spcBef>
                <a:spcPts val="5"/>
              </a:spcBef>
              <a:buChar char="•"/>
              <a:tabLst>
                <a:tab pos="609600" algn="l"/>
              </a:tabLst>
            </a:pPr>
            <a:r>
              <a:rPr sz="1750" dirty="0">
                <a:latin typeface="Arial MT"/>
                <a:cs typeface="Arial MT"/>
              </a:rPr>
              <a:t>Petunjuk</a:t>
            </a:r>
            <a:r>
              <a:rPr sz="1750" spc="-15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cara</a:t>
            </a:r>
            <a:r>
              <a:rPr sz="1750" spc="-10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penggunaan</a:t>
            </a:r>
            <a:r>
              <a:rPr sz="1750" spc="-15" dirty="0">
                <a:latin typeface="Arial MT"/>
                <a:cs typeface="Arial MT"/>
              </a:rPr>
              <a:t> </a:t>
            </a:r>
            <a:r>
              <a:rPr sz="1750" spc="-10" dirty="0">
                <a:latin typeface="Arial MT"/>
                <a:cs typeface="Arial MT"/>
              </a:rPr>
              <a:t>bahan</a:t>
            </a:r>
            <a:endParaRPr sz="1750" dirty="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1964"/>
              </a:spcBef>
              <a:buFont typeface="Arial MT"/>
              <a:buChar char="•"/>
            </a:pPr>
            <a:endParaRPr sz="1750" dirty="0">
              <a:latin typeface="Arial MT"/>
              <a:cs typeface="Arial MT"/>
            </a:endParaRPr>
          </a:p>
          <a:p>
            <a:pPr marL="609600" lvl="1" indent="-139700">
              <a:lnSpc>
                <a:spcPct val="100000"/>
              </a:lnSpc>
              <a:buChar char="•"/>
              <a:tabLst>
                <a:tab pos="609600" algn="l"/>
              </a:tabLst>
            </a:pPr>
            <a:r>
              <a:rPr sz="1750" dirty="0">
                <a:latin typeface="Arial MT"/>
                <a:cs typeface="Arial MT"/>
              </a:rPr>
              <a:t>Proyek</a:t>
            </a:r>
            <a:r>
              <a:rPr sz="1750" spc="-10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sedang</a:t>
            </a:r>
            <a:r>
              <a:rPr sz="1750" spc="-5" dirty="0">
                <a:latin typeface="Arial MT"/>
                <a:cs typeface="Arial MT"/>
              </a:rPr>
              <a:t> </a:t>
            </a:r>
            <a:r>
              <a:rPr sz="1750" spc="-10" dirty="0">
                <a:latin typeface="Arial MT"/>
                <a:cs typeface="Arial MT"/>
              </a:rPr>
              <a:t>berlangsung,</a:t>
            </a:r>
            <a:endParaRPr sz="1750" dirty="0">
              <a:latin typeface="Arial MT"/>
              <a:cs typeface="Arial MT"/>
            </a:endParaRPr>
          </a:p>
          <a:p>
            <a:pPr marL="702945">
              <a:lnSpc>
                <a:spcPct val="100000"/>
              </a:lnSpc>
              <a:spcBef>
                <a:spcPts val="465"/>
              </a:spcBef>
            </a:pPr>
            <a:r>
              <a:rPr sz="1750" dirty="0">
                <a:latin typeface="Arial MT"/>
                <a:cs typeface="Arial MT"/>
              </a:rPr>
              <a:t>Anda dapat berpartisipasi</a:t>
            </a:r>
            <a:r>
              <a:rPr sz="1750" spc="-5" dirty="0">
                <a:latin typeface="Arial MT"/>
                <a:cs typeface="Arial MT"/>
              </a:rPr>
              <a:t> </a:t>
            </a:r>
            <a:r>
              <a:rPr sz="1750" spc="-20" dirty="0">
                <a:latin typeface="Arial MT"/>
                <a:cs typeface="Arial MT"/>
              </a:rPr>
              <a:t>dalam</a:t>
            </a:r>
            <a:endParaRPr sz="1750" dirty="0">
              <a:latin typeface="Arial MT"/>
              <a:cs typeface="Arial MT"/>
            </a:endParaRPr>
          </a:p>
          <a:p>
            <a:pPr marL="704215" marR="5080" indent="-234950">
              <a:lnSpc>
                <a:spcPct val="124000"/>
              </a:lnSpc>
              <a:spcBef>
                <a:spcPts val="489"/>
              </a:spcBef>
            </a:pPr>
            <a:r>
              <a:rPr sz="1750" dirty="0">
                <a:latin typeface="Arial MT"/>
                <a:cs typeface="Arial MT"/>
              </a:rPr>
              <a:t>pengembangan</a:t>
            </a:r>
            <a:r>
              <a:rPr sz="1750" spc="-5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• Contoh esai </a:t>
            </a:r>
            <a:r>
              <a:rPr sz="1750" spc="-10" dirty="0">
                <a:latin typeface="Arial MT"/>
                <a:cs typeface="Arial MT"/>
              </a:rPr>
              <a:t>komputasional </a:t>
            </a:r>
            <a:r>
              <a:rPr sz="1750" dirty="0">
                <a:latin typeface="Arial MT"/>
                <a:cs typeface="Arial MT"/>
              </a:rPr>
              <a:t>(dalam</a:t>
            </a:r>
            <a:r>
              <a:rPr sz="1750" spc="-20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bahasa</a:t>
            </a:r>
            <a:r>
              <a:rPr sz="1750" spc="-25" dirty="0">
                <a:latin typeface="Arial MT"/>
                <a:cs typeface="Arial MT"/>
              </a:rPr>
              <a:t> </a:t>
            </a:r>
            <a:r>
              <a:rPr sz="1750" dirty="0">
                <a:latin typeface="Arial MT"/>
                <a:cs typeface="Arial MT"/>
              </a:rPr>
              <a:t>Finlandia)</a:t>
            </a:r>
            <a:r>
              <a:rPr sz="1750" spc="-20" dirty="0">
                <a:latin typeface="Arial MT"/>
                <a:cs typeface="Arial MT"/>
              </a:rPr>
              <a:t> </a:t>
            </a:r>
            <a:r>
              <a:rPr sz="1750" spc="-10" dirty="0">
                <a:solidFill>
                  <a:srgbClr val="0563C1"/>
                </a:solidFill>
                <a:latin typeface="Arial MT"/>
                <a:cs typeface="Arial MT"/>
              </a:rPr>
              <a:t>Aerosoleja </a:t>
            </a:r>
            <a:r>
              <a:rPr sz="1750" dirty="0">
                <a:solidFill>
                  <a:srgbClr val="0563C1"/>
                </a:solidFill>
                <a:latin typeface="Arial MT"/>
                <a:cs typeface="Arial MT"/>
              </a:rPr>
              <a:t>ilmassa?</a:t>
            </a:r>
            <a:r>
              <a:rPr sz="1750" spc="-5" dirty="0">
                <a:solidFill>
                  <a:srgbClr val="0563C1"/>
                </a:solidFill>
                <a:latin typeface="Arial MT"/>
                <a:cs typeface="Arial MT"/>
              </a:rPr>
              <a:t> </a:t>
            </a:r>
            <a:r>
              <a:rPr sz="1750" dirty="0">
                <a:solidFill>
                  <a:srgbClr val="0563C1"/>
                </a:solidFill>
                <a:latin typeface="Arial MT"/>
                <a:cs typeface="Arial MT"/>
              </a:rPr>
              <a:t>— </a:t>
            </a:r>
            <a:r>
              <a:rPr sz="1750" spc="-10" dirty="0">
                <a:solidFill>
                  <a:srgbClr val="0563C1"/>
                </a:solidFill>
                <a:latin typeface="Arial MT"/>
                <a:cs typeface="Arial MT"/>
              </a:rPr>
              <a:t>Mallipohjat</a:t>
            </a:r>
            <a:endParaRPr sz="1750" dirty="0">
              <a:latin typeface="Arial MT"/>
              <a:cs typeface="Arial MT"/>
            </a:endParaRPr>
          </a:p>
          <a:p>
            <a:pPr marL="693420">
              <a:lnSpc>
                <a:spcPct val="100000"/>
              </a:lnSpc>
              <a:spcBef>
                <a:spcPts val="100"/>
              </a:spcBef>
            </a:pPr>
            <a:r>
              <a:rPr sz="1750" spc="-25" dirty="0">
                <a:solidFill>
                  <a:srgbClr val="0563C1"/>
                </a:solidFill>
                <a:latin typeface="Arial MT"/>
                <a:cs typeface="Arial MT"/>
              </a:rPr>
              <a:t>(opendata-</a:t>
            </a:r>
            <a:r>
              <a:rPr sz="1750" spc="-10" dirty="0">
                <a:solidFill>
                  <a:srgbClr val="0563C1"/>
                </a:solidFill>
                <a:latin typeface="Arial MT"/>
                <a:cs typeface="Arial MT"/>
              </a:rPr>
              <a:t>education.ithub.io</a:t>
            </a:r>
            <a:endParaRPr sz="1750" dirty="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935" y="28343"/>
            <a:ext cx="1205230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dirty="0">
                <a:latin typeface="Arial MT"/>
                <a:cs typeface="Arial MT"/>
              </a:rPr>
              <a:t>Machine</a:t>
            </a:r>
            <a:r>
              <a:rPr sz="650" spc="85" dirty="0">
                <a:latin typeface="Arial MT"/>
                <a:cs typeface="Arial MT"/>
              </a:rPr>
              <a:t> </a:t>
            </a:r>
            <a:r>
              <a:rPr sz="650" dirty="0">
                <a:latin typeface="Arial MT"/>
                <a:cs typeface="Arial MT"/>
              </a:rPr>
              <a:t>Translated</a:t>
            </a:r>
            <a:r>
              <a:rPr sz="650" spc="90" dirty="0">
                <a:latin typeface="Arial MT"/>
                <a:cs typeface="Arial MT"/>
              </a:rPr>
              <a:t> </a:t>
            </a:r>
            <a:r>
              <a:rPr sz="650" dirty="0">
                <a:latin typeface="Arial MT"/>
                <a:cs typeface="Arial MT"/>
              </a:rPr>
              <a:t>by</a:t>
            </a:r>
            <a:r>
              <a:rPr sz="650" spc="85" dirty="0">
                <a:latin typeface="Arial MT"/>
                <a:cs typeface="Arial MT"/>
              </a:rPr>
              <a:t> </a:t>
            </a:r>
            <a:r>
              <a:rPr sz="650" spc="-10" dirty="0">
                <a:latin typeface="Arial MT"/>
                <a:cs typeface="Arial MT"/>
              </a:rPr>
              <a:t>Google</a:t>
            </a:r>
            <a:endParaRPr sz="6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2853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35667" y="1845292"/>
            <a:ext cx="5482590" cy="3594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87325" indent="-174625">
              <a:lnSpc>
                <a:spcPct val="100000"/>
              </a:lnSpc>
              <a:spcBef>
                <a:spcPts val="135"/>
              </a:spcBef>
              <a:buChar char="•"/>
              <a:tabLst>
                <a:tab pos="187325" algn="l"/>
              </a:tabLst>
            </a:pPr>
            <a:r>
              <a:rPr sz="2150" dirty="0">
                <a:solidFill>
                  <a:srgbClr val="FF0000"/>
                </a:solidFill>
                <a:latin typeface="Arial MT"/>
                <a:cs typeface="Arial MT"/>
              </a:rPr>
              <a:t>Harap</a:t>
            </a:r>
            <a:r>
              <a:rPr sz="2150" spc="6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150" dirty="0">
                <a:solidFill>
                  <a:srgbClr val="FF0000"/>
                </a:solidFill>
                <a:latin typeface="Arial MT"/>
                <a:cs typeface="Arial MT"/>
              </a:rPr>
              <a:t>tambahkan</a:t>
            </a:r>
            <a:r>
              <a:rPr sz="2150" spc="6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150" dirty="0">
                <a:solidFill>
                  <a:srgbClr val="FF0000"/>
                </a:solidFill>
                <a:latin typeface="Arial MT"/>
                <a:cs typeface="Arial MT"/>
              </a:rPr>
              <a:t>contoh</a:t>
            </a:r>
            <a:r>
              <a:rPr sz="2150" spc="6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150" dirty="0">
                <a:solidFill>
                  <a:srgbClr val="FF0000"/>
                </a:solidFill>
                <a:latin typeface="Arial MT"/>
                <a:cs typeface="Arial MT"/>
              </a:rPr>
              <a:t>lokal</a:t>
            </a:r>
            <a:r>
              <a:rPr sz="2150" spc="6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150" dirty="0">
                <a:solidFill>
                  <a:srgbClr val="FF0000"/>
                </a:solidFill>
                <a:latin typeface="Arial MT"/>
                <a:cs typeface="Arial MT"/>
              </a:rPr>
              <a:t>Anda</a:t>
            </a:r>
            <a:r>
              <a:rPr sz="2150" spc="6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150" dirty="0">
                <a:solidFill>
                  <a:srgbClr val="FF0000"/>
                </a:solidFill>
                <a:latin typeface="Arial MT"/>
                <a:cs typeface="Arial MT"/>
              </a:rPr>
              <a:t>di</a:t>
            </a:r>
            <a:r>
              <a:rPr sz="2150" spc="6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150" spc="-20" dirty="0">
                <a:solidFill>
                  <a:srgbClr val="FF0000"/>
                </a:solidFill>
                <a:latin typeface="Arial MT"/>
                <a:cs typeface="Arial MT"/>
              </a:rPr>
              <a:t>sini</a:t>
            </a:r>
            <a:endParaRPr sz="215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95630">
              <a:lnSpc>
                <a:spcPct val="100000"/>
              </a:lnSpc>
              <a:spcBef>
                <a:spcPts val="120"/>
              </a:spcBef>
            </a:pPr>
            <a:r>
              <a:rPr sz="5000" dirty="0"/>
              <a:t>Contoh</a:t>
            </a:r>
            <a:r>
              <a:rPr sz="5000" spc="5" dirty="0"/>
              <a:t> </a:t>
            </a:r>
            <a:r>
              <a:rPr sz="5000" spc="-10" dirty="0"/>
              <a:t>lokal</a:t>
            </a:r>
            <a:endParaRPr sz="5000"/>
          </a:p>
        </p:txBody>
      </p:sp>
      <p:sp>
        <p:nvSpPr>
          <p:cNvPr id="5" name="object 5"/>
          <p:cNvSpPr txBox="1"/>
          <p:nvPr/>
        </p:nvSpPr>
        <p:spPr>
          <a:xfrm>
            <a:off x="114935" y="28343"/>
            <a:ext cx="1205230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dirty="0">
                <a:latin typeface="Arial MT"/>
                <a:cs typeface="Arial MT"/>
              </a:rPr>
              <a:t>Machine</a:t>
            </a:r>
            <a:r>
              <a:rPr sz="650" spc="85" dirty="0">
                <a:latin typeface="Arial MT"/>
                <a:cs typeface="Arial MT"/>
              </a:rPr>
              <a:t> </a:t>
            </a:r>
            <a:r>
              <a:rPr sz="650" dirty="0">
                <a:latin typeface="Arial MT"/>
                <a:cs typeface="Arial MT"/>
              </a:rPr>
              <a:t>Translated</a:t>
            </a:r>
            <a:r>
              <a:rPr sz="650" spc="90" dirty="0">
                <a:latin typeface="Arial MT"/>
                <a:cs typeface="Arial MT"/>
              </a:rPr>
              <a:t> </a:t>
            </a:r>
            <a:r>
              <a:rPr sz="650" dirty="0">
                <a:latin typeface="Arial MT"/>
                <a:cs typeface="Arial MT"/>
              </a:rPr>
              <a:t>by</a:t>
            </a:r>
            <a:r>
              <a:rPr sz="650" spc="85" dirty="0">
                <a:latin typeface="Arial MT"/>
                <a:cs typeface="Arial MT"/>
              </a:rPr>
              <a:t> </a:t>
            </a:r>
            <a:r>
              <a:rPr sz="650" spc="-10" dirty="0">
                <a:latin typeface="Arial MT"/>
                <a:cs typeface="Arial MT"/>
              </a:rPr>
              <a:t>Google</a:t>
            </a:r>
            <a:endParaRPr sz="6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2853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23741" y="2643129"/>
            <a:ext cx="9650730" cy="2012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91845" marR="5080" indent="-779780" algn="ctr">
              <a:lnSpc>
                <a:spcPct val="121100"/>
              </a:lnSpc>
              <a:spcBef>
                <a:spcPts val="95"/>
              </a:spcBef>
            </a:pPr>
            <a:r>
              <a:rPr sz="2750" dirty="0">
                <a:solidFill>
                  <a:srgbClr val="FF0000"/>
                </a:solidFill>
              </a:rPr>
              <a:t>Lakukan</a:t>
            </a:r>
            <a:r>
              <a:rPr sz="2750" spc="80" dirty="0">
                <a:solidFill>
                  <a:srgbClr val="FF0000"/>
                </a:solidFill>
              </a:rPr>
              <a:t> </a:t>
            </a:r>
            <a:r>
              <a:rPr sz="2750" dirty="0">
                <a:solidFill>
                  <a:srgbClr val="FF0000"/>
                </a:solidFill>
              </a:rPr>
              <a:t>curah</a:t>
            </a:r>
            <a:r>
              <a:rPr sz="2750" spc="90" dirty="0">
                <a:solidFill>
                  <a:srgbClr val="FF0000"/>
                </a:solidFill>
              </a:rPr>
              <a:t> </a:t>
            </a:r>
            <a:r>
              <a:rPr sz="2750" dirty="0">
                <a:solidFill>
                  <a:srgbClr val="FF0000"/>
                </a:solidFill>
              </a:rPr>
              <a:t>pendapat</a:t>
            </a:r>
            <a:r>
              <a:rPr sz="2750" spc="90" dirty="0">
                <a:solidFill>
                  <a:srgbClr val="FF0000"/>
                </a:solidFill>
              </a:rPr>
              <a:t> </a:t>
            </a:r>
            <a:r>
              <a:rPr sz="2750" dirty="0">
                <a:solidFill>
                  <a:srgbClr val="FF0000"/>
                </a:solidFill>
              </a:rPr>
              <a:t>dan</a:t>
            </a:r>
            <a:r>
              <a:rPr sz="2750" spc="90" dirty="0">
                <a:solidFill>
                  <a:srgbClr val="FF0000"/>
                </a:solidFill>
              </a:rPr>
              <a:t> </a:t>
            </a:r>
            <a:r>
              <a:rPr sz="2750" dirty="0">
                <a:solidFill>
                  <a:srgbClr val="FF0000"/>
                </a:solidFill>
              </a:rPr>
              <a:t>buat</a:t>
            </a:r>
            <a:r>
              <a:rPr sz="2750" spc="90" dirty="0">
                <a:solidFill>
                  <a:srgbClr val="FF0000"/>
                </a:solidFill>
              </a:rPr>
              <a:t> </a:t>
            </a:r>
            <a:r>
              <a:rPr sz="2750" dirty="0">
                <a:solidFill>
                  <a:srgbClr val="FF0000"/>
                </a:solidFill>
              </a:rPr>
              <a:t>daftar</a:t>
            </a:r>
            <a:r>
              <a:rPr sz="2750" spc="90" dirty="0">
                <a:solidFill>
                  <a:srgbClr val="FF0000"/>
                </a:solidFill>
              </a:rPr>
              <a:t> </a:t>
            </a:r>
            <a:r>
              <a:rPr sz="2750" dirty="0">
                <a:solidFill>
                  <a:srgbClr val="FF0000"/>
                </a:solidFill>
              </a:rPr>
              <a:t>mitra</a:t>
            </a:r>
            <a:r>
              <a:rPr sz="2750" spc="90" dirty="0">
                <a:solidFill>
                  <a:srgbClr val="FF0000"/>
                </a:solidFill>
              </a:rPr>
              <a:t> </a:t>
            </a:r>
            <a:r>
              <a:rPr sz="2750" dirty="0">
                <a:solidFill>
                  <a:srgbClr val="FF0000"/>
                </a:solidFill>
              </a:rPr>
              <a:t>lokal</a:t>
            </a:r>
            <a:r>
              <a:rPr sz="2750" spc="90" dirty="0">
                <a:solidFill>
                  <a:srgbClr val="FF0000"/>
                </a:solidFill>
              </a:rPr>
              <a:t> </a:t>
            </a:r>
            <a:r>
              <a:rPr sz="2750" dirty="0">
                <a:solidFill>
                  <a:srgbClr val="FF0000"/>
                </a:solidFill>
              </a:rPr>
              <a:t>non-</a:t>
            </a:r>
            <a:r>
              <a:rPr sz="2750" spc="-50" dirty="0">
                <a:solidFill>
                  <a:srgbClr val="FF0000"/>
                </a:solidFill>
              </a:rPr>
              <a:t>/</a:t>
            </a:r>
            <a:r>
              <a:rPr lang="en-US" sz="2750" spc="-50" dirty="0">
                <a:solidFill>
                  <a:srgbClr val="FF0000"/>
                </a:solidFill>
              </a:rPr>
              <a:t> </a:t>
            </a:r>
            <a:r>
              <a:rPr sz="2750" dirty="0">
                <a:solidFill>
                  <a:srgbClr val="FF0000"/>
                </a:solidFill>
              </a:rPr>
              <a:t>informal</a:t>
            </a:r>
            <a:r>
              <a:rPr sz="2750" spc="75" dirty="0">
                <a:solidFill>
                  <a:srgbClr val="FF0000"/>
                </a:solidFill>
              </a:rPr>
              <a:t> </a:t>
            </a:r>
            <a:r>
              <a:rPr sz="2750" dirty="0">
                <a:solidFill>
                  <a:srgbClr val="FF0000"/>
                </a:solidFill>
              </a:rPr>
              <a:t>yang</a:t>
            </a:r>
            <a:r>
              <a:rPr sz="2750" spc="85" dirty="0">
                <a:solidFill>
                  <a:srgbClr val="FF0000"/>
                </a:solidFill>
              </a:rPr>
              <a:t> </a:t>
            </a:r>
            <a:r>
              <a:rPr sz="2750" dirty="0">
                <a:solidFill>
                  <a:srgbClr val="FF0000"/>
                </a:solidFill>
              </a:rPr>
              <a:t>bisa</a:t>
            </a:r>
            <a:r>
              <a:rPr sz="2750" spc="85" dirty="0">
                <a:solidFill>
                  <a:srgbClr val="FF0000"/>
                </a:solidFill>
              </a:rPr>
              <a:t> </a:t>
            </a:r>
            <a:r>
              <a:rPr sz="2750" dirty="0">
                <a:solidFill>
                  <a:srgbClr val="FF0000"/>
                </a:solidFill>
              </a:rPr>
              <a:t>menjadi</a:t>
            </a:r>
            <a:r>
              <a:rPr sz="2750" spc="85" dirty="0">
                <a:solidFill>
                  <a:srgbClr val="FF0000"/>
                </a:solidFill>
              </a:rPr>
              <a:t> </a:t>
            </a:r>
            <a:r>
              <a:rPr sz="2750" dirty="0" err="1">
                <a:solidFill>
                  <a:srgbClr val="FF0000"/>
                </a:solidFill>
              </a:rPr>
              <a:t>mitra</a:t>
            </a:r>
            <a:r>
              <a:rPr sz="2750" spc="85" dirty="0">
                <a:solidFill>
                  <a:srgbClr val="FF0000"/>
                </a:solidFill>
              </a:rPr>
              <a:t> </a:t>
            </a:r>
            <a:r>
              <a:rPr sz="2750" spc="-10" dirty="0" err="1">
                <a:solidFill>
                  <a:srgbClr val="FF0000"/>
                </a:solidFill>
              </a:rPr>
              <a:t>kolaborasi</a:t>
            </a:r>
            <a:r>
              <a:rPr lang="en-US" sz="2750" spc="-10" dirty="0">
                <a:solidFill>
                  <a:srgbClr val="FF0000"/>
                </a:solidFill>
              </a:rPr>
              <a:t> </a:t>
            </a:r>
            <a:r>
              <a:rPr lang="en-US" sz="2750" dirty="0" err="1">
                <a:solidFill>
                  <a:srgbClr val="FF0000"/>
                </a:solidFill>
              </a:rPr>
              <a:t>potensial</a:t>
            </a:r>
            <a:r>
              <a:rPr lang="en-US" sz="2750" spc="135" dirty="0">
                <a:solidFill>
                  <a:srgbClr val="FF0000"/>
                </a:solidFill>
              </a:rPr>
              <a:t> </a:t>
            </a:r>
            <a:r>
              <a:rPr lang="en-US" sz="2750" dirty="0" err="1">
                <a:solidFill>
                  <a:srgbClr val="FF0000"/>
                </a:solidFill>
              </a:rPr>
              <a:t>untuk</a:t>
            </a:r>
            <a:r>
              <a:rPr lang="en-US" sz="2750" spc="140" dirty="0">
                <a:solidFill>
                  <a:srgbClr val="FF0000"/>
                </a:solidFill>
              </a:rPr>
              <a:t> </a:t>
            </a:r>
            <a:r>
              <a:rPr lang="en-US" sz="2750" dirty="0" err="1">
                <a:solidFill>
                  <a:srgbClr val="FF0000"/>
                </a:solidFill>
              </a:rPr>
              <a:t>mempromosikan</a:t>
            </a:r>
            <a:r>
              <a:rPr lang="en-US" sz="2750" spc="145" dirty="0">
                <a:solidFill>
                  <a:srgbClr val="FF0000"/>
                </a:solidFill>
              </a:rPr>
              <a:t> </a:t>
            </a:r>
            <a:r>
              <a:rPr lang="en-US" sz="2750" spc="-20" dirty="0">
                <a:solidFill>
                  <a:srgbClr val="FF0000"/>
                </a:solidFill>
              </a:rPr>
              <a:t>ESD.</a:t>
            </a:r>
            <a:br>
              <a:rPr lang="en-US" sz="2750" dirty="0"/>
            </a:br>
            <a:endParaRPr sz="2750" dirty="0"/>
          </a:p>
        </p:txBody>
      </p:sp>
      <p:sp>
        <p:nvSpPr>
          <p:cNvPr id="5" name="object 5"/>
          <p:cNvSpPr txBox="1"/>
          <p:nvPr/>
        </p:nvSpPr>
        <p:spPr>
          <a:xfrm>
            <a:off x="3125482" y="4963012"/>
            <a:ext cx="5889625" cy="81153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indent="14604">
              <a:lnSpc>
                <a:spcPct val="129099"/>
              </a:lnSpc>
              <a:spcBef>
                <a:spcPts val="245"/>
              </a:spcBef>
            </a:pPr>
            <a:r>
              <a:rPr sz="1300" b="1" dirty="0">
                <a:latin typeface="Arial"/>
                <a:cs typeface="Arial"/>
              </a:rPr>
              <a:t>Disarankan</a:t>
            </a:r>
            <a:r>
              <a:rPr sz="1300" b="1" spc="-2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untuk</a:t>
            </a:r>
            <a:r>
              <a:rPr sz="1300" b="1" spc="-2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mengumpulkan,</a:t>
            </a:r>
            <a:r>
              <a:rPr sz="1300" b="1" spc="-20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mengklasifikasikan,</a:t>
            </a:r>
            <a:r>
              <a:rPr sz="1300" b="1" spc="-2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dan</a:t>
            </a:r>
            <a:r>
              <a:rPr sz="1300" b="1" spc="-2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mendiskusikan </a:t>
            </a:r>
            <a:r>
              <a:rPr sz="1300" b="1" dirty="0">
                <a:latin typeface="Arial"/>
                <a:cs typeface="Arial"/>
              </a:rPr>
              <a:t>ide</a:t>
            </a:r>
            <a:r>
              <a:rPr sz="1300" b="1" spc="-3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siswa</a:t>
            </a:r>
            <a:r>
              <a:rPr sz="1300" b="1" spc="-3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melalui</a:t>
            </a:r>
            <a:r>
              <a:rPr sz="1300" b="1" spc="-3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pengelompokan</a:t>
            </a:r>
            <a:r>
              <a:rPr sz="1300" b="1" spc="-3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kartu</a:t>
            </a:r>
            <a:r>
              <a:rPr sz="1300" b="1" spc="-3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melalui</a:t>
            </a:r>
            <a:r>
              <a:rPr sz="1300" b="1" spc="-3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Miro</a:t>
            </a:r>
            <a:r>
              <a:rPr sz="1300" b="1" spc="-35" dirty="0"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0563C1"/>
                </a:solidFill>
                <a:latin typeface="Arial"/>
                <a:cs typeface="Arial"/>
                <a:hlinkClick r:id="rId3"/>
              </a:rPr>
              <a:t>(https://miro.com/)</a:t>
            </a:r>
            <a:r>
              <a:rPr sz="1300" b="1" spc="-10" dirty="0">
                <a:solidFill>
                  <a:srgbClr val="0563C1"/>
                </a:solidFill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atau</a:t>
            </a:r>
            <a:r>
              <a:rPr sz="1300" b="1" spc="-4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alat</a:t>
            </a:r>
            <a:r>
              <a:rPr sz="1300" b="1" spc="-4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serupa.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935" y="28343"/>
            <a:ext cx="1205230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dirty="0">
                <a:latin typeface="Arial MT"/>
                <a:cs typeface="Arial MT"/>
              </a:rPr>
              <a:t>Machine</a:t>
            </a:r>
            <a:r>
              <a:rPr sz="650" spc="85" dirty="0">
                <a:latin typeface="Arial MT"/>
                <a:cs typeface="Arial MT"/>
              </a:rPr>
              <a:t> </a:t>
            </a:r>
            <a:r>
              <a:rPr sz="650" dirty="0">
                <a:latin typeface="Arial MT"/>
                <a:cs typeface="Arial MT"/>
              </a:rPr>
              <a:t>Translated</a:t>
            </a:r>
            <a:r>
              <a:rPr sz="650" spc="90" dirty="0">
                <a:latin typeface="Arial MT"/>
                <a:cs typeface="Arial MT"/>
              </a:rPr>
              <a:t> </a:t>
            </a:r>
            <a:r>
              <a:rPr sz="650" dirty="0">
                <a:latin typeface="Arial MT"/>
                <a:cs typeface="Arial MT"/>
              </a:rPr>
              <a:t>by</a:t>
            </a:r>
            <a:r>
              <a:rPr sz="650" spc="85" dirty="0">
                <a:latin typeface="Arial MT"/>
                <a:cs typeface="Arial MT"/>
              </a:rPr>
              <a:t> </a:t>
            </a:r>
            <a:r>
              <a:rPr sz="650" spc="-10" dirty="0">
                <a:latin typeface="Arial MT"/>
                <a:cs typeface="Arial MT"/>
              </a:rPr>
              <a:t>Google</a:t>
            </a:r>
            <a:endParaRPr sz="6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8804" y="2678429"/>
            <a:ext cx="10290175" cy="14776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203200">
              <a:lnSpc>
                <a:spcPct val="121100"/>
              </a:lnSpc>
              <a:spcBef>
                <a:spcPts val="90"/>
              </a:spcBef>
            </a:pPr>
            <a:r>
              <a:rPr sz="2750" dirty="0">
                <a:solidFill>
                  <a:srgbClr val="FF0000"/>
                </a:solidFill>
              </a:rPr>
              <a:t>Diskusikan</a:t>
            </a:r>
            <a:r>
              <a:rPr sz="2750" spc="100" dirty="0">
                <a:solidFill>
                  <a:srgbClr val="FF0000"/>
                </a:solidFill>
              </a:rPr>
              <a:t> </a:t>
            </a:r>
            <a:r>
              <a:rPr sz="2750" dirty="0">
                <a:solidFill>
                  <a:srgbClr val="FF0000"/>
                </a:solidFill>
              </a:rPr>
              <a:t>potensi</a:t>
            </a:r>
            <a:r>
              <a:rPr sz="2750" spc="114" dirty="0">
                <a:solidFill>
                  <a:srgbClr val="FF0000"/>
                </a:solidFill>
              </a:rPr>
              <a:t> </a:t>
            </a:r>
            <a:r>
              <a:rPr sz="2750" dirty="0">
                <a:solidFill>
                  <a:srgbClr val="FF0000"/>
                </a:solidFill>
              </a:rPr>
              <a:t>manfaat</a:t>
            </a:r>
            <a:r>
              <a:rPr sz="2750" spc="110" dirty="0">
                <a:solidFill>
                  <a:srgbClr val="FF0000"/>
                </a:solidFill>
              </a:rPr>
              <a:t> </a:t>
            </a:r>
            <a:r>
              <a:rPr sz="2750" dirty="0">
                <a:solidFill>
                  <a:srgbClr val="FF0000"/>
                </a:solidFill>
              </a:rPr>
              <a:t>dan</a:t>
            </a:r>
            <a:r>
              <a:rPr sz="2750" spc="110" dirty="0">
                <a:solidFill>
                  <a:srgbClr val="FF0000"/>
                </a:solidFill>
              </a:rPr>
              <a:t> </a:t>
            </a:r>
            <a:r>
              <a:rPr sz="2750" dirty="0">
                <a:solidFill>
                  <a:srgbClr val="FF0000"/>
                </a:solidFill>
              </a:rPr>
              <a:t>peluang</a:t>
            </a:r>
            <a:r>
              <a:rPr sz="2750" spc="110" dirty="0">
                <a:solidFill>
                  <a:srgbClr val="FF0000"/>
                </a:solidFill>
              </a:rPr>
              <a:t> </a:t>
            </a:r>
            <a:r>
              <a:rPr sz="2750" dirty="0">
                <a:solidFill>
                  <a:srgbClr val="FF0000"/>
                </a:solidFill>
              </a:rPr>
              <a:t>kolaborasi</a:t>
            </a:r>
            <a:r>
              <a:rPr sz="2750" spc="114" dirty="0">
                <a:solidFill>
                  <a:srgbClr val="FF0000"/>
                </a:solidFill>
              </a:rPr>
              <a:t> </a:t>
            </a:r>
            <a:r>
              <a:rPr sz="2750" spc="-10" dirty="0">
                <a:solidFill>
                  <a:srgbClr val="FF0000"/>
                </a:solidFill>
              </a:rPr>
              <a:t>dengan </a:t>
            </a:r>
            <a:r>
              <a:rPr sz="2750" dirty="0">
                <a:solidFill>
                  <a:srgbClr val="FF0000"/>
                </a:solidFill>
              </a:rPr>
              <a:t>masing-masing</a:t>
            </a:r>
            <a:r>
              <a:rPr sz="2750" spc="135" dirty="0">
                <a:solidFill>
                  <a:srgbClr val="FF0000"/>
                </a:solidFill>
              </a:rPr>
              <a:t> </a:t>
            </a:r>
            <a:r>
              <a:rPr sz="2750" dirty="0">
                <a:solidFill>
                  <a:srgbClr val="FF0000"/>
                </a:solidFill>
              </a:rPr>
              <a:t>mitra</a:t>
            </a:r>
            <a:r>
              <a:rPr sz="2750" spc="135" dirty="0">
                <a:solidFill>
                  <a:srgbClr val="FF0000"/>
                </a:solidFill>
              </a:rPr>
              <a:t> </a:t>
            </a:r>
            <a:r>
              <a:rPr sz="2750" dirty="0">
                <a:solidFill>
                  <a:srgbClr val="FF0000"/>
                </a:solidFill>
              </a:rPr>
              <a:t>non-/informal</a:t>
            </a:r>
            <a:r>
              <a:rPr sz="2750" spc="140" dirty="0">
                <a:solidFill>
                  <a:srgbClr val="FF0000"/>
                </a:solidFill>
              </a:rPr>
              <a:t> </a:t>
            </a:r>
            <a:r>
              <a:rPr sz="2750" dirty="0">
                <a:solidFill>
                  <a:srgbClr val="FF0000"/>
                </a:solidFill>
              </a:rPr>
              <a:t>yang</a:t>
            </a:r>
            <a:r>
              <a:rPr sz="2750" spc="135" dirty="0">
                <a:solidFill>
                  <a:srgbClr val="FF0000"/>
                </a:solidFill>
              </a:rPr>
              <a:t> </a:t>
            </a:r>
            <a:r>
              <a:rPr sz="2750" dirty="0">
                <a:solidFill>
                  <a:srgbClr val="FF0000"/>
                </a:solidFill>
              </a:rPr>
              <a:t>tercantum</a:t>
            </a:r>
            <a:r>
              <a:rPr sz="2750" spc="135" dirty="0">
                <a:solidFill>
                  <a:srgbClr val="FF0000"/>
                </a:solidFill>
              </a:rPr>
              <a:t> </a:t>
            </a:r>
            <a:r>
              <a:rPr sz="2750" spc="-20" dirty="0">
                <a:solidFill>
                  <a:srgbClr val="FF0000"/>
                </a:solidFill>
              </a:rPr>
              <a:t>pada</a:t>
            </a:r>
            <a:endParaRPr sz="2750"/>
          </a:p>
          <a:p>
            <a:pPr marL="3272154">
              <a:lnSpc>
                <a:spcPct val="100000"/>
              </a:lnSpc>
              <a:spcBef>
                <a:spcPts val="145"/>
              </a:spcBef>
            </a:pPr>
            <a:r>
              <a:rPr sz="2750" dirty="0">
                <a:solidFill>
                  <a:srgbClr val="FF0000"/>
                </a:solidFill>
              </a:rPr>
              <a:t>tugas</a:t>
            </a:r>
            <a:r>
              <a:rPr sz="2750" spc="70" dirty="0">
                <a:solidFill>
                  <a:srgbClr val="FF0000"/>
                </a:solidFill>
              </a:rPr>
              <a:t> </a:t>
            </a:r>
            <a:r>
              <a:rPr sz="2750" spc="-10" dirty="0">
                <a:solidFill>
                  <a:srgbClr val="FF0000"/>
                </a:solidFill>
              </a:rPr>
              <a:t>sebelumnya</a:t>
            </a:r>
            <a:endParaRPr sz="2750"/>
          </a:p>
        </p:txBody>
      </p:sp>
      <p:sp>
        <p:nvSpPr>
          <p:cNvPr id="3" name="object 3"/>
          <p:cNvSpPr txBox="1"/>
          <p:nvPr/>
        </p:nvSpPr>
        <p:spPr>
          <a:xfrm>
            <a:off x="114935" y="28343"/>
            <a:ext cx="1205230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dirty="0">
                <a:latin typeface="Arial MT"/>
                <a:cs typeface="Arial MT"/>
              </a:rPr>
              <a:t>Machine</a:t>
            </a:r>
            <a:r>
              <a:rPr sz="650" spc="85" dirty="0">
                <a:latin typeface="Arial MT"/>
                <a:cs typeface="Arial MT"/>
              </a:rPr>
              <a:t> </a:t>
            </a:r>
            <a:r>
              <a:rPr sz="650" dirty="0">
                <a:latin typeface="Arial MT"/>
                <a:cs typeface="Arial MT"/>
              </a:rPr>
              <a:t>Translated</a:t>
            </a:r>
            <a:r>
              <a:rPr sz="650" spc="90" dirty="0">
                <a:latin typeface="Arial MT"/>
                <a:cs typeface="Arial MT"/>
              </a:rPr>
              <a:t> </a:t>
            </a:r>
            <a:r>
              <a:rPr sz="650" dirty="0">
                <a:latin typeface="Arial MT"/>
                <a:cs typeface="Arial MT"/>
              </a:rPr>
              <a:t>by</a:t>
            </a:r>
            <a:r>
              <a:rPr sz="650" spc="85" dirty="0">
                <a:latin typeface="Arial MT"/>
                <a:cs typeface="Arial MT"/>
              </a:rPr>
              <a:t> </a:t>
            </a:r>
            <a:r>
              <a:rPr sz="650" spc="-10" dirty="0">
                <a:latin typeface="Arial MT"/>
                <a:cs typeface="Arial MT"/>
              </a:rPr>
              <a:t>Google</a:t>
            </a:r>
            <a:endParaRPr sz="6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2853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3312" y="623857"/>
            <a:ext cx="11465374" cy="561309"/>
          </a:xfrm>
          <a:prstGeom prst="rect">
            <a:avLst/>
          </a:prstGeom>
        </p:spPr>
        <p:txBody>
          <a:bodyPr vert="horz" wrap="square" lIns="0" tIns="159640" rIns="0" bIns="0" rtlCol="0">
            <a:spAutoFit/>
          </a:bodyPr>
          <a:lstStyle/>
          <a:p>
            <a:pPr marL="595630">
              <a:lnSpc>
                <a:spcPct val="100000"/>
              </a:lnSpc>
              <a:spcBef>
                <a:spcPts val="125"/>
              </a:spcBef>
            </a:pPr>
            <a:r>
              <a:rPr dirty="0"/>
              <a:t>Literatur</a:t>
            </a:r>
            <a:r>
              <a:rPr spc="40" dirty="0"/>
              <a:t> </a:t>
            </a:r>
            <a:r>
              <a:rPr dirty="0"/>
              <a:t>dan</a:t>
            </a:r>
            <a:r>
              <a:rPr spc="45" dirty="0"/>
              <a:t> </a:t>
            </a:r>
            <a:r>
              <a:rPr dirty="0" err="1"/>
              <a:t>sumber</a:t>
            </a:r>
            <a:r>
              <a:rPr spc="40"/>
              <a:t> </a:t>
            </a:r>
            <a:r>
              <a:rPr spc="-25"/>
              <a:t>web</a:t>
            </a:r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6205" marR="443230" indent="-104139">
              <a:lnSpc>
                <a:spcPct val="110800"/>
              </a:lnSpc>
              <a:spcBef>
                <a:spcPts val="95"/>
              </a:spcBef>
              <a:buChar char="•"/>
              <a:tabLst>
                <a:tab pos="243840" algn="l"/>
              </a:tabLst>
            </a:pPr>
            <a:r>
              <a:rPr dirty="0"/>
              <a:t>Eshach, H. (2007). Menjembatani Pembelajaran di </a:t>
            </a:r>
            <a:r>
              <a:rPr spc="-10" dirty="0"/>
              <a:t>Sekolah 	</a:t>
            </a:r>
            <a:r>
              <a:rPr dirty="0"/>
              <a:t>dan di Luar Sekolah: Pendidikan </a:t>
            </a:r>
            <a:r>
              <a:rPr spc="-10" dirty="0"/>
              <a:t>Formal,</a:t>
            </a:r>
          </a:p>
          <a:p>
            <a:pPr marL="244475">
              <a:lnSpc>
                <a:spcPct val="100000"/>
              </a:lnSpc>
              <a:spcBef>
                <a:spcPts val="80"/>
              </a:spcBef>
            </a:pPr>
            <a:r>
              <a:rPr dirty="0"/>
              <a:t>Nonformal, dan Informal. </a:t>
            </a:r>
            <a:r>
              <a:rPr i="1" dirty="0">
                <a:latin typeface="Arial"/>
                <a:cs typeface="Arial"/>
              </a:rPr>
              <a:t>Jurnal </a:t>
            </a:r>
            <a:r>
              <a:rPr i="1" spc="-10" dirty="0">
                <a:latin typeface="Arial"/>
                <a:cs typeface="Arial"/>
              </a:rPr>
              <a:t>Pendidikan</a:t>
            </a:r>
          </a:p>
          <a:p>
            <a:pPr marL="241300">
              <a:lnSpc>
                <a:spcPct val="100000"/>
              </a:lnSpc>
              <a:spcBef>
                <a:spcPts val="254"/>
              </a:spcBef>
            </a:pPr>
            <a:r>
              <a:rPr i="1" dirty="0">
                <a:latin typeface="Arial"/>
                <a:cs typeface="Arial"/>
              </a:rPr>
              <a:t>Sains dan </a:t>
            </a:r>
            <a:r>
              <a:rPr i="1" spc="-10" dirty="0">
                <a:latin typeface="Arial"/>
                <a:cs typeface="Arial"/>
              </a:rPr>
              <a:t>Teknologi,</a:t>
            </a:r>
          </a:p>
          <a:p>
            <a:pPr marL="247650">
              <a:lnSpc>
                <a:spcPct val="100000"/>
              </a:lnSpc>
              <a:spcBef>
                <a:spcPts val="170"/>
              </a:spcBef>
            </a:pPr>
            <a:r>
              <a:rPr dirty="0"/>
              <a:t>16(2),</a:t>
            </a:r>
            <a:r>
              <a:rPr spc="15" dirty="0"/>
              <a:t> </a:t>
            </a:r>
            <a:r>
              <a:rPr dirty="0"/>
              <a:t>171–190.</a:t>
            </a:r>
            <a:r>
              <a:rPr spc="30" dirty="0"/>
              <a:t> </a:t>
            </a:r>
            <a:r>
              <a:rPr dirty="0">
                <a:solidFill>
                  <a:srgbClr val="0563C1"/>
                </a:solidFill>
              </a:rPr>
              <a:t>https://doi.org/10.1007/s10956-006-9027-</a:t>
            </a:r>
            <a:r>
              <a:rPr spc="-50" dirty="0">
                <a:solidFill>
                  <a:srgbClr val="0563C1"/>
                </a:solidFill>
              </a:rPr>
              <a:t>1</a:t>
            </a:r>
          </a:p>
          <a:p>
            <a:pPr marL="116205" marR="913130" indent="-104139">
              <a:lnSpc>
                <a:spcPct val="110800"/>
              </a:lnSpc>
              <a:spcBef>
                <a:spcPts val="1000"/>
              </a:spcBef>
              <a:buChar char="•"/>
              <a:tabLst>
                <a:tab pos="238760" algn="l"/>
              </a:tabLst>
            </a:pPr>
            <a:r>
              <a:rPr dirty="0"/>
              <a:t>Haatainen, O. &amp; Aksela,</a:t>
            </a:r>
            <a:r>
              <a:rPr spc="5" dirty="0"/>
              <a:t> </a:t>
            </a:r>
            <a:r>
              <a:rPr dirty="0"/>
              <a:t>M. (2021). </a:t>
            </a:r>
            <a:r>
              <a:rPr i="1" spc="-10" dirty="0">
                <a:latin typeface="Arial"/>
                <a:cs typeface="Arial"/>
              </a:rPr>
              <a:t>Pembelajaran 	</a:t>
            </a:r>
            <a:r>
              <a:rPr i="1" dirty="0">
                <a:latin typeface="Arial"/>
                <a:cs typeface="Arial"/>
              </a:rPr>
              <a:t>Berbasis Proyek dalam Pendidikan Sains: </a:t>
            </a:r>
            <a:r>
              <a:rPr i="1" spc="-10" dirty="0">
                <a:latin typeface="Arial"/>
                <a:cs typeface="Arial"/>
              </a:rPr>
              <a:t>Persepsi</a:t>
            </a:r>
          </a:p>
          <a:p>
            <a:pPr marL="240665">
              <a:lnSpc>
                <a:spcPct val="100000"/>
              </a:lnSpc>
              <a:spcBef>
                <a:spcPts val="150"/>
              </a:spcBef>
            </a:pPr>
            <a:r>
              <a:rPr i="1" dirty="0">
                <a:latin typeface="Arial"/>
                <a:cs typeface="Arial"/>
              </a:rPr>
              <a:t>dan Praktik Guru Aktif. </a:t>
            </a:r>
            <a:r>
              <a:rPr dirty="0"/>
              <a:t>LUMAT: Jurnal Internasional </a:t>
            </a:r>
            <a:r>
              <a:rPr spc="-10" dirty="0"/>
              <a:t>Pendidikan</a:t>
            </a:r>
          </a:p>
          <a:p>
            <a:pPr marL="247650" marR="1015365" indent="-10160">
              <a:lnSpc>
                <a:spcPct val="110800"/>
              </a:lnSpc>
              <a:spcBef>
                <a:spcPts val="20"/>
              </a:spcBef>
            </a:pPr>
            <a:r>
              <a:rPr dirty="0"/>
              <a:t>Matematika, Sains, dan Teknologi, 9(1), </a:t>
            </a:r>
            <a:r>
              <a:rPr spc="-10" dirty="0"/>
              <a:t>149–173. </a:t>
            </a:r>
            <a:r>
              <a:rPr spc="-10" dirty="0">
                <a:solidFill>
                  <a:srgbClr val="0563C1"/>
                </a:solidFill>
              </a:rPr>
              <a:t>https://doi.org/10.31129/LUMAT.9.1.1392</a:t>
            </a:r>
          </a:p>
          <a:p>
            <a:pPr marL="116205" marR="694690" indent="-104139">
              <a:lnSpc>
                <a:spcPct val="111300"/>
              </a:lnSpc>
              <a:spcBef>
                <a:spcPts val="975"/>
              </a:spcBef>
              <a:buChar char="•"/>
              <a:tabLst>
                <a:tab pos="237490" algn="l"/>
              </a:tabLst>
            </a:pPr>
            <a:r>
              <a:rPr dirty="0"/>
              <a:t>Markula, A,</a:t>
            </a:r>
            <a:r>
              <a:rPr spc="5" dirty="0"/>
              <a:t> </a:t>
            </a:r>
            <a:r>
              <a:rPr dirty="0"/>
              <a:t>&amp; Aksela,</a:t>
            </a:r>
            <a:r>
              <a:rPr spc="5" dirty="0"/>
              <a:t> </a:t>
            </a:r>
            <a:r>
              <a:rPr dirty="0"/>
              <a:t>M. (2022).</a:t>
            </a:r>
            <a:r>
              <a:rPr spc="5" dirty="0"/>
              <a:t> </a:t>
            </a:r>
            <a:r>
              <a:rPr dirty="0"/>
              <a:t>Karakteristik</a:t>
            </a:r>
            <a:r>
              <a:rPr spc="5" dirty="0"/>
              <a:t> </a:t>
            </a:r>
            <a:r>
              <a:rPr spc="-10" dirty="0"/>
              <a:t>utama 	</a:t>
            </a:r>
            <a:r>
              <a:rPr dirty="0"/>
              <a:t>pembelajaran berbasis proyek: bagaimana </a:t>
            </a:r>
            <a:r>
              <a:rPr spc="-20" dirty="0"/>
              <a:t>guru 	</a:t>
            </a:r>
            <a:r>
              <a:rPr dirty="0"/>
              <a:t>mengimplementasikan proyek dalam pendidikan </a:t>
            </a:r>
            <a:r>
              <a:rPr spc="-10" dirty="0"/>
              <a:t>sains</a:t>
            </a:r>
          </a:p>
          <a:p>
            <a:pPr marL="241300">
              <a:lnSpc>
                <a:spcPct val="100000"/>
              </a:lnSpc>
              <a:spcBef>
                <a:spcPts val="150"/>
              </a:spcBef>
            </a:pPr>
            <a:r>
              <a:rPr dirty="0"/>
              <a:t>K-12. </a:t>
            </a:r>
            <a:r>
              <a:rPr i="1" dirty="0">
                <a:latin typeface="Arial"/>
                <a:cs typeface="Arial"/>
              </a:rPr>
              <a:t>Penelitian Pendidikan Sains Disiplin dan Interdisiplin, </a:t>
            </a:r>
            <a:r>
              <a:rPr spc="-25" dirty="0"/>
              <a:t>4:2</a:t>
            </a:r>
          </a:p>
          <a:p>
            <a:pPr marL="116205" marR="333375" indent="-104139">
              <a:lnSpc>
                <a:spcPct val="110800"/>
              </a:lnSpc>
              <a:spcBef>
                <a:spcPts val="1000"/>
              </a:spcBef>
              <a:buChar char="•"/>
              <a:tabLst>
                <a:tab pos="238760" algn="l"/>
              </a:tabLst>
            </a:pPr>
            <a:r>
              <a:rPr dirty="0"/>
              <a:t>Tolppanen, S., Vartiainen, J., Ikävalko,</a:t>
            </a:r>
            <a:r>
              <a:rPr spc="5" dirty="0"/>
              <a:t> </a:t>
            </a:r>
            <a:r>
              <a:rPr spc="-20" dirty="0"/>
              <a:t>V.-</a:t>
            </a:r>
            <a:r>
              <a:rPr dirty="0"/>
              <a:t>M., &amp; Aksela, </a:t>
            </a:r>
            <a:r>
              <a:rPr spc="-25" dirty="0"/>
              <a:t>M. 	</a:t>
            </a:r>
            <a:r>
              <a:rPr dirty="0"/>
              <a:t>(2015). Relevansi Pendidikan Nonformal dalam </a:t>
            </a:r>
            <a:r>
              <a:rPr spc="-10" dirty="0"/>
              <a:t>Pendidikan 	</a:t>
            </a:r>
            <a:r>
              <a:rPr dirty="0"/>
              <a:t>Sains.</a:t>
            </a:r>
            <a:r>
              <a:rPr spc="5" dirty="0"/>
              <a:t> </a:t>
            </a:r>
            <a:r>
              <a:rPr dirty="0"/>
              <a:t>Dalam</a:t>
            </a:r>
            <a:r>
              <a:rPr spc="5" dirty="0"/>
              <a:t> </a:t>
            </a:r>
            <a:r>
              <a:rPr dirty="0"/>
              <a:t>I.</a:t>
            </a:r>
            <a:r>
              <a:rPr spc="5" dirty="0"/>
              <a:t> </a:t>
            </a:r>
            <a:r>
              <a:rPr dirty="0"/>
              <a:t>Eilks</a:t>
            </a:r>
            <a:r>
              <a:rPr spc="5" dirty="0"/>
              <a:t> </a:t>
            </a:r>
            <a:r>
              <a:rPr dirty="0"/>
              <a:t>&amp;</a:t>
            </a:r>
            <a:r>
              <a:rPr spc="10" dirty="0"/>
              <a:t> </a:t>
            </a:r>
            <a:r>
              <a:rPr dirty="0"/>
              <a:t>A.</a:t>
            </a:r>
            <a:r>
              <a:rPr spc="5" dirty="0"/>
              <a:t> </a:t>
            </a:r>
            <a:r>
              <a:rPr dirty="0"/>
              <a:t>Hofstein</a:t>
            </a:r>
            <a:r>
              <a:rPr spc="5" dirty="0"/>
              <a:t> </a:t>
            </a:r>
            <a:r>
              <a:rPr dirty="0"/>
              <a:t>(Eds.),</a:t>
            </a:r>
            <a:r>
              <a:rPr spc="5" dirty="0"/>
              <a:t> </a:t>
            </a:r>
            <a:r>
              <a:rPr i="1" spc="-10" dirty="0">
                <a:latin typeface="Arial"/>
                <a:cs typeface="Arial"/>
              </a:rPr>
              <a:t>Pendidikan</a:t>
            </a:r>
            <a:r>
              <a:rPr i="1" spc="500" dirty="0">
                <a:latin typeface="Arial"/>
                <a:cs typeface="Arial"/>
              </a:rPr>
              <a:t> 	</a:t>
            </a:r>
            <a:r>
              <a:rPr i="1" dirty="0">
                <a:latin typeface="Arial"/>
                <a:cs typeface="Arial"/>
              </a:rPr>
              <a:t>Kimia yang Relevan: Dari Teori ke Praktik </a:t>
            </a:r>
            <a:r>
              <a:rPr spc="-10" dirty="0"/>
              <a:t>(hlm.</a:t>
            </a:r>
          </a:p>
          <a:p>
            <a:pPr marL="243204" marR="1500505" indent="-3810">
              <a:lnSpc>
                <a:spcPct val="106900"/>
              </a:lnSpc>
              <a:spcBef>
                <a:spcPts val="80"/>
              </a:spcBef>
            </a:pPr>
            <a:r>
              <a:rPr dirty="0">
                <a:hlinkClick r:id="rId3"/>
              </a:rPr>
              <a:t>335–354).</a:t>
            </a:r>
            <a:r>
              <a:rPr spc="-5" dirty="0">
                <a:hlinkClick r:id="rId3"/>
              </a:rPr>
              <a:t> </a:t>
            </a:r>
            <a:r>
              <a:rPr dirty="0">
                <a:hlinkClick r:id="rId3"/>
              </a:rPr>
              <a:t>SensePublishers. </a:t>
            </a:r>
            <a:r>
              <a:rPr spc="-10" dirty="0">
                <a:solidFill>
                  <a:srgbClr val="0563C1"/>
                </a:solidFill>
                <a:hlinkClick r:id="rId3"/>
              </a:rPr>
              <a:t>https://doi.org/ </a:t>
            </a:r>
            <a:r>
              <a:rPr dirty="0">
                <a:solidFill>
                  <a:srgbClr val="0563C1"/>
                </a:solidFill>
                <a:hlinkClick r:id="rId3"/>
              </a:rPr>
              <a:t>10.1007/978-94-6300-175-</a:t>
            </a:r>
            <a:r>
              <a:rPr spc="-20" dirty="0">
                <a:solidFill>
                  <a:srgbClr val="0563C1"/>
                </a:solidFill>
                <a:hlinkClick r:id="rId3"/>
              </a:rPr>
              <a:t>5_18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61710" y="1803933"/>
            <a:ext cx="5068570" cy="30118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5730" indent="-113030">
              <a:lnSpc>
                <a:spcPct val="100000"/>
              </a:lnSpc>
              <a:spcBef>
                <a:spcPts val="130"/>
              </a:spcBef>
              <a:buClr>
                <a:srgbClr val="000000"/>
              </a:buClr>
              <a:buChar char="•"/>
              <a:tabLst>
                <a:tab pos="125730" algn="l"/>
              </a:tabLst>
            </a:pPr>
            <a:r>
              <a:rPr sz="1400" dirty="0">
                <a:solidFill>
                  <a:srgbClr val="0563C1"/>
                </a:solidFill>
                <a:latin typeface="Arial MT"/>
                <a:cs typeface="Arial MT"/>
                <a:hlinkClick r:id="rId4"/>
              </a:rPr>
              <a:t>PBLWorks</a:t>
            </a:r>
            <a:r>
              <a:rPr sz="1400" spc="80" dirty="0">
                <a:solidFill>
                  <a:srgbClr val="0563C1"/>
                </a:solidFill>
                <a:latin typeface="Arial MT"/>
                <a:cs typeface="Arial MT"/>
                <a:hlinkClick r:id="rId4"/>
              </a:rPr>
              <a:t> </a:t>
            </a:r>
            <a:r>
              <a:rPr sz="1400" dirty="0">
                <a:solidFill>
                  <a:srgbClr val="0563C1"/>
                </a:solidFill>
                <a:latin typeface="Arial MT"/>
                <a:cs typeface="Arial MT"/>
                <a:hlinkClick r:id="rId4"/>
              </a:rPr>
              <a:t>oleh</a:t>
            </a:r>
            <a:r>
              <a:rPr sz="1400" spc="80" dirty="0">
                <a:solidFill>
                  <a:srgbClr val="0563C1"/>
                </a:solidFill>
                <a:latin typeface="Arial MT"/>
                <a:cs typeface="Arial MT"/>
                <a:hlinkClick r:id="rId4"/>
              </a:rPr>
              <a:t> </a:t>
            </a:r>
            <a:r>
              <a:rPr sz="1400" dirty="0">
                <a:solidFill>
                  <a:srgbClr val="0563C1"/>
                </a:solidFill>
                <a:latin typeface="Arial MT"/>
                <a:cs typeface="Arial MT"/>
                <a:hlinkClick r:id="rId4"/>
              </a:rPr>
              <a:t>Buck</a:t>
            </a:r>
            <a:r>
              <a:rPr sz="1400" spc="80" dirty="0">
                <a:solidFill>
                  <a:srgbClr val="0563C1"/>
                </a:solidFill>
                <a:latin typeface="Arial MT"/>
                <a:cs typeface="Arial MT"/>
                <a:hlinkClick r:id="rId4"/>
              </a:rPr>
              <a:t> </a:t>
            </a:r>
            <a:r>
              <a:rPr sz="1400" dirty="0">
                <a:solidFill>
                  <a:srgbClr val="0563C1"/>
                </a:solidFill>
                <a:latin typeface="Arial MT"/>
                <a:cs typeface="Arial MT"/>
                <a:hlinkClick r:id="rId4"/>
              </a:rPr>
              <a:t>Institute</a:t>
            </a:r>
            <a:r>
              <a:rPr sz="1400" spc="80" dirty="0">
                <a:solidFill>
                  <a:srgbClr val="0563C1"/>
                </a:solidFill>
                <a:latin typeface="Arial MT"/>
                <a:cs typeface="Arial MT"/>
                <a:hlinkClick r:id="rId4"/>
              </a:rPr>
              <a:t> </a:t>
            </a:r>
            <a:r>
              <a:rPr sz="1400" dirty="0">
                <a:solidFill>
                  <a:srgbClr val="0563C1"/>
                </a:solidFill>
                <a:latin typeface="Arial MT"/>
                <a:cs typeface="Arial MT"/>
                <a:hlinkClick r:id="rId4"/>
              </a:rPr>
              <a:t>for</a:t>
            </a:r>
            <a:r>
              <a:rPr sz="1400" spc="80" dirty="0">
                <a:solidFill>
                  <a:srgbClr val="0563C1"/>
                </a:solidFill>
                <a:latin typeface="Arial MT"/>
                <a:cs typeface="Arial MT"/>
                <a:hlinkClick r:id="rId4"/>
              </a:rPr>
              <a:t> </a:t>
            </a:r>
            <a:r>
              <a:rPr sz="1400" spc="-10" dirty="0">
                <a:solidFill>
                  <a:srgbClr val="0563C1"/>
                </a:solidFill>
                <a:latin typeface="Arial MT"/>
                <a:cs typeface="Arial MT"/>
                <a:hlinkClick r:id="rId4"/>
              </a:rPr>
              <a:t>Education</a:t>
            </a:r>
            <a:endParaRPr sz="1400">
              <a:latin typeface="Arial MT"/>
              <a:cs typeface="Arial MT"/>
            </a:endParaRPr>
          </a:p>
          <a:p>
            <a:pPr marL="116839" indent="-104139">
              <a:lnSpc>
                <a:spcPct val="100000"/>
              </a:lnSpc>
              <a:spcBef>
                <a:spcPts val="1410"/>
              </a:spcBef>
              <a:buClr>
                <a:srgbClr val="000000"/>
              </a:buClr>
              <a:buChar char="•"/>
              <a:tabLst>
                <a:tab pos="116839" algn="l"/>
              </a:tabLst>
            </a:pPr>
            <a:r>
              <a:rPr sz="1300" dirty="0">
                <a:solidFill>
                  <a:srgbClr val="0563C1"/>
                </a:solidFill>
                <a:latin typeface="Arial MT"/>
                <a:cs typeface="Arial MT"/>
                <a:hlinkClick r:id="rId5"/>
              </a:rPr>
              <a:t>StarT:</a:t>
            </a:r>
            <a:r>
              <a:rPr sz="1300" spc="5" dirty="0">
                <a:solidFill>
                  <a:srgbClr val="0563C1"/>
                </a:solidFill>
                <a:latin typeface="Arial MT"/>
                <a:cs typeface="Arial MT"/>
                <a:hlinkClick r:id="rId5"/>
              </a:rPr>
              <a:t> </a:t>
            </a:r>
            <a:r>
              <a:rPr sz="1300" dirty="0">
                <a:solidFill>
                  <a:srgbClr val="0563C1"/>
                </a:solidFill>
                <a:latin typeface="Arial MT"/>
                <a:cs typeface="Arial MT"/>
                <a:hlinkClick r:id="rId5"/>
              </a:rPr>
              <a:t>program</a:t>
            </a:r>
            <a:r>
              <a:rPr sz="1300" spc="10" dirty="0">
                <a:solidFill>
                  <a:srgbClr val="0563C1"/>
                </a:solidFill>
                <a:latin typeface="Arial MT"/>
                <a:cs typeface="Arial MT"/>
                <a:hlinkClick r:id="rId5"/>
              </a:rPr>
              <a:t> </a:t>
            </a:r>
            <a:r>
              <a:rPr sz="1300" dirty="0">
                <a:solidFill>
                  <a:srgbClr val="0563C1"/>
                </a:solidFill>
                <a:latin typeface="Arial MT"/>
                <a:cs typeface="Arial MT"/>
                <a:hlinkClick r:id="rId5"/>
              </a:rPr>
              <a:t>PBL</a:t>
            </a:r>
            <a:r>
              <a:rPr sz="1300" spc="5" dirty="0">
                <a:solidFill>
                  <a:srgbClr val="0563C1"/>
                </a:solidFill>
                <a:latin typeface="Arial MT"/>
                <a:cs typeface="Arial MT"/>
                <a:hlinkClick r:id="rId5"/>
              </a:rPr>
              <a:t> </a:t>
            </a:r>
            <a:r>
              <a:rPr sz="1300" spc="-10" dirty="0">
                <a:solidFill>
                  <a:srgbClr val="0563C1"/>
                </a:solidFill>
                <a:latin typeface="Arial MT"/>
                <a:cs typeface="Arial MT"/>
                <a:hlinkClick r:id="rId5"/>
              </a:rPr>
              <a:t>internasional</a:t>
            </a:r>
            <a:endParaRPr sz="1300">
              <a:latin typeface="Arial MT"/>
              <a:cs typeface="Arial MT"/>
            </a:endParaRPr>
          </a:p>
          <a:p>
            <a:pPr marL="116839" indent="-104139">
              <a:lnSpc>
                <a:spcPct val="100000"/>
              </a:lnSpc>
              <a:spcBef>
                <a:spcPts val="905"/>
              </a:spcBef>
              <a:buClr>
                <a:srgbClr val="000000"/>
              </a:buClr>
              <a:buChar char="•"/>
              <a:tabLst>
                <a:tab pos="116839" algn="l"/>
              </a:tabLst>
            </a:pPr>
            <a:r>
              <a:rPr sz="1300" dirty="0">
                <a:solidFill>
                  <a:srgbClr val="0563C1"/>
                </a:solidFill>
                <a:latin typeface="Arial MT"/>
                <a:cs typeface="Arial MT"/>
                <a:hlinkClick r:id="rId6"/>
              </a:rPr>
              <a:t>Bank material </a:t>
            </a:r>
            <a:r>
              <a:rPr sz="1300" spc="-10" dirty="0">
                <a:solidFill>
                  <a:srgbClr val="0563C1"/>
                </a:solidFill>
                <a:latin typeface="Arial MT"/>
                <a:cs typeface="Arial MT"/>
                <a:hlinkClick r:id="rId6"/>
              </a:rPr>
              <a:t>StarT</a:t>
            </a:r>
            <a:endParaRPr sz="1300">
              <a:latin typeface="Arial MT"/>
              <a:cs typeface="Arial MT"/>
            </a:endParaRPr>
          </a:p>
          <a:p>
            <a:pPr marL="116839" indent="-104139">
              <a:lnSpc>
                <a:spcPct val="100000"/>
              </a:lnSpc>
              <a:spcBef>
                <a:spcPts val="1435"/>
              </a:spcBef>
              <a:buChar char="•"/>
              <a:tabLst>
                <a:tab pos="116839" algn="l"/>
              </a:tabLst>
            </a:pPr>
            <a:r>
              <a:rPr sz="1300" dirty="0">
                <a:solidFill>
                  <a:srgbClr val="0563C1"/>
                </a:solidFill>
                <a:latin typeface="Arial MT"/>
                <a:cs typeface="Arial MT"/>
                <a:hlinkClick r:id="rId7"/>
              </a:rPr>
              <a:t>https://www.bu.edu/ctl/guides/pembelajaran-</a:t>
            </a:r>
            <a:r>
              <a:rPr sz="1300" spc="-10" dirty="0">
                <a:solidFill>
                  <a:srgbClr val="0563C1"/>
                </a:solidFill>
                <a:latin typeface="Arial MT"/>
                <a:cs typeface="Arial MT"/>
                <a:hlinkClick r:id="rId7"/>
              </a:rPr>
              <a:t>berbasis-proyek/</a:t>
            </a:r>
            <a:endParaRPr sz="1300">
              <a:latin typeface="Arial MT"/>
              <a:cs typeface="Arial MT"/>
            </a:endParaRPr>
          </a:p>
          <a:p>
            <a:pPr marL="116205" marR="5080" indent="-104139">
              <a:lnSpc>
                <a:spcPct val="110800"/>
              </a:lnSpc>
              <a:spcBef>
                <a:spcPts val="1000"/>
              </a:spcBef>
              <a:buChar char="•"/>
              <a:tabLst>
                <a:tab pos="243840" algn="l"/>
              </a:tabLst>
            </a:pPr>
            <a:r>
              <a:rPr sz="1300" spc="-10" dirty="0">
                <a:solidFill>
                  <a:srgbClr val="0563C1"/>
                </a:solidFill>
                <a:latin typeface="Arial MT"/>
                <a:cs typeface="Arial MT"/>
              </a:rPr>
              <a:t>https://teachingcommons.stanford.edu/resources/learning/learning- 	activities/project-based-learning</a:t>
            </a:r>
            <a:endParaRPr sz="1300">
              <a:latin typeface="Arial MT"/>
              <a:cs typeface="Arial MT"/>
            </a:endParaRPr>
          </a:p>
          <a:p>
            <a:pPr marL="116205" marR="1149985" indent="-104139">
              <a:lnSpc>
                <a:spcPct val="109600"/>
              </a:lnSpc>
              <a:spcBef>
                <a:spcPts val="1020"/>
              </a:spcBef>
              <a:buChar char="•"/>
              <a:tabLst>
                <a:tab pos="245110" algn="l"/>
              </a:tabLst>
            </a:pPr>
            <a:r>
              <a:rPr sz="1300" dirty="0">
                <a:solidFill>
                  <a:srgbClr val="0563C1"/>
                </a:solidFill>
                <a:latin typeface="Arial MT"/>
                <a:cs typeface="Arial MT"/>
              </a:rPr>
              <a:t>https://</a:t>
            </a:r>
            <a:r>
              <a:rPr sz="1300" dirty="0">
                <a:solidFill>
                  <a:srgbClr val="0563C1"/>
                </a:solidFill>
                <a:latin typeface="Arial MT"/>
                <a:cs typeface="Arial MT"/>
                <a:hlinkClick r:id="rId8"/>
              </a:rPr>
              <a:t>www.edutopia.org/blog/pbl-</a:t>
            </a:r>
            <a:r>
              <a:rPr sz="1300" spc="-10" dirty="0">
                <a:solidFill>
                  <a:srgbClr val="0563C1"/>
                </a:solidFill>
                <a:latin typeface="Arial MT"/>
                <a:cs typeface="Arial MT"/>
                <a:hlinkClick r:id="rId8"/>
              </a:rPr>
              <a:t>melalui-pembuat-</a:t>
            </a:r>
            <a:r>
              <a:rPr sz="1300" spc="-10" dirty="0">
                <a:solidFill>
                  <a:srgbClr val="0563C1"/>
                </a:solidFill>
                <a:latin typeface="Arial MT"/>
                <a:cs typeface="Arial MT"/>
              </a:rPr>
              <a:t> 	lensa-patrick-waters</a:t>
            </a:r>
            <a:endParaRPr sz="1300">
              <a:latin typeface="Arial MT"/>
              <a:cs typeface="Arial MT"/>
            </a:endParaRPr>
          </a:p>
          <a:p>
            <a:pPr marL="116205" marR="372110" indent="-104139">
              <a:lnSpc>
                <a:spcPct val="110800"/>
              </a:lnSpc>
              <a:spcBef>
                <a:spcPts val="1015"/>
              </a:spcBef>
              <a:buChar char="•"/>
              <a:tabLst>
                <a:tab pos="233679" algn="l"/>
              </a:tabLst>
            </a:pPr>
            <a:r>
              <a:rPr sz="1300" dirty="0">
                <a:solidFill>
                  <a:srgbClr val="0563C1"/>
                </a:solidFill>
                <a:latin typeface="Arial MT"/>
                <a:cs typeface="Arial MT"/>
              </a:rPr>
              <a:t>https://er.educause.edu/articles/2015/1/menggunakan-</a:t>
            </a:r>
            <a:r>
              <a:rPr sz="1300" spc="-10" dirty="0">
                <a:solidFill>
                  <a:srgbClr val="0563C1"/>
                </a:solidFill>
                <a:latin typeface="Arial MT"/>
                <a:cs typeface="Arial MT"/>
              </a:rPr>
              <a:t>desain- 	berpikir-dalam-pendidikan-tinggi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935" y="28343"/>
            <a:ext cx="1205230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dirty="0">
                <a:latin typeface="Arial MT"/>
                <a:cs typeface="Arial MT"/>
              </a:rPr>
              <a:t>Machine</a:t>
            </a:r>
            <a:r>
              <a:rPr sz="650" spc="85" dirty="0">
                <a:latin typeface="Arial MT"/>
                <a:cs typeface="Arial MT"/>
              </a:rPr>
              <a:t> </a:t>
            </a:r>
            <a:r>
              <a:rPr sz="650" dirty="0">
                <a:latin typeface="Arial MT"/>
                <a:cs typeface="Arial MT"/>
              </a:rPr>
              <a:t>Translated</a:t>
            </a:r>
            <a:r>
              <a:rPr sz="650" spc="90" dirty="0">
                <a:latin typeface="Arial MT"/>
                <a:cs typeface="Arial MT"/>
              </a:rPr>
              <a:t> </a:t>
            </a:r>
            <a:r>
              <a:rPr sz="650" dirty="0">
                <a:latin typeface="Arial MT"/>
                <a:cs typeface="Arial MT"/>
              </a:rPr>
              <a:t>by</a:t>
            </a:r>
            <a:r>
              <a:rPr sz="650" spc="85" dirty="0">
                <a:latin typeface="Arial MT"/>
                <a:cs typeface="Arial MT"/>
              </a:rPr>
              <a:t> </a:t>
            </a:r>
            <a:r>
              <a:rPr sz="650" spc="-10" dirty="0">
                <a:latin typeface="Arial MT"/>
                <a:cs typeface="Arial MT"/>
              </a:rPr>
              <a:t>Google</a:t>
            </a:r>
            <a:endParaRPr sz="6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8466" y="3640652"/>
            <a:ext cx="8672334" cy="1836420"/>
          </a:xfrm>
          <a:prstGeom prst="rect">
            <a:avLst/>
          </a:prstGeom>
        </p:spPr>
        <p:txBody>
          <a:bodyPr vert="horz" wrap="square" lIns="0" tIns="187325" rIns="0" bIns="0" rtlCol="0">
            <a:spAutoFit/>
          </a:bodyPr>
          <a:lstStyle/>
          <a:p>
            <a:pPr marL="520065">
              <a:lnSpc>
                <a:spcPct val="100000"/>
              </a:lnSpc>
              <a:spcBef>
                <a:spcPts val="1475"/>
              </a:spcBef>
              <a:tabLst>
                <a:tab pos="3004185" algn="l"/>
              </a:tabLst>
            </a:pPr>
            <a:r>
              <a:rPr sz="4100" dirty="0">
                <a:solidFill>
                  <a:srgbClr val="025952"/>
                </a:solidFill>
              </a:rPr>
              <a:t>1.</a:t>
            </a:r>
            <a:r>
              <a:rPr sz="4100" spc="-45" dirty="0">
                <a:solidFill>
                  <a:srgbClr val="025952"/>
                </a:solidFill>
              </a:rPr>
              <a:t> </a:t>
            </a:r>
            <a:r>
              <a:rPr sz="4100" dirty="0">
                <a:solidFill>
                  <a:srgbClr val="025952"/>
                </a:solidFill>
              </a:rPr>
              <a:t>Apa</a:t>
            </a:r>
            <a:r>
              <a:rPr sz="4100" spc="-45" dirty="0">
                <a:solidFill>
                  <a:srgbClr val="025952"/>
                </a:solidFill>
              </a:rPr>
              <a:t> </a:t>
            </a:r>
            <a:r>
              <a:rPr sz="4100" spc="-25" dirty="0">
                <a:solidFill>
                  <a:srgbClr val="025952"/>
                </a:solidFill>
              </a:rPr>
              <a:t>itu</a:t>
            </a:r>
            <a:r>
              <a:rPr sz="4100" dirty="0">
                <a:solidFill>
                  <a:srgbClr val="025952"/>
                </a:solidFill>
              </a:rPr>
              <a:t>	lingkungan </a:t>
            </a:r>
            <a:r>
              <a:rPr sz="4100" spc="-10" dirty="0">
                <a:solidFill>
                  <a:srgbClr val="025952"/>
                </a:solidFill>
              </a:rPr>
              <a:t>belajar?</a:t>
            </a:r>
            <a:endParaRPr sz="4100" dirty="0"/>
          </a:p>
          <a:p>
            <a:pPr marL="12700" marR="128270" indent="524510">
              <a:lnSpc>
                <a:spcPts val="4029"/>
              </a:lnSpc>
              <a:spcBef>
                <a:spcPts val="5"/>
              </a:spcBef>
            </a:pPr>
            <a:r>
              <a:rPr sz="2550" b="0" dirty="0">
                <a:solidFill>
                  <a:srgbClr val="025952"/>
                </a:solidFill>
                <a:latin typeface="Arial MT"/>
                <a:cs typeface="Arial MT"/>
              </a:rPr>
              <a:t>Lingkungan belajar formal, nonformal dan </a:t>
            </a:r>
            <a:r>
              <a:rPr sz="2550" b="0" spc="-10" dirty="0">
                <a:solidFill>
                  <a:srgbClr val="025952"/>
                </a:solidFill>
                <a:latin typeface="Arial MT"/>
                <a:cs typeface="Arial MT"/>
              </a:rPr>
              <a:t>informal </a:t>
            </a:r>
            <a:r>
              <a:rPr lang="en-US" sz="2550" b="0" spc="-10" dirty="0">
                <a:solidFill>
                  <a:srgbClr val="025952"/>
                </a:solidFill>
                <a:latin typeface="Arial MT"/>
                <a:cs typeface="Arial MT"/>
              </a:rPr>
              <a:t>      </a:t>
            </a:r>
            <a:r>
              <a:rPr sz="2550" b="0" dirty="0" err="1">
                <a:solidFill>
                  <a:srgbClr val="025952"/>
                </a:solidFill>
                <a:latin typeface="Arial MT"/>
                <a:cs typeface="Arial MT"/>
              </a:rPr>
              <a:t>Contoh</a:t>
            </a:r>
            <a:r>
              <a:rPr sz="2550" b="0" dirty="0">
                <a:solidFill>
                  <a:srgbClr val="025952"/>
                </a:solidFill>
                <a:latin typeface="Arial MT"/>
                <a:cs typeface="Arial MT"/>
              </a:rPr>
              <a:t> lingkungan belajar nonformal dan </a:t>
            </a:r>
            <a:r>
              <a:rPr sz="2550" b="0" spc="-10" dirty="0">
                <a:solidFill>
                  <a:srgbClr val="025952"/>
                </a:solidFill>
                <a:latin typeface="Arial MT"/>
                <a:cs typeface="Arial MT"/>
              </a:rPr>
              <a:t>informal</a:t>
            </a:r>
            <a:endParaRPr sz="2550"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935" y="28343"/>
            <a:ext cx="1205230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dirty="0">
                <a:latin typeface="Arial MT"/>
                <a:cs typeface="Arial MT"/>
              </a:rPr>
              <a:t>Machine</a:t>
            </a:r>
            <a:r>
              <a:rPr sz="650" spc="85" dirty="0">
                <a:latin typeface="Arial MT"/>
                <a:cs typeface="Arial MT"/>
              </a:rPr>
              <a:t> </a:t>
            </a:r>
            <a:r>
              <a:rPr sz="650" dirty="0">
                <a:latin typeface="Arial MT"/>
                <a:cs typeface="Arial MT"/>
              </a:rPr>
              <a:t>Translated</a:t>
            </a:r>
            <a:r>
              <a:rPr sz="650" spc="90" dirty="0">
                <a:latin typeface="Arial MT"/>
                <a:cs typeface="Arial MT"/>
              </a:rPr>
              <a:t> </a:t>
            </a:r>
            <a:r>
              <a:rPr sz="650" dirty="0">
                <a:latin typeface="Arial MT"/>
                <a:cs typeface="Arial MT"/>
              </a:rPr>
              <a:t>by</a:t>
            </a:r>
            <a:r>
              <a:rPr sz="650" spc="85" dirty="0">
                <a:latin typeface="Arial MT"/>
                <a:cs typeface="Arial MT"/>
              </a:rPr>
              <a:t> </a:t>
            </a:r>
            <a:r>
              <a:rPr sz="650" spc="-10" dirty="0">
                <a:latin typeface="Arial MT"/>
                <a:cs typeface="Arial MT"/>
              </a:rPr>
              <a:t>Google</a:t>
            </a:r>
            <a:endParaRPr sz="6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510542" y="3074856"/>
            <a:ext cx="44323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latin typeface="Arial"/>
                <a:cs typeface="Arial"/>
              </a:rPr>
              <a:t>Pelajar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12304" y="3262921"/>
            <a:ext cx="850265" cy="558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4" marR="5080" indent="-49530">
              <a:lnSpc>
                <a:spcPct val="140000"/>
              </a:lnSpc>
              <a:spcBef>
                <a:spcPts val="95"/>
              </a:spcBef>
            </a:pPr>
            <a:r>
              <a:rPr sz="1250" b="1" spc="-10" dirty="0">
                <a:latin typeface="Arial"/>
                <a:cs typeface="Arial"/>
              </a:rPr>
              <a:t>Organisasi Teknologi</a:t>
            </a:r>
            <a:endParaRPr sz="12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2958" y="6364675"/>
            <a:ext cx="2535555" cy="21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50" dirty="0">
                <a:latin typeface="Arial MT"/>
                <a:cs typeface="Arial MT"/>
              </a:rPr>
              <a:t>Baeten</a:t>
            </a:r>
            <a:r>
              <a:rPr sz="1250" spc="-20" dirty="0">
                <a:latin typeface="Arial MT"/>
                <a:cs typeface="Arial MT"/>
              </a:rPr>
              <a:t> </a:t>
            </a:r>
            <a:r>
              <a:rPr sz="1250" dirty="0">
                <a:latin typeface="Arial MT"/>
                <a:cs typeface="Arial MT"/>
              </a:rPr>
              <a:t>dkk.,</a:t>
            </a:r>
            <a:r>
              <a:rPr sz="1250" spc="-20" dirty="0">
                <a:latin typeface="Arial MT"/>
                <a:cs typeface="Arial MT"/>
              </a:rPr>
              <a:t> </a:t>
            </a:r>
            <a:r>
              <a:rPr sz="1250" dirty="0">
                <a:latin typeface="Arial MT"/>
                <a:cs typeface="Arial MT"/>
              </a:rPr>
              <a:t>2010;</a:t>
            </a:r>
            <a:r>
              <a:rPr sz="1250" spc="-15" dirty="0">
                <a:latin typeface="Arial MT"/>
                <a:cs typeface="Arial MT"/>
              </a:rPr>
              <a:t> </a:t>
            </a:r>
            <a:r>
              <a:rPr sz="1250" dirty="0">
                <a:latin typeface="Arial MT"/>
                <a:cs typeface="Arial MT"/>
              </a:rPr>
              <a:t>Majoinen,</a:t>
            </a:r>
            <a:r>
              <a:rPr sz="1250" spc="-20" dirty="0">
                <a:latin typeface="Arial MT"/>
                <a:cs typeface="Arial MT"/>
              </a:rPr>
              <a:t> </a:t>
            </a:r>
            <a:r>
              <a:rPr sz="1250" spc="-10" dirty="0">
                <a:latin typeface="Arial MT"/>
                <a:cs typeface="Arial MT"/>
              </a:rPr>
              <a:t>2019.</a:t>
            </a:r>
            <a:endParaRPr sz="1250">
              <a:latin typeface="Arial MT"/>
              <a:cs typeface="Arial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38662" y="825511"/>
            <a:ext cx="3843020" cy="104775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485140" marR="5080" indent="-473075">
              <a:lnSpc>
                <a:spcPct val="102000"/>
              </a:lnSpc>
              <a:spcBef>
                <a:spcPts val="60"/>
              </a:spcBef>
            </a:pPr>
            <a:r>
              <a:rPr sz="3300" dirty="0"/>
              <a:t>Apa</a:t>
            </a:r>
            <a:r>
              <a:rPr sz="3300" spc="60" dirty="0"/>
              <a:t> </a:t>
            </a:r>
            <a:r>
              <a:rPr sz="3300" dirty="0"/>
              <a:t>itu</a:t>
            </a:r>
            <a:r>
              <a:rPr sz="3300" spc="60" dirty="0"/>
              <a:t> </a:t>
            </a:r>
            <a:r>
              <a:rPr sz="3300" spc="-10" dirty="0"/>
              <a:t>lingkungan belajar?</a:t>
            </a:r>
            <a:endParaRPr sz="3300"/>
          </a:p>
        </p:txBody>
      </p:sp>
      <p:sp>
        <p:nvSpPr>
          <p:cNvPr id="7" name="object 7"/>
          <p:cNvSpPr txBox="1"/>
          <p:nvPr/>
        </p:nvSpPr>
        <p:spPr>
          <a:xfrm>
            <a:off x="7507527" y="711189"/>
            <a:ext cx="242189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LINGKUNGAN </a:t>
            </a:r>
            <a:r>
              <a:rPr sz="1600" b="1" spc="-10" dirty="0">
                <a:latin typeface="Arial"/>
                <a:cs typeface="Arial"/>
              </a:rPr>
              <a:t>BELAJAR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04644" y="1262584"/>
            <a:ext cx="91440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b="1" dirty="0">
                <a:latin typeface="Arial"/>
                <a:cs typeface="Arial"/>
              </a:rPr>
              <a:t>Fisik </a:t>
            </a:r>
            <a:r>
              <a:rPr sz="750" spc="-50" dirty="0">
                <a:latin typeface="Arial MT"/>
                <a:cs typeface="Arial MT"/>
              </a:rPr>
              <a:t>•</a:t>
            </a:r>
            <a:endParaRPr sz="7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750" dirty="0">
                <a:latin typeface="Arial MT"/>
                <a:cs typeface="Arial MT"/>
              </a:rPr>
              <a:t>Ruang</a:t>
            </a:r>
            <a:r>
              <a:rPr sz="750" spc="25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yang</a:t>
            </a:r>
            <a:r>
              <a:rPr sz="750" spc="30" dirty="0">
                <a:latin typeface="Arial MT"/>
                <a:cs typeface="Arial MT"/>
              </a:rPr>
              <a:t> </a:t>
            </a:r>
            <a:r>
              <a:rPr sz="750" spc="-10" dirty="0">
                <a:latin typeface="Arial MT"/>
                <a:cs typeface="Arial MT"/>
              </a:rPr>
              <a:t>tersedia</a:t>
            </a:r>
            <a:endParaRPr sz="750">
              <a:latin typeface="Arial MT"/>
              <a:cs typeface="Arial MT"/>
            </a:endParaRPr>
          </a:p>
          <a:p>
            <a:pPr marL="66675" marR="190500" indent="-53975">
              <a:lnSpc>
                <a:spcPct val="115100"/>
              </a:lnSpc>
              <a:spcBef>
                <a:spcPts val="235"/>
              </a:spcBef>
              <a:buChar char="•"/>
              <a:tabLst>
                <a:tab pos="66675" algn="l"/>
                <a:tab pos="73025" algn="l"/>
              </a:tabLst>
            </a:pPr>
            <a:r>
              <a:rPr sz="750" dirty="0">
                <a:latin typeface="Arial MT"/>
                <a:cs typeface="Arial MT"/>
              </a:rPr>
              <a:t>	Kualitas</a:t>
            </a:r>
            <a:r>
              <a:rPr sz="750" spc="25" dirty="0">
                <a:latin typeface="Arial MT"/>
                <a:cs typeface="Arial MT"/>
              </a:rPr>
              <a:t> </a:t>
            </a:r>
            <a:r>
              <a:rPr sz="750" spc="-10" dirty="0">
                <a:latin typeface="Arial MT"/>
                <a:cs typeface="Arial MT"/>
              </a:rPr>
              <a:t>udara, </a:t>
            </a:r>
            <a:r>
              <a:rPr sz="750" dirty="0">
                <a:latin typeface="Arial MT"/>
                <a:cs typeface="Arial MT"/>
              </a:rPr>
              <a:t>lampu,</a:t>
            </a:r>
            <a:r>
              <a:rPr sz="750" spc="20" dirty="0">
                <a:latin typeface="Arial MT"/>
                <a:cs typeface="Arial MT"/>
              </a:rPr>
              <a:t> </a:t>
            </a:r>
            <a:r>
              <a:rPr sz="750" spc="-10" dirty="0">
                <a:latin typeface="Arial MT"/>
                <a:cs typeface="Arial MT"/>
              </a:rPr>
              <a:t>akustik,</a:t>
            </a:r>
            <a:endParaRPr sz="7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750" dirty="0">
                <a:latin typeface="Arial MT"/>
                <a:cs typeface="Arial MT"/>
              </a:rPr>
              <a:t>dll.</a:t>
            </a:r>
            <a:r>
              <a:rPr sz="750" spc="15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•</a:t>
            </a:r>
            <a:r>
              <a:rPr sz="750" spc="15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Perabotan</a:t>
            </a:r>
            <a:r>
              <a:rPr sz="750" spc="15" dirty="0">
                <a:latin typeface="Arial MT"/>
                <a:cs typeface="Arial MT"/>
              </a:rPr>
              <a:t> </a:t>
            </a:r>
            <a:r>
              <a:rPr sz="750" spc="-25" dirty="0">
                <a:latin typeface="Arial MT"/>
                <a:cs typeface="Arial MT"/>
              </a:rPr>
              <a:t>dan</a:t>
            </a:r>
            <a:endParaRPr sz="750">
              <a:latin typeface="Arial MT"/>
              <a:cs typeface="Arial MT"/>
            </a:endParaRPr>
          </a:p>
          <a:p>
            <a:pPr marL="66675">
              <a:lnSpc>
                <a:spcPct val="100000"/>
              </a:lnSpc>
              <a:spcBef>
                <a:spcPts val="345"/>
              </a:spcBef>
            </a:pPr>
            <a:r>
              <a:rPr sz="750" spc="-10" dirty="0">
                <a:latin typeface="Arial MT"/>
                <a:cs typeface="Arial MT"/>
              </a:rPr>
              <a:t>penataannya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56811" y="3215378"/>
            <a:ext cx="57467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10" dirty="0">
                <a:latin typeface="Arial"/>
                <a:cs typeface="Arial"/>
              </a:rPr>
              <a:t>Teknis</a:t>
            </a:r>
            <a:endParaRPr sz="1050">
              <a:latin typeface="Arial"/>
              <a:cs typeface="Arial"/>
            </a:endParaRPr>
          </a:p>
          <a:p>
            <a:pPr marL="75565" indent="-55244">
              <a:lnSpc>
                <a:spcPct val="100000"/>
              </a:lnSpc>
              <a:spcBef>
                <a:spcPts val="560"/>
              </a:spcBef>
              <a:buChar char="•"/>
              <a:tabLst>
                <a:tab pos="75565" algn="l"/>
              </a:tabLst>
            </a:pPr>
            <a:r>
              <a:rPr sz="700" spc="-25" dirty="0">
                <a:latin typeface="Arial MT"/>
                <a:cs typeface="Arial MT"/>
              </a:rPr>
              <a:t>TIK</a:t>
            </a:r>
            <a:endParaRPr sz="700">
              <a:latin typeface="Arial MT"/>
              <a:cs typeface="Arial MT"/>
            </a:endParaRPr>
          </a:p>
          <a:p>
            <a:pPr marL="75565" indent="-55244">
              <a:lnSpc>
                <a:spcPct val="100000"/>
              </a:lnSpc>
              <a:spcBef>
                <a:spcPts val="575"/>
              </a:spcBef>
              <a:buChar char="•"/>
              <a:tabLst>
                <a:tab pos="75565" algn="l"/>
              </a:tabLst>
            </a:pPr>
            <a:r>
              <a:rPr sz="700" spc="-10" dirty="0">
                <a:latin typeface="Arial MT"/>
                <a:cs typeface="Arial MT"/>
              </a:rPr>
              <a:t>Aksesibilitas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53112" y="3125589"/>
            <a:ext cx="1014094" cy="657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10" dirty="0">
                <a:latin typeface="Arial"/>
                <a:cs typeface="Arial"/>
              </a:rPr>
              <a:t>Pedagogis</a:t>
            </a:r>
            <a:endParaRPr sz="1050">
              <a:latin typeface="Arial"/>
              <a:cs typeface="Arial"/>
            </a:endParaRPr>
          </a:p>
          <a:p>
            <a:pPr marL="67945" marR="5080" indent="-55244">
              <a:lnSpc>
                <a:spcPct val="108900"/>
              </a:lnSpc>
              <a:spcBef>
                <a:spcPts val="455"/>
              </a:spcBef>
              <a:buChar char="•"/>
              <a:tabLst>
                <a:tab pos="70485" algn="l"/>
              </a:tabLst>
            </a:pPr>
            <a:r>
              <a:rPr sz="700" dirty="0">
                <a:latin typeface="Arial MT"/>
                <a:cs typeface="Arial MT"/>
              </a:rPr>
              <a:t>Metode</a:t>
            </a:r>
            <a:r>
              <a:rPr sz="700" spc="-3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pengajaran</a:t>
            </a:r>
            <a:r>
              <a:rPr sz="700" spc="-35" dirty="0">
                <a:latin typeface="Arial MT"/>
                <a:cs typeface="Arial MT"/>
              </a:rPr>
              <a:t> </a:t>
            </a:r>
            <a:r>
              <a:rPr sz="700" spc="-25" dirty="0">
                <a:latin typeface="Arial MT"/>
                <a:cs typeface="Arial MT"/>
              </a:rPr>
              <a:t>dan</a:t>
            </a:r>
            <a:r>
              <a:rPr sz="700" spc="500" dirty="0">
                <a:latin typeface="Arial MT"/>
                <a:cs typeface="Arial MT"/>
              </a:rPr>
              <a:t> 	</a:t>
            </a:r>
            <a:r>
              <a:rPr sz="700" spc="-10" dirty="0">
                <a:latin typeface="Arial MT"/>
                <a:cs typeface="Arial MT"/>
              </a:rPr>
              <a:t>pembelajaran</a:t>
            </a:r>
            <a:endParaRPr sz="700">
              <a:latin typeface="Arial MT"/>
              <a:cs typeface="Arial MT"/>
            </a:endParaRPr>
          </a:p>
          <a:p>
            <a:pPr marL="67945" indent="-55244">
              <a:lnSpc>
                <a:spcPct val="100000"/>
              </a:lnSpc>
              <a:spcBef>
                <a:spcPts val="585"/>
              </a:spcBef>
              <a:buChar char="•"/>
              <a:tabLst>
                <a:tab pos="67945" algn="l"/>
              </a:tabLst>
            </a:pPr>
            <a:r>
              <a:rPr sz="700" dirty="0">
                <a:latin typeface="Arial MT"/>
                <a:cs typeface="Arial MT"/>
              </a:rPr>
              <a:t>Tujuan</a:t>
            </a:r>
            <a:r>
              <a:rPr sz="700" spc="-5" dirty="0">
                <a:latin typeface="Arial MT"/>
                <a:cs typeface="Arial MT"/>
              </a:rPr>
              <a:t> </a:t>
            </a:r>
            <a:r>
              <a:rPr sz="700" spc="-10" dirty="0">
                <a:latin typeface="Arial MT"/>
                <a:cs typeface="Arial MT"/>
              </a:rPr>
              <a:t>pembelajaran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99006" y="4956205"/>
            <a:ext cx="123063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10" dirty="0">
                <a:latin typeface="Arial"/>
                <a:cs typeface="Arial"/>
              </a:rPr>
              <a:t>Sosial</a:t>
            </a:r>
            <a:endParaRPr sz="1050">
              <a:latin typeface="Arial"/>
              <a:cs typeface="Arial"/>
            </a:endParaRPr>
          </a:p>
          <a:p>
            <a:pPr marL="18415">
              <a:lnSpc>
                <a:spcPct val="100000"/>
              </a:lnSpc>
              <a:spcBef>
                <a:spcPts val="715"/>
              </a:spcBef>
            </a:pPr>
            <a:r>
              <a:rPr sz="700" dirty="0">
                <a:latin typeface="Arial MT"/>
                <a:cs typeface="Arial MT"/>
              </a:rPr>
              <a:t>•Dinamika</a:t>
            </a:r>
            <a:r>
              <a:rPr sz="700" spc="-40" dirty="0">
                <a:latin typeface="Arial MT"/>
                <a:cs typeface="Arial MT"/>
              </a:rPr>
              <a:t> </a:t>
            </a:r>
            <a:r>
              <a:rPr sz="700" spc="-10" dirty="0">
                <a:latin typeface="Arial MT"/>
                <a:cs typeface="Arial MT"/>
              </a:rPr>
              <a:t>kelompok</a:t>
            </a:r>
            <a:endParaRPr sz="700">
              <a:latin typeface="Arial MT"/>
              <a:cs typeface="Arial MT"/>
            </a:endParaRPr>
          </a:p>
          <a:p>
            <a:pPr marL="18415">
              <a:lnSpc>
                <a:spcPct val="100000"/>
              </a:lnSpc>
              <a:spcBef>
                <a:spcPts val="420"/>
              </a:spcBef>
            </a:pPr>
            <a:r>
              <a:rPr sz="700" dirty="0">
                <a:latin typeface="Arial MT"/>
                <a:cs typeface="Arial MT"/>
              </a:rPr>
              <a:t>•Suasana,</a:t>
            </a:r>
            <a:r>
              <a:rPr sz="700" spc="-2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saling</a:t>
            </a:r>
            <a:r>
              <a:rPr sz="700" spc="-20" dirty="0">
                <a:latin typeface="Arial MT"/>
                <a:cs typeface="Arial MT"/>
              </a:rPr>
              <a:t> </a:t>
            </a:r>
            <a:r>
              <a:rPr sz="700" spc="-10" dirty="0">
                <a:latin typeface="Arial MT"/>
                <a:cs typeface="Arial MT"/>
              </a:rPr>
              <a:t>menghormati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4935" y="28343"/>
            <a:ext cx="1205230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dirty="0">
                <a:latin typeface="Arial MT"/>
                <a:cs typeface="Arial MT"/>
              </a:rPr>
              <a:t>Machine</a:t>
            </a:r>
            <a:r>
              <a:rPr sz="650" spc="85" dirty="0">
                <a:latin typeface="Arial MT"/>
                <a:cs typeface="Arial MT"/>
              </a:rPr>
              <a:t> </a:t>
            </a:r>
            <a:r>
              <a:rPr sz="650" dirty="0">
                <a:latin typeface="Arial MT"/>
                <a:cs typeface="Arial MT"/>
              </a:rPr>
              <a:t>Translated</a:t>
            </a:r>
            <a:r>
              <a:rPr sz="650" spc="90" dirty="0">
                <a:latin typeface="Arial MT"/>
                <a:cs typeface="Arial MT"/>
              </a:rPr>
              <a:t> </a:t>
            </a:r>
            <a:r>
              <a:rPr sz="650" dirty="0">
                <a:latin typeface="Arial MT"/>
                <a:cs typeface="Arial MT"/>
              </a:rPr>
              <a:t>by</a:t>
            </a:r>
            <a:r>
              <a:rPr sz="650" spc="85" dirty="0">
                <a:latin typeface="Arial MT"/>
                <a:cs typeface="Arial MT"/>
              </a:rPr>
              <a:t> </a:t>
            </a:r>
            <a:r>
              <a:rPr sz="650" spc="-10" dirty="0">
                <a:latin typeface="Arial MT"/>
                <a:cs typeface="Arial MT"/>
              </a:rPr>
              <a:t>Google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16" name="PlaceHolder 2">
            <a:extLst>
              <a:ext uri="{FF2B5EF4-FFF2-40B4-BE49-F238E27FC236}">
                <a16:creationId xmlns:a16="http://schemas.microsoft.com/office/drawing/2014/main" id="{25638791-09D4-2509-A90D-AC2731E03E51}"/>
              </a:ext>
            </a:extLst>
          </p:cNvPr>
          <p:cNvSpPr txBox="1">
            <a:spLocks/>
          </p:cNvSpPr>
          <p:nvPr/>
        </p:nvSpPr>
        <p:spPr>
          <a:xfrm>
            <a:off x="586440" y="2204640"/>
            <a:ext cx="4698000" cy="4109040"/>
          </a:xfrm>
          <a:prstGeom prst="rect">
            <a:avLst/>
          </a:prstGeom>
          <a:noFill/>
          <a:ln w="0">
            <a:noFill/>
          </a:ln>
        </p:spPr>
        <p:txBody>
          <a:bodyPr wrap="square" lIns="91440" tIns="45720" rIns="91440" bIns="45720" anchor="t">
            <a:normAutofit fontScale="92500" lnSpcReduction="20000"/>
          </a:bodyPr>
          <a:lstStyle>
            <a:lvl1pPr>
              <a:defRPr sz="26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pc="-1" dirty="0" err="1">
                <a:solidFill>
                  <a:schemeClr val="dk1"/>
                </a:solidFill>
                <a:latin typeface="Calibri"/>
                <a:ea typeface="Arial"/>
              </a:rPr>
              <a:t>Lingkungan</a:t>
            </a:r>
            <a:r>
              <a:rPr lang="en-US" sz="2400" b="0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US" sz="2400" b="0" spc="-1" dirty="0" err="1">
                <a:solidFill>
                  <a:schemeClr val="dk1"/>
                </a:solidFill>
                <a:latin typeface="Calibri"/>
                <a:ea typeface="Arial"/>
              </a:rPr>
              <a:t>belajar</a:t>
            </a:r>
            <a:r>
              <a:rPr lang="en-US" sz="2400" b="0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US" sz="2400" b="0" spc="-1" dirty="0" err="1">
                <a:solidFill>
                  <a:schemeClr val="dk1"/>
                </a:solidFill>
                <a:latin typeface="Calibri"/>
                <a:ea typeface="Arial"/>
              </a:rPr>
              <a:t>memiliki</a:t>
            </a:r>
            <a:r>
              <a:rPr lang="en-US" sz="2400" b="0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US" sz="2400" b="0" spc="-1" dirty="0" err="1">
                <a:solidFill>
                  <a:schemeClr val="dk1"/>
                </a:solidFill>
                <a:latin typeface="Calibri"/>
                <a:ea typeface="Arial"/>
              </a:rPr>
              <a:t>dampak</a:t>
            </a:r>
            <a:r>
              <a:rPr lang="en-US" sz="2400" b="0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US" sz="2400" b="0" spc="-1" dirty="0" err="1">
                <a:solidFill>
                  <a:schemeClr val="dk1"/>
                </a:solidFill>
                <a:latin typeface="Calibri"/>
                <a:ea typeface="Arial"/>
              </a:rPr>
              <a:t>terhadap</a:t>
            </a:r>
            <a:r>
              <a:rPr lang="en-US" sz="2400" b="0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US" sz="2400" b="0" spc="-1" dirty="0" err="1">
                <a:solidFill>
                  <a:schemeClr val="dk1"/>
                </a:solidFill>
                <a:latin typeface="Calibri"/>
                <a:ea typeface="Arial"/>
              </a:rPr>
              <a:t>pembelejaran</a:t>
            </a:r>
            <a:r>
              <a:rPr lang="en-US" sz="2400" b="0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US" sz="2400" b="0" spc="-1" dirty="0" err="1">
                <a:solidFill>
                  <a:schemeClr val="dk1"/>
                </a:solidFill>
                <a:latin typeface="Calibri"/>
                <a:ea typeface="Arial"/>
              </a:rPr>
              <a:t>seorang</a:t>
            </a:r>
            <a:r>
              <a:rPr lang="en-US" sz="2400" b="0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US" sz="2400" b="0" spc="-1" dirty="0" err="1">
                <a:solidFill>
                  <a:schemeClr val="dk1"/>
                </a:solidFill>
                <a:latin typeface="Calibri"/>
                <a:ea typeface="Arial"/>
              </a:rPr>
              <a:t>individu</a:t>
            </a:r>
            <a:endParaRPr lang="de-DE" sz="2400" b="0" spc="-1" dirty="0">
              <a:solidFill>
                <a:schemeClr val="dk1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pc="-1" dirty="0">
                <a:solidFill>
                  <a:schemeClr val="dk1"/>
                </a:solidFill>
                <a:latin typeface="Calibri"/>
                <a:ea typeface="Arial"/>
              </a:rPr>
              <a:t>Tidak </a:t>
            </a:r>
            <a:r>
              <a:rPr lang="en-US" sz="2400" b="0" spc="-1" dirty="0" err="1">
                <a:solidFill>
                  <a:schemeClr val="dk1"/>
                </a:solidFill>
                <a:latin typeface="Calibri"/>
                <a:ea typeface="Arial"/>
              </a:rPr>
              <a:t>hanya</a:t>
            </a:r>
            <a:r>
              <a:rPr lang="en-US" sz="2400" b="0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US" sz="2400" b="0" spc="-1" dirty="0" err="1">
                <a:solidFill>
                  <a:schemeClr val="dk1"/>
                </a:solidFill>
                <a:latin typeface="Calibri"/>
                <a:ea typeface="Arial"/>
              </a:rPr>
              <a:t>dalam</a:t>
            </a:r>
            <a:r>
              <a:rPr lang="en-US" sz="2400" b="0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US" sz="2400" b="0" spc="-1" dirty="0" err="1">
                <a:solidFill>
                  <a:schemeClr val="dk1"/>
                </a:solidFill>
                <a:latin typeface="Calibri"/>
                <a:ea typeface="Arial"/>
              </a:rPr>
              <a:t>bentuk</a:t>
            </a:r>
            <a:r>
              <a:rPr lang="en-US" sz="2400" b="0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US" sz="2400" b="0" spc="-1" dirty="0" err="1">
                <a:solidFill>
                  <a:schemeClr val="dk1"/>
                </a:solidFill>
                <a:latin typeface="Calibri"/>
                <a:ea typeface="Arial"/>
              </a:rPr>
              <a:t>ruang</a:t>
            </a:r>
            <a:r>
              <a:rPr lang="en-US" sz="2400" b="0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US" sz="2400" b="0" spc="-1" dirty="0" err="1">
                <a:solidFill>
                  <a:schemeClr val="dk1"/>
                </a:solidFill>
                <a:latin typeface="Calibri"/>
                <a:ea typeface="Arial"/>
              </a:rPr>
              <a:t>fisik</a:t>
            </a:r>
            <a:r>
              <a:rPr lang="en-US" sz="2400" b="0" spc="-1" dirty="0">
                <a:solidFill>
                  <a:schemeClr val="dk1"/>
                </a:solidFill>
                <a:latin typeface="Calibri"/>
                <a:ea typeface="Arial"/>
              </a:rPr>
              <a:t>, </a:t>
            </a:r>
            <a:r>
              <a:rPr lang="en-US" sz="2400" b="0" spc="-1" dirty="0" err="1">
                <a:solidFill>
                  <a:schemeClr val="dk1"/>
                </a:solidFill>
                <a:latin typeface="Calibri"/>
                <a:ea typeface="Arial"/>
              </a:rPr>
              <a:t>setidaknya</a:t>
            </a:r>
            <a:r>
              <a:rPr lang="en-US" sz="2400" b="0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US" sz="2400" b="0" spc="-1" dirty="0" err="1">
                <a:solidFill>
                  <a:schemeClr val="dk1"/>
                </a:solidFill>
                <a:latin typeface="Calibri"/>
                <a:ea typeface="Arial"/>
              </a:rPr>
              <a:t>ada</a:t>
            </a:r>
            <a:r>
              <a:rPr lang="en-US" sz="2400" b="0" spc="-1" dirty="0">
                <a:solidFill>
                  <a:schemeClr val="dk1"/>
                </a:solidFill>
                <a:latin typeface="Calibri"/>
                <a:ea typeface="Arial"/>
              </a:rPr>
              <a:t> 4 perspective </a:t>
            </a:r>
            <a:r>
              <a:rPr lang="en-US" sz="2400" b="0" spc="-1" dirty="0" err="1">
                <a:solidFill>
                  <a:schemeClr val="dk1"/>
                </a:solidFill>
                <a:latin typeface="Calibri"/>
                <a:ea typeface="Arial"/>
              </a:rPr>
              <a:t>berbeda</a:t>
            </a:r>
            <a:endParaRPr lang="de-DE" sz="2400" b="0" spc="-1" dirty="0">
              <a:solidFill>
                <a:schemeClr val="dk1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pc="-1" dirty="0" err="1">
                <a:solidFill>
                  <a:schemeClr val="dk1"/>
                </a:solidFill>
                <a:latin typeface="Calibri"/>
                <a:ea typeface="Arial"/>
              </a:rPr>
              <a:t>Penting</a:t>
            </a:r>
            <a:r>
              <a:rPr lang="en-US" sz="2400" b="0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US" sz="2400" b="0" spc="-1" dirty="0" err="1">
                <a:solidFill>
                  <a:schemeClr val="dk1"/>
                </a:solidFill>
                <a:latin typeface="Calibri"/>
                <a:ea typeface="Arial"/>
              </a:rPr>
              <a:t>untuk</a:t>
            </a:r>
            <a:r>
              <a:rPr lang="en-US" sz="2400" b="0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US" sz="2400" b="0" spc="-1" dirty="0" err="1">
                <a:solidFill>
                  <a:schemeClr val="dk1"/>
                </a:solidFill>
                <a:latin typeface="Calibri"/>
                <a:ea typeface="Arial"/>
              </a:rPr>
              <a:t>mengevaluasi</a:t>
            </a:r>
            <a:r>
              <a:rPr lang="en-US" sz="2400" b="0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US" sz="2400" b="0" spc="-1" dirty="0" err="1">
                <a:solidFill>
                  <a:schemeClr val="dk1"/>
                </a:solidFill>
                <a:latin typeface="Calibri"/>
                <a:ea typeface="Arial"/>
              </a:rPr>
              <a:t>lingkungan</a:t>
            </a:r>
            <a:r>
              <a:rPr lang="en-US" sz="2400" b="0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US" sz="2400" b="0" spc="-1" dirty="0" err="1">
                <a:solidFill>
                  <a:schemeClr val="dk1"/>
                </a:solidFill>
                <a:latin typeface="Calibri"/>
                <a:ea typeface="Arial"/>
              </a:rPr>
              <a:t>belajar</a:t>
            </a:r>
            <a:r>
              <a:rPr lang="en-US" sz="2400" b="0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US" sz="2400" b="0" spc="-1" dirty="0" err="1">
                <a:solidFill>
                  <a:schemeClr val="dk1"/>
                </a:solidFill>
                <a:latin typeface="Calibri"/>
                <a:ea typeface="Arial"/>
              </a:rPr>
              <a:t>secara</a:t>
            </a:r>
            <a:r>
              <a:rPr lang="en-US" sz="2400" b="0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US" sz="2400" b="0" spc="-1" dirty="0" err="1">
                <a:solidFill>
                  <a:schemeClr val="dk1"/>
                </a:solidFill>
                <a:latin typeface="Calibri"/>
                <a:ea typeface="Arial"/>
              </a:rPr>
              <a:t>keseluruhan</a:t>
            </a:r>
            <a:endParaRPr lang="de-DE" sz="2400" b="0" spc="-1" dirty="0">
              <a:solidFill>
                <a:schemeClr val="dk1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pc="-1" dirty="0">
                <a:solidFill>
                  <a:schemeClr val="dk1"/>
                </a:solidFill>
                <a:latin typeface="Calibri"/>
                <a:ea typeface="Arial"/>
              </a:rPr>
              <a:t>Tidak </a:t>
            </a:r>
            <a:r>
              <a:rPr lang="en-US" sz="2400" b="0" spc="-1" dirty="0" err="1">
                <a:solidFill>
                  <a:schemeClr val="dk1"/>
                </a:solidFill>
                <a:latin typeface="Calibri"/>
                <a:ea typeface="Arial"/>
              </a:rPr>
              <a:t>ada</a:t>
            </a:r>
            <a:r>
              <a:rPr lang="en-US" sz="2400" b="0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US" sz="2400" b="0" spc="-1" dirty="0" err="1">
                <a:solidFill>
                  <a:schemeClr val="dk1"/>
                </a:solidFill>
                <a:latin typeface="Calibri"/>
                <a:ea typeface="Arial"/>
              </a:rPr>
              <a:t>lingkungan</a:t>
            </a:r>
            <a:r>
              <a:rPr lang="en-US" sz="2400" b="0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US" sz="2400" b="0" spc="-1" dirty="0" err="1">
                <a:solidFill>
                  <a:schemeClr val="dk1"/>
                </a:solidFill>
                <a:latin typeface="Calibri"/>
                <a:ea typeface="Arial"/>
              </a:rPr>
              <a:t>belajar</a:t>
            </a:r>
            <a:r>
              <a:rPr lang="en-US" sz="2400" b="0" spc="-1" dirty="0">
                <a:solidFill>
                  <a:schemeClr val="dk1"/>
                </a:solidFill>
                <a:latin typeface="Calibri"/>
                <a:ea typeface="Arial"/>
              </a:rPr>
              <a:t> yang </a:t>
            </a:r>
            <a:r>
              <a:rPr lang="en-US" sz="2400" b="0" spc="-1" dirty="0" err="1">
                <a:solidFill>
                  <a:schemeClr val="dk1"/>
                </a:solidFill>
                <a:latin typeface="Calibri"/>
                <a:ea typeface="Arial"/>
              </a:rPr>
              <a:t>bagus</a:t>
            </a:r>
            <a:r>
              <a:rPr lang="en-US" sz="2400" b="0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US" sz="2400" b="0" spc="-1" dirty="0" err="1">
                <a:solidFill>
                  <a:schemeClr val="dk1"/>
                </a:solidFill>
                <a:latin typeface="Calibri"/>
                <a:ea typeface="Arial"/>
              </a:rPr>
              <a:t>atau</a:t>
            </a:r>
            <a:r>
              <a:rPr lang="en-US" sz="2400" b="0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US" sz="2400" b="0" spc="-1" dirty="0" err="1">
                <a:solidFill>
                  <a:schemeClr val="dk1"/>
                </a:solidFill>
                <a:latin typeface="Calibri"/>
                <a:ea typeface="Arial"/>
              </a:rPr>
              <a:t>buruk</a:t>
            </a:r>
            <a:r>
              <a:rPr lang="en-US" sz="2400" b="0" spc="-1" dirty="0">
                <a:solidFill>
                  <a:schemeClr val="dk1"/>
                </a:solidFill>
                <a:latin typeface="Calibri"/>
                <a:ea typeface="Arial"/>
              </a:rPr>
              <a:t>, </a:t>
            </a:r>
            <a:r>
              <a:rPr lang="en-US" sz="2400" b="0" spc="-1" dirty="0" err="1">
                <a:solidFill>
                  <a:schemeClr val="dk1"/>
                </a:solidFill>
                <a:latin typeface="Calibri"/>
                <a:ea typeface="Arial"/>
              </a:rPr>
              <a:t>karena</a:t>
            </a:r>
            <a:r>
              <a:rPr lang="en-US" sz="2400" b="0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US" sz="2400" b="0" spc="-1" dirty="0" err="1">
                <a:solidFill>
                  <a:schemeClr val="dk1"/>
                </a:solidFill>
                <a:latin typeface="Calibri"/>
                <a:ea typeface="Arial"/>
              </a:rPr>
              <a:t>pentingnya</a:t>
            </a:r>
            <a:r>
              <a:rPr lang="en-US" sz="2400" b="0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US" sz="2400" b="0" spc="-1" dirty="0" err="1">
                <a:solidFill>
                  <a:schemeClr val="dk1"/>
                </a:solidFill>
                <a:latin typeface="Calibri"/>
                <a:ea typeface="Arial"/>
              </a:rPr>
              <a:t>lingkungan</a:t>
            </a:r>
            <a:r>
              <a:rPr lang="en-US" sz="2400" b="0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US" sz="2400" b="0" spc="-1" dirty="0" err="1">
                <a:solidFill>
                  <a:schemeClr val="dk1"/>
                </a:solidFill>
                <a:latin typeface="Calibri"/>
                <a:ea typeface="Arial"/>
              </a:rPr>
              <a:t>belajar</a:t>
            </a:r>
            <a:r>
              <a:rPr lang="en-US" sz="2400" b="0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US" sz="2400" b="0" spc="-1" dirty="0" err="1">
                <a:solidFill>
                  <a:schemeClr val="dk1"/>
                </a:solidFill>
                <a:latin typeface="Calibri"/>
                <a:ea typeface="Arial"/>
              </a:rPr>
              <a:t>berbeda-beda</a:t>
            </a:r>
            <a:r>
              <a:rPr lang="en-US" sz="2400" b="0" spc="-1" dirty="0">
                <a:solidFill>
                  <a:schemeClr val="dk1"/>
                </a:solidFill>
                <a:latin typeface="Calibri"/>
                <a:ea typeface="Arial"/>
              </a:rPr>
              <a:t>, </a:t>
            </a:r>
            <a:r>
              <a:rPr lang="en-US" sz="2400" b="0" spc="-1" dirty="0" err="1">
                <a:solidFill>
                  <a:schemeClr val="dk1"/>
                </a:solidFill>
                <a:latin typeface="Calibri"/>
                <a:ea typeface="Arial"/>
              </a:rPr>
              <a:t>tergantung</a:t>
            </a:r>
            <a:r>
              <a:rPr lang="en-US" sz="2400" b="0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US" sz="2400" b="0" spc="-1" dirty="0" err="1">
                <a:solidFill>
                  <a:schemeClr val="dk1"/>
                </a:solidFill>
                <a:latin typeface="Calibri"/>
                <a:ea typeface="Arial"/>
              </a:rPr>
              <a:t>individu</a:t>
            </a:r>
            <a:r>
              <a:rPr lang="en-US" sz="2400" b="0" spc="-1" dirty="0">
                <a:solidFill>
                  <a:schemeClr val="dk1"/>
                </a:solidFill>
                <a:latin typeface="Calibri"/>
                <a:ea typeface="Arial"/>
              </a:rPr>
              <a:t> yang </a:t>
            </a:r>
            <a:r>
              <a:rPr lang="en-US" sz="2400" b="0" spc="-1" dirty="0" err="1">
                <a:solidFill>
                  <a:schemeClr val="dk1"/>
                </a:solidFill>
                <a:latin typeface="Calibri"/>
                <a:ea typeface="Arial"/>
              </a:rPr>
              <a:t>belajar</a:t>
            </a:r>
            <a:r>
              <a:rPr lang="en-US" sz="2400" b="0" spc="-1" dirty="0">
                <a:solidFill>
                  <a:schemeClr val="dk1"/>
                </a:solidFill>
                <a:latin typeface="Calibri"/>
                <a:ea typeface="Arial"/>
              </a:rPr>
              <a:t> dan </a:t>
            </a:r>
            <a:r>
              <a:rPr lang="en-US" sz="2400" b="0" spc="-1" dirty="0" err="1">
                <a:solidFill>
                  <a:schemeClr val="dk1"/>
                </a:solidFill>
                <a:latin typeface="Calibri"/>
                <a:ea typeface="Arial"/>
              </a:rPr>
              <a:t>dapat</a:t>
            </a:r>
            <a:r>
              <a:rPr lang="en-US" sz="2400" b="0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US" sz="2400" b="0" spc="-1" dirty="0" err="1">
                <a:solidFill>
                  <a:schemeClr val="dk1"/>
                </a:solidFill>
                <a:latin typeface="Calibri"/>
                <a:ea typeface="Arial"/>
              </a:rPr>
              <a:t>mengalami</a:t>
            </a:r>
            <a:r>
              <a:rPr lang="en-US" sz="2400" b="0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en-US" sz="2400" b="0" spc="-1" dirty="0" err="1">
                <a:solidFill>
                  <a:schemeClr val="dk1"/>
                </a:solidFill>
                <a:latin typeface="Calibri"/>
                <a:ea typeface="Arial"/>
              </a:rPr>
              <a:t>perubahan</a:t>
            </a:r>
            <a:endParaRPr lang="de-DE" sz="2400" b="0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2853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44880">
              <a:lnSpc>
                <a:spcPct val="100000"/>
              </a:lnSpc>
              <a:spcBef>
                <a:spcPts val="105"/>
              </a:spcBef>
            </a:pPr>
            <a:r>
              <a:rPr sz="3800" dirty="0"/>
              <a:t>Pembelajaran formal, nonformal dan </a:t>
            </a:r>
            <a:r>
              <a:rPr sz="3800" spc="-10" dirty="0"/>
              <a:t>informal</a:t>
            </a:r>
            <a:endParaRPr sz="3800"/>
          </a:p>
        </p:txBody>
      </p:sp>
      <p:sp>
        <p:nvSpPr>
          <p:cNvPr id="4" name="object 4"/>
          <p:cNvSpPr txBox="1"/>
          <p:nvPr/>
        </p:nvSpPr>
        <p:spPr>
          <a:xfrm>
            <a:off x="935667" y="1820469"/>
            <a:ext cx="10313035" cy="462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7800" marR="5080" indent="-165735">
              <a:lnSpc>
                <a:spcPct val="122900"/>
              </a:lnSpc>
              <a:spcBef>
                <a:spcPts val="95"/>
              </a:spcBef>
              <a:buChar char="•"/>
              <a:tabLst>
                <a:tab pos="241300" algn="l"/>
              </a:tabLst>
            </a:pPr>
            <a:r>
              <a:rPr sz="2050" dirty="0">
                <a:latin typeface="Arial MT"/>
                <a:cs typeface="Arial MT"/>
              </a:rPr>
              <a:t>Pembelajaran</a:t>
            </a:r>
            <a:r>
              <a:rPr sz="2050" spc="85" dirty="0">
                <a:latin typeface="Arial MT"/>
                <a:cs typeface="Arial MT"/>
              </a:rPr>
              <a:t> </a:t>
            </a:r>
            <a:r>
              <a:rPr sz="2050" dirty="0">
                <a:latin typeface="Arial MT"/>
                <a:cs typeface="Arial MT"/>
              </a:rPr>
              <a:t>(atau</a:t>
            </a:r>
            <a:r>
              <a:rPr sz="2050" spc="85" dirty="0">
                <a:latin typeface="Arial MT"/>
                <a:cs typeface="Arial MT"/>
              </a:rPr>
              <a:t> </a:t>
            </a:r>
            <a:r>
              <a:rPr sz="2050" dirty="0">
                <a:latin typeface="Arial MT"/>
                <a:cs typeface="Arial MT"/>
              </a:rPr>
              <a:t>pendidikan)</a:t>
            </a:r>
            <a:r>
              <a:rPr sz="2050" spc="90" dirty="0">
                <a:latin typeface="Arial MT"/>
                <a:cs typeface="Arial MT"/>
              </a:rPr>
              <a:t> </a:t>
            </a:r>
            <a:r>
              <a:rPr sz="2050" dirty="0">
                <a:latin typeface="Arial MT"/>
                <a:cs typeface="Arial MT"/>
              </a:rPr>
              <a:t>sering</a:t>
            </a:r>
            <a:r>
              <a:rPr sz="2050" spc="85" dirty="0">
                <a:latin typeface="Arial MT"/>
                <a:cs typeface="Arial MT"/>
              </a:rPr>
              <a:t> </a:t>
            </a:r>
            <a:r>
              <a:rPr sz="2050" dirty="0">
                <a:latin typeface="Arial MT"/>
                <a:cs typeface="Arial MT"/>
              </a:rPr>
              <a:t>dibagi</a:t>
            </a:r>
            <a:r>
              <a:rPr sz="2050" spc="85" dirty="0">
                <a:latin typeface="Arial MT"/>
                <a:cs typeface="Arial MT"/>
              </a:rPr>
              <a:t> </a:t>
            </a:r>
            <a:r>
              <a:rPr sz="2050" dirty="0">
                <a:latin typeface="Arial MT"/>
                <a:cs typeface="Arial MT"/>
              </a:rPr>
              <a:t>menjadi</a:t>
            </a:r>
            <a:r>
              <a:rPr sz="2050" spc="85" dirty="0">
                <a:latin typeface="Arial MT"/>
                <a:cs typeface="Arial MT"/>
              </a:rPr>
              <a:t> </a:t>
            </a:r>
            <a:r>
              <a:rPr sz="2050" dirty="0">
                <a:latin typeface="Arial MT"/>
                <a:cs typeface="Arial MT"/>
              </a:rPr>
              <a:t>pembelajaran</a:t>
            </a:r>
            <a:r>
              <a:rPr sz="2050" spc="85" dirty="0">
                <a:latin typeface="Arial MT"/>
                <a:cs typeface="Arial MT"/>
              </a:rPr>
              <a:t> </a:t>
            </a:r>
            <a:r>
              <a:rPr sz="2050" dirty="0">
                <a:latin typeface="Arial MT"/>
                <a:cs typeface="Arial MT"/>
              </a:rPr>
              <a:t>formal,</a:t>
            </a:r>
            <a:r>
              <a:rPr sz="2050" spc="85" dirty="0">
                <a:latin typeface="Arial MT"/>
                <a:cs typeface="Arial MT"/>
              </a:rPr>
              <a:t> </a:t>
            </a:r>
            <a:r>
              <a:rPr sz="2050" spc="-10" dirty="0">
                <a:latin typeface="Arial MT"/>
                <a:cs typeface="Arial MT"/>
              </a:rPr>
              <a:t>nonformal 	</a:t>
            </a:r>
            <a:r>
              <a:rPr sz="2050" dirty="0">
                <a:latin typeface="Arial MT"/>
                <a:cs typeface="Arial MT"/>
              </a:rPr>
              <a:t>dan</a:t>
            </a:r>
            <a:r>
              <a:rPr sz="2050" spc="30" dirty="0">
                <a:latin typeface="Arial MT"/>
                <a:cs typeface="Arial MT"/>
              </a:rPr>
              <a:t> </a:t>
            </a:r>
            <a:r>
              <a:rPr sz="2050" spc="-10" dirty="0">
                <a:latin typeface="Arial MT"/>
                <a:cs typeface="Arial MT"/>
              </a:rPr>
              <a:t>informal</a:t>
            </a:r>
            <a:endParaRPr sz="2050" dirty="0">
              <a:latin typeface="Arial MT"/>
              <a:cs typeface="Arial MT"/>
            </a:endParaRPr>
          </a:p>
          <a:p>
            <a:pPr marL="177800" marR="1400175" indent="-165735">
              <a:lnSpc>
                <a:spcPct val="124200"/>
              </a:lnSpc>
              <a:spcBef>
                <a:spcPts val="935"/>
              </a:spcBef>
              <a:buFont typeface="Arial MT"/>
              <a:buChar char="•"/>
              <a:tabLst>
                <a:tab pos="234315" algn="l"/>
              </a:tabLst>
            </a:pPr>
            <a:r>
              <a:rPr sz="2050" b="1" dirty="0">
                <a:latin typeface="Arial"/>
                <a:cs typeface="Arial"/>
              </a:rPr>
              <a:t>Formal</a:t>
            </a:r>
            <a:r>
              <a:rPr sz="2050" b="1" spc="60" dirty="0">
                <a:latin typeface="Arial"/>
                <a:cs typeface="Arial"/>
              </a:rPr>
              <a:t> </a:t>
            </a:r>
            <a:r>
              <a:rPr sz="2050" dirty="0">
                <a:latin typeface="Arial MT"/>
                <a:cs typeface="Arial MT"/>
              </a:rPr>
              <a:t>merupakan</a:t>
            </a:r>
            <a:r>
              <a:rPr sz="2050" spc="65" dirty="0">
                <a:latin typeface="Arial MT"/>
                <a:cs typeface="Arial MT"/>
              </a:rPr>
              <a:t> </a:t>
            </a:r>
            <a:r>
              <a:rPr sz="2050" dirty="0">
                <a:latin typeface="Arial MT"/>
                <a:cs typeface="Arial MT"/>
              </a:rPr>
              <a:t>sistem</a:t>
            </a:r>
            <a:r>
              <a:rPr sz="2050" spc="70" dirty="0">
                <a:latin typeface="Arial MT"/>
                <a:cs typeface="Arial MT"/>
              </a:rPr>
              <a:t> </a:t>
            </a:r>
            <a:r>
              <a:rPr sz="2050" dirty="0">
                <a:latin typeface="Arial MT"/>
                <a:cs typeface="Arial MT"/>
              </a:rPr>
              <a:t>pendidikan</a:t>
            </a:r>
            <a:r>
              <a:rPr sz="2050" spc="65" dirty="0">
                <a:latin typeface="Arial MT"/>
                <a:cs typeface="Arial MT"/>
              </a:rPr>
              <a:t> </a:t>
            </a:r>
            <a:r>
              <a:rPr sz="2050" dirty="0">
                <a:latin typeface="Arial MT"/>
                <a:cs typeface="Arial MT"/>
              </a:rPr>
              <a:t>formal</a:t>
            </a:r>
            <a:r>
              <a:rPr sz="2050" spc="65" dirty="0">
                <a:latin typeface="Arial MT"/>
                <a:cs typeface="Arial MT"/>
              </a:rPr>
              <a:t> </a:t>
            </a:r>
            <a:r>
              <a:rPr sz="2050" dirty="0">
                <a:latin typeface="Arial MT"/>
                <a:cs typeface="Arial MT"/>
              </a:rPr>
              <a:t>suatu</a:t>
            </a:r>
            <a:r>
              <a:rPr sz="2050" spc="70" dirty="0">
                <a:latin typeface="Arial MT"/>
                <a:cs typeface="Arial MT"/>
              </a:rPr>
              <a:t> </a:t>
            </a:r>
            <a:r>
              <a:rPr sz="2050" dirty="0">
                <a:latin typeface="Arial MT"/>
                <a:cs typeface="Arial MT"/>
              </a:rPr>
              <a:t>negara</a:t>
            </a:r>
            <a:r>
              <a:rPr sz="2050" spc="65" dirty="0">
                <a:latin typeface="Arial MT"/>
                <a:cs typeface="Arial MT"/>
              </a:rPr>
              <a:t> </a:t>
            </a:r>
            <a:r>
              <a:rPr sz="2050" dirty="0">
                <a:latin typeface="Arial MT"/>
                <a:cs typeface="Arial MT"/>
              </a:rPr>
              <a:t>-</a:t>
            </a:r>
            <a:r>
              <a:rPr sz="2050" spc="70" dirty="0">
                <a:latin typeface="Arial MT"/>
                <a:cs typeface="Arial MT"/>
              </a:rPr>
              <a:t> </a:t>
            </a:r>
            <a:r>
              <a:rPr sz="2050" spc="-10" dirty="0">
                <a:latin typeface="Arial MT"/>
                <a:cs typeface="Arial MT"/>
              </a:rPr>
              <a:t>pembelajaran 	</a:t>
            </a:r>
            <a:r>
              <a:rPr sz="2050" dirty="0">
                <a:latin typeface="Arial MT"/>
                <a:cs typeface="Arial MT"/>
              </a:rPr>
              <a:t>wajib</a:t>
            </a:r>
            <a:r>
              <a:rPr sz="2050" spc="55" dirty="0">
                <a:latin typeface="Arial MT"/>
                <a:cs typeface="Arial MT"/>
              </a:rPr>
              <a:t> </a:t>
            </a:r>
            <a:r>
              <a:rPr sz="2050" dirty="0">
                <a:latin typeface="Arial MT"/>
                <a:cs typeface="Arial MT"/>
              </a:rPr>
              <a:t>sesuai</a:t>
            </a:r>
            <a:r>
              <a:rPr sz="2050" spc="60" dirty="0">
                <a:latin typeface="Arial MT"/>
                <a:cs typeface="Arial MT"/>
              </a:rPr>
              <a:t> </a:t>
            </a:r>
            <a:r>
              <a:rPr sz="2050" dirty="0">
                <a:latin typeface="Arial MT"/>
                <a:cs typeface="Arial MT"/>
              </a:rPr>
              <a:t>dengan</a:t>
            </a:r>
            <a:r>
              <a:rPr sz="2050" spc="65" dirty="0">
                <a:latin typeface="Arial MT"/>
                <a:cs typeface="Arial MT"/>
              </a:rPr>
              <a:t> </a:t>
            </a:r>
            <a:r>
              <a:rPr sz="2050" dirty="0">
                <a:latin typeface="Arial MT"/>
                <a:cs typeface="Arial MT"/>
              </a:rPr>
              <a:t>kurikulum</a:t>
            </a:r>
            <a:r>
              <a:rPr sz="2050" spc="65" dirty="0">
                <a:latin typeface="Arial MT"/>
                <a:cs typeface="Arial MT"/>
              </a:rPr>
              <a:t> </a:t>
            </a:r>
            <a:r>
              <a:rPr sz="2050" dirty="0">
                <a:latin typeface="Arial MT"/>
                <a:cs typeface="Arial MT"/>
              </a:rPr>
              <a:t>dan</a:t>
            </a:r>
            <a:r>
              <a:rPr sz="2050" spc="60" dirty="0">
                <a:latin typeface="Arial MT"/>
                <a:cs typeface="Arial MT"/>
              </a:rPr>
              <a:t> </a:t>
            </a:r>
            <a:r>
              <a:rPr sz="2050" dirty="0">
                <a:latin typeface="Arial MT"/>
                <a:cs typeface="Arial MT"/>
              </a:rPr>
              <a:t>biasanya</a:t>
            </a:r>
            <a:r>
              <a:rPr sz="2050" spc="65" dirty="0">
                <a:latin typeface="Arial MT"/>
                <a:cs typeface="Arial MT"/>
              </a:rPr>
              <a:t> </a:t>
            </a:r>
            <a:r>
              <a:rPr sz="2050" dirty="0">
                <a:latin typeface="Arial MT"/>
                <a:cs typeface="Arial MT"/>
              </a:rPr>
              <a:t>di</a:t>
            </a:r>
            <a:r>
              <a:rPr sz="2050" spc="65" dirty="0">
                <a:latin typeface="Arial MT"/>
                <a:cs typeface="Arial MT"/>
              </a:rPr>
              <a:t> </a:t>
            </a:r>
            <a:r>
              <a:rPr sz="2050" spc="-10" dirty="0">
                <a:latin typeface="Arial MT"/>
                <a:cs typeface="Arial MT"/>
              </a:rPr>
              <a:t>sekolah</a:t>
            </a:r>
            <a:endParaRPr sz="2050" dirty="0">
              <a:latin typeface="Arial MT"/>
              <a:cs typeface="Arial MT"/>
            </a:endParaRPr>
          </a:p>
          <a:p>
            <a:pPr marL="178435" indent="-165735">
              <a:lnSpc>
                <a:spcPct val="100000"/>
              </a:lnSpc>
              <a:spcBef>
                <a:spcPts val="1565"/>
              </a:spcBef>
              <a:buFont typeface="Arial MT"/>
              <a:buChar char="•"/>
              <a:tabLst>
                <a:tab pos="178435" algn="l"/>
              </a:tabLst>
            </a:pPr>
            <a:r>
              <a:rPr sz="2050" b="1" dirty="0">
                <a:latin typeface="Arial"/>
                <a:cs typeface="Arial"/>
              </a:rPr>
              <a:t>Nonformal</a:t>
            </a:r>
            <a:r>
              <a:rPr sz="2050" b="1" spc="70" dirty="0">
                <a:latin typeface="Arial"/>
                <a:cs typeface="Arial"/>
              </a:rPr>
              <a:t> </a:t>
            </a:r>
            <a:r>
              <a:rPr sz="2050" dirty="0">
                <a:latin typeface="Arial MT"/>
                <a:cs typeface="Arial MT"/>
              </a:rPr>
              <a:t>berorientasi</a:t>
            </a:r>
            <a:r>
              <a:rPr sz="2050" spc="75" dirty="0">
                <a:latin typeface="Arial MT"/>
                <a:cs typeface="Arial MT"/>
              </a:rPr>
              <a:t> </a:t>
            </a:r>
            <a:r>
              <a:rPr sz="2050" dirty="0">
                <a:latin typeface="Arial MT"/>
                <a:cs typeface="Arial MT"/>
              </a:rPr>
              <a:t>pada</a:t>
            </a:r>
            <a:r>
              <a:rPr sz="2050" spc="80" dirty="0">
                <a:latin typeface="Arial MT"/>
                <a:cs typeface="Arial MT"/>
              </a:rPr>
              <a:t> </a:t>
            </a:r>
            <a:r>
              <a:rPr sz="2050" dirty="0">
                <a:latin typeface="Arial MT"/>
                <a:cs typeface="Arial MT"/>
              </a:rPr>
              <a:t>tujuan</a:t>
            </a:r>
            <a:r>
              <a:rPr sz="2050" spc="80" dirty="0">
                <a:latin typeface="Arial MT"/>
                <a:cs typeface="Arial MT"/>
              </a:rPr>
              <a:t> </a:t>
            </a:r>
            <a:r>
              <a:rPr sz="2050" dirty="0">
                <a:latin typeface="Arial MT"/>
                <a:cs typeface="Arial MT"/>
              </a:rPr>
              <a:t>dan</a:t>
            </a:r>
            <a:r>
              <a:rPr sz="2050" spc="80" dirty="0">
                <a:latin typeface="Arial MT"/>
                <a:cs typeface="Arial MT"/>
              </a:rPr>
              <a:t> </a:t>
            </a:r>
            <a:r>
              <a:rPr sz="2050" dirty="0">
                <a:latin typeface="Arial MT"/>
                <a:cs typeface="Arial MT"/>
              </a:rPr>
              <a:t>direncanakan</a:t>
            </a:r>
            <a:r>
              <a:rPr sz="2050" spc="75" dirty="0">
                <a:latin typeface="Arial MT"/>
                <a:cs typeface="Arial MT"/>
              </a:rPr>
              <a:t> </a:t>
            </a:r>
            <a:r>
              <a:rPr sz="2050" dirty="0">
                <a:latin typeface="Arial MT"/>
                <a:cs typeface="Arial MT"/>
              </a:rPr>
              <a:t>oleh</a:t>
            </a:r>
            <a:r>
              <a:rPr sz="2050" spc="80" dirty="0">
                <a:latin typeface="Arial MT"/>
                <a:cs typeface="Arial MT"/>
              </a:rPr>
              <a:t> </a:t>
            </a:r>
            <a:r>
              <a:rPr sz="2050" dirty="0">
                <a:latin typeface="Arial MT"/>
                <a:cs typeface="Arial MT"/>
              </a:rPr>
              <a:t>penyedia</a:t>
            </a:r>
            <a:r>
              <a:rPr sz="2050" spc="80" dirty="0">
                <a:latin typeface="Arial MT"/>
                <a:cs typeface="Arial MT"/>
              </a:rPr>
              <a:t> </a:t>
            </a:r>
            <a:r>
              <a:rPr sz="2050" spc="-10" dirty="0">
                <a:latin typeface="Arial MT"/>
                <a:cs typeface="Arial MT"/>
              </a:rPr>
              <a:t>pendidikan.</a:t>
            </a:r>
            <a:endParaRPr sz="2050" dirty="0">
              <a:latin typeface="Arial MT"/>
              <a:cs typeface="Arial MT"/>
            </a:endParaRPr>
          </a:p>
          <a:p>
            <a:pPr marL="241300" marR="1197610" indent="-7620">
              <a:lnSpc>
                <a:spcPct val="104099"/>
              </a:lnSpc>
              <a:spcBef>
                <a:spcPts val="465"/>
              </a:spcBef>
            </a:pPr>
            <a:r>
              <a:rPr sz="2050" dirty="0">
                <a:latin typeface="Arial MT"/>
                <a:cs typeface="Arial MT"/>
              </a:rPr>
              <a:t>Dapat</a:t>
            </a:r>
            <a:r>
              <a:rPr sz="2050" spc="70" dirty="0">
                <a:latin typeface="Arial MT"/>
                <a:cs typeface="Arial MT"/>
              </a:rPr>
              <a:t> </a:t>
            </a:r>
            <a:r>
              <a:rPr sz="2050" dirty="0">
                <a:latin typeface="Arial MT"/>
                <a:cs typeface="Arial MT"/>
              </a:rPr>
              <a:t>dilakukan</a:t>
            </a:r>
            <a:r>
              <a:rPr sz="2050" spc="65" dirty="0">
                <a:latin typeface="Arial MT"/>
                <a:cs typeface="Arial MT"/>
              </a:rPr>
              <a:t> </a:t>
            </a:r>
            <a:r>
              <a:rPr sz="2050" dirty="0">
                <a:latin typeface="Arial MT"/>
                <a:cs typeface="Arial MT"/>
              </a:rPr>
              <a:t>melalui</a:t>
            </a:r>
            <a:r>
              <a:rPr sz="2050" spc="70" dirty="0">
                <a:latin typeface="Arial MT"/>
                <a:cs typeface="Arial MT"/>
              </a:rPr>
              <a:t> </a:t>
            </a:r>
            <a:r>
              <a:rPr sz="2050" dirty="0">
                <a:latin typeface="Arial MT"/>
                <a:cs typeface="Arial MT"/>
              </a:rPr>
              <a:t>kegiatan</a:t>
            </a:r>
            <a:r>
              <a:rPr sz="2050" spc="65" dirty="0">
                <a:latin typeface="Arial MT"/>
                <a:cs typeface="Arial MT"/>
              </a:rPr>
              <a:t> </a:t>
            </a:r>
            <a:r>
              <a:rPr sz="2050" dirty="0">
                <a:latin typeface="Arial MT"/>
                <a:cs typeface="Arial MT"/>
              </a:rPr>
              <a:t>yang</a:t>
            </a:r>
            <a:r>
              <a:rPr sz="2050" spc="70" dirty="0">
                <a:latin typeface="Arial MT"/>
                <a:cs typeface="Arial MT"/>
              </a:rPr>
              <a:t> </a:t>
            </a:r>
            <a:r>
              <a:rPr sz="2050" dirty="0">
                <a:latin typeface="Arial MT"/>
                <a:cs typeface="Arial MT"/>
              </a:rPr>
              <a:t>dipandu</a:t>
            </a:r>
            <a:r>
              <a:rPr sz="2050" spc="70" dirty="0">
                <a:latin typeface="Arial MT"/>
                <a:cs typeface="Arial MT"/>
              </a:rPr>
              <a:t> </a:t>
            </a:r>
            <a:r>
              <a:rPr sz="2050" dirty="0">
                <a:latin typeface="Arial MT"/>
                <a:cs typeface="Arial MT"/>
              </a:rPr>
              <a:t>atau</a:t>
            </a:r>
            <a:r>
              <a:rPr sz="2050" spc="65" dirty="0">
                <a:latin typeface="Arial MT"/>
                <a:cs typeface="Arial MT"/>
              </a:rPr>
              <a:t> </a:t>
            </a:r>
            <a:r>
              <a:rPr sz="2050" dirty="0">
                <a:latin typeface="Arial MT"/>
                <a:cs typeface="Arial MT"/>
              </a:rPr>
              <a:t>melalui</a:t>
            </a:r>
            <a:r>
              <a:rPr sz="2050" spc="70" dirty="0">
                <a:latin typeface="Arial MT"/>
                <a:cs typeface="Arial MT"/>
              </a:rPr>
              <a:t> </a:t>
            </a:r>
            <a:r>
              <a:rPr sz="2050" dirty="0">
                <a:latin typeface="Arial MT"/>
                <a:cs typeface="Arial MT"/>
              </a:rPr>
              <a:t>inisiatif</a:t>
            </a:r>
            <a:r>
              <a:rPr sz="2050" spc="65" dirty="0">
                <a:latin typeface="Arial MT"/>
                <a:cs typeface="Arial MT"/>
              </a:rPr>
              <a:t> </a:t>
            </a:r>
            <a:r>
              <a:rPr sz="2050" spc="-10" dirty="0">
                <a:latin typeface="Arial MT"/>
                <a:cs typeface="Arial MT"/>
              </a:rPr>
              <a:t>peserta </a:t>
            </a:r>
            <a:r>
              <a:rPr sz="2050" dirty="0">
                <a:latin typeface="Arial MT"/>
                <a:cs typeface="Arial MT"/>
              </a:rPr>
              <a:t>didik</a:t>
            </a:r>
            <a:r>
              <a:rPr sz="2050" spc="45" dirty="0">
                <a:latin typeface="Arial MT"/>
                <a:cs typeface="Arial MT"/>
              </a:rPr>
              <a:t> </a:t>
            </a:r>
            <a:r>
              <a:rPr sz="2050" spc="-10" dirty="0">
                <a:latin typeface="Arial MT"/>
                <a:cs typeface="Arial MT"/>
              </a:rPr>
              <a:t>sendiri</a:t>
            </a:r>
            <a:endParaRPr sz="2050" dirty="0">
              <a:latin typeface="Arial MT"/>
              <a:cs typeface="Arial MT"/>
            </a:endParaRPr>
          </a:p>
          <a:p>
            <a:pPr marL="177800" marR="1310640" indent="-165735">
              <a:lnSpc>
                <a:spcPct val="122500"/>
              </a:lnSpc>
              <a:spcBef>
                <a:spcPts val="1475"/>
              </a:spcBef>
              <a:buChar char="•"/>
              <a:tabLst>
                <a:tab pos="225425" algn="l"/>
              </a:tabLst>
            </a:pPr>
            <a:r>
              <a:rPr sz="2050" dirty="0">
                <a:latin typeface="Arial MT"/>
                <a:cs typeface="Arial MT"/>
              </a:rPr>
              <a:t>Bentuk</a:t>
            </a:r>
            <a:r>
              <a:rPr sz="2050" spc="75" dirty="0">
                <a:latin typeface="Arial MT"/>
                <a:cs typeface="Arial MT"/>
              </a:rPr>
              <a:t> </a:t>
            </a:r>
            <a:r>
              <a:rPr sz="2050" dirty="0">
                <a:latin typeface="Arial MT"/>
                <a:cs typeface="Arial MT"/>
              </a:rPr>
              <a:t>pembelajaran</a:t>
            </a:r>
            <a:r>
              <a:rPr sz="2050" spc="85" dirty="0">
                <a:latin typeface="Arial MT"/>
                <a:cs typeface="Arial MT"/>
              </a:rPr>
              <a:t> </a:t>
            </a:r>
            <a:r>
              <a:rPr sz="2050" b="1" dirty="0">
                <a:latin typeface="Arial"/>
                <a:cs typeface="Arial"/>
              </a:rPr>
              <a:t>informal</a:t>
            </a:r>
            <a:r>
              <a:rPr sz="2050" b="1" spc="85" dirty="0">
                <a:latin typeface="Arial"/>
                <a:cs typeface="Arial"/>
              </a:rPr>
              <a:t> </a:t>
            </a:r>
            <a:r>
              <a:rPr sz="2050" dirty="0">
                <a:latin typeface="Arial MT"/>
                <a:cs typeface="Arial MT"/>
              </a:rPr>
              <a:t>yang</a:t>
            </a:r>
            <a:r>
              <a:rPr sz="2050" spc="85" dirty="0">
                <a:latin typeface="Arial MT"/>
                <a:cs typeface="Arial MT"/>
              </a:rPr>
              <a:t> </a:t>
            </a:r>
            <a:r>
              <a:rPr sz="2050" dirty="0" err="1">
                <a:latin typeface="Arial MT"/>
                <a:cs typeface="Arial MT"/>
              </a:rPr>
              <a:t>disengaja</a:t>
            </a:r>
            <a:r>
              <a:rPr sz="2050" dirty="0">
                <a:latin typeface="Arial MT"/>
                <a:cs typeface="Arial MT"/>
              </a:rPr>
              <a:t>,</a:t>
            </a:r>
            <a:r>
              <a:rPr sz="2050" spc="85" dirty="0">
                <a:latin typeface="Arial MT"/>
                <a:cs typeface="Arial MT"/>
              </a:rPr>
              <a:t> </a:t>
            </a:r>
            <a:r>
              <a:rPr sz="2050" spc="-10" dirty="0" err="1">
                <a:latin typeface="Arial MT"/>
                <a:cs typeface="Arial MT"/>
              </a:rPr>
              <a:t>tetapi</a:t>
            </a:r>
            <a:r>
              <a:rPr sz="2050" spc="-10" dirty="0">
                <a:latin typeface="Arial MT"/>
                <a:cs typeface="Arial MT"/>
              </a:rPr>
              <a:t> </a:t>
            </a:r>
            <a:r>
              <a:rPr sz="2050" dirty="0" err="1">
                <a:latin typeface="Arial MT"/>
                <a:cs typeface="Arial MT"/>
              </a:rPr>
              <a:t>sukarela</a:t>
            </a:r>
            <a:r>
              <a:rPr sz="2050" spc="75" dirty="0">
                <a:latin typeface="Arial MT"/>
                <a:cs typeface="Arial MT"/>
              </a:rPr>
              <a:t> </a:t>
            </a:r>
            <a:r>
              <a:rPr sz="2050" dirty="0">
                <a:latin typeface="Arial MT"/>
                <a:cs typeface="Arial MT"/>
              </a:rPr>
              <a:t>dan</a:t>
            </a:r>
            <a:r>
              <a:rPr sz="2050" spc="80" dirty="0">
                <a:latin typeface="Arial MT"/>
                <a:cs typeface="Arial MT"/>
              </a:rPr>
              <a:t> </a:t>
            </a:r>
            <a:r>
              <a:rPr sz="2050" dirty="0">
                <a:latin typeface="Arial MT"/>
                <a:cs typeface="Arial MT"/>
              </a:rPr>
              <a:t>kurang</a:t>
            </a:r>
            <a:r>
              <a:rPr sz="2050" spc="85" dirty="0">
                <a:latin typeface="Arial MT"/>
                <a:cs typeface="Arial MT"/>
              </a:rPr>
              <a:t> </a:t>
            </a:r>
            <a:r>
              <a:rPr sz="2050" dirty="0">
                <a:latin typeface="Arial MT"/>
                <a:cs typeface="Arial MT"/>
              </a:rPr>
              <a:t>terstruktur</a:t>
            </a:r>
            <a:r>
              <a:rPr sz="2050" spc="80" dirty="0">
                <a:latin typeface="Arial MT"/>
                <a:cs typeface="Arial MT"/>
              </a:rPr>
              <a:t> </a:t>
            </a:r>
            <a:r>
              <a:rPr sz="2050" dirty="0">
                <a:latin typeface="Arial MT"/>
                <a:cs typeface="Arial MT"/>
              </a:rPr>
              <a:t>dibandingkan</a:t>
            </a:r>
            <a:r>
              <a:rPr sz="2050" spc="85" dirty="0">
                <a:latin typeface="Arial MT"/>
                <a:cs typeface="Arial MT"/>
              </a:rPr>
              <a:t> </a:t>
            </a:r>
            <a:r>
              <a:rPr sz="2050" dirty="0">
                <a:latin typeface="Arial MT"/>
                <a:cs typeface="Arial MT"/>
              </a:rPr>
              <a:t>pendidikan</a:t>
            </a:r>
            <a:r>
              <a:rPr sz="2050" spc="80" dirty="0">
                <a:latin typeface="Arial MT"/>
                <a:cs typeface="Arial MT"/>
              </a:rPr>
              <a:t> </a:t>
            </a:r>
            <a:r>
              <a:rPr sz="2050" dirty="0">
                <a:latin typeface="Arial MT"/>
                <a:cs typeface="Arial MT"/>
              </a:rPr>
              <a:t>formal</a:t>
            </a:r>
            <a:r>
              <a:rPr sz="2050" spc="85" dirty="0">
                <a:latin typeface="Arial MT"/>
                <a:cs typeface="Arial MT"/>
              </a:rPr>
              <a:t> </a:t>
            </a:r>
            <a:r>
              <a:rPr sz="2050" spc="-10" dirty="0" err="1">
                <a:latin typeface="Arial MT"/>
                <a:cs typeface="Arial MT"/>
              </a:rPr>
              <a:t>maupun</a:t>
            </a:r>
            <a:r>
              <a:rPr sz="2050" spc="-10" dirty="0">
                <a:latin typeface="Arial MT"/>
                <a:cs typeface="Arial MT"/>
              </a:rPr>
              <a:t> </a:t>
            </a:r>
            <a:r>
              <a:rPr sz="2050" dirty="0">
                <a:latin typeface="Arial MT"/>
                <a:cs typeface="Arial MT"/>
              </a:rPr>
              <a:t>nonformal.</a:t>
            </a:r>
            <a:r>
              <a:rPr sz="2050" spc="65" dirty="0">
                <a:latin typeface="Arial MT"/>
                <a:cs typeface="Arial MT"/>
              </a:rPr>
              <a:t> </a:t>
            </a:r>
            <a:r>
              <a:rPr sz="2050" dirty="0">
                <a:latin typeface="Arial MT"/>
                <a:cs typeface="Arial MT"/>
              </a:rPr>
              <a:t>Dapat</a:t>
            </a:r>
            <a:r>
              <a:rPr sz="2050" spc="70" dirty="0">
                <a:latin typeface="Arial MT"/>
                <a:cs typeface="Arial MT"/>
              </a:rPr>
              <a:t> </a:t>
            </a:r>
            <a:r>
              <a:rPr sz="2050" dirty="0">
                <a:latin typeface="Arial MT"/>
                <a:cs typeface="Arial MT"/>
              </a:rPr>
              <a:t>terjadi</a:t>
            </a:r>
            <a:r>
              <a:rPr sz="2050" spc="75" dirty="0">
                <a:latin typeface="Arial MT"/>
                <a:cs typeface="Arial MT"/>
              </a:rPr>
              <a:t> </a:t>
            </a:r>
            <a:r>
              <a:rPr sz="2050" dirty="0">
                <a:latin typeface="Arial MT"/>
                <a:cs typeface="Arial MT"/>
              </a:rPr>
              <a:t>dalam</a:t>
            </a:r>
            <a:r>
              <a:rPr sz="2050" spc="75" dirty="0">
                <a:latin typeface="Arial MT"/>
                <a:cs typeface="Arial MT"/>
              </a:rPr>
              <a:t> </a:t>
            </a:r>
            <a:r>
              <a:rPr sz="2050" dirty="0">
                <a:latin typeface="Arial MT"/>
                <a:cs typeface="Arial MT"/>
              </a:rPr>
              <a:t>keluarga</a:t>
            </a:r>
            <a:r>
              <a:rPr sz="2050" spc="70" dirty="0">
                <a:latin typeface="Arial MT"/>
                <a:cs typeface="Arial MT"/>
              </a:rPr>
              <a:t> </a:t>
            </a:r>
            <a:r>
              <a:rPr sz="2050" dirty="0">
                <a:latin typeface="Arial MT"/>
                <a:cs typeface="Arial MT"/>
              </a:rPr>
              <a:t>dan</a:t>
            </a:r>
            <a:r>
              <a:rPr sz="2050" spc="75" dirty="0">
                <a:latin typeface="Arial MT"/>
                <a:cs typeface="Arial MT"/>
              </a:rPr>
              <a:t> </a:t>
            </a:r>
            <a:r>
              <a:rPr sz="2050" dirty="0">
                <a:latin typeface="Arial MT"/>
                <a:cs typeface="Arial MT"/>
              </a:rPr>
              <a:t>kehidupan</a:t>
            </a:r>
            <a:r>
              <a:rPr sz="2050" spc="75" dirty="0">
                <a:latin typeface="Arial MT"/>
                <a:cs typeface="Arial MT"/>
              </a:rPr>
              <a:t> </a:t>
            </a:r>
            <a:r>
              <a:rPr sz="2050" spc="-10" dirty="0">
                <a:latin typeface="Arial MT"/>
                <a:cs typeface="Arial MT"/>
              </a:rPr>
              <a:t>sehari-</a:t>
            </a:r>
            <a:r>
              <a:rPr sz="2050" dirty="0">
                <a:latin typeface="Arial MT"/>
                <a:cs typeface="Arial MT"/>
              </a:rPr>
              <a:t>hari,</a:t>
            </a:r>
            <a:r>
              <a:rPr sz="2050" spc="75" dirty="0">
                <a:latin typeface="Arial MT"/>
                <a:cs typeface="Arial MT"/>
              </a:rPr>
              <a:t> </a:t>
            </a:r>
            <a:r>
              <a:rPr sz="2050" spc="-10" dirty="0" err="1">
                <a:latin typeface="Arial MT"/>
                <a:cs typeface="Arial MT"/>
              </a:rPr>
              <a:t>secara</a:t>
            </a:r>
            <a:r>
              <a:rPr lang="en-US" sz="2050" spc="-10" dirty="0">
                <a:latin typeface="Arial MT"/>
                <a:cs typeface="Arial MT"/>
              </a:rPr>
              <a:t> </a:t>
            </a:r>
            <a:r>
              <a:rPr sz="2050" dirty="0" err="1">
                <a:latin typeface="Arial MT"/>
                <a:cs typeface="Arial MT"/>
              </a:rPr>
              <a:t>mandiri</a:t>
            </a:r>
            <a:r>
              <a:rPr sz="2050" dirty="0">
                <a:latin typeface="Arial MT"/>
                <a:cs typeface="Arial MT"/>
              </a:rPr>
              <a:t>,</a:t>
            </a:r>
            <a:r>
              <a:rPr sz="2050" spc="70" dirty="0">
                <a:latin typeface="Arial MT"/>
                <a:cs typeface="Arial MT"/>
              </a:rPr>
              <a:t> </a:t>
            </a:r>
            <a:r>
              <a:rPr lang="en-US" sz="2050" spc="70" dirty="0">
                <a:latin typeface="Arial MT"/>
                <a:cs typeface="Arial MT"/>
              </a:rPr>
              <a:t>di </a:t>
            </a:r>
            <a:r>
              <a:rPr lang="en-US" sz="2050" spc="70" dirty="0" err="1">
                <a:latin typeface="Arial MT"/>
                <a:cs typeface="Arial MT"/>
              </a:rPr>
              <a:t>dalam</a:t>
            </a:r>
            <a:r>
              <a:rPr lang="en-US" sz="2050" spc="70" dirty="0">
                <a:latin typeface="Arial MT"/>
                <a:cs typeface="Arial MT"/>
              </a:rPr>
              <a:t> </a:t>
            </a:r>
            <a:r>
              <a:rPr sz="2050" dirty="0" err="1">
                <a:latin typeface="Arial MT"/>
                <a:cs typeface="Arial MT"/>
              </a:rPr>
              <a:t>keluarga</a:t>
            </a:r>
            <a:r>
              <a:rPr sz="2050" dirty="0">
                <a:latin typeface="Arial MT"/>
                <a:cs typeface="Arial MT"/>
              </a:rPr>
              <a:t>,</a:t>
            </a:r>
            <a:r>
              <a:rPr sz="2050" spc="70" dirty="0">
                <a:latin typeface="Arial MT"/>
                <a:cs typeface="Arial MT"/>
              </a:rPr>
              <a:t> </a:t>
            </a:r>
            <a:r>
              <a:rPr sz="2050" dirty="0" err="1">
                <a:latin typeface="Arial MT"/>
                <a:cs typeface="Arial MT"/>
              </a:rPr>
              <a:t>atau</a:t>
            </a:r>
            <a:r>
              <a:rPr sz="2050" spc="70" dirty="0">
                <a:latin typeface="Arial MT"/>
                <a:cs typeface="Arial MT"/>
              </a:rPr>
              <a:t> </a:t>
            </a:r>
            <a:r>
              <a:rPr lang="en-US" sz="2050" spc="70" dirty="0" err="1">
                <a:latin typeface="Arial MT"/>
                <a:cs typeface="Arial MT"/>
              </a:rPr>
              <a:t>dalam</a:t>
            </a:r>
            <a:r>
              <a:rPr lang="en-US" sz="2050" spc="70" dirty="0">
                <a:latin typeface="Arial MT"/>
                <a:cs typeface="Arial MT"/>
              </a:rPr>
              <a:t> </a:t>
            </a:r>
            <a:r>
              <a:rPr sz="2050" spc="-10" dirty="0" err="1">
                <a:latin typeface="Arial MT"/>
                <a:cs typeface="Arial MT"/>
              </a:rPr>
              <a:t>sosial</a:t>
            </a:r>
            <a:r>
              <a:rPr lang="en-US" sz="2050" spc="-10" dirty="0">
                <a:latin typeface="Arial MT"/>
                <a:cs typeface="Arial MT"/>
              </a:rPr>
              <a:t> </a:t>
            </a:r>
            <a:r>
              <a:rPr lang="en-US" sz="2050" spc="-10" dirty="0" err="1">
                <a:latin typeface="Arial MT"/>
                <a:cs typeface="Arial MT"/>
              </a:rPr>
              <a:t>masyarakat</a:t>
            </a:r>
            <a:r>
              <a:rPr sz="2050" spc="-10" dirty="0">
                <a:latin typeface="Arial MT"/>
                <a:cs typeface="Arial MT"/>
              </a:rPr>
              <a:t>.</a:t>
            </a:r>
            <a:endParaRPr sz="2050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935" y="28343"/>
            <a:ext cx="1205230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dirty="0">
                <a:latin typeface="Arial MT"/>
                <a:cs typeface="Arial MT"/>
              </a:rPr>
              <a:t>Machine</a:t>
            </a:r>
            <a:r>
              <a:rPr sz="650" spc="85" dirty="0">
                <a:latin typeface="Arial MT"/>
                <a:cs typeface="Arial MT"/>
              </a:rPr>
              <a:t> </a:t>
            </a:r>
            <a:r>
              <a:rPr sz="650" dirty="0">
                <a:latin typeface="Arial MT"/>
                <a:cs typeface="Arial MT"/>
              </a:rPr>
              <a:t>Translated</a:t>
            </a:r>
            <a:r>
              <a:rPr sz="650" spc="90" dirty="0">
                <a:latin typeface="Arial MT"/>
                <a:cs typeface="Arial MT"/>
              </a:rPr>
              <a:t> </a:t>
            </a:r>
            <a:r>
              <a:rPr sz="650" dirty="0">
                <a:latin typeface="Arial MT"/>
                <a:cs typeface="Arial MT"/>
              </a:rPr>
              <a:t>by</a:t>
            </a:r>
            <a:r>
              <a:rPr sz="650" spc="85" dirty="0">
                <a:latin typeface="Arial MT"/>
                <a:cs typeface="Arial MT"/>
              </a:rPr>
              <a:t> </a:t>
            </a:r>
            <a:r>
              <a:rPr sz="650" spc="-10" dirty="0">
                <a:latin typeface="Arial MT"/>
                <a:cs typeface="Arial MT"/>
              </a:rPr>
              <a:t>Google</a:t>
            </a:r>
            <a:endParaRPr sz="6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2853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71042" y="5165382"/>
            <a:ext cx="11158220" cy="57404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395"/>
              </a:spcBef>
            </a:pPr>
            <a:r>
              <a:rPr sz="1550" dirty="0">
                <a:latin typeface="Arial MT"/>
                <a:cs typeface="Arial MT"/>
              </a:rPr>
              <a:t>Eshach,</a:t>
            </a:r>
            <a:r>
              <a:rPr sz="1550" spc="1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H.</a:t>
            </a:r>
            <a:r>
              <a:rPr sz="1550" spc="2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(2007).</a:t>
            </a:r>
            <a:r>
              <a:rPr sz="1550" spc="2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Menjembatani</a:t>
            </a:r>
            <a:r>
              <a:rPr sz="1550" spc="1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Pembelajaran</a:t>
            </a:r>
            <a:r>
              <a:rPr sz="1550" spc="2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di</a:t>
            </a:r>
            <a:r>
              <a:rPr sz="1550" spc="2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Sekolah</a:t>
            </a:r>
            <a:r>
              <a:rPr sz="1550" spc="2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dan</a:t>
            </a:r>
            <a:r>
              <a:rPr sz="1550" spc="1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di</a:t>
            </a:r>
            <a:r>
              <a:rPr sz="1550" spc="2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Luar</a:t>
            </a:r>
            <a:r>
              <a:rPr sz="1550" spc="2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Sekolah:</a:t>
            </a:r>
            <a:r>
              <a:rPr sz="1550" spc="2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Pendidikan</a:t>
            </a:r>
            <a:r>
              <a:rPr sz="1550" spc="1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Formal,</a:t>
            </a:r>
            <a:r>
              <a:rPr sz="1550" spc="2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Nonformal,</a:t>
            </a:r>
            <a:r>
              <a:rPr sz="1550" spc="2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dan</a:t>
            </a:r>
            <a:r>
              <a:rPr sz="1550" spc="15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Informal.</a:t>
            </a:r>
            <a:endParaRPr sz="15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550" i="1" dirty="0">
                <a:latin typeface="Arial"/>
                <a:cs typeface="Arial"/>
              </a:rPr>
              <a:t>Jurnal</a:t>
            </a:r>
            <a:r>
              <a:rPr sz="1550" i="1" spc="55" dirty="0">
                <a:latin typeface="Arial"/>
                <a:cs typeface="Arial"/>
              </a:rPr>
              <a:t> </a:t>
            </a:r>
            <a:r>
              <a:rPr sz="1550" i="1" dirty="0">
                <a:latin typeface="Arial"/>
                <a:cs typeface="Arial"/>
              </a:rPr>
              <a:t>Pendidikan</a:t>
            </a:r>
            <a:r>
              <a:rPr sz="1550" i="1" spc="55" dirty="0">
                <a:latin typeface="Arial"/>
                <a:cs typeface="Arial"/>
              </a:rPr>
              <a:t> </a:t>
            </a:r>
            <a:r>
              <a:rPr sz="1550" i="1" dirty="0">
                <a:latin typeface="Arial"/>
                <a:cs typeface="Arial"/>
              </a:rPr>
              <a:t>Sains</a:t>
            </a:r>
            <a:r>
              <a:rPr sz="1550" i="1" spc="60" dirty="0">
                <a:latin typeface="Arial"/>
                <a:cs typeface="Arial"/>
              </a:rPr>
              <a:t> </a:t>
            </a:r>
            <a:r>
              <a:rPr sz="1550" i="1" dirty="0">
                <a:latin typeface="Arial"/>
                <a:cs typeface="Arial"/>
              </a:rPr>
              <a:t>dan</a:t>
            </a:r>
            <a:r>
              <a:rPr sz="1550" i="1" spc="55" dirty="0">
                <a:latin typeface="Arial"/>
                <a:cs typeface="Arial"/>
              </a:rPr>
              <a:t> </a:t>
            </a:r>
            <a:r>
              <a:rPr sz="1550" i="1" dirty="0">
                <a:latin typeface="Arial"/>
                <a:cs typeface="Arial"/>
              </a:rPr>
              <a:t>Teknologi,</a:t>
            </a:r>
            <a:r>
              <a:rPr sz="1550" i="1" spc="60" dirty="0">
                <a:latin typeface="Arial"/>
                <a:cs typeface="Arial"/>
              </a:rPr>
              <a:t> </a:t>
            </a:r>
            <a:r>
              <a:rPr sz="1550" dirty="0">
                <a:latin typeface="Arial MT"/>
                <a:cs typeface="Arial MT"/>
              </a:rPr>
              <a:t>16(2),</a:t>
            </a:r>
            <a:r>
              <a:rPr sz="1550" spc="5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hlm.</a:t>
            </a:r>
            <a:r>
              <a:rPr sz="1550" spc="6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174.</a:t>
            </a:r>
            <a:r>
              <a:rPr sz="1550" spc="55" dirty="0"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0563C1"/>
                </a:solidFill>
                <a:latin typeface="Arial MT"/>
                <a:cs typeface="Arial MT"/>
                <a:hlinkClick r:id="rId3"/>
              </a:rPr>
              <a:t>https://doi.org/10.1007/s10956-006-9027-</a:t>
            </a:r>
            <a:r>
              <a:rPr sz="1550" spc="-50" dirty="0">
                <a:solidFill>
                  <a:srgbClr val="0563C1"/>
                </a:solidFill>
                <a:latin typeface="Arial MT"/>
                <a:cs typeface="Arial MT"/>
                <a:hlinkClick r:id="rId3"/>
              </a:rPr>
              <a:t>1</a:t>
            </a:r>
            <a:endParaRPr sz="155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44880">
              <a:lnSpc>
                <a:spcPct val="100000"/>
              </a:lnSpc>
              <a:spcBef>
                <a:spcPts val="105"/>
              </a:spcBef>
            </a:pPr>
            <a:r>
              <a:rPr sz="3800" dirty="0"/>
              <a:t>Pembelajaran formal, nonformal dan </a:t>
            </a:r>
            <a:r>
              <a:rPr sz="3800" spc="-10" dirty="0"/>
              <a:t>informal</a:t>
            </a:r>
            <a:endParaRPr sz="3800"/>
          </a:p>
        </p:txBody>
      </p:sp>
      <p:sp>
        <p:nvSpPr>
          <p:cNvPr id="5" name="object 5"/>
          <p:cNvSpPr txBox="1"/>
          <p:nvPr/>
        </p:nvSpPr>
        <p:spPr>
          <a:xfrm>
            <a:off x="114935" y="28343"/>
            <a:ext cx="1205230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dirty="0">
                <a:latin typeface="Arial MT"/>
                <a:cs typeface="Arial MT"/>
              </a:rPr>
              <a:t>Machine</a:t>
            </a:r>
            <a:r>
              <a:rPr sz="650" spc="85" dirty="0">
                <a:latin typeface="Arial MT"/>
                <a:cs typeface="Arial MT"/>
              </a:rPr>
              <a:t> </a:t>
            </a:r>
            <a:r>
              <a:rPr sz="650" dirty="0">
                <a:latin typeface="Arial MT"/>
                <a:cs typeface="Arial MT"/>
              </a:rPr>
              <a:t>Translated</a:t>
            </a:r>
            <a:r>
              <a:rPr sz="650" spc="90" dirty="0">
                <a:latin typeface="Arial MT"/>
                <a:cs typeface="Arial MT"/>
              </a:rPr>
              <a:t> </a:t>
            </a:r>
            <a:r>
              <a:rPr sz="650" dirty="0">
                <a:latin typeface="Arial MT"/>
                <a:cs typeface="Arial MT"/>
              </a:rPr>
              <a:t>by</a:t>
            </a:r>
            <a:r>
              <a:rPr sz="650" spc="85" dirty="0">
                <a:latin typeface="Arial MT"/>
                <a:cs typeface="Arial MT"/>
              </a:rPr>
              <a:t> </a:t>
            </a:r>
            <a:r>
              <a:rPr sz="650" spc="-10" dirty="0">
                <a:latin typeface="Arial MT"/>
                <a:cs typeface="Arial MT"/>
              </a:rPr>
              <a:t>Google</a:t>
            </a:r>
            <a:endParaRPr sz="6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2853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-304800" y="2813564"/>
            <a:ext cx="10939929" cy="93807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84"/>
              </a:spcBef>
            </a:pPr>
            <a:endParaRPr sz="2000" dirty="0">
              <a:latin typeface="Arial"/>
              <a:cs typeface="Arial"/>
            </a:endParaRPr>
          </a:p>
          <a:p>
            <a:pPr marL="1493520" algn="ctr">
              <a:lnSpc>
                <a:spcPct val="100000"/>
              </a:lnSpc>
            </a:pPr>
            <a:r>
              <a:rPr lang="en-US" sz="2000" b="1" dirty="0" err="1">
                <a:solidFill>
                  <a:srgbClr val="FF0000"/>
                </a:solidFill>
                <a:latin typeface="Arial"/>
                <a:cs typeface="Arial"/>
              </a:rPr>
              <a:t>Pengalaman</a:t>
            </a:r>
            <a:r>
              <a:rPr lang="en-US" sz="20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Arial"/>
              </a:rPr>
              <a:t>apa</a:t>
            </a:r>
            <a:r>
              <a:rPr lang="en-US" sz="20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yang</a:t>
            </a:r>
            <a:r>
              <a:rPr lang="en-US" sz="20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Anda</a:t>
            </a:r>
            <a:r>
              <a:rPr lang="en-US" sz="20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Arial"/>
              </a:rPr>
              <a:t>miliki</a:t>
            </a:r>
            <a:r>
              <a:rPr lang="en-US" sz="20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Arial"/>
              </a:rPr>
              <a:t>dengan</a:t>
            </a:r>
            <a:r>
              <a:rPr lang="en-US" sz="20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Arial"/>
              </a:rPr>
              <a:t>lingkungan</a:t>
            </a:r>
            <a:r>
              <a:rPr lang="en-US" sz="20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/>
                <a:cs typeface="Arial"/>
              </a:rPr>
              <a:t>belajar</a:t>
            </a:r>
            <a:r>
              <a:rPr lang="en-US" sz="20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yang</a:t>
            </a:r>
            <a:r>
              <a:rPr lang="en-US" sz="20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b="1" spc="-10" dirty="0" err="1">
                <a:solidFill>
                  <a:srgbClr val="FF0000"/>
                </a:solidFill>
                <a:latin typeface="Arial"/>
                <a:cs typeface="Arial"/>
              </a:rPr>
              <a:t>berbeda</a:t>
            </a:r>
            <a:r>
              <a:rPr lang="en-US" sz="2000" b="1" spc="-1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sz="20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493520" algn="ctr">
              <a:lnSpc>
                <a:spcPct val="100000"/>
              </a:lnSpc>
            </a:pPr>
            <a:r>
              <a:rPr sz="2000" b="1" dirty="0" err="1">
                <a:solidFill>
                  <a:srgbClr val="FF0000"/>
                </a:solidFill>
                <a:latin typeface="Arial"/>
                <a:cs typeface="Arial"/>
              </a:rPr>
              <a:t>Bagaimana</a:t>
            </a:r>
            <a:r>
              <a:rPr sz="20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Anda</a:t>
            </a:r>
            <a:r>
              <a:rPr sz="20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mengklasifikasikan</a:t>
            </a:r>
            <a:r>
              <a:rPr sz="20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lingkungan</a:t>
            </a:r>
            <a:r>
              <a:rPr sz="20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 err="1">
                <a:solidFill>
                  <a:srgbClr val="FF0000"/>
                </a:solidFill>
                <a:latin typeface="Arial"/>
                <a:cs typeface="Arial"/>
              </a:rPr>
              <a:t>belajar</a:t>
            </a:r>
            <a:r>
              <a:rPr sz="20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b="1" spc="-20" dirty="0" err="1">
                <a:solidFill>
                  <a:srgbClr val="FF0000"/>
                </a:solidFill>
                <a:latin typeface="Arial"/>
                <a:cs typeface="Arial"/>
              </a:rPr>
              <a:t>tersebut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25482" y="4963012"/>
            <a:ext cx="5889625" cy="81153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indent="14604">
              <a:lnSpc>
                <a:spcPct val="129099"/>
              </a:lnSpc>
              <a:spcBef>
                <a:spcPts val="245"/>
              </a:spcBef>
            </a:pPr>
            <a:r>
              <a:rPr sz="1300" b="1" dirty="0">
                <a:latin typeface="Arial"/>
                <a:cs typeface="Arial"/>
              </a:rPr>
              <a:t>Disarankan</a:t>
            </a:r>
            <a:r>
              <a:rPr sz="1300" b="1" spc="-2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untuk</a:t>
            </a:r>
            <a:r>
              <a:rPr sz="1300" b="1" spc="-2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mengumpulkan,</a:t>
            </a:r>
            <a:r>
              <a:rPr sz="1300" b="1" spc="-20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mengklasifikasikan,</a:t>
            </a:r>
            <a:r>
              <a:rPr sz="1300" b="1" spc="-2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dan</a:t>
            </a:r>
            <a:r>
              <a:rPr sz="1300" b="1" spc="-2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mendiskusikan </a:t>
            </a:r>
            <a:r>
              <a:rPr sz="1300" b="1" dirty="0">
                <a:latin typeface="Arial"/>
                <a:cs typeface="Arial"/>
              </a:rPr>
              <a:t>ide</a:t>
            </a:r>
            <a:r>
              <a:rPr sz="1300" b="1" spc="-3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siswa</a:t>
            </a:r>
            <a:r>
              <a:rPr sz="1300" b="1" spc="-3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melalui</a:t>
            </a:r>
            <a:r>
              <a:rPr sz="1300" b="1" spc="-3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pengelompokan</a:t>
            </a:r>
            <a:r>
              <a:rPr sz="1300" b="1" spc="-3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kartu</a:t>
            </a:r>
            <a:r>
              <a:rPr sz="1300" b="1" spc="-3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melalui</a:t>
            </a:r>
            <a:r>
              <a:rPr sz="1300" b="1" spc="-3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Miro</a:t>
            </a:r>
            <a:r>
              <a:rPr sz="1300" b="1" spc="-35" dirty="0"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0563C1"/>
                </a:solidFill>
                <a:latin typeface="Arial"/>
                <a:cs typeface="Arial"/>
                <a:hlinkClick r:id="rId3"/>
              </a:rPr>
              <a:t>(https://miro.com/)</a:t>
            </a:r>
            <a:r>
              <a:rPr sz="1300" b="1" spc="-10" dirty="0">
                <a:solidFill>
                  <a:srgbClr val="0563C1"/>
                </a:solidFill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atau</a:t>
            </a:r>
            <a:r>
              <a:rPr sz="1300" b="1" spc="-4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alat</a:t>
            </a:r>
            <a:r>
              <a:rPr sz="1300" b="1" spc="-4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serupa.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935" y="28343"/>
            <a:ext cx="1205230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dirty="0">
                <a:latin typeface="Arial MT"/>
                <a:cs typeface="Arial MT"/>
              </a:rPr>
              <a:t>Machine</a:t>
            </a:r>
            <a:r>
              <a:rPr sz="650" spc="85" dirty="0">
                <a:latin typeface="Arial MT"/>
                <a:cs typeface="Arial MT"/>
              </a:rPr>
              <a:t> </a:t>
            </a:r>
            <a:r>
              <a:rPr sz="650" dirty="0">
                <a:latin typeface="Arial MT"/>
                <a:cs typeface="Arial MT"/>
              </a:rPr>
              <a:t>Translated</a:t>
            </a:r>
            <a:r>
              <a:rPr sz="650" spc="90" dirty="0">
                <a:latin typeface="Arial MT"/>
                <a:cs typeface="Arial MT"/>
              </a:rPr>
              <a:t> </a:t>
            </a:r>
            <a:r>
              <a:rPr sz="650" dirty="0">
                <a:latin typeface="Arial MT"/>
                <a:cs typeface="Arial MT"/>
              </a:rPr>
              <a:t>by</a:t>
            </a:r>
            <a:r>
              <a:rPr sz="650" spc="85" dirty="0">
                <a:latin typeface="Arial MT"/>
                <a:cs typeface="Arial MT"/>
              </a:rPr>
              <a:t> </a:t>
            </a:r>
            <a:r>
              <a:rPr sz="650" spc="-10" dirty="0">
                <a:latin typeface="Arial MT"/>
                <a:cs typeface="Arial MT"/>
              </a:rPr>
              <a:t>Google</a:t>
            </a:r>
            <a:endParaRPr sz="6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2853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523400" y="5155728"/>
            <a:ext cx="2133660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2400" b="1" dirty="0">
                <a:latin typeface="Arial MT"/>
                <a:cs typeface="Arial MT"/>
              </a:rPr>
              <a:t>INFORMAL</a:t>
            </a:r>
            <a:endParaRPr sz="2400" b="1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0644" y="5060311"/>
            <a:ext cx="1586885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2400" b="1" spc="-10" dirty="0">
                <a:latin typeface="Arial MT"/>
                <a:cs typeface="Arial MT"/>
              </a:rPr>
              <a:t>FORMAL</a:t>
            </a:r>
            <a:endParaRPr sz="2400" b="1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61182" y="5060311"/>
            <a:ext cx="2334218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2400" b="1" spc="-10" dirty="0">
                <a:latin typeface="Arial MT"/>
                <a:cs typeface="Arial MT"/>
              </a:rPr>
              <a:t>NONFORMAL</a:t>
            </a:r>
            <a:endParaRPr sz="2400" b="1" dirty="0">
              <a:latin typeface="Arial MT"/>
              <a:cs typeface="Arial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868044">
              <a:lnSpc>
                <a:spcPct val="100000"/>
              </a:lnSpc>
              <a:spcBef>
                <a:spcPts val="585"/>
              </a:spcBef>
            </a:pPr>
            <a:r>
              <a:rPr sz="3800" dirty="0"/>
              <a:t>Pembelajaran formal, nonformal dan </a:t>
            </a:r>
            <a:r>
              <a:rPr sz="3800" spc="-10" dirty="0"/>
              <a:t>informal:</a:t>
            </a:r>
            <a:endParaRPr sz="3800"/>
          </a:p>
          <a:p>
            <a:pPr marL="2454275">
              <a:lnSpc>
                <a:spcPct val="100000"/>
              </a:lnSpc>
              <a:spcBef>
                <a:spcPts val="285"/>
              </a:spcBef>
            </a:pPr>
            <a:r>
              <a:rPr sz="2200" dirty="0"/>
              <a:t>Contoh berbagai jenis lingkungan</a:t>
            </a:r>
            <a:r>
              <a:rPr sz="2200" spc="5" dirty="0"/>
              <a:t> </a:t>
            </a:r>
            <a:r>
              <a:rPr sz="2200" spc="-10" dirty="0"/>
              <a:t>belajar</a:t>
            </a:r>
            <a:endParaRPr sz="2200"/>
          </a:p>
        </p:txBody>
      </p:sp>
      <p:sp>
        <p:nvSpPr>
          <p:cNvPr id="7" name="object 7"/>
          <p:cNvSpPr txBox="1"/>
          <p:nvPr/>
        </p:nvSpPr>
        <p:spPr>
          <a:xfrm>
            <a:off x="9993160" y="3828705"/>
            <a:ext cx="465455" cy="219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spc="-10" dirty="0">
                <a:latin typeface="Arial MT"/>
                <a:cs typeface="Arial MT"/>
              </a:rPr>
              <a:t>Media</a:t>
            </a:r>
            <a:endParaRPr sz="125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30314" y="2637888"/>
            <a:ext cx="861060" cy="628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 marR="5080" indent="-1905">
              <a:lnSpc>
                <a:spcPct val="158300"/>
              </a:lnSpc>
              <a:spcBef>
                <a:spcPts val="95"/>
              </a:spcBef>
            </a:pPr>
            <a:r>
              <a:rPr sz="1250" dirty="0">
                <a:latin typeface="Arial MT"/>
                <a:cs typeface="Arial MT"/>
              </a:rPr>
              <a:t>Klub</a:t>
            </a:r>
            <a:r>
              <a:rPr sz="1250" spc="30" dirty="0">
                <a:latin typeface="Arial MT"/>
                <a:cs typeface="Arial MT"/>
              </a:rPr>
              <a:t> </a:t>
            </a:r>
            <a:r>
              <a:rPr sz="1250" dirty="0">
                <a:latin typeface="Arial MT"/>
                <a:cs typeface="Arial MT"/>
              </a:rPr>
              <a:t>sains</a:t>
            </a:r>
            <a:r>
              <a:rPr sz="1250" spc="30" dirty="0">
                <a:latin typeface="Arial MT"/>
                <a:cs typeface="Arial MT"/>
              </a:rPr>
              <a:t> </a:t>
            </a:r>
            <a:r>
              <a:rPr sz="1250" spc="-50" dirty="0">
                <a:latin typeface="Arial MT"/>
                <a:cs typeface="Arial MT"/>
              </a:rPr>
              <a:t>/ </a:t>
            </a:r>
            <a:r>
              <a:rPr sz="1250" spc="-20" dirty="0">
                <a:latin typeface="Arial MT"/>
                <a:cs typeface="Arial MT"/>
              </a:rPr>
              <a:t>kamp</a:t>
            </a:r>
            <a:endParaRPr sz="125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01558" y="3351109"/>
            <a:ext cx="815975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175">
              <a:lnSpc>
                <a:spcPct val="144000"/>
              </a:lnSpc>
              <a:spcBef>
                <a:spcPts val="95"/>
              </a:spcBef>
            </a:pPr>
            <a:r>
              <a:rPr sz="1250" spc="-10" dirty="0">
                <a:latin typeface="Arial MT"/>
                <a:cs typeface="Arial MT"/>
              </a:rPr>
              <a:t>Zoom, </a:t>
            </a:r>
            <a:r>
              <a:rPr sz="1250" dirty="0">
                <a:latin typeface="Arial MT"/>
                <a:cs typeface="Arial MT"/>
              </a:rPr>
              <a:t>Teams,</a:t>
            </a:r>
            <a:r>
              <a:rPr sz="1250" spc="45" dirty="0">
                <a:latin typeface="Arial MT"/>
                <a:cs typeface="Arial MT"/>
              </a:rPr>
              <a:t> </a:t>
            </a:r>
            <a:r>
              <a:rPr sz="1250" spc="-20" dirty="0">
                <a:latin typeface="Arial MT"/>
                <a:cs typeface="Arial MT"/>
              </a:rPr>
              <a:t>dll.</a:t>
            </a:r>
            <a:endParaRPr sz="125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70329" y="2687622"/>
            <a:ext cx="807085" cy="55880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250" spc="-10" dirty="0">
                <a:latin typeface="Arial MT"/>
                <a:cs typeface="Arial MT"/>
              </a:rPr>
              <a:t>MOOC/</a:t>
            </a:r>
            <a:endParaRPr sz="12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250" dirty="0">
                <a:latin typeface="Arial MT"/>
                <a:cs typeface="Arial MT"/>
              </a:rPr>
              <a:t>Moodle</a:t>
            </a:r>
            <a:r>
              <a:rPr sz="1250" spc="45" dirty="0">
                <a:latin typeface="Arial MT"/>
                <a:cs typeface="Arial MT"/>
              </a:rPr>
              <a:t> </a:t>
            </a:r>
            <a:r>
              <a:rPr sz="1250" spc="-20" dirty="0">
                <a:latin typeface="Arial MT"/>
                <a:cs typeface="Arial MT"/>
              </a:rPr>
              <a:t>dll.</a:t>
            </a:r>
            <a:endParaRPr sz="125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66753" y="2760952"/>
            <a:ext cx="979169" cy="7683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spc="-10" dirty="0">
                <a:latin typeface="Arial MT"/>
                <a:cs typeface="Arial MT"/>
              </a:rPr>
              <a:t>Kompetisi</a:t>
            </a:r>
            <a:endParaRPr sz="1250">
              <a:latin typeface="Arial MT"/>
              <a:cs typeface="Arial MT"/>
            </a:endParaRPr>
          </a:p>
          <a:p>
            <a:pPr marL="15875" marR="5080" indent="-1905">
              <a:lnSpc>
                <a:spcPct val="125499"/>
              </a:lnSpc>
              <a:spcBef>
                <a:spcPts val="555"/>
              </a:spcBef>
            </a:pPr>
            <a:r>
              <a:rPr sz="1250" dirty="0">
                <a:latin typeface="Arial MT"/>
                <a:cs typeface="Arial MT"/>
              </a:rPr>
              <a:t>dan</a:t>
            </a:r>
            <a:r>
              <a:rPr sz="1250" spc="25" dirty="0">
                <a:latin typeface="Arial MT"/>
                <a:cs typeface="Arial MT"/>
              </a:rPr>
              <a:t> </a:t>
            </a:r>
            <a:r>
              <a:rPr sz="1250" spc="-10" dirty="0">
                <a:latin typeface="Arial MT"/>
                <a:cs typeface="Arial MT"/>
              </a:rPr>
              <a:t>pameran sains</a:t>
            </a:r>
            <a:endParaRPr sz="125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23400" y="3126180"/>
            <a:ext cx="587375" cy="2349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-10" dirty="0">
                <a:latin typeface="Arial MT"/>
                <a:cs typeface="Arial MT"/>
              </a:rPr>
              <a:t>Rumah</a:t>
            </a:r>
            <a:endParaRPr sz="135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798075" y="4212829"/>
            <a:ext cx="923290" cy="219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dirty="0">
                <a:latin typeface="Arial MT"/>
                <a:cs typeface="Arial MT"/>
              </a:rPr>
              <a:t>Media</a:t>
            </a:r>
            <a:r>
              <a:rPr sz="1250" spc="35" dirty="0">
                <a:latin typeface="Arial MT"/>
                <a:cs typeface="Arial MT"/>
              </a:rPr>
              <a:t> </a:t>
            </a:r>
            <a:r>
              <a:rPr sz="1250" spc="-10" dirty="0">
                <a:latin typeface="Arial MT"/>
                <a:cs typeface="Arial MT"/>
              </a:rPr>
              <a:t>sosial</a:t>
            </a:r>
            <a:endParaRPr sz="125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04151" y="3888827"/>
            <a:ext cx="421005" cy="219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spc="-10" dirty="0">
                <a:latin typeface="Arial MT"/>
                <a:cs typeface="Arial MT"/>
              </a:rPr>
              <a:t>pusat</a:t>
            </a:r>
            <a:endParaRPr sz="125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21394" y="4544662"/>
            <a:ext cx="1196975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Arial MT"/>
                <a:cs typeface="Arial MT"/>
              </a:rPr>
              <a:t>Pekerjaan</a:t>
            </a:r>
            <a:r>
              <a:rPr sz="1150" spc="155" dirty="0">
                <a:latin typeface="Arial MT"/>
                <a:cs typeface="Arial MT"/>
              </a:rPr>
              <a:t> </a:t>
            </a:r>
            <a:r>
              <a:rPr sz="1150" spc="-10" dirty="0">
                <a:latin typeface="Arial MT"/>
                <a:cs typeface="Arial MT"/>
              </a:rPr>
              <a:t>proyek</a:t>
            </a:r>
            <a:endParaRPr sz="115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00159" y="2656901"/>
            <a:ext cx="393700" cy="219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spc="-20" dirty="0">
                <a:latin typeface="Arial MT"/>
                <a:cs typeface="Arial MT"/>
              </a:rPr>
              <a:t>Alam</a:t>
            </a:r>
            <a:endParaRPr sz="125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61791" y="2544417"/>
            <a:ext cx="663575" cy="848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875" marR="5080" indent="-3810" algn="just">
              <a:lnSpc>
                <a:spcPct val="144000"/>
              </a:lnSpc>
              <a:spcBef>
                <a:spcPts val="95"/>
              </a:spcBef>
            </a:pPr>
            <a:r>
              <a:rPr sz="1250" spc="-10" dirty="0">
                <a:latin typeface="Arial MT"/>
                <a:cs typeface="Arial MT"/>
              </a:rPr>
              <a:t>Kegiatan </a:t>
            </a:r>
            <a:r>
              <a:rPr sz="1250" dirty="0">
                <a:latin typeface="Arial MT"/>
                <a:cs typeface="Arial MT"/>
              </a:rPr>
              <a:t>sore</a:t>
            </a:r>
            <a:r>
              <a:rPr sz="1250" spc="25" dirty="0">
                <a:latin typeface="Arial MT"/>
                <a:cs typeface="Arial MT"/>
              </a:rPr>
              <a:t> </a:t>
            </a:r>
            <a:r>
              <a:rPr sz="1250" spc="-20" dirty="0">
                <a:latin typeface="Arial MT"/>
                <a:cs typeface="Arial MT"/>
              </a:rPr>
              <a:t>hari </a:t>
            </a:r>
            <a:r>
              <a:rPr sz="1250" spc="-10" dirty="0">
                <a:latin typeface="Arial MT"/>
                <a:cs typeface="Arial MT"/>
              </a:rPr>
              <a:t>sekolah</a:t>
            </a:r>
            <a:endParaRPr sz="125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64996" y="4036295"/>
            <a:ext cx="1042035" cy="54927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605"/>
              </a:spcBef>
            </a:pPr>
            <a:r>
              <a:rPr sz="1250" dirty="0">
                <a:latin typeface="Arial MT"/>
                <a:cs typeface="Arial MT"/>
              </a:rPr>
              <a:t>Ruang</a:t>
            </a:r>
            <a:r>
              <a:rPr sz="1250" spc="35" dirty="0">
                <a:latin typeface="Arial MT"/>
                <a:cs typeface="Arial MT"/>
              </a:rPr>
              <a:t> </a:t>
            </a:r>
            <a:r>
              <a:rPr sz="1250" dirty="0">
                <a:latin typeface="Arial MT"/>
                <a:cs typeface="Arial MT"/>
              </a:rPr>
              <a:t>Kelas</a:t>
            </a:r>
            <a:r>
              <a:rPr sz="1250" spc="40" dirty="0">
                <a:latin typeface="Arial MT"/>
                <a:cs typeface="Arial MT"/>
              </a:rPr>
              <a:t> </a:t>
            </a:r>
            <a:r>
              <a:rPr sz="1250" spc="-50" dirty="0">
                <a:latin typeface="Arial MT"/>
                <a:cs typeface="Arial MT"/>
              </a:rPr>
              <a:t>/</a:t>
            </a:r>
            <a:endParaRPr sz="12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300" spc="-10" dirty="0">
                <a:latin typeface="Arial MT"/>
                <a:cs typeface="Arial MT"/>
              </a:rPr>
              <a:t>Sekolah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06711" y="3633685"/>
            <a:ext cx="1204595" cy="644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6200"/>
              </a:lnSpc>
              <a:spcBef>
                <a:spcPts val="100"/>
              </a:spcBef>
            </a:pPr>
            <a:r>
              <a:rPr sz="1300" dirty="0">
                <a:latin typeface="Arial MT"/>
                <a:cs typeface="Arial MT"/>
              </a:rPr>
              <a:t>Kunjungan</a:t>
            </a:r>
            <a:r>
              <a:rPr sz="1300" spc="-7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studi </a:t>
            </a:r>
            <a:r>
              <a:rPr sz="1300" dirty="0">
                <a:latin typeface="Arial MT"/>
                <a:cs typeface="Arial MT"/>
              </a:rPr>
              <a:t>di</a:t>
            </a:r>
            <a:r>
              <a:rPr sz="1300" spc="-2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luar</a:t>
            </a:r>
            <a:r>
              <a:rPr sz="1300" spc="-2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sekolah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86214" y="5768021"/>
            <a:ext cx="1596390" cy="8032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b="1" dirty="0">
                <a:latin typeface="Arial"/>
                <a:cs typeface="Arial"/>
              </a:rPr>
              <a:t>LUMALab</a:t>
            </a:r>
            <a:r>
              <a:rPr sz="1250" b="1" spc="55" dirty="0">
                <a:latin typeface="Arial"/>
                <a:cs typeface="Arial"/>
              </a:rPr>
              <a:t> </a:t>
            </a:r>
            <a:r>
              <a:rPr sz="1250" b="1" dirty="0">
                <a:latin typeface="Arial"/>
                <a:cs typeface="Arial"/>
              </a:rPr>
              <a:t>Gadolin</a:t>
            </a:r>
            <a:r>
              <a:rPr sz="1250" b="1" spc="55" dirty="0">
                <a:latin typeface="Arial"/>
                <a:cs typeface="Arial"/>
              </a:rPr>
              <a:t> </a:t>
            </a:r>
            <a:r>
              <a:rPr sz="1250" spc="-25" dirty="0">
                <a:latin typeface="Arial MT"/>
                <a:cs typeface="Arial MT"/>
              </a:rPr>
              <a:t>di</a:t>
            </a:r>
            <a:endParaRPr sz="1250">
              <a:latin typeface="Arial MT"/>
              <a:cs typeface="Arial MT"/>
            </a:endParaRPr>
          </a:p>
          <a:p>
            <a:pPr marL="15875" marR="162560" indent="-635">
              <a:lnSpc>
                <a:spcPct val="144000"/>
              </a:lnSpc>
              <a:spcBef>
                <a:spcPts val="280"/>
              </a:spcBef>
            </a:pPr>
            <a:r>
              <a:rPr sz="1250" dirty="0">
                <a:latin typeface="Arial MT"/>
                <a:cs typeface="Arial MT"/>
              </a:rPr>
              <a:t>Fakultas</a:t>
            </a:r>
            <a:r>
              <a:rPr sz="1250" spc="50" dirty="0">
                <a:latin typeface="Arial MT"/>
                <a:cs typeface="Arial MT"/>
              </a:rPr>
              <a:t> </a:t>
            </a:r>
            <a:r>
              <a:rPr sz="1250" spc="-10" dirty="0">
                <a:latin typeface="Arial MT"/>
                <a:cs typeface="Arial MT"/>
              </a:rPr>
              <a:t>Sains, </a:t>
            </a:r>
            <a:r>
              <a:rPr sz="1250" dirty="0">
                <a:latin typeface="Arial MT"/>
                <a:cs typeface="Arial MT"/>
              </a:rPr>
              <a:t>Universitas</a:t>
            </a:r>
            <a:r>
              <a:rPr sz="1250" spc="65" dirty="0">
                <a:latin typeface="Arial MT"/>
                <a:cs typeface="Arial MT"/>
              </a:rPr>
              <a:t> </a:t>
            </a:r>
            <a:r>
              <a:rPr sz="1250" spc="-10" dirty="0">
                <a:latin typeface="Arial MT"/>
                <a:cs typeface="Arial MT"/>
              </a:rPr>
              <a:t>Helsinki</a:t>
            </a:r>
            <a:endParaRPr sz="125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33352" y="3864696"/>
            <a:ext cx="1282700" cy="83248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3970" marR="5080" indent="-1905">
              <a:lnSpc>
                <a:spcPct val="141900"/>
              </a:lnSpc>
              <a:spcBef>
                <a:spcPts val="65"/>
              </a:spcBef>
            </a:pPr>
            <a:r>
              <a:rPr sz="1250" dirty="0">
                <a:latin typeface="Arial MT"/>
                <a:cs typeface="Arial MT"/>
              </a:rPr>
              <a:t>Ruang</a:t>
            </a:r>
            <a:r>
              <a:rPr sz="1250" spc="35" dirty="0">
                <a:latin typeface="Arial MT"/>
                <a:cs typeface="Arial MT"/>
              </a:rPr>
              <a:t> </a:t>
            </a:r>
            <a:r>
              <a:rPr sz="1250" dirty="0">
                <a:latin typeface="Arial MT"/>
                <a:cs typeface="Arial MT"/>
              </a:rPr>
              <a:t>kelas</a:t>
            </a:r>
            <a:r>
              <a:rPr sz="1250" spc="40" dirty="0">
                <a:latin typeface="Arial MT"/>
                <a:cs typeface="Arial MT"/>
              </a:rPr>
              <a:t> </a:t>
            </a:r>
            <a:r>
              <a:rPr sz="1250" spc="-20" dirty="0">
                <a:latin typeface="Arial MT"/>
                <a:cs typeface="Arial MT"/>
              </a:rPr>
              <a:t>atau </a:t>
            </a:r>
            <a:r>
              <a:rPr sz="1250" spc="-10" dirty="0">
                <a:latin typeface="Arial MT"/>
                <a:cs typeface="Arial MT"/>
              </a:rPr>
              <a:t>laboratorium sains/STEM</a:t>
            </a:r>
            <a:endParaRPr sz="125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515540" y="3990257"/>
            <a:ext cx="814069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10" dirty="0">
                <a:latin typeface="Arial MT"/>
                <a:cs typeface="Arial MT"/>
              </a:rPr>
              <a:t>Perpustakaan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411006" y="3388066"/>
            <a:ext cx="358140" cy="219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spc="-20" dirty="0">
                <a:latin typeface="Arial MT"/>
                <a:cs typeface="Arial MT"/>
              </a:rPr>
              <a:t>Hobi</a:t>
            </a:r>
            <a:endParaRPr sz="125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302551" y="3614507"/>
            <a:ext cx="429895" cy="219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spc="-10" dirty="0">
                <a:latin typeface="Arial MT"/>
                <a:cs typeface="Arial MT"/>
              </a:rPr>
              <a:t>Sains</a:t>
            </a:r>
            <a:endParaRPr sz="125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395400" y="4410467"/>
            <a:ext cx="645160" cy="219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spc="-10" dirty="0">
                <a:latin typeface="Arial MT"/>
                <a:cs typeface="Arial MT"/>
              </a:rPr>
              <a:t>Museum</a:t>
            </a:r>
            <a:endParaRPr sz="125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587159" y="5775463"/>
            <a:ext cx="153606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495" marR="5080" indent="-2540">
              <a:lnSpc>
                <a:spcPct val="159200"/>
              </a:lnSpc>
              <a:spcBef>
                <a:spcPts val="95"/>
              </a:spcBef>
            </a:pPr>
            <a:r>
              <a:rPr sz="1000" dirty="0">
                <a:solidFill>
                  <a:srgbClr val="0563C1"/>
                </a:solidFill>
                <a:latin typeface="Arial MT"/>
                <a:cs typeface="Arial MT"/>
                <a:hlinkClick r:id="rId3"/>
              </a:rPr>
              <a:t>Kemianluokka</a:t>
            </a:r>
            <a:r>
              <a:rPr sz="1000" spc="125" dirty="0">
                <a:solidFill>
                  <a:srgbClr val="0563C1"/>
                </a:solidFill>
                <a:latin typeface="Arial MT"/>
                <a:cs typeface="Arial MT"/>
                <a:hlinkClick r:id="rId3"/>
              </a:rPr>
              <a:t> </a:t>
            </a:r>
            <a:r>
              <a:rPr sz="1000" spc="-10" dirty="0">
                <a:solidFill>
                  <a:srgbClr val="0563C1"/>
                </a:solidFill>
                <a:latin typeface="Arial MT"/>
                <a:cs typeface="Arial MT"/>
                <a:hlinkClick r:id="rId3"/>
              </a:rPr>
              <a:t>Gadolin</a:t>
            </a:r>
            <a:r>
              <a:rPr sz="1000" spc="-10" dirty="0">
                <a:solidFill>
                  <a:srgbClr val="0563C1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563C1"/>
                </a:solidFill>
                <a:latin typeface="Arial MT"/>
                <a:cs typeface="Arial MT"/>
                <a:hlinkClick r:id="rId3"/>
              </a:rPr>
              <a:t>(@kemianluokkagadolin)</a:t>
            </a:r>
            <a:r>
              <a:rPr sz="1000" spc="215" dirty="0">
                <a:solidFill>
                  <a:srgbClr val="0563C1"/>
                </a:solidFill>
                <a:latin typeface="Arial MT"/>
                <a:cs typeface="Arial MT"/>
              </a:rPr>
              <a:t> </a:t>
            </a:r>
            <a:r>
              <a:rPr sz="1000" spc="-50" dirty="0">
                <a:solidFill>
                  <a:srgbClr val="0563C1"/>
                </a:solidFill>
                <a:latin typeface="Arial MT"/>
                <a:cs typeface="Arial MT"/>
              </a:rPr>
              <a:t>|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200" spc="-10" dirty="0">
                <a:solidFill>
                  <a:srgbClr val="0563C1"/>
                </a:solidFill>
                <a:latin typeface="Arial MT"/>
                <a:cs typeface="Arial MT"/>
                <a:hlinkClick r:id="rId3"/>
              </a:rPr>
              <a:t>TikTok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4935" y="28343"/>
            <a:ext cx="1205230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dirty="0">
                <a:latin typeface="Arial MT"/>
                <a:cs typeface="Arial MT"/>
              </a:rPr>
              <a:t>Machine</a:t>
            </a:r>
            <a:r>
              <a:rPr sz="650" spc="85" dirty="0">
                <a:latin typeface="Arial MT"/>
                <a:cs typeface="Arial MT"/>
              </a:rPr>
              <a:t> </a:t>
            </a:r>
            <a:r>
              <a:rPr sz="650" dirty="0">
                <a:latin typeface="Arial MT"/>
                <a:cs typeface="Arial MT"/>
              </a:rPr>
              <a:t>Translated</a:t>
            </a:r>
            <a:r>
              <a:rPr sz="650" spc="90" dirty="0">
                <a:latin typeface="Arial MT"/>
                <a:cs typeface="Arial MT"/>
              </a:rPr>
              <a:t> </a:t>
            </a:r>
            <a:r>
              <a:rPr sz="650" dirty="0">
                <a:latin typeface="Arial MT"/>
                <a:cs typeface="Arial MT"/>
              </a:rPr>
              <a:t>by</a:t>
            </a:r>
            <a:r>
              <a:rPr sz="650" spc="85" dirty="0">
                <a:latin typeface="Arial MT"/>
                <a:cs typeface="Arial MT"/>
              </a:rPr>
              <a:t> </a:t>
            </a:r>
            <a:r>
              <a:rPr sz="650" spc="-10" dirty="0">
                <a:latin typeface="Arial MT"/>
                <a:cs typeface="Arial MT"/>
              </a:rPr>
              <a:t>Google</a:t>
            </a:r>
            <a:endParaRPr sz="6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2853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9927" y="698299"/>
            <a:ext cx="5403215" cy="1080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335">
              <a:lnSpc>
                <a:spcPct val="115300"/>
              </a:lnSpc>
              <a:spcBef>
                <a:spcPts val="100"/>
              </a:spcBef>
            </a:pPr>
            <a:r>
              <a:rPr sz="3000" dirty="0"/>
              <a:t>Contoh</a:t>
            </a:r>
            <a:r>
              <a:rPr sz="3000" spc="-95" dirty="0"/>
              <a:t> </a:t>
            </a:r>
            <a:r>
              <a:rPr sz="3000" dirty="0"/>
              <a:t>1.</a:t>
            </a:r>
            <a:r>
              <a:rPr sz="3000" spc="-90" dirty="0"/>
              <a:t> </a:t>
            </a:r>
            <a:r>
              <a:rPr sz="3000" dirty="0"/>
              <a:t>Lingkungan</a:t>
            </a:r>
            <a:r>
              <a:rPr sz="3000" spc="-95" dirty="0"/>
              <a:t> </a:t>
            </a:r>
            <a:r>
              <a:rPr sz="3000" spc="-10" dirty="0"/>
              <a:t>belajar nonformal</a:t>
            </a:r>
            <a:endParaRPr sz="3000"/>
          </a:p>
        </p:txBody>
      </p:sp>
      <p:sp>
        <p:nvSpPr>
          <p:cNvPr id="4" name="object 4"/>
          <p:cNvSpPr txBox="1"/>
          <p:nvPr/>
        </p:nvSpPr>
        <p:spPr>
          <a:xfrm>
            <a:off x="427719" y="2169708"/>
            <a:ext cx="6108700" cy="420172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9845">
              <a:lnSpc>
                <a:spcPct val="100000"/>
              </a:lnSpc>
              <a:spcBef>
                <a:spcPts val="114"/>
              </a:spcBef>
            </a:pPr>
            <a:r>
              <a:rPr sz="2550" b="1" dirty="0">
                <a:latin typeface="Arial"/>
                <a:cs typeface="Arial"/>
              </a:rPr>
              <a:t>LUMALab </a:t>
            </a:r>
            <a:r>
              <a:rPr sz="2550" b="1" spc="-10" dirty="0">
                <a:latin typeface="Arial"/>
                <a:cs typeface="Arial"/>
              </a:rPr>
              <a:t>Gadolin</a:t>
            </a:r>
            <a:endParaRPr sz="2550" dirty="0">
              <a:latin typeface="Arial"/>
              <a:cs typeface="Arial"/>
            </a:endParaRPr>
          </a:p>
          <a:p>
            <a:pPr marL="161925" marR="27940" indent="-124460">
              <a:lnSpc>
                <a:spcPct val="176000"/>
              </a:lnSpc>
              <a:spcBef>
                <a:spcPts val="10"/>
              </a:spcBef>
              <a:buFont typeface="Arial MT"/>
              <a:buChar char="•"/>
              <a:tabLst>
                <a:tab pos="471170" algn="l"/>
              </a:tabLst>
            </a:pPr>
            <a:r>
              <a:rPr sz="1550" b="1" dirty="0">
                <a:latin typeface="Arial"/>
                <a:cs typeface="Arial"/>
              </a:rPr>
              <a:t>Lingkungan</a:t>
            </a:r>
            <a:r>
              <a:rPr sz="1550" b="1" spc="65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belajar</a:t>
            </a:r>
            <a:r>
              <a:rPr sz="1550" b="1" spc="70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nonformal</a:t>
            </a:r>
            <a:r>
              <a:rPr sz="1550" b="1" spc="70" dirty="0">
                <a:latin typeface="Arial"/>
                <a:cs typeface="Arial"/>
              </a:rPr>
              <a:t> </a:t>
            </a:r>
            <a:r>
              <a:rPr sz="1550" dirty="0">
                <a:latin typeface="Arial MT"/>
                <a:cs typeface="Arial MT"/>
              </a:rPr>
              <a:t>/</a:t>
            </a:r>
            <a:r>
              <a:rPr sz="1550" spc="7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laboratorium</a:t>
            </a:r>
            <a:r>
              <a:rPr sz="1550" spc="70" dirty="0">
                <a:latin typeface="Arial MT"/>
                <a:cs typeface="Arial MT"/>
              </a:rPr>
              <a:t> </a:t>
            </a:r>
            <a:r>
              <a:rPr sz="1550" spc="-20" dirty="0">
                <a:latin typeface="Arial MT"/>
                <a:cs typeface="Arial MT"/>
              </a:rPr>
              <a:t>yang 	</a:t>
            </a:r>
            <a:r>
              <a:rPr sz="1550" dirty="0">
                <a:latin typeface="Arial MT"/>
                <a:cs typeface="Arial MT"/>
              </a:rPr>
              <a:t>menawarkan</a:t>
            </a:r>
            <a:r>
              <a:rPr sz="1550" spc="5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misalnya,</a:t>
            </a:r>
            <a:r>
              <a:rPr sz="1550" spc="5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kunjungan</a:t>
            </a:r>
            <a:r>
              <a:rPr sz="1550" spc="5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belajar</a:t>
            </a:r>
            <a:r>
              <a:rPr sz="1550" spc="6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gratis</a:t>
            </a:r>
            <a:r>
              <a:rPr sz="1550" spc="5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di</a:t>
            </a:r>
            <a:r>
              <a:rPr sz="1550" spc="60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Departemen 	</a:t>
            </a:r>
            <a:r>
              <a:rPr sz="1550" dirty="0">
                <a:latin typeface="Arial MT"/>
                <a:cs typeface="Arial MT"/>
              </a:rPr>
              <a:t>Kimia,</a:t>
            </a:r>
            <a:r>
              <a:rPr sz="1550" spc="6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Universitas</a:t>
            </a:r>
            <a:r>
              <a:rPr sz="1550" spc="65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Helsinki</a:t>
            </a:r>
            <a:endParaRPr sz="155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710"/>
              </a:spcBef>
              <a:buFont typeface="Arial MT"/>
              <a:buChar char="•"/>
            </a:pPr>
            <a:endParaRPr sz="1550" dirty="0">
              <a:latin typeface="Arial MT"/>
              <a:cs typeface="Arial MT"/>
            </a:endParaRPr>
          </a:p>
          <a:p>
            <a:pPr marL="161925" marR="1117600" indent="-124460">
              <a:lnSpc>
                <a:spcPct val="160900"/>
              </a:lnSpc>
              <a:buChar char="•"/>
              <a:tabLst>
                <a:tab pos="479425" algn="l"/>
              </a:tabLst>
            </a:pPr>
            <a:r>
              <a:rPr sz="1550" dirty="0">
                <a:latin typeface="Arial MT"/>
                <a:cs typeface="Arial MT"/>
              </a:rPr>
              <a:t>Bagian</a:t>
            </a:r>
            <a:r>
              <a:rPr sz="1550" spc="4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dari</a:t>
            </a:r>
            <a:r>
              <a:rPr sz="1550" spc="5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LUMA</a:t>
            </a:r>
            <a:r>
              <a:rPr sz="1550" spc="5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Centre</a:t>
            </a:r>
            <a:r>
              <a:rPr sz="1550" spc="5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Finland,</a:t>
            </a:r>
            <a:r>
              <a:rPr sz="1550" spc="4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sebuah</a:t>
            </a:r>
            <a:r>
              <a:rPr sz="1550" spc="5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pusat</a:t>
            </a:r>
            <a:r>
              <a:rPr sz="1550" spc="50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sains 	</a:t>
            </a:r>
            <a:r>
              <a:rPr sz="1550" dirty="0">
                <a:latin typeface="Arial MT"/>
                <a:cs typeface="Arial MT"/>
              </a:rPr>
              <a:t>jaringan</a:t>
            </a:r>
            <a:r>
              <a:rPr sz="1550" spc="7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pendidikan</a:t>
            </a:r>
            <a:r>
              <a:rPr sz="1550" spc="7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universitas</a:t>
            </a:r>
            <a:r>
              <a:rPr sz="1550" spc="70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Finlandia</a:t>
            </a:r>
            <a:endParaRPr sz="155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55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75"/>
              </a:spcBef>
            </a:pPr>
            <a:endParaRPr sz="15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350" dirty="0">
                <a:latin typeface="Arial MT"/>
                <a:cs typeface="Arial MT"/>
              </a:rPr>
              <a:t>Situs</a:t>
            </a:r>
            <a:r>
              <a:rPr sz="1350" spc="4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web:</a:t>
            </a:r>
            <a:r>
              <a:rPr sz="1350" spc="45" dirty="0"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0563C1"/>
                </a:solidFill>
                <a:latin typeface="Arial MT"/>
                <a:cs typeface="Arial MT"/>
                <a:hlinkClick r:id="rId3"/>
              </a:rPr>
              <a:t>LUMALab</a:t>
            </a:r>
            <a:r>
              <a:rPr sz="1350" spc="40" dirty="0">
                <a:solidFill>
                  <a:srgbClr val="0563C1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0563C1"/>
                </a:solidFill>
                <a:latin typeface="Arial MT"/>
                <a:cs typeface="Arial MT"/>
                <a:hlinkClick r:id="rId3"/>
              </a:rPr>
              <a:t>Gadolin</a:t>
            </a:r>
            <a:r>
              <a:rPr sz="1350" spc="45" dirty="0">
                <a:solidFill>
                  <a:srgbClr val="0563C1"/>
                </a:solidFill>
                <a:latin typeface="Arial MT"/>
                <a:cs typeface="Arial MT"/>
                <a:hlinkClick r:id="rId3"/>
              </a:rPr>
              <a:t> </a:t>
            </a:r>
            <a:r>
              <a:rPr sz="1350" dirty="0">
                <a:solidFill>
                  <a:srgbClr val="0563C1"/>
                </a:solidFill>
                <a:latin typeface="Arial MT"/>
                <a:cs typeface="Arial MT"/>
                <a:hlinkClick r:id="rId3"/>
              </a:rPr>
              <a:t>|</a:t>
            </a:r>
            <a:r>
              <a:rPr sz="1350" spc="50" dirty="0">
                <a:solidFill>
                  <a:srgbClr val="0563C1"/>
                </a:solidFill>
                <a:latin typeface="Arial MT"/>
                <a:cs typeface="Arial MT"/>
                <a:hlinkClick r:id="rId3"/>
              </a:rPr>
              <a:t> </a:t>
            </a:r>
            <a:r>
              <a:rPr sz="1350" dirty="0">
                <a:solidFill>
                  <a:srgbClr val="0563C1"/>
                </a:solidFill>
                <a:latin typeface="Arial MT"/>
                <a:cs typeface="Arial MT"/>
                <a:hlinkClick r:id="rId3"/>
              </a:rPr>
              <a:t>Pendidikan</a:t>
            </a:r>
            <a:r>
              <a:rPr sz="1350" spc="40" dirty="0">
                <a:solidFill>
                  <a:srgbClr val="0563C1"/>
                </a:solidFill>
                <a:latin typeface="Arial MT"/>
                <a:cs typeface="Arial MT"/>
                <a:hlinkClick r:id="rId3"/>
              </a:rPr>
              <a:t> </a:t>
            </a:r>
            <a:r>
              <a:rPr sz="1350" dirty="0">
                <a:solidFill>
                  <a:srgbClr val="0563C1"/>
                </a:solidFill>
                <a:latin typeface="Arial MT"/>
                <a:cs typeface="Arial MT"/>
                <a:hlinkClick r:id="rId3"/>
              </a:rPr>
              <a:t>sains</a:t>
            </a:r>
            <a:r>
              <a:rPr sz="1350" spc="45" dirty="0">
                <a:solidFill>
                  <a:srgbClr val="0563C1"/>
                </a:solidFill>
                <a:latin typeface="Arial MT"/>
                <a:cs typeface="Arial MT"/>
                <a:hlinkClick r:id="rId3"/>
              </a:rPr>
              <a:t> </a:t>
            </a:r>
            <a:r>
              <a:rPr sz="1350" dirty="0">
                <a:solidFill>
                  <a:srgbClr val="0563C1"/>
                </a:solidFill>
                <a:latin typeface="Arial MT"/>
                <a:cs typeface="Arial MT"/>
                <a:hlinkClick r:id="rId3"/>
              </a:rPr>
              <a:t>dan</a:t>
            </a:r>
            <a:r>
              <a:rPr sz="1350" spc="45" dirty="0">
                <a:solidFill>
                  <a:srgbClr val="0563C1"/>
                </a:solidFill>
                <a:latin typeface="Arial MT"/>
                <a:cs typeface="Arial MT"/>
                <a:hlinkClick r:id="rId3"/>
              </a:rPr>
              <a:t> </a:t>
            </a:r>
            <a:r>
              <a:rPr sz="1350" dirty="0">
                <a:solidFill>
                  <a:srgbClr val="0563C1"/>
                </a:solidFill>
                <a:latin typeface="Arial MT"/>
                <a:cs typeface="Arial MT"/>
                <a:hlinkClick r:id="rId3"/>
              </a:rPr>
              <a:t>penjangkauan</a:t>
            </a:r>
            <a:r>
              <a:rPr sz="1350" spc="40" dirty="0">
                <a:solidFill>
                  <a:srgbClr val="0563C1"/>
                </a:solidFill>
                <a:latin typeface="Arial MT"/>
                <a:cs typeface="Arial MT"/>
                <a:hlinkClick r:id="rId3"/>
              </a:rPr>
              <a:t> </a:t>
            </a:r>
            <a:r>
              <a:rPr sz="1350" dirty="0">
                <a:solidFill>
                  <a:srgbClr val="0563C1"/>
                </a:solidFill>
                <a:latin typeface="Arial MT"/>
                <a:cs typeface="Arial MT"/>
                <a:hlinkClick r:id="rId3"/>
              </a:rPr>
              <a:t>akademis</a:t>
            </a:r>
            <a:r>
              <a:rPr sz="1350" spc="45" dirty="0">
                <a:solidFill>
                  <a:srgbClr val="0563C1"/>
                </a:solidFill>
                <a:latin typeface="Arial MT"/>
                <a:cs typeface="Arial MT"/>
              </a:rPr>
              <a:t> </a:t>
            </a:r>
            <a:r>
              <a:rPr sz="1350" spc="-50" dirty="0">
                <a:solidFill>
                  <a:srgbClr val="0563C1"/>
                </a:solidFill>
                <a:latin typeface="Arial MT"/>
                <a:cs typeface="Arial MT"/>
              </a:rPr>
              <a:t>|</a:t>
            </a:r>
            <a:endParaRPr sz="1350" dirty="0">
              <a:latin typeface="Arial MT"/>
              <a:cs typeface="Arial MT"/>
            </a:endParaRPr>
          </a:p>
          <a:p>
            <a:pPr marL="24765">
              <a:lnSpc>
                <a:spcPct val="100000"/>
              </a:lnSpc>
              <a:spcBef>
                <a:spcPts val="180"/>
              </a:spcBef>
            </a:pPr>
            <a:r>
              <a:rPr sz="1550" dirty="0">
                <a:solidFill>
                  <a:srgbClr val="0563C1"/>
                </a:solidFill>
                <a:latin typeface="Arial MT"/>
                <a:cs typeface="Arial MT"/>
                <a:hlinkClick r:id="rId3"/>
              </a:rPr>
              <a:t>Universitas</a:t>
            </a:r>
            <a:r>
              <a:rPr sz="1550" spc="80" dirty="0">
                <a:solidFill>
                  <a:srgbClr val="0563C1"/>
                </a:solidFill>
                <a:latin typeface="Arial MT"/>
                <a:cs typeface="Arial MT"/>
                <a:hlinkClick r:id="rId3"/>
              </a:rPr>
              <a:t> </a:t>
            </a:r>
            <a:r>
              <a:rPr sz="1550" spc="-10" dirty="0">
                <a:solidFill>
                  <a:srgbClr val="0563C1"/>
                </a:solidFill>
                <a:latin typeface="Arial MT"/>
                <a:cs typeface="Arial MT"/>
                <a:hlinkClick r:id="rId3"/>
              </a:rPr>
              <a:t>Helsinki</a:t>
            </a:r>
            <a:endParaRPr sz="1550" dirty="0">
              <a:latin typeface="Arial MT"/>
              <a:cs typeface="Arial MT"/>
            </a:endParaRPr>
          </a:p>
          <a:p>
            <a:pPr marL="26034">
              <a:lnSpc>
                <a:spcPct val="100000"/>
              </a:lnSpc>
              <a:spcBef>
                <a:spcPts val="715"/>
              </a:spcBef>
            </a:pPr>
            <a:r>
              <a:rPr sz="1350" dirty="0">
                <a:latin typeface="Arial MT"/>
                <a:cs typeface="Arial MT"/>
              </a:rPr>
              <a:t>Gambar:</a:t>
            </a:r>
            <a:r>
              <a:rPr sz="1350" spc="5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LUMAlab</a:t>
            </a:r>
            <a:r>
              <a:rPr sz="1350" spc="5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Gadolin,</a:t>
            </a:r>
            <a:r>
              <a:rPr sz="1350" spc="5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Universitas</a:t>
            </a:r>
            <a:r>
              <a:rPr sz="1350" spc="60" dirty="0">
                <a:latin typeface="Arial MT"/>
                <a:cs typeface="Arial MT"/>
              </a:rPr>
              <a:t> </a:t>
            </a:r>
            <a:r>
              <a:rPr sz="1350" spc="-10" dirty="0">
                <a:latin typeface="Arial MT"/>
                <a:cs typeface="Arial MT"/>
              </a:rPr>
              <a:t>Helsinki</a:t>
            </a:r>
            <a:endParaRPr sz="1350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935" y="28343"/>
            <a:ext cx="1205230" cy="1295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dirty="0">
                <a:latin typeface="Arial MT"/>
                <a:cs typeface="Arial MT"/>
              </a:rPr>
              <a:t>Machine</a:t>
            </a:r>
            <a:r>
              <a:rPr sz="650" spc="85" dirty="0">
                <a:latin typeface="Arial MT"/>
                <a:cs typeface="Arial MT"/>
              </a:rPr>
              <a:t> </a:t>
            </a:r>
            <a:r>
              <a:rPr sz="650" dirty="0">
                <a:latin typeface="Arial MT"/>
                <a:cs typeface="Arial MT"/>
              </a:rPr>
              <a:t>Translated</a:t>
            </a:r>
            <a:r>
              <a:rPr sz="650" spc="90" dirty="0">
                <a:latin typeface="Arial MT"/>
                <a:cs typeface="Arial MT"/>
              </a:rPr>
              <a:t> </a:t>
            </a:r>
            <a:r>
              <a:rPr sz="650" dirty="0">
                <a:latin typeface="Arial MT"/>
                <a:cs typeface="Arial MT"/>
              </a:rPr>
              <a:t>by</a:t>
            </a:r>
            <a:r>
              <a:rPr sz="650" spc="85" dirty="0">
                <a:latin typeface="Arial MT"/>
                <a:cs typeface="Arial MT"/>
              </a:rPr>
              <a:t> </a:t>
            </a:r>
            <a:r>
              <a:rPr sz="650" spc="-10" dirty="0">
                <a:latin typeface="Arial MT"/>
                <a:cs typeface="Arial MT"/>
              </a:rPr>
              <a:t>Google</a:t>
            </a:r>
            <a:endParaRPr sz="6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2356</Words>
  <Application>Microsoft Office PowerPoint</Application>
  <PresentationFormat>Widescreen</PresentationFormat>
  <Paragraphs>269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Arial MT</vt:lpstr>
      <vt:lpstr>Calibri</vt:lpstr>
      <vt:lpstr>Office Theme</vt:lpstr>
      <vt:lpstr>Pembelajaran berbasis proyek dan struktur inovatif untuk ESD dengan mitra informal dan non formal</vt:lpstr>
      <vt:lpstr>ESD dengan mitra informal dan nonformal: garis besar kuliah</vt:lpstr>
      <vt:lpstr>1. Apa itu lingkungan belajar? Lingkungan belajar formal, nonformal dan informal       Contoh lingkungan belajar nonformal dan informal</vt:lpstr>
      <vt:lpstr>Apa itu lingkungan belajar?</vt:lpstr>
      <vt:lpstr>Pembelajaran formal, nonformal dan informal</vt:lpstr>
      <vt:lpstr>Pembelajaran formal, nonformal dan informal</vt:lpstr>
      <vt:lpstr>PowerPoint Presentation</vt:lpstr>
      <vt:lpstr>Pembelajaran formal, nonformal dan informal: Contoh berbagai jenis lingkungan belajar</vt:lpstr>
      <vt:lpstr>Contoh 1. Lingkungan belajar nonformal</vt:lpstr>
      <vt:lpstr>Contoh 1. Lingkungan belajar nonformal: kunjungan studi ke LUMALab Gadolin</vt:lpstr>
      <vt:lpstr>Contoh 2: Pembelajaran informal di Gadolin Tiktok</vt:lpstr>
      <vt:lpstr>PowerPoint Presentation</vt:lpstr>
      <vt:lpstr>Contoh kemungkinan kolaborasi non-/informal untuk sekolah</vt:lpstr>
      <vt:lpstr>Daftar periksa untuk merencanakan kunjungan ke lingkungan belajar nonformal</vt:lpstr>
      <vt:lpstr>Hal-hal yang perlu dipertimbangkan ketika memilih mitra kolaborasi non-/informal untuk ESD</vt:lpstr>
      <vt:lpstr>PowerPoint Presentation</vt:lpstr>
      <vt:lpstr>1. CONTOH PBL A. Kerjasama dengan perpustakaan setempat Rencana Aksi untuk Menyelamatkan Buku Berjamur di Perpustakaan Sekolah Yunhai</vt:lpstr>
      <vt:lpstr>1. CONTOH PBL B. Kolaborasi dengan universitas dan perusahaan Kalkulator iklim siswa sekolah menengah atas untuk emisi gas rumah kaca</vt:lpstr>
      <vt:lpstr>2. Stasiun Hutan Hyytiälä: Contoh kunjungan studi ke stasiun penelitian</vt:lpstr>
      <vt:lpstr>2. Stasiun Hutan Hyytiälä: kegiatan kunjungan studi •</vt:lpstr>
      <vt:lpstr>2. Stasiun Hutan Hyytiälä: Tugas pembelajaran menggunakan data terbuka</vt:lpstr>
      <vt:lpstr>Contoh lokal</vt:lpstr>
      <vt:lpstr>Lakukan curah pendapat dan buat daftar mitra lokal non-/ informal yang bisa menjadi mitra kolaborasi potensial untuk mempromosikan ESD. </vt:lpstr>
      <vt:lpstr>Diskusikan potensi manfaat dan peluang kolaborasi dengan masing-masing mitra non-/informal yang tercantum pada tugas sebelumnya</vt:lpstr>
      <vt:lpstr>Literatur dan sumber web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Safwatun Nida</dc:creator>
  <cp:lastModifiedBy>Reviewer</cp:lastModifiedBy>
  <cp:revision>2</cp:revision>
  <dcterms:created xsi:type="dcterms:W3CDTF">2025-09-04T12:19:09Z</dcterms:created>
  <dcterms:modified xsi:type="dcterms:W3CDTF">2025-09-04T12:50:23Z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2025-09-03T00:00:00Z</vt:filetime>
  </property>
  <property fmtid="{D5CDD505-2E9C-101B-9397-08002B2CF9AE}" pid="3" name="Creator">
    <vt:lpwstr>PDFium</vt:lpwstr>
  </property>
  <property fmtid="{D5CDD505-2E9C-101B-9397-08002B2CF9AE}" pid="4" name="LastSaved">
    <vt:filetime>2025-09-03T00:00:00Z</vt:filetime>
  </property>
</Properties>
</file>