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81" r:id="rId6"/>
    <p:sldId id="260" r:id="rId7"/>
    <p:sldId id="261" r:id="rId8"/>
    <p:sldId id="282" r:id="rId9"/>
    <p:sldId id="262" r:id="rId10"/>
    <p:sldId id="283" r:id="rId11"/>
    <p:sldId id="264" r:id="rId12"/>
    <p:sldId id="265" r:id="rId13"/>
    <p:sldId id="284" r:id="rId14"/>
    <p:sldId id="267" r:id="rId15"/>
    <p:sldId id="268" r:id="rId16"/>
    <p:sldId id="269" r:id="rId17"/>
    <p:sldId id="270" r:id="rId18"/>
    <p:sldId id="271" r:id="rId19"/>
    <p:sldId id="272" r:id="rId20"/>
    <p:sldId id="273" r:id="rId21"/>
    <p:sldId id="274" r:id="rId22"/>
    <p:sldId id="275" r:id="rId23"/>
    <p:sldId id="285" r:id="rId24"/>
    <p:sldId id="277" r:id="rId25"/>
    <p:sldId id="278" r:id="rId26"/>
    <p:sldId id="279" r:id="rId27"/>
    <p:sldId id="280" r:id="rId28"/>
  </p:sldIdLst>
  <p:sldSz cx="12192000" cy="6858000"/>
  <p:notesSz cx="12192000" cy="6858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5"/>
    <p:restoredTop sz="94667"/>
  </p:normalViewPr>
  <p:slideViewPr>
    <p:cSldViewPr>
      <p:cViewPr varScale="1">
        <p:scale>
          <a:sx n="97" d="100"/>
          <a:sy n="97" d="100"/>
        </p:scale>
        <p:origin x="424"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6016DF-E3EC-4EAD-8D7D-A7F11B466514}" type="doc">
      <dgm:prSet loTypeId="urn:microsoft.com/office/officeart/2005/8/layout/radial1" loCatId="cycle" qsTypeId="urn:microsoft.com/office/officeart/2005/8/quickstyle/simple3#1" qsCatId="simple" csTypeId="urn:microsoft.com/office/officeart/2005/8/colors/colorful4" csCatId="colorful" phldr="1"/>
      <dgm:spPr bwMode="auto"/>
      <dgm:t>
        <a:bodyPr/>
        <a:lstStyle/>
        <a:p>
          <a:pPr>
            <a:defRPr/>
          </a:pPr>
          <a:endParaRPr lang="fi-FI"/>
        </a:p>
      </dgm:t>
    </dgm:pt>
    <dgm:pt modelId="{C71DFBB9-2845-4999-9DA4-750D5883F4B7}">
      <dgm:prSet phldrT="[Text]" custT="1"/>
      <dgm:spPr bwMode="auto"/>
      <dgm:t>
        <a:bodyPr/>
        <a:lstStyle/>
        <a:p>
          <a:pPr>
            <a:defRPr/>
          </a:pPr>
          <a:r>
            <a:rPr lang="fi-FI" sz="1400" b="1"/>
            <a:t>Learner</a:t>
          </a:r>
        </a:p>
        <a:p>
          <a:pPr>
            <a:defRPr/>
          </a:pPr>
          <a:r>
            <a:rPr lang="fi-FI" sz="1400" b="1"/>
            <a:t>Organisation</a:t>
          </a:r>
        </a:p>
        <a:p>
          <a:pPr>
            <a:defRPr/>
          </a:pPr>
          <a:r>
            <a:rPr lang="fi-FI" sz="1400" b="1"/>
            <a:t>Technology</a:t>
          </a:r>
          <a:endParaRPr/>
        </a:p>
      </dgm:t>
    </dgm:pt>
    <dgm:pt modelId="{0BEFBC99-6B8F-435C-B4C3-E7214E2046A5}" type="parTrans" cxnId="{BA4A5FC1-4D92-48C9-BF2B-4ABFC44AC6ED}">
      <dgm:prSet/>
      <dgm:spPr bwMode="auto"/>
      <dgm:t>
        <a:bodyPr/>
        <a:lstStyle/>
        <a:p>
          <a:pPr>
            <a:defRPr/>
          </a:pPr>
          <a:endParaRPr lang="fi-FI"/>
        </a:p>
      </dgm:t>
    </dgm:pt>
    <dgm:pt modelId="{AF7EF98E-6B5B-4FAF-AD9C-5EE76B7E98EA}" type="sibTrans" cxnId="{BA4A5FC1-4D92-48C9-BF2B-4ABFC44AC6ED}">
      <dgm:prSet/>
      <dgm:spPr bwMode="auto"/>
      <dgm:t>
        <a:bodyPr/>
        <a:lstStyle/>
        <a:p>
          <a:pPr>
            <a:defRPr/>
          </a:pPr>
          <a:endParaRPr lang="fi-FI"/>
        </a:p>
      </dgm:t>
    </dgm:pt>
    <dgm:pt modelId="{9FEB9F26-9B63-4E08-A0C3-DB1A2175CFDA}">
      <dgm:prSet phldrT="[Text]" custT="1"/>
      <dgm:spPr bwMode="auto"/>
      <dgm:t>
        <a:bodyPr/>
        <a:lstStyle/>
        <a:p>
          <a:pPr>
            <a:defRPr/>
          </a:pPr>
          <a:r>
            <a:rPr lang="fi-FI" sz="1200" b="1"/>
            <a:t>Physical</a:t>
          </a:r>
          <a:endParaRPr lang="fi-FI" sz="1200"/>
        </a:p>
      </dgm:t>
    </dgm:pt>
    <dgm:pt modelId="{98E06AC1-2E7B-4289-B160-C2E7B6EBD105}" type="parTrans" cxnId="{28AD6B03-B9D7-4953-AEFA-2C85E9E286B8}">
      <dgm:prSet custT="1"/>
      <dgm:spPr bwMode="auto"/>
      <dgm:t>
        <a:bodyPr/>
        <a:lstStyle/>
        <a:p>
          <a:pPr>
            <a:defRPr/>
          </a:pPr>
          <a:endParaRPr lang="fi-FI" sz="600">
            <a:solidFill>
              <a:schemeClr val="tx1"/>
            </a:solidFill>
          </a:endParaRPr>
        </a:p>
      </dgm:t>
    </dgm:pt>
    <dgm:pt modelId="{DE9D7E15-90FE-495C-8A55-DB1026807378}" type="sibTrans" cxnId="{28AD6B03-B9D7-4953-AEFA-2C85E9E286B8}">
      <dgm:prSet/>
      <dgm:spPr bwMode="auto"/>
      <dgm:t>
        <a:bodyPr/>
        <a:lstStyle/>
        <a:p>
          <a:pPr>
            <a:defRPr/>
          </a:pPr>
          <a:endParaRPr lang="fi-FI"/>
        </a:p>
      </dgm:t>
    </dgm:pt>
    <dgm:pt modelId="{10672827-459C-4710-A66E-A91CE6865971}">
      <dgm:prSet phldrT="[Text]" custT="1"/>
      <dgm:spPr bwMode="auto"/>
      <dgm:t>
        <a:bodyPr/>
        <a:lstStyle/>
        <a:p>
          <a:pPr>
            <a:defRPr/>
          </a:pPr>
          <a:r>
            <a:rPr lang="fi-FI" sz="1200" b="1"/>
            <a:t>Technical</a:t>
          </a:r>
          <a:endParaRPr lang="fi-FI" sz="1200"/>
        </a:p>
      </dgm:t>
    </dgm:pt>
    <dgm:pt modelId="{0DC8B184-EEBE-4C59-8407-4D857B443D4A}" type="parTrans" cxnId="{4D77F357-4694-4F36-94A1-E82008EB5AF0}">
      <dgm:prSet custT="1"/>
      <dgm:spPr bwMode="auto"/>
      <dgm:t>
        <a:bodyPr/>
        <a:lstStyle/>
        <a:p>
          <a:pPr>
            <a:defRPr/>
          </a:pPr>
          <a:endParaRPr lang="fi-FI" sz="600">
            <a:solidFill>
              <a:schemeClr val="tx1"/>
            </a:solidFill>
          </a:endParaRPr>
        </a:p>
      </dgm:t>
    </dgm:pt>
    <dgm:pt modelId="{B4FAB700-42F7-4382-9C46-C7C6F3B65ACA}" type="sibTrans" cxnId="{4D77F357-4694-4F36-94A1-E82008EB5AF0}">
      <dgm:prSet/>
      <dgm:spPr bwMode="auto"/>
      <dgm:t>
        <a:bodyPr/>
        <a:lstStyle/>
        <a:p>
          <a:pPr>
            <a:defRPr/>
          </a:pPr>
          <a:endParaRPr lang="fi-FI"/>
        </a:p>
      </dgm:t>
    </dgm:pt>
    <dgm:pt modelId="{A152EFAF-AA6C-459B-8FBE-57F7E9168028}">
      <dgm:prSet phldrT="[Text]" custT="1"/>
      <dgm:spPr bwMode="auto"/>
      <dgm:t>
        <a:bodyPr/>
        <a:lstStyle/>
        <a:p>
          <a:pPr>
            <a:defRPr/>
          </a:pPr>
          <a:r>
            <a:rPr lang="fi-FI" sz="1200" b="1"/>
            <a:t>Social</a:t>
          </a:r>
          <a:endParaRPr lang="fi-FI" sz="1200"/>
        </a:p>
      </dgm:t>
    </dgm:pt>
    <dgm:pt modelId="{8BF63BE0-78CD-4353-A5D4-E29AEDC48580}" type="parTrans" cxnId="{541DBA5C-B514-47A4-841A-7C41399681E1}">
      <dgm:prSet custT="1"/>
      <dgm:spPr bwMode="auto"/>
      <dgm:t>
        <a:bodyPr/>
        <a:lstStyle/>
        <a:p>
          <a:pPr>
            <a:defRPr/>
          </a:pPr>
          <a:endParaRPr lang="fi-FI" sz="600">
            <a:solidFill>
              <a:schemeClr val="tx1"/>
            </a:solidFill>
          </a:endParaRPr>
        </a:p>
      </dgm:t>
    </dgm:pt>
    <dgm:pt modelId="{0146DA42-1EB0-4861-AE4F-2693CE0523DD}" type="sibTrans" cxnId="{541DBA5C-B514-47A4-841A-7C41399681E1}">
      <dgm:prSet/>
      <dgm:spPr bwMode="auto"/>
      <dgm:t>
        <a:bodyPr/>
        <a:lstStyle/>
        <a:p>
          <a:pPr>
            <a:defRPr/>
          </a:pPr>
          <a:endParaRPr lang="fi-FI"/>
        </a:p>
      </dgm:t>
    </dgm:pt>
    <dgm:pt modelId="{1D8AB75C-7591-41D8-8721-F7242D2EEEA6}">
      <dgm:prSet phldrT="[Text]" custT="1"/>
      <dgm:spPr bwMode="auto"/>
      <dgm:t>
        <a:bodyPr/>
        <a:lstStyle/>
        <a:p>
          <a:pPr>
            <a:defRPr/>
          </a:pPr>
          <a:r>
            <a:rPr lang="fi-FI" sz="1200" b="1"/>
            <a:t>Pedagogical</a:t>
          </a:r>
          <a:endParaRPr lang="fi-FI" sz="1200"/>
        </a:p>
      </dgm:t>
    </dgm:pt>
    <dgm:pt modelId="{566F4E88-BD30-4AE5-978B-667D148C1E32}" type="parTrans" cxnId="{84C0ED57-9BD7-4E63-943A-54EAA65271AB}">
      <dgm:prSet custT="1"/>
      <dgm:spPr bwMode="auto"/>
      <dgm:t>
        <a:bodyPr/>
        <a:lstStyle/>
        <a:p>
          <a:pPr>
            <a:defRPr/>
          </a:pPr>
          <a:endParaRPr lang="fi-FI" sz="600">
            <a:solidFill>
              <a:schemeClr val="tx1"/>
            </a:solidFill>
          </a:endParaRPr>
        </a:p>
      </dgm:t>
    </dgm:pt>
    <dgm:pt modelId="{5E468209-70A5-4C67-A035-5C37267FECCA}" type="sibTrans" cxnId="{84C0ED57-9BD7-4E63-943A-54EAA65271AB}">
      <dgm:prSet/>
      <dgm:spPr bwMode="auto"/>
      <dgm:t>
        <a:bodyPr/>
        <a:lstStyle/>
        <a:p>
          <a:pPr>
            <a:defRPr/>
          </a:pPr>
          <a:endParaRPr lang="fi-FI"/>
        </a:p>
      </dgm:t>
    </dgm:pt>
    <dgm:pt modelId="{4820A995-0264-4495-B695-1695F38CEDB2}">
      <dgm:prSet phldrT="[Text]" custT="1"/>
      <dgm:spPr bwMode="auto"/>
      <dgm:t>
        <a:bodyPr/>
        <a:lstStyle/>
        <a:p>
          <a:pPr>
            <a:defRPr/>
          </a:pPr>
          <a:r>
            <a:rPr lang="fi-FI" sz="1000"/>
            <a:t> Available space</a:t>
          </a:r>
        </a:p>
      </dgm:t>
    </dgm:pt>
    <dgm:pt modelId="{AA8F145D-39D2-4BF0-94E6-727A3294FEF4}" type="parTrans" cxnId="{CFD73042-20CC-45C6-AE65-75D5C5D1A232}">
      <dgm:prSet/>
      <dgm:spPr bwMode="auto"/>
      <dgm:t>
        <a:bodyPr/>
        <a:lstStyle/>
        <a:p>
          <a:pPr>
            <a:defRPr/>
          </a:pPr>
          <a:endParaRPr lang="fi-FI"/>
        </a:p>
      </dgm:t>
    </dgm:pt>
    <dgm:pt modelId="{69ACCBCB-0BEF-44B8-B53E-71C9F0D2D94D}" type="sibTrans" cxnId="{CFD73042-20CC-45C6-AE65-75D5C5D1A232}">
      <dgm:prSet/>
      <dgm:spPr bwMode="auto"/>
      <dgm:t>
        <a:bodyPr/>
        <a:lstStyle/>
        <a:p>
          <a:pPr>
            <a:defRPr/>
          </a:pPr>
          <a:endParaRPr lang="fi-FI"/>
        </a:p>
      </dgm:t>
    </dgm:pt>
    <dgm:pt modelId="{5732F40A-B3FA-4960-9283-594599E05355}">
      <dgm:prSet phldrT="[Text]" custT="1"/>
      <dgm:spPr bwMode="auto"/>
      <dgm:t>
        <a:bodyPr/>
        <a:lstStyle/>
        <a:p>
          <a:pPr>
            <a:defRPr/>
          </a:pPr>
          <a:r>
            <a:rPr lang="fi-FI" sz="1000"/>
            <a:t> Furniture and their arrangement</a:t>
          </a:r>
        </a:p>
      </dgm:t>
    </dgm:pt>
    <dgm:pt modelId="{0B4A658B-715F-4351-9495-110EEB7E482D}" type="parTrans" cxnId="{119A5C25-1FBE-4835-8BB6-B62C2B328DE7}">
      <dgm:prSet/>
      <dgm:spPr bwMode="auto"/>
      <dgm:t>
        <a:bodyPr/>
        <a:lstStyle/>
        <a:p>
          <a:pPr>
            <a:defRPr/>
          </a:pPr>
          <a:endParaRPr lang="fi-FI"/>
        </a:p>
      </dgm:t>
    </dgm:pt>
    <dgm:pt modelId="{0AC17785-9533-4C83-9E10-5D5BF5E65842}" type="sibTrans" cxnId="{119A5C25-1FBE-4835-8BB6-B62C2B328DE7}">
      <dgm:prSet/>
      <dgm:spPr bwMode="auto"/>
      <dgm:t>
        <a:bodyPr/>
        <a:lstStyle/>
        <a:p>
          <a:pPr>
            <a:defRPr/>
          </a:pPr>
          <a:endParaRPr lang="fi-FI"/>
        </a:p>
      </dgm:t>
    </dgm:pt>
    <dgm:pt modelId="{2EE70D32-BF7D-4691-B8A9-D5F024D6A870}">
      <dgm:prSet phldrT="[Text]" custT="1"/>
      <dgm:spPr bwMode="auto"/>
      <dgm:t>
        <a:bodyPr/>
        <a:lstStyle/>
        <a:p>
          <a:pPr>
            <a:defRPr/>
          </a:pPr>
          <a:r>
            <a:rPr lang="fi-FI" sz="1000" dirty="0"/>
            <a:t> ICT</a:t>
          </a:r>
          <a:endParaRPr dirty="0"/>
        </a:p>
      </dgm:t>
    </dgm:pt>
    <dgm:pt modelId="{7DA02C8F-2FB9-4885-BBE5-4C81F1100BA6}" type="parTrans" cxnId="{CC3DB422-290F-49FE-B830-BFFD294FB30C}">
      <dgm:prSet/>
      <dgm:spPr bwMode="auto"/>
      <dgm:t>
        <a:bodyPr/>
        <a:lstStyle/>
        <a:p>
          <a:pPr>
            <a:defRPr/>
          </a:pPr>
          <a:endParaRPr lang="fi-FI"/>
        </a:p>
      </dgm:t>
    </dgm:pt>
    <dgm:pt modelId="{5DA849BD-7C2C-4703-AB0E-D4CB01E442F5}" type="sibTrans" cxnId="{CC3DB422-290F-49FE-B830-BFFD294FB30C}">
      <dgm:prSet/>
      <dgm:spPr bwMode="auto"/>
      <dgm:t>
        <a:bodyPr/>
        <a:lstStyle/>
        <a:p>
          <a:pPr>
            <a:defRPr/>
          </a:pPr>
          <a:endParaRPr lang="fi-FI"/>
        </a:p>
      </dgm:t>
    </dgm:pt>
    <dgm:pt modelId="{11ACBD70-55DF-4D95-9639-0444DC66EA94}">
      <dgm:prSet phldrT="[Text]" custT="1"/>
      <dgm:spPr bwMode="auto"/>
      <dgm:t>
        <a:bodyPr/>
        <a:lstStyle/>
        <a:p>
          <a:pPr>
            <a:defRPr/>
          </a:pPr>
          <a:r>
            <a:rPr lang="fi-FI" sz="1000"/>
            <a:t>Accessibility</a:t>
          </a:r>
          <a:endParaRPr/>
        </a:p>
      </dgm:t>
    </dgm:pt>
    <dgm:pt modelId="{06AF2F34-C435-43E1-9C43-24388564D927}" type="parTrans" cxnId="{1AF0DF0F-7FBE-4D66-8A18-AE8C6B4E4ECE}">
      <dgm:prSet/>
      <dgm:spPr bwMode="auto"/>
      <dgm:t>
        <a:bodyPr/>
        <a:lstStyle/>
        <a:p>
          <a:pPr>
            <a:defRPr/>
          </a:pPr>
          <a:endParaRPr lang="fi-FI"/>
        </a:p>
      </dgm:t>
    </dgm:pt>
    <dgm:pt modelId="{AC6448D6-D310-4EC9-B2DA-DD729C5348B1}" type="sibTrans" cxnId="{1AF0DF0F-7FBE-4D66-8A18-AE8C6B4E4ECE}">
      <dgm:prSet/>
      <dgm:spPr bwMode="auto"/>
      <dgm:t>
        <a:bodyPr/>
        <a:lstStyle/>
        <a:p>
          <a:pPr>
            <a:defRPr/>
          </a:pPr>
          <a:endParaRPr lang="fi-FI"/>
        </a:p>
      </dgm:t>
    </dgm:pt>
    <dgm:pt modelId="{00AB3FF0-66EA-4D05-B472-355606C01284}">
      <dgm:prSet phldrT="[Text]" custT="1"/>
      <dgm:spPr bwMode="auto"/>
      <dgm:t>
        <a:bodyPr/>
        <a:lstStyle/>
        <a:p>
          <a:pPr>
            <a:defRPr/>
          </a:pPr>
          <a:r>
            <a:rPr lang="fi-FI" sz="1000"/>
            <a:t>Group dynamics</a:t>
          </a:r>
        </a:p>
      </dgm:t>
    </dgm:pt>
    <dgm:pt modelId="{056839F7-D0B1-409D-8395-34EB898D78A8}" type="parTrans" cxnId="{16EE7DCC-59A1-412B-96F2-FAFECEEAC5E2}">
      <dgm:prSet/>
      <dgm:spPr bwMode="auto"/>
      <dgm:t>
        <a:bodyPr/>
        <a:lstStyle/>
        <a:p>
          <a:pPr>
            <a:defRPr/>
          </a:pPr>
          <a:endParaRPr lang="fi-FI"/>
        </a:p>
      </dgm:t>
    </dgm:pt>
    <dgm:pt modelId="{C89E40E3-07E0-469C-876E-9435D5636F89}" type="sibTrans" cxnId="{16EE7DCC-59A1-412B-96F2-FAFECEEAC5E2}">
      <dgm:prSet/>
      <dgm:spPr bwMode="auto"/>
      <dgm:t>
        <a:bodyPr/>
        <a:lstStyle/>
        <a:p>
          <a:pPr>
            <a:defRPr/>
          </a:pPr>
          <a:endParaRPr lang="fi-FI"/>
        </a:p>
      </dgm:t>
    </dgm:pt>
    <dgm:pt modelId="{EEB1BA9D-96E7-48FD-A955-2E65C5D0A59C}">
      <dgm:prSet phldrT="[Text]" custT="1"/>
      <dgm:spPr bwMode="auto"/>
      <dgm:t>
        <a:bodyPr/>
        <a:lstStyle/>
        <a:p>
          <a:pPr>
            <a:defRPr/>
          </a:pPr>
          <a:r>
            <a:rPr lang="fi-FI" sz="1000"/>
            <a:t>Atmosphere, mutual respect</a:t>
          </a:r>
        </a:p>
      </dgm:t>
    </dgm:pt>
    <dgm:pt modelId="{C2785321-B7A1-4022-AE7A-7ED5F4FBB874}" type="parTrans" cxnId="{353406BA-308B-4ED1-BA9B-1A0514FD6329}">
      <dgm:prSet/>
      <dgm:spPr bwMode="auto"/>
      <dgm:t>
        <a:bodyPr/>
        <a:lstStyle/>
        <a:p>
          <a:pPr>
            <a:defRPr/>
          </a:pPr>
          <a:endParaRPr lang="fi-FI"/>
        </a:p>
      </dgm:t>
    </dgm:pt>
    <dgm:pt modelId="{B1BC98F4-90C1-4D25-A3FA-F5181BCF5CAA}" type="sibTrans" cxnId="{353406BA-308B-4ED1-BA9B-1A0514FD6329}">
      <dgm:prSet/>
      <dgm:spPr bwMode="auto"/>
      <dgm:t>
        <a:bodyPr/>
        <a:lstStyle/>
        <a:p>
          <a:pPr>
            <a:defRPr/>
          </a:pPr>
          <a:endParaRPr lang="fi-FI"/>
        </a:p>
      </dgm:t>
    </dgm:pt>
    <dgm:pt modelId="{1E028876-2D39-4F30-8F82-CC9A3D8DD75F}">
      <dgm:prSet phldrT="[Text]" custT="1"/>
      <dgm:spPr bwMode="auto"/>
      <dgm:t>
        <a:bodyPr/>
        <a:lstStyle/>
        <a:p>
          <a:pPr>
            <a:defRPr/>
          </a:pPr>
          <a:r>
            <a:rPr lang="fi-FI" sz="1000"/>
            <a:t> Teaching and learning methods</a:t>
          </a:r>
        </a:p>
      </dgm:t>
    </dgm:pt>
    <dgm:pt modelId="{7B7C4F5B-9A7C-400C-886E-B9299D5D9A31}" type="parTrans" cxnId="{F666BF89-8FC1-4C41-ACA7-BB16B1B6D529}">
      <dgm:prSet/>
      <dgm:spPr bwMode="auto"/>
      <dgm:t>
        <a:bodyPr/>
        <a:lstStyle/>
        <a:p>
          <a:pPr>
            <a:defRPr/>
          </a:pPr>
          <a:endParaRPr lang="fi-FI"/>
        </a:p>
      </dgm:t>
    </dgm:pt>
    <dgm:pt modelId="{E051C886-4208-47CB-B037-E9470A8D8EE2}" type="sibTrans" cxnId="{F666BF89-8FC1-4C41-ACA7-BB16B1B6D529}">
      <dgm:prSet/>
      <dgm:spPr bwMode="auto"/>
      <dgm:t>
        <a:bodyPr/>
        <a:lstStyle/>
        <a:p>
          <a:pPr>
            <a:defRPr/>
          </a:pPr>
          <a:endParaRPr lang="fi-FI"/>
        </a:p>
      </dgm:t>
    </dgm:pt>
    <dgm:pt modelId="{0B3261B9-CE80-4EA2-8447-2EB466293270}">
      <dgm:prSet phldrT="[Text]" custT="1"/>
      <dgm:spPr bwMode="auto"/>
      <dgm:t>
        <a:bodyPr/>
        <a:lstStyle/>
        <a:p>
          <a:pPr>
            <a:defRPr/>
          </a:pPr>
          <a:r>
            <a:rPr lang="fi-FI" sz="1000"/>
            <a:t> Air quality, lights, acoustics, etc.</a:t>
          </a:r>
          <a:endParaRPr/>
        </a:p>
      </dgm:t>
    </dgm:pt>
    <dgm:pt modelId="{EFE69068-9987-4839-A725-F29392BF3354}" type="parTrans" cxnId="{DCE6CFF2-AEEC-4729-9694-8BBAB628EE83}">
      <dgm:prSet/>
      <dgm:spPr bwMode="auto"/>
      <dgm:t>
        <a:bodyPr/>
        <a:lstStyle/>
        <a:p>
          <a:pPr>
            <a:defRPr/>
          </a:pPr>
          <a:endParaRPr lang="fi-FI"/>
        </a:p>
      </dgm:t>
    </dgm:pt>
    <dgm:pt modelId="{61B94513-F3B5-41F7-9C00-6D7AEC1CEB5A}" type="sibTrans" cxnId="{DCE6CFF2-AEEC-4729-9694-8BBAB628EE83}">
      <dgm:prSet/>
      <dgm:spPr bwMode="auto"/>
      <dgm:t>
        <a:bodyPr/>
        <a:lstStyle/>
        <a:p>
          <a:pPr>
            <a:defRPr/>
          </a:pPr>
          <a:endParaRPr lang="fi-FI"/>
        </a:p>
      </dgm:t>
    </dgm:pt>
    <dgm:pt modelId="{072B35B4-18A7-4847-B896-B3796D065721}">
      <dgm:prSet phldrT="[Text]" custT="1"/>
      <dgm:spPr bwMode="auto"/>
      <dgm:t>
        <a:bodyPr/>
        <a:lstStyle/>
        <a:p>
          <a:pPr>
            <a:defRPr/>
          </a:pPr>
          <a:r>
            <a:rPr lang="fi-FI" sz="1000"/>
            <a:t> Learning aims</a:t>
          </a:r>
        </a:p>
      </dgm:t>
    </dgm:pt>
    <dgm:pt modelId="{07EFFB6E-BC77-44E1-A8C2-4754901F6A9B}" type="parTrans" cxnId="{B95BA1E9-419F-4B13-9713-1AB32152D5B0}">
      <dgm:prSet/>
      <dgm:spPr bwMode="auto"/>
      <dgm:t>
        <a:bodyPr/>
        <a:lstStyle/>
        <a:p>
          <a:pPr>
            <a:defRPr/>
          </a:pPr>
          <a:endParaRPr lang="fi-FI"/>
        </a:p>
      </dgm:t>
    </dgm:pt>
    <dgm:pt modelId="{DE0D191C-7FCD-477E-AC70-8786E460F08B}" type="sibTrans" cxnId="{B95BA1E9-419F-4B13-9713-1AB32152D5B0}">
      <dgm:prSet/>
      <dgm:spPr bwMode="auto"/>
      <dgm:t>
        <a:bodyPr/>
        <a:lstStyle/>
        <a:p>
          <a:pPr>
            <a:defRPr/>
          </a:pPr>
          <a:endParaRPr lang="fi-FI"/>
        </a:p>
      </dgm:t>
    </dgm:pt>
    <dgm:pt modelId="{A19F1207-ED2A-4F58-8E42-DD2110B0DFE8}" type="pres">
      <dgm:prSet presAssocID="{C86016DF-E3EC-4EAD-8D7D-A7F11B466514}" presName="cycle" presStyleCnt="0">
        <dgm:presLayoutVars>
          <dgm:chMax val="1"/>
          <dgm:dir/>
          <dgm:animLvl val="ctr"/>
          <dgm:resizeHandles val="exact"/>
        </dgm:presLayoutVars>
      </dgm:prSet>
      <dgm:spPr bwMode="auto"/>
    </dgm:pt>
    <dgm:pt modelId="{2172B772-AE17-4B86-B180-F56E9F1BAAD8}" type="pres">
      <dgm:prSet presAssocID="{C71DFBB9-2845-4999-9DA4-750D5883F4B7}" presName="centerShape" presStyleLbl="node0" presStyleIdx="0" presStyleCnt="1" custScaleX="105373"/>
      <dgm:spPr bwMode="auto"/>
    </dgm:pt>
    <dgm:pt modelId="{D8205C45-A2BF-4D67-9ED8-34D8FD759E5B}" type="pres">
      <dgm:prSet presAssocID="{98E06AC1-2E7B-4289-B160-C2E7B6EBD105}" presName="Name9" presStyleLbl="parChTrans1D2" presStyleIdx="0" presStyleCnt="4"/>
      <dgm:spPr bwMode="auto"/>
    </dgm:pt>
    <dgm:pt modelId="{6350F899-B712-4FDB-938E-3F76E51D7677}" type="pres">
      <dgm:prSet presAssocID="{98E06AC1-2E7B-4289-B160-C2E7B6EBD105}" presName="connTx" presStyleLbl="parChTrans1D2" presStyleIdx="0" presStyleCnt="4"/>
      <dgm:spPr bwMode="auto"/>
    </dgm:pt>
    <dgm:pt modelId="{22A1307D-7C5B-41BD-AB3A-D288AD445C24}" type="pres">
      <dgm:prSet presAssocID="{9FEB9F26-9B63-4E08-A0C3-DB1A2175CFDA}" presName="node" presStyleLbl="node1" presStyleIdx="0" presStyleCnt="4" custScaleX="138291" custRadScaleRad="95279">
        <dgm:presLayoutVars>
          <dgm:bulletEnabled val="1"/>
        </dgm:presLayoutVars>
      </dgm:prSet>
      <dgm:spPr bwMode="auto"/>
    </dgm:pt>
    <dgm:pt modelId="{06AD7980-34FF-4002-9902-BA4CC53CA0A0}" type="pres">
      <dgm:prSet presAssocID="{0DC8B184-EEBE-4C59-8407-4D857B443D4A}" presName="Name9" presStyleLbl="parChTrans1D2" presStyleIdx="1" presStyleCnt="4"/>
      <dgm:spPr bwMode="auto"/>
    </dgm:pt>
    <dgm:pt modelId="{AFB9EF83-F110-47CC-837C-836CD2BBCA05}" type="pres">
      <dgm:prSet presAssocID="{0DC8B184-EEBE-4C59-8407-4D857B443D4A}" presName="connTx" presStyleLbl="parChTrans1D2" presStyleIdx="1" presStyleCnt="4"/>
      <dgm:spPr bwMode="auto"/>
    </dgm:pt>
    <dgm:pt modelId="{28426850-F4DE-4E18-86B2-32EB74A85FF9}" type="pres">
      <dgm:prSet presAssocID="{10672827-459C-4710-A66E-A91CE6865971}" presName="node" presStyleLbl="node1" presStyleIdx="1" presStyleCnt="4" custScaleX="138291" custRadScaleRad="119936" custRadScaleInc="2112">
        <dgm:presLayoutVars>
          <dgm:bulletEnabled val="1"/>
        </dgm:presLayoutVars>
      </dgm:prSet>
      <dgm:spPr bwMode="auto"/>
    </dgm:pt>
    <dgm:pt modelId="{3CA89FE6-1980-45DF-92C8-CA7A46590356}" type="pres">
      <dgm:prSet presAssocID="{8BF63BE0-78CD-4353-A5D4-E29AEDC48580}" presName="Name9" presStyleLbl="parChTrans1D2" presStyleIdx="2" presStyleCnt="4"/>
      <dgm:spPr bwMode="auto"/>
    </dgm:pt>
    <dgm:pt modelId="{8B685FDE-9547-4329-A200-780ED51FFBB1}" type="pres">
      <dgm:prSet presAssocID="{8BF63BE0-78CD-4353-A5D4-E29AEDC48580}" presName="connTx" presStyleLbl="parChTrans1D2" presStyleIdx="2" presStyleCnt="4"/>
      <dgm:spPr bwMode="auto"/>
    </dgm:pt>
    <dgm:pt modelId="{AE642112-EB40-4732-B8A9-D874BD701D57}" type="pres">
      <dgm:prSet presAssocID="{A152EFAF-AA6C-459B-8FBE-57F7E9168028}" presName="node" presStyleLbl="node1" presStyleIdx="2" presStyleCnt="4" custScaleX="138291">
        <dgm:presLayoutVars>
          <dgm:bulletEnabled val="1"/>
        </dgm:presLayoutVars>
      </dgm:prSet>
      <dgm:spPr bwMode="auto"/>
    </dgm:pt>
    <dgm:pt modelId="{C1B0B985-CB28-40A6-B2C9-CEA00C98ED64}" type="pres">
      <dgm:prSet presAssocID="{566F4E88-BD30-4AE5-978B-667D148C1E32}" presName="Name9" presStyleLbl="parChTrans1D2" presStyleIdx="3" presStyleCnt="4"/>
      <dgm:spPr bwMode="auto"/>
    </dgm:pt>
    <dgm:pt modelId="{83AFA800-66D4-45C8-BB99-03B36754C111}" type="pres">
      <dgm:prSet presAssocID="{566F4E88-BD30-4AE5-978B-667D148C1E32}" presName="connTx" presStyleLbl="parChTrans1D2" presStyleIdx="3" presStyleCnt="4"/>
      <dgm:spPr bwMode="auto"/>
    </dgm:pt>
    <dgm:pt modelId="{A7C5AC89-D4DC-45F2-9D60-C91E9DBC318F}" type="pres">
      <dgm:prSet presAssocID="{1D8AB75C-7591-41D8-8721-F7242D2EEEA6}" presName="node" presStyleLbl="node1" presStyleIdx="3" presStyleCnt="4" custScaleX="138291" custRadScaleRad="116544" custRadScaleInc="543">
        <dgm:presLayoutVars>
          <dgm:bulletEnabled val="1"/>
        </dgm:presLayoutVars>
      </dgm:prSet>
      <dgm:spPr bwMode="auto"/>
    </dgm:pt>
  </dgm:ptLst>
  <dgm:cxnLst>
    <dgm:cxn modelId="{28AD6B03-B9D7-4953-AEFA-2C85E9E286B8}" srcId="{C71DFBB9-2845-4999-9DA4-750D5883F4B7}" destId="{9FEB9F26-9B63-4E08-A0C3-DB1A2175CFDA}" srcOrd="0" destOrd="0" parTransId="{98E06AC1-2E7B-4289-B160-C2E7B6EBD105}" sibTransId="{DE9D7E15-90FE-495C-8A55-DB1026807378}"/>
    <dgm:cxn modelId="{DB6EE308-29DE-4B67-891E-F5DAE1F2D9B7}" type="presOf" srcId="{0DC8B184-EEBE-4C59-8407-4D857B443D4A}" destId="{06AD7980-34FF-4002-9902-BA4CC53CA0A0}" srcOrd="0" destOrd="0" presId="urn:microsoft.com/office/officeart/2005/8/layout/radial1"/>
    <dgm:cxn modelId="{1AF0DF0F-7FBE-4D66-8A18-AE8C6B4E4ECE}" srcId="{10672827-459C-4710-A66E-A91CE6865971}" destId="{11ACBD70-55DF-4D95-9639-0444DC66EA94}" srcOrd="1" destOrd="0" parTransId="{06AF2F34-C435-43E1-9C43-24388564D927}" sibTransId="{AC6448D6-D310-4EC9-B2DA-DD729C5348B1}"/>
    <dgm:cxn modelId="{76D41720-EC39-424A-BB51-9FD4A21759D5}" type="presOf" srcId="{5732F40A-B3FA-4960-9283-594599E05355}" destId="{22A1307D-7C5B-41BD-AB3A-D288AD445C24}" srcOrd="0" destOrd="3" presId="urn:microsoft.com/office/officeart/2005/8/layout/radial1"/>
    <dgm:cxn modelId="{C788FA21-B059-4217-9B37-8E056A684E75}" type="presOf" srcId="{EEB1BA9D-96E7-48FD-A955-2E65C5D0A59C}" destId="{AE642112-EB40-4732-B8A9-D874BD701D57}" srcOrd="0" destOrd="2" presId="urn:microsoft.com/office/officeart/2005/8/layout/radial1"/>
    <dgm:cxn modelId="{CC3DB422-290F-49FE-B830-BFFD294FB30C}" srcId="{10672827-459C-4710-A66E-A91CE6865971}" destId="{2EE70D32-BF7D-4691-B8A9-D5F024D6A870}" srcOrd="0" destOrd="0" parTransId="{7DA02C8F-2FB9-4885-BBE5-4C81F1100BA6}" sibTransId="{5DA849BD-7C2C-4703-AB0E-D4CB01E442F5}"/>
    <dgm:cxn modelId="{119A5C25-1FBE-4835-8BB6-B62C2B328DE7}" srcId="{9FEB9F26-9B63-4E08-A0C3-DB1A2175CFDA}" destId="{5732F40A-B3FA-4960-9283-594599E05355}" srcOrd="2" destOrd="0" parTransId="{0B4A658B-715F-4351-9495-110EEB7E482D}" sibTransId="{0AC17785-9533-4C83-9E10-5D5BF5E65842}"/>
    <dgm:cxn modelId="{13360F28-7B19-4053-A0ED-984AAE7B1471}" type="presOf" srcId="{00AB3FF0-66EA-4D05-B472-355606C01284}" destId="{AE642112-EB40-4732-B8A9-D874BD701D57}" srcOrd="0" destOrd="1" presId="urn:microsoft.com/office/officeart/2005/8/layout/radial1"/>
    <dgm:cxn modelId="{A0D5CD36-375A-4745-8E83-2E71E192D8F5}" type="presOf" srcId="{10672827-459C-4710-A66E-A91CE6865971}" destId="{28426850-F4DE-4E18-86B2-32EB74A85FF9}" srcOrd="0" destOrd="0" presId="urn:microsoft.com/office/officeart/2005/8/layout/radial1"/>
    <dgm:cxn modelId="{CFD73042-20CC-45C6-AE65-75D5C5D1A232}" srcId="{9FEB9F26-9B63-4E08-A0C3-DB1A2175CFDA}" destId="{4820A995-0264-4495-B695-1695F38CEDB2}" srcOrd="0" destOrd="0" parTransId="{AA8F145D-39D2-4BF0-94E6-727A3294FEF4}" sibTransId="{69ACCBCB-0BEF-44B8-B53E-71C9F0D2D94D}"/>
    <dgm:cxn modelId="{34143B4A-C655-45CB-8553-EBA78110D3B7}" type="presOf" srcId="{8BF63BE0-78CD-4353-A5D4-E29AEDC48580}" destId="{3CA89FE6-1980-45DF-92C8-CA7A46590356}" srcOrd="0" destOrd="0" presId="urn:microsoft.com/office/officeart/2005/8/layout/radial1"/>
    <dgm:cxn modelId="{4EC6294E-2D37-4C6B-BE08-DE11B424D9A8}" type="presOf" srcId="{98E06AC1-2E7B-4289-B160-C2E7B6EBD105}" destId="{D8205C45-A2BF-4D67-9ED8-34D8FD759E5B}" srcOrd="0" destOrd="0" presId="urn:microsoft.com/office/officeart/2005/8/layout/radial1"/>
    <dgm:cxn modelId="{B2B71A54-ED21-49C7-90E7-961A436260AD}" type="presOf" srcId="{9FEB9F26-9B63-4E08-A0C3-DB1A2175CFDA}" destId="{22A1307D-7C5B-41BD-AB3A-D288AD445C24}" srcOrd="0" destOrd="0" presId="urn:microsoft.com/office/officeart/2005/8/layout/radial1"/>
    <dgm:cxn modelId="{84C0ED57-9BD7-4E63-943A-54EAA65271AB}" srcId="{C71DFBB9-2845-4999-9DA4-750D5883F4B7}" destId="{1D8AB75C-7591-41D8-8721-F7242D2EEEA6}" srcOrd="3" destOrd="0" parTransId="{566F4E88-BD30-4AE5-978B-667D148C1E32}" sibTransId="{5E468209-70A5-4C67-A035-5C37267FECCA}"/>
    <dgm:cxn modelId="{4D77F357-4694-4F36-94A1-E82008EB5AF0}" srcId="{C71DFBB9-2845-4999-9DA4-750D5883F4B7}" destId="{10672827-459C-4710-A66E-A91CE6865971}" srcOrd="1" destOrd="0" parTransId="{0DC8B184-EEBE-4C59-8407-4D857B443D4A}" sibTransId="{B4FAB700-42F7-4382-9C46-C7C6F3B65ACA}"/>
    <dgm:cxn modelId="{541DBA5C-B514-47A4-841A-7C41399681E1}" srcId="{C71DFBB9-2845-4999-9DA4-750D5883F4B7}" destId="{A152EFAF-AA6C-459B-8FBE-57F7E9168028}" srcOrd="2" destOrd="0" parTransId="{8BF63BE0-78CD-4353-A5D4-E29AEDC48580}" sibTransId="{0146DA42-1EB0-4861-AE4F-2693CE0523DD}"/>
    <dgm:cxn modelId="{7988F06F-C770-4B58-80DB-8D6A41D441DD}" type="presOf" srcId="{0B3261B9-CE80-4EA2-8447-2EB466293270}" destId="{22A1307D-7C5B-41BD-AB3A-D288AD445C24}" srcOrd="0" destOrd="2" presId="urn:microsoft.com/office/officeart/2005/8/layout/radial1"/>
    <dgm:cxn modelId="{BD062278-817F-4C2E-973D-BB3434886DA9}" type="presOf" srcId="{A152EFAF-AA6C-459B-8FBE-57F7E9168028}" destId="{AE642112-EB40-4732-B8A9-D874BD701D57}" srcOrd="0" destOrd="0" presId="urn:microsoft.com/office/officeart/2005/8/layout/radial1"/>
    <dgm:cxn modelId="{E85FB779-567B-41D2-91A4-3F8F7C4B6975}" type="presOf" srcId="{072B35B4-18A7-4847-B896-B3796D065721}" destId="{A7C5AC89-D4DC-45F2-9D60-C91E9DBC318F}" srcOrd="0" destOrd="2" presId="urn:microsoft.com/office/officeart/2005/8/layout/radial1"/>
    <dgm:cxn modelId="{F176F379-478B-45A4-9ED0-C9F50A0B4C66}" type="presOf" srcId="{566F4E88-BD30-4AE5-978B-667D148C1E32}" destId="{83AFA800-66D4-45C8-BB99-03B36754C111}" srcOrd="1" destOrd="0" presId="urn:microsoft.com/office/officeart/2005/8/layout/radial1"/>
    <dgm:cxn modelId="{BC187680-5FCE-457C-8FE0-07A3A73C165A}" type="presOf" srcId="{4820A995-0264-4495-B695-1695F38CEDB2}" destId="{22A1307D-7C5B-41BD-AB3A-D288AD445C24}" srcOrd="0" destOrd="1" presId="urn:microsoft.com/office/officeart/2005/8/layout/radial1"/>
    <dgm:cxn modelId="{F666BF89-8FC1-4C41-ACA7-BB16B1B6D529}" srcId="{1D8AB75C-7591-41D8-8721-F7242D2EEEA6}" destId="{1E028876-2D39-4F30-8F82-CC9A3D8DD75F}" srcOrd="0" destOrd="0" parTransId="{7B7C4F5B-9A7C-400C-886E-B9299D5D9A31}" sibTransId="{E051C886-4208-47CB-B037-E9470A8D8EE2}"/>
    <dgm:cxn modelId="{24A5BD92-A9FE-4ED5-B646-065C4669021E}" type="presOf" srcId="{566F4E88-BD30-4AE5-978B-667D148C1E32}" destId="{C1B0B985-CB28-40A6-B2C9-CEA00C98ED64}" srcOrd="0" destOrd="0" presId="urn:microsoft.com/office/officeart/2005/8/layout/radial1"/>
    <dgm:cxn modelId="{E81269A3-A3EB-4DA3-A9CB-B7ECECD47968}" type="presOf" srcId="{C71DFBB9-2845-4999-9DA4-750D5883F4B7}" destId="{2172B772-AE17-4B86-B180-F56E9F1BAAD8}" srcOrd="0" destOrd="0" presId="urn:microsoft.com/office/officeart/2005/8/layout/radial1"/>
    <dgm:cxn modelId="{5ACFA6B0-F0C6-42EC-A2BB-B4B15CAB0F82}" type="presOf" srcId="{C86016DF-E3EC-4EAD-8D7D-A7F11B466514}" destId="{A19F1207-ED2A-4F58-8E42-DD2110B0DFE8}" srcOrd="0" destOrd="0" presId="urn:microsoft.com/office/officeart/2005/8/layout/radial1"/>
    <dgm:cxn modelId="{353406BA-308B-4ED1-BA9B-1A0514FD6329}" srcId="{A152EFAF-AA6C-459B-8FBE-57F7E9168028}" destId="{EEB1BA9D-96E7-48FD-A955-2E65C5D0A59C}" srcOrd="1" destOrd="0" parTransId="{C2785321-B7A1-4022-AE7A-7ED5F4FBB874}" sibTransId="{B1BC98F4-90C1-4D25-A3FA-F5181BCF5CAA}"/>
    <dgm:cxn modelId="{19D2B3BB-D7A7-4EE2-951D-00C5C35FE61C}" type="presOf" srcId="{2EE70D32-BF7D-4691-B8A9-D5F024D6A870}" destId="{28426850-F4DE-4E18-86B2-32EB74A85FF9}" srcOrd="0" destOrd="1" presId="urn:microsoft.com/office/officeart/2005/8/layout/radial1"/>
    <dgm:cxn modelId="{587415C1-2ADF-4870-9ECF-A6AC60536649}" type="presOf" srcId="{98E06AC1-2E7B-4289-B160-C2E7B6EBD105}" destId="{6350F899-B712-4FDB-938E-3F76E51D7677}" srcOrd="1" destOrd="0" presId="urn:microsoft.com/office/officeart/2005/8/layout/radial1"/>
    <dgm:cxn modelId="{BA4A5FC1-4D92-48C9-BF2B-4ABFC44AC6ED}" srcId="{C86016DF-E3EC-4EAD-8D7D-A7F11B466514}" destId="{C71DFBB9-2845-4999-9DA4-750D5883F4B7}" srcOrd="0" destOrd="0" parTransId="{0BEFBC99-6B8F-435C-B4C3-E7214E2046A5}" sibTransId="{AF7EF98E-6B5B-4FAF-AD9C-5EE76B7E98EA}"/>
    <dgm:cxn modelId="{16EE7DCC-59A1-412B-96F2-FAFECEEAC5E2}" srcId="{A152EFAF-AA6C-459B-8FBE-57F7E9168028}" destId="{00AB3FF0-66EA-4D05-B472-355606C01284}" srcOrd="0" destOrd="0" parTransId="{056839F7-D0B1-409D-8395-34EB898D78A8}" sibTransId="{C89E40E3-07E0-469C-876E-9435D5636F89}"/>
    <dgm:cxn modelId="{E58075D2-0EBE-406E-9DFE-FFC402DC6B93}" type="presOf" srcId="{1D8AB75C-7591-41D8-8721-F7242D2EEEA6}" destId="{A7C5AC89-D4DC-45F2-9D60-C91E9DBC318F}" srcOrd="0" destOrd="0" presId="urn:microsoft.com/office/officeart/2005/8/layout/radial1"/>
    <dgm:cxn modelId="{FDF064D3-5BB4-4BCF-A118-90D2409A8641}" type="presOf" srcId="{8BF63BE0-78CD-4353-A5D4-E29AEDC48580}" destId="{8B685FDE-9547-4329-A200-780ED51FFBB1}" srcOrd="1" destOrd="0" presId="urn:microsoft.com/office/officeart/2005/8/layout/radial1"/>
    <dgm:cxn modelId="{B3FAE7D8-39F3-48EB-8FFA-A2258AA9D694}" type="presOf" srcId="{1E028876-2D39-4F30-8F82-CC9A3D8DD75F}" destId="{A7C5AC89-D4DC-45F2-9D60-C91E9DBC318F}" srcOrd="0" destOrd="1" presId="urn:microsoft.com/office/officeart/2005/8/layout/radial1"/>
    <dgm:cxn modelId="{05B46CDE-04C6-4F96-8519-0DF3BFD842D1}" type="presOf" srcId="{0DC8B184-EEBE-4C59-8407-4D857B443D4A}" destId="{AFB9EF83-F110-47CC-837C-836CD2BBCA05}" srcOrd="1" destOrd="0" presId="urn:microsoft.com/office/officeart/2005/8/layout/radial1"/>
    <dgm:cxn modelId="{B95BA1E9-419F-4B13-9713-1AB32152D5B0}" srcId="{1D8AB75C-7591-41D8-8721-F7242D2EEEA6}" destId="{072B35B4-18A7-4847-B896-B3796D065721}" srcOrd="1" destOrd="0" parTransId="{07EFFB6E-BC77-44E1-A8C2-4754901F6A9B}" sibTransId="{DE0D191C-7FCD-477E-AC70-8786E460F08B}"/>
    <dgm:cxn modelId="{DCDCBFEC-2516-40A8-8E35-2A9F1108D33A}" type="presOf" srcId="{11ACBD70-55DF-4D95-9639-0444DC66EA94}" destId="{28426850-F4DE-4E18-86B2-32EB74A85FF9}" srcOrd="0" destOrd="2" presId="urn:microsoft.com/office/officeart/2005/8/layout/radial1"/>
    <dgm:cxn modelId="{DCE6CFF2-AEEC-4729-9694-8BBAB628EE83}" srcId="{9FEB9F26-9B63-4E08-A0C3-DB1A2175CFDA}" destId="{0B3261B9-CE80-4EA2-8447-2EB466293270}" srcOrd="1" destOrd="0" parTransId="{EFE69068-9987-4839-A725-F29392BF3354}" sibTransId="{61B94513-F3B5-41F7-9C00-6D7AEC1CEB5A}"/>
    <dgm:cxn modelId="{19117926-CA09-4F00-84A3-000948050A71}" type="presParOf" srcId="{A19F1207-ED2A-4F58-8E42-DD2110B0DFE8}" destId="{2172B772-AE17-4B86-B180-F56E9F1BAAD8}" srcOrd="0" destOrd="0" presId="urn:microsoft.com/office/officeart/2005/8/layout/radial1"/>
    <dgm:cxn modelId="{4F7A997F-351B-4FF3-832E-4B2E192EBE4A}" type="presParOf" srcId="{A19F1207-ED2A-4F58-8E42-DD2110B0DFE8}" destId="{D8205C45-A2BF-4D67-9ED8-34D8FD759E5B}" srcOrd="1" destOrd="0" presId="urn:microsoft.com/office/officeart/2005/8/layout/radial1"/>
    <dgm:cxn modelId="{DD2745ED-DFF2-4D74-A659-36ECD057325E}" type="presParOf" srcId="{D8205C45-A2BF-4D67-9ED8-34D8FD759E5B}" destId="{6350F899-B712-4FDB-938E-3F76E51D7677}" srcOrd="0" destOrd="0" presId="urn:microsoft.com/office/officeart/2005/8/layout/radial1"/>
    <dgm:cxn modelId="{F1CDA6DD-628E-4099-8E52-6B0BCDF58FDF}" type="presParOf" srcId="{A19F1207-ED2A-4F58-8E42-DD2110B0DFE8}" destId="{22A1307D-7C5B-41BD-AB3A-D288AD445C24}" srcOrd="2" destOrd="0" presId="urn:microsoft.com/office/officeart/2005/8/layout/radial1"/>
    <dgm:cxn modelId="{65529A1A-A0E9-41B1-A80E-174292211095}" type="presParOf" srcId="{A19F1207-ED2A-4F58-8E42-DD2110B0DFE8}" destId="{06AD7980-34FF-4002-9902-BA4CC53CA0A0}" srcOrd="3" destOrd="0" presId="urn:microsoft.com/office/officeart/2005/8/layout/radial1"/>
    <dgm:cxn modelId="{7A540399-C369-49C8-8069-317072F560EC}" type="presParOf" srcId="{06AD7980-34FF-4002-9902-BA4CC53CA0A0}" destId="{AFB9EF83-F110-47CC-837C-836CD2BBCA05}" srcOrd="0" destOrd="0" presId="urn:microsoft.com/office/officeart/2005/8/layout/radial1"/>
    <dgm:cxn modelId="{BFF655FA-86AA-4D90-9B41-4FB494516E1D}" type="presParOf" srcId="{A19F1207-ED2A-4F58-8E42-DD2110B0DFE8}" destId="{28426850-F4DE-4E18-86B2-32EB74A85FF9}" srcOrd="4" destOrd="0" presId="urn:microsoft.com/office/officeart/2005/8/layout/radial1"/>
    <dgm:cxn modelId="{06A3C585-7EEF-40C7-8F71-F5115FAC1BBA}" type="presParOf" srcId="{A19F1207-ED2A-4F58-8E42-DD2110B0DFE8}" destId="{3CA89FE6-1980-45DF-92C8-CA7A46590356}" srcOrd="5" destOrd="0" presId="urn:microsoft.com/office/officeart/2005/8/layout/radial1"/>
    <dgm:cxn modelId="{4FF9007C-3656-4DA6-9A4E-AA193BD61CFA}" type="presParOf" srcId="{3CA89FE6-1980-45DF-92C8-CA7A46590356}" destId="{8B685FDE-9547-4329-A200-780ED51FFBB1}" srcOrd="0" destOrd="0" presId="urn:microsoft.com/office/officeart/2005/8/layout/radial1"/>
    <dgm:cxn modelId="{C4F839DD-A675-42D6-94AD-585926292D02}" type="presParOf" srcId="{A19F1207-ED2A-4F58-8E42-DD2110B0DFE8}" destId="{AE642112-EB40-4732-B8A9-D874BD701D57}" srcOrd="6" destOrd="0" presId="urn:microsoft.com/office/officeart/2005/8/layout/radial1"/>
    <dgm:cxn modelId="{206B5D1B-F553-4DE0-9717-C8E7F02923F5}" type="presParOf" srcId="{A19F1207-ED2A-4F58-8E42-DD2110B0DFE8}" destId="{C1B0B985-CB28-40A6-B2C9-CEA00C98ED64}" srcOrd="7" destOrd="0" presId="urn:microsoft.com/office/officeart/2005/8/layout/radial1"/>
    <dgm:cxn modelId="{768855CE-D244-41DD-9D9E-BE7F9C75578B}" type="presParOf" srcId="{C1B0B985-CB28-40A6-B2C9-CEA00C98ED64}" destId="{83AFA800-66D4-45C8-BB99-03B36754C111}" srcOrd="0" destOrd="0" presId="urn:microsoft.com/office/officeart/2005/8/layout/radial1"/>
    <dgm:cxn modelId="{32029819-D5B9-4A8C-81F2-BAA963C48B4D}" type="presParOf" srcId="{A19F1207-ED2A-4F58-8E42-DD2110B0DFE8}" destId="{A7C5AC89-D4DC-45F2-9D60-C91E9DBC318F}"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6016DF-E3EC-4EAD-8D7D-A7F11B466514}" type="doc">
      <dgm:prSet loTypeId="urn:microsoft.com/office/officeart/2005/8/layout/radial1" loCatId="cycle" qsTypeId="urn:microsoft.com/office/officeart/2005/8/quickstyle/simple3#1" qsCatId="simple" csTypeId="urn:microsoft.com/office/officeart/2005/8/colors/colorful4" csCatId="colorful" phldr="1"/>
      <dgm:spPr bwMode="auto"/>
      <dgm:t>
        <a:bodyPr/>
        <a:lstStyle/>
        <a:p>
          <a:pPr>
            <a:defRPr/>
          </a:pPr>
          <a:endParaRPr lang="fi-FI"/>
        </a:p>
      </dgm:t>
    </dgm:pt>
    <dgm:pt modelId="{C71DFBB9-2845-4999-9DA4-750D5883F4B7}">
      <dgm:prSet phldrT="[Text]" custT="1"/>
      <dgm:spPr bwMode="auto"/>
      <dgm:t>
        <a:bodyPr/>
        <a:lstStyle/>
        <a:p>
          <a:pPr>
            <a:defRPr/>
          </a:pPr>
          <a:r>
            <a:rPr lang="fi-FI" sz="1400" b="1"/>
            <a:t>Learner</a:t>
          </a:r>
        </a:p>
        <a:p>
          <a:pPr>
            <a:defRPr/>
          </a:pPr>
          <a:r>
            <a:rPr lang="fi-FI" sz="1400" b="1"/>
            <a:t>Organisation</a:t>
          </a:r>
        </a:p>
        <a:p>
          <a:pPr>
            <a:defRPr/>
          </a:pPr>
          <a:r>
            <a:rPr lang="fi-FI" sz="1400" b="1"/>
            <a:t>Technology</a:t>
          </a:r>
          <a:endParaRPr/>
        </a:p>
      </dgm:t>
    </dgm:pt>
    <dgm:pt modelId="{0BEFBC99-6B8F-435C-B4C3-E7214E2046A5}" type="parTrans" cxnId="{BA4A5FC1-4D92-48C9-BF2B-4ABFC44AC6ED}">
      <dgm:prSet/>
      <dgm:spPr bwMode="auto"/>
      <dgm:t>
        <a:bodyPr/>
        <a:lstStyle/>
        <a:p>
          <a:pPr>
            <a:defRPr/>
          </a:pPr>
          <a:endParaRPr lang="fi-FI"/>
        </a:p>
      </dgm:t>
    </dgm:pt>
    <dgm:pt modelId="{AF7EF98E-6B5B-4FAF-AD9C-5EE76B7E98EA}" type="sibTrans" cxnId="{BA4A5FC1-4D92-48C9-BF2B-4ABFC44AC6ED}">
      <dgm:prSet/>
      <dgm:spPr bwMode="auto"/>
      <dgm:t>
        <a:bodyPr/>
        <a:lstStyle/>
        <a:p>
          <a:pPr>
            <a:defRPr/>
          </a:pPr>
          <a:endParaRPr lang="fi-FI"/>
        </a:p>
      </dgm:t>
    </dgm:pt>
    <dgm:pt modelId="{9FEB9F26-9B63-4E08-A0C3-DB1A2175CFDA}">
      <dgm:prSet phldrT="[Text]" custT="1"/>
      <dgm:spPr bwMode="auto"/>
      <dgm:t>
        <a:bodyPr/>
        <a:lstStyle/>
        <a:p>
          <a:pPr>
            <a:defRPr/>
          </a:pPr>
          <a:r>
            <a:rPr lang="fi-FI" sz="1200" b="1"/>
            <a:t>Physical</a:t>
          </a:r>
          <a:endParaRPr lang="fi-FI" sz="1200"/>
        </a:p>
      </dgm:t>
    </dgm:pt>
    <dgm:pt modelId="{98E06AC1-2E7B-4289-B160-C2E7B6EBD105}" type="parTrans" cxnId="{28AD6B03-B9D7-4953-AEFA-2C85E9E286B8}">
      <dgm:prSet custT="1"/>
      <dgm:spPr bwMode="auto"/>
      <dgm:t>
        <a:bodyPr/>
        <a:lstStyle/>
        <a:p>
          <a:pPr>
            <a:defRPr/>
          </a:pPr>
          <a:endParaRPr lang="fi-FI" sz="600">
            <a:solidFill>
              <a:schemeClr val="tx1"/>
            </a:solidFill>
          </a:endParaRPr>
        </a:p>
      </dgm:t>
    </dgm:pt>
    <dgm:pt modelId="{DE9D7E15-90FE-495C-8A55-DB1026807378}" type="sibTrans" cxnId="{28AD6B03-B9D7-4953-AEFA-2C85E9E286B8}">
      <dgm:prSet/>
      <dgm:spPr bwMode="auto"/>
      <dgm:t>
        <a:bodyPr/>
        <a:lstStyle/>
        <a:p>
          <a:pPr>
            <a:defRPr/>
          </a:pPr>
          <a:endParaRPr lang="fi-FI"/>
        </a:p>
      </dgm:t>
    </dgm:pt>
    <dgm:pt modelId="{10672827-459C-4710-A66E-A91CE6865971}">
      <dgm:prSet phldrT="[Text]" custT="1"/>
      <dgm:spPr bwMode="auto"/>
      <dgm:t>
        <a:bodyPr/>
        <a:lstStyle/>
        <a:p>
          <a:pPr>
            <a:defRPr/>
          </a:pPr>
          <a:r>
            <a:rPr lang="fi-FI" sz="1200" b="1"/>
            <a:t>Technical</a:t>
          </a:r>
          <a:endParaRPr lang="fi-FI" sz="1200"/>
        </a:p>
      </dgm:t>
    </dgm:pt>
    <dgm:pt modelId="{0DC8B184-EEBE-4C59-8407-4D857B443D4A}" type="parTrans" cxnId="{4D77F357-4694-4F36-94A1-E82008EB5AF0}">
      <dgm:prSet custT="1"/>
      <dgm:spPr bwMode="auto"/>
      <dgm:t>
        <a:bodyPr/>
        <a:lstStyle/>
        <a:p>
          <a:pPr>
            <a:defRPr/>
          </a:pPr>
          <a:endParaRPr lang="fi-FI" sz="600">
            <a:solidFill>
              <a:schemeClr val="tx1"/>
            </a:solidFill>
          </a:endParaRPr>
        </a:p>
      </dgm:t>
    </dgm:pt>
    <dgm:pt modelId="{B4FAB700-42F7-4382-9C46-C7C6F3B65ACA}" type="sibTrans" cxnId="{4D77F357-4694-4F36-94A1-E82008EB5AF0}">
      <dgm:prSet/>
      <dgm:spPr bwMode="auto"/>
      <dgm:t>
        <a:bodyPr/>
        <a:lstStyle/>
        <a:p>
          <a:pPr>
            <a:defRPr/>
          </a:pPr>
          <a:endParaRPr lang="fi-FI"/>
        </a:p>
      </dgm:t>
    </dgm:pt>
    <dgm:pt modelId="{A152EFAF-AA6C-459B-8FBE-57F7E9168028}">
      <dgm:prSet phldrT="[Text]" custT="1"/>
      <dgm:spPr bwMode="auto"/>
      <dgm:t>
        <a:bodyPr/>
        <a:lstStyle/>
        <a:p>
          <a:pPr>
            <a:defRPr/>
          </a:pPr>
          <a:r>
            <a:rPr lang="fi-FI" sz="1200" b="1"/>
            <a:t>Social</a:t>
          </a:r>
          <a:endParaRPr lang="fi-FI" sz="1200"/>
        </a:p>
      </dgm:t>
    </dgm:pt>
    <dgm:pt modelId="{8BF63BE0-78CD-4353-A5D4-E29AEDC48580}" type="parTrans" cxnId="{541DBA5C-B514-47A4-841A-7C41399681E1}">
      <dgm:prSet custT="1"/>
      <dgm:spPr bwMode="auto"/>
      <dgm:t>
        <a:bodyPr/>
        <a:lstStyle/>
        <a:p>
          <a:pPr>
            <a:defRPr/>
          </a:pPr>
          <a:endParaRPr lang="fi-FI" sz="600">
            <a:solidFill>
              <a:schemeClr val="tx1"/>
            </a:solidFill>
          </a:endParaRPr>
        </a:p>
      </dgm:t>
    </dgm:pt>
    <dgm:pt modelId="{0146DA42-1EB0-4861-AE4F-2693CE0523DD}" type="sibTrans" cxnId="{541DBA5C-B514-47A4-841A-7C41399681E1}">
      <dgm:prSet/>
      <dgm:spPr bwMode="auto"/>
      <dgm:t>
        <a:bodyPr/>
        <a:lstStyle/>
        <a:p>
          <a:pPr>
            <a:defRPr/>
          </a:pPr>
          <a:endParaRPr lang="fi-FI"/>
        </a:p>
      </dgm:t>
    </dgm:pt>
    <dgm:pt modelId="{1D8AB75C-7591-41D8-8721-F7242D2EEEA6}">
      <dgm:prSet phldrT="[Text]" custT="1"/>
      <dgm:spPr bwMode="auto"/>
      <dgm:t>
        <a:bodyPr/>
        <a:lstStyle/>
        <a:p>
          <a:pPr>
            <a:defRPr/>
          </a:pPr>
          <a:r>
            <a:rPr lang="fi-FI" sz="1200" b="1"/>
            <a:t>Pedagogical</a:t>
          </a:r>
          <a:endParaRPr lang="fi-FI" sz="1200"/>
        </a:p>
      </dgm:t>
    </dgm:pt>
    <dgm:pt modelId="{566F4E88-BD30-4AE5-978B-667D148C1E32}" type="parTrans" cxnId="{84C0ED57-9BD7-4E63-943A-54EAA65271AB}">
      <dgm:prSet custT="1"/>
      <dgm:spPr bwMode="auto"/>
      <dgm:t>
        <a:bodyPr/>
        <a:lstStyle/>
        <a:p>
          <a:pPr>
            <a:defRPr/>
          </a:pPr>
          <a:endParaRPr lang="fi-FI" sz="600">
            <a:solidFill>
              <a:schemeClr val="tx1"/>
            </a:solidFill>
          </a:endParaRPr>
        </a:p>
      </dgm:t>
    </dgm:pt>
    <dgm:pt modelId="{5E468209-70A5-4C67-A035-5C37267FECCA}" type="sibTrans" cxnId="{84C0ED57-9BD7-4E63-943A-54EAA65271AB}">
      <dgm:prSet/>
      <dgm:spPr bwMode="auto"/>
      <dgm:t>
        <a:bodyPr/>
        <a:lstStyle/>
        <a:p>
          <a:pPr>
            <a:defRPr/>
          </a:pPr>
          <a:endParaRPr lang="fi-FI"/>
        </a:p>
      </dgm:t>
    </dgm:pt>
    <dgm:pt modelId="{4820A995-0264-4495-B695-1695F38CEDB2}">
      <dgm:prSet phldrT="[Text]" custT="1"/>
      <dgm:spPr bwMode="auto"/>
      <dgm:t>
        <a:bodyPr/>
        <a:lstStyle/>
        <a:p>
          <a:pPr>
            <a:defRPr/>
          </a:pPr>
          <a:r>
            <a:rPr lang="fi-FI" sz="1000"/>
            <a:t> Available space</a:t>
          </a:r>
        </a:p>
      </dgm:t>
    </dgm:pt>
    <dgm:pt modelId="{AA8F145D-39D2-4BF0-94E6-727A3294FEF4}" type="parTrans" cxnId="{CFD73042-20CC-45C6-AE65-75D5C5D1A232}">
      <dgm:prSet/>
      <dgm:spPr bwMode="auto"/>
      <dgm:t>
        <a:bodyPr/>
        <a:lstStyle/>
        <a:p>
          <a:pPr>
            <a:defRPr/>
          </a:pPr>
          <a:endParaRPr lang="fi-FI"/>
        </a:p>
      </dgm:t>
    </dgm:pt>
    <dgm:pt modelId="{69ACCBCB-0BEF-44B8-B53E-71C9F0D2D94D}" type="sibTrans" cxnId="{CFD73042-20CC-45C6-AE65-75D5C5D1A232}">
      <dgm:prSet/>
      <dgm:spPr bwMode="auto"/>
      <dgm:t>
        <a:bodyPr/>
        <a:lstStyle/>
        <a:p>
          <a:pPr>
            <a:defRPr/>
          </a:pPr>
          <a:endParaRPr lang="fi-FI"/>
        </a:p>
      </dgm:t>
    </dgm:pt>
    <dgm:pt modelId="{5732F40A-B3FA-4960-9283-594599E05355}">
      <dgm:prSet phldrT="[Text]" custT="1"/>
      <dgm:spPr bwMode="auto"/>
      <dgm:t>
        <a:bodyPr/>
        <a:lstStyle/>
        <a:p>
          <a:pPr>
            <a:defRPr/>
          </a:pPr>
          <a:r>
            <a:rPr lang="fi-FI" sz="1000"/>
            <a:t> Furniture and their arrangement</a:t>
          </a:r>
        </a:p>
      </dgm:t>
    </dgm:pt>
    <dgm:pt modelId="{0B4A658B-715F-4351-9495-110EEB7E482D}" type="parTrans" cxnId="{119A5C25-1FBE-4835-8BB6-B62C2B328DE7}">
      <dgm:prSet/>
      <dgm:spPr bwMode="auto"/>
      <dgm:t>
        <a:bodyPr/>
        <a:lstStyle/>
        <a:p>
          <a:pPr>
            <a:defRPr/>
          </a:pPr>
          <a:endParaRPr lang="fi-FI"/>
        </a:p>
      </dgm:t>
    </dgm:pt>
    <dgm:pt modelId="{0AC17785-9533-4C83-9E10-5D5BF5E65842}" type="sibTrans" cxnId="{119A5C25-1FBE-4835-8BB6-B62C2B328DE7}">
      <dgm:prSet/>
      <dgm:spPr bwMode="auto"/>
      <dgm:t>
        <a:bodyPr/>
        <a:lstStyle/>
        <a:p>
          <a:pPr>
            <a:defRPr/>
          </a:pPr>
          <a:endParaRPr lang="fi-FI"/>
        </a:p>
      </dgm:t>
    </dgm:pt>
    <dgm:pt modelId="{2EE70D32-BF7D-4691-B8A9-D5F024D6A870}">
      <dgm:prSet phldrT="[Text]" custT="1"/>
      <dgm:spPr bwMode="auto"/>
      <dgm:t>
        <a:bodyPr/>
        <a:lstStyle/>
        <a:p>
          <a:pPr>
            <a:defRPr/>
          </a:pPr>
          <a:r>
            <a:rPr lang="fi-FI" sz="1000" dirty="0"/>
            <a:t> ICT</a:t>
          </a:r>
          <a:endParaRPr dirty="0"/>
        </a:p>
      </dgm:t>
    </dgm:pt>
    <dgm:pt modelId="{7DA02C8F-2FB9-4885-BBE5-4C81F1100BA6}" type="parTrans" cxnId="{CC3DB422-290F-49FE-B830-BFFD294FB30C}">
      <dgm:prSet/>
      <dgm:spPr bwMode="auto"/>
      <dgm:t>
        <a:bodyPr/>
        <a:lstStyle/>
        <a:p>
          <a:pPr>
            <a:defRPr/>
          </a:pPr>
          <a:endParaRPr lang="fi-FI"/>
        </a:p>
      </dgm:t>
    </dgm:pt>
    <dgm:pt modelId="{5DA849BD-7C2C-4703-AB0E-D4CB01E442F5}" type="sibTrans" cxnId="{CC3DB422-290F-49FE-B830-BFFD294FB30C}">
      <dgm:prSet/>
      <dgm:spPr bwMode="auto"/>
      <dgm:t>
        <a:bodyPr/>
        <a:lstStyle/>
        <a:p>
          <a:pPr>
            <a:defRPr/>
          </a:pPr>
          <a:endParaRPr lang="fi-FI"/>
        </a:p>
      </dgm:t>
    </dgm:pt>
    <dgm:pt modelId="{11ACBD70-55DF-4D95-9639-0444DC66EA94}">
      <dgm:prSet phldrT="[Text]" custT="1"/>
      <dgm:spPr bwMode="auto"/>
      <dgm:t>
        <a:bodyPr/>
        <a:lstStyle/>
        <a:p>
          <a:pPr>
            <a:defRPr/>
          </a:pPr>
          <a:r>
            <a:rPr lang="fi-FI" sz="1000"/>
            <a:t>Accessibility</a:t>
          </a:r>
          <a:endParaRPr/>
        </a:p>
      </dgm:t>
    </dgm:pt>
    <dgm:pt modelId="{06AF2F34-C435-43E1-9C43-24388564D927}" type="parTrans" cxnId="{1AF0DF0F-7FBE-4D66-8A18-AE8C6B4E4ECE}">
      <dgm:prSet/>
      <dgm:spPr bwMode="auto"/>
      <dgm:t>
        <a:bodyPr/>
        <a:lstStyle/>
        <a:p>
          <a:pPr>
            <a:defRPr/>
          </a:pPr>
          <a:endParaRPr lang="fi-FI"/>
        </a:p>
      </dgm:t>
    </dgm:pt>
    <dgm:pt modelId="{AC6448D6-D310-4EC9-B2DA-DD729C5348B1}" type="sibTrans" cxnId="{1AF0DF0F-7FBE-4D66-8A18-AE8C6B4E4ECE}">
      <dgm:prSet/>
      <dgm:spPr bwMode="auto"/>
      <dgm:t>
        <a:bodyPr/>
        <a:lstStyle/>
        <a:p>
          <a:pPr>
            <a:defRPr/>
          </a:pPr>
          <a:endParaRPr lang="fi-FI"/>
        </a:p>
      </dgm:t>
    </dgm:pt>
    <dgm:pt modelId="{00AB3FF0-66EA-4D05-B472-355606C01284}">
      <dgm:prSet phldrT="[Text]" custT="1"/>
      <dgm:spPr bwMode="auto"/>
      <dgm:t>
        <a:bodyPr/>
        <a:lstStyle/>
        <a:p>
          <a:pPr>
            <a:defRPr/>
          </a:pPr>
          <a:r>
            <a:rPr lang="fi-FI" sz="1000"/>
            <a:t>Group dynamics</a:t>
          </a:r>
        </a:p>
      </dgm:t>
    </dgm:pt>
    <dgm:pt modelId="{056839F7-D0B1-409D-8395-34EB898D78A8}" type="parTrans" cxnId="{16EE7DCC-59A1-412B-96F2-FAFECEEAC5E2}">
      <dgm:prSet/>
      <dgm:spPr bwMode="auto"/>
      <dgm:t>
        <a:bodyPr/>
        <a:lstStyle/>
        <a:p>
          <a:pPr>
            <a:defRPr/>
          </a:pPr>
          <a:endParaRPr lang="fi-FI"/>
        </a:p>
      </dgm:t>
    </dgm:pt>
    <dgm:pt modelId="{C89E40E3-07E0-469C-876E-9435D5636F89}" type="sibTrans" cxnId="{16EE7DCC-59A1-412B-96F2-FAFECEEAC5E2}">
      <dgm:prSet/>
      <dgm:spPr bwMode="auto"/>
      <dgm:t>
        <a:bodyPr/>
        <a:lstStyle/>
        <a:p>
          <a:pPr>
            <a:defRPr/>
          </a:pPr>
          <a:endParaRPr lang="fi-FI"/>
        </a:p>
      </dgm:t>
    </dgm:pt>
    <dgm:pt modelId="{EEB1BA9D-96E7-48FD-A955-2E65C5D0A59C}">
      <dgm:prSet phldrT="[Text]" custT="1"/>
      <dgm:spPr bwMode="auto"/>
      <dgm:t>
        <a:bodyPr/>
        <a:lstStyle/>
        <a:p>
          <a:pPr>
            <a:defRPr/>
          </a:pPr>
          <a:r>
            <a:rPr lang="fi-FI" sz="1000"/>
            <a:t>Atmosphere, mutual respect</a:t>
          </a:r>
        </a:p>
      </dgm:t>
    </dgm:pt>
    <dgm:pt modelId="{C2785321-B7A1-4022-AE7A-7ED5F4FBB874}" type="parTrans" cxnId="{353406BA-308B-4ED1-BA9B-1A0514FD6329}">
      <dgm:prSet/>
      <dgm:spPr bwMode="auto"/>
      <dgm:t>
        <a:bodyPr/>
        <a:lstStyle/>
        <a:p>
          <a:pPr>
            <a:defRPr/>
          </a:pPr>
          <a:endParaRPr lang="fi-FI"/>
        </a:p>
      </dgm:t>
    </dgm:pt>
    <dgm:pt modelId="{B1BC98F4-90C1-4D25-A3FA-F5181BCF5CAA}" type="sibTrans" cxnId="{353406BA-308B-4ED1-BA9B-1A0514FD6329}">
      <dgm:prSet/>
      <dgm:spPr bwMode="auto"/>
      <dgm:t>
        <a:bodyPr/>
        <a:lstStyle/>
        <a:p>
          <a:pPr>
            <a:defRPr/>
          </a:pPr>
          <a:endParaRPr lang="fi-FI"/>
        </a:p>
      </dgm:t>
    </dgm:pt>
    <dgm:pt modelId="{1E028876-2D39-4F30-8F82-CC9A3D8DD75F}">
      <dgm:prSet phldrT="[Text]" custT="1"/>
      <dgm:spPr bwMode="auto"/>
      <dgm:t>
        <a:bodyPr/>
        <a:lstStyle/>
        <a:p>
          <a:pPr>
            <a:defRPr/>
          </a:pPr>
          <a:r>
            <a:rPr lang="fi-FI" sz="1000"/>
            <a:t> Teaching and learning methods</a:t>
          </a:r>
        </a:p>
      </dgm:t>
    </dgm:pt>
    <dgm:pt modelId="{7B7C4F5B-9A7C-400C-886E-B9299D5D9A31}" type="parTrans" cxnId="{F666BF89-8FC1-4C41-ACA7-BB16B1B6D529}">
      <dgm:prSet/>
      <dgm:spPr bwMode="auto"/>
      <dgm:t>
        <a:bodyPr/>
        <a:lstStyle/>
        <a:p>
          <a:pPr>
            <a:defRPr/>
          </a:pPr>
          <a:endParaRPr lang="fi-FI"/>
        </a:p>
      </dgm:t>
    </dgm:pt>
    <dgm:pt modelId="{E051C886-4208-47CB-B037-E9470A8D8EE2}" type="sibTrans" cxnId="{F666BF89-8FC1-4C41-ACA7-BB16B1B6D529}">
      <dgm:prSet/>
      <dgm:spPr bwMode="auto"/>
      <dgm:t>
        <a:bodyPr/>
        <a:lstStyle/>
        <a:p>
          <a:pPr>
            <a:defRPr/>
          </a:pPr>
          <a:endParaRPr lang="fi-FI"/>
        </a:p>
      </dgm:t>
    </dgm:pt>
    <dgm:pt modelId="{0B3261B9-CE80-4EA2-8447-2EB466293270}">
      <dgm:prSet phldrT="[Text]" custT="1"/>
      <dgm:spPr bwMode="auto"/>
      <dgm:t>
        <a:bodyPr/>
        <a:lstStyle/>
        <a:p>
          <a:pPr>
            <a:defRPr/>
          </a:pPr>
          <a:r>
            <a:rPr lang="fi-FI" sz="1000"/>
            <a:t> Air quality, lights, acoustics, etc.</a:t>
          </a:r>
          <a:endParaRPr/>
        </a:p>
      </dgm:t>
    </dgm:pt>
    <dgm:pt modelId="{EFE69068-9987-4839-A725-F29392BF3354}" type="parTrans" cxnId="{DCE6CFF2-AEEC-4729-9694-8BBAB628EE83}">
      <dgm:prSet/>
      <dgm:spPr bwMode="auto"/>
      <dgm:t>
        <a:bodyPr/>
        <a:lstStyle/>
        <a:p>
          <a:pPr>
            <a:defRPr/>
          </a:pPr>
          <a:endParaRPr lang="fi-FI"/>
        </a:p>
      </dgm:t>
    </dgm:pt>
    <dgm:pt modelId="{61B94513-F3B5-41F7-9C00-6D7AEC1CEB5A}" type="sibTrans" cxnId="{DCE6CFF2-AEEC-4729-9694-8BBAB628EE83}">
      <dgm:prSet/>
      <dgm:spPr bwMode="auto"/>
      <dgm:t>
        <a:bodyPr/>
        <a:lstStyle/>
        <a:p>
          <a:pPr>
            <a:defRPr/>
          </a:pPr>
          <a:endParaRPr lang="fi-FI"/>
        </a:p>
      </dgm:t>
    </dgm:pt>
    <dgm:pt modelId="{072B35B4-18A7-4847-B896-B3796D065721}">
      <dgm:prSet phldrT="[Text]" custT="1"/>
      <dgm:spPr bwMode="auto"/>
      <dgm:t>
        <a:bodyPr/>
        <a:lstStyle/>
        <a:p>
          <a:pPr>
            <a:defRPr/>
          </a:pPr>
          <a:r>
            <a:rPr lang="fi-FI" sz="1000"/>
            <a:t> Learning aims</a:t>
          </a:r>
        </a:p>
      </dgm:t>
    </dgm:pt>
    <dgm:pt modelId="{07EFFB6E-BC77-44E1-A8C2-4754901F6A9B}" type="parTrans" cxnId="{B95BA1E9-419F-4B13-9713-1AB32152D5B0}">
      <dgm:prSet/>
      <dgm:spPr bwMode="auto"/>
      <dgm:t>
        <a:bodyPr/>
        <a:lstStyle/>
        <a:p>
          <a:pPr>
            <a:defRPr/>
          </a:pPr>
          <a:endParaRPr lang="fi-FI"/>
        </a:p>
      </dgm:t>
    </dgm:pt>
    <dgm:pt modelId="{DE0D191C-7FCD-477E-AC70-8786E460F08B}" type="sibTrans" cxnId="{B95BA1E9-419F-4B13-9713-1AB32152D5B0}">
      <dgm:prSet/>
      <dgm:spPr bwMode="auto"/>
      <dgm:t>
        <a:bodyPr/>
        <a:lstStyle/>
        <a:p>
          <a:pPr>
            <a:defRPr/>
          </a:pPr>
          <a:endParaRPr lang="fi-FI"/>
        </a:p>
      </dgm:t>
    </dgm:pt>
    <dgm:pt modelId="{A19F1207-ED2A-4F58-8E42-DD2110B0DFE8}" type="pres">
      <dgm:prSet presAssocID="{C86016DF-E3EC-4EAD-8D7D-A7F11B466514}" presName="cycle" presStyleCnt="0">
        <dgm:presLayoutVars>
          <dgm:chMax val="1"/>
          <dgm:dir/>
          <dgm:animLvl val="ctr"/>
          <dgm:resizeHandles val="exact"/>
        </dgm:presLayoutVars>
      </dgm:prSet>
      <dgm:spPr bwMode="auto"/>
    </dgm:pt>
    <dgm:pt modelId="{2172B772-AE17-4B86-B180-F56E9F1BAAD8}" type="pres">
      <dgm:prSet presAssocID="{C71DFBB9-2845-4999-9DA4-750D5883F4B7}" presName="centerShape" presStyleLbl="node0" presStyleIdx="0" presStyleCnt="1" custScaleX="105373"/>
      <dgm:spPr bwMode="auto"/>
    </dgm:pt>
    <dgm:pt modelId="{D8205C45-A2BF-4D67-9ED8-34D8FD759E5B}" type="pres">
      <dgm:prSet presAssocID="{98E06AC1-2E7B-4289-B160-C2E7B6EBD105}" presName="Name9" presStyleLbl="parChTrans1D2" presStyleIdx="0" presStyleCnt="4"/>
      <dgm:spPr bwMode="auto"/>
    </dgm:pt>
    <dgm:pt modelId="{6350F899-B712-4FDB-938E-3F76E51D7677}" type="pres">
      <dgm:prSet presAssocID="{98E06AC1-2E7B-4289-B160-C2E7B6EBD105}" presName="connTx" presStyleLbl="parChTrans1D2" presStyleIdx="0" presStyleCnt="4"/>
      <dgm:spPr bwMode="auto"/>
    </dgm:pt>
    <dgm:pt modelId="{22A1307D-7C5B-41BD-AB3A-D288AD445C24}" type="pres">
      <dgm:prSet presAssocID="{9FEB9F26-9B63-4E08-A0C3-DB1A2175CFDA}" presName="node" presStyleLbl="node1" presStyleIdx="0" presStyleCnt="4" custScaleX="138291" custRadScaleRad="95279">
        <dgm:presLayoutVars>
          <dgm:bulletEnabled val="1"/>
        </dgm:presLayoutVars>
      </dgm:prSet>
      <dgm:spPr bwMode="auto"/>
    </dgm:pt>
    <dgm:pt modelId="{06AD7980-34FF-4002-9902-BA4CC53CA0A0}" type="pres">
      <dgm:prSet presAssocID="{0DC8B184-EEBE-4C59-8407-4D857B443D4A}" presName="Name9" presStyleLbl="parChTrans1D2" presStyleIdx="1" presStyleCnt="4"/>
      <dgm:spPr bwMode="auto"/>
    </dgm:pt>
    <dgm:pt modelId="{AFB9EF83-F110-47CC-837C-836CD2BBCA05}" type="pres">
      <dgm:prSet presAssocID="{0DC8B184-EEBE-4C59-8407-4D857B443D4A}" presName="connTx" presStyleLbl="parChTrans1D2" presStyleIdx="1" presStyleCnt="4"/>
      <dgm:spPr bwMode="auto"/>
    </dgm:pt>
    <dgm:pt modelId="{28426850-F4DE-4E18-86B2-32EB74A85FF9}" type="pres">
      <dgm:prSet presAssocID="{10672827-459C-4710-A66E-A91CE6865971}" presName="node" presStyleLbl="node1" presStyleIdx="1" presStyleCnt="4" custScaleX="138291" custRadScaleRad="119936" custRadScaleInc="2112">
        <dgm:presLayoutVars>
          <dgm:bulletEnabled val="1"/>
        </dgm:presLayoutVars>
      </dgm:prSet>
      <dgm:spPr bwMode="auto"/>
    </dgm:pt>
    <dgm:pt modelId="{3CA89FE6-1980-45DF-92C8-CA7A46590356}" type="pres">
      <dgm:prSet presAssocID="{8BF63BE0-78CD-4353-A5D4-E29AEDC48580}" presName="Name9" presStyleLbl="parChTrans1D2" presStyleIdx="2" presStyleCnt="4"/>
      <dgm:spPr bwMode="auto"/>
    </dgm:pt>
    <dgm:pt modelId="{8B685FDE-9547-4329-A200-780ED51FFBB1}" type="pres">
      <dgm:prSet presAssocID="{8BF63BE0-78CD-4353-A5D4-E29AEDC48580}" presName="connTx" presStyleLbl="parChTrans1D2" presStyleIdx="2" presStyleCnt="4"/>
      <dgm:spPr bwMode="auto"/>
    </dgm:pt>
    <dgm:pt modelId="{AE642112-EB40-4732-B8A9-D874BD701D57}" type="pres">
      <dgm:prSet presAssocID="{A152EFAF-AA6C-459B-8FBE-57F7E9168028}" presName="node" presStyleLbl="node1" presStyleIdx="2" presStyleCnt="4" custScaleX="138291">
        <dgm:presLayoutVars>
          <dgm:bulletEnabled val="1"/>
        </dgm:presLayoutVars>
      </dgm:prSet>
      <dgm:spPr bwMode="auto"/>
    </dgm:pt>
    <dgm:pt modelId="{C1B0B985-CB28-40A6-B2C9-CEA00C98ED64}" type="pres">
      <dgm:prSet presAssocID="{566F4E88-BD30-4AE5-978B-667D148C1E32}" presName="Name9" presStyleLbl="parChTrans1D2" presStyleIdx="3" presStyleCnt="4"/>
      <dgm:spPr bwMode="auto"/>
    </dgm:pt>
    <dgm:pt modelId="{83AFA800-66D4-45C8-BB99-03B36754C111}" type="pres">
      <dgm:prSet presAssocID="{566F4E88-BD30-4AE5-978B-667D148C1E32}" presName="connTx" presStyleLbl="parChTrans1D2" presStyleIdx="3" presStyleCnt="4"/>
      <dgm:spPr bwMode="auto"/>
    </dgm:pt>
    <dgm:pt modelId="{A7C5AC89-D4DC-45F2-9D60-C91E9DBC318F}" type="pres">
      <dgm:prSet presAssocID="{1D8AB75C-7591-41D8-8721-F7242D2EEEA6}" presName="node" presStyleLbl="node1" presStyleIdx="3" presStyleCnt="4" custScaleX="138291" custRadScaleRad="116544" custRadScaleInc="543">
        <dgm:presLayoutVars>
          <dgm:bulletEnabled val="1"/>
        </dgm:presLayoutVars>
      </dgm:prSet>
      <dgm:spPr bwMode="auto"/>
    </dgm:pt>
  </dgm:ptLst>
  <dgm:cxnLst>
    <dgm:cxn modelId="{28AD6B03-B9D7-4953-AEFA-2C85E9E286B8}" srcId="{C71DFBB9-2845-4999-9DA4-750D5883F4B7}" destId="{9FEB9F26-9B63-4E08-A0C3-DB1A2175CFDA}" srcOrd="0" destOrd="0" parTransId="{98E06AC1-2E7B-4289-B160-C2E7B6EBD105}" sibTransId="{DE9D7E15-90FE-495C-8A55-DB1026807378}"/>
    <dgm:cxn modelId="{DB6EE308-29DE-4B67-891E-F5DAE1F2D9B7}" type="presOf" srcId="{0DC8B184-EEBE-4C59-8407-4D857B443D4A}" destId="{06AD7980-34FF-4002-9902-BA4CC53CA0A0}" srcOrd="0" destOrd="0" presId="urn:microsoft.com/office/officeart/2005/8/layout/radial1"/>
    <dgm:cxn modelId="{1AF0DF0F-7FBE-4D66-8A18-AE8C6B4E4ECE}" srcId="{10672827-459C-4710-A66E-A91CE6865971}" destId="{11ACBD70-55DF-4D95-9639-0444DC66EA94}" srcOrd="1" destOrd="0" parTransId="{06AF2F34-C435-43E1-9C43-24388564D927}" sibTransId="{AC6448D6-D310-4EC9-B2DA-DD729C5348B1}"/>
    <dgm:cxn modelId="{76D41720-EC39-424A-BB51-9FD4A21759D5}" type="presOf" srcId="{5732F40A-B3FA-4960-9283-594599E05355}" destId="{22A1307D-7C5B-41BD-AB3A-D288AD445C24}" srcOrd="0" destOrd="3" presId="urn:microsoft.com/office/officeart/2005/8/layout/radial1"/>
    <dgm:cxn modelId="{C788FA21-B059-4217-9B37-8E056A684E75}" type="presOf" srcId="{EEB1BA9D-96E7-48FD-A955-2E65C5D0A59C}" destId="{AE642112-EB40-4732-B8A9-D874BD701D57}" srcOrd="0" destOrd="2" presId="urn:microsoft.com/office/officeart/2005/8/layout/radial1"/>
    <dgm:cxn modelId="{CC3DB422-290F-49FE-B830-BFFD294FB30C}" srcId="{10672827-459C-4710-A66E-A91CE6865971}" destId="{2EE70D32-BF7D-4691-B8A9-D5F024D6A870}" srcOrd="0" destOrd="0" parTransId="{7DA02C8F-2FB9-4885-BBE5-4C81F1100BA6}" sibTransId="{5DA849BD-7C2C-4703-AB0E-D4CB01E442F5}"/>
    <dgm:cxn modelId="{119A5C25-1FBE-4835-8BB6-B62C2B328DE7}" srcId="{9FEB9F26-9B63-4E08-A0C3-DB1A2175CFDA}" destId="{5732F40A-B3FA-4960-9283-594599E05355}" srcOrd="2" destOrd="0" parTransId="{0B4A658B-715F-4351-9495-110EEB7E482D}" sibTransId="{0AC17785-9533-4C83-9E10-5D5BF5E65842}"/>
    <dgm:cxn modelId="{13360F28-7B19-4053-A0ED-984AAE7B1471}" type="presOf" srcId="{00AB3FF0-66EA-4D05-B472-355606C01284}" destId="{AE642112-EB40-4732-B8A9-D874BD701D57}" srcOrd="0" destOrd="1" presId="urn:microsoft.com/office/officeart/2005/8/layout/radial1"/>
    <dgm:cxn modelId="{A0D5CD36-375A-4745-8E83-2E71E192D8F5}" type="presOf" srcId="{10672827-459C-4710-A66E-A91CE6865971}" destId="{28426850-F4DE-4E18-86B2-32EB74A85FF9}" srcOrd="0" destOrd="0" presId="urn:microsoft.com/office/officeart/2005/8/layout/radial1"/>
    <dgm:cxn modelId="{CFD73042-20CC-45C6-AE65-75D5C5D1A232}" srcId="{9FEB9F26-9B63-4E08-A0C3-DB1A2175CFDA}" destId="{4820A995-0264-4495-B695-1695F38CEDB2}" srcOrd="0" destOrd="0" parTransId="{AA8F145D-39D2-4BF0-94E6-727A3294FEF4}" sibTransId="{69ACCBCB-0BEF-44B8-B53E-71C9F0D2D94D}"/>
    <dgm:cxn modelId="{34143B4A-C655-45CB-8553-EBA78110D3B7}" type="presOf" srcId="{8BF63BE0-78CD-4353-A5D4-E29AEDC48580}" destId="{3CA89FE6-1980-45DF-92C8-CA7A46590356}" srcOrd="0" destOrd="0" presId="urn:microsoft.com/office/officeart/2005/8/layout/radial1"/>
    <dgm:cxn modelId="{4EC6294E-2D37-4C6B-BE08-DE11B424D9A8}" type="presOf" srcId="{98E06AC1-2E7B-4289-B160-C2E7B6EBD105}" destId="{D8205C45-A2BF-4D67-9ED8-34D8FD759E5B}" srcOrd="0" destOrd="0" presId="urn:microsoft.com/office/officeart/2005/8/layout/radial1"/>
    <dgm:cxn modelId="{B2B71A54-ED21-49C7-90E7-961A436260AD}" type="presOf" srcId="{9FEB9F26-9B63-4E08-A0C3-DB1A2175CFDA}" destId="{22A1307D-7C5B-41BD-AB3A-D288AD445C24}" srcOrd="0" destOrd="0" presId="urn:microsoft.com/office/officeart/2005/8/layout/radial1"/>
    <dgm:cxn modelId="{84C0ED57-9BD7-4E63-943A-54EAA65271AB}" srcId="{C71DFBB9-2845-4999-9DA4-750D5883F4B7}" destId="{1D8AB75C-7591-41D8-8721-F7242D2EEEA6}" srcOrd="3" destOrd="0" parTransId="{566F4E88-BD30-4AE5-978B-667D148C1E32}" sibTransId="{5E468209-70A5-4C67-A035-5C37267FECCA}"/>
    <dgm:cxn modelId="{4D77F357-4694-4F36-94A1-E82008EB5AF0}" srcId="{C71DFBB9-2845-4999-9DA4-750D5883F4B7}" destId="{10672827-459C-4710-A66E-A91CE6865971}" srcOrd="1" destOrd="0" parTransId="{0DC8B184-EEBE-4C59-8407-4D857B443D4A}" sibTransId="{B4FAB700-42F7-4382-9C46-C7C6F3B65ACA}"/>
    <dgm:cxn modelId="{541DBA5C-B514-47A4-841A-7C41399681E1}" srcId="{C71DFBB9-2845-4999-9DA4-750D5883F4B7}" destId="{A152EFAF-AA6C-459B-8FBE-57F7E9168028}" srcOrd="2" destOrd="0" parTransId="{8BF63BE0-78CD-4353-A5D4-E29AEDC48580}" sibTransId="{0146DA42-1EB0-4861-AE4F-2693CE0523DD}"/>
    <dgm:cxn modelId="{7988F06F-C770-4B58-80DB-8D6A41D441DD}" type="presOf" srcId="{0B3261B9-CE80-4EA2-8447-2EB466293270}" destId="{22A1307D-7C5B-41BD-AB3A-D288AD445C24}" srcOrd="0" destOrd="2" presId="urn:microsoft.com/office/officeart/2005/8/layout/radial1"/>
    <dgm:cxn modelId="{BD062278-817F-4C2E-973D-BB3434886DA9}" type="presOf" srcId="{A152EFAF-AA6C-459B-8FBE-57F7E9168028}" destId="{AE642112-EB40-4732-B8A9-D874BD701D57}" srcOrd="0" destOrd="0" presId="urn:microsoft.com/office/officeart/2005/8/layout/radial1"/>
    <dgm:cxn modelId="{E85FB779-567B-41D2-91A4-3F8F7C4B6975}" type="presOf" srcId="{072B35B4-18A7-4847-B896-B3796D065721}" destId="{A7C5AC89-D4DC-45F2-9D60-C91E9DBC318F}" srcOrd="0" destOrd="2" presId="urn:microsoft.com/office/officeart/2005/8/layout/radial1"/>
    <dgm:cxn modelId="{F176F379-478B-45A4-9ED0-C9F50A0B4C66}" type="presOf" srcId="{566F4E88-BD30-4AE5-978B-667D148C1E32}" destId="{83AFA800-66D4-45C8-BB99-03B36754C111}" srcOrd="1" destOrd="0" presId="urn:microsoft.com/office/officeart/2005/8/layout/radial1"/>
    <dgm:cxn modelId="{BC187680-5FCE-457C-8FE0-07A3A73C165A}" type="presOf" srcId="{4820A995-0264-4495-B695-1695F38CEDB2}" destId="{22A1307D-7C5B-41BD-AB3A-D288AD445C24}" srcOrd="0" destOrd="1" presId="urn:microsoft.com/office/officeart/2005/8/layout/radial1"/>
    <dgm:cxn modelId="{F666BF89-8FC1-4C41-ACA7-BB16B1B6D529}" srcId="{1D8AB75C-7591-41D8-8721-F7242D2EEEA6}" destId="{1E028876-2D39-4F30-8F82-CC9A3D8DD75F}" srcOrd="0" destOrd="0" parTransId="{7B7C4F5B-9A7C-400C-886E-B9299D5D9A31}" sibTransId="{E051C886-4208-47CB-B037-E9470A8D8EE2}"/>
    <dgm:cxn modelId="{24A5BD92-A9FE-4ED5-B646-065C4669021E}" type="presOf" srcId="{566F4E88-BD30-4AE5-978B-667D148C1E32}" destId="{C1B0B985-CB28-40A6-B2C9-CEA00C98ED64}" srcOrd="0" destOrd="0" presId="urn:microsoft.com/office/officeart/2005/8/layout/radial1"/>
    <dgm:cxn modelId="{E81269A3-A3EB-4DA3-A9CB-B7ECECD47968}" type="presOf" srcId="{C71DFBB9-2845-4999-9DA4-750D5883F4B7}" destId="{2172B772-AE17-4B86-B180-F56E9F1BAAD8}" srcOrd="0" destOrd="0" presId="urn:microsoft.com/office/officeart/2005/8/layout/radial1"/>
    <dgm:cxn modelId="{5ACFA6B0-F0C6-42EC-A2BB-B4B15CAB0F82}" type="presOf" srcId="{C86016DF-E3EC-4EAD-8D7D-A7F11B466514}" destId="{A19F1207-ED2A-4F58-8E42-DD2110B0DFE8}" srcOrd="0" destOrd="0" presId="urn:microsoft.com/office/officeart/2005/8/layout/radial1"/>
    <dgm:cxn modelId="{353406BA-308B-4ED1-BA9B-1A0514FD6329}" srcId="{A152EFAF-AA6C-459B-8FBE-57F7E9168028}" destId="{EEB1BA9D-96E7-48FD-A955-2E65C5D0A59C}" srcOrd="1" destOrd="0" parTransId="{C2785321-B7A1-4022-AE7A-7ED5F4FBB874}" sibTransId="{B1BC98F4-90C1-4D25-A3FA-F5181BCF5CAA}"/>
    <dgm:cxn modelId="{19D2B3BB-D7A7-4EE2-951D-00C5C35FE61C}" type="presOf" srcId="{2EE70D32-BF7D-4691-B8A9-D5F024D6A870}" destId="{28426850-F4DE-4E18-86B2-32EB74A85FF9}" srcOrd="0" destOrd="1" presId="urn:microsoft.com/office/officeart/2005/8/layout/radial1"/>
    <dgm:cxn modelId="{587415C1-2ADF-4870-9ECF-A6AC60536649}" type="presOf" srcId="{98E06AC1-2E7B-4289-B160-C2E7B6EBD105}" destId="{6350F899-B712-4FDB-938E-3F76E51D7677}" srcOrd="1" destOrd="0" presId="urn:microsoft.com/office/officeart/2005/8/layout/radial1"/>
    <dgm:cxn modelId="{BA4A5FC1-4D92-48C9-BF2B-4ABFC44AC6ED}" srcId="{C86016DF-E3EC-4EAD-8D7D-A7F11B466514}" destId="{C71DFBB9-2845-4999-9DA4-750D5883F4B7}" srcOrd="0" destOrd="0" parTransId="{0BEFBC99-6B8F-435C-B4C3-E7214E2046A5}" sibTransId="{AF7EF98E-6B5B-4FAF-AD9C-5EE76B7E98EA}"/>
    <dgm:cxn modelId="{16EE7DCC-59A1-412B-96F2-FAFECEEAC5E2}" srcId="{A152EFAF-AA6C-459B-8FBE-57F7E9168028}" destId="{00AB3FF0-66EA-4D05-B472-355606C01284}" srcOrd="0" destOrd="0" parTransId="{056839F7-D0B1-409D-8395-34EB898D78A8}" sibTransId="{C89E40E3-07E0-469C-876E-9435D5636F89}"/>
    <dgm:cxn modelId="{E58075D2-0EBE-406E-9DFE-FFC402DC6B93}" type="presOf" srcId="{1D8AB75C-7591-41D8-8721-F7242D2EEEA6}" destId="{A7C5AC89-D4DC-45F2-9D60-C91E9DBC318F}" srcOrd="0" destOrd="0" presId="urn:microsoft.com/office/officeart/2005/8/layout/radial1"/>
    <dgm:cxn modelId="{FDF064D3-5BB4-4BCF-A118-90D2409A8641}" type="presOf" srcId="{8BF63BE0-78CD-4353-A5D4-E29AEDC48580}" destId="{8B685FDE-9547-4329-A200-780ED51FFBB1}" srcOrd="1" destOrd="0" presId="urn:microsoft.com/office/officeart/2005/8/layout/radial1"/>
    <dgm:cxn modelId="{B3FAE7D8-39F3-48EB-8FFA-A2258AA9D694}" type="presOf" srcId="{1E028876-2D39-4F30-8F82-CC9A3D8DD75F}" destId="{A7C5AC89-D4DC-45F2-9D60-C91E9DBC318F}" srcOrd="0" destOrd="1" presId="urn:microsoft.com/office/officeart/2005/8/layout/radial1"/>
    <dgm:cxn modelId="{05B46CDE-04C6-4F96-8519-0DF3BFD842D1}" type="presOf" srcId="{0DC8B184-EEBE-4C59-8407-4D857B443D4A}" destId="{AFB9EF83-F110-47CC-837C-836CD2BBCA05}" srcOrd="1" destOrd="0" presId="urn:microsoft.com/office/officeart/2005/8/layout/radial1"/>
    <dgm:cxn modelId="{B95BA1E9-419F-4B13-9713-1AB32152D5B0}" srcId="{1D8AB75C-7591-41D8-8721-F7242D2EEEA6}" destId="{072B35B4-18A7-4847-B896-B3796D065721}" srcOrd="1" destOrd="0" parTransId="{07EFFB6E-BC77-44E1-A8C2-4754901F6A9B}" sibTransId="{DE0D191C-7FCD-477E-AC70-8786E460F08B}"/>
    <dgm:cxn modelId="{DCDCBFEC-2516-40A8-8E35-2A9F1108D33A}" type="presOf" srcId="{11ACBD70-55DF-4D95-9639-0444DC66EA94}" destId="{28426850-F4DE-4E18-86B2-32EB74A85FF9}" srcOrd="0" destOrd="2" presId="urn:microsoft.com/office/officeart/2005/8/layout/radial1"/>
    <dgm:cxn modelId="{DCE6CFF2-AEEC-4729-9694-8BBAB628EE83}" srcId="{9FEB9F26-9B63-4E08-A0C3-DB1A2175CFDA}" destId="{0B3261B9-CE80-4EA2-8447-2EB466293270}" srcOrd="1" destOrd="0" parTransId="{EFE69068-9987-4839-A725-F29392BF3354}" sibTransId="{61B94513-F3B5-41F7-9C00-6D7AEC1CEB5A}"/>
    <dgm:cxn modelId="{19117926-CA09-4F00-84A3-000948050A71}" type="presParOf" srcId="{A19F1207-ED2A-4F58-8E42-DD2110B0DFE8}" destId="{2172B772-AE17-4B86-B180-F56E9F1BAAD8}" srcOrd="0" destOrd="0" presId="urn:microsoft.com/office/officeart/2005/8/layout/radial1"/>
    <dgm:cxn modelId="{4F7A997F-351B-4FF3-832E-4B2E192EBE4A}" type="presParOf" srcId="{A19F1207-ED2A-4F58-8E42-DD2110B0DFE8}" destId="{D8205C45-A2BF-4D67-9ED8-34D8FD759E5B}" srcOrd="1" destOrd="0" presId="urn:microsoft.com/office/officeart/2005/8/layout/radial1"/>
    <dgm:cxn modelId="{DD2745ED-DFF2-4D74-A659-36ECD057325E}" type="presParOf" srcId="{D8205C45-A2BF-4D67-9ED8-34D8FD759E5B}" destId="{6350F899-B712-4FDB-938E-3F76E51D7677}" srcOrd="0" destOrd="0" presId="urn:microsoft.com/office/officeart/2005/8/layout/radial1"/>
    <dgm:cxn modelId="{F1CDA6DD-628E-4099-8E52-6B0BCDF58FDF}" type="presParOf" srcId="{A19F1207-ED2A-4F58-8E42-DD2110B0DFE8}" destId="{22A1307D-7C5B-41BD-AB3A-D288AD445C24}" srcOrd="2" destOrd="0" presId="urn:microsoft.com/office/officeart/2005/8/layout/radial1"/>
    <dgm:cxn modelId="{65529A1A-A0E9-41B1-A80E-174292211095}" type="presParOf" srcId="{A19F1207-ED2A-4F58-8E42-DD2110B0DFE8}" destId="{06AD7980-34FF-4002-9902-BA4CC53CA0A0}" srcOrd="3" destOrd="0" presId="urn:microsoft.com/office/officeart/2005/8/layout/radial1"/>
    <dgm:cxn modelId="{7A540399-C369-49C8-8069-317072F560EC}" type="presParOf" srcId="{06AD7980-34FF-4002-9902-BA4CC53CA0A0}" destId="{AFB9EF83-F110-47CC-837C-836CD2BBCA05}" srcOrd="0" destOrd="0" presId="urn:microsoft.com/office/officeart/2005/8/layout/radial1"/>
    <dgm:cxn modelId="{BFF655FA-86AA-4D90-9B41-4FB494516E1D}" type="presParOf" srcId="{A19F1207-ED2A-4F58-8E42-DD2110B0DFE8}" destId="{28426850-F4DE-4E18-86B2-32EB74A85FF9}" srcOrd="4" destOrd="0" presId="urn:microsoft.com/office/officeart/2005/8/layout/radial1"/>
    <dgm:cxn modelId="{06A3C585-7EEF-40C7-8F71-F5115FAC1BBA}" type="presParOf" srcId="{A19F1207-ED2A-4F58-8E42-DD2110B0DFE8}" destId="{3CA89FE6-1980-45DF-92C8-CA7A46590356}" srcOrd="5" destOrd="0" presId="urn:microsoft.com/office/officeart/2005/8/layout/radial1"/>
    <dgm:cxn modelId="{4FF9007C-3656-4DA6-9A4E-AA193BD61CFA}" type="presParOf" srcId="{3CA89FE6-1980-45DF-92C8-CA7A46590356}" destId="{8B685FDE-9547-4329-A200-780ED51FFBB1}" srcOrd="0" destOrd="0" presId="urn:microsoft.com/office/officeart/2005/8/layout/radial1"/>
    <dgm:cxn modelId="{C4F839DD-A675-42D6-94AD-585926292D02}" type="presParOf" srcId="{A19F1207-ED2A-4F58-8E42-DD2110B0DFE8}" destId="{AE642112-EB40-4732-B8A9-D874BD701D57}" srcOrd="6" destOrd="0" presId="urn:microsoft.com/office/officeart/2005/8/layout/radial1"/>
    <dgm:cxn modelId="{206B5D1B-F553-4DE0-9717-C8E7F02923F5}" type="presParOf" srcId="{A19F1207-ED2A-4F58-8E42-DD2110B0DFE8}" destId="{C1B0B985-CB28-40A6-B2C9-CEA00C98ED64}" srcOrd="7" destOrd="0" presId="urn:microsoft.com/office/officeart/2005/8/layout/radial1"/>
    <dgm:cxn modelId="{768855CE-D244-41DD-9D9E-BE7F9C75578B}" type="presParOf" srcId="{C1B0B985-CB28-40A6-B2C9-CEA00C98ED64}" destId="{83AFA800-66D4-45C8-BB99-03B36754C111}" srcOrd="0" destOrd="0" presId="urn:microsoft.com/office/officeart/2005/8/layout/radial1"/>
    <dgm:cxn modelId="{32029819-D5B9-4A8C-81F2-BAA963C48B4D}" type="presParOf" srcId="{A19F1207-ED2A-4F58-8E42-DD2110B0DFE8}" destId="{A7C5AC89-D4DC-45F2-9D60-C91E9DBC318F}"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2B772-AE17-4B86-B180-F56E9F1BAAD8}">
      <dsp:nvSpPr>
        <dsp:cNvPr id="0" name=""/>
        <dsp:cNvSpPr/>
      </dsp:nvSpPr>
      <dsp:spPr bwMode="auto">
        <a:xfrm>
          <a:off x="2367138" y="1704592"/>
          <a:ext cx="1365439" cy="1295815"/>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defRPr/>
          </a:pPr>
          <a:r>
            <a:rPr lang="fi-FI" sz="1400" b="1" kern="1200"/>
            <a:t>Learner</a:t>
          </a:r>
        </a:p>
        <a:p>
          <a:pPr marL="0" lvl="0" indent="0" algn="ctr" defTabSz="622300">
            <a:lnSpc>
              <a:spcPct val="90000"/>
            </a:lnSpc>
            <a:spcBef>
              <a:spcPct val="0"/>
            </a:spcBef>
            <a:spcAft>
              <a:spcPct val="35000"/>
            </a:spcAft>
            <a:buNone/>
            <a:defRPr/>
          </a:pPr>
          <a:r>
            <a:rPr lang="fi-FI" sz="1400" b="1" kern="1200"/>
            <a:t>Organisation</a:t>
          </a:r>
        </a:p>
        <a:p>
          <a:pPr marL="0" lvl="0" indent="0" algn="ctr" defTabSz="622300">
            <a:lnSpc>
              <a:spcPct val="90000"/>
            </a:lnSpc>
            <a:spcBef>
              <a:spcPct val="0"/>
            </a:spcBef>
            <a:spcAft>
              <a:spcPct val="35000"/>
            </a:spcAft>
            <a:buNone/>
            <a:defRPr/>
          </a:pPr>
          <a:r>
            <a:rPr lang="fi-FI" sz="1400" b="1" kern="1200"/>
            <a:t>Technology</a:t>
          </a:r>
          <a:endParaRPr kern="1200"/>
        </a:p>
      </dsp:txBody>
      <dsp:txXfrm>
        <a:off x="2567102" y="1894360"/>
        <a:ext cx="965511" cy="916279"/>
      </dsp:txXfrm>
    </dsp:sp>
    <dsp:sp modelId="{D8205C45-A2BF-4D67-9ED8-34D8FD759E5B}">
      <dsp:nvSpPr>
        <dsp:cNvPr id="0" name=""/>
        <dsp:cNvSpPr/>
      </dsp:nvSpPr>
      <dsp:spPr bwMode="auto">
        <a:xfrm rot="16200000">
          <a:off x="2894260" y="1529875"/>
          <a:ext cx="311196" cy="38238"/>
        </a:xfrm>
        <a:custGeom>
          <a:avLst/>
          <a:gdLst/>
          <a:ahLst/>
          <a:cxnLst/>
          <a:rect l="0" t="0" r="0" b="0"/>
          <a:pathLst>
            <a:path>
              <a:moveTo>
                <a:pt x="0" y="19119"/>
              </a:moveTo>
              <a:lnTo>
                <a:pt x="311196" y="19119"/>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a:off x="3042078" y="1541214"/>
        <a:ext cx="15559" cy="15559"/>
      </dsp:txXfrm>
    </dsp:sp>
    <dsp:sp modelId="{22A1307D-7C5B-41BD-AB3A-D288AD445C24}">
      <dsp:nvSpPr>
        <dsp:cNvPr id="0" name=""/>
        <dsp:cNvSpPr/>
      </dsp:nvSpPr>
      <dsp:spPr bwMode="auto">
        <a:xfrm>
          <a:off x="2153860" y="97581"/>
          <a:ext cx="1791995" cy="1295815"/>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defRPr/>
          </a:pPr>
          <a:r>
            <a:rPr lang="fi-FI" sz="1200" b="1" kern="1200"/>
            <a:t>Physical</a:t>
          </a:r>
          <a:endParaRPr lang="fi-FI" sz="1200" kern="1200"/>
        </a:p>
        <a:p>
          <a:pPr marL="57150" lvl="1" indent="-57150" algn="l" defTabSz="444500">
            <a:lnSpc>
              <a:spcPct val="90000"/>
            </a:lnSpc>
            <a:spcBef>
              <a:spcPct val="0"/>
            </a:spcBef>
            <a:spcAft>
              <a:spcPct val="15000"/>
            </a:spcAft>
            <a:buChar char="•"/>
            <a:defRPr/>
          </a:pPr>
          <a:r>
            <a:rPr lang="fi-FI" sz="1000" kern="1200"/>
            <a:t> Available space</a:t>
          </a:r>
        </a:p>
        <a:p>
          <a:pPr marL="57150" lvl="1" indent="-57150" algn="l" defTabSz="444500">
            <a:lnSpc>
              <a:spcPct val="90000"/>
            </a:lnSpc>
            <a:spcBef>
              <a:spcPct val="0"/>
            </a:spcBef>
            <a:spcAft>
              <a:spcPct val="15000"/>
            </a:spcAft>
            <a:buChar char="•"/>
            <a:defRPr/>
          </a:pPr>
          <a:r>
            <a:rPr lang="fi-FI" sz="1000" kern="1200"/>
            <a:t> Air quality, lights, acoustics, etc.</a:t>
          </a:r>
          <a:endParaRPr kern="1200"/>
        </a:p>
        <a:p>
          <a:pPr marL="57150" lvl="1" indent="-57150" algn="l" defTabSz="444500">
            <a:lnSpc>
              <a:spcPct val="90000"/>
            </a:lnSpc>
            <a:spcBef>
              <a:spcPct val="0"/>
            </a:spcBef>
            <a:spcAft>
              <a:spcPct val="15000"/>
            </a:spcAft>
            <a:buChar char="•"/>
            <a:defRPr/>
          </a:pPr>
          <a:r>
            <a:rPr lang="fi-FI" sz="1000" kern="1200"/>
            <a:t> Furniture and their arrangement</a:t>
          </a:r>
        </a:p>
      </dsp:txBody>
      <dsp:txXfrm>
        <a:off x="2416292" y="287349"/>
        <a:ext cx="1267131" cy="916279"/>
      </dsp:txXfrm>
    </dsp:sp>
    <dsp:sp modelId="{06AD7980-34FF-4002-9902-BA4CC53CA0A0}">
      <dsp:nvSpPr>
        <dsp:cNvPr id="0" name=""/>
        <dsp:cNvSpPr/>
      </dsp:nvSpPr>
      <dsp:spPr bwMode="auto">
        <a:xfrm rot="57024">
          <a:off x="3732443" y="2348389"/>
          <a:ext cx="444290" cy="38238"/>
        </a:xfrm>
        <a:custGeom>
          <a:avLst/>
          <a:gdLst/>
          <a:ahLst/>
          <a:cxnLst/>
          <a:rect l="0" t="0" r="0" b="0"/>
          <a:pathLst>
            <a:path>
              <a:moveTo>
                <a:pt x="0" y="19119"/>
              </a:moveTo>
              <a:lnTo>
                <a:pt x="444290" y="19119"/>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a:off x="3943481" y="2356401"/>
        <a:ext cx="22214" cy="22214"/>
      </dsp:txXfrm>
    </dsp:sp>
    <dsp:sp modelId="{28426850-F4DE-4E18-86B2-32EB74A85FF9}">
      <dsp:nvSpPr>
        <dsp:cNvPr id="0" name=""/>
        <dsp:cNvSpPr/>
      </dsp:nvSpPr>
      <dsp:spPr bwMode="auto">
        <a:xfrm>
          <a:off x="4176467" y="1738146"/>
          <a:ext cx="1791995" cy="1295815"/>
        </a:xfrm>
        <a:prstGeom prst="ellipse">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defRPr/>
          </a:pPr>
          <a:r>
            <a:rPr lang="fi-FI" sz="1200" b="1" kern="1200"/>
            <a:t>Technical</a:t>
          </a:r>
          <a:endParaRPr lang="fi-FI" sz="1200" kern="1200"/>
        </a:p>
        <a:p>
          <a:pPr marL="57150" lvl="1" indent="-57150" algn="l" defTabSz="444500">
            <a:lnSpc>
              <a:spcPct val="90000"/>
            </a:lnSpc>
            <a:spcBef>
              <a:spcPct val="0"/>
            </a:spcBef>
            <a:spcAft>
              <a:spcPct val="15000"/>
            </a:spcAft>
            <a:buChar char="•"/>
            <a:defRPr/>
          </a:pPr>
          <a:r>
            <a:rPr lang="fi-FI" sz="1000" kern="1200" dirty="0"/>
            <a:t> ICT</a:t>
          </a:r>
          <a:endParaRPr kern="1200" dirty="0"/>
        </a:p>
        <a:p>
          <a:pPr marL="57150" lvl="1" indent="-57150" algn="l" defTabSz="444500">
            <a:lnSpc>
              <a:spcPct val="90000"/>
            </a:lnSpc>
            <a:spcBef>
              <a:spcPct val="0"/>
            </a:spcBef>
            <a:spcAft>
              <a:spcPct val="15000"/>
            </a:spcAft>
            <a:buChar char="•"/>
            <a:defRPr/>
          </a:pPr>
          <a:r>
            <a:rPr lang="fi-FI" sz="1000" kern="1200"/>
            <a:t>Accessibility</a:t>
          </a:r>
          <a:endParaRPr kern="1200"/>
        </a:p>
      </dsp:txBody>
      <dsp:txXfrm>
        <a:off x="4438899" y="1927914"/>
        <a:ext cx="1267131" cy="916279"/>
      </dsp:txXfrm>
    </dsp:sp>
    <dsp:sp modelId="{3CA89FE6-1980-45DF-92C8-CA7A46590356}">
      <dsp:nvSpPr>
        <dsp:cNvPr id="0" name=""/>
        <dsp:cNvSpPr/>
      </dsp:nvSpPr>
      <dsp:spPr bwMode="auto">
        <a:xfrm rot="5400000">
          <a:off x="2854447" y="3176699"/>
          <a:ext cx="390822" cy="38238"/>
        </a:xfrm>
        <a:custGeom>
          <a:avLst/>
          <a:gdLst/>
          <a:ahLst/>
          <a:cxnLst/>
          <a:rect l="0" t="0" r="0" b="0"/>
          <a:pathLst>
            <a:path>
              <a:moveTo>
                <a:pt x="0" y="19119"/>
              </a:moveTo>
              <a:lnTo>
                <a:pt x="390822" y="19119"/>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a:off x="3040087" y="3186048"/>
        <a:ext cx="19541" cy="19541"/>
      </dsp:txXfrm>
    </dsp:sp>
    <dsp:sp modelId="{AE642112-EB40-4732-B8A9-D874BD701D57}">
      <dsp:nvSpPr>
        <dsp:cNvPr id="0" name=""/>
        <dsp:cNvSpPr/>
      </dsp:nvSpPr>
      <dsp:spPr bwMode="auto">
        <a:xfrm>
          <a:off x="2153860" y="3391230"/>
          <a:ext cx="1791995" cy="1295815"/>
        </a:xfrm>
        <a:prstGeom prst="ellipse">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defRPr/>
          </a:pPr>
          <a:r>
            <a:rPr lang="fi-FI" sz="1200" b="1" kern="1200"/>
            <a:t>Social</a:t>
          </a:r>
          <a:endParaRPr lang="fi-FI" sz="1200" kern="1200"/>
        </a:p>
        <a:p>
          <a:pPr marL="57150" lvl="1" indent="-57150" algn="l" defTabSz="444500">
            <a:lnSpc>
              <a:spcPct val="90000"/>
            </a:lnSpc>
            <a:spcBef>
              <a:spcPct val="0"/>
            </a:spcBef>
            <a:spcAft>
              <a:spcPct val="15000"/>
            </a:spcAft>
            <a:buChar char="•"/>
            <a:defRPr/>
          </a:pPr>
          <a:r>
            <a:rPr lang="fi-FI" sz="1000" kern="1200"/>
            <a:t>Group dynamics</a:t>
          </a:r>
        </a:p>
        <a:p>
          <a:pPr marL="57150" lvl="1" indent="-57150" algn="l" defTabSz="444500">
            <a:lnSpc>
              <a:spcPct val="90000"/>
            </a:lnSpc>
            <a:spcBef>
              <a:spcPct val="0"/>
            </a:spcBef>
            <a:spcAft>
              <a:spcPct val="15000"/>
            </a:spcAft>
            <a:buChar char="•"/>
            <a:defRPr/>
          </a:pPr>
          <a:r>
            <a:rPr lang="fi-FI" sz="1000" kern="1200"/>
            <a:t>Atmosphere, mutual respect</a:t>
          </a:r>
        </a:p>
      </dsp:txBody>
      <dsp:txXfrm>
        <a:off x="2416292" y="3580998"/>
        <a:ext cx="1267131" cy="916279"/>
      </dsp:txXfrm>
    </dsp:sp>
    <dsp:sp modelId="{C1B0B985-CB28-40A6-B2C9-CEA00C98ED64}">
      <dsp:nvSpPr>
        <dsp:cNvPr id="0" name=""/>
        <dsp:cNvSpPr/>
      </dsp:nvSpPr>
      <dsp:spPr bwMode="auto">
        <a:xfrm rot="10814661">
          <a:off x="1980182" y="2329644"/>
          <a:ext cx="386965" cy="38238"/>
        </a:xfrm>
        <a:custGeom>
          <a:avLst/>
          <a:gdLst/>
          <a:ahLst/>
          <a:cxnLst/>
          <a:rect l="0" t="0" r="0" b="0"/>
          <a:pathLst>
            <a:path>
              <a:moveTo>
                <a:pt x="0" y="19119"/>
              </a:moveTo>
              <a:lnTo>
                <a:pt x="386965" y="19119"/>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rot="10800000">
        <a:off x="2163990" y="2339089"/>
        <a:ext cx="19348" cy="19348"/>
      </dsp:txXfrm>
    </dsp:sp>
    <dsp:sp modelId="{A7C5AC89-D4DC-45F2-9D60-C91E9DBC318F}">
      <dsp:nvSpPr>
        <dsp:cNvPr id="0" name=""/>
        <dsp:cNvSpPr/>
      </dsp:nvSpPr>
      <dsp:spPr bwMode="auto">
        <a:xfrm>
          <a:off x="188203" y="1696209"/>
          <a:ext cx="1791995" cy="1295815"/>
        </a:xfrm>
        <a:prstGeom prst="ellipse">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defRPr/>
          </a:pPr>
          <a:r>
            <a:rPr lang="fi-FI" sz="1200" b="1" kern="1200"/>
            <a:t>Pedagogical</a:t>
          </a:r>
          <a:endParaRPr lang="fi-FI" sz="1200" kern="1200"/>
        </a:p>
        <a:p>
          <a:pPr marL="57150" lvl="1" indent="-57150" algn="l" defTabSz="444500">
            <a:lnSpc>
              <a:spcPct val="90000"/>
            </a:lnSpc>
            <a:spcBef>
              <a:spcPct val="0"/>
            </a:spcBef>
            <a:spcAft>
              <a:spcPct val="15000"/>
            </a:spcAft>
            <a:buChar char="•"/>
            <a:defRPr/>
          </a:pPr>
          <a:r>
            <a:rPr lang="fi-FI" sz="1000" kern="1200"/>
            <a:t> Teaching and learning methods</a:t>
          </a:r>
        </a:p>
        <a:p>
          <a:pPr marL="57150" lvl="1" indent="-57150" algn="l" defTabSz="444500">
            <a:lnSpc>
              <a:spcPct val="90000"/>
            </a:lnSpc>
            <a:spcBef>
              <a:spcPct val="0"/>
            </a:spcBef>
            <a:spcAft>
              <a:spcPct val="15000"/>
            </a:spcAft>
            <a:buChar char="•"/>
            <a:defRPr/>
          </a:pPr>
          <a:r>
            <a:rPr lang="fi-FI" sz="1000" kern="1200"/>
            <a:t> Learning aims</a:t>
          </a:r>
        </a:p>
      </dsp:txBody>
      <dsp:txXfrm>
        <a:off x="450635" y="1885977"/>
        <a:ext cx="1267131" cy="916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2B772-AE17-4B86-B180-F56E9F1BAAD8}">
      <dsp:nvSpPr>
        <dsp:cNvPr id="0" name=""/>
        <dsp:cNvSpPr/>
      </dsp:nvSpPr>
      <dsp:spPr bwMode="auto">
        <a:xfrm>
          <a:off x="2367138" y="1704592"/>
          <a:ext cx="1365439" cy="1295815"/>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defRPr/>
          </a:pPr>
          <a:r>
            <a:rPr lang="fi-FI" sz="1400" b="1" kern="1200"/>
            <a:t>Learner</a:t>
          </a:r>
        </a:p>
        <a:p>
          <a:pPr marL="0" lvl="0" indent="0" algn="ctr" defTabSz="622300">
            <a:lnSpc>
              <a:spcPct val="90000"/>
            </a:lnSpc>
            <a:spcBef>
              <a:spcPct val="0"/>
            </a:spcBef>
            <a:spcAft>
              <a:spcPct val="35000"/>
            </a:spcAft>
            <a:buNone/>
            <a:defRPr/>
          </a:pPr>
          <a:r>
            <a:rPr lang="fi-FI" sz="1400" b="1" kern="1200"/>
            <a:t>Organisation</a:t>
          </a:r>
        </a:p>
        <a:p>
          <a:pPr marL="0" lvl="0" indent="0" algn="ctr" defTabSz="622300">
            <a:lnSpc>
              <a:spcPct val="90000"/>
            </a:lnSpc>
            <a:spcBef>
              <a:spcPct val="0"/>
            </a:spcBef>
            <a:spcAft>
              <a:spcPct val="35000"/>
            </a:spcAft>
            <a:buNone/>
            <a:defRPr/>
          </a:pPr>
          <a:r>
            <a:rPr lang="fi-FI" sz="1400" b="1" kern="1200"/>
            <a:t>Technology</a:t>
          </a:r>
          <a:endParaRPr kern="1200"/>
        </a:p>
      </dsp:txBody>
      <dsp:txXfrm>
        <a:off x="2567102" y="1894360"/>
        <a:ext cx="965511" cy="916279"/>
      </dsp:txXfrm>
    </dsp:sp>
    <dsp:sp modelId="{D8205C45-A2BF-4D67-9ED8-34D8FD759E5B}">
      <dsp:nvSpPr>
        <dsp:cNvPr id="0" name=""/>
        <dsp:cNvSpPr/>
      </dsp:nvSpPr>
      <dsp:spPr bwMode="auto">
        <a:xfrm rot="16200000">
          <a:off x="2894260" y="1529875"/>
          <a:ext cx="311196" cy="38238"/>
        </a:xfrm>
        <a:custGeom>
          <a:avLst/>
          <a:gdLst/>
          <a:ahLst/>
          <a:cxnLst/>
          <a:rect l="0" t="0" r="0" b="0"/>
          <a:pathLst>
            <a:path>
              <a:moveTo>
                <a:pt x="0" y="19119"/>
              </a:moveTo>
              <a:lnTo>
                <a:pt x="311196" y="19119"/>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a:off x="3042078" y="1541214"/>
        <a:ext cx="15559" cy="15559"/>
      </dsp:txXfrm>
    </dsp:sp>
    <dsp:sp modelId="{22A1307D-7C5B-41BD-AB3A-D288AD445C24}">
      <dsp:nvSpPr>
        <dsp:cNvPr id="0" name=""/>
        <dsp:cNvSpPr/>
      </dsp:nvSpPr>
      <dsp:spPr bwMode="auto">
        <a:xfrm>
          <a:off x="2153860" y="97581"/>
          <a:ext cx="1791995" cy="1295815"/>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defRPr/>
          </a:pPr>
          <a:r>
            <a:rPr lang="fi-FI" sz="1200" b="1" kern="1200"/>
            <a:t>Physical</a:t>
          </a:r>
          <a:endParaRPr lang="fi-FI" sz="1200" kern="1200"/>
        </a:p>
        <a:p>
          <a:pPr marL="57150" lvl="1" indent="-57150" algn="l" defTabSz="444500">
            <a:lnSpc>
              <a:spcPct val="90000"/>
            </a:lnSpc>
            <a:spcBef>
              <a:spcPct val="0"/>
            </a:spcBef>
            <a:spcAft>
              <a:spcPct val="15000"/>
            </a:spcAft>
            <a:buChar char="•"/>
            <a:defRPr/>
          </a:pPr>
          <a:r>
            <a:rPr lang="fi-FI" sz="1000" kern="1200"/>
            <a:t> Available space</a:t>
          </a:r>
        </a:p>
        <a:p>
          <a:pPr marL="57150" lvl="1" indent="-57150" algn="l" defTabSz="444500">
            <a:lnSpc>
              <a:spcPct val="90000"/>
            </a:lnSpc>
            <a:spcBef>
              <a:spcPct val="0"/>
            </a:spcBef>
            <a:spcAft>
              <a:spcPct val="15000"/>
            </a:spcAft>
            <a:buChar char="•"/>
            <a:defRPr/>
          </a:pPr>
          <a:r>
            <a:rPr lang="fi-FI" sz="1000" kern="1200"/>
            <a:t> Air quality, lights, acoustics, etc.</a:t>
          </a:r>
          <a:endParaRPr kern="1200"/>
        </a:p>
        <a:p>
          <a:pPr marL="57150" lvl="1" indent="-57150" algn="l" defTabSz="444500">
            <a:lnSpc>
              <a:spcPct val="90000"/>
            </a:lnSpc>
            <a:spcBef>
              <a:spcPct val="0"/>
            </a:spcBef>
            <a:spcAft>
              <a:spcPct val="15000"/>
            </a:spcAft>
            <a:buChar char="•"/>
            <a:defRPr/>
          </a:pPr>
          <a:r>
            <a:rPr lang="fi-FI" sz="1000" kern="1200"/>
            <a:t> Furniture and their arrangement</a:t>
          </a:r>
        </a:p>
      </dsp:txBody>
      <dsp:txXfrm>
        <a:off x="2416292" y="287349"/>
        <a:ext cx="1267131" cy="916279"/>
      </dsp:txXfrm>
    </dsp:sp>
    <dsp:sp modelId="{06AD7980-34FF-4002-9902-BA4CC53CA0A0}">
      <dsp:nvSpPr>
        <dsp:cNvPr id="0" name=""/>
        <dsp:cNvSpPr/>
      </dsp:nvSpPr>
      <dsp:spPr bwMode="auto">
        <a:xfrm rot="57024">
          <a:off x="3732443" y="2348389"/>
          <a:ext cx="444290" cy="38238"/>
        </a:xfrm>
        <a:custGeom>
          <a:avLst/>
          <a:gdLst/>
          <a:ahLst/>
          <a:cxnLst/>
          <a:rect l="0" t="0" r="0" b="0"/>
          <a:pathLst>
            <a:path>
              <a:moveTo>
                <a:pt x="0" y="19119"/>
              </a:moveTo>
              <a:lnTo>
                <a:pt x="444290" y="19119"/>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a:off x="3943481" y="2356401"/>
        <a:ext cx="22214" cy="22214"/>
      </dsp:txXfrm>
    </dsp:sp>
    <dsp:sp modelId="{28426850-F4DE-4E18-86B2-32EB74A85FF9}">
      <dsp:nvSpPr>
        <dsp:cNvPr id="0" name=""/>
        <dsp:cNvSpPr/>
      </dsp:nvSpPr>
      <dsp:spPr bwMode="auto">
        <a:xfrm>
          <a:off x="4176467" y="1738146"/>
          <a:ext cx="1791995" cy="1295815"/>
        </a:xfrm>
        <a:prstGeom prst="ellipse">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defRPr/>
          </a:pPr>
          <a:r>
            <a:rPr lang="fi-FI" sz="1200" b="1" kern="1200"/>
            <a:t>Technical</a:t>
          </a:r>
          <a:endParaRPr lang="fi-FI" sz="1200" kern="1200"/>
        </a:p>
        <a:p>
          <a:pPr marL="57150" lvl="1" indent="-57150" algn="l" defTabSz="444500">
            <a:lnSpc>
              <a:spcPct val="90000"/>
            </a:lnSpc>
            <a:spcBef>
              <a:spcPct val="0"/>
            </a:spcBef>
            <a:spcAft>
              <a:spcPct val="15000"/>
            </a:spcAft>
            <a:buChar char="•"/>
            <a:defRPr/>
          </a:pPr>
          <a:r>
            <a:rPr lang="fi-FI" sz="1000" kern="1200" dirty="0"/>
            <a:t> ICT</a:t>
          </a:r>
          <a:endParaRPr kern="1200" dirty="0"/>
        </a:p>
        <a:p>
          <a:pPr marL="57150" lvl="1" indent="-57150" algn="l" defTabSz="444500">
            <a:lnSpc>
              <a:spcPct val="90000"/>
            </a:lnSpc>
            <a:spcBef>
              <a:spcPct val="0"/>
            </a:spcBef>
            <a:spcAft>
              <a:spcPct val="15000"/>
            </a:spcAft>
            <a:buChar char="•"/>
            <a:defRPr/>
          </a:pPr>
          <a:r>
            <a:rPr lang="fi-FI" sz="1000" kern="1200"/>
            <a:t>Accessibility</a:t>
          </a:r>
          <a:endParaRPr kern="1200"/>
        </a:p>
      </dsp:txBody>
      <dsp:txXfrm>
        <a:off x="4438899" y="1927914"/>
        <a:ext cx="1267131" cy="916279"/>
      </dsp:txXfrm>
    </dsp:sp>
    <dsp:sp modelId="{3CA89FE6-1980-45DF-92C8-CA7A46590356}">
      <dsp:nvSpPr>
        <dsp:cNvPr id="0" name=""/>
        <dsp:cNvSpPr/>
      </dsp:nvSpPr>
      <dsp:spPr bwMode="auto">
        <a:xfrm rot="5400000">
          <a:off x="2854447" y="3176699"/>
          <a:ext cx="390822" cy="38238"/>
        </a:xfrm>
        <a:custGeom>
          <a:avLst/>
          <a:gdLst/>
          <a:ahLst/>
          <a:cxnLst/>
          <a:rect l="0" t="0" r="0" b="0"/>
          <a:pathLst>
            <a:path>
              <a:moveTo>
                <a:pt x="0" y="19119"/>
              </a:moveTo>
              <a:lnTo>
                <a:pt x="390822" y="19119"/>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a:off x="3040087" y="3186048"/>
        <a:ext cx="19541" cy="19541"/>
      </dsp:txXfrm>
    </dsp:sp>
    <dsp:sp modelId="{AE642112-EB40-4732-B8A9-D874BD701D57}">
      <dsp:nvSpPr>
        <dsp:cNvPr id="0" name=""/>
        <dsp:cNvSpPr/>
      </dsp:nvSpPr>
      <dsp:spPr bwMode="auto">
        <a:xfrm>
          <a:off x="2153860" y="3391230"/>
          <a:ext cx="1791995" cy="1295815"/>
        </a:xfrm>
        <a:prstGeom prst="ellipse">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defRPr/>
          </a:pPr>
          <a:r>
            <a:rPr lang="fi-FI" sz="1200" b="1" kern="1200"/>
            <a:t>Social</a:t>
          </a:r>
          <a:endParaRPr lang="fi-FI" sz="1200" kern="1200"/>
        </a:p>
        <a:p>
          <a:pPr marL="57150" lvl="1" indent="-57150" algn="l" defTabSz="444500">
            <a:lnSpc>
              <a:spcPct val="90000"/>
            </a:lnSpc>
            <a:spcBef>
              <a:spcPct val="0"/>
            </a:spcBef>
            <a:spcAft>
              <a:spcPct val="15000"/>
            </a:spcAft>
            <a:buChar char="•"/>
            <a:defRPr/>
          </a:pPr>
          <a:r>
            <a:rPr lang="fi-FI" sz="1000" kern="1200"/>
            <a:t>Group dynamics</a:t>
          </a:r>
        </a:p>
        <a:p>
          <a:pPr marL="57150" lvl="1" indent="-57150" algn="l" defTabSz="444500">
            <a:lnSpc>
              <a:spcPct val="90000"/>
            </a:lnSpc>
            <a:spcBef>
              <a:spcPct val="0"/>
            </a:spcBef>
            <a:spcAft>
              <a:spcPct val="15000"/>
            </a:spcAft>
            <a:buChar char="•"/>
            <a:defRPr/>
          </a:pPr>
          <a:r>
            <a:rPr lang="fi-FI" sz="1000" kern="1200"/>
            <a:t>Atmosphere, mutual respect</a:t>
          </a:r>
        </a:p>
      </dsp:txBody>
      <dsp:txXfrm>
        <a:off x="2416292" y="3580998"/>
        <a:ext cx="1267131" cy="916279"/>
      </dsp:txXfrm>
    </dsp:sp>
    <dsp:sp modelId="{C1B0B985-CB28-40A6-B2C9-CEA00C98ED64}">
      <dsp:nvSpPr>
        <dsp:cNvPr id="0" name=""/>
        <dsp:cNvSpPr/>
      </dsp:nvSpPr>
      <dsp:spPr bwMode="auto">
        <a:xfrm rot="10814661">
          <a:off x="1980182" y="2329644"/>
          <a:ext cx="386965" cy="38238"/>
        </a:xfrm>
        <a:custGeom>
          <a:avLst/>
          <a:gdLst/>
          <a:ahLst/>
          <a:cxnLst/>
          <a:rect l="0" t="0" r="0" b="0"/>
          <a:pathLst>
            <a:path>
              <a:moveTo>
                <a:pt x="0" y="19119"/>
              </a:moveTo>
              <a:lnTo>
                <a:pt x="386965" y="19119"/>
              </a:lnTo>
            </a:path>
          </a:pathLst>
        </a:custGeom>
        <a:noFill/>
        <a:ln w="12700" cap="flat" cmpd="sng" algn="ctr">
          <a:solidFill>
            <a:schemeClr val="accent5">
              <a:hueOff val="0"/>
              <a:satOff val="0"/>
              <a:lumOff val="0"/>
              <a:alphaOff val="0"/>
            </a:schemeClr>
          </a:solidFill>
          <a:prstDash val="solid"/>
          <a:miter lim="800000"/>
        </a:ln>
        <a:effectLst/>
      </dsp:spPr>
      <dsp:style>
        <a:lnRef idx="2">
          <a:srgbClr val="000000"/>
        </a:lnRef>
        <a:fillRef idx="0">
          <a:srgbClr val="000000"/>
        </a:fillRef>
        <a:effectRef idx="0">
          <a:srgbClr val="00000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defRPr/>
          </a:pPr>
          <a:endParaRPr lang="fi-FI" sz="600" kern="1200">
            <a:solidFill>
              <a:schemeClr val="tx1"/>
            </a:solidFill>
          </a:endParaRPr>
        </a:p>
      </dsp:txBody>
      <dsp:txXfrm rot="10800000">
        <a:off x="2163990" y="2339089"/>
        <a:ext cx="19348" cy="19348"/>
      </dsp:txXfrm>
    </dsp:sp>
    <dsp:sp modelId="{A7C5AC89-D4DC-45F2-9D60-C91E9DBC318F}">
      <dsp:nvSpPr>
        <dsp:cNvPr id="0" name=""/>
        <dsp:cNvSpPr/>
      </dsp:nvSpPr>
      <dsp:spPr bwMode="auto">
        <a:xfrm>
          <a:off x="188203" y="1696209"/>
          <a:ext cx="1791995" cy="1295815"/>
        </a:xfrm>
        <a:prstGeom prst="ellipse">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outerShdw blurRad="40000" dist="20000" dir="5400000" rotWithShape="0">
            <a:srgbClr val="000000">
              <a:alpha val="38000"/>
            </a:srgbClr>
          </a:outerShdw>
        </a:effectLst>
        <a:scene3d>
          <a:camera prst="orthographicFront"/>
          <a:lightRig rig="flat" dir="t"/>
        </a:scene3d>
      </dsp:spPr>
      <dsp:style>
        <a:lnRef idx="0">
          <a:srgbClr val="000000"/>
        </a:lnRef>
        <a:fillRef idx="2">
          <a:srgbClr val="000000"/>
        </a:fillRef>
        <a:effectRef idx="1">
          <a:srgbClr val="000000"/>
        </a:effectRef>
        <a:fontRef idx="minor">
          <a:schemeClr val="dk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defRPr/>
          </a:pPr>
          <a:r>
            <a:rPr lang="fi-FI" sz="1200" b="1" kern="1200"/>
            <a:t>Pedagogical</a:t>
          </a:r>
          <a:endParaRPr lang="fi-FI" sz="1200" kern="1200"/>
        </a:p>
        <a:p>
          <a:pPr marL="57150" lvl="1" indent="-57150" algn="l" defTabSz="444500">
            <a:lnSpc>
              <a:spcPct val="90000"/>
            </a:lnSpc>
            <a:spcBef>
              <a:spcPct val="0"/>
            </a:spcBef>
            <a:spcAft>
              <a:spcPct val="15000"/>
            </a:spcAft>
            <a:buChar char="•"/>
            <a:defRPr/>
          </a:pPr>
          <a:r>
            <a:rPr lang="fi-FI" sz="1000" kern="1200"/>
            <a:t> Teaching and learning methods</a:t>
          </a:r>
        </a:p>
        <a:p>
          <a:pPr marL="57150" lvl="1" indent="-57150" algn="l" defTabSz="444500">
            <a:lnSpc>
              <a:spcPct val="90000"/>
            </a:lnSpc>
            <a:spcBef>
              <a:spcPct val="0"/>
            </a:spcBef>
            <a:spcAft>
              <a:spcPct val="15000"/>
            </a:spcAft>
            <a:buChar char="•"/>
            <a:defRPr/>
          </a:pPr>
          <a:r>
            <a:rPr lang="fi-FI" sz="1000" kern="1200"/>
            <a:t> Learning aims</a:t>
          </a:r>
        </a:p>
      </dsp:txBody>
      <dsp:txXfrm>
        <a:off x="450635" y="1885977"/>
        <a:ext cx="1267131" cy="91627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node0">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lnNode1">
    <dgm:scene3d>
      <a:camera prst="orthographicFront"/>
      <a:lightRig rig="flat" dir="t"/>
    </dgm:scene3d>
    <dgm:sp3d/>
    <dgm:txPr/>
    <dgm:style>
      <a:lnRef idx="1">
        <a:srgbClr val="000000"/>
      </a:lnRef>
      <a:fillRef idx="2">
        <a:srgbClr val="000000"/>
      </a:fillRef>
      <a:effectRef idx="0">
        <a:srgbClr val="000000"/>
      </a:effectRef>
      <a:fontRef idx="minor">
        <a:schemeClr val="dk1"/>
      </a:fontRef>
    </dgm:style>
  </dgm:styleLbl>
  <dgm:styleLbl name="vennNode1">
    <dgm:scene3d>
      <a:camera prst="orthographicFront"/>
      <a:lightRig rig="flat" dir="t"/>
    </dgm:scene3d>
    <dgm:sp3d/>
    <dgm:txPr/>
    <dgm:style>
      <a:lnRef idx="0">
        <a:srgbClr val="000000"/>
      </a:lnRef>
      <a:fillRef idx="2">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node1">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node2">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node3">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node4">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fgImgPlace1">
    <dgm:scene3d>
      <a:camera prst="orthographicFront"/>
      <a:lightRig rig="threePt" dir="t"/>
    </dgm:scene3d>
    <dgm:sp3d/>
    <dgm:txPr/>
    <dgm:style>
      <a:lnRef idx="1">
        <a:srgbClr val="000000"/>
      </a:lnRef>
      <a:fillRef idx="1">
        <a:srgbClr val="000000"/>
      </a:fillRef>
      <a:effectRef idx="1">
        <a:srgbClr val="000000"/>
      </a:effectRef>
      <a:fontRef idx="minor"/>
    </dgm:style>
  </dgm:styleLbl>
  <dgm:styleLbl name="alignImgPlace1">
    <dgm:scene3d>
      <a:camera prst="orthographicFront"/>
      <a:lightRig rig="threePt" dir="t"/>
    </dgm:scene3d>
    <dgm:sp3d/>
    <dgm:txPr/>
    <dgm:style>
      <a:lnRef idx="1">
        <a:srgbClr val="000000"/>
      </a:lnRef>
      <a:fillRef idx="1">
        <a:srgbClr val="000000"/>
      </a:fillRef>
      <a:effectRef idx="1">
        <a:srgbClr val="000000"/>
      </a:effectRef>
      <a:fontRef idx="minor"/>
    </dgm:style>
  </dgm:styleLbl>
  <dgm:styleLbl name="bgImgPlace1">
    <dgm:scene3d>
      <a:camera prst="orthographicFront"/>
      <a:lightRig rig="threePt" dir="t"/>
    </dgm:scene3d>
    <dgm:sp3d/>
    <dgm:txPr/>
    <dgm:style>
      <a:lnRef idx="1">
        <a:srgbClr val="000000"/>
      </a:lnRef>
      <a:fillRef idx="1">
        <a:srgbClr val="000000"/>
      </a:fillRef>
      <a:effectRef idx="1">
        <a:srgbClr val="000000"/>
      </a:effectRef>
      <a:fontRef idx="minor"/>
    </dgm:style>
  </dgm:styleLbl>
  <dgm:styleLbl name="sibTrans2D1">
    <dgm:scene3d>
      <a:camera prst="orthographicFront"/>
      <a:lightRig rig="threePt" dir="t"/>
    </dgm:scene3d>
    <dgm:sp3d/>
    <dgm:txPr/>
    <dgm:style>
      <a:lnRef idx="0">
        <a:srgbClr val="000000"/>
      </a:lnRef>
      <a:fillRef idx="2">
        <a:srgbClr val="000000"/>
      </a:fillRef>
      <a:effectRef idx="1">
        <a:srgbClr val="000000"/>
      </a:effectRef>
      <a:fontRef idx="minor">
        <a:schemeClr val="dk1"/>
      </a:fontRef>
    </dgm:style>
  </dgm:styleLbl>
  <dgm:styleLbl name="fgSibTrans2D1">
    <dgm:scene3d>
      <a:camera prst="orthographicFront"/>
      <a:lightRig rig="threePt" dir="t"/>
    </dgm:scene3d>
    <dgm:sp3d/>
    <dgm:txPr/>
    <dgm:style>
      <a:lnRef idx="0">
        <a:srgbClr val="000000"/>
      </a:lnRef>
      <a:fillRef idx="2">
        <a:srgbClr val="000000"/>
      </a:fillRef>
      <a:effectRef idx="1">
        <a:srgbClr val="000000"/>
      </a:effectRef>
      <a:fontRef idx="minor">
        <a:schemeClr val="dk1"/>
      </a:fontRef>
    </dgm:style>
  </dgm:styleLbl>
  <dgm:styleLbl name="bgSibTrans2D1">
    <dgm:scene3d>
      <a:camera prst="orthographicFront"/>
      <a:lightRig rig="threePt" dir="t"/>
    </dgm:scene3d>
    <dgm:sp3d/>
    <dgm:txPr/>
    <dgm:style>
      <a:lnRef idx="0">
        <a:srgbClr val="000000"/>
      </a:lnRef>
      <a:fillRef idx="2">
        <a:srgbClr val="000000"/>
      </a:fillRef>
      <a:effectRef idx="1">
        <a:srgbClr val="000000"/>
      </a:effectRef>
      <a:fontRef idx="minor">
        <a:schemeClr val="dk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1">
        <a:srgbClr val="000000"/>
      </a:lnRef>
      <a:fillRef idx="2">
        <a:srgbClr val="000000"/>
      </a:fillRef>
      <a:effectRef idx="1">
        <a:srgbClr val="000000"/>
      </a:effectRef>
      <a:fontRef idx="minor"/>
    </dgm:style>
  </dgm:styleLbl>
  <dgm:styleLbl name="asst0">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1">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2">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3">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4">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parChTrans2D1">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2D2">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2D3">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2D4">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1">
        <a:srgbClr val="000000"/>
      </a:lnRef>
      <a:fillRef idx="2">
        <a:srgbClr val="000000"/>
      </a:fillRef>
      <a:effectRef idx="0">
        <a:srgbClr val="000000"/>
      </a:effectRef>
      <a:fontRef idx="minor"/>
    </dgm:style>
  </dgm:styleLbl>
  <dgm:styleLbl name="solid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1">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1">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flat" dir="t"/>
    </dgm:scene3d>
    <dgm:sp3d/>
    <dgm:txPr/>
    <dgm:style>
      <a:lnRef idx="1">
        <a:srgbClr val="000000"/>
      </a:lnRef>
      <a:fillRef idx="2">
        <a:srgbClr val="000000"/>
      </a:fillRef>
      <a:effectRef idx="1">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node0">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lnNode1">
    <dgm:scene3d>
      <a:camera prst="orthographicFront"/>
      <a:lightRig rig="flat" dir="t"/>
    </dgm:scene3d>
    <dgm:sp3d/>
    <dgm:txPr/>
    <dgm:style>
      <a:lnRef idx="1">
        <a:srgbClr val="000000"/>
      </a:lnRef>
      <a:fillRef idx="2">
        <a:srgbClr val="000000"/>
      </a:fillRef>
      <a:effectRef idx="0">
        <a:srgbClr val="000000"/>
      </a:effectRef>
      <a:fontRef idx="minor">
        <a:schemeClr val="dk1"/>
      </a:fontRef>
    </dgm:style>
  </dgm:styleLbl>
  <dgm:styleLbl name="vennNode1">
    <dgm:scene3d>
      <a:camera prst="orthographicFront"/>
      <a:lightRig rig="flat" dir="t"/>
    </dgm:scene3d>
    <dgm:sp3d/>
    <dgm:txPr/>
    <dgm:style>
      <a:lnRef idx="0">
        <a:srgbClr val="000000"/>
      </a:lnRef>
      <a:fillRef idx="2">
        <a:srgbClr val="000000"/>
      </a:fillRef>
      <a:effectRef idx="0">
        <a:srgbClr val="000000"/>
      </a:effectRef>
      <a:fontRef idx="minor">
        <a:schemeClr val="tx1"/>
      </a:fontRef>
    </dgm:style>
  </dgm:styleLbl>
  <dgm:styleLbl name="alignNode1">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node1">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node2">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node3">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node4">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fgImgPlace1">
    <dgm:scene3d>
      <a:camera prst="orthographicFront"/>
      <a:lightRig rig="threePt" dir="t"/>
    </dgm:scene3d>
    <dgm:sp3d/>
    <dgm:txPr/>
    <dgm:style>
      <a:lnRef idx="1">
        <a:srgbClr val="000000"/>
      </a:lnRef>
      <a:fillRef idx="1">
        <a:srgbClr val="000000"/>
      </a:fillRef>
      <a:effectRef idx="1">
        <a:srgbClr val="000000"/>
      </a:effectRef>
      <a:fontRef idx="minor"/>
    </dgm:style>
  </dgm:styleLbl>
  <dgm:styleLbl name="alignImgPlace1">
    <dgm:scene3d>
      <a:camera prst="orthographicFront"/>
      <a:lightRig rig="threePt" dir="t"/>
    </dgm:scene3d>
    <dgm:sp3d/>
    <dgm:txPr/>
    <dgm:style>
      <a:lnRef idx="1">
        <a:srgbClr val="000000"/>
      </a:lnRef>
      <a:fillRef idx="1">
        <a:srgbClr val="000000"/>
      </a:fillRef>
      <a:effectRef idx="1">
        <a:srgbClr val="000000"/>
      </a:effectRef>
      <a:fontRef idx="minor"/>
    </dgm:style>
  </dgm:styleLbl>
  <dgm:styleLbl name="bgImgPlace1">
    <dgm:scene3d>
      <a:camera prst="orthographicFront"/>
      <a:lightRig rig="threePt" dir="t"/>
    </dgm:scene3d>
    <dgm:sp3d/>
    <dgm:txPr/>
    <dgm:style>
      <a:lnRef idx="1">
        <a:srgbClr val="000000"/>
      </a:lnRef>
      <a:fillRef idx="1">
        <a:srgbClr val="000000"/>
      </a:fillRef>
      <a:effectRef idx="1">
        <a:srgbClr val="000000"/>
      </a:effectRef>
      <a:fontRef idx="minor"/>
    </dgm:style>
  </dgm:styleLbl>
  <dgm:styleLbl name="sibTrans2D1">
    <dgm:scene3d>
      <a:camera prst="orthographicFront"/>
      <a:lightRig rig="threePt" dir="t"/>
    </dgm:scene3d>
    <dgm:sp3d/>
    <dgm:txPr/>
    <dgm:style>
      <a:lnRef idx="0">
        <a:srgbClr val="000000"/>
      </a:lnRef>
      <a:fillRef idx="2">
        <a:srgbClr val="000000"/>
      </a:fillRef>
      <a:effectRef idx="1">
        <a:srgbClr val="000000"/>
      </a:effectRef>
      <a:fontRef idx="minor">
        <a:schemeClr val="dk1"/>
      </a:fontRef>
    </dgm:style>
  </dgm:styleLbl>
  <dgm:styleLbl name="fgSibTrans2D1">
    <dgm:scene3d>
      <a:camera prst="orthographicFront"/>
      <a:lightRig rig="threePt" dir="t"/>
    </dgm:scene3d>
    <dgm:sp3d/>
    <dgm:txPr/>
    <dgm:style>
      <a:lnRef idx="0">
        <a:srgbClr val="000000"/>
      </a:lnRef>
      <a:fillRef idx="2">
        <a:srgbClr val="000000"/>
      </a:fillRef>
      <a:effectRef idx="1">
        <a:srgbClr val="000000"/>
      </a:effectRef>
      <a:fontRef idx="minor">
        <a:schemeClr val="dk1"/>
      </a:fontRef>
    </dgm:style>
  </dgm:styleLbl>
  <dgm:styleLbl name="bgSibTrans2D1">
    <dgm:scene3d>
      <a:camera prst="orthographicFront"/>
      <a:lightRig rig="threePt" dir="t"/>
    </dgm:scene3d>
    <dgm:sp3d/>
    <dgm:txPr/>
    <dgm:style>
      <a:lnRef idx="0">
        <a:srgbClr val="000000"/>
      </a:lnRef>
      <a:fillRef idx="2">
        <a:srgbClr val="000000"/>
      </a:fillRef>
      <a:effectRef idx="1">
        <a:srgbClr val="000000"/>
      </a:effectRef>
      <a:fontRef idx="minor">
        <a:schemeClr val="dk1"/>
      </a:fontRef>
    </dgm:style>
  </dgm:styleLbl>
  <dgm:styleLbl name="sibTrans1D1">
    <dgm:scene3d>
      <a:camera prst="orthographicFront"/>
      <a:lightRig rig="threePt" dir="t"/>
    </dgm:scene3d>
    <dgm:sp3d/>
    <dgm:txPr/>
    <dgm:style>
      <a:lnRef idx="1">
        <a:srgbClr val="000000"/>
      </a:lnRef>
      <a:fillRef idx="0">
        <a:srgbClr val="000000"/>
      </a:fillRef>
      <a:effectRef idx="0">
        <a:srgbClr val="000000"/>
      </a:effectRef>
      <a:fontRef idx="minor"/>
    </dgm:style>
  </dgm:styleLbl>
  <dgm:styleLbl name="callout">
    <dgm:scene3d>
      <a:camera prst="orthographicFront"/>
      <a:lightRig rig="threePt" dir="t"/>
    </dgm:scene3d>
    <dgm:sp3d/>
    <dgm:txPr/>
    <dgm:style>
      <a:lnRef idx="1">
        <a:srgbClr val="000000"/>
      </a:lnRef>
      <a:fillRef idx="2">
        <a:srgbClr val="000000"/>
      </a:fillRef>
      <a:effectRef idx="1">
        <a:srgbClr val="000000"/>
      </a:effectRef>
      <a:fontRef idx="minor"/>
    </dgm:style>
  </dgm:styleLbl>
  <dgm:styleLbl name="asst0">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1">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2">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3">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asst4">
    <dgm:scene3d>
      <a:camera prst="orthographicFront"/>
      <a:lightRig rig="flat" dir="t"/>
    </dgm:scene3d>
    <dgm:sp3d/>
    <dgm:txPr/>
    <dgm:style>
      <a:lnRef idx="0">
        <a:srgbClr val="000000"/>
      </a:lnRef>
      <a:fillRef idx="2">
        <a:srgbClr val="000000"/>
      </a:fillRef>
      <a:effectRef idx="1">
        <a:srgbClr val="000000"/>
      </a:effectRef>
      <a:fontRef idx="minor">
        <a:schemeClr val="dk1"/>
      </a:fontRef>
    </dgm:style>
  </dgm:styleLbl>
  <dgm:styleLbl name="parChTrans2D1">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2D2">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2D3">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2D4">
    <dgm:scene3d>
      <a:camera prst="orthographicFront"/>
      <a:lightRig rig="threePt" dir="t"/>
    </dgm:scene3d>
    <dgm:sp3d/>
    <dgm:txPr/>
    <dgm:style>
      <a:lnRef idx="1">
        <a:srgbClr val="000000"/>
      </a:lnRef>
      <a:fillRef idx="2">
        <a:srgbClr val="000000"/>
      </a:fillRef>
      <a:effectRef idx="1">
        <a:srgbClr val="000000"/>
      </a:effectRef>
      <a:fontRef idx="minor">
        <a:schemeClr val="dk1"/>
      </a:fontRef>
    </dgm:style>
  </dgm:styleLbl>
  <dgm:styleLbl name="parChTrans1D1">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2">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3">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parChTrans1D4">
    <dgm:scene3d>
      <a:camera prst="orthographicFront"/>
      <a:lightRig rig="threePt" dir="t"/>
    </dgm:scene3d>
    <dgm:sp3d/>
    <dgm:txPr/>
    <dgm:style>
      <a:lnRef idx="2">
        <a:srgbClr val="000000"/>
      </a:lnRef>
      <a:fillRef idx="0">
        <a:srgbClr val="000000"/>
      </a:fillRef>
      <a:effectRef idx="0">
        <a:srgbClr val="000000"/>
      </a:effectRef>
      <a:fontRef idx="minor"/>
    </dgm:style>
  </dgm:styleLbl>
  <dgm:styleLbl name="f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conF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tr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solidFgAcc1">
    <dgm:scene3d>
      <a:camera prst="orthographicFront"/>
      <a:lightRig rig="threePt" dir="t"/>
    </dgm:scene3d>
    <dgm:sp3d/>
    <dgm:txPr/>
    <dgm:style>
      <a:lnRef idx="1">
        <a:srgbClr val="000000"/>
      </a:lnRef>
      <a:fillRef idx="2">
        <a:srgbClr val="000000"/>
      </a:fillRef>
      <a:effectRef idx="0">
        <a:srgbClr val="000000"/>
      </a:effectRef>
      <a:fontRef idx="minor"/>
    </dgm:style>
  </dgm:styleLbl>
  <dgm:styleLbl name="solidAlign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solidBgAcc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FollowNode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alignAccFollowNode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AccFollowNode1">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0">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2">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3">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fgAcc4">
    <dgm:scene3d>
      <a:camera prst="orthographicFront"/>
      <a:lightRig rig="threePt" dir="t"/>
    </dgm:scene3d>
    <dgm:sp3d/>
    <dgm:txPr/>
    <dgm:style>
      <a:lnRef idx="1">
        <a:srgbClr val="000000"/>
      </a:lnRef>
      <a:fillRef idx="1">
        <a:srgbClr val="000000"/>
      </a:fillRef>
      <a:effectRef idx="0">
        <a:srgbClr val="000000"/>
      </a:effectRef>
      <a:fontRef idx="minor"/>
    </dgm:style>
  </dgm:styleLbl>
  <dgm:styleLbl name="bgShp">
    <dgm:scene3d>
      <a:camera prst="orthographicFront"/>
      <a:lightRig rig="threePt" dir="t"/>
    </dgm:scene3d>
    <dgm:sp3d/>
    <dgm:txPr/>
    <dgm:style>
      <a:lnRef idx="0">
        <a:srgbClr val="000000"/>
      </a:lnRef>
      <a:fillRef idx="1">
        <a:srgbClr val="000000"/>
      </a:fillRef>
      <a:effectRef idx="1">
        <a:srgbClr val="000000"/>
      </a:effectRef>
      <a:fontRef idx="minor"/>
    </dgm:style>
  </dgm:styleLbl>
  <dgm:styleLbl name="dkBgShp">
    <dgm:scene3d>
      <a:camera prst="orthographicFront"/>
      <a:lightRig rig="threePt" dir="t"/>
    </dgm:scene3d>
    <dgm:sp3d/>
    <dgm:txPr/>
    <dgm:style>
      <a:lnRef idx="0">
        <a:srgbClr val="000000"/>
      </a:lnRef>
      <a:fillRef idx="1">
        <a:srgbClr val="000000"/>
      </a:fillRef>
      <a:effectRef idx="1">
        <a:srgbClr val="000000"/>
      </a:effectRef>
      <a:fontRef idx="minor"/>
    </dgm:style>
  </dgm:styleLbl>
  <dgm:styleLbl name="trBgShp">
    <dgm:scene3d>
      <a:camera prst="orthographicFront"/>
      <a:lightRig rig="threePt" dir="t"/>
    </dgm:scene3d>
    <dgm:sp3d/>
    <dgm:txPr/>
    <dgm:style>
      <a:lnRef idx="0">
        <a:srgbClr val="000000"/>
      </a:lnRef>
      <a:fillRef idx="1">
        <a:srgbClr val="000000"/>
      </a:fillRef>
      <a:effectRef idx="0">
        <a:srgbClr val="000000"/>
      </a:effectRef>
      <a:fontRef idx="minor"/>
    </dgm:style>
  </dgm:styleLbl>
  <dgm:styleLbl name="fgShp">
    <dgm:scene3d>
      <a:camera prst="orthographicFront"/>
      <a:lightRig rig="flat" dir="t"/>
    </dgm:scene3d>
    <dgm:sp3d/>
    <dgm:txPr/>
    <dgm:style>
      <a:lnRef idx="1">
        <a:srgbClr val="000000"/>
      </a:lnRef>
      <a:fillRef idx="2">
        <a:srgbClr val="000000"/>
      </a:fillRef>
      <a:effectRef idx="1">
        <a:srgbClr val="000000"/>
      </a:effectRef>
      <a:fontRef idx="minor"/>
    </dgm:style>
  </dgm:styleLbl>
  <dgm:styleLbl name="revTx">
    <dgm:scene3d>
      <a:camera prst="orthographicFront"/>
      <a:lightRig rig="threePt" dir="t"/>
    </dgm:scene3d>
    <dgm:sp3d/>
    <dgm:txPr/>
    <dgm:style>
      <a:lnRef idx="0">
        <a:srgbClr val="000000"/>
      </a:lnRef>
      <a:fillRef idx="0">
        <a:srgbClr val="000000"/>
      </a:fillRef>
      <a:effectRef idx="0">
        <a:srgbClr val="00000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556D76ED-4139-44A5-A067-E3649AECCEFE}" type="datetimeFigureOut">
              <a:rPr lang="fi-FI"/>
              <a:t>23.8.2025</a:t>
            </a:fld>
            <a:endParaRPr lang="fi-FI"/>
          </a:p>
        </p:txBody>
      </p:sp>
      <p:sp>
        <p:nvSpPr>
          <p:cNvPr id="4" name="Slide Image Placehold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fi-FI"/>
          </a:p>
        </p:txBody>
      </p:sp>
      <p:sp>
        <p:nvSpPr>
          <p:cNvPr id="5"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fi-FI"/>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fi-FI"/>
          </a:p>
        </p:txBody>
      </p:sp>
      <p:sp>
        <p:nvSpPr>
          <p:cNvPr id="7"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52EB3935-352C-4DDB-9F14-AD94F0AEAA00}" type="slidenum">
              <a:rPr lang="fi-FI"/>
              <a:t>‹#›</a:t>
            </a:fld>
            <a:endParaRPr lang="fi-FI"/>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repo.uef.fi/bitstream/handle/123456789/21308/urn_isbn_978-952-61-3132-0.pdf?sequence=1&amp;isAllowed=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tm.helsinki.fi/SMEA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pendata-education.github.io/en/"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hip.fi/research/education-and-open-data/" TargetMode="External"/><Relationship Id="rId4" Type="http://schemas.openxmlformats.org/officeDocument/2006/relationships/hyperlink" Target="https://www.hip.fi/"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repo.uef.fi/bitstream/handle/123456789/21308/urn_isbn_978-952-61-3132-0.pdf?sequence=1&amp;isAllowed=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iktok.com/@kemianluokkagadoli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tart.luma.fi/en/material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opendata-education.github.io/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US" b="0" i="0">
                <a:solidFill>
                  <a:srgbClr val="374151"/>
                </a:solidFill>
                <a:latin typeface="Söhne"/>
              </a:rPr>
              <a:t>Majoinen (2019), suggests that learning environments can be examined from at least four different perspectives, as illustrated in Figure 1:</a:t>
            </a:r>
            <a:endParaRPr/>
          </a:p>
          <a:p>
            <a:pPr algn="l">
              <a:buFont typeface="+mj-lt"/>
              <a:buAutoNum type="arabicPeriod"/>
              <a:defRPr/>
            </a:pPr>
            <a:r>
              <a:rPr lang="en-US" b="1" i="0">
                <a:solidFill>
                  <a:srgbClr val="374151"/>
                </a:solidFill>
                <a:latin typeface="Söhne"/>
              </a:rPr>
              <a:t> Physical Perspective:</a:t>
            </a:r>
            <a:r>
              <a:rPr lang="en-US" b="0" i="0">
                <a:solidFill>
                  <a:srgbClr val="374151"/>
                </a:solidFill>
                <a:latin typeface="Söhne"/>
              </a:rPr>
              <a:t> Focuses on the concrete space where learning takes place. Physical learning environment can be seen as a traditional classroom, as the classroom often serves as the meeting place for teaching and learning. In its broadest sense, the physical dimension is a combination of formal and informal educational systems, where learning takes place both within and outside the schools.</a:t>
            </a:r>
            <a:endParaRPr lang="en-US" b="1" i="0">
              <a:solidFill>
                <a:srgbClr val="374151"/>
              </a:solidFill>
              <a:latin typeface="Söhne"/>
            </a:endParaRPr>
          </a:p>
          <a:p>
            <a:pPr algn="l">
              <a:buFont typeface="+mj-lt"/>
              <a:buAutoNum type="arabicPeriod"/>
              <a:defRPr/>
            </a:pPr>
            <a:r>
              <a:rPr lang="en-US" b="1" i="0">
                <a:solidFill>
                  <a:srgbClr val="374151"/>
                </a:solidFill>
                <a:latin typeface="Söhne"/>
              </a:rPr>
              <a:t> Social Perspective:</a:t>
            </a:r>
            <a:r>
              <a:rPr lang="en-US" b="0" i="0">
                <a:solidFill>
                  <a:srgbClr val="374151"/>
                </a:solidFill>
                <a:latin typeface="Söhne"/>
              </a:rPr>
              <a:t> Emphasizes interactivity, where users shape the space into a learning environment through group processes and communication. The social learning environment extends beyond the physical space and includes the psychological atmosphere and factors influencing it, encompassing external communities and relationships affecting learning.</a:t>
            </a:r>
            <a:endParaRPr/>
          </a:p>
          <a:p>
            <a:pPr algn="l">
              <a:buFont typeface="+mj-lt"/>
              <a:buAutoNum type="arabicPeriod"/>
              <a:defRPr/>
            </a:pPr>
            <a:r>
              <a:rPr lang="en-US" b="1" i="0">
                <a:solidFill>
                  <a:srgbClr val="374151"/>
                </a:solidFill>
                <a:latin typeface="Söhne"/>
              </a:rPr>
              <a:t> Pedagogical Perspective:</a:t>
            </a:r>
            <a:r>
              <a:rPr lang="en-US" b="0" i="0">
                <a:solidFill>
                  <a:srgbClr val="374151"/>
                </a:solidFill>
                <a:latin typeface="Söhne"/>
              </a:rPr>
              <a:t> Highlights the educational and developmental aspects, the actions of a teacher. This perspective can be approached from various angles, such as physical, psychological, and social. It involves aspects like educational methods and tools, learning aims, and interaction between teacher and student.</a:t>
            </a:r>
            <a:endParaRPr/>
          </a:p>
          <a:p>
            <a:pPr algn="l">
              <a:buFont typeface="+mj-lt"/>
              <a:buAutoNum type="arabicPeriod"/>
              <a:defRPr/>
            </a:pPr>
            <a:r>
              <a:rPr lang="en-US" b="1" i="0">
                <a:solidFill>
                  <a:srgbClr val="374151"/>
                </a:solidFill>
                <a:latin typeface="Söhne"/>
              </a:rPr>
              <a:t> Technological Perspective:</a:t>
            </a:r>
            <a:r>
              <a:rPr lang="en-US" b="0" i="0">
                <a:solidFill>
                  <a:srgbClr val="374151"/>
                </a:solidFill>
                <a:latin typeface="Söhne"/>
              </a:rPr>
              <a:t> Centers on learning environments created through technology. It emphasizes that mere use of technology is not sufficient; rather, the definition of a learning environment requires the provision of support and guidance to facilitate learning.</a:t>
            </a:r>
            <a:endParaRPr/>
          </a:p>
          <a:p>
            <a:pPr>
              <a:defRPr/>
            </a:pPr>
            <a:endParaRPr lang="fi-FI"/>
          </a:p>
          <a:p>
            <a:pPr>
              <a:defRPr/>
            </a:pPr>
            <a:endParaRPr lang="fi-FI"/>
          </a:p>
          <a:p>
            <a:pPr algn="l">
              <a:defRPr/>
            </a:pPr>
            <a:r>
              <a:rPr lang="fi-FI" b="0" i="0">
                <a:solidFill>
                  <a:srgbClr val="000000"/>
                </a:solidFill>
                <a:latin typeface="Arial"/>
              </a:rPr>
              <a:t>Majoinen, J. (2019). Toimintakulttuuri, resurssit ja pedagogia: Oppilaan tukea edistävät ja vaikeuttavat tekijät fyysisessä, sosiaalis-pedagogisessa ja teknologisessa oppimisympäristössä. Itä-Suomen yliopisto. </a:t>
            </a:r>
            <a:r>
              <a:rPr lang="fi-FI" u="sng">
                <a:hlinkClick r:id="rId3" tooltip="https://erepo.uef.fi/bitstream/handle/123456789/21308/urn_isbn_978-952-61-3132-0.pdf?sequence=1&amp;isAllowed=y"/>
              </a:rPr>
              <a:t>31153666_UEF_Vaitoskirja_144_Juha_Majoinen_Fil_sisus_19_08_16.pdf</a:t>
            </a:r>
            <a:endParaRPr lang="fi-FI" b="0" i="0">
              <a:solidFill>
                <a:srgbClr val="000000"/>
              </a:solidFill>
              <a:latin typeface="Arial"/>
            </a:endParaRPr>
          </a:p>
          <a:p>
            <a:pPr>
              <a:defRPr/>
            </a:pPr>
            <a:r>
              <a:rPr lang="en-US"/>
              <a:t>Baeten, M., Kyndt, E., Struyven, K. &amp; Dochy, F. 2010. Using student‐centred learning environments to stimulate deep approaches to learning: Factors encouraging or discouraging their effectiveness. Educational Research Review, 5, 243–260.</a:t>
            </a:r>
            <a:endParaRPr lang="fi-FI"/>
          </a:p>
          <a:p>
            <a:pPr>
              <a:defRPr/>
            </a:pP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4</a:t>
            </a:fld>
            <a:endParaRPr lang="fi-F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US" b="1" i="0">
                <a:solidFill>
                  <a:srgbClr val="222222"/>
                </a:solidFill>
                <a:latin typeface="Open Sans"/>
              </a:rPr>
              <a:t>The SMEAR station network </a:t>
            </a:r>
            <a:r>
              <a:rPr lang="en-US" b="0" i="0">
                <a:solidFill>
                  <a:srgbClr val="222222"/>
                </a:solidFill>
                <a:latin typeface="Open Sans"/>
              </a:rPr>
              <a:t>extends across Finland and, among other countries, to Estonia and China. The SMEAR II station at Hyytiälä is the largest and most versatile station in the network.</a:t>
            </a:r>
            <a:endParaRPr/>
          </a:p>
          <a:p>
            <a:pPr>
              <a:defRPr/>
            </a:pPr>
            <a:endParaRPr lang="en-US" b="0" i="0">
              <a:solidFill>
                <a:srgbClr val="222222"/>
              </a:solidFill>
              <a:latin typeface="Open Sans"/>
            </a:endParaRPr>
          </a:p>
          <a:p>
            <a:pPr>
              <a:defRPr/>
            </a:pPr>
            <a:r>
              <a:rPr lang="en-US" b="0" i="0">
                <a:latin typeface="Lato"/>
              </a:rPr>
              <a:t>SmartSMEAR is a data visualization and download tool for the database of continuous atmospheric, flux, soil, tree physiological and water quality measurements at </a:t>
            </a:r>
            <a:r>
              <a:rPr lang="en-US" b="0" i="0" u="sng" strike="noStrike">
                <a:solidFill>
                  <a:srgbClr val="1890FF"/>
                </a:solidFill>
                <a:latin typeface="Lato"/>
                <a:hlinkClick r:id="rId3" tooltip="https://www.atm.helsinki.fi/SMEAR/"/>
              </a:rPr>
              <a:t>SMEAR</a:t>
            </a:r>
            <a:r>
              <a:rPr lang="en-US" b="0" i="0">
                <a:latin typeface="Lato"/>
              </a:rPr>
              <a:t> research stations of the University of Helsinki and the University of Eastern Finland. Data with basic metadata can be visualized and downloaded</a:t>
            </a: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22</a:t>
            </a:fld>
            <a:endParaRPr lang="fi-F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13234-D188-2464-869E-16D09F6D3493}"/>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4C99254E-9D89-3262-D860-5FE20A31776A}"/>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1D654497-41EC-9636-BC35-A61D65E4D46F}"/>
              </a:ext>
            </a:extLst>
          </p:cNvPr>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US" b="0" i="0">
                <a:solidFill>
                  <a:srgbClr val="212529"/>
                </a:solidFill>
                <a:latin typeface="Poppins"/>
              </a:rPr>
              <a:t>The </a:t>
            </a:r>
            <a:r>
              <a:rPr lang="en-US" sz="1200" b="1" u="sng">
                <a:hlinkClick r:id="rId3" tooltip="https://opendata-education.github.io/en/"/>
              </a:rPr>
              <a:t>Open data in education (opendata-education.github.io)</a:t>
            </a:r>
            <a:r>
              <a:rPr lang="en-US" b="0" i="0">
                <a:solidFill>
                  <a:srgbClr val="212529"/>
                </a:solidFill>
                <a:latin typeface="Poppins"/>
              </a:rPr>
              <a:t> material is currently being developed as part of the </a:t>
            </a:r>
            <a:r>
              <a:rPr lang="en-US" b="0" i="0" u="sng" strike="noStrike">
                <a:solidFill>
                  <a:srgbClr val="0000FF"/>
                </a:solidFill>
                <a:latin typeface="Poppins"/>
                <a:hlinkClick r:id="rId4" tooltip="https://www.hip.fi/"/>
              </a:rPr>
              <a:t>Helsinki Institute of Physics’</a:t>
            </a:r>
            <a:r>
              <a:rPr lang="en-US" b="0" i="0">
                <a:solidFill>
                  <a:srgbClr val="212529"/>
                </a:solidFill>
                <a:latin typeface="Poppins"/>
              </a:rPr>
              <a:t> project </a:t>
            </a:r>
            <a:r>
              <a:rPr lang="en-US" b="0" i="0" u="sng" strike="noStrike">
                <a:solidFill>
                  <a:srgbClr val="0000FF"/>
                </a:solidFill>
                <a:latin typeface="Poppins"/>
                <a:hlinkClick r:id="rId5" tooltip="https://www.hip.fi/research/education-and-open-data/"/>
              </a:rPr>
              <a:t>Education and Open Data</a:t>
            </a:r>
            <a:r>
              <a:rPr lang="en-US" b="0" i="0">
                <a:solidFill>
                  <a:srgbClr val="212529"/>
                </a:solidFill>
                <a:latin typeface="Poppins"/>
              </a:rPr>
              <a:t>.</a:t>
            </a:r>
            <a:endParaRPr lang="fi-FI"/>
          </a:p>
        </p:txBody>
      </p:sp>
      <p:sp>
        <p:nvSpPr>
          <p:cNvPr id="4" name="Slide Number Placeholder 3">
            <a:extLst>
              <a:ext uri="{FF2B5EF4-FFF2-40B4-BE49-F238E27FC236}">
                <a16:creationId xmlns:a16="http://schemas.microsoft.com/office/drawing/2014/main" id="{2F15EF36-F983-DEE9-0CC5-CB94B21991B9}"/>
              </a:ext>
            </a:extLst>
          </p:cNvPr>
          <p:cNvSpPr>
            <a:spLocks noGrp="1"/>
          </p:cNvSpPr>
          <p:nvPr>
            <p:ph type="sldNum" sz="quarter" idx="5"/>
          </p:nvPr>
        </p:nvSpPr>
        <p:spPr bwMode="auto"/>
        <p:txBody>
          <a:bodyPr/>
          <a:lstStyle/>
          <a:p>
            <a:pPr>
              <a:defRPr/>
            </a:pPr>
            <a:fld id="{52EB3935-352C-4DDB-9F14-AD94F0AEAA00}" type="slidenum">
              <a:rPr lang="fi-FI"/>
              <a:t>23</a:t>
            </a:fld>
            <a:endParaRPr lang="fi-FI"/>
          </a:p>
        </p:txBody>
      </p:sp>
    </p:spTree>
    <p:extLst>
      <p:ext uri="{BB962C8B-B14F-4D97-AF65-F5344CB8AC3E}">
        <p14:creationId xmlns:p14="http://schemas.microsoft.com/office/powerpoint/2010/main" val="1925048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fi-FI"/>
              <a:t>The discussion task has a second phase (separate slide):  </a:t>
            </a:r>
            <a:endParaRPr/>
          </a:p>
          <a:p>
            <a:pPr>
              <a:defRPr/>
            </a:pPr>
            <a:r>
              <a:rPr lang="en-US" b="0" i="0">
                <a:solidFill>
                  <a:srgbClr val="0D0D0D"/>
                </a:solidFill>
                <a:latin typeface="Söhne"/>
              </a:rPr>
              <a:t>Once a comprehensive list is generated, discuss the potential benefits and opportunities for collaboration with each partner. Consider factors such as shared goals, resources, expertise, or community impact. Provide detailed insights into what elements the collaboration could include, such as workshops, field trips, guest speakers, project-based learning initiatives, or resource sharing</a:t>
            </a: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25</a:t>
            </a:fld>
            <a:endParaRPr lang="fi-FI"/>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fi-FI"/>
              <a:t>The second phase of the discussion task.   </a:t>
            </a:r>
            <a:endParaRPr/>
          </a:p>
          <a:p>
            <a:pPr>
              <a:defRPr/>
            </a:pPr>
            <a:r>
              <a:rPr lang="en-US" b="0" i="0">
                <a:solidFill>
                  <a:srgbClr val="0D0D0D"/>
                </a:solidFill>
                <a:latin typeface="Söhne"/>
              </a:rPr>
              <a:t>Consider factors such as shared goals, resources, expertise,or community impact. Provide detailed insights into what elements the collaboration could include, such as workshops, field trips, guest speakers, project-based learning initiatives, or resource sharing</a:t>
            </a: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26</a:t>
            </a:fld>
            <a:endParaRPr lang="fi-F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00829-8C4D-3177-AD54-DB3CE6B0206A}"/>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5EBFC20F-6F87-D50A-CEFA-D67CCFBF0815}"/>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0C8C32A2-ABD7-41DE-4FC4-582809046DB0}"/>
              </a:ext>
            </a:extLst>
          </p:cNvPr>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US" b="0" i="0">
                <a:solidFill>
                  <a:srgbClr val="374151"/>
                </a:solidFill>
                <a:latin typeface="Söhne"/>
              </a:rPr>
              <a:t>Majoinen (2019), suggests that learning environments can be examined from at least four different perspectives, as illustrated in Figure 1:</a:t>
            </a:r>
            <a:endParaRPr/>
          </a:p>
          <a:p>
            <a:pPr algn="l">
              <a:buFont typeface="+mj-lt"/>
              <a:buAutoNum type="arabicPeriod"/>
              <a:defRPr/>
            </a:pPr>
            <a:r>
              <a:rPr lang="en-US" b="1" i="0">
                <a:solidFill>
                  <a:srgbClr val="374151"/>
                </a:solidFill>
                <a:latin typeface="Söhne"/>
              </a:rPr>
              <a:t> Physical Perspective:</a:t>
            </a:r>
            <a:r>
              <a:rPr lang="en-US" b="0" i="0">
                <a:solidFill>
                  <a:srgbClr val="374151"/>
                </a:solidFill>
                <a:latin typeface="Söhne"/>
              </a:rPr>
              <a:t> Focuses on the concrete space where learning takes place. Physical learning environment can be seen as a traditional classroom, as the classroom often serves as the meeting place for teaching and learning. In its broadest sense, the physical dimension is a combination of formal and informal educational systems, where learning takes place both within and outside the schools.</a:t>
            </a:r>
            <a:endParaRPr lang="en-US" b="1" i="0">
              <a:solidFill>
                <a:srgbClr val="374151"/>
              </a:solidFill>
              <a:latin typeface="Söhne"/>
            </a:endParaRPr>
          </a:p>
          <a:p>
            <a:pPr algn="l">
              <a:buFont typeface="+mj-lt"/>
              <a:buAutoNum type="arabicPeriod"/>
              <a:defRPr/>
            </a:pPr>
            <a:r>
              <a:rPr lang="en-US" b="1" i="0">
                <a:solidFill>
                  <a:srgbClr val="374151"/>
                </a:solidFill>
                <a:latin typeface="Söhne"/>
              </a:rPr>
              <a:t> Social Perspective:</a:t>
            </a:r>
            <a:r>
              <a:rPr lang="en-US" b="0" i="0">
                <a:solidFill>
                  <a:srgbClr val="374151"/>
                </a:solidFill>
                <a:latin typeface="Söhne"/>
              </a:rPr>
              <a:t> Emphasizes interactivity, where users shape the space into a learning environment through group processes and communication. The social learning environment extends beyond the physical space and includes the psychological atmosphere and factors influencing it, encompassing external communities and relationships affecting learning.</a:t>
            </a:r>
            <a:endParaRPr/>
          </a:p>
          <a:p>
            <a:pPr algn="l">
              <a:buFont typeface="+mj-lt"/>
              <a:buAutoNum type="arabicPeriod"/>
              <a:defRPr/>
            </a:pPr>
            <a:r>
              <a:rPr lang="en-US" b="1" i="0">
                <a:solidFill>
                  <a:srgbClr val="374151"/>
                </a:solidFill>
                <a:latin typeface="Söhne"/>
              </a:rPr>
              <a:t> Pedagogical Perspective:</a:t>
            </a:r>
            <a:r>
              <a:rPr lang="en-US" b="0" i="0">
                <a:solidFill>
                  <a:srgbClr val="374151"/>
                </a:solidFill>
                <a:latin typeface="Söhne"/>
              </a:rPr>
              <a:t> Highlights the educational and developmental aspects, the actions of a teacher. This perspective can be approached from various angles, such as physical, psychological, and social. It involves aspects like educational methods and tools, learning aims, and interaction between teacher and student.</a:t>
            </a:r>
            <a:endParaRPr/>
          </a:p>
          <a:p>
            <a:pPr algn="l">
              <a:buFont typeface="+mj-lt"/>
              <a:buAutoNum type="arabicPeriod"/>
              <a:defRPr/>
            </a:pPr>
            <a:r>
              <a:rPr lang="en-US" b="1" i="0">
                <a:solidFill>
                  <a:srgbClr val="374151"/>
                </a:solidFill>
                <a:latin typeface="Söhne"/>
              </a:rPr>
              <a:t> Technological Perspective:</a:t>
            </a:r>
            <a:r>
              <a:rPr lang="en-US" b="0" i="0">
                <a:solidFill>
                  <a:srgbClr val="374151"/>
                </a:solidFill>
                <a:latin typeface="Söhne"/>
              </a:rPr>
              <a:t> Centers on learning environments created through technology. It emphasizes that mere use of technology is not sufficient; rather, the definition of a learning environment requires the provision of support and guidance to facilitate learning.</a:t>
            </a:r>
            <a:endParaRPr/>
          </a:p>
          <a:p>
            <a:pPr>
              <a:defRPr/>
            </a:pPr>
            <a:endParaRPr lang="fi-FI"/>
          </a:p>
          <a:p>
            <a:pPr>
              <a:defRPr/>
            </a:pPr>
            <a:endParaRPr lang="fi-FI"/>
          </a:p>
          <a:p>
            <a:pPr algn="l">
              <a:defRPr/>
            </a:pPr>
            <a:r>
              <a:rPr lang="fi-FI" b="0" i="0">
                <a:solidFill>
                  <a:srgbClr val="000000"/>
                </a:solidFill>
                <a:latin typeface="Arial"/>
              </a:rPr>
              <a:t>Majoinen, J. (2019). Toimintakulttuuri, resurssit ja pedagogia: Oppilaan tukea edistävät ja vaikeuttavat tekijät fyysisessä, sosiaalis-pedagogisessa ja teknologisessa oppimisympäristössä. Itä-Suomen yliopisto. </a:t>
            </a:r>
            <a:r>
              <a:rPr lang="fi-FI" u="sng">
                <a:hlinkClick r:id="rId3" tooltip="https://erepo.uef.fi/bitstream/handle/123456789/21308/urn_isbn_978-952-61-3132-0.pdf?sequence=1&amp;isAllowed=y"/>
              </a:rPr>
              <a:t>31153666_UEF_Vaitoskirja_144_Juha_Majoinen_Fil_sisus_19_08_16.pdf</a:t>
            </a:r>
            <a:endParaRPr lang="fi-FI" b="0" i="0">
              <a:solidFill>
                <a:srgbClr val="000000"/>
              </a:solidFill>
              <a:latin typeface="Arial"/>
            </a:endParaRPr>
          </a:p>
          <a:p>
            <a:pPr>
              <a:defRPr/>
            </a:pPr>
            <a:r>
              <a:rPr lang="en-US"/>
              <a:t>Baeten, M., Kyndt, E., Struyven, K. &amp; Dochy, F. 2010. Using student‐centred learning environments to stimulate deep approaches to learning: Factors encouraging or discouraging their effectiveness. Educational Research Review, 5, 243–260.</a:t>
            </a:r>
            <a:endParaRPr lang="fi-FI"/>
          </a:p>
          <a:p>
            <a:pPr>
              <a:defRPr/>
            </a:pPr>
            <a:endParaRPr lang="fi-FI"/>
          </a:p>
        </p:txBody>
      </p:sp>
      <p:sp>
        <p:nvSpPr>
          <p:cNvPr id="4" name="Slide Number Placeholder 3">
            <a:extLst>
              <a:ext uri="{FF2B5EF4-FFF2-40B4-BE49-F238E27FC236}">
                <a16:creationId xmlns:a16="http://schemas.microsoft.com/office/drawing/2014/main" id="{4AEF94C1-C37A-CFA1-782A-AFB74AC9BFFA}"/>
              </a:ext>
            </a:extLst>
          </p:cNvPr>
          <p:cNvSpPr>
            <a:spLocks noGrp="1"/>
          </p:cNvSpPr>
          <p:nvPr>
            <p:ph type="sldNum" sz="quarter" idx="5"/>
          </p:nvPr>
        </p:nvSpPr>
        <p:spPr bwMode="auto"/>
        <p:txBody>
          <a:bodyPr/>
          <a:lstStyle/>
          <a:p>
            <a:pPr>
              <a:defRPr/>
            </a:pPr>
            <a:fld id="{52EB3935-352C-4DDB-9F14-AD94F0AEAA00}" type="slidenum">
              <a:rPr lang="fi-FI"/>
              <a:t>5</a:t>
            </a:fld>
            <a:endParaRPr lang="fi-FI"/>
          </a:p>
        </p:txBody>
      </p:sp>
    </p:spTree>
    <p:extLst>
      <p:ext uri="{BB962C8B-B14F-4D97-AF65-F5344CB8AC3E}">
        <p14:creationId xmlns:p14="http://schemas.microsoft.com/office/powerpoint/2010/main" val="2847419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indent="0">
              <a:buFont typeface="Arial"/>
              <a:buNone/>
              <a:defRPr/>
            </a:pPr>
            <a:r>
              <a:rPr lang="fi-FI" b="1"/>
              <a:t>Discussion idea: Thinking about different learning environments</a:t>
            </a:r>
          </a:p>
          <a:p>
            <a:pPr marL="0" indent="0">
              <a:buFont typeface="Arial"/>
              <a:buNone/>
              <a:defRPr/>
            </a:pPr>
            <a:r>
              <a:rPr lang="en-US"/>
              <a:t>1. What kind of experiences do you have with different learning environments (a) as a learner (b) as a teacher (e.g. if you have been a substitute teacher or done your practicum)?</a:t>
            </a:r>
            <a:endParaRPr/>
          </a:p>
          <a:p>
            <a:pPr marL="0" indent="0">
              <a:buFont typeface="Arial"/>
              <a:buNone/>
              <a:defRPr/>
            </a:pPr>
            <a:r>
              <a:rPr lang="en-US"/>
              <a:t>2. How would you classify the learning environments you mentioned?</a:t>
            </a:r>
            <a:endParaRPr/>
          </a:p>
          <a:p>
            <a:pPr>
              <a:defRPr/>
            </a:pP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9</a:t>
            </a:fld>
            <a:endParaRPr lang="fi-FI"/>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AF394-1C36-129F-8192-A09703A68022}"/>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2315A2CB-304F-90FF-BF51-2A8BC071B1AE}"/>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20EB9519-0F74-6839-44B3-B8E1A2AF24BA}"/>
              </a:ext>
            </a:extLst>
          </p:cNvPr>
          <p:cNvSpPr>
            <a:spLocks noGrp="1"/>
          </p:cNvSpPr>
          <p:nvPr>
            <p:ph type="body" idx="1"/>
          </p:nvPr>
        </p:nvSpPr>
        <p:spPr bwMode="auto"/>
        <p:txBody>
          <a:bodyPr/>
          <a:lstStyle/>
          <a:p>
            <a:pPr marL="0" indent="0">
              <a:buFont typeface="Arial"/>
              <a:buNone/>
              <a:defRPr/>
            </a:pPr>
            <a:r>
              <a:rPr lang="fi-FI" b="0"/>
              <a:t>PLEASE NOTE THE ANIMATIONS</a:t>
            </a:r>
            <a:br>
              <a:rPr lang="fi-FI" b="1"/>
            </a:br>
            <a:br>
              <a:rPr lang="fi-FI" b="1"/>
            </a:br>
            <a:r>
              <a:rPr lang="en-US"/>
              <a:t>Two examples from ChemistryLab Gadolin:</a:t>
            </a:r>
            <a:endParaRPr/>
          </a:p>
          <a:p>
            <a:pPr marL="228600" indent="-228600">
              <a:buFont typeface="Arial"/>
              <a:buAutoNum type="arabicPeriod"/>
              <a:defRPr/>
            </a:pPr>
            <a:r>
              <a:rPr lang="en-US"/>
              <a:t>Non-formal learning environment: Study visits to the ChemistryLab Gadolin</a:t>
            </a:r>
            <a:endParaRPr/>
          </a:p>
          <a:p>
            <a:pPr marL="228600" indent="-228600">
              <a:buFont typeface="Arial"/>
              <a:buAutoNum type="arabicPeriod"/>
              <a:defRPr/>
            </a:pPr>
            <a:r>
              <a:rPr lang="fi-FI"/>
              <a:t>Informal: Gadolin TikTok channel and chemistry related videos for youth</a:t>
            </a:r>
          </a:p>
          <a:p>
            <a:pPr marL="0" indent="0">
              <a:buFont typeface="Arial"/>
              <a:buNone/>
              <a:defRPr/>
            </a:pPr>
            <a:endParaRPr lang="fi-FI"/>
          </a:p>
          <a:p>
            <a:pPr marL="0" indent="0">
              <a:buFont typeface="Arial"/>
              <a:buNone/>
              <a:defRPr/>
            </a:pPr>
            <a:endParaRPr lang="fi-FI"/>
          </a:p>
        </p:txBody>
      </p:sp>
      <p:sp>
        <p:nvSpPr>
          <p:cNvPr id="4" name="Slide Number Placeholder 3">
            <a:extLst>
              <a:ext uri="{FF2B5EF4-FFF2-40B4-BE49-F238E27FC236}">
                <a16:creationId xmlns:a16="http://schemas.microsoft.com/office/drawing/2014/main" id="{2575AC40-C391-B665-DB23-A098AD1B29C1}"/>
              </a:ext>
            </a:extLst>
          </p:cNvPr>
          <p:cNvSpPr>
            <a:spLocks noGrp="1"/>
          </p:cNvSpPr>
          <p:nvPr>
            <p:ph type="sldNum" sz="quarter" idx="5"/>
          </p:nvPr>
        </p:nvSpPr>
        <p:spPr bwMode="auto"/>
        <p:txBody>
          <a:bodyPr/>
          <a:lstStyle/>
          <a:p>
            <a:pPr>
              <a:defRPr/>
            </a:pPr>
            <a:fld id="{52EB3935-352C-4DDB-9F14-AD94F0AEAA00}" type="slidenum">
              <a:rPr lang="fi-FI"/>
              <a:t>10</a:t>
            </a:fld>
            <a:endParaRPr lang="fi-FI"/>
          </a:p>
        </p:txBody>
      </p:sp>
    </p:spTree>
    <p:extLst>
      <p:ext uri="{BB962C8B-B14F-4D97-AF65-F5344CB8AC3E}">
        <p14:creationId xmlns:p14="http://schemas.microsoft.com/office/powerpoint/2010/main" val="2202862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19" name="Google Shape;319;g125526b952c_0_805:notes"/>
          <p:cNvSpPr>
            <a:spLocks noGrp="1" noRot="1" noChangeAspect="1"/>
          </p:cNvSpPr>
          <p:nvPr>
            <p:ph type="sldImg" idx="2"/>
          </p:nvPr>
        </p:nvSpPr>
        <p:spPr bwMode="auto">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25526b952c_0_805: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defRPr/>
            </a:pPr>
            <a:r>
              <a:rPr lang="en-US" b="0" i="0">
                <a:solidFill>
                  <a:srgbClr val="1F1F1F"/>
                </a:solidFill>
                <a:latin typeface="ElsevierGulliver"/>
              </a:rPr>
              <a:t>PLEASE NOTE: THE VIDEOS ARE LINKED TO THE PRESENTATION (SEE ANIMATION PANE) </a:t>
            </a:r>
            <a:endParaRPr/>
          </a:p>
          <a:p>
            <a:pPr marL="0" marR="0" lvl="0" indent="0" algn="l" defTabSz="914400">
              <a:lnSpc>
                <a:spcPct val="100000"/>
              </a:lnSpc>
              <a:spcBef>
                <a:spcPts val="0"/>
              </a:spcBef>
              <a:spcAft>
                <a:spcPts val="0"/>
              </a:spcAft>
              <a:buClrTx/>
              <a:buSzTx/>
              <a:buFontTx/>
              <a:buNone/>
              <a:defRPr/>
            </a:pPr>
            <a:endParaRPr lang="en-US" b="0" i="0" u="none" strike="noStrike">
              <a:solidFill>
                <a:srgbClr val="0F6CBF"/>
              </a:solidFill>
            </a:endParaRPr>
          </a:p>
          <a:p>
            <a:pPr marL="0" marR="0" lvl="0" indent="0" algn="l" defTabSz="914400">
              <a:lnSpc>
                <a:spcPct val="100000"/>
              </a:lnSpc>
              <a:spcBef>
                <a:spcPts val="0"/>
              </a:spcBef>
              <a:spcAft>
                <a:spcPts val="0"/>
              </a:spcAft>
              <a:buClrTx/>
              <a:buSzTx/>
              <a:buFontTx/>
              <a:buNone/>
              <a:defRPr/>
            </a:pPr>
            <a:r>
              <a:rPr lang="fi-FI" u="sng">
                <a:hlinkClick r:id="rId3" tooltip="https://www.tiktok.com/@kemianluokkagadolin"/>
              </a:rPr>
              <a:t>Kemianluokka Gadolin (@kemianluokkagadolin) | TikTok</a:t>
            </a:r>
            <a:endParaRPr lang="en-US" b="0" i="0" u="none" strike="noStrike">
              <a:solidFill>
                <a:srgbClr val="0F6CBF"/>
              </a:solidFill>
            </a:endParaRPr>
          </a:p>
          <a:p>
            <a:pPr marL="0" lvl="0" indent="0" algn="l">
              <a:spcBef>
                <a:spcPts val="0"/>
              </a:spcBef>
              <a:spcAft>
                <a:spcPts val="0"/>
              </a:spcAft>
              <a:buNone/>
              <a:defRPr/>
            </a:pPr>
            <a:endParaRPr/>
          </a:p>
        </p:txBody>
      </p:sp>
    </p:spTree>
    <p:extLst>
      <p:ext uri="{BB962C8B-B14F-4D97-AF65-F5344CB8AC3E}">
        <p14:creationId xmlns:p14="http://schemas.microsoft.com/office/powerpoint/2010/main" val="1569790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US" b="0" i="0" dirty="0">
                <a:solidFill>
                  <a:srgbClr val="1F1F1F"/>
                </a:solidFill>
                <a:latin typeface="ElsevierGulliver"/>
              </a:rPr>
              <a:t>PLEASE NOTE: THE VIDEO IS LINKED TO THE PRESENTATION (SEE ANIMATION PANE)  </a:t>
            </a:r>
            <a:endParaRPr dirty="0"/>
          </a:p>
          <a:p>
            <a:pPr marL="0" marR="0" lvl="0" indent="0" algn="l" defTabSz="914400">
              <a:lnSpc>
                <a:spcPct val="100000"/>
              </a:lnSpc>
              <a:spcBef>
                <a:spcPts val="0"/>
              </a:spcBef>
              <a:spcAft>
                <a:spcPts val="0"/>
              </a:spcAft>
              <a:buClrTx/>
              <a:buSzTx/>
              <a:buFontTx/>
              <a:buNone/>
              <a:defRPr/>
            </a:pPr>
            <a:endParaRPr lang="en-US" b="0" i="0" dirty="0">
              <a:solidFill>
                <a:srgbClr val="1F1F1F"/>
              </a:solidFill>
              <a:latin typeface="ElsevierGulliver"/>
            </a:endParaRPr>
          </a:p>
          <a:p>
            <a:pPr>
              <a:defRPr/>
            </a:pPr>
            <a:endParaRPr lang="en-US" dirty="0"/>
          </a:p>
        </p:txBody>
      </p:sp>
      <p:sp>
        <p:nvSpPr>
          <p:cNvPr id="4" name="Slide Number Placeholder 3"/>
          <p:cNvSpPr>
            <a:spLocks noGrp="1"/>
          </p:cNvSpPr>
          <p:nvPr>
            <p:ph type="sldNum" sz="quarter" idx="10"/>
          </p:nvPr>
        </p:nvSpPr>
        <p:spPr bwMode="auto"/>
        <p:txBody>
          <a:bodyPr/>
          <a:lstStyle/>
          <a:p>
            <a:pPr>
              <a:defRPr/>
            </a:pPr>
            <a:fld id="{372DF5B6-EFA8-409D-AD7A-924F880C880A}" type="slidenum">
              <a:rPr lang="en-US"/>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fi-FI" b="1">
                <a:latin typeface="+mn-lt"/>
              </a:rPr>
              <a:t>Collaborative project-based learning: Example from StarT project-based learning programme </a:t>
            </a:r>
            <a:endParaRPr/>
          </a:p>
          <a:p>
            <a:pPr marL="0" marR="0" lvl="0" indent="0" algn="l" defTabSz="914400">
              <a:lnSpc>
                <a:spcPct val="100000"/>
              </a:lnSpc>
              <a:spcBef>
                <a:spcPts val="0"/>
              </a:spcBef>
              <a:spcAft>
                <a:spcPts val="0"/>
              </a:spcAft>
              <a:buClrTx/>
              <a:buSzTx/>
              <a:buFontTx/>
              <a:buNone/>
              <a:defRPr/>
            </a:pPr>
            <a:r>
              <a:rPr lang="en-US" sz="1200"/>
              <a:t>Interdisciplinary and collaborative project-based learning in accordance with the national core curriculum of Finland. </a:t>
            </a:r>
            <a:endParaRPr/>
          </a:p>
          <a:p>
            <a:pPr marL="0" marR="0" lvl="0" indent="0" algn="l" defTabSz="914400">
              <a:lnSpc>
                <a:spcPct val="100000"/>
              </a:lnSpc>
              <a:spcBef>
                <a:spcPts val="0"/>
              </a:spcBef>
              <a:spcAft>
                <a:spcPts val="0"/>
              </a:spcAft>
              <a:buClrTx/>
              <a:buSzTx/>
              <a:buFontTx/>
              <a:buNone/>
              <a:defRPr/>
            </a:pPr>
            <a:r>
              <a:rPr lang="en-US" sz="1200"/>
              <a:t>StarT is organized by the LUMA Centre Finland and its cooperation partners since 2016</a:t>
            </a:r>
            <a:endParaRPr/>
          </a:p>
          <a:p>
            <a:pPr>
              <a:defRPr/>
            </a:pPr>
            <a:r>
              <a:rPr lang="fi-FI" b="1">
                <a:latin typeface="+mn-lt"/>
              </a:rPr>
              <a:t>More materials:    </a:t>
            </a:r>
            <a:r>
              <a:rPr lang="en-US" sz="1200" u="sng">
                <a:hlinkClick r:id="rId3" tooltip="https://start.luma.fi/en/materials/"/>
              </a:rPr>
              <a:t>https://start.luma.fi/en/materials/</a:t>
            </a:r>
            <a:r>
              <a:rPr lang="en-US" sz="1200"/>
              <a:t> </a:t>
            </a:r>
            <a:endParaRPr lang="fi-FI"/>
          </a:p>
        </p:txBody>
      </p:sp>
      <p:sp>
        <p:nvSpPr>
          <p:cNvPr id="4" name="Slide Number Placeholder 3"/>
          <p:cNvSpPr>
            <a:spLocks noGrp="1"/>
          </p:cNvSpPr>
          <p:nvPr>
            <p:ph type="sldNum" sz="quarter" idx="10"/>
          </p:nvPr>
        </p:nvSpPr>
        <p:spPr bwMode="auto"/>
        <p:txBody>
          <a:bodyPr/>
          <a:lstStyle/>
          <a:p>
            <a:pPr>
              <a:defRPr/>
            </a:pPr>
            <a:fld id="{372DF5B6-EFA8-409D-AD7A-924F880C880A}" type="slidenum">
              <a:rPr lang="en-US"/>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en-US" b="0" i="0">
                <a:solidFill>
                  <a:srgbClr val="1F1F1F"/>
                </a:solidFill>
                <a:latin typeface="ElsevierGulliver"/>
              </a:rPr>
              <a:t>PLEASE NOTE: THE VIDEO IS LINKED TO THE PRESENTATION (SEE ANIMATION PANE)  </a:t>
            </a:r>
            <a:endParaRPr/>
          </a:p>
          <a:p>
            <a:pPr marL="0" marR="0" lvl="0" indent="0" algn="l" defTabSz="914400">
              <a:lnSpc>
                <a:spcPct val="100000"/>
              </a:lnSpc>
              <a:spcBef>
                <a:spcPts val="0"/>
              </a:spcBef>
              <a:spcAft>
                <a:spcPts val="0"/>
              </a:spcAft>
              <a:buClrTx/>
              <a:buSzTx/>
              <a:buFontTx/>
              <a:buNone/>
              <a:defRPr/>
            </a:pPr>
            <a:endParaRPr lang="en-US" b="0" i="0">
              <a:solidFill>
                <a:srgbClr val="1F1F1F"/>
              </a:solidFill>
              <a:latin typeface="ElsevierGulliver"/>
            </a:endParaRPr>
          </a:p>
          <a:p>
            <a:pPr marL="0" marR="0" lvl="0" indent="0" algn="l" defTabSz="914400">
              <a:lnSpc>
                <a:spcPct val="100000"/>
              </a:lnSpc>
              <a:spcBef>
                <a:spcPts val="0"/>
              </a:spcBef>
              <a:spcAft>
                <a:spcPts val="0"/>
              </a:spcAft>
              <a:buClrTx/>
              <a:buSzTx/>
              <a:buFontTx/>
              <a:buNone/>
              <a:defRPr/>
            </a:pPr>
            <a:r>
              <a:rPr lang="en-US" b="0" i="0">
                <a:solidFill>
                  <a:srgbClr val="1F1F1F"/>
                </a:solidFill>
                <a:latin typeface="ElsevierGulliver"/>
              </a:rPr>
              <a:t>Example on collaboration/study visits with (see project diary):</a:t>
            </a:r>
            <a:endParaRPr/>
          </a:p>
          <a:p>
            <a:pPr marL="228600" marR="0" lvl="0" indent="-228600" algn="l" defTabSz="914400">
              <a:lnSpc>
                <a:spcPct val="100000"/>
              </a:lnSpc>
              <a:spcBef>
                <a:spcPts val="0"/>
              </a:spcBef>
              <a:spcAft>
                <a:spcPts val="0"/>
              </a:spcAft>
              <a:buClrTx/>
              <a:buSzTx/>
              <a:buFontTx/>
              <a:buAutoNum type="arabicPeriod"/>
              <a:defRPr/>
            </a:pPr>
            <a:r>
              <a:rPr lang="en-US" b="0" i="0">
                <a:solidFill>
                  <a:srgbClr val="1F1F1F"/>
                </a:solidFill>
                <a:latin typeface="ElsevierGulliver"/>
              </a:rPr>
              <a:t>Valve corporation</a:t>
            </a:r>
            <a:endParaRPr/>
          </a:p>
          <a:p>
            <a:pPr marL="228600" marR="0" lvl="0" indent="-228600" algn="l" defTabSz="914400">
              <a:lnSpc>
                <a:spcPct val="100000"/>
              </a:lnSpc>
              <a:spcBef>
                <a:spcPts val="0"/>
              </a:spcBef>
              <a:spcAft>
                <a:spcPts val="0"/>
              </a:spcAft>
              <a:buClrTx/>
              <a:buSzTx/>
              <a:buFontTx/>
              <a:buAutoNum type="arabicPeriod"/>
              <a:defRPr/>
            </a:pPr>
            <a:r>
              <a:rPr lang="en-US" b="0" i="0">
                <a:solidFill>
                  <a:srgbClr val="1F1F1F"/>
                </a:solidFill>
                <a:latin typeface="ElsevierGulliver"/>
              </a:rPr>
              <a:t>University of Oulu and Oulu University of Applied Sciences (OAMK)</a:t>
            </a:r>
            <a:endParaRPr/>
          </a:p>
          <a:p>
            <a:pPr marL="0" marR="0" lvl="0" indent="0" algn="l" defTabSz="914400">
              <a:lnSpc>
                <a:spcPct val="100000"/>
              </a:lnSpc>
              <a:spcBef>
                <a:spcPts val="0"/>
              </a:spcBef>
              <a:spcAft>
                <a:spcPts val="0"/>
              </a:spcAft>
              <a:buClrTx/>
              <a:buSzTx/>
              <a:buFontTx/>
              <a:buNone/>
              <a:defRPr/>
            </a:pPr>
            <a:endParaRPr lang="en-US" b="0" i="0">
              <a:solidFill>
                <a:srgbClr val="1F1F1F"/>
              </a:solidFill>
              <a:latin typeface="ElsevierGulliver"/>
            </a:endParaRPr>
          </a:p>
          <a:p>
            <a:pPr>
              <a:defRPr/>
            </a:pPr>
            <a:endParaRPr lang="en-US"/>
          </a:p>
        </p:txBody>
      </p:sp>
      <p:sp>
        <p:nvSpPr>
          <p:cNvPr id="4" name="Slide Number Placeholder 3"/>
          <p:cNvSpPr>
            <a:spLocks noGrp="1"/>
          </p:cNvSpPr>
          <p:nvPr>
            <p:ph type="sldNum" sz="quarter" idx="10"/>
          </p:nvPr>
        </p:nvSpPr>
        <p:spPr bwMode="auto"/>
        <p:txBody>
          <a:bodyPr/>
          <a:lstStyle/>
          <a:p>
            <a:pPr>
              <a:defRPr/>
            </a:pPr>
            <a:fld id="{372DF5B6-EFA8-409D-AD7A-924F880C880A}" type="slidenum">
              <a:rPr lang="en-US"/>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endParaRPr lang="en-US" b="0" i="0">
              <a:solidFill>
                <a:srgbClr val="222222"/>
              </a:solidFill>
              <a:latin typeface="Open Sans"/>
            </a:endParaRPr>
          </a:p>
          <a:p>
            <a:pPr marL="0" marR="0" lvl="0" indent="0" algn="l" defTabSz="914400">
              <a:lnSpc>
                <a:spcPct val="100000"/>
              </a:lnSpc>
              <a:spcBef>
                <a:spcPts val="0"/>
              </a:spcBef>
              <a:spcAft>
                <a:spcPts val="0"/>
              </a:spcAft>
              <a:buClrTx/>
              <a:buSzTx/>
              <a:buFontTx/>
              <a:buNone/>
              <a:defRPr/>
            </a:pPr>
            <a:endParaRPr lang="en-US"/>
          </a:p>
          <a:p>
            <a:pPr marL="0" marR="0" lvl="0" indent="0" algn="l" defTabSz="914400">
              <a:lnSpc>
                <a:spcPct val="100000"/>
              </a:lnSpc>
              <a:spcBef>
                <a:spcPts val="0"/>
              </a:spcBef>
              <a:spcAft>
                <a:spcPts val="0"/>
              </a:spcAft>
              <a:buClrTx/>
              <a:buSzTx/>
              <a:buFontTx/>
              <a:buNone/>
              <a:defRPr/>
            </a:pPr>
            <a:r>
              <a:rPr lang="en-US"/>
              <a:t>Hyytiälä Forestry Field Station, SMEAR II and  </a:t>
            </a:r>
            <a:r>
              <a:rPr lang="en-US" u="sng">
                <a:hlinkClick r:id="rId3" tooltip="https://opendata-education.github.io/en/"/>
              </a:rPr>
              <a:t>Open data in ESD (opendata-education.github.io)</a:t>
            </a:r>
            <a:r>
              <a:rPr lang="en-US"/>
              <a:t>  </a:t>
            </a:r>
            <a:endParaRPr/>
          </a:p>
          <a:p>
            <a:pPr>
              <a:defRPr/>
            </a:pPr>
            <a:endParaRPr lang="fi-FI"/>
          </a:p>
        </p:txBody>
      </p:sp>
      <p:sp>
        <p:nvSpPr>
          <p:cNvPr id="4" name="Slide Number Placeholder 3"/>
          <p:cNvSpPr>
            <a:spLocks noGrp="1"/>
          </p:cNvSpPr>
          <p:nvPr>
            <p:ph type="sldNum" sz="quarter" idx="5"/>
          </p:nvPr>
        </p:nvSpPr>
        <p:spPr bwMode="auto"/>
        <p:txBody>
          <a:bodyPr/>
          <a:lstStyle/>
          <a:p>
            <a:pPr>
              <a:defRPr/>
            </a:pPr>
            <a:fld id="{52EB3935-352C-4DDB-9F14-AD94F0AEAA00}" type="slidenum">
              <a:rPr lang="fi-FI"/>
              <a:t>21</a:t>
            </a:fld>
            <a:endParaRPr lang="fi-FI"/>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524000" y="1122363"/>
            <a:ext cx="9144000" cy="2387600"/>
          </a:xfrm>
        </p:spPr>
        <p:txBody>
          <a:bodyPr anchor="b"/>
          <a:lstStyle>
            <a:lvl1pPr algn="ctr">
              <a:defRPr sz="6000"/>
            </a:lvl1pPr>
          </a:lstStyle>
          <a:p>
            <a:pPr>
              <a:defRPr/>
            </a:pPr>
            <a:r>
              <a:rPr lang="de-DE"/>
              <a:t>Titelmasterformat durch Klicken bearbeiten</a:t>
            </a:r>
            <a:endParaRPr/>
          </a:p>
        </p:txBody>
      </p:sp>
      <p:sp>
        <p:nvSpPr>
          <p:cNvPr id="3" name="Untertitel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23.08.25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el und vertikaler Tex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Vertikaler Textplatzhalter 2"/>
          <p:cNvSpPr>
            <a:spLocks noGrp="1"/>
          </p:cNvSpPr>
          <p:nvPr>
            <p:ph type="body" orient="vert" idx="1"/>
          </p:nvPr>
        </p:nvSpPr>
        <p:spPr bwMode="auto"/>
        <p:txBody>
          <a:bodyPr vert="eaVert"/>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23.08.25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kaler Titel und Text">
    <p:spTree>
      <p:nvGrpSpPr>
        <p:cNvPr id="1" name=""/>
        <p:cNvGrpSpPr/>
        <p:nvPr/>
      </p:nvGrpSpPr>
      <p:grpSpPr bwMode="auto">
        <a:xfrm>
          <a:off x="0" y="0"/>
          <a:ext cx="0" cy="0"/>
          <a:chOff x="0" y="0"/>
          <a:chExt cx="0" cy="0"/>
        </a:xfrm>
      </p:grpSpPr>
      <p:sp>
        <p:nvSpPr>
          <p:cNvPr id="2" name="Vertikaler Titel 1"/>
          <p:cNvSpPr>
            <a:spLocks noGrp="1"/>
          </p:cNvSpPr>
          <p:nvPr>
            <p:ph type="title" orient="vert"/>
          </p:nvPr>
        </p:nvSpPr>
        <p:spPr bwMode="auto">
          <a:xfrm>
            <a:off x="8724900" y="365125"/>
            <a:ext cx="2628900" cy="5811838"/>
          </a:xfrm>
        </p:spPr>
        <p:txBody>
          <a:bodyPr vert="eaVert"/>
          <a:lstStyle/>
          <a:p>
            <a:pPr>
              <a:defRPr/>
            </a:pPr>
            <a:r>
              <a:rPr lang="de-DE"/>
              <a:t>Titelmasterformat durch Klicken bearbeiten</a:t>
            </a:r>
            <a:endParaRPr/>
          </a:p>
        </p:txBody>
      </p:sp>
      <p:sp>
        <p:nvSpPr>
          <p:cNvPr id="3" name="Vertikaler Textplatzhalter 2"/>
          <p:cNvSpPr>
            <a:spLocks noGrp="1"/>
          </p:cNvSpPr>
          <p:nvPr>
            <p:ph type="body" orient="vert" idx="1"/>
          </p:nvPr>
        </p:nvSpPr>
        <p:spPr bwMode="auto">
          <a:xfrm>
            <a:off x="838200" y="365125"/>
            <a:ext cx="7734300" cy="5811838"/>
          </a:xfrm>
        </p:spPr>
        <p:txBody>
          <a:bodyPr vert="eaVert"/>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23.08.25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Title and Content Basic 2">
    <p:spTree>
      <p:nvGrpSpPr>
        <p:cNvPr id="1" name=""/>
        <p:cNvGrpSpPr/>
        <p:nvPr/>
      </p:nvGrpSpPr>
      <p:grpSpPr bwMode="auto">
        <a:xfrm>
          <a:off x="0" y="0"/>
          <a:ext cx="0" cy="0"/>
          <a:chOff x="0" y="0"/>
          <a:chExt cx="0" cy="0"/>
        </a:xfrm>
      </p:grpSpPr>
      <p:sp>
        <p:nvSpPr>
          <p:cNvPr id="13" name="Text Placeholder 2"/>
          <p:cNvSpPr>
            <a:spLocks noGrp="1"/>
          </p:cNvSpPr>
          <p:nvPr>
            <p:ph idx="1" hasCustomPrompt="1"/>
          </p:nvPr>
        </p:nvSpPr>
        <p:spPr bwMode="auto">
          <a:xfrm>
            <a:off x="774000"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defRPr/>
            </a:pPr>
            <a:r>
              <a:rPr lang="fi-FI"/>
              <a:t>Click to add text</a:t>
            </a:r>
          </a:p>
          <a:p>
            <a:pPr lvl="1">
              <a:defRPr/>
            </a:pPr>
            <a:r>
              <a:rPr lang="fi-FI"/>
              <a:t>Second level</a:t>
            </a:r>
          </a:p>
          <a:p>
            <a:pPr lvl="2">
              <a:defRPr/>
            </a:pPr>
            <a:r>
              <a:rPr lang="fi-FI"/>
              <a:t>Third level</a:t>
            </a:r>
          </a:p>
          <a:p>
            <a:pPr lvl="3">
              <a:defRPr/>
            </a:pPr>
            <a:r>
              <a:rPr lang="fi-FI"/>
              <a:t>Fourth level</a:t>
            </a:r>
          </a:p>
          <a:p>
            <a:pPr lvl="4">
              <a:defRPr/>
            </a:pPr>
            <a:r>
              <a:rPr lang="fi-FI"/>
              <a:t>Fifth level</a:t>
            </a:r>
            <a:endParaRPr lang="en-US"/>
          </a:p>
        </p:txBody>
      </p:sp>
      <p:sp>
        <p:nvSpPr>
          <p:cNvPr id="11" name="Text Placeholder 2"/>
          <p:cNvSpPr>
            <a:spLocks noGrp="1"/>
          </p:cNvSpPr>
          <p:nvPr>
            <p:ph idx="13" hasCustomPrompt="1"/>
          </p:nvPr>
        </p:nvSpPr>
        <p:spPr bwMode="auto">
          <a:xfrm>
            <a:off x="6480043"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defRPr/>
            </a:pPr>
            <a:r>
              <a:rPr lang="fi-FI"/>
              <a:t>Click to add text</a:t>
            </a:r>
          </a:p>
          <a:p>
            <a:pPr lvl="1">
              <a:defRPr/>
            </a:pPr>
            <a:r>
              <a:rPr lang="fi-FI"/>
              <a:t>Second level</a:t>
            </a:r>
          </a:p>
          <a:p>
            <a:pPr lvl="2">
              <a:defRPr/>
            </a:pPr>
            <a:r>
              <a:rPr lang="fi-FI"/>
              <a:t>Third level</a:t>
            </a:r>
          </a:p>
          <a:p>
            <a:pPr lvl="3">
              <a:defRPr/>
            </a:pPr>
            <a:r>
              <a:rPr lang="fi-FI"/>
              <a:t>Fourth level</a:t>
            </a:r>
          </a:p>
          <a:p>
            <a:pPr lvl="4">
              <a:defRPr/>
            </a:pPr>
            <a:r>
              <a:rPr lang="fi-FI"/>
              <a:t>Fifth level</a:t>
            </a:r>
            <a:endParaRPr lang="en-US"/>
          </a:p>
        </p:txBody>
      </p:sp>
      <p:sp>
        <p:nvSpPr>
          <p:cNvPr id="2" name="Päivämäärän paikkamerkki 1"/>
          <p:cNvSpPr>
            <a:spLocks noGrp="1"/>
          </p:cNvSpPr>
          <p:nvPr>
            <p:ph type="dt" sz="half" idx="14"/>
          </p:nvPr>
        </p:nvSpPr>
        <p:spPr bwMode="auto">
          <a:xfrm>
            <a:off x="10261600" y="6189117"/>
            <a:ext cx="914400" cy="576000"/>
          </a:xfrm>
          <a:prstGeom prst="rect">
            <a:avLst/>
          </a:prstGeom>
        </p:spPr>
        <p:txBody>
          <a:bodyPr/>
          <a:lstStyle/>
          <a:p>
            <a:pPr>
              <a:defRPr/>
            </a:pPr>
            <a:fld id="{5555436F-78B1-4B4A-B5CE-F7925FD4F414}" type="datetime1">
              <a:rPr lang="en-GB"/>
              <a:t>23/08/2025</a:t>
            </a:fld>
            <a:endParaRPr lang="fi-FI"/>
          </a:p>
        </p:txBody>
      </p:sp>
      <p:sp>
        <p:nvSpPr>
          <p:cNvPr id="4" name="Alatunnisteen paikkamerkki 3"/>
          <p:cNvSpPr>
            <a:spLocks noGrp="1"/>
          </p:cNvSpPr>
          <p:nvPr>
            <p:ph type="ftr" sz="quarter" idx="15"/>
          </p:nvPr>
        </p:nvSpPr>
        <p:spPr bwMode="auto">
          <a:xfrm>
            <a:off x="6768000" y="6189216"/>
            <a:ext cx="3744000" cy="576000"/>
          </a:xfrm>
          <a:prstGeom prst="rect">
            <a:avLst/>
          </a:prstGeom>
        </p:spPr>
        <p:txBody>
          <a:bodyPr/>
          <a:lstStyle/>
          <a:p>
            <a:pPr>
              <a:defRPr/>
            </a:pPr>
            <a:r>
              <a:rPr lang="en-US"/>
              <a:t>collaborative PBL / Outi Haatainen</a:t>
            </a:r>
            <a:endParaRPr lang="fi-FI"/>
          </a:p>
        </p:txBody>
      </p:sp>
      <p:sp>
        <p:nvSpPr>
          <p:cNvPr id="7" name="Dian numeron paikkamerkki 6"/>
          <p:cNvSpPr>
            <a:spLocks noGrp="1"/>
          </p:cNvSpPr>
          <p:nvPr>
            <p:ph type="sldNum" sz="quarter" idx="16"/>
          </p:nvPr>
        </p:nvSpPr>
        <p:spPr bwMode="auto">
          <a:xfrm>
            <a:off x="11176000" y="6189117"/>
            <a:ext cx="680640" cy="576000"/>
          </a:xfrm>
          <a:prstGeom prst="rect">
            <a:avLst/>
          </a:prstGeom>
        </p:spPr>
        <p:txBody>
          <a:bodyPr/>
          <a:lstStyle/>
          <a:p>
            <a:pPr>
              <a:defRPr/>
            </a:pPr>
            <a:fld id="{4669315E-5A66-CF44-AE5D-C333B2F730C4}" type="slidenum">
              <a:rPr lang="en-GB"/>
              <a:t>‹#›</a:t>
            </a:fld>
            <a:endParaRPr lang="en-GB"/>
          </a:p>
        </p:txBody>
      </p:sp>
      <p:sp>
        <p:nvSpPr>
          <p:cNvPr id="3" name="Title 2"/>
          <p:cNvSpPr>
            <a:spLocks noGrp="1"/>
          </p:cNvSpPr>
          <p:nvPr>
            <p:ph type="title"/>
          </p:nvPr>
        </p:nvSpPr>
        <p:spPr bwMode="auto">
          <a:xfrm>
            <a:off x="2063552" y="802411"/>
            <a:ext cx="9722048" cy="970405"/>
          </a:xfrm>
          <a:prstGeom prst="rect">
            <a:avLst/>
          </a:prstGeom>
        </p:spPr>
        <p:txBody>
          <a:bodyPr/>
          <a:lstStyle>
            <a:lvl1pPr>
              <a:lnSpc>
                <a:spcPct val="82000"/>
              </a:lnSpc>
              <a:defRPr/>
            </a:lvl1pPr>
          </a:lstStyle>
          <a:p>
            <a:pPr>
              <a:defRPr/>
            </a:pPr>
            <a:r>
              <a:rPr lang="en-US"/>
              <a:t>Click to edit Master title style</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matchingName="Title and body" type="tx" userDrawn="1">
  <p:cSld name="Title and body">
    <p:spTree>
      <p:nvGrpSpPr>
        <p:cNvPr id="1" name=""/>
        <p:cNvGrpSpPr/>
        <p:nvPr/>
      </p:nvGrpSpPr>
      <p:grpSpPr bwMode="auto">
        <a:xfrm>
          <a:off x="0" y="0"/>
          <a:ext cx="0" cy="0"/>
          <a:chOff x="0" y="0"/>
          <a:chExt cx="0" cy="0"/>
        </a:xfrm>
      </p:grpSpPr>
      <p:sp>
        <p:nvSpPr>
          <p:cNvPr id="55" name="Google Shape;55;p14"/>
          <p:cNvSpPr txBox="1">
            <a:spLocks noGrp="1"/>
          </p:cNvSpPr>
          <p:nvPr>
            <p:ph type="title"/>
          </p:nvPr>
        </p:nvSpPr>
        <p:spPr bwMode="auto">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pPr>
              <a:defRPr/>
            </a:pPr>
            <a:endParaRPr/>
          </a:p>
        </p:txBody>
      </p:sp>
      <p:sp>
        <p:nvSpPr>
          <p:cNvPr id="56" name="Google Shape;56;p14"/>
          <p:cNvSpPr txBox="1">
            <a:spLocks noGrp="1"/>
          </p:cNvSpPr>
          <p:nvPr>
            <p:ph type="body" idx="1"/>
          </p:nvPr>
        </p:nvSpPr>
        <p:spPr bwMode="auto">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4999"/>
              </a:lnSpc>
              <a:spcBef>
                <a:spcPts val="0"/>
              </a:spcBef>
              <a:spcAft>
                <a:spcPts val="0"/>
              </a:spcAft>
              <a:buSzPts val="1800"/>
              <a:buChar char="●"/>
              <a:defRPr/>
            </a:lvl1pPr>
            <a:lvl2pPr marL="1219170" lvl="1" indent="-423323" algn="l">
              <a:lnSpc>
                <a:spcPct val="114999"/>
              </a:lnSpc>
              <a:spcBef>
                <a:spcPts val="2133"/>
              </a:spcBef>
              <a:spcAft>
                <a:spcPts val="0"/>
              </a:spcAft>
              <a:buSzPts val="1400"/>
              <a:buChar char="○"/>
              <a:defRPr/>
            </a:lvl2pPr>
            <a:lvl3pPr marL="1828754" lvl="2" indent="-423323" algn="l">
              <a:lnSpc>
                <a:spcPct val="114999"/>
              </a:lnSpc>
              <a:spcBef>
                <a:spcPts val="2133"/>
              </a:spcBef>
              <a:spcAft>
                <a:spcPts val="0"/>
              </a:spcAft>
              <a:buSzPts val="1400"/>
              <a:buChar char="■"/>
              <a:defRPr/>
            </a:lvl3pPr>
            <a:lvl4pPr marL="2438339" lvl="3" indent="-423323" algn="l">
              <a:lnSpc>
                <a:spcPct val="114999"/>
              </a:lnSpc>
              <a:spcBef>
                <a:spcPts val="2133"/>
              </a:spcBef>
              <a:spcAft>
                <a:spcPts val="0"/>
              </a:spcAft>
              <a:buSzPts val="1400"/>
              <a:buChar char="●"/>
              <a:defRPr/>
            </a:lvl4pPr>
            <a:lvl5pPr marL="3047924" lvl="4" indent="-423323" algn="l">
              <a:lnSpc>
                <a:spcPct val="114999"/>
              </a:lnSpc>
              <a:spcBef>
                <a:spcPts val="2133"/>
              </a:spcBef>
              <a:spcAft>
                <a:spcPts val="0"/>
              </a:spcAft>
              <a:buSzPts val="1400"/>
              <a:buChar char="○"/>
              <a:defRPr/>
            </a:lvl5pPr>
            <a:lvl6pPr marL="3657509" lvl="5" indent="-423323" algn="l">
              <a:lnSpc>
                <a:spcPct val="114999"/>
              </a:lnSpc>
              <a:spcBef>
                <a:spcPts val="2133"/>
              </a:spcBef>
              <a:spcAft>
                <a:spcPts val="0"/>
              </a:spcAft>
              <a:buSzPts val="1400"/>
              <a:buChar char="■"/>
              <a:defRPr/>
            </a:lvl6pPr>
            <a:lvl7pPr marL="4267093" lvl="6" indent="-423323" algn="l">
              <a:lnSpc>
                <a:spcPct val="114999"/>
              </a:lnSpc>
              <a:spcBef>
                <a:spcPts val="2133"/>
              </a:spcBef>
              <a:spcAft>
                <a:spcPts val="0"/>
              </a:spcAft>
              <a:buSzPts val="1400"/>
              <a:buChar char="●"/>
              <a:defRPr/>
            </a:lvl7pPr>
            <a:lvl8pPr marL="4876678" lvl="7" indent="-423323" algn="l">
              <a:lnSpc>
                <a:spcPct val="114999"/>
              </a:lnSpc>
              <a:spcBef>
                <a:spcPts val="2133"/>
              </a:spcBef>
              <a:spcAft>
                <a:spcPts val="0"/>
              </a:spcAft>
              <a:buSzPts val="1400"/>
              <a:buChar char="○"/>
              <a:defRPr/>
            </a:lvl8pPr>
            <a:lvl9pPr marL="5486263" lvl="8" indent="-423323" algn="l">
              <a:lnSpc>
                <a:spcPct val="114999"/>
              </a:lnSpc>
              <a:spcBef>
                <a:spcPts val="2133"/>
              </a:spcBef>
              <a:spcAft>
                <a:spcPts val="2133"/>
              </a:spcAft>
              <a:buSzPts val="1400"/>
              <a:buChar char="■"/>
              <a:defRPr/>
            </a:lvl9pPr>
          </a:lstStyle>
          <a:p>
            <a:pPr>
              <a:defRPr/>
            </a:pPr>
            <a:endParaRPr/>
          </a:p>
        </p:txBody>
      </p:sp>
      <p:sp>
        <p:nvSpPr>
          <p:cNvPr id="57" name="Google Shape;57;p14"/>
          <p:cNvSpPr txBox="1">
            <a:spLocks noGrp="1"/>
          </p:cNvSpPr>
          <p:nvPr>
            <p:ph type="sldNum" idx="12"/>
          </p:nvPr>
        </p:nvSpPr>
        <p:spPr bwMode="auto">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1pPr>
            <a:lvl2pPr marL="0" marR="0" lvl="1"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2pPr>
            <a:lvl3pPr marL="0" marR="0" lvl="2"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3pPr>
            <a:lvl4pPr marL="0" marR="0" lvl="3"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4pPr>
            <a:lvl5pPr marL="0" marR="0" lvl="4"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5pPr>
            <a:lvl6pPr marL="0" marR="0" lvl="5"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6pPr>
            <a:lvl7pPr marL="0" marR="0" lvl="6"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7pPr>
            <a:lvl8pPr marL="0" marR="0" lvl="7"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8pPr>
            <a:lvl9pPr marL="0" marR="0" lvl="8" indent="0" algn="r">
              <a:lnSpc>
                <a:spcPct val="100000"/>
              </a:lnSpc>
              <a:spcBef>
                <a:spcPts val="0"/>
              </a:spcBef>
              <a:spcAft>
                <a:spcPts val="0"/>
              </a:spcAft>
              <a:buClr>
                <a:srgbClr val="000000"/>
              </a:buClr>
              <a:buSzPts val="1000"/>
              <a:buFont typeface="Arial"/>
              <a:buNone/>
              <a:defRPr sz="1350" b="0" i="0" u="none" strike="noStrike" cap="none">
                <a:solidFill>
                  <a:schemeClr val="dk2"/>
                </a:solidFill>
                <a:latin typeface="Roboto"/>
                <a:ea typeface="Roboto"/>
                <a:cs typeface="Roboto"/>
              </a:defRPr>
            </a:lvl9pPr>
          </a:lstStyle>
          <a:p>
            <a:pPr>
              <a:defRPr/>
            </a:pPr>
            <a:fld id="{00000000-1234-1234-1234-123412341234}" type="slidenum">
              <a:rPr lang="fi"/>
              <a:t>‹#›</a:t>
            </a:fld>
            <a:endParaRPr lang="f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Inhaltsplatzhalter 2"/>
          <p:cNvSpPr>
            <a:spLocks noGrp="1"/>
          </p:cNvSpPr>
          <p:nvPr>
            <p:ph idx="1"/>
          </p:nvPr>
        </p:nvSpPr>
        <p:spPr bwMode="auto"/>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23.08.25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Abschnitts-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1850" y="1709738"/>
            <a:ext cx="10515600" cy="2852737"/>
          </a:xfrm>
        </p:spPr>
        <p:txBody>
          <a:bodyPr anchor="b"/>
          <a:lstStyle>
            <a:lvl1pPr>
              <a:defRPr sz="6000"/>
            </a:lvl1pPr>
          </a:lstStyle>
          <a:p>
            <a:pPr>
              <a:defRPr/>
            </a:pPr>
            <a:r>
              <a:rPr lang="de-DE"/>
              <a:t>Titelmasterformat durch Klicken bearbeiten</a:t>
            </a:r>
            <a:endParaRPr/>
          </a:p>
        </p:txBody>
      </p:sp>
      <p:sp>
        <p:nvSpPr>
          <p:cNvPr id="3" name="Textplatzhalter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de-DE"/>
              <a:t>Formatvorlagen des Textmasters bearbeiten</a:t>
            </a:r>
            <a:endParaRPr/>
          </a:p>
        </p:txBody>
      </p:sp>
      <p:sp>
        <p:nvSpPr>
          <p:cNvPr id="4" name="Datumsplatzhalter 3"/>
          <p:cNvSpPr>
            <a:spLocks noGrp="1"/>
          </p:cNvSpPr>
          <p:nvPr>
            <p:ph type="dt" sz="half" idx="10"/>
          </p:nvPr>
        </p:nvSpPr>
        <p:spPr bwMode="auto"/>
        <p:txBody>
          <a:bodyPr/>
          <a:lstStyle/>
          <a:p>
            <a:pPr>
              <a:defRPr/>
            </a:pPr>
            <a:fld id="{8DB60370-896D-43DE-8621-3B53C70655A4}" type="datetimeFigureOut">
              <a:rPr lang="de-DE"/>
              <a:t>23.08.25</a:t>
            </a:fld>
            <a:endParaRPr lang="de-DE"/>
          </a:p>
        </p:txBody>
      </p:sp>
      <p:sp>
        <p:nvSpPr>
          <p:cNvPr id="5" name="Fußzeilenplatzhalter 4"/>
          <p:cNvSpPr>
            <a:spLocks noGrp="1"/>
          </p:cNvSpPr>
          <p:nvPr>
            <p:ph type="ftr" sz="quarter" idx="11"/>
          </p:nvPr>
        </p:nvSpPr>
        <p:spPr bwMode="auto"/>
        <p:txBody>
          <a:bodyPr/>
          <a:lstStyle/>
          <a:p>
            <a:pPr>
              <a:defRPr/>
            </a:pPr>
            <a:endParaRPr lang="de-DE"/>
          </a:p>
        </p:txBody>
      </p:sp>
      <p:sp>
        <p:nvSpPr>
          <p:cNvPr id="6" name="Foliennummernplatzhalter 5"/>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Inhaltsplatzhalter 2"/>
          <p:cNvSpPr>
            <a:spLocks noGrp="1"/>
          </p:cNvSpPr>
          <p:nvPr>
            <p:ph sz="half" idx="1"/>
          </p:nvPr>
        </p:nvSpPr>
        <p:spPr bwMode="auto">
          <a:xfrm>
            <a:off x="838200" y="1825625"/>
            <a:ext cx="5181600" cy="435133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Inhaltsplatzhalter 3"/>
          <p:cNvSpPr>
            <a:spLocks noGrp="1"/>
          </p:cNvSpPr>
          <p:nvPr>
            <p:ph sz="half" idx="2"/>
          </p:nvPr>
        </p:nvSpPr>
        <p:spPr bwMode="auto">
          <a:xfrm>
            <a:off x="6172200" y="1825625"/>
            <a:ext cx="5181600" cy="435133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Datumsplatzhalter 4"/>
          <p:cNvSpPr>
            <a:spLocks noGrp="1"/>
          </p:cNvSpPr>
          <p:nvPr>
            <p:ph type="dt" sz="half" idx="10"/>
          </p:nvPr>
        </p:nvSpPr>
        <p:spPr bwMode="auto"/>
        <p:txBody>
          <a:bodyPr/>
          <a:lstStyle/>
          <a:p>
            <a:pPr>
              <a:defRPr/>
            </a:pPr>
            <a:fld id="{8DB60370-896D-43DE-8621-3B53C70655A4}" type="datetimeFigureOut">
              <a:rPr lang="de-DE"/>
              <a:t>23.08.25</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Vergleich">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365125"/>
            <a:ext cx="10515600" cy="1325563"/>
          </a:xfrm>
        </p:spPr>
        <p:txBody>
          <a:bodyPr/>
          <a:lstStyle/>
          <a:p>
            <a:pPr>
              <a:defRPr/>
            </a:pPr>
            <a:r>
              <a:rPr lang="de-DE"/>
              <a:t>Titelmasterformat durch Klicken bearbeiten</a:t>
            </a:r>
            <a:endParaRPr/>
          </a:p>
        </p:txBody>
      </p:sp>
      <p:sp>
        <p:nvSpPr>
          <p:cNvPr id="3" name="Textplatzhalt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4" name="Inhaltsplatzhalter 3"/>
          <p:cNvSpPr>
            <a:spLocks noGrp="1"/>
          </p:cNvSpPr>
          <p:nvPr>
            <p:ph sz="half" idx="2"/>
          </p:nvPr>
        </p:nvSpPr>
        <p:spPr bwMode="auto">
          <a:xfrm>
            <a:off x="839788" y="2505074"/>
            <a:ext cx="5157787" cy="368458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5" name="Textplatzhalt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6" name="Inhaltsplatzhalter 5"/>
          <p:cNvSpPr>
            <a:spLocks noGrp="1"/>
          </p:cNvSpPr>
          <p:nvPr>
            <p:ph sz="quarter" idx="4"/>
          </p:nvPr>
        </p:nvSpPr>
        <p:spPr bwMode="auto">
          <a:xfrm>
            <a:off x="6172200" y="2505074"/>
            <a:ext cx="5183188" cy="368458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7" name="Datumsplatzhalter 6"/>
          <p:cNvSpPr>
            <a:spLocks noGrp="1"/>
          </p:cNvSpPr>
          <p:nvPr>
            <p:ph type="dt" sz="half" idx="10"/>
          </p:nvPr>
        </p:nvSpPr>
        <p:spPr bwMode="auto"/>
        <p:txBody>
          <a:bodyPr/>
          <a:lstStyle/>
          <a:p>
            <a:pPr>
              <a:defRPr/>
            </a:pPr>
            <a:fld id="{8DB60370-896D-43DE-8621-3B53C70655A4}" type="datetimeFigureOut">
              <a:rPr lang="de-DE"/>
              <a:t>23.08.25</a:t>
            </a:fld>
            <a:endParaRPr lang="de-DE"/>
          </a:p>
        </p:txBody>
      </p:sp>
      <p:sp>
        <p:nvSpPr>
          <p:cNvPr id="8" name="Fußzeilenplatzhalter 7"/>
          <p:cNvSpPr>
            <a:spLocks noGrp="1"/>
          </p:cNvSpPr>
          <p:nvPr>
            <p:ph type="ftr" sz="quarter" idx="11"/>
          </p:nvPr>
        </p:nvSpPr>
        <p:spPr bwMode="auto"/>
        <p:txBody>
          <a:bodyPr/>
          <a:lstStyle/>
          <a:p>
            <a:pPr>
              <a:defRPr/>
            </a:pPr>
            <a:endParaRPr lang="de-DE"/>
          </a:p>
        </p:txBody>
      </p:sp>
      <p:sp>
        <p:nvSpPr>
          <p:cNvPr id="9" name="Foliennummernplatzhalter 8"/>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Titelmasterformat durch Klicken bearbeiten</a:t>
            </a:r>
            <a:endParaRPr/>
          </a:p>
        </p:txBody>
      </p:sp>
      <p:sp>
        <p:nvSpPr>
          <p:cNvPr id="3" name="Datumsplatzhalter 2"/>
          <p:cNvSpPr>
            <a:spLocks noGrp="1"/>
          </p:cNvSpPr>
          <p:nvPr>
            <p:ph type="dt" sz="half" idx="10"/>
          </p:nvPr>
        </p:nvSpPr>
        <p:spPr bwMode="auto"/>
        <p:txBody>
          <a:bodyPr/>
          <a:lstStyle/>
          <a:p>
            <a:pPr>
              <a:defRPr/>
            </a:pPr>
            <a:fld id="{8DB60370-896D-43DE-8621-3B53C70655A4}" type="datetimeFigureOut">
              <a:rPr lang="de-DE"/>
              <a:t>23.08.25</a:t>
            </a:fld>
            <a:endParaRPr lang="de-DE"/>
          </a:p>
        </p:txBody>
      </p:sp>
      <p:sp>
        <p:nvSpPr>
          <p:cNvPr id="4" name="Fußzeilenplatzhalter 3"/>
          <p:cNvSpPr>
            <a:spLocks noGrp="1"/>
          </p:cNvSpPr>
          <p:nvPr>
            <p:ph type="ftr" sz="quarter" idx="11"/>
          </p:nvPr>
        </p:nvSpPr>
        <p:spPr bwMode="auto"/>
        <p:txBody>
          <a:bodyPr/>
          <a:lstStyle/>
          <a:p>
            <a:pPr>
              <a:defRPr/>
            </a:pPr>
            <a:endParaRPr lang="de-DE"/>
          </a:p>
        </p:txBody>
      </p:sp>
      <p:sp>
        <p:nvSpPr>
          <p:cNvPr id="5" name="Foliennummernplatzhalter 4"/>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8DB60370-896D-43DE-8621-3B53C70655A4}" type="datetimeFigureOut">
              <a:rPr lang="de-DE"/>
              <a:t>23.08.25</a:t>
            </a:fld>
            <a:endParaRPr lang="de-DE"/>
          </a:p>
        </p:txBody>
      </p:sp>
      <p:sp>
        <p:nvSpPr>
          <p:cNvPr id="3" name="Fußzeilenplatzhalter 2"/>
          <p:cNvSpPr>
            <a:spLocks noGrp="1"/>
          </p:cNvSpPr>
          <p:nvPr>
            <p:ph type="ftr" sz="quarter" idx="11"/>
          </p:nvPr>
        </p:nvSpPr>
        <p:spPr bwMode="auto"/>
        <p:txBody>
          <a:bodyPr/>
          <a:lstStyle/>
          <a:p>
            <a:pPr>
              <a:defRPr/>
            </a:pPr>
            <a:endParaRPr lang="de-DE"/>
          </a:p>
        </p:txBody>
      </p:sp>
      <p:sp>
        <p:nvSpPr>
          <p:cNvPr id="4" name="Foliennummernplatzhalter 3"/>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457200"/>
            <a:ext cx="3932237" cy="1600200"/>
          </a:xfrm>
        </p:spPr>
        <p:txBody>
          <a:bodyPr anchor="b"/>
          <a:lstStyle>
            <a:lvl1pPr>
              <a:defRPr sz="3200"/>
            </a:lvl1pPr>
          </a:lstStyle>
          <a:p>
            <a:pPr>
              <a:defRPr/>
            </a:pPr>
            <a:r>
              <a:rPr lang="de-DE"/>
              <a:t>Titelmasterformat durch Klicken bearbeiten</a:t>
            </a:r>
            <a:endParaRPr/>
          </a:p>
        </p:txBody>
      </p:sp>
      <p:sp>
        <p:nvSpPr>
          <p:cNvPr id="3" name="Inhaltsplatzhalt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Textplatzhalt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sp>
        <p:nvSpPr>
          <p:cNvPr id="5" name="Datumsplatzhalter 4"/>
          <p:cNvSpPr>
            <a:spLocks noGrp="1"/>
          </p:cNvSpPr>
          <p:nvPr>
            <p:ph type="dt" sz="half" idx="10"/>
          </p:nvPr>
        </p:nvSpPr>
        <p:spPr bwMode="auto"/>
        <p:txBody>
          <a:bodyPr/>
          <a:lstStyle/>
          <a:p>
            <a:pPr>
              <a:defRPr/>
            </a:pPr>
            <a:fld id="{8DB60370-896D-43DE-8621-3B53C70655A4}" type="datetimeFigureOut">
              <a:rPr lang="de-DE"/>
              <a:t>23.08.25</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839788" y="457200"/>
            <a:ext cx="3932237" cy="1600200"/>
          </a:xfrm>
        </p:spPr>
        <p:txBody>
          <a:bodyPr anchor="b"/>
          <a:lstStyle>
            <a:lvl1pPr>
              <a:defRPr sz="3200"/>
            </a:lvl1pPr>
          </a:lstStyle>
          <a:p>
            <a:pPr>
              <a:defRPr/>
            </a:pPr>
            <a:r>
              <a:rPr lang="de-DE"/>
              <a:t>Titelmasterformat durch Klicken bearbeiten</a:t>
            </a:r>
            <a:endParaRPr/>
          </a:p>
        </p:txBody>
      </p:sp>
      <p:sp>
        <p:nvSpPr>
          <p:cNvPr id="3" name="Bildplatzhalt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de-DE"/>
          </a:p>
        </p:txBody>
      </p:sp>
      <p:sp>
        <p:nvSpPr>
          <p:cNvPr id="4" name="Textplatzhalt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sp>
        <p:nvSpPr>
          <p:cNvPr id="5" name="Datumsplatzhalter 4"/>
          <p:cNvSpPr>
            <a:spLocks noGrp="1"/>
          </p:cNvSpPr>
          <p:nvPr>
            <p:ph type="dt" sz="half" idx="10"/>
          </p:nvPr>
        </p:nvSpPr>
        <p:spPr bwMode="auto"/>
        <p:txBody>
          <a:bodyPr/>
          <a:lstStyle/>
          <a:p>
            <a:pPr>
              <a:defRPr/>
            </a:pPr>
            <a:fld id="{8DB60370-896D-43DE-8621-3B53C70655A4}" type="datetimeFigureOut">
              <a:rPr lang="de-DE"/>
              <a:t>23.08.25</a:t>
            </a:fld>
            <a:endParaRPr lang="de-DE"/>
          </a:p>
        </p:txBody>
      </p:sp>
      <p:sp>
        <p:nvSpPr>
          <p:cNvPr id="6" name="Fußzeilenplatzhalter 5"/>
          <p:cNvSpPr>
            <a:spLocks noGrp="1"/>
          </p:cNvSpPr>
          <p:nvPr>
            <p:ph type="ftr" sz="quarter" idx="11"/>
          </p:nvPr>
        </p:nvSpPr>
        <p:spPr bwMode="auto"/>
        <p:txBody>
          <a:bodyPr/>
          <a:lstStyle/>
          <a:p>
            <a:pPr>
              <a:defRPr/>
            </a:pPr>
            <a:endParaRPr lang="de-DE"/>
          </a:p>
        </p:txBody>
      </p:sp>
      <p:sp>
        <p:nvSpPr>
          <p:cNvPr id="7" name="Foliennummernplatzhalter 6"/>
          <p:cNvSpPr>
            <a:spLocks noGrp="1"/>
          </p:cNvSpPr>
          <p:nvPr>
            <p:ph type="sldNum" sz="quarter" idx="12"/>
          </p:nvPr>
        </p:nvSpPr>
        <p:spPr bwMode="auto"/>
        <p:txBody>
          <a:bodyPr/>
          <a:lstStyle/>
          <a:p>
            <a:pPr>
              <a:defRPr/>
            </a:pPr>
            <a:fld id="{0226671C-AB9B-4B6D-8BB6-90FC6EF259D2}" type="slidenum">
              <a:rPr lang="de-DE"/>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lum/>
          </a:blip>
          <a:stretch/>
        </a:blipFill>
        <a:effectLst/>
      </p:bgPr>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de-DE"/>
              <a:t>Titelmasterformat durch Klicken bearbeiten</a:t>
            </a:r>
            <a:endParaRPr/>
          </a:p>
        </p:txBody>
      </p:sp>
      <p:sp>
        <p:nvSpPr>
          <p:cNvPr id="3" name="Textplatzhalt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4" name="Datumsplatzhalt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DB60370-896D-43DE-8621-3B53C70655A4}" type="datetimeFigureOut">
              <a:rPr lang="de-DE"/>
              <a:t>23.08.25</a:t>
            </a:fld>
            <a:endParaRPr lang="de-DE"/>
          </a:p>
        </p:txBody>
      </p:sp>
      <p:sp>
        <p:nvSpPr>
          <p:cNvPr id="5" name="Fußzeilenplatzhalt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226671C-AB9B-4B6D-8BB6-90FC6EF259D2}" type="slidenum">
              <a:rPr lang="de-DE"/>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tiktok.com/@kemianluokkagadoli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helsinki.fi/en/science-education-and-academic-outreach/teachers/opintokaynnit-ja-lainattavat-tarvikkeet/chemistrylab-gadolin" TargetMode="External"/><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5.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chesse.org/green-chemistry/experiments-optimized-by-green-chemistry-ideas/" TargetMode="External"/><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5.xml"/><Relationship Id="rId5" Type="http://schemas.openxmlformats.org/officeDocument/2006/relationships/slideLayout" Target="../slideLayouts/slideLayout13.xml"/><Relationship Id="rId10" Type="http://schemas.openxmlformats.org/officeDocument/2006/relationships/image" Target="../media/image3.png"/><Relationship Id="rId4" Type="http://schemas.openxmlformats.org/officeDocument/2006/relationships/video" Target="../media/media2.mp4"/><Relationship Id="rId9" Type="http://schemas.openxmlformats.org/officeDocument/2006/relationships/hyperlink" Target="https://www.tiktok.com/@kemianluokkagadoli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LbFMxNJqsi0?feature=oembed" TargetMode="External"/><Relationship Id="rId5" Type="http://schemas.openxmlformats.org/officeDocument/2006/relationships/image" Target="../media/image9.jpg"/><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2" Type="http://schemas.openxmlformats.org/officeDocument/2006/relationships/hyperlink" Target="https://doi.org/10.1007/s10956-006-9027-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ideo" Target="TuFlIoRX0XI?feature=oembed" TargetMode="External"/><Relationship Id="rId6" Type="http://schemas.openxmlformats.org/officeDocument/2006/relationships/hyperlink" Target="https://start.luma.fi/wp-content/uploads/2020/04/moldy-books-project-diary-1.pdf" TargetMode="External"/><Relationship Id="rId5" Type="http://schemas.openxmlformats.org/officeDocument/2006/relationships/image" Target="../media/image10.jp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ideo" Target="q2c3yLgyY0g?feature=oembed" TargetMode="External"/><Relationship Id="rId6" Type="http://schemas.openxmlformats.org/officeDocument/2006/relationships/hyperlink" Target="https://sites.google.com/view/ilmastolaskuri/diary?authuser=0" TargetMode="External"/><Relationship Id="rId5" Type="http://schemas.openxmlformats.org/officeDocument/2006/relationships/image" Target="../media/image11.jpg"/><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helsinki.fi/en/research-stations/hyytiala-forest-stati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miro.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teachingcommons.stanford.edu/resources/learning/learning-activities/project-based-learning" TargetMode="External"/><Relationship Id="rId3" Type="http://schemas.openxmlformats.org/officeDocument/2006/relationships/hyperlink" Target="https://doi.org/10.31129/LUMAT.9.1.1392" TargetMode="External"/><Relationship Id="rId7" Type="http://schemas.openxmlformats.org/officeDocument/2006/relationships/hyperlink" Target="https://start.luma.fi/en/materials/" TargetMode="External"/><Relationship Id="rId2" Type="http://schemas.openxmlformats.org/officeDocument/2006/relationships/hyperlink" Target="https://doi.org/10.1007/s10956-006-9027-1" TargetMode="External"/><Relationship Id="rId1" Type="http://schemas.openxmlformats.org/officeDocument/2006/relationships/slideLayout" Target="../slideLayouts/slideLayout4.xml"/><Relationship Id="rId6" Type="http://schemas.openxmlformats.org/officeDocument/2006/relationships/hyperlink" Target="https://start.luma.fi/en/" TargetMode="External"/><Relationship Id="rId5" Type="http://schemas.openxmlformats.org/officeDocument/2006/relationships/hyperlink" Target="https://www.pblworks.org/what-is-pbl" TargetMode="External"/><Relationship Id="rId10" Type="http://schemas.openxmlformats.org/officeDocument/2006/relationships/hyperlink" Target="https://er.educause.edu/articles/2015/1/using-design-thinking-in-higher-education" TargetMode="External"/><Relationship Id="rId4" Type="http://schemas.openxmlformats.org/officeDocument/2006/relationships/hyperlink" Target="https://doi.org/10.1007/978-94-6300-175-5_18" TargetMode="External"/><Relationship Id="rId9" Type="http://schemas.openxmlformats.org/officeDocument/2006/relationships/hyperlink" Target="https://www.edutopia.org/blog/pbl-through-a-makers-lens-patrick-water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doi.org/10.1007/s10956-006-9027-1"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07/s10956-006-9027-1"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miro.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551384" y="1772816"/>
            <a:ext cx="10801200" cy="1909204"/>
          </a:xfrm>
        </p:spPr>
        <p:txBody>
          <a:bodyPr vertOverflow="overflow" horzOverflow="clip" vert="horz" wrap="square" lIns="91440" tIns="45720" rIns="91440" bIns="45720" numCol="1" spcCol="0" rtlCol="0" fromWordArt="0" anchor="b" anchorCtr="0" forceAA="0" compatLnSpc="0">
            <a:noAutofit/>
          </a:bodyPr>
          <a:lstStyle/>
          <a:p>
            <a:pPr algn="r">
              <a:lnSpc>
                <a:spcPct val="150000"/>
              </a:lnSpc>
              <a:defRPr/>
            </a:pPr>
            <a:r>
              <a:rPr lang="he-IL" sz="3600" b="1" dirty="0">
                <a:solidFill>
                  <a:srgbClr val="025952"/>
                </a:solidFill>
                <a:latin typeface="David" panose="020E0502060401010101" pitchFamily="34" charset="-79"/>
                <a:cs typeface="David" panose="020E0502060401010101" pitchFamily="34" charset="-79"/>
              </a:rPr>
              <a:t>למידה מבוססת פרויקטים ומבנים חדשניים לחינוך  לפיתוח בר-קיימא בשיתוף שותפים בלתי-פורמליים ובלתי-ממוסדים</a:t>
            </a:r>
            <a:endParaRPr lang="de-DE" sz="3600" b="1" dirty="0">
              <a:solidFill>
                <a:srgbClr val="025952"/>
              </a:solidFill>
              <a:latin typeface="David" panose="020E0502060401010101" pitchFamily="34" charset="-79"/>
              <a:cs typeface="David" panose="020E0502060401010101" pitchFamily="34" charset="-79"/>
            </a:endParaRPr>
          </a:p>
        </p:txBody>
      </p:sp>
      <p:sp>
        <p:nvSpPr>
          <p:cNvPr id="3" name="Untertitel 2"/>
          <p:cNvSpPr>
            <a:spLocks noGrp="1"/>
          </p:cNvSpPr>
          <p:nvPr>
            <p:ph type="subTitle" idx="1"/>
          </p:nvPr>
        </p:nvSpPr>
        <p:spPr bwMode="auto">
          <a:xfrm>
            <a:off x="1631504" y="3933056"/>
            <a:ext cx="9144000" cy="618688"/>
          </a:xfrm>
        </p:spPr>
        <p:txBody>
          <a:bodyPr/>
          <a:lstStyle/>
          <a:p>
            <a:pPr>
              <a:defRPr/>
            </a:pPr>
            <a:r>
              <a:rPr lang="en-US" dirty="0">
                <a:solidFill>
                  <a:srgbClr val="025952"/>
                </a:solidFill>
                <a:latin typeface="David" panose="020E0502060401010101" pitchFamily="34" charset="-79"/>
                <a:cs typeface="David" panose="020E0502060401010101" pitchFamily="34" charset="-79"/>
              </a:rPr>
              <a:t>“</a:t>
            </a:r>
            <a:r>
              <a:rPr lang="he-IL" dirty="0">
                <a:solidFill>
                  <a:srgbClr val="025952"/>
                </a:solidFill>
                <a:latin typeface="David" panose="020E0502060401010101" pitchFamily="34" charset="-79"/>
                <a:cs typeface="David" panose="020E0502060401010101" pitchFamily="34" charset="-79"/>
              </a:rPr>
              <a:t>יוצרי העתיד: בונים קיימות יחד</a:t>
            </a:r>
            <a:r>
              <a:rPr lang="en-US" dirty="0">
                <a:solidFill>
                  <a:srgbClr val="025952"/>
                </a:solidFill>
                <a:latin typeface="David" panose="020E0502060401010101" pitchFamily="34" charset="-79"/>
                <a:cs typeface="David" panose="020E0502060401010101" pitchFamily="34" charset="-79"/>
              </a:rPr>
              <a:t>”</a:t>
            </a:r>
            <a:endParaRPr dirty="0">
              <a:latin typeface="David" panose="020E0502060401010101" pitchFamily="34" charset="-79"/>
              <a:cs typeface="David" panose="020E0502060401010101" pitchFamily="34" charset="-79"/>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B94C785-2EE6-74CE-8EA6-202DEE9E7F4E}"/>
            </a:ext>
          </a:extLst>
        </p:cNvPr>
        <p:cNvGrpSpPr/>
        <p:nvPr/>
      </p:nvGrpSpPr>
      <p:grpSpPr bwMode="auto">
        <a:xfrm>
          <a:off x="0" y="0"/>
          <a:ext cx="0" cy="0"/>
          <a:chOff x="0" y="0"/>
          <a:chExt cx="0" cy="0"/>
        </a:xfrm>
      </p:grpSpPr>
      <p:cxnSp>
        <p:nvCxnSpPr>
          <p:cNvPr id="5" name="Straight Arrow Connector 4">
            <a:extLst>
              <a:ext uri="{FF2B5EF4-FFF2-40B4-BE49-F238E27FC236}">
                <a16:creationId xmlns:a16="http://schemas.microsoft.com/office/drawing/2014/main" id="{C520D335-BE81-897C-F28F-B864DDB6CC74}"/>
              </a:ext>
            </a:extLst>
          </p:cNvPr>
          <p:cNvCxnSpPr>
            <a:cxnSpLocks/>
          </p:cNvCxnSpPr>
          <p:nvPr/>
        </p:nvCxnSpPr>
        <p:spPr bwMode="auto">
          <a:xfrm>
            <a:off x="1355558" y="4852737"/>
            <a:ext cx="9384631"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AB3E939-385B-C515-32BD-5AFBBA5F4313}"/>
              </a:ext>
            </a:extLst>
          </p:cNvPr>
          <p:cNvSpPr>
            <a:spLocks noGrp="1"/>
          </p:cNvSpPr>
          <p:nvPr>
            <p:ph idx="1"/>
          </p:nvPr>
        </p:nvSpPr>
        <p:spPr bwMode="auto">
          <a:xfrm>
            <a:off x="838200" y="5048052"/>
            <a:ext cx="11008895" cy="673768"/>
          </a:xfrm>
        </p:spPr>
        <p:txBody>
          <a:bodyPr/>
          <a:lstStyle/>
          <a:p>
            <a:pPr marL="0" indent="0">
              <a:buNone/>
              <a:defRPr/>
            </a:pPr>
            <a:r>
              <a:rPr lang="fi-FI"/>
              <a:t>FORMAL				NONFORMAL			INFORMAL</a:t>
            </a:r>
            <a:endParaRPr/>
          </a:p>
        </p:txBody>
      </p:sp>
      <p:sp>
        <p:nvSpPr>
          <p:cNvPr id="7" name="TextBox 6">
            <a:extLst>
              <a:ext uri="{FF2B5EF4-FFF2-40B4-BE49-F238E27FC236}">
                <a16:creationId xmlns:a16="http://schemas.microsoft.com/office/drawing/2014/main" id="{CC9311AE-0DED-75B7-AF35-1AFA6DF1EAE3}"/>
              </a:ext>
            </a:extLst>
          </p:cNvPr>
          <p:cNvSpPr txBox="1"/>
          <p:nvPr/>
        </p:nvSpPr>
        <p:spPr bwMode="auto">
          <a:xfrm>
            <a:off x="1181699" y="4005934"/>
            <a:ext cx="1483894" cy="646331"/>
          </a:xfrm>
          <a:prstGeom prst="rect">
            <a:avLst/>
          </a:prstGeom>
          <a:noFill/>
        </p:spPr>
        <p:txBody>
          <a:bodyPr wrap="square" rtlCol="0">
            <a:spAutoFit/>
          </a:bodyPr>
          <a:lstStyle/>
          <a:p>
            <a:pPr>
              <a:defRPr/>
            </a:pPr>
            <a:r>
              <a:rPr lang="fi-FI"/>
              <a:t>Classroom / School</a:t>
            </a:r>
            <a:endParaRPr/>
          </a:p>
        </p:txBody>
      </p:sp>
      <p:sp>
        <p:nvSpPr>
          <p:cNvPr id="8" name="TextBox 7">
            <a:extLst>
              <a:ext uri="{FF2B5EF4-FFF2-40B4-BE49-F238E27FC236}">
                <a16:creationId xmlns:a16="http://schemas.microsoft.com/office/drawing/2014/main" id="{A14C0A9C-374D-34B4-FFAB-73277DF1A85C}"/>
              </a:ext>
            </a:extLst>
          </p:cNvPr>
          <p:cNvSpPr txBox="1"/>
          <p:nvPr/>
        </p:nvSpPr>
        <p:spPr bwMode="auto">
          <a:xfrm>
            <a:off x="3478298" y="2540904"/>
            <a:ext cx="1165891" cy="923330"/>
          </a:xfrm>
          <a:prstGeom prst="rect">
            <a:avLst/>
          </a:prstGeom>
          <a:noFill/>
        </p:spPr>
        <p:txBody>
          <a:bodyPr wrap="square" rtlCol="0">
            <a:spAutoFit/>
          </a:bodyPr>
          <a:lstStyle/>
          <a:p>
            <a:pPr>
              <a:defRPr/>
            </a:pPr>
            <a:r>
              <a:rPr lang="fi-FI" dirty="0"/>
              <a:t>Schools </a:t>
            </a:r>
            <a:r>
              <a:rPr lang="fi-FI" dirty="0" err="1"/>
              <a:t>afternoon</a:t>
            </a:r>
            <a:r>
              <a:rPr lang="fi-FI" dirty="0"/>
              <a:t> </a:t>
            </a:r>
            <a:r>
              <a:rPr lang="fi-FI" dirty="0" err="1"/>
              <a:t>activities</a:t>
            </a:r>
            <a:endParaRPr lang="fi-FI" dirty="0"/>
          </a:p>
        </p:txBody>
      </p:sp>
      <p:sp>
        <p:nvSpPr>
          <p:cNvPr id="9" name="TextBox 8">
            <a:extLst>
              <a:ext uri="{FF2B5EF4-FFF2-40B4-BE49-F238E27FC236}">
                <a16:creationId xmlns:a16="http://schemas.microsoft.com/office/drawing/2014/main" id="{0DEF1EDA-339D-39CC-5B00-32308C1D591B}"/>
              </a:ext>
            </a:extLst>
          </p:cNvPr>
          <p:cNvSpPr txBox="1"/>
          <p:nvPr/>
        </p:nvSpPr>
        <p:spPr bwMode="auto">
          <a:xfrm>
            <a:off x="5183150" y="2676912"/>
            <a:ext cx="1483894" cy="923330"/>
          </a:xfrm>
          <a:prstGeom prst="rect">
            <a:avLst/>
          </a:prstGeom>
          <a:noFill/>
        </p:spPr>
        <p:txBody>
          <a:bodyPr wrap="square" rtlCol="0">
            <a:spAutoFit/>
          </a:bodyPr>
          <a:lstStyle/>
          <a:p>
            <a:pPr>
              <a:defRPr/>
            </a:pPr>
            <a:r>
              <a:rPr lang="fi-FI" dirty="0"/>
              <a:t>Science </a:t>
            </a:r>
            <a:r>
              <a:rPr lang="fi-FI" dirty="0" err="1"/>
              <a:t>competitions</a:t>
            </a:r>
            <a:r>
              <a:rPr lang="fi-FI" dirty="0"/>
              <a:t> and </a:t>
            </a:r>
            <a:r>
              <a:rPr lang="fi-FI" dirty="0" err="1"/>
              <a:t>fairs</a:t>
            </a:r>
            <a:endParaRPr lang="fi-FI" dirty="0"/>
          </a:p>
        </p:txBody>
      </p:sp>
      <p:sp>
        <p:nvSpPr>
          <p:cNvPr id="10" name="TextBox 9">
            <a:extLst>
              <a:ext uri="{FF2B5EF4-FFF2-40B4-BE49-F238E27FC236}">
                <a16:creationId xmlns:a16="http://schemas.microsoft.com/office/drawing/2014/main" id="{15C57CE0-98F0-1D89-B05D-5DCF816973C2}"/>
              </a:ext>
            </a:extLst>
          </p:cNvPr>
          <p:cNvSpPr txBox="1"/>
          <p:nvPr/>
        </p:nvSpPr>
        <p:spPr bwMode="auto">
          <a:xfrm>
            <a:off x="2627724" y="4412318"/>
            <a:ext cx="1483894" cy="369332"/>
          </a:xfrm>
          <a:prstGeom prst="rect">
            <a:avLst/>
          </a:prstGeom>
          <a:noFill/>
        </p:spPr>
        <p:txBody>
          <a:bodyPr wrap="square" rtlCol="0">
            <a:spAutoFit/>
          </a:bodyPr>
          <a:lstStyle/>
          <a:p>
            <a:pPr>
              <a:defRPr/>
            </a:pPr>
            <a:r>
              <a:rPr lang="fi-FI"/>
              <a:t>Project work</a:t>
            </a:r>
          </a:p>
        </p:txBody>
      </p:sp>
      <p:sp>
        <p:nvSpPr>
          <p:cNvPr id="11" name="TextBox 10">
            <a:extLst>
              <a:ext uri="{FF2B5EF4-FFF2-40B4-BE49-F238E27FC236}">
                <a16:creationId xmlns:a16="http://schemas.microsoft.com/office/drawing/2014/main" id="{B783BB2B-C393-7515-68D6-259539D3C4F7}"/>
              </a:ext>
            </a:extLst>
          </p:cNvPr>
          <p:cNvSpPr txBox="1"/>
          <p:nvPr/>
        </p:nvSpPr>
        <p:spPr bwMode="auto">
          <a:xfrm>
            <a:off x="8318205" y="3304236"/>
            <a:ext cx="1483894" cy="369332"/>
          </a:xfrm>
          <a:prstGeom prst="rect">
            <a:avLst/>
          </a:prstGeom>
          <a:noFill/>
        </p:spPr>
        <p:txBody>
          <a:bodyPr wrap="square" rtlCol="0">
            <a:spAutoFit/>
          </a:bodyPr>
          <a:lstStyle/>
          <a:p>
            <a:pPr>
              <a:defRPr/>
            </a:pPr>
            <a:r>
              <a:rPr lang="fi-FI"/>
              <a:t>Hobbies</a:t>
            </a:r>
          </a:p>
        </p:txBody>
      </p:sp>
      <p:sp>
        <p:nvSpPr>
          <p:cNvPr id="12" name="TextBox 11">
            <a:extLst>
              <a:ext uri="{FF2B5EF4-FFF2-40B4-BE49-F238E27FC236}">
                <a16:creationId xmlns:a16="http://schemas.microsoft.com/office/drawing/2014/main" id="{5FBB5992-6205-B284-F894-6B1C228CA318}"/>
              </a:ext>
            </a:extLst>
          </p:cNvPr>
          <p:cNvSpPr txBox="1"/>
          <p:nvPr/>
        </p:nvSpPr>
        <p:spPr bwMode="auto">
          <a:xfrm>
            <a:off x="6846717" y="2653528"/>
            <a:ext cx="1576332" cy="646331"/>
          </a:xfrm>
          <a:prstGeom prst="rect">
            <a:avLst/>
          </a:prstGeom>
          <a:noFill/>
        </p:spPr>
        <p:txBody>
          <a:bodyPr wrap="square" rtlCol="0">
            <a:spAutoFit/>
          </a:bodyPr>
          <a:lstStyle/>
          <a:p>
            <a:pPr>
              <a:defRPr/>
            </a:pPr>
            <a:r>
              <a:rPr lang="fi-FI"/>
              <a:t>Science clubs / camps</a:t>
            </a:r>
          </a:p>
        </p:txBody>
      </p:sp>
      <p:sp>
        <p:nvSpPr>
          <p:cNvPr id="13" name="TextBox 12">
            <a:extLst>
              <a:ext uri="{FF2B5EF4-FFF2-40B4-BE49-F238E27FC236}">
                <a16:creationId xmlns:a16="http://schemas.microsoft.com/office/drawing/2014/main" id="{CD06E617-AC39-9894-C5B6-F2EFDA3AC5B2}"/>
              </a:ext>
            </a:extLst>
          </p:cNvPr>
          <p:cNvSpPr txBox="1"/>
          <p:nvPr/>
        </p:nvSpPr>
        <p:spPr bwMode="auto">
          <a:xfrm>
            <a:off x="3221650" y="3664706"/>
            <a:ext cx="1588701" cy="646331"/>
          </a:xfrm>
          <a:prstGeom prst="rect">
            <a:avLst/>
          </a:prstGeom>
          <a:noFill/>
        </p:spPr>
        <p:txBody>
          <a:bodyPr wrap="square" rtlCol="0">
            <a:spAutoFit/>
          </a:bodyPr>
          <a:lstStyle/>
          <a:p>
            <a:pPr>
              <a:defRPr/>
            </a:pPr>
            <a:r>
              <a:rPr lang="fi-FI"/>
              <a:t>Out-of-school study visits</a:t>
            </a:r>
          </a:p>
        </p:txBody>
      </p:sp>
      <p:sp>
        <p:nvSpPr>
          <p:cNvPr id="14" name="TextBox 13">
            <a:extLst>
              <a:ext uri="{FF2B5EF4-FFF2-40B4-BE49-F238E27FC236}">
                <a16:creationId xmlns:a16="http://schemas.microsoft.com/office/drawing/2014/main" id="{42D5734D-F4E7-FBBA-59AF-891092C013C9}"/>
              </a:ext>
            </a:extLst>
          </p:cNvPr>
          <p:cNvSpPr txBox="1"/>
          <p:nvPr/>
        </p:nvSpPr>
        <p:spPr bwMode="auto">
          <a:xfrm>
            <a:off x="7299505" y="4326629"/>
            <a:ext cx="1483894" cy="369332"/>
          </a:xfrm>
          <a:prstGeom prst="rect">
            <a:avLst/>
          </a:prstGeom>
          <a:noFill/>
        </p:spPr>
        <p:txBody>
          <a:bodyPr wrap="square" rtlCol="0">
            <a:spAutoFit/>
          </a:bodyPr>
          <a:lstStyle/>
          <a:p>
            <a:pPr>
              <a:defRPr/>
            </a:pPr>
            <a:r>
              <a:rPr lang="fi-FI"/>
              <a:t>Museums</a:t>
            </a:r>
          </a:p>
        </p:txBody>
      </p:sp>
      <p:sp>
        <p:nvSpPr>
          <p:cNvPr id="15" name="TextBox 14">
            <a:extLst>
              <a:ext uri="{FF2B5EF4-FFF2-40B4-BE49-F238E27FC236}">
                <a16:creationId xmlns:a16="http://schemas.microsoft.com/office/drawing/2014/main" id="{82A0937C-85BB-CA1C-1503-0CDD5AC06A2F}"/>
              </a:ext>
            </a:extLst>
          </p:cNvPr>
          <p:cNvSpPr txBox="1"/>
          <p:nvPr/>
        </p:nvSpPr>
        <p:spPr bwMode="auto">
          <a:xfrm>
            <a:off x="9714505" y="4128967"/>
            <a:ext cx="1483894" cy="369332"/>
          </a:xfrm>
          <a:prstGeom prst="rect">
            <a:avLst/>
          </a:prstGeom>
          <a:noFill/>
        </p:spPr>
        <p:txBody>
          <a:bodyPr wrap="square" rtlCol="0">
            <a:spAutoFit/>
          </a:bodyPr>
          <a:lstStyle/>
          <a:p>
            <a:pPr>
              <a:defRPr/>
            </a:pPr>
            <a:r>
              <a:rPr lang="fi-FI"/>
              <a:t>Social media</a:t>
            </a:r>
            <a:endParaRPr/>
          </a:p>
        </p:txBody>
      </p:sp>
      <p:sp>
        <p:nvSpPr>
          <p:cNvPr id="16" name="TextBox 15">
            <a:extLst>
              <a:ext uri="{FF2B5EF4-FFF2-40B4-BE49-F238E27FC236}">
                <a16:creationId xmlns:a16="http://schemas.microsoft.com/office/drawing/2014/main" id="{2206FD81-2DBB-37E6-B4A1-96C9AA020AF5}"/>
              </a:ext>
            </a:extLst>
          </p:cNvPr>
          <p:cNvSpPr txBox="1"/>
          <p:nvPr/>
        </p:nvSpPr>
        <p:spPr bwMode="auto">
          <a:xfrm>
            <a:off x="9430687" y="3054877"/>
            <a:ext cx="778042" cy="369332"/>
          </a:xfrm>
          <a:prstGeom prst="rect">
            <a:avLst/>
          </a:prstGeom>
          <a:noFill/>
        </p:spPr>
        <p:txBody>
          <a:bodyPr wrap="square" rtlCol="0">
            <a:spAutoFit/>
          </a:bodyPr>
          <a:lstStyle/>
          <a:p>
            <a:pPr>
              <a:defRPr/>
            </a:pPr>
            <a:r>
              <a:rPr lang="fi-FI"/>
              <a:t>Home</a:t>
            </a:r>
            <a:endParaRPr/>
          </a:p>
        </p:txBody>
      </p:sp>
      <p:sp>
        <p:nvSpPr>
          <p:cNvPr id="17" name="TextBox 16">
            <a:extLst>
              <a:ext uri="{FF2B5EF4-FFF2-40B4-BE49-F238E27FC236}">
                <a16:creationId xmlns:a16="http://schemas.microsoft.com/office/drawing/2014/main" id="{68639C5E-C4BF-283F-8191-44B2C3328DF3}"/>
              </a:ext>
            </a:extLst>
          </p:cNvPr>
          <p:cNvSpPr txBox="1"/>
          <p:nvPr/>
        </p:nvSpPr>
        <p:spPr bwMode="auto">
          <a:xfrm>
            <a:off x="8423049" y="3872489"/>
            <a:ext cx="1008644" cy="369332"/>
          </a:xfrm>
          <a:prstGeom prst="rect">
            <a:avLst/>
          </a:prstGeom>
          <a:noFill/>
        </p:spPr>
        <p:txBody>
          <a:bodyPr wrap="square" rtlCol="0">
            <a:spAutoFit/>
          </a:bodyPr>
          <a:lstStyle/>
          <a:p>
            <a:pPr>
              <a:defRPr/>
            </a:pPr>
            <a:r>
              <a:rPr lang="fi-FI"/>
              <a:t>Libraries</a:t>
            </a:r>
            <a:endParaRPr/>
          </a:p>
        </p:txBody>
      </p:sp>
      <p:sp>
        <p:nvSpPr>
          <p:cNvPr id="18" name="TextBox 17">
            <a:extLst>
              <a:ext uri="{FF2B5EF4-FFF2-40B4-BE49-F238E27FC236}">
                <a16:creationId xmlns:a16="http://schemas.microsoft.com/office/drawing/2014/main" id="{1640A090-DF83-8080-46C9-AA47702E10B0}"/>
              </a:ext>
            </a:extLst>
          </p:cNvPr>
          <p:cNvSpPr txBox="1"/>
          <p:nvPr/>
        </p:nvSpPr>
        <p:spPr bwMode="auto">
          <a:xfrm>
            <a:off x="9896973" y="3744707"/>
            <a:ext cx="1008643" cy="369332"/>
          </a:xfrm>
          <a:prstGeom prst="rect">
            <a:avLst/>
          </a:prstGeom>
          <a:noFill/>
        </p:spPr>
        <p:txBody>
          <a:bodyPr wrap="square" rtlCol="0">
            <a:spAutoFit/>
          </a:bodyPr>
          <a:lstStyle/>
          <a:p>
            <a:pPr>
              <a:defRPr/>
            </a:pPr>
            <a:r>
              <a:rPr lang="fi-FI"/>
              <a:t>Media</a:t>
            </a:r>
            <a:endParaRPr/>
          </a:p>
        </p:txBody>
      </p:sp>
      <p:sp>
        <p:nvSpPr>
          <p:cNvPr id="20" name="TextBox 19">
            <a:extLst>
              <a:ext uri="{FF2B5EF4-FFF2-40B4-BE49-F238E27FC236}">
                <a16:creationId xmlns:a16="http://schemas.microsoft.com/office/drawing/2014/main" id="{85271A5F-CA00-DFB0-BCB9-8396EA33F15D}"/>
              </a:ext>
            </a:extLst>
          </p:cNvPr>
          <p:cNvSpPr txBox="1"/>
          <p:nvPr/>
        </p:nvSpPr>
        <p:spPr bwMode="auto">
          <a:xfrm>
            <a:off x="7218983" y="3530470"/>
            <a:ext cx="913397" cy="646331"/>
          </a:xfrm>
          <a:prstGeom prst="rect">
            <a:avLst/>
          </a:prstGeom>
          <a:noFill/>
        </p:spPr>
        <p:txBody>
          <a:bodyPr wrap="square" rtlCol="0">
            <a:spAutoFit/>
          </a:bodyPr>
          <a:lstStyle/>
          <a:p>
            <a:pPr>
              <a:defRPr/>
            </a:pPr>
            <a:r>
              <a:rPr lang="fi-FI"/>
              <a:t>Science centers</a:t>
            </a:r>
          </a:p>
        </p:txBody>
      </p:sp>
      <p:sp>
        <p:nvSpPr>
          <p:cNvPr id="21" name="TextBox 20">
            <a:extLst>
              <a:ext uri="{FF2B5EF4-FFF2-40B4-BE49-F238E27FC236}">
                <a16:creationId xmlns:a16="http://schemas.microsoft.com/office/drawing/2014/main" id="{266475BA-185E-626D-CD96-6489E3ED5EDF}"/>
              </a:ext>
            </a:extLst>
          </p:cNvPr>
          <p:cNvSpPr txBox="1"/>
          <p:nvPr/>
        </p:nvSpPr>
        <p:spPr bwMode="auto">
          <a:xfrm>
            <a:off x="1721525" y="3320021"/>
            <a:ext cx="1241632" cy="646331"/>
          </a:xfrm>
          <a:prstGeom prst="rect">
            <a:avLst/>
          </a:prstGeom>
          <a:noFill/>
        </p:spPr>
        <p:txBody>
          <a:bodyPr wrap="square" rtlCol="0">
            <a:spAutoFit/>
          </a:bodyPr>
          <a:lstStyle/>
          <a:p>
            <a:pPr>
              <a:defRPr/>
            </a:pPr>
            <a:r>
              <a:rPr lang="fi-FI"/>
              <a:t>Zoom, Teams, etc.</a:t>
            </a:r>
            <a:endParaRPr/>
          </a:p>
        </p:txBody>
      </p:sp>
      <p:sp>
        <p:nvSpPr>
          <p:cNvPr id="22" name="TextBox 21">
            <a:extLst>
              <a:ext uri="{FF2B5EF4-FFF2-40B4-BE49-F238E27FC236}">
                <a16:creationId xmlns:a16="http://schemas.microsoft.com/office/drawing/2014/main" id="{692D0DE3-0412-95B6-14C6-1ACD3C12D451}"/>
              </a:ext>
            </a:extLst>
          </p:cNvPr>
          <p:cNvSpPr txBox="1"/>
          <p:nvPr/>
        </p:nvSpPr>
        <p:spPr bwMode="auto">
          <a:xfrm>
            <a:off x="8906311" y="2573019"/>
            <a:ext cx="913397" cy="369332"/>
          </a:xfrm>
          <a:prstGeom prst="rect">
            <a:avLst/>
          </a:prstGeom>
          <a:noFill/>
        </p:spPr>
        <p:txBody>
          <a:bodyPr wrap="square" rtlCol="0">
            <a:spAutoFit/>
          </a:bodyPr>
          <a:lstStyle/>
          <a:p>
            <a:pPr>
              <a:defRPr/>
            </a:pPr>
            <a:r>
              <a:rPr lang="fi-FI"/>
              <a:t>Nature</a:t>
            </a:r>
          </a:p>
        </p:txBody>
      </p:sp>
      <p:sp>
        <p:nvSpPr>
          <p:cNvPr id="23" name="TextBox 22">
            <a:extLst>
              <a:ext uri="{FF2B5EF4-FFF2-40B4-BE49-F238E27FC236}">
                <a16:creationId xmlns:a16="http://schemas.microsoft.com/office/drawing/2014/main" id="{7EF8F8DC-5A79-C10F-D409-A50F4CB6D95D}"/>
              </a:ext>
            </a:extLst>
          </p:cNvPr>
          <p:cNvSpPr txBox="1"/>
          <p:nvPr/>
        </p:nvSpPr>
        <p:spPr bwMode="auto">
          <a:xfrm>
            <a:off x="1574384" y="2668230"/>
            <a:ext cx="1418004" cy="646331"/>
          </a:xfrm>
          <a:prstGeom prst="rect">
            <a:avLst/>
          </a:prstGeom>
          <a:noFill/>
        </p:spPr>
        <p:txBody>
          <a:bodyPr wrap="square" rtlCol="0">
            <a:spAutoFit/>
          </a:bodyPr>
          <a:lstStyle/>
          <a:p>
            <a:pPr>
              <a:defRPr/>
            </a:pPr>
            <a:r>
              <a:rPr lang="fi-FI"/>
              <a:t>MOOC / Moodle etc.</a:t>
            </a:r>
            <a:endParaRPr/>
          </a:p>
        </p:txBody>
      </p:sp>
      <p:sp>
        <p:nvSpPr>
          <p:cNvPr id="61" name="TextBox 60">
            <a:extLst>
              <a:ext uri="{FF2B5EF4-FFF2-40B4-BE49-F238E27FC236}">
                <a16:creationId xmlns:a16="http://schemas.microsoft.com/office/drawing/2014/main" id="{18E5E349-4AE5-6B37-ED17-18D2E74C1503}"/>
              </a:ext>
            </a:extLst>
          </p:cNvPr>
          <p:cNvSpPr txBox="1"/>
          <p:nvPr/>
        </p:nvSpPr>
        <p:spPr bwMode="auto">
          <a:xfrm>
            <a:off x="5249920" y="3845054"/>
            <a:ext cx="1908179" cy="923330"/>
          </a:xfrm>
          <a:prstGeom prst="rect">
            <a:avLst/>
          </a:prstGeom>
          <a:noFill/>
        </p:spPr>
        <p:txBody>
          <a:bodyPr wrap="square" rtlCol="0">
            <a:spAutoFit/>
          </a:bodyPr>
          <a:lstStyle/>
          <a:p>
            <a:pPr>
              <a:defRPr/>
            </a:pPr>
            <a:r>
              <a:rPr lang="fi-FI"/>
              <a:t>Science /STEM classrooms or laboratories</a:t>
            </a:r>
          </a:p>
        </p:txBody>
      </p:sp>
      <p:sp>
        <p:nvSpPr>
          <p:cNvPr id="62" name="TextBox 61">
            <a:extLst>
              <a:ext uri="{FF2B5EF4-FFF2-40B4-BE49-F238E27FC236}">
                <a16:creationId xmlns:a16="http://schemas.microsoft.com/office/drawing/2014/main" id="{CBC48ECE-613C-431B-9956-7BE2DB7640E7}"/>
              </a:ext>
            </a:extLst>
          </p:cNvPr>
          <p:cNvSpPr txBox="1"/>
          <p:nvPr/>
        </p:nvSpPr>
        <p:spPr bwMode="auto">
          <a:xfrm>
            <a:off x="3196875" y="5684022"/>
            <a:ext cx="2783306" cy="923330"/>
          </a:xfrm>
          <a:prstGeom prst="rect">
            <a:avLst/>
          </a:prstGeom>
          <a:noFill/>
        </p:spPr>
        <p:txBody>
          <a:bodyPr wrap="square" rtlCol="0">
            <a:spAutoFit/>
          </a:bodyPr>
          <a:lstStyle/>
          <a:p>
            <a:pPr>
              <a:defRPr/>
            </a:pPr>
            <a:r>
              <a:rPr lang="fi-FI" b="1"/>
              <a:t>ChemistryLab Gadolin </a:t>
            </a:r>
            <a:r>
              <a:rPr lang="fi-FI"/>
              <a:t>at the Faculty of Science, University of Helsinki</a:t>
            </a:r>
            <a:endParaRPr/>
          </a:p>
        </p:txBody>
      </p:sp>
      <p:pic>
        <p:nvPicPr>
          <p:cNvPr id="63" name="Picture 8" descr="Icon&#10;&#10;Description automatically generated">
            <a:extLst>
              <a:ext uri="{FF2B5EF4-FFF2-40B4-BE49-F238E27FC236}">
                <a16:creationId xmlns:a16="http://schemas.microsoft.com/office/drawing/2014/main" id="{9C4EBD72-4AFE-A878-6E7B-1DEFC68EE145}"/>
              </a:ext>
            </a:extLst>
          </p:cNvPr>
          <p:cNvPicPr>
            <a:picLocks noChangeAspect="1"/>
          </p:cNvPicPr>
          <p:nvPr/>
        </p:nvPicPr>
        <p:blipFill>
          <a:blip r:embed="rId3"/>
          <a:stretch/>
        </p:blipFill>
        <p:spPr bwMode="auto">
          <a:xfrm>
            <a:off x="5456589" y="5684022"/>
            <a:ext cx="956859" cy="956859"/>
          </a:xfrm>
          <a:prstGeom prst="rect">
            <a:avLst/>
          </a:prstGeom>
        </p:spPr>
      </p:pic>
      <p:grpSp>
        <p:nvGrpSpPr>
          <p:cNvPr id="67" name="Group 66">
            <a:extLst>
              <a:ext uri="{FF2B5EF4-FFF2-40B4-BE49-F238E27FC236}">
                <a16:creationId xmlns:a16="http://schemas.microsoft.com/office/drawing/2014/main" id="{AACE4460-BEA6-A3C2-C00D-2B16513654F2}"/>
              </a:ext>
            </a:extLst>
          </p:cNvPr>
          <p:cNvGrpSpPr/>
          <p:nvPr/>
        </p:nvGrpSpPr>
        <p:grpSpPr bwMode="auto">
          <a:xfrm>
            <a:off x="5113646" y="3626653"/>
            <a:ext cx="1733071" cy="2057369"/>
            <a:chOff x="5113646" y="3626653"/>
            <a:chExt cx="1733071" cy="2057369"/>
          </a:xfrm>
        </p:grpSpPr>
        <p:sp>
          <p:nvSpPr>
            <p:cNvPr id="64" name="Oval 63">
              <a:extLst>
                <a:ext uri="{FF2B5EF4-FFF2-40B4-BE49-F238E27FC236}">
                  <a16:creationId xmlns:a16="http://schemas.microsoft.com/office/drawing/2014/main" id="{805F037D-BE71-59FE-0BB4-A578885660B0}"/>
                </a:ext>
              </a:extLst>
            </p:cNvPr>
            <p:cNvSpPr/>
            <p:nvPr/>
          </p:nvSpPr>
          <p:spPr bwMode="auto">
            <a:xfrm>
              <a:off x="5113646" y="3626653"/>
              <a:ext cx="1733071" cy="1252496"/>
            </a:xfrm>
            <a:prstGeom prst="ellipse">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fi-FI"/>
            </a:p>
          </p:txBody>
        </p:sp>
        <p:cxnSp>
          <p:nvCxnSpPr>
            <p:cNvPr id="66" name="Straight Arrow Connector 65">
              <a:extLst>
                <a:ext uri="{FF2B5EF4-FFF2-40B4-BE49-F238E27FC236}">
                  <a16:creationId xmlns:a16="http://schemas.microsoft.com/office/drawing/2014/main" id="{9E3F2B28-D558-E8CF-EF65-7B95E3379342}"/>
                </a:ext>
              </a:extLst>
            </p:cNvPr>
            <p:cNvCxnSpPr>
              <a:cxnSpLocks/>
              <a:stCxn id="64" idx="4"/>
            </p:cNvCxnSpPr>
            <p:nvPr/>
          </p:nvCxnSpPr>
          <p:spPr bwMode="auto">
            <a:xfrm flipH="1">
              <a:off x="5362289" y="4879149"/>
              <a:ext cx="617892" cy="80487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sp>
        <p:nvSpPr>
          <p:cNvPr id="3" name="TextBox 2">
            <a:extLst>
              <a:ext uri="{FF2B5EF4-FFF2-40B4-BE49-F238E27FC236}">
                <a16:creationId xmlns:a16="http://schemas.microsoft.com/office/drawing/2014/main" id="{A78951C6-E85C-27AC-0D46-E1992D7FDEFC}"/>
              </a:ext>
            </a:extLst>
          </p:cNvPr>
          <p:cNvSpPr txBox="1"/>
          <p:nvPr/>
        </p:nvSpPr>
        <p:spPr bwMode="auto">
          <a:xfrm>
            <a:off x="6507747" y="5820898"/>
            <a:ext cx="2346624" cy="738664"/>
          </a:xfrm>
          <a:prstGeom prst="rect">
            <a:avLst/>
          </a:prstGeom>
          <a:noFill/>
        </p:spPr>
        <p:txBody>
          <a:bodyPr wrap="square" rtlCol="0">
            <a:spAutoFit/>
          </a:bodyPr>
          <a:lstStyle/>
          <a:p>
            <a:pPr>
              <a:defRPr/>
            </a:pPr>
            <a:r>
              <a:rPr lang="fi-FI" sz="1400" u="sng">
                <a:hlinkClick r:id="rId4" tooltip="https://www.tiktok.com/@kemianluokkagadolin"/>
              </a:rPr>
              <a:t>Kemianluokka Gadolin (@kemianluokkagadolin) | TikTok</a:t>
            </a:r>
            <a:endParaRPr lang="fi-FI" sz="1400"/>
          </a:p>
        </p:txBody>
      </p:sp>
      <p:grpSp>
        <p:nvGrpSpPr>
          <p:cNvPr id="28" name="Group 27">
            <a:extLst>
              <a:ext uri="{FF2B5EF4-FFF2-40B4-BE49-F238E27FC236}">
                <a16:creationId xmlns:a16="http://schemas.microsoft.com/office/drawing/2014/main" id="{DF5AFBDB-3B90-5329-4E20-D372A3906B40}"/>
              </a:ext>
            </a:extLst>
          </p:cNvPr>
          <p:cNvGrpSpPr/>
          <p:nvPr/>
        </p:nvGrpSpPr>
        <p:grpSpPr bwMode="auto">
          <a:xfrm>
            <a:off x="8025014" y="3703180"/>
            <a:ext cx="3068258" cy="2117718"/>
            <a:chOff x="8018402" y="3703180"/>
            <a:chExt cx="3068258" cy="2117718"/>
          </a:xfrm>
        </p:grpSpPr>
        <p:sp>
          <p:nvSpPr>
            <p:cNvPr id="19" name="Oval 18">
              <a:extLst>
                <a:ext uri="{FF2B5EF4-FFF2-40B4-BE49-F238E27FC236}">
                  <a16:creationId xmlns:a16="http://schemas.microsoft.com/office/drawing/2014/main" id="{C90C83EE-9C5F-38D8-B608-CC9FB0F203D7}"/>
                </a:ext>
              </a:extLst>
            </p:cNvPr>
            <p:cNvSpPr/>
            <p:nvPr/>
          </p:nvSpPr>
          <p:spPr bwMode="auto">
            <a:xfrm>
              <a:off x="9536558" y="3703180"/>
              <a:ext cx="1550102" cy="923330"/>
            </a:xfrm>
            <a:prstGeom prst="ellipse">
              <a:avLst/>
            </a:prstGeom>
            <a:no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algn="ctr" defTabSz="914400" rtl="1">
                <a:defRPr/>
              </a:pPr>
              <a:endParaRPr lang="fi-FI"/>
            </a:p>
          </p:txBody>
        </p:sp>
        <p:cxnSp>
          <p:nvCxnSpPr>
            <p:cNvPr id="24" name="Straight Arrow Connector 23">
              <a:extLst>
                <a:ext uri="{FF2B5EF4-FFF2-40B4-BE49-F238E27FC236}">
                  <a16:creationId xmlns:a16="http://schemas.microsoft.com/office/drawing/2014/main" id="{D6A56C1E-71BA-98AD-897E-DC1A553828FC}"/>
                </a:ext>
              </a:extLst>
            </p:cNvPr>
            <p:cNvCxnSpPr>
              <a:cxnSpLocks/>
              <a:stCxn id="19" idx="4"/>
            </p:cNvCxnSpPr>
            <p:nvPr/>
          </p:nvCxnSpPr>
          <p:spPr bwMode="auto">
            <a:xfrm flipH="1">
              <a:off x="8018402" y="4626510"/>
              <a:ext cx="2293207" cy="119438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sp>
        <p:nvSpPr>
          <p:cNvPr id="27" name="TextBox 26">
            <a:extLst>
              <a:ext uri="{FF2B5EF4-FFF2-40B4-BE49-F238E27FC236}">
                <a16:creationId xmlns:a16="http://schemas.microsoft.com/office/drawing/2014/main" id="{2C79ECB2-ADF3-CE0D-4204-9B7A511D8670}"/>
              </a:ext>
            </a:extLst>
          </p:cNvPr>
          <p:cNvSpPr txBox="1"/>
          <p:nvPr/>
        </p:nvSpPr>
        <p:spPr bwMode="auto">
          <a:xfrm>
            <a:off x="263352" y="764704"/>
            <a:ext cx="11439727" cy="954107"/>
          </a:xfrm>
          <a:prstGeom prst="rect">
            <a:avLst/>
          </a:prstGeom>
          <a:noFill/>
        </p:spPr>
        <p:txBody>
          <a:bodyPr wrap="square">
            <a:spAutoFit/>
          </a:bodyPr>
          <a:lstStyle/>
          <a:p>
            <a:pPr algn="ctr" rtl="1">
              <a:buNone/>
            </a:pPr>
            <a:r>
              <a:rPr lang="he-IL" sz="3200" b="1" dirty="0"/>
              <a:t>למידה פורמלית, לא-פורמלית ובלתי-פורמלית</a:t>
            </a:r>
          </a:p>
          <a:p>
            <a:pPr algn="ctr" rtl="1">
              <a:buNone/>
            </a:pPr>
            <a:r>
              <a:rPr lang="he-IL" sz="2400" dirty="0"/>
              <a:t>דוגמאות לסביבות למידה שונות</a:t>
            </a:r>
          </a:p>
        </p:txBody>
      </p:sp>
    </p:spTree>
    <p:extLst>
      <p:ext uri="{BB962C8B-B14F-4D97-AF65-F5344CB8AC3E}">
        <p14:creationId xmlns:p14="http://schemas.microsoft.com/office/powerpoint/2010/main" val="172091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Picture 6" descr="Black text on a white background&#10;&#10;Description automatically generated"/>
          <p:cNvPicPr>
            <a:picLocks noChangeAspect="1"/>
          </p:cNvPicPr>
          <p:nvPr/>
        </p:nvPicPr>
        <p:blipFill>
          <a:blip r:embed="rId2"/>
          <a:stretch/>
        </p:blipFill>
        <p:spPr bwMode="auto">
          <a:xfrm>
            <a:off x="6691040" y="6162512"/>
            <a:ext cx="2217282" cy="697124"/>
          </a:xfrm>
          <a:prstGeom prst="rect">
            <a:avLst/>
          </a:prstGeom>
        </p:spPr>
      </p:pic>
      <p:sp>
        <p:nvSpPr>
          <p:cNvPr id="308" name="Google Shape;308;p38"/>
          <p:cNvSpPr txBox="1">
            <a:spLocks noGrp="1"/>
          </p:cNvSpPr>
          <p:nvPr>
            <p:ph type="body" idx="1"/>
          </p:nvPr>
        </p:nvSpPr>
        <p:spPr bwMode="auto">
          <a:xfrm>
            <a:off x="119336" y="6029368"/>
            <a:ext cx="6928061" cy="697124"/>
          </a:xfrm>
          <a:prstGeom prst="rect">
            <a:avLst/>
          </a:prstGeom>
        </p:spPr>
        <p:txBody>
          <a:bodyPr spcFirstLastPara="1" vert="horz" wrap="square" lIns="121900" tIns="121900" rIns="121900" bIns="121900" rtlCol="0" anchor="t" anchorCtr="0">
            <a:noAutofit/>
          </a:bodyPr>
          <a:lstStyle/>
          <a:p>
            <a:pPr marL="0" indent="0">
              <a:buNone/>
              <a:defRPr/>
            </a:pPr>
            <a:r>
              <a:rPr lang="en-US" sz="1600" dirty="0"/>
              <a:t>Website: </a:t>
            </a:r>
            <a:r>
              <a:rPr lang="en-US" sz="1600" u="sng" dirty="0">
                <a:hlinkClick r:id="rId3" tooltip="https://www.helsinki.fi/en/science-education-and-academic-outreach/teachers/opintokaynnit-ja-lainattavat-tarvikkeet/chemistrylab-gadolin"/>
              </a:rPr>
              <a:t>ChemistryLab Gadolin | Science education and Academic Outreach | University of Helsinki</a:t>
            </a:r>
            <a:r>
              <a:rPr lang="en-US" sz="1600" dirty="0"/>
              <a:t> </a:t>
            </a:r>
            <a:endParaRPr dirty="0"/>
          </a:p>
        </p:txBody>
      </p:sp>
      <p:pic>
        <p:nvPicPr>
          <p:cNvPr id="5" name="Picture 8" descr="Icon&#10;&#10;Description automatically generated"/>
          <p:cNvPicPr>
            <a:picLocks noChangeAspect="1"/>
          </p:cNvPicPr>
          <p:nvPr/>
        </p:nvPicPr>
        <p:blipFill>
          <a:blip r:embed="rId4"/>
          <a:stretch/>
        </p:blipFill>
        <p:spPr bwMode="auto">
          <a:xfrm>
            <a:off x="10857144" y="92326"/>
            <a:ext cx="1414061" cy="1414061"/>
          </a:xfrm>
          <a:prstGeom prst="rect">
            <a:avLst/>
          </a:prstGeom>
        </p:spPr>
      </p:pic>
      <p:sp>
        <p:nvSpPr>
          <p:cNvPr id="9" name="TextBox 8">
            <a:extLst>
              <a:ext uri="{FF2B5EF4-FFF2-40B4-BE49-F238E27FC236}">
                <a16:creationId xmlns:a16="http://schemas.microsoft.com/office/drawing/2014/main" id="{09246109-B3BF-07F5-A29F-C8EC35F079EA}"/>
              </a:ext>
            </a:extLst>
          </p:cNvPr>
          <p:cNvSpPr txBox="1"/>
          <p:nvPr/>
        </p:nvSpPr>
        <p:spPr>
          <a:xfrm>
            <a:off x="4734776" y="828632"/>
            <a:ext cx="6135756" cy="584775"/>
          </a:xfrm>
          <a:prstGeom prst="rect">
            <a:avLst/>
          </a:prstGeom>
          <a:noFill/>
        </p:spPr>
        <p:txBody>
          <a:bodyPr wrap="square">
            <a:spAutoFit/>
          </a:bodyPr>
          <a:lstStyle/>
          <a:p>
            <a:pPr algn="r" rtl="1">
              <a:buNone/>
            </a:pPr>
            <a:r>
              <a:rPr lang="he-IL" sz="3200" b="1" dirty="0">
                <a:latin typeface="David" panose="020E0502060401010101" pitchFamily="34" charset="-79"/>
                <a:cs typeface="David" panose="020E0502060401010101" pitchFamily="34" charset="-79"/>
              </a:rPr>
              <a:t>דוגמה 1. סביבה חינוכית בלתי פורמלית</a:t>
            </a:r>
            <a:endParaRPr lang="he-IL" sz="3200" dirty="0">
              <a:latin typeface="David" panose="020E0502060401010101" pitchFamily="34" charset="-79"/>
              <a:cs typeface="David" panose="020E0502060401010101" pitchFamily="34" charset="-79"/>
            </a:endParaRPr>
          </a:p>
        </p:txBody>
      </p:sp>
      <p:sp>
        <p:nvSpPr>
          <p:cNvPr id="11" name="TextBox 10">
            <a:extLst>
              <a:ext uri="{FF2B5EF4-FFF2-40B4-BE49-F238E27FC236}">
                <a16:creationId xmlns:a16="http://schemas.microsoft.com/office/drawing/2014/main" id="{B645807E-46BC-D545-92C8-23EC99869543}"/>
              </a:ext>
            </a:extLst>
          </p:cNvPr>
          <p:cNvSpPr txBox="1"/>
          <p:nvPr/>
        </p:nvSpPr>
        <p:spPr>
          <a:xfrm>
            <a:off x="4734776" y="1709945"/>
            <a:ext cx="6992924" cy="2454518"/>
          </a:xfrm>
          <a:prstGeom prst="rect">
            <a:avLst/>
          </a:prstGeom>
          <a:noFill/>
        </p:spPr>
        <p:txBody>
          <a:bodyPr wrap="square">
            <a:spAutoFit/>
          </a:bodyPr>
          <a:lstStyle/>
          <a:p>
            <a:pPr marL="0" algn="r" defTabSz="914400" rtl="1">
              <a:lnSpc>
                <a:spcPct val="150000"/>
              </a:lnSpc>
            </a:pPr>
            <a:r>
              <a:rPr lang="he-IL" sz="2400" b="1" dirty="0">
                <a:solidFill>
                  <a:srgbClr val="C00000"/>
                </a:solidFill>
                <a:latin typeface="David" panose="020E0502060401010101" pitchFamily="34" charset="-79"/>
                <a:cs typeface="David" panose="020E0502060401010101" pitchFamily="34" charset="-79"/>
              </a:rPr>
              <a:t>מעבדת הכימיה </a:t>
            </a:r>
            <a:r>
              <a:rPr lang="he-IL" sz="2400" b="1" dirty="0" err="1">
                <a:solidFill>
                  <a:srgbClr val="C00000"/>
                </a:solidFill>
                <a:latin typeface="David" panose="020E0502060401010101" pitchFamily="34" charset="-79"/>
                <a:cs typeface="David" panose="020E0502060401010101" pitchFamily="34" charset="-79"/>
              </a:rPr>
              <a:t>גדולין</a:t>
            </a:r>
            <a:br>
              <a:rPr lang="he-IL" sz="2000" dirty="0">
                <a:latin typeface="David" panose="020E0502060401010101" pitchFamily="34" charset="-79"/>
                <a:cs typeface="David" panose="020E0502060401010101" pitchFamily="34" charset="-79"/>
              </a:rPr>
            </a:br>
            <a:r>
              <a:rPr lang="he-IL" sz="2000" dirty="0">
                <a:latin typeface="David" panose="020E0502060401010101" pitchFamily="34" charset="-79"/>
                <a:cs typeface="David" panose="020E0502060401010101" pitchFamily="34" charset="-79"/>
              </a:rPr>
              <a:t>סביבת למידה בלתי-פורמלית מגוונת / מעבדה המציעה למשל ביקורי לימוד ללא תשלום במחלקה לכימיה, אוניברסיטת הלסינקי.</a:t>
            </a:r>
            <a:br>
              <a:rPr lang="he-IL" sz="2000" dirty="0">
                <a:latin typeface="David" panose="020E0502060401010101" pitchFamily="34" charset="-79"/>
                <a:cs typeface="David" panose="020E0502060401010101" pitchFamily="34" charset="-79"/>
              </a:rPr>
            </a:br>
            <a:r>
              <a:rPr lang="he-IL" sz="2000" dirty="0">
                <a:latin typeface="David" panose="020E0502060401010101" pitchFamily="34" charset="-79"/>
                <a:cs typeface="David" panose="020E0502060401010101" pitchFamily="34" charset="-79"/>
              </a:rPr>
              <a:t>חלק מ-</a:t>
            </a:r>
            <a:r>
              <a:rPr lang="en-US" sz="2000" dirty="0">
                <a:latin typeface="David" panose="020E0502060401010101" pitchFamily="34" charset="-79"/>
                <a:cs typeface="David" panose="020E0502060401010101" pitchFamily="34" charset="-79"/>
              </a:rPr>
              <a:t>LUMA Centre Finland, </a:t>
            </a:r>
            <a:r>
              <a:rPr lang="he-IL" sz="2000" dirty="0">
                <a:latin typeface="David" panose="020E0502060401010101" pitchFamily="34" charset="-79"/>
                <a:cs typeface="David" panose="020E0502060401010101" pitchFamily="34" charset="-79"/>
              </a:rPr>
              <a:t> רשת חינוך מדעי של האוניברסיטאות הפיניות.</a:t>
            </a:r>
            <a:endParaRPr lang="en-IL" sz="2000" dirty="0">
              <a:latin typeface="David" panose="020E0502060401010101" pitchFamily="34" charset="-79"/>
              <a:cs typeface="David" panose="020E0502060401010101" pitchFamily="34" charset="-79"/>
            </a:endParaRPr>
          </a:p>
        </p:txBody>
      </p:sp>
      <p:pic>
        <p:nvPicPr>
          <p:cNvPr id="12" name="Picture 11" descr="A group of kids wearing safety goggles">
            <a:extLst>
              <a:ext uri="{FF2B5EF4-FFF2-40B4-BE49-F238E27FC236}">
                <a16:creationId xmlns:a16="http://schemas.microsoft.com/office/drawing/2014/main" id="{8245BF44-A936-C565-0F20-29868DFCC839}"/>
              </a:ext>
            </a:extLst>
          </p:cNvPr>
          <p:cNvPicPr>
            <a:picLocks noChangeAspect="1"/>
          </p:cNvPicPr>
          <p:nvPr/>
        </p:nvPicPr>
        <p:blipFill>
          <a:blip r:embed="rId5"/>
          <a:srcRect b="9769"/>
          <a:stretch/>
        </p:blipFill>
        <p:spPr bwMode="auto">
          <a:xfrm>
            <a:off x="407368" y="699923"/>
            <a:ext cx="4032448" cy="53294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8" descr="Icon&#10;&#10;Description automatically generated"/>
          <p:cNvPicPr>
            <a:picLocks noChangeAspect="1"/>
          </p:cNvPicPr>
          <p:nvPr/>
        </p:nvPicPr>
        <p:blipFill>
          <a:blip r:embed="rId2"/>
          <a:stretch/>
        </p:blipFill>
        <p:spPr bwMode="auto">
          <a:xfrm>
            <a:off x="7414486" y="5721745"/>
            <a:ext cx="1118000" cy="1118000"/>
          </a:xfrm>
          <a:prstGeom prst="rect">
            <a:avLst/>
          </a:prstGeom>
        </p:spPr>
      </p:pic>
      <p:sp>
        <p:nvSpPr>
          <p:cNvPr id="7" name="TextBox 6">
            <a:extLst>
              <a:ext uri="{FF2B5EF4-FFF2-40B4-BE49-F238E27FC236}">
                <a16:creationId xmlns:a16="http://schemas.microsoft.com/office/drawing/2014/main" id="{616A76BE-7C9E-325C-F4AE-ECA84CC032A6}"/>
              </a:ext>
            </a:extLst>
          </p:cNvPr>
          <p:cNvSpPr txBox="1"/>
          <p:nvPr/>
        </p:nvSpPr>
        <p:spPr>
          <a:xfrm>
            <a:off x="191344" y="681038"/>
            <a:ext cx="11665296" cy="523220"/>
          </a:xfrm>
          <a:prstGeom prst="rect">
            <a:avLst/>
          </a:prstGeom>
          <a:noFill/>
        </p:spPr>
        <p:txBody>
          <a:bodyPr wrap="square">
            <a:spAutoFit/>
          </a:bodyPr>
          <a:lstStyle/>
          <a:p>
            <a:pPr algn="ctr" rtl="1">
              <a:buNone/>
            </a:pPr>
            <a:r>
              <a:rPr lang="he-IL" sz="2800" b="1" dirty="0">
                <a:latin typeface="David" panose="020E0502060401010101" pitchFamily="34" charset="-79"/>
                <a:cs typeface="David" panose="020E0502060401010101" pitchFamily="34" charset="-79"/>
              </a:rPr>
              <a:t>דוגמה 1: סביבת למידה בלתי-פורמלית  - ביקור לימודי במעבדת הכימיה </a:t>
            </a:r>
            <a:r>
              <a:rPr lang="he-IL" sz="2800" b="1" dirty="0" err="1">
                <a:latin typeface="David" panose="020E0502060401010101" pitchFamily="34" charset="-79"/>
                <a:cs typeface="David" panose="020E0502060401010101" pitchFamily="34" charset="-79"/>
              </a:rPr>
              <a:t>גדולין</a:t>
            </a:r>
            <a:endParaRPr lang="he-IL" sz="2800" dirty="0">
              <a:latin typeface="David" panose="020E0502060401010101" pitchFamily="34" charset="-79"/>
              <a:cs typeface="David" panose="020E0502060401010101" pitchFamily="34" charset="-79"/>
            </a:endParaRPr>
          </a:p>
        </p:txBody>
      </p:sp>
      <p:sp>
        <p:nvSpPr>
          <p:cNvPr id="13" name="TextBox 12">
            <a:extLst>
              <a:ext uri="{FF2B5EF4-FFF2-40B4-BE49-F238E27FC236}">
                <a16:creationId xmlns:a16="http://schemas.microsoft.com/office/drawing/2014/main" id="{9BC924A2-2608-AFA0-3ADF-DBBAD009D76F}"/>
              </a:ext>
            </a:extLst>
          </p:cNvPr>
          <p:cNvSpPr txBox="1"/>
          <p:nvPr/>
        </p:nvSpPr>
        <p:spPr>
          <a:xfrm>
            <a:off x="3575720" y="1326606"/>
            <a:ext cx="8208912" cy="4766690"/>
          </a:xfrm>
          <a:prstGeom prst="rect">
            <a:avLst/>
          </a:prstGeom>
          <a:noFill/>
        </p:spPr>
        <p:txBody>
          <a:bodyPr wrap="square">
            <a:spAutoFit/>
          </a:bodyPr>
          <a:lstStyle/>
          <a:p>
            <a:pPr algn="r" rtl="1">
              <a:lnSpc>
                <a:spcPct val="150000"/>
              </a:lnSpc>
              <a:buNone/>
            </a:pPr>
            <a:r>
              <a:rPr lang="he-IL" sz="2000" b="1" dirty="0">
                <a:solidFill>
                  <a:srgbClr val="C00000"/>
                </a:solidFill>
                <a:latin typeface="David" panose="020E0502060401010101" pitchFamily="34" charset="-79"/>
                <a:cs typeface="David" panose="020E0502060401010101" pitchFamily="34" charset="-79"/>
              </a:rPr>
              <a:t>לפני הביקור הלימודי</a:t>
            </a:r>
            <a:endParaRPr lang="he-IL" sz="2000" dirty="0">
              <a:solidFill>
                <a:srgbClr val="C00000"/>
              </a:solidFill>
              <a:latin typeface="David" panose="020E0502060401010101" pitchFamily="34" charset="-79"/>
              <a:cs typeface="David" panose="020E0502060401010101" pitchFamily="34" charset="-79"/>
            </a:endParaRPr>
          </a:p>
          <a:p>
            <a:pPr marL="285750" indent="-285750" algn="r" rtl="1">
              <a:lnSpc>
                <a:spcPct val="150000"/>
              </a:lnSpc>
              <a:buFont typeface="Wingdings" pitchFamily="2" charset="2"/>
              <a:buChar char="ü"/>
            </a:pPr>
            <a:r>
              <a:rPr lang="he-IL" dirty="0">
                <a:latin typeface="David" panose="020E0502060401010101" pitchFamily="34" charset="-79"/>
                <a:cs typeface="David" panose="020E0502060401010101" pitchFamily="34" charset="-79"/>
              </a:rPr>
              <a:t>המורה מזמין את הביקור באופן מקוון</a:t>
            </a:r>
          </a:p>
          <a:p>
            <a:pPr marL="285750" indent="-285750" algn="r" rtl="1">
              <a:lnSpc>
                <a:spcPct val="150000"/>
              </a:lnSpc>
              <a:buFont typeface="Wingdings" pitchFamily="2" charset="2"/>
              <a:buChar char="ü"/>
            </a:pPr>
            <a:r>
              <a:rPr lang="he-IL" dirty="0">
                <a:latin typeface="David" panose="020E0502060401010101" pitchFamily="34" charset="-79"/>
                <a:cs typeface="David" panose="020E0502060401010101" pitchFamily="34" charset="-79"/>
              </a:rPr>
              <a:t>נושאי הביקור הלימודי מתוכננים כך שיתמכו במטרות הלימוד של הקבוצה (בהתאם לתוכנית הלימודים)</a:t>
            </a:r>
          </a:p>
          <a:p>
            <a:pPr marL="285750" indent="-285750" algn="r" rtl="1">
              <a:lnSpc>
                <a:spcPct val="150000"/>
              </a:lnSpc>
              <a:buFont typeface="Wingdings" pitchFamily="2" charset="2"/>
              <a:buChar char="ü"/>
            </a:pPr>
            <a:r>
              <a:rPr lang="he-IL" dirty="0">
                <a:latin typeface="David" panose="020E0502060401010101" pitchFamily="34" charset="-79"/>
                <a:cs typeface="David" panose="020E0502060401010101" pitchFamily="34" charset="-79"/>
              </a:rPr>
              <a:t>התלמידים מבצעים משימות מקדימות בכיתה</a:t>
            </a:r>
          </a:p>
          <a:p>
            <a:pPr algn="r" rtl="1">
              <a:lnSpc>
                <a:spcPct val="150000"/>
              </a:lnSpc>
              <a:buNone/>
            </a:pPr>
            <a:r>
              <a:rPr lang="he-IL" sz="2000" b="1" dirty="0">
                <a:solidFill>
                  <a:srgbClr val="C00000"/>
                </a:solidFill>
                <a:latin typeface="David" panose="020E0502060401010101" pitchFamily="34" charset="-79"/>
                <a:cs typeface="David" panose="020E0502060401010101" pitchFamily="34" charset="-79"/>
              </a:rPr>
              <a:t>במהלך הביקור (יכול להיות גם ביקור מקוון)</a:t>
            </a:r>
            <a:endParaRPr lang="he-IL" sz="2000" dirty="0">
              <a:solidFill>
                <a:srgbClr val="C00000"/>
              </a:solidFill>
              <a:latin typeface="David" panose="020E0502060401010101" pitchFamily="34" charset="-79"/>
              <a:cs typeface="David" panose="020E0502060401010101" pitchFamily="34" charset="-79"/>
            </a:endParaRPr>
          </a:p>
          <a:p>
            <a:pPr marL="285750" indent="-285750" algn="r" rtl="1">
              <a:lnSpc>
                <a:spcPct val="150000"/>
              </a:lnSpc>
              <a:buFont typeface="Wingdings" pitchFamily="2" charset="2"/>
              <a:buChar char="ü"/>
            </a:pPr>
            <a:r>
              <a:rPr lang="he-IL" dirty="0">
                <a:latin typeface="David" panose="020E0502060401010101" pitchFamily="34" charset="-79"/>
                <a:cs typeface="David" panose="020E0502060401010101" pitchFamily="34" charset="-79"/>
              </a:rPr>
              <a:t>למידה מבוססת חקר והתנסות מעשית</a:t>
            </a:r>
          </a:p>
          <a:p>
            <a:pPr marL="285750" indent="-285750" algn="r" rtl="1">
              <a:lnSpc>
                <a:spcPct val="150000"/>
              </a:lnSpc>
              <a:buFont typeface="Wingdings" pitchFamily="2" charset="2"/>
              <a:buChar char="ü"/>
            </a:pPr>
            <a:r>
              <a:rPr lang="he-IL" dirty="0">
                <a:latin typeface="David" panose="020E0502060401010101" pitchFamily="34" charset="-79"/>
                <a:cs typeface="David" panose="020E0502060401010101" pitchFamily="34" charset="-79"/>
              </a:rPr>
              <a:t>הביקורים מודרכים על ידי סטודנטים מהאוניברסיטה (מורי כימיה לעתיד או כימאים לעתיד)</a:t>
            </a:r>
          </a:p>
          <a:p>
            <a:pPr algn="r" rtl="1">
              <a:lnSpc>
                <a:spcPct val="150000"/>
              </a:lnSpc>
              <a:buNone/>
            </a:pPr>
            <a:r>
              <a:rPr lang="he-IL" sz="2000" b="1" dirty="0">
                <a:solidFill>
                  <a:srgbClr val="C00000"/>
                </a:solidFill>
                <a:latin typeface="David" panose="020E0502060401010101" pitchFamily="34" charset="-79"/>
                <a:cs typeface="David" panose="020E0502060401010101" pitchFamily="34" charset="-79"/>
              </a:rPr>
              <a:t>לאחר הביקור הלימודי</a:t>
            </a:r>
            <a:endParaRPr lang="he-IL" sz="2000" dirty="0">
              <a:solidFill>
                <a:srgbClr val="C00000"/>
              </a:solidFill>
              <a:latin typeface="David" panose="020E0502060401010101" pitchFamily="34" charset="-79"/>
              <a:cs typeface="David" panose="020E0502060401010101" pitchFamily="34" charset="-79"/>
            </a:endParaRPr>
          </a:p>
          <a:p>
            <a:pPr marL="285750" indent="-285750" algn="r" rtl="1">
              <a:lnSpc>
                <a:spcPct val="150000"/>
              </a:lnSpc>
              <a:buFont typeface="Wingdings" pitchFamily="2" charset="2"/>
              <a:buChar char="ü"/>
            </a:pPr>
            <a:r>
              <a:rPr lang="he-IL" dirty="0">
                <a:latin typeface="David" panose="020E0502060401010101" pitchFamily="34" charset="-79"/>
                <a:cs typeface="David" panose="020E0502060401010101" pitchFamily="34" charset="-79"/>
              </a:rPr>
              <a:t>משימות חזרה להעמקת הידע ורפלקציה של התלמידים</a:t>
            </a:r>
          </a:p>
          <a:p>
            <a:pPr marL="285750" indent="-285750" algn="r" rtl="1">
              <a:lnSpc>
                <a:spcPct val="150000"/>
              </a:lnSpc>
              <a:buFont typeface="Wingdings" pitchFamily="2" charset="2"/>
              <a:buChar char="ü"/>
            </a:pPr>
            <a:r>
              <a:rPr lang="he-IL" dirty="0">
                <a:latin typeface="David" panose="020E0502060401010101" pitchFamily="34" charset="-79"/>
                <a:cs typeface="David" panose="020E0502060401010101" pitchFamily="34" charset="-79"/>
              </a:rPr>
              <a:t>משוב על הביקור</a:t>
            </a:r>
          </a:p>
        </p:txBody>
      </p:sp>
      <p:sp>
        <p:nvSpPr>
          <p:cNvPr id="14" name="Content Placeholder 4">
            <a:extLst>
              <a:ext uri="{FF2B5EF4-FFF2-40B4-BE49-F238E27FC236}">
                <a16:creationId xmlns:a16="http://schemas.microsoft.com/office/drawing/2014/main" id="{26E23A42-7F5B-DE03-431D-688204170CE4}"/>
              </a:ext>
            </a:extLst>
          </p:cNvPr>
          <p:cNvSpPr txBox="1">
            <a:spLocks/>
          </p:cNvSpPr>
          <p:nvPr/>
        </p:nvSpPr>
        <p:spPr bwMode="auto">
          <a:xfrm>
            <a:off x="187693" y="5626903"/>
            <a:ext cx="5223995" cy="1049464"/>
          </a:xfrm>
          <a:prstGeom prst="rect">
            <a:avLst/>
          </a:prstGeom>
          <a:solidFill>
            <a:schemeClr val="accent4">
              <a:lumMod val="20000"/>
              <a:lumOff val="80000"/>
            </a:schemeClr>
          </a:solidFill>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r" rtl="1">
              <a:spcBef>
                <a:spcPts val="0"/>
              </a:spcBef>
              <a:buFont typeface="Arial"/>
              <a:buNone/>
              <a:defRPr/>
            </a:pPr>
            <a:r>
              <a:rPr lang="he-IL" sz="2400" b="1" dirty="0">
                <a:latin typeface="David" panose="020E0502060401010101" pitchFamily="34" charset="-79"/>
                <a:cs typeface="David" panose="020E0502060401010101" pitchFamily="34" charset="-79"/>
              </a:rPr>
              <a:t>דוגמה לניסוי מעבדתי שנעשה במהלך ביקור:</a:t>
            </a:r>
          </a:p>
          <a:p>
            <a:pPr marL="0" indent="0">
              <a:spcBef>
                <a:spcPts val="0"/>
              </a:spcBef>
              <a:buFont typeface="Arial"/>
              <a:buNone/>
              <a:defRPr/>
            </a:pPr>
            <a:r>
              <a:rPr lang="en-US" sz="1600" u="sng" dirty="0">
                <a:hlinkClick r:id="rId3" tooltip="https://chesse.org/green-chemistry/experiments-optimized-by-green-chemistry-ideas/"/>
              </a:rPr>
              <a:t>Experiments Optimized by Green Chemistry Ideas – Chemical Safety in Science Education (chesse.org)</a:t>
            </a:r>
            <a:endParaRPr lang="en-US" sz="1600" dirty="0"/>
          </a:p>
          <a:p>
            <a:pPr marL="0" indent="0">
              <a:buFont typeface="Arial"/>
              <a:buNone/>
              <a:defRPr/>
            </a:pPr>
            <a:endParaRPr lang="en-US" sz="2400" dirty="0"/>
          </a:p>
        </p:txBody>
      </p:sp>
      <p:pic>
        <p:nvPicPr>
          <p:cNvPr id="15" name="Picture 14" descr="A group of kids wearing safety goggles">
            <a:extLst>
              <a:ext uri="{FF2B5EF4-FFF2-40B4-BE49-F238E27FC236}">
                <a16:creationId xmlns:a16="http://schemas.microsoft.com/office/drawing/2014/main" id="{03C00ADF-9482-6290-A2A8-943C09A93CD0}"/>
              </a:ext>
            </a:extLst>
          </p:cNvPr>
          <p:cNvPicPr>
            <a:picLocks noChangeAspect="1"/>
          </p:cNvPicPr>
          <p:nvPr/>
        </p:nvPicPr>
        <p:blipFill>
          <a:blip r:embed="rId4"/>
          <a:srcRect b="9769"/>
          <a:stretch/>
        </p:blipFill>
        <p:spPr bwMode="auto">
          <a:xfrm>
            <a:off x="191344" y="1377054"/>
            <a:ext cx="3096344" cy="411333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22" name="Google Shape;322;p40"/>
          <p:cNvSpPr txBox="1">
            <a:spLocks noGrp="1"/>
          </p:cNvSpPr>
          <p:nvPr>
            <p:ph type="title"/>
          </p:nvPr>
        </p:nvSpPr>
        <p:spPr bwMode="auto">
          <a:xfrm>
            <a:off x="415599" y="593367"/>
            <a:ext cx="11170975" cy="763600"/>
          </a:xfrm>
          <a:prstGeom prst="rect">
            <a:avLst/>
          </a:prstGeom>
        </p:spPr>
        <p:txBody>
          <a:bodyPr spcFirstLastPara="1" vert="horz" wrap="square" lIns="121900" tIns="121900" rIns="121900" bIns="121900" rtlCol="0" anchor="t" anchorCtr="0">
            <a:noAutofit/>
          </a:bodyPr>
          <a:lstStyle/>
          <a:p>
            <a:pPr algn="ctr" rtl="1">
              <a:defRPr/>
            </a:pPr>
            <a:r>
              <a:rPr lang="he-IL" sz="3600" b="1" dirty="0">
                <a:latin typeface="David" panose="020E0502060401010101" pitchFamily="34" charset="-79"/>
                <a:cs typeface="David" panose="020E0502060401010101" pitchFamily="34" charset="-79"/>
              </a:rPr>
              <a:t>דוגמה 2: למידה בלתי-פורמלית ב-</a:t>
            </a:r>
            <a:r>
              <a:rPr lang="en-US" sz="3600" b="1" dirty="0">
                <a:latin typeface="David" panose="020E0502060401010101" pitchFamily="34" charset="-79"/>
                <a:cs typeface="David" panose="020E0502060401010101" pitchFamily="34" charset="-79"/>
              </a:rPr>
              <a:t>TikTok </a:t>
            </a:r>
            <a:r>
              <a:rPr lang="he-IL" sz="3600" b="1" dirty="0">
                <a:latin typeface="David" panose="020E0502060401010101" pitchFamily="34" charset="-79"/>
                <a:cs typeface="David" panose="020E0502060401010101" pitchFamily="34" charset="-79"/>
              </a:rPr>
              <a:t>של </a:t>
            </a:r>
            <a:r>
              <a:rPr lang="he-IL" sz="3600" b="1" dirty="0" err="1">
                <a:latin typeface="David" panose="020E0502060401010101" pitchFamily="34" charset="-79"/>
                <a:cs typeface="David" panose="020E0502060401010101" pitchFamily="34" charset="-79"/>
              </a:rPr>
              <a:t>גדולין</a:t>
            </a:r>
            <a:endParaRPr sz="3600" b="1" dirty="0">
              <a:latin typeface="David" panose="020E0502060401010101" pitchFamily="34" charset="-79"/>
              <a:cs typeface="David" panose="020E0502060401010101" pitchFamily="34" charset="-79"/>
            </a:endParaRPr>
          </a:p>
        </p:txBody>
      </p:sp>
      <p:pic>
        <p:nvPicPr>
          <p:cNvPr id="2" name="Salakirjoit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p:blipFill>
        <p:spPr bwMode="auto">
          <a:xfrm>
            <a:off x="254433" y="1443911"/>
            <a:ext cx="2612845" cy="4643783"/>
          </a:xfrm>
          <a:prstGeom prst="rect">
            <a:avLst/>
          </a:prstGeom>
        </p:spPr>
      </p:pic>
      <p:pic>
        <p:nvPicPr>
          <p:cNvPr id="4" name="STUK">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p:blipFill>
        <p:spPr bwMode="auto">
          <a:xfrm>
            <a:off x="2999656" y="1443912"/>
            <a:ext cx="2612846" cy="4643784"/>
          </a:xfrm>
          <a:prstGeom prst="rect">
            <a:avLst/>
          </a:prstGeom>
        </p:spPr>
      </p:pic>
      <p:sp>
        <p:nvSpPr>
          <p:cNvPr id="3" name="TextBox 2"/>
          <p:cNvSpPr txBox="1"/>
          <p:nvPr/>
        </p:nvSpPr>
        <p:spPr bwMode="auto">
          <a:xfrm>
            <a:off x="6271596" y="6130766"/>
            <a:ext cx="2346624" cy="738664"/>
          </a:xfrm>
          <a:prstGeom prst="rect">
            <a:avLst/>
          </a:prstGeom>
          <a:noFill/>
        </p:spPr>
        <p:txBody>
          <a:bodyPr wrap="square" rtlCol="0">
            <a:spAutoFit/>
          </a:bodyPr>
          <a:lstStyle/>
          <a:p>
            <a:pPr>
              <a:defRPr/>
            </a:pPr>
            <a:r>
              <a:rPr lang="fi-FI" sz="1400" u="sng">
                <a:hlinkClick r:id="rId9" tooltip="https://www.tiktok.com/@kemianluokkagadolin"/>
              </a:rPr>
              <a:t>Kemianluokka Gadolin (@kemianluokkagadolin) | TikTok</a:t>
            </a:r>
            <a:endParaRPr lang="fi-FI" sz="1400"/>
          </a:p>
        </p:txBody>
      </p:sp>
      <p:pic>
        <p:nvPicPr>
          <p:cNvPr id="6" name="Picture 8" descr="Icon&#10;&#10;Description automatically generated"/>
          <p:cNvPicPr>
            <a:picLocks noChangeAspect="1"/>
          </p:cNvPicPr>
          <p:nvPr/>
        </p:nvPicPr>
        <p:blipFill>
          <a:blip r:embed="rId10"/>
          <a:stretch/>
        </p:blipFill>
        <p:spPr bwMode="auto">
          <a:xfrm>
            <a:off x="5361140" y="5784596"/>
            <a:ext cx="1073404" cy="1073404"/>
          </a:xfrm>
          <a:prstGeom prst="rect">
            <a:avLst/>
          </a:prstGeom>
        </p:spPr>
      </p:pic>
      <p:sp>
        <p:nvSpPr>
          <p:cNvPr id="9" name="TextBox 8">
            <a:extLst>
              <a:ext uri="{FF2B5EF4-FFF2-40B4-BE49-F238E27FC236}">
                <a16:creationId xmlns:a16="http://schemas.microsoft.com/office/drawing/2014/main" id="{EAD55E50-E8F1-BE0C-A9BD-5944928B8C6B}"/>
              </a:ext>
            </a:extLst>
          </p:cNvPr>
          <p:cNvSpPr txBox="1"/>
          <p:nvPr/>
        </p:nvSpPr>
        <p:spPr>
          <a:xfrm>
            <a:off x="5770371" y="1740664"/>
            <a:ext cx="6096000" cy="3747180"/>
          </a:xfrm>
          <a:prstGeom prst="rect">
            <a:avLst/>
          </a:prstGeom>
          <a:noFill/>
        </p:spPr>
        <p:txBody>
          <a:bodyPr wrap="square">
            <a:spAutoFit/>
          </a:bodyPr>
          <a:lstStyle/>
          <a:p>
            <a:pPr algn="r" rtl="1">
              <a:lnSpc>
                <a:spcPct val="150000"/>
              </a:lnSpc>
              <a:buNone/>
            </a:pPr>
            <a:r>
              <a:rPr lang="he-IL" sz="2000" b="1" dirty="0">
                <a:solidFill>
                  <a:srgbClr val="C00000"/>
                </a:solidFill>
                <a:latin typeface="David" panose="020E0502060401010101" pitchFamily="34" charset="-79"/>
                <a:cs typeface="David" panose="020E0502060401010101" pitchFamily="34" charset="-79"/>
              </a:rPr>
              <a:t>למידת כימיה בלתי-פורמלית</a:t>
            </a:r>
          </a:p>
          <a:p>
            <a:pPr marL="342900" indent="-342900" algn="r" rtl="1">
              <a:lnSpc>
                <a:spcPct val="150000"/>
              </a:lnSpc>
              <a:buFont typeface="Wingdings" pitchFamily="2" charset="2"/>
              <a:buChar char="ü"/>
            </a:pPr>
            <a:r>
              <a:rPr lang="he-IL" sz="2000" dirty="0">
                <a:latin typeface="David" panose="020E0502060401010101" pitchFamily="34" charset="-79"/>
                <a:cs typeface="David" panose="020E0502060401010101" pitchFamily="34" charset="-79"/>
              </a:rPr>
              <a:t>הופכת את הכימיה למעניינת</a:t>
            </a:r>
          </a:p>
          <a:p>
            <a:pPr marL="342900" indent="-342900" algn="r" rtl="1">
              <a:lnSpc>
                <a:spcPct val="150000"/>
              </a:lnSpc>
              <a:buFont typeface="Wingdings" pitchFamily="2" charset="2"/>
              <a:buChar char="ü"/>
            </a:pPr>
            <a:r>
              <a:rPr lang="he-IL" sz="2000" dirty="0">
                <a:latin typeface="David" panose="020E0502060401010101" pitchFamily="34" charset="-79"/>
                <a:cs typeface="David" panose="020E0502060401010101" pitchFamily="34" charset="-79"/>
              </a:rPr>
              <a:t>מניעה צעירים ללמידה במדעים ולקריירה מדעית</a:t>
            </a:r>
          </a:p>
          <a:p>
            <a:pPr marL="342900" indent="-342900" algn="r" rtl="1">
              <a:lnSpc>
                <a:spcPct val="150000"/>
              </a:lnSpc>
              <a:buFont typeface="Wingdings" pitchFamily="2" charset="2"/>
              <a:buChar char="ü"/>
            </a:pPr>
            <a:r>
              <a:rPr lang="he-IL" sz="2000" dirty="0">
                <a:latin typeface="David" panose="020E0502060401010101" pitchFamily="34" charset="-79"/>
                <a:cs typeface="David" panose="020E0502060401010101" pitchFamily="34" charset="-79"/>
              </a:rPr>
              <a:t>תומכת בשיח עם צעירים על מדע</a:t>
            </a:r>
          </a:p>
          <a:p>
            <a:pPr algn="r" rtl="1">
              <a:lnSpc>
                <a:spcPct val="150000"/>
              </a:lnSpc>
            </a:pPr>
            <a:r>
              <a:rPr lang="he-IL" sz="2000" b="1" dirty="0">
                <a:solidFill>
                  <a:srgbClr val="C00000"/>
                </a:solidFill>
                <a:latin typeface="David" panose="020E0502060401010101" pitchFamily="34" charset="-79"/>
                <a:cs typeface="David" panose="020E0502060401010101" pitchFamily="34" charset="-79"/>
              </a:rPr>
              <a:t>עניין למורים</a:t>
            </a:r>
          </a:p>
          <a:p>
            <a:pPr marL="342900" indent="-342900" algn="r" rtl="1">
              <a:lnSpc>
                <a:spcPct val="150000"/>
              </a:lnSpc>
              <a:buFont typeface="Wingdings" pitchFamily="2" charset="2"/>
              <a:buChar char="ü"/>
            </a:pPr>
            <a:r>
              <a:rPr lang="he-IL" sz="2000" dirty="0">
                <a:latin typeface="David" panose="020E0502060401010101" pitchFamily="34" charset="-79"/>
                <a:cs typeface="David" panose="020E0502060401010101" pitchFamily="34" charset="-79"/>
              </a:rPr>
              <a:t>שימוש כהדגמות</a:t>
            </a:r>
          </a:p>
          <a:p>
            <a:pPr marL="342900" indent="-342900" algn="r" rtl="1">
              <a:lnSpc>
                <a:spcPct val="150000"/>
              </a:lnSpc>
              <a:buFont typeface="Wingdings" pitchFamily="2" charset="2"/>
              <a:buChar char="ü"/>
            </a:pPr>
            <a:r>
              <a:rPr lang="he-IL" sz="2000" dirty="0">
                <a:latin typeface="David" panose="020E0502060401010101" pitchFamily="34" charset="-79"/>
                <a:cs typeface="David" panose="020E0502060401010101" pitchFamily="34" charset="-79"/>
              </a:rPr>
              <a:t>"טיזרים" לתמיכה בדיון ולעידוד עניין בלמידה</a:t>
            </a:r>
          </a:p>
          <a:p>
            <a:pPr marL="342900" indent="-342900" algn="r" rtl="1">
              <a:lnSpc>
                <a:spcPct val="150000"/>
              </a:lnSpc>
              <a:buFont typeface="Wingdings" pitchFamily="2" charset="2"/>
              <a:buChar char="ü"/>
            </a:pPr>
            <a:r>
              <a:rPr lang="he-IL" sz="2000" dirty="0">
                <a:latin typeface="David" panose="020E0502060401010101" pitchFamily="34" charset="-79"/>
                <a:cs typeface="David" panose="020E0502060401010101" pitchFamily="34" charset="-79"/>
              </a:rPr>
              <a:t>סדנה בין-תחומית התומכת בלמידה מדעית ובאוריינות מדיה</a:t>
            </a:r>
          </a:p>
        </p:txBody>
      </p:sp>
    </p:spTree>
    <p:extLst>
      <p:ext uri="{BB962C8B-B14F-4D97-AF65-F5344CB8AC3E}">
        <p14:creationId xmlns:p14="http://schemas.microsoft.com/office/powerpoint/2010/main" val="71833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7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56050" y="2060848"/>
            <a:ext cx="10515600" cy="1500187"/>
          </a:xfrm>
        </p:spPr>
        <p:txBody>
          <a:bodyPr>
            <a:normAutofit/>
          </a:bodyPr>
          <a:lstStyle/>
          <a:p>
            <a:pPr algn="ctr" rtl="1">
              <a:defRPr/>
            </a:pPr>
            <a:r>
              <a:rPr lang="he-IL" sz="4400" b="1" dirty="0">
                <a:solidFill>
                  <a:srgbClr val="025952"/>
                </a:solidFill>
                <a:latin typeface="David" panose="020E0502060401010101" pitchFamily="34" charset="-79"/>
                <a:cs typeface="David" panose="020E0502060401010101" pitchFamily="34" charset="-79"/>
              </a:rPr>
              <a:t>2. איך לשתף פעולה עם שותפים לא-פורמליים ובלתי-פורמליים בחינוך לפיתוח בר-קיימא ?</a:t>
            </a:r>
            <a:endParaRPr lang="fi-FI" b="1" dirty="0">
              <a:latin typeface="David" panose="020E0502060401010101" pitchFamily="34" charset="-79"/>
              <a:cs typeface="David" panose="020E0502060401010101" pitchFamily="34" charset="-79"/>
            </a:endParaRPr>
          </a:p>
        </p:txBody>
      </p:sp>
      <p:sp>
        <p:nvSpPr>
          <p:cNvPr id="3" name="Content Placeholder 2"/>
          <p:cNvSpPr>
            <a:spLocks noGrp="1"/>
          </p:cNvSpPr>
          <p:nvPr>
            <p:ph type="body" idx="1"/>
          </p:nvPr>
        </p:nvSpPr>
        <p:spPr bwMode="auto">
          <a:xfrm>
            <a:off x="838200" y="3789041"/>
            <a:ext cx="10515600" cy="648072"/>
          </a:xfrm>
        </p:spPr>
        <p:txBody>
          <a:bodyPr>
            <a:normAutofit/>
          </a:bodyPr>
          <a:lstStyle/>
          <a:p>
            <a:pPr algn="ctr">
              <a:defRPr/>
            </a:pPr>
            <a:r>
              <a:rPr lang="he-IL" sz="2800" dirty="0">
                <a:solidFill>
                  <a:srgbClr val="025952"/>
                </a:solidFill>
                <a:latin typeface="David" panose="020E0502060401010101" pitchFamily="34" charset="-79"/>
                <a:cs typeface="David" panose="020E0502060401010101" pitchFamily="34" charset="-79"/>
              </a:rPr>
              <a:t>מבוא דרך דוגמה</a:t>
            </a:r>
            <a:endParaRPr lang="en-US" sz="2800" dirty="0">
              <a:solidFill>
                <a:srgbClr val="025952"/>
              </a:solidFill>
              <a:latin typeface="David" panose="020E0502060401010101" pitchFamily="34" charset="-79"/>
              <a:cs typeface="David" panose="020E0502060401010101" pitchFamily="34" charset="-79"/>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4"/>
          <a:stretch/>
        </p:blipFill>
        <p:spPr bwMode="auto">
          <a:xfrm>
            <a:off x="7828767" y="5927050"/>
            <a:ext cx="859871" cy="859871"/>
          </a:xfrm>
          <a:prstGeom prst="rect">
            <a:avLst/>
          </a:prstGeom>
        </p:spPr>
      </p:pic>
      <p:sp>
        <p:nvSpPr>
          <p:cNvPr id="2" name="Title 1"/>
          <p:cNvSpPr>
            <a:spLocks noGrp="1"/>
          </p:cNvSpPr>
          <p:nvPr>
            <p:ph type="title"/>
          </p:nvPr>
        </p:nvSpPr>
        <p:spPr bwMode="auto">
          <a:xfrm>
            <a:off x="479376" y="447253"/>
            <a:ext cx="11209717" cy="1325563"/>
          </a:xfrm>
        </p:spPr>
        <p:txBody>
          <a:bodyPr>
            <a:noAutofit/>
          </a:bodyPr>
          <a:lstStyle/>
          <a:p>
            <a:pPr algn="r" rtl="1">
              <a:defRPr/>
            </a:pPr>
            <a:r>
              <a:rPr lang="he-IL" sz="3600" b="1" dirty="0">
                <a:latin typeface="David" panose="020E0502060401010101" pitchFamily="34" charset="-79"/>
                <a:cs typeface="David" panose="020E0502060401010101" pitchFamily="34" charset="-79"/>
              </a:rPr>
              <a:t>דוגמה על אפשרויות של שיתוף פעולה לא-פורמלי / בלתי-פורמלי</a:t>
            </a:r>
            <a:endParaRPr lang="fi-FI" sz="4000" b="1" dirty="0">
              <a:latin typeface="David" panose="020E0502060401010101" pitchFamily="34" charset="-79"/>
              <a:cs typeface="David" panose="020E0502060401010101" pitchFamily="34" charset="-79"/>
            </a:endParaRPr>
          </a:p>
        </p:txBody>
      </p:sp>
      <p:pic>
        <p:nvPicPr>
          <p:cNvPr id="9" name="Online Media 8" title="Green Space - StarT ohjelma 2022">
            <a:hlinkClick r:id="" action="ppaction://media"/>
          </p:cNvPr>
          <p:cNvPicPr>
            <a:picLocks noGrp="1" noRot="1" noChangeAspect="1"/>
          </p:cNvPicPr>
          <p:nvPr>
            <p:ph sz="quarter" idx="4"/>
            <a:videoFile r:link="rId1"/>
          </p:nvPr>
        </p:nvPicPr>
        <p:blipFill>
          <a:blip r:embed="rId5"/>
          <a:stretch/>
        </p:blipFill>
        <p:spPr bwMode="auto">
          <a:xfrm>
            <a:off x="263352" y="1964531"/>
            <a:ext cx="4896544" cy="3408685"/>
          </a:xfrm>
          <a:prstGeom prst="rect">
            <a:avLst/>
          </a:prstGeom>
        </p:spPr>
      </p:pic>
      <p:sp>
        <p:nvSpPr>
          <p:cNvPr id="12" name="TextBox 11">
            <a:extLst>
              <a:ext uri="{FF2B5EF4-FFF2-40B4-BE49-F238E27FC236}">
                <a16:creationId xmlns:a16="http://schemas.microsoft.com/office/drawing/2014/main" id="{2075EDBC-DB3A-D8A5-9B31-F7C76ECE1798}"/>
              </a:ext>
            </a:extLst>
          </p:cNvPr>
          <p:cNvSpPr txBox="1"/>
          <p:nvPr/>
        </p:nvSpPr>
        <p:spPr>
          <a:xfrm>
            <a:off x="5593093" y="1441311"/>
            <a:ext cx="6096000" cy="523220"/>
          </a:xfrm>
          <a:prstGeom prst="rect">
            <a:avLst/>
          </a:prstGeom>
          <a:noFill/>
        </p:spPr>
        <p:txBody>
          <a:bodyPr wrap="square">
            <a:spAutoFit/>
          </a:bodyPr>
          <a:lstStyle/>
          <a:p>
            <a:pPr marL="0" algn="r" defTabSz="914400" rtl="1"/>
            <a:r>
              <a:rPr lang="he-IL" sz="2800" dirty="0">
                <a:solidFill>
                  <a:srgbClr val="C00000"/>
                </a:solidFill>
                <a:latin typeface="David" panose="020E0502060401010101" pitchFamily="34" charset="-79"/>
                <a:cs typeface="David" panose="020E0502060401010101" pitchFamily="34" charset="-79"/>
              </a:rPr>
              <a:t>פרויקט "המרחב הירוק"</a:t>
            </a:r>
            <a:endParaRPr lang="en-IL" sz="2800" dirty="0">
              <a:solidFill>
                <a:srgbClr val="C00000"/>
              </a:solidFill>
              <a:latin typeface="David" panose="020E0502060401010101" pitchFamily="34" charset="-79"/>
              <a:cs typeface="David" panose="020E0502060401010101" pitchFamily="34" charset="-79"/>
            </a:endParaRPr>
          </a:p>
        </p:txBody>
      </p:sp>
      <p:sp>
        <p:nvSpPr>
          <p:cNvPr id="14" name="TextBox 13">
            <a:extLst>
              <a:ext uri="{FF2B5EF4-FFF2-40B4-BE49-F238E27FC236}">
                <a16:creationId xmlns:a16="http://schemas.microsoft.com/office/drawing/2014/main" id="{972F99D6-149D-9500-0506-444E02DBAC74}"/>
              </a:ext>
            </a:extLst>
          </p:cNvPr>
          <p:cNvSpPr txBox="1"/>
          <p:nvPr/>
        </p:nvSpPr>
        <p:spPr>
          <a:xfrm>
            <a:off x="5640638" y="1964531"/>
            <a:ext cx="6096000" cy="4247317"/>
          </a:xfrm>
          <a:prstGeom prst="rect">
            <a:avLst/>
          </a:prstGeom>
          <a:noFill/>
        </p:spPr>
        <p:txBody>
          <a:bodyPr wrap="square">
            <a:spAutoFit/>
          </a:bodyPr>
          <a:lstStyle/>
          <a:p>
            <a:pPr algn="r" rtl="1">
              <a:buNone/>
            </a:pPr>
            <a:r>
              <a:rPr lang="he-IL" b="1" dirty="0">
                <a:latin typeface="David" panose="020E0502060401010101" pitchFamily="34" charset="-79"/>
                <a:cs typeface="David" panose="020E0502060401010101" pitchFamily="34" charset="-79"/>
              </a:rPr>
              <a:t>שם קהילת הלמידה:</a:t>
            </a:r>
            <a:br>
              <a:rPr lang="he-IL" dirty="0">
                <a:latin typeface="David" panose="020E0502060401010101" pitchFamily="34" charset="-79"/>
                <a:cs typeface="David" panose="020E0502060401010101" pitchFamily="34" charset="-79"/>
              </a:rPr>
            </a:br>
            <a:r>
              <a:rPr lang="en-US" dirty="0" err="1">
                <a:latin typeface="David" panose="020E0502060401010101" pitchFamily="34" charset="-79"/>
                <a:cs typeface="David" panose="020E0502060401010101" pitchFamily="34" charset="-79"/>
              </a:rPr>
              <a:t>Veikkolan</a:t>
            </a:r>
            <a:r>
              <a:rPr lang="en-US" dirty="0">
                <a:latin typeface="David" panose="020E0502060401010101" pitchFamily="34" charset="-79"/>
                <a:cs typeface="David" panose="020E0502060401010101" pitchFamily="34" charset="-79"/>
              </a:rPr>
              <a:t> </a:t>
            </a:r>
            <a:r>
              <a:rPr lang="en-US" dirty="0" err="1">
                <a:latin typeface="David" panose="020E0502060401010101" pitchFamily="34" charset="-79"/>
                <a:cs typeface="David" panose="020E0502060401010101" pitchFamily="34" charset="-79"/>
              </a:rPr>
              <a:t>yhtenäiskoulu</a:t>
            </a:r>
            <a:r>
              <a:rPr lang="en-US" dirty="0">
                <a:latin typeface="David" panose="020E0502060401010101" pitchFamily="34" charset="-79"/>
                <a:cs typeface="David" panose="020E0502060401010101" pitchFamily="34" charset="-79"/>
              </a:rPr>
              <a:t> </a:t>
            </a:r>
            <a:r>
              <a:rPr lang="he-IL" dirty="0">
                <a:latin typeface="David" panose="020E0502060401010101" pitchFamily="34" charset="-79"/>
                <a:cs typeface="David" panose="020E0502060401010101" pitchFamily="34" charset="-79"/>
              </a:rPr>
              <a:t> - פינלנד (תיכון)</a:t>
            </a:r>
          </a:p>
          <a:p>
            <a:pPr algn="r" rtl="1">
              <a:buNone/>
            </a:pPr>
            <a:endParaRPr lang="he-IL" dirty="0">
              <a:latin typeface="David" panose="020E0502060401010101" pitchFamily="34" charset="-79"/>
              <a:cs typeface="David" panose="020E0502060401010101" pitchFamily="34" charset="-79"/>
            </a:endParaRPr>
          </a:p>
          <a:p>
            <a:pPr algn="r" rtl="1">
              <a:buNone/>
            </a:pPr>
            <a:r>
              <a:rPr lang="he-IL" b="1" dirty="0">
                <a:latin typeface="David" panose="020E0502060401010101" pitchFamily="34" charset="-79"/>
                <a:cs typeface="David" panose="020E0502060401010101" pitchFamily="34" charset="-79"/>
              </a:rPr>
              <a:t>רמת בית הספר:</a:t>
            </a:r>
            <a:br>
              <a:rPr lang="he-IL" dirty="0">
                <a:latin typeface="David" panose="020E0502060401010101" pitchFamily="34" charset="-79"/>
                <a:cs typeface="David" panose="020E0502060401010101" pitchFamily="34" charset="-79"/>
              </a:rPr>
            </a:br>
            <a:r>
              <a:rPr lang="he-IL" dirty="0">
                <a:latin typeface="David" panose="020E0502060401010101" pitchFamily="34" charset="-79"/>
                <a:cs typeface="David" panose="020E0502060401010101" pitchFamily="34" charset="-79"/>
              </a:rPr>
              <a:t>יסודי וחטיבת ביניים</a:t>
            </a:r>
          </a:p>
          <a:p>
            <a:pPr algn="r" rtl="1">
              <a:buNone/>
            </a:pPr>
            <a:endParaRPr lang="he-IL" dirty="0">
              <a:latin typeface="David" panose="020E0502060401010101" pitchFamily="34" charset="-79"/>
              <a:cs typeface="David" panose="020E0502060401010101" pitchFamily="34" charset="-79"/>
            </a:endParaRPr>
          </a:p>
          <a:p>
            <a:pPr algn="r" rtl="1">
              <a:buNone/>
            </a:pPr>
            <a:r>
              <a:rPr lang="he-IL" b="1" dirty="0">
                <a:latin typeface="David" panose="020E0502060401010101" pitchFamily="34" charset="-79"/>
                <a:cs typeface="David" panose="020E0502060401010101" pitchFamily="34" charset="-79"/>
              </a:rPr>
              <a:t>מקצועות משולבים:</a:t>
            </a:r>
            <a:br>
              <a:rPr lang="he-IL" dirty="0">
                <a:latin typeface="David" panose="020E0502060401010101" pitchFamily="34" charset="-79"/>
                <a:cs typeface="David" panose="020E0502060401010101" pitchFamily="34" charset="-79"/>
              </a:rPr>
            </a:br>
            <a:r>
              <a:rPr lang="he-IL" dirty="0">
                <a:latin typeface="David" panose="020E0502060401010101" pitchFamily="34" charset="-79"/>
                <a:cs typeface="David" panose="020E0502060401010101" pitchFamily="34" charset="-79"/>
              </a:rPr>
              <a:t>מתמטיקה, מלאכה, תכנות, ביולוגיה, אנגלית</a:t>
            </a:r>
          </a:p>
          <a:p>
            <a:pPr algn="r" rtl="1">
              <a:buNone/>
            </a:pPr>
            <a:endParaRPr lang="he-IL" dirty="0">
              <a:latin typeface="David" panose="020E0502060401010101" pitchFamily="34" charset="-79"/>
              <a:cs typeface="David" panose="020E0502060401010101" pitchFamily="34" charset="-79"/>
            </a:endParaRPr>
          </a:p>
          <a:p>
            <a:pPr algn="r" rtl="1">
              <a:buNone/>
            </a:pPr>
            <a:r>
              <a:rPr lang="he-IL" b="1" dirty="0">
                <a:latin typeface="David" panose="020E0502060401010101" pitchFamily="34" charset="-79"/>
                <a:cs typeface="David" panose="020E0502060401010101" pitchFamily="34" charset="-79"/>
              </a:rPr>
              <a:t>בקצרה:</a:t>
            </a:r>
            <a:br>
              <a:rPr lang="he-IL" dirty="0">
                <a:latin typeface="David" panose="020E0502060401010101" pitchFamily="34" charset="-79"/>
                <a:cs typeface="David" panose="020E0502060401010101" pitchFamily="34" charset="-79"/>
              </a:rPr>
            </a:br>
            <a:r>
              <a:rPr lang="he-IL" dirty="0">
                <a:latin typeface="David" panose="020E0502060401010101" pitchFamily="34" charset="-79"/>
                <a:cs typeface="David" panose="020E0502060401010101" pitchFamily="34" charset="-79"/>
              </a:rPr>
              <a:t>הרעיון היה לבנות מערכת אוטומטית לגידול צמחי תבלין בבית הספר. המשימה הראשונה הייתה לתכנן אבטיפוס לבדיקת הרעיון ולאחר מכן לבנות אותו. לבית הספר יש ידע רב בתחום המלאכה, ולכן התלמידים רצו לבנות מערכת מעוצבת. מספר שותפים, כולל חברות, סייעו בביצוע הפרויקט.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06895" y="651084"/>
            <a:ext cx="10617530" cy="834321"/>
          </a:xfrm>
        </p:spPr>
        <p:txBody>
          <a:bodyPr>
            <a:noAutofit/>
          </a:bodyPr>
          <a:lstStyle/>
          <a:p>
            <a:pPr algn="ctr" rtl="1">
              <a:defRPr/>
            </a:pPr>
            <a:r>
              <a:rPr lang="he-IL" sz="2800" b="1" dirty="0" err="1">
                <a:latin typeface="David" panose="020E0502060401010101" pitchFamily="34" charset="-79"/>
                <a:cs typeface="David" panose="020E0502060401010101" pitchFamily="34" charset="-79"/>
              </a:rPr>
              <a:t>צ’קליסט</a:t>
            </a:r>
            <a:r>
              <a:rPr lang="he-IL" sz="2800" b="1" dirty="0">
                <a:latin typeface="David" panose="020E0502060401010101" pitchFamily="34" charset="-79"/>
                <a:cs typeface="David" panose="020E0502060401010101" pitchFamily="34" charset="-79"/>
              </a:rPr>
              <a:t> לתכנון ביקור בסביבת למידה </a:t>
            </a:r>
            <a:r>
              <a:rPr lang="he-IL" sz="2800" b="1" dirty="0" err="1">
                <a:latin typeface="David" panose="020E0502060401010101" pitchFamily="34" charset="-79"/>
                <a:cs typeface="David" panose="020E0502060401010101" pitchFamily="34" charset="-79"/>
              </a:rPr>
              <a:t>בלתי־פורמלית</a:t>
            </a:r>
            <a:r>
              <a:rPr lang="he-IL" sz="2800" b="1" dirty="0">
                <a:latin typeface="David" panose="020E0502060401010101" pitchFamily="34" charset="-79"/>
                <a:cs typeface="David" panose="020E0502060401010101" pitchFamily="34" charset="-79"/>
              </a:rPr>
              <a:t> - </a:t>
            </a:r>
            <a:r>
              <a:rPr lang="de-DE" sz="2800" b="1" dirty="0" err="1">
                <a:latin typeface="David" panose="020E0502060401010101" pitchFamily="34" charset="-79"/>
                <a:cs typeface="David" panose="020E0502060401010101" pitchFamily="34" charset="-79"/>
              </a:rPr>
              <a:t>Eshach</a:t>
            </a:r>
            <a:r>
              <a:rPr lang="de-DE" sz="2800" b="1" dirty="0">
                <a:latin typeface="David" panose="020E0502060401010101" pitchFamily="34" charset="-79"/>
                <a:cs typeface="David" panose="020E0502060401010101" pitchFamily="34" charset="-79"/>
              </a:rPr>
              <a:t>, 2007</a:t>
            </a:r>
            <a:r>
              <a:rPr lang="he-IL" sz="2800" b="1" dirty="0">
                <a:latin typeface="David" panose="020E0502060401010101" pitchFamily="34" charset="-79"/>
                <a:cs typeface="David" panose="020E0502060401010101" pitchFamily="34" charset="-79"/>
              </a:rPr>
              <a:t> </a:t>
            </a:r>
            <a:endParaRPr lang="fi-FI" sz="2800" b="1" dirty="0">
              <a:latin typeface="David" panose="020E0502060401010101" pitchFamily="34" charset="-79"/>
              <a:cs typeface="David" panose="020E0502060401010101" pitchFamily="34" charset="-79"/>
            </a:endParaRPr>
          </a:p>
        </p:txBody>
      </p:sp>
      <p:sp>
        <p:nvSpPr>
          <p:cNvPr id="6" name="TextBox 5"/>
          <p:cNvSpPr txBox="1"/>
          <p:nvPr/>
        </p:nvSpPr>
        <p:spPr bwMode="auto">
          <a:xfrm>
            <a:off x="581891" y="6242586"/>
            <a:ext cx="8219421" cy="461665"/>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r>
              <a:rPr lang="en-US" sz="1200" b="0" i="0"/>
              <a:t>Eshach, H. (2007). Bridging In-school and Out-of-school Learning: Formal, Non-Formal, and Informal Education. </a:t>
            </a:r>
            <a:r>
              <a:rPr lang="en-US" sz="1200" b="0" i="1"/>
              <a:t>Journal of Science Education and Technology</a:t>
            </a:r>
            <a:r>
              <a:rPr lang="en-US" sz="1200" b="0" i="0"/>
              <a:t>, </a:t>
            </a:r>
            <a:r>
              <a:rPr lang="en-US" sz="1200" b="0" i="1"/>
              <a:t>16</a:t>
            </a:r>
            <a:r>
              <a:rPr lang="en-US" sz="1200" b="0" i="0"/>
              <a:t>(2), p. 174. </a:t>
            </a:r>
            <a:r>
              <a:rPr lang="en-US" sz="1200" b="0" i="0" u="sng" strike="noStrike">
                <a:solidFill>
                  <a:srgbClr val="0F6CBF"/>
                </a:solidFill>
                <a:hlinkClick r:id="rId2" tooltip="https://doi.org/10.1007/s10956-006-9027-1"/>
              </a:rPr>
              <a:t>https://doi.org/10.1007/s10956-006-9027-1</a:t>
            </a:r>
            <a:endParaRPr lang="en-US" sz="1200" b="0" i="0" u="none" strike="noStrike">
              <a:solidFill>
                <a:srgbClr val="0F6CBF"/>
              </a:solidFill>
            </a:endParaRPr>
          </a:p>
        </p:txBody>
      </p:sp>
      <p:sp>
        <p:nvSpPr>
          <p:cNvPr id="8" name="TextBox 7">
            <a:extLst>
              <a:ext uri="{FF2B5EF4-FFF2-40B4-BE49-F238E27FC236}">
                <a16:creationId xmlns:a16="http://schemas.microsoft.com/office/drawing/2014/main" id="{5149FEC7-DCB7-7736-0AD0-DD0704979173}"/>
              </a:ext>
            </a:extLst>
          </p:cNvPr>
          <p:cNvSpPr txBox="1"/>
          <p:nvPr/>
        </p:nvSpPr>
        <p:spPr>
          <a:xfrm>
            <a:off x="911424" y="1422787"/>
            <a:ext cx="10617530" cy="4670509"/>
          </a:xfrm>
          <a:prstGeom prst="rect">
            <a:avLst/>
          </a:prstGeom>
          <a:noFill/>
        </p:spPr>
        <p:txBody>
          <a:bodyPr wrap="square">
            <a:spAutoFit/>
          </a:bodyPr>
          <a:lstStyle/>
          <a:p>
            <a:pPr marL="457200" indent="-457200" algn="r" rtl="1">
              <a:lnSpc>
                <a:spcPct val="150000"/>
              </a:lnSpc>
              <a:buClr>
                <a:schemeClr val="tx1"/>
              </a:buClr>
              <a:buFont typeface="+mj-lt"/>
              <a:buAutoNum type="arabicPeriod"/>
            </a:pPr>
            <a:r>
              <a:rPr lang="he-IL" sz="2000" b="1" dirty="0">
                <a:solidFill>
                  <a:srgbClr val="C00000"/>
                </a:solidFill>
                <a:latin typeface="David" panose="020E0502060401010101" pitchFamily="34" charset="-79"/>
                <a:cs typeface="David" panose="020E0502060401010101" pitchFamily="34" charset="-79"/>
              </a:rPr>
              <a:t>הגדרת מטרות ותוצאות הלמידה</a:t>
            </a:r>
            <a:r>
              <a:rPr lang="he-IL" sz="2000" dirty="0">
                <a:solidFill>
                  <a:srgbClr val="C00000"/>
                </a:solidFill>
                <a:latin typeface="David" panose="020E0502060401010101" pitchFamily="34" charset="-79"/>
                <a:cs typeface="David" panose="020E0502060401010101" pitchFamily="34" charset="-79"/>
              </a:rPr>
              <a:t> </a:t>
            </a:r>
            <a:r>
              <a:rPr lang="he-IL" sz="2000" dirty="0">
                <a:latin typeface="David" panose="020E0502060401010101" pitchFamily="34" charset="-79"/>
                <a:cs typeface="David" panose="020E0502060401010101" pitchFamily="34" charset="-79"/>
              </a:rPr>
              <a:t>- לקבוע מראש מה רוצים שהתלמידים ישיגו.</a:t>
            </a:r>
          </a:p>
          <a:p>
            <a:pPr marL="457200" indent="-457200" algn="r" rtl="1">
              <a:lnSpc>
                <a:spcPct val="150000"/>
              </a:lnSpc>
              <a:buClr>
                <a:schemeClr val="tx1"/>
              </a:buClr>
              <a:buFont typeface="+mj-lt"/>
              <a:buAutoNum type="arabicPeriod"/>
            </a:pPr>
            <a:r>
              <a:rPr lang="he-IL" sz="2000" b="1" dirty="0">
                <a:solidFill>
                  <a:srgbClr val="C00000"/>
                </a:solidFill>
                <a:latin typeface="David" panose="020E0502060401010101" pitchFamily="34" charset="-79"/>
                <a:cs typeface="David" panose="020E0502060401010101" pitchFamily="34" charset="-79"/>
              </a:rPr>
              <a:t>הכנה מוקדמת</a:t>
            </a:r>
            <a:r>
              <a:rPr lang="he-IL" sz="2000" dirty="0">
                <a:latin typeface="David" panose="020E0502060401010101" pitchFamily="34" charset="-79"/>
                <a:cs typeface="David" panose="020E0502060401010101" pitchFamily="34" charset="-79"/>
              </a:rPr>
              <a:t> - להכיר את הארגון/החברה, לבנות תכנית מפורטת ולוח זמנים הכולל פעילויות ותכנים לביקור.</a:t>
            </a:r>
          </a:p>
          <a:p>
            <a:pPr marL="457200" indent="-457200" algn="r" rtl="1">
              <a:lnSpc>
                <a:spcPct val="150000"/>
              </a:lnSpc>
              <a:buClr>
                <a:schemeClr val="tx1"/>
              </a:buClr>
              <a:buFont typeface="+mj-lt"/>
              <a:buAutoNum type="arabicPeriod"/>
            </a:pPr>
            <a:r>
              <a:rPr lang="he-IL" sz="2000" b="1" dirty="0">
                <a:solidFill>
                  <a:srgbClr val="C00000"/>
                </a:solidFill>
                <a:latin typeface="David" panose="020E0502060401010101" pitchFamily="34" charset="-79"/>
                <a:cs typeface="David" panose="020E0502060401010101" pitchFamily="34" charset="-79"/>
              </a:rPr>
              <a:t>הקדמה בכיתה</a:t>
            </a:r>
            <a:r>
              <a:rPr lang="he-IL" sz="2000" dirty="0">
                <a:solidFill>
                  <a:srgbClr val="C00000"/>
                </a:solidFill>
                <a:latin typeface="David" panose="020E0502060401010101" pitchFamily="34" charset="-79"/>
                <a:cs typeface="David" panose="020E0502060401010101" pitchFamily="34" charset="-79"/>
              </a:rPr>
              <a:t> </a:t>
            </a:r>
            <a:r>
              <a:rPr lang="he-IL" sz="2000" dirty="0">
                <a:latin typeface="David" panose="020E0502060401010101" pitchFamily="34" charset="-79"/>
                <a:cs typeface="David" panose="020E0502060401010101" pitchFamily="34" charset="-79"/>
              </a:rPr>
              <a:t>- לערוך פעילויות מקדימות בכיתה כדי לחשוף את התלמידים לנושאים או למושגים המרכזיים לפני הביקור.</a:t>
            </a:r>
          </a:p>
          <a:p>
            <a:pPr marL="457200" indent="-457200" algn="r" rtl="1">
              <a:lnSpc>
                <a:spcPct val="150000"/>
              </a:lnSpc>
              <a:buClr>
                <a:schemeClr val="tx1"/>
              </a:buClr>
              <a:buFont typeface="+mj-lt"/>
              <a:buAutoNum type="arabicPeriod"/>
            </a:pPr>
            <a:r>
              <a:rPr lang="he-IL" sz="2000" b="1" dirty="0">
                <a:solidFill>
                  <a:srgbClr val="C00000"/>
                </a:solidFill>
                <a:latin typeface="David" panose="020E0502060401010101" pitchFamily="34" charset="-79"/>
                <a:cs typeface="David" panose="020E0502060401010101" pitchFamily="34" charset="-79"/>
              </a:rPr>
              <a:t>לוגיסטיקה</a:t>
            </a:r>
            <a:r>
              <a:rPr lang="he-IL" sz="2000" dirty="0">
                <a:latin typeface="David" panose="020E0502060401010101" pitchFamily="34" charset="-79"/>
                <a:cs typeface="David" panose="020E0502060401010101" pitchFamily="34" charset="-79"/>
              </a:rPr>
              <a:t> - לדאוג להסעות, אישורים, הזמנות ורישומים. חשוב להבטיח ליווי מתאים של מורים/מתנדבים.</a:t>
            </a:r>
          </a:p>
          <a:p>
            <a:pPr marL="457200" indent="-457200" algn="r" rtl="1">
              <a:lnSpc>
                <a:spcPct val="150000"/>
              </a:lnSpc>
              <a:buClr>
                <a:schemeClr val="tx1"/>
              </a:buClr>
              <a:buFont typeface="+mj-lt"/>
              <a:buAutoNum type="arabicPeriod"/>
            </a:pPr>
            <a:r>
              <a:rPr lang="he-IL" sz="2000" b="1" dirty="0">
                <a:solidFill>
                  <a:srgbClr val="C00000"/>
                </a:solidFill>
                <a:latin typeface="David" panose="020E0502060401010101" pitchFamily="34" charset="-79"/>
                <a:cs typeface="David" panose="020E0502060401010101" pitchFamily="34" charset="-79"/>
              </a:rPr>
              <a:t>פעילויות אינטראקטיביות</a:t>
            </a:r>
            <a:r>
              <a:rPr lang="he-IL" sz="2000" dirty="0">
                <a:latin typeface="David" panose="020E0502060401010101" pitchFamily="34" charset="-79"/>
                <a:cs typeface="David" panose="020E0502060401010101" pitchFamily="34" charset="-79"/>
              </a:rPr>
              <a:t> - לבחור תחנות, ניסויים או חוויות מעשיות שישלבו את התלמידים בלמידה פעילה.</a:t>
            </a:r>
          </a:p>
          <a:p>
            <a:pPr marL="457200" indent="-457200" algn="r" rtl="1">
              <a:lnSpc>
                <a:spcPct val="150000"/>
              </a:lnSpc>
              <a:buClr>
                <a:schemeClr val="tx1"/>
              </a:buClr>
              <a:buFont typeface="+mj-lt"/>
              <a:buAutoNum type="arabicPeriod"/>
            </a:pPr>
            <a:r>
              <a:rPr lang="he-IL" sz="2000" b="1" dirty="0">
                <a:solidFill>
                  <a:srgbClr val="C00000"/>
                </a:solidFill>
                <a:latin typeface="David" panose="020E0502060401010101" pitchFamily="34" charset="-79"/>
                <a:cs typeface="David" panose="020E0502060401010101" pitchFamily="34" charset="-79"/>
              </a:rPr>
              <a:t>התאמה אישית (דיפרנציאציה)</a:t>
            </a:r>
            <a:r>
              <a:rPr lang="he-IL" sz="2000" dirty="0">
                <a:solidFill>
                  <a:srgbClr val="C00000"/>
                </a:solidFill>
                <a:latin typeface="David" panose="020E0502060401010101" pitchFamily="34" charset="-79"/>
                <a:cs typeface="David" panose="020E0502060401010101" pitchFamily="34" charset="-79"/>
              </a:rPr>
              <a:t> </a:t>
            </a:r>
            <a:r>
              <a:rPr lang="he-IL" sz="2000" dirty="0">
                <a:latin typeface="David" panose="020E0502060401010101" pitchFamily="34" charset="-79"/>
                <a:cs typeface="David" panose="020E0502060401010101" pitchFamily="34" charset="-79"/>
              </a:rPr>
              <a:t>- לקחת בחשבון סגנונות למידה שונים, צרכים ויכולות מגוונות של התלמידים.</a:t>
            </a:r>
          </a:p>
          <a:p>
            <a:pPr marL="457200" indent="-457200" algn="r" rtl="1">
              <a:lnSpc>
                <a:spcPct val="150000"/>
              </a:lnSpc>
              <a:buClr>
                <a:schemeClr val="tx1"/>
              </a:buClr>
              <a:buFont typeface="+mj-lt"/>
              <a:buAutoNum type="arabicPeriod"/>
            </a:pPr>
            <a:r>
              <a:rPr lang="he-IL" sz="2000" b="1" dirty="0">
                <a:solidFill>
                  <a:srgbClr val="C00000"/>
                </a:solidFill>
                <a:latin typeface="David" panose="020E0502060401010101" pitchFamily="34" charset="-79"/>
                <a:cs typeface="David" panose="020E0502060401010101" pitchFamily="34" charset="-79"/>
              </a:rPr>
              <a:t>פעילות המשך</a:t>
            </a:r>
            <a:r>
              <a:rPr lang="he-IL" sz="2000" dirty="0">
                <a:solidFill>
                  <a:srgbClr val="C00000"/>
                </a:solidFill>
                <a:latin typeface="David" panose="020E0502060401010101" pitchFamily="34" charset="-79"/>
                <a:cs typeface="David" panose="020E0502060401010101" pitchFamily="34" charset="-79"/>
              </a:rPr>
              <a:t> </a:t>
            </a:r>
            <a:r>
              <a:rPr lang="he-IL" sz="2000" dirty="0">
                <a:latin typeface="David" panose="020E0502060401010101" pitchFamily="34" charset="-79"/>
                <a:cs typeface="David" panose="020E0502060401010101" pitchFamily="34" charset="-79"/>
              </a:rPr>
              <a:t>- לתכנן משימות בכיתה לאחר הביקור לעיבוד ורפלקציה, ולחבר מחדש לחומר הנלמד.</a:t>
            </a:r>
          </a:p>
          <a:p>
            <a:pPr marL="457200" indent="-457200" algn="r" rtl="1">
              <a:lnSpc>
                <a:spcPct val="150000"/>
              </a:lnSpc>
              <a:buClr>
                <a:schemeClr val="tx1"/>
              </a:buClr>
              <a:buFont typeface="+mj-lt"/>
              <a:buAutoNum type="arabicPeriod"/>
            </a:pPr>
            <a:r>
              <a:rPr lang="he-IL" sz="2000" b="1" dirty="0">
                <a:solidFill>
                  <a:srgbClr val="C00000"/>
                </a:solidFill>
                <a:latin typeface="David" panose="020E0502060401010101" pitchFamily="34" charset="-79"/>
                <a:cs typeface="David" panose="020E0502060401010101" pitchFamily="34" charset="-79"/>
              </a:rPr>
              <a:t>הערכת הלמידה</a:t>
            </a:r>
            <a:r>
              <a:rPr lang="he-IL" sz="2000" dirty="0">
                <a:solidFill>
                  <a:srgbClr val="C00000"/>
                </a:solidFill>
                <a:latin typeface="David" panose="020E0502060401010101" pitchFamily="34" charset="-79"/>
                <a:cs typeface="David" panose="020E0502060401010101" pitchFamily="34" charset="-79"/>
              </a:rPr>
              <a:t> </a:t>
            </a:r>
            <a:r>
              <a:rPr lang="he-IL" sz="2000" dirty="0">
                <a:latin typeface="David" panose="020E0502060401010101" pitchFamily="34" charset="-79"/>
                <a:cs typeface="David" panose="020E0502060401010101" pitchFamily="34" charset="-79"/>
              </a:rPr>
              <a:t>- לקבוע דרכים מתאימות לבדוק את הידע וההבנה של התלמידים בזמן ולאחר הביקור.</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8200" y="476672"/>
            <a:ext cx="10515600" cy="1325563"/>
          </a:xfrm>
        </p:spPr>
        <p:txBody>
          <a:bodyPr>
            <a:noAutofit/>
          </a:bodyPr>
          <a:lstStyle/>
          <a:p>
            <a:pPr algn="r" rtl="1">
              <a:defRPr/>
            </a:pPr>
            <a:r>
              <a:rPr lang="he-IL" sz="2800" b="1" dirty="0">
                <a:latin typeface="David" panose="020E0502060401010101" pitchFamily="34" charset="-79"/>
                <a:cs typeface="David" panose="020E0502060401010101" pitchFamily="34" charset="-79"/>
              </a:rPr>
              <a:t>מה לקחת בחשבון כשבוחרים שותף לשיתוף פעולה לא־פורמלי / בלתי-פורמלי בחינוך לפיתוח בר-קיימא:</a:t>
            </a:r>
            <a:endParaRPr sz="3200" dirty="0">
              <a:latin typeface="David" panose="020E0502060401010101" pitchFamily="34" charset="-79"/>
              <a:cs typeface="David" panose="020E0502060401010101" pitchFamily="34" charset="-79"/>
            </a:endParaRPr>
          </a:p>
        </p:txBody>
      </p:sp>
      <p:sp>
        <p:nvSpPr>
          <p:cNvPr id="4" name="Content Placeholder 3"/>
          <p:cNvSpPr>
            <a:spLocks noGrp="1"/>
          </p:cNvSpPr>
          <p:nvPr>
            <p:ph idx="1"/>
          </p:nvPr>
        </p:nvSpPr>
        <p:spPr bwMode="auto"/>
        <p:txBody>
          <a:bodyPr>
            <a:normAutofit fontScale="85000" lnSpcReduction="10000"/>
          </a:bodyPr>
          <a:lstStyle/>
          <a:p>
            <a:pPr algn="r" rtl="1">
              <a:lnSpc>
                <a:spcPct val="150000"/>
              </a:lnSpc>
              <a:buFont typeface="Wingdings" pitchFamily="2" charset="2"/>
              <a:buChar char="ü"/>
              <a:defRPr/>
            </a:pPr>
            <a:r>
              <a:rPr lang="he-IL" sz="2400" b="1" dirty="0">
                <a:solidFill>
                  <a:srgbClr val="C00000"/>
                </a:solidFill>
                <a:latin typeface="David" panose="020E0502060401010101" pitchFamily="34" charset="-79"/>
                <a:cs typeface="David" panose="020E0502060401010101" pitchFamily="34" charset="-79"/>
              </a:rPr>
              <a:t>הגדר בבירור את המטרות והתוצרים שאתה שואף להשיג באמצעות שיתוף הפעולה</a:t>
            </a:r>
            <a:r>
              <a:rPr lang="he-IL" sz="2400" dirty="0">
                <a:latin typeface="David" panose="020E0502060401010101" pitchFamily="34" charset="-79"/>
                <a:cs typeface="David" panose="020E0502060401010101" pitchFamily="34" charset="-79"/>
              </a:rPr>
              <a:t>, וודא שהם תואמים את יעדי הלימודים ואת עקרונות הפיתוח בר-קיימא.</a:t>
            </a:r>
          </a:p>
          <a:p>
            <a:pPr algn="r" rtl="1">
              <a:lnSpc>
                <a:spcPct val="150000"/>
              </a:lnSpc>
              <a:buFont typeface="Wingdings" pitchFamily="2" charset="2"/>
              <a:buChar char="ü"/>
              <a:defRPr/>
            </a:pPr>
            <a:r>
              <a:rPr lang="he-IL" sz="2400" b="1" dirty="0">
                <a:solidFill>
                  <a:srgbClr val="C00000"/>
                </a:solidFill>
                <a:latin typeface="David" panose="020E0502060401010101" pitchFamily="34" charset="-79"/>
                <a:cs typeface="David" panose="020E0502060401010101" pitchFamily="34" charset="-79"/>
              </a:rPr>
              <a:t>חפש והערך</a:t>
            </a:r>
            <a:r>
              <a:rPr lang="he-IL" sz="2400" dirty="0">
                <a:latin typeface="David" panose="020E0502060401010101" pitchFamily="34" charset="-79"/>
                <a:cs typeface="David" panose="020E0502060401010101" pitchFamily="34" charset="-79"/>
              </a:rPr>
              <a:t> - בדוק את מחויבות השותפים לקיימות, את המומחיות הרלוונטית שלהם ואת המשאבים שיכולים לתמוך ביוזמות חינוכיות. מומלץ להעריך את מידת ההתאמה של השותף לערכי בית הספר </a:t>
            </a:r>
            <a:r>
              <a:rPr lang="he-IL" sz="2400" dirty="0" err="1">
                <a:latin typeface="David" panose="020E0502060401010101" pitchFamily="34" charset="-79"/>
                <a:cs typeface="David" panose="020E0502060401010101" pitchFamily="34" charset="-79"/>
              </a:rPr>
              <a:t>ולתכנית</a:t>
            </a:r>
            <a:r>
              <a:rPr lang="he-IL" sz="2400" dirty="0">
                <a:latin typeface="David" panose="020E0502060401010101" pitchFamily="34" charset="-79"/>
                <a:cs typeface="David" panose="020E0502060401010101" pitchFamily="34" charset="-79"/>
              </a:rPr>
              <a:t> הלימודים.</a:t>
            </a:r>
          </a:p>
          <a:p>
            <a:pPr algn="r" rtl="1">
              <a:lnSpc>
                <a:spcPct val="150000"/>
              </a:lnSpc>
              <a:buFont typeface="Wingdings" pitchFamily="2" charset="2"/>
              <a:buChar char="ü"/>
              <a:defRPr/>
            </a:pPr>
            <a:r>
              <a:rPr lang="he-IL" sz="2400" b="1" dirty="0">
                <a:solidFill>
                  <a:srgbClr val="C00000"/>
                </a:solidFill>
                <a:latin typeface="David" panose="020E0502060401010101" pitchFamily="34" charset="-79"/>
                <a:cs typeface="David" panose="020E0502060401010101" pitchFamily="34" charset="-79"/>
              </a:rPr>
              <a:t>שקול את תפקיד השותף </a:t>
            </a:r>
            <a:r>
              <a:rPr lang="he-IL" sz="2400" dirty="0">
                <a:latin typeface="David" panose="020E0502060401010101" pitchFamily="34" charset="-79"/>
                <a:cs typeface="David" panose="020E0502060401010101" pitchFamily="34" charset="-79"/>
              </a:rPr>
              <a:t>- לדוגמה, מתן מומחיות ומשאבים לתמיכה בלמידת התלמידים, או שיתוף התלמידים בחוויות למידה משמעותיות כגון פעילויות מעשיות או סיור שטח.</a:t>
            </a:r>
          </a:p>
          <a:p>
            <a:pPr algn="r" rtl="1">
              <a:lnSpc>
                <a:spcPct val="150000"/>
              </a:lnSpc>
              <a:buFont typeface="Wingdings" pitchFamily="2" charset="2"/>
              <a:buChar char="ü"/>
              <a:defRPr/>
            </a:pPr>
            <a:r>
              <a:rPr lang="he-IL" sz="2400" b="1" dirty="0">
                <a:solidFill>
                  <a:srgbClr val="C00000"/>
                </a:solidFill>
                <a:latin typeface="David" panose="020E0502060401010101" pitchFamily="34" charset="-79"/>
                <a:cs typeface="David" panose="020E0502060401010101" pitchFamily="34" charset="-79"/>
              </a:rPr>
              <a:t>שקול את הפוטנציאל לשיתוף פעולה ארוך טווח ולשותפות מתמשכת </a:t>
            </a:r>
            <a:r>
              <a:rPr lang="he-IL" sz="2400" dirty="0">
                <a:latin typeface="David" panose="020E0502060401010101" pitchFamily="34" charset="-79"/>
                <a:cs typeface="David" panose="020E0502060401010101" pitchFamily="34" charset="-79"/>
              </a:rPr>
              <a:t>- מהם התכנים של שיתוף פעולה זה, שהופכים אותו לרלוונטי עבורך וגם עבור השותף לאורך זמן.</a:t>
            </a:r>
            <a:endParaRPr dirty="0">
              <a:latin typeface="David" panose="020E0502060401010101" pitchFamily="34" charset="-79"/>
              <a:cs typeface="David" panose="020E0502060401010101" pitchFamily="34" charset="-79"/>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8200" y="2060848"/>
            <a:ext cx="10515600" cy="2868339"/>
          </a:xfrm>
        </p:spPr>
        <p:txBody>
          <a:bodyPr>
            <a:normAutofit fontScale="90000"/>
          </a:bodyPr>
          <a:lstStyle/>
          <a:p>
            <a:pPr algn="ctr" rtl="1">
              <a:defRPr/>
            </a:pPr>
            <a:r>
              <a:rPr lang="he-IL" sz="4000" b="1" dirty="0">
                <a:solidFill>
                  <a:srgbClr val="025952"/>
                </a:solidFill>
                <a:latin typeface="David" panose="020E0502060401010101" pitchFamily="34" charset="-79"/>
                <a:cs typeface="David" panose="020E0502060401010101" pitchFamily="34" charset="-79"/>
              </a:rPr>
              <a:t>3</a:t>
            </a:r>
            <a:r>
              <a:rPr lang="he-IL" sz="3600" b="1" dirty="0">
                <a:solidFill>
                  <a:srgbClr val="025952"/>
                </a:solidFill>
                <a:latin typeface="David" panose="020E0502060401010101" pitchFamily="34" charset="-79"/>
                <a:cs typeface="David" panose="020E0502060401010101" pitchFamily="34" charset="-79"/>
              </a:rPr>
              <a:t>. דוגמאות לחינוך לפיתוח בר-קיימא</a:t>
            </a:r>
            <a:r>
              <a:rPr lang="de-DE" sz="3600" b="1" dirty="0">
                <a:solidFill>
                  <a:srgbClr val="025952"/>
                </a:solidFill>
                <a:latin typeface="David" panose="020E0502060401010101" pitchFamily="34" charset="-79"/>
                <a:cs typeface="David" panose="020E0502060401010101" pitchFamily="34" charset="-79"/>
              </a:rPr>
              <a:t> </a:t>
            </a:r>
            <a:r>
              <a:rPr lang="he-IL" sz="3600" b="1" dirty="0">
                <a:solidFill>
                  <a:srgbClr val="025952"/>
                </a:solidFill>
                <a:latin typeface="David" panose="020E0502060401010101" pitchFamily="34" charset="-79"/>
                <a:cs typeface="David" panose="020E0502060401010101" pitchFamily="34" charset="-79"/>
              </a:rPr>
              <a:t> עם שותפים בלתי-פורמליים ובלתי-רשמיים</a:t>
            </a:r>
            <a:br>
              <a:rPr lang="he-IL" sz="4000" b="1" dirty="0">
                <a:solidFill>
                  <a:srgbClr val="025952"/>
                </a:solidFill>
                <a:latin typeface="David" panose="020E0502060401010101" pitchFamily="34" charset="-79"/>
                <a:cs typeface="David" panose="020E0502060401010101" pitchFamily="34" charset="-79"/>
              </a:rPr>
            </a:br>
            <a:br>
              <a:rPr lang="he-IL" sz="4000" b="1" dirty="0">
                <a:solidFill>
                  <a:srgbClr val="025952"/>
                </a:solidFill>
                <a:latin typeface="David" panose="020E0502060401010101" pitchFamily="34" charset="-79"/>
                <a:cs typeface="David" panose="020E0502060401010101" pitchFamily="34" charset="-79"/>
              </a:rPr>
            </a:br>
            <a:r>
              <a:rPr lang="he-IL" sz="2200" dirty="0">
                <a:solidFill>
                  <a:srgbClr val="025952"/>
                </a:solidFill>
                <a:latin typeface="David" panose="020E0502060401010101" pitchFamily="34" charset="-79"/>
                <a:cs typeface="David" panose="020E0502060401010101" pitchFamily="34" charset="-79"/>
              </a:rPr>
              <a:t>דוגמה 1: שני פרויקטים שיתופיים של תלמידים (תוכנית </a:t>
            </a:r>
            <a:r>
              <a:rPr lang="en-US" sz="2200" dirty="0" err="1">
                <a:solidFill>
                  <a:srgbClr val="025952"/>
                </a:solidFill>
                <a:latin typeface="David" panose="020E0502060401010101" pitchFamily="34" charset="-79"/>
                <a:cs typeface="David" panose="020E0502060401010101" pitchFamily="34" charset="-79"/>
              </a:rPr>
              <a:t>StarT</a:t>
            </a:r>
            <a:r>
              <a:rPr lang="en-US" sz="2200" dirty="0">
                <a:solidFill>
                  <a:srgbClr val="025952"/>
                </a:solidFill>
                <a:latin typeface="David" panose="020E0502060401010101" pitchFamily="34" charset="-79"/>
                <a:cs typeface="David" panose="020E0502060401010101" pitchFamily="34" charset="-79"/>
              </a:rPr>
              <a:t> LUMA</a:t>
            </a:r>
            <a:r>
              <a:rPr lang="he-IL" sz="2200" dirty="0">
                <a:solidFill>
                  <a:srgbClr val="025952"/>
                </a:solidFill>
                <a:latin typeface="David" panose="020E0502060401010101" pitchFamily="34" charset="-79"/>
                <a:cs typeface="David" panose="020E0502060401010101" pitchFamily="34" charset="-79"/>
              </a:rPr>
              <a:t>)</a:t>
            </a:r>
            <a:br>
              <a:rPr lang="he-IL" sz="2200" dirty="0">
                <a:solidFill>
                  <a:srgbClr val="025952"/>
                </a:solidFill>
                <a:latin typeface="David" panose="020E0502060401010101" pitchFamily="34" charset="-79"/>
                <a:cs typeface="David" panose="020E0502060401010101" pitchFamily="34" charset="-79"/>
              </a:rPr>
            </a:br>
            <a:br>
              <a:rPr lang="he-IL" sz="2200" dirty="0">
                <a:solidFill>
                  <a:srgbClr val="025952"/>
                </a:solidFill>
                <a:latin typeface="David" panose="020E0502060401010101" pitchFamily="34" charset="-79"/>
                <a:cs typeface="David" panose="020E0502060401010101" pitchFamily="34" charset="-79"/>
              </a:rPr>
            </a:br>
            <a:r>
              <a:rPr lang="he-IL" sz="2200" dirty="0">
                <a:solidFill>
                  <a:srgbClr val="025952"/>
                </a:solidFill>
                <a:latin typeface="David" panose="020E0502060401010101" pitchFamily="34" charset="-79"/>
                <a:cs typeface="David" panose="020E0502060401010101" pitchFamily="34" charset="-79"/>
              </a:rPr>
              <a:t>דוגמה 2: תחנת היער</a:t>
            </a:r>
            <a:r>
              <a:rPr lang="en-US" sz="2200" dirty="0" err="1">
                <a:solidFill>
                  <a:srgbClr val="025952"/>
                </a:solidFill>
                <a:latin typeface="David" panose="020E0502060401010101" pitchFamily="34" charset="-79"/>
                <a:cs typeface="David" panose="020E0502060401010101" pitchFamily="34" charset="-79"/>
              </a:rPr>
              <a:t>Hyytiälä</a:t>
            </a:r>
            <a:r>
              <a:rPr lang="en-US" sz="2200" dirty="0">
                <a:solidFill>
                  <a:srgbClr val="025952"/>
                </a:solidFill>
                <a:latin typeface="David" panose="020E0502060401010101" pitchFamily="34" charset="-79"/>
                <a:cs typeface="David" panose="020E0502060401010101" pitchFamily="34" charset="-79"/>
              </a:rPr>
              <a:t> </a:t>
            </a:r>
            <a:r>
              <a:rPr lang="he-IL" sz="2200" dirty="0">
                <a:solidFill>
                  <a:srgbClr val="025952"/>
                </a:solidFill>
                <a:latin typeface="David" panose="020E0502060401010101" pitchFamily="34" charset="-79"/>
                <a:cs typeface="David" panose="020E0502060401010101" pitchFamily="34" charset="-79"/>
              </a:rPr>
              <a:t> כדוגמה לביקור לימודי בתחנת מחקר</a:t>
            </a:r>
            <a:br>
              <a:rPr lang="he-IL" sz="2200" dirty="0">
                <a:solidFill>
                  <a:srgbClr val="025952"/>
                </a:solidFill>
                <a:latin typeface="David" panose="020E0502060401010101" pitchFamily="34" charset="-79"/>
                <a:cs typeface="David" panose="020E0502060401010101" pitchFamily="34" charset="-79"/>
              </a:rPr>
            </a:br>
            <a:br>
              <a:rPr lang="he-IL" sz="2200" dirty="0">
                <a:solidFill>
                  <a:srgbClr val="025952"/>
                </a:solidFill>
                <a:latin typeface="David" panose="020E0502060401010101" pitchFamily="34" charset="-79"/>
                <a:cs typeface="David" panose="020E0502060401010101" pitchFamily="34" charset="-79"/>
              </a:rPr>
            </a:br>
            <a:r>
              <a:rPr lang="he-IL" sz="2200" b="1" dirty="0">
                <a:solidFill>
                  <a:srgbClr val="C00000"/>
                </a:solidFill>
                <a:latin typeface="David" panose="020E0502060401010101" pitchFamily="34" charset="-79"/>
                <a:cs typeface="David" panose="020E0502060401010101" pitchFamily="34" charset="-79"/>
              </a:rPr>
              <a:t>אנא הוסיפו כאן דוגמאות מקומיות שלכם !!</a:t>
            </a:r>
            <a:endParaRPr lang="fi-FI" sz="5400" b="1" dirty="0">
              <a:solidFill>
                <a:srgbClr val="C00000"/>
              </a:solidFill>
              <a:latin typeface="David" panose="020E0502060401010101" pitchFamily="34" charset="-79"/>
              <a:cs typeface="David" panose="020E0502060401010101" pitchFamily="34" charset="-79"/>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4"/>
          <a:stretch/>
        </p:blipFill>
        <p:spPr bwMode="auto">
          <a:xfrm>
            <a:off x="191344" y="828426"/>
            <a:ext cx="1272616" cy="1272616"/>
          </a:xfrm>
          <a:prstGeom prst="rect">
            <a:avLst/>
          </a:prstGeom>
        </p:spPr>
      </p:pic>
      <p:pic>
        <p:nvPicPr>
          <p:cNvPr id="6" name="Online Media 5" title="International LUMA StarT Award 2020 Nominee - An Action Plan to Save the Moldy Books">
            <a:hlinkClick r:id="" action="ppaction://media"/>
          </p:cNvPr>
          <p:cNvPicPr>
            <a:picLocks noGrp="1" noRot="1" noChangeAspect="1"/>
          </p:cNvPicPr>
          <p:nvPr>
            <p:ph idx="13"/>
            <a:videoFile r:link="rId1"/>
          </p:nvPr>
        </p:nvPicPr>
        <p:blipFill>
          <a:blip r:embed="rId5"/>
          <a:stretch/>
        </p:blipFill>
        <p:spPr bwMode="auto">
          <a:xfrm>
            <a:off x="191344" y="2636912"/>
            <a:ext cx="4176464" cy="2982913"/>
          </a:xfrm>
          <a:prstGeom prst="rect">
            <a:avLst/>
          </a:prstGeom>
        </p:spPr>
      </p:pic>
      <p:sp>
        <p:nvSpPr>
          <p:cNvPr id="9" name="TextBox 8">
            <a:extLst>
              <a:ext uri="{FF2B5EF4-FFF2-40B4-BE49-F238E27FC236}">
                <a16:creationId xmlns:a16="http://schemas.microsoft.com/office/drawing/2014/main" id="{FC2A81A2-0A30-6FAD-DEC0-8A1E7B72B4DF}"/>
              </a:ext>
            </a:extLst>
          </p:cNvPr>
          <p:cNvSpPr txBox="1"/>
          <p:nvPr/>
        </p:nvSpPr>
        <p:spPr>
          <a:xfrm>
            <a:off x="1199456" y="734174"/>
            <a:ext cx="10585176" cy="461665"/>
          </a:xfrm>
          <a:prstGeom prst="rect">
            <a:avLst/>
          </a:prstGeom>
          <a:noFill/>
        </p:spPr>
        <p:txBody>
          <a:bodyPr wrap="square">
            <a:spAutoFit/>
          </a:bodyPr>
          <a:lstStyle/>
          <a:p>
            <a:pPr marL="457200" indent="-457200" algn="r" defTabSz="914400" rtl="1">
              <a:buAutoNum type="arabicPeriod"/>
            </a:pPr>
            <a:r>
              <a:rPr lang="he-IL" sz="2400" b="1" dirty="0">
                <a:latin typeface="David" panose="020E0502060401010101" pitchFamily="34" charset="-79"/>
                <a:cs typeface="David" panose="020E0502060401010101" pitchFamily="34" charset="-79"/>
              </a:rPr>
              <a:t>דוגמה ל- </a:t>
            </a:r>
            <a:r>
              <a:rPr lang="en-US" sz="2400" b="1" dirty="0">
                <a:latin typeface="David" panose="020E0502060401010101" pitchFamily="34" charset="-79"/>
                <a:cs typeface="David" panose="020E0502060401010101" pitchFamily="34" charset="-79"/>
              </a:rPr>
              <a:t>PBL</a:t>
            </a:r>
            <a:r>
              <a:rPr lang="he-IL" sz="2400" b="1" dirty="0">
                <a:latin typeface="David" panose="020E0502060401010101" pitchFamily="34" charset="-79"/>
                <a:cs typeface="David" panose="020E0502060401010101" pitchFamily="34" charset="-79"/>
              </a:rPr>
              <a:t> (למידה מבוססת פרויקטים) - </a:t>
            </a:r>
            <a:r>
              <a:rPr lang="he-IL" sz="2400" dirty="0">
                <a:latin typeface="David" panose="020E0502060401010101" pitchFamily="34" charset="-79"/>
                <a:cs typeface="David" panose="020E0502060401010101" pitchFamily="34" charset="-79"/>
              </a:rPr>
              <a:t>שיתוף פעולה עם הספרייה המקומית</a:t>
            </a:r>
          </a:p>
        </p:txBody>
      </p:sp>
      <p:sp>
        <p:nvSpPr>
          <p:cNvPr id="11" name="TextBox 10">
            <a:extLst>
              <a:ext uri="{FF2B5EF4-FFF2-40B4-BE49-F238E27FC236}">
                <a16:creationId xmlns:a16="http://schemas.microsoft.com/office/drawing/2014/main" id="{33FDCC8B-33F8-5E98-88B4-0A10CDBF0556}"/>
              </a:ext>
            </a:extLst>
          </p:cNvPr>
          <p:cNvSpPr txBox="1"/>
          <p:nvPr/>
        </p:nvSpPr>
        <p:spPr>
          <a:xfrm>
            <a:off x="4007768" y="1855852"/>
            <a:ext cx="7776864" cy="4093428"/>
          </a:xfrm>
          <a:prstGeom prst="rect">
            <a:avLst/>
          </a:prstGeom>
          <a:noFill/>
        </p:spPr>
        <p:txBody>
          <a:bodyPr wrap="square">
            <a:spAutoFit/>
          </a:bodyPr>
          <a:lstStyle/>
          <a:p>
            <a:pPr algn="r">
              <a:buNone/>
            </a:pPr>
            <a:r>
              <a:rPr lang="he-IL" sz="2000" b="1" dirty="0">
                <a:latin typeface="David" panose="020E0502060401010101" pitchFamily="34" charset="-79"/>
                <a:cs typeface="David" panose="020E0502060401010101" pitchFamily="34" charset="-79"/>
              </a:rPr>
              <a:t>שם קהילת הלמידה:</a:t>
            </a:r>
            <a:br>
              <a:rPr lang="he-IL" sz="2000" dirty="0">
                <a:latin typeface="David" panose="020E0502060401010101" pitchFamily="34" charset="-79"/>
                <a:cs typeface="David" panose="020E0502060401010101" pitchFamily="34" charset="-79"/>
              </a:rPr>
            </a:br>
            <a:r>
              <a:rPr lang="he-IL" sz="2000" dirty="0">
                <a:latin typeface="David" panose="020E0502060401010101" pitchFamily="34" charset="-79"/>
                <a:cs typeface="David" panose="020E0502060401010101" pitchFamily="34" charset="-79"/>
              </a:rPr>
              <a:t>בית הספר </a:t>
            </a:r>
            <a:r>
              <a:rPr lang="he-IL" sz="2000" dirty="0" err="1">
                <a:latin typeface="David" panose="020E0502060401010101" pitchFamily="34" charset="-79"/>
                <a:cs typeface="David" panose="020E0502060401010101" pitchFamily="34" charset="-79"/>
              </a:rPr>
              <a:t>יונחאי</a:t>
            </a:r>
            <a:r>
              <a:rPr lang="he-IL" sz="2000" dirty="0">
                <a:latin typeface="David" panose="020E0502060401010101" pitchFamily="34" charset="-79"/>
                <a:cs typeface="David" panose="020E0502060401010101" pitchFamily="34" charset="-79"/>
              </a:rPr>
              <a:t>, </a:t>
            </a:r>
            <a:r>
              <a:rPr lang="he-IL" sz="2000" dirty="0" err="1">
                <a:latin typeface="David" panose="020E0502060401010101" pitchFamily="34" charset="-79"/>
                <a:cs typeface="David" panose="020E0502060401010101" pitchFamily="34" charset="-79"/>
              </a:rPr>
              <a:t>ינטיאן</a:t>
            </a:r>
            <a:r>
              <a:rPr lang="he-IL" sz="2000" dirty="0">
                <a:latin typeface="David" panose="020E0502060401010101" pitchFamily="34" charset="-79"/>
                <a:cs typeface="David" panose="020E0502060401010101" pitchFamily="34" charset="-79"/>
              </a:rPr>
              <a:t>, סין</a:t>
            </a:r>
          </a:p>
          <a:p>
            <a:pPr algn="r">
              <a:buNone/>
            </a:pPr>
            <a:endParaRPr lang="he-IL" sz="2000" dirty="0">
              <a:latin typeface="David" panose="020E0502060401010101" pitchFamily="34" charset="-79"/>
              <a:cs typeface="David" panose="020E0502060401010101" pitchFamily="34" charset="-79"/>
            </a:endParaRPr>
          </a:p>
          <a:p>
            <a:pPr algn="r">
              <a:buNone/>
            </a:pPr>
            <a:r>
              <a:rPr lang="he-IL" sz="2000" b="1" dirty="0">
                <a:latin typeface="David" panose="020E0502060401010101" pitchFamily="34" charset="-79"/>
                <a:cs typeface="David" panose="020E0502060401010101" pitchFamily="34" charset="-79"/>
              </a:rPr>
              <a:t>רמת בית הספר:</a:t>
            </a:r>
            <a:br>
              <a:rPr lang="he-IL" sz="2000" dirty="0">
                <a:latin typeface="David" panose="020E0502060401010101" pitchFamily="34" charset="-79"/>
                <a:cs typeface="David" panose="020E0502060401010101" pitchFamily="34" charset="-79"/>
              </a:rPr>
            </a:br>
            <a:r>
              <a:rPr lang="he-IL" sz="2000" dirty="0">
                <a:latin typeface="David" panose="020E0502060401010101" pitchFamily="34" charset="-79"/>
                <a:cs typeface="David" panose="020E0502060401010101" pitchFamily="34" charset="-79"/>
              </a:rPr>
              <a:t>בית ספר יסודי</a:t>
            </a:r>
          </a:p>
          <a:p>
            <a:pPr algn="r">
              <a:buNone/>
            </a:pPr>
            <a:endParaRPr lang="he-IL" sz="2000" dirty="0">
              <a:latin typeface="David" panose="020E0502060401010101" pitchFamily="34" charset="-79"/>
              <a:cs typeface="David" panose="020E0502060401010101" pitchFamily="34" charset="-79"/>
            </a:endParaRPr>
          </a:p>
          <a:p>
            <a:pPr algn="r">
              <a:buNone/>
            </a:pPr>
            <a:r>
              <a:rPr lang="he-IL" sz="2000" b="1" dirty="0">
                <a:latin typeface="David" panose="020E0502060401010101" pitchFamily="34" charset="-79"/>
                <a:cs typeface="David" panose="020E0502060401010101" pitchFamily="34" charset="-79"/>
              </a:rPr>
              <a:t>מקצועות ששולבו בפרויקט:</a:t>
            </a:r>
            <a:br>
              <a:rPr lang="he-IL" sz="2000" dirty="0">
                <a:latin typeface="David" panose="020E0502060401010101" pitchFamily="34" charset="-79"/>
                <a:cs typeface="David" panose="020E0502060401010101" pitchFamily="34" charset="-79"/>
              </a:rPr>
            </a:br>
            <a:r>
              <a:rPr lang="he-IL" sz="2000" dirty="0">
                <a:latin typeface="David" panose="020E0502060401010101" pitchFamily="34" charset="-79"/>
                <a:cs typeface="David" panose="020E0502060401010101" pitchFamily="34" charset="-79"/>
              </a:rPr>
              <a:t>תרגול מקיף, ביולוגיה, כימיה, פיזיקה, מדעי המחשב והנדסה, מתמטיקה, סינית, אמנות, גיאוגרפיה ומדעים.</a:t>
            </a:r>
          </a:p>
          <a:p>
            <a:pPr algn="r">
              <a:buNone/>
            </a:pPr>
            <a:endParaRPr lang="he-IL" sz="2000" dirty="0">
              <a:latin typeface="David" panose="020E0502060401010101" pitchFamily="34" charset="-79"/>
              <a:cs typeface="David" panose="020E0502060401010101" pitchFamily="34" charset="-79"/>
            </a:endParaRPr>
          </a:p>
          <a:p>
            <a:pPr algn="r">
              <a:buNone/>
            </a:pPr>
            <a:r>
              <a:rPr lang="he-IL" sz="2000" b="1" dirty="0">
                <a:latin typeface="David" panose="020E0502060401010101" pitchFamily="34" charset="-79"/>
                <a:cs typeface="David" panose="020E0502060401010101" pitchFamily="34" charset="-79"/>
              </a:rPr>
              <a:t>ציטוט:</a:t>
            </a:r>
            <a:br>
              <a:rPr lang="he-IL" sz="2000" dirty="0">
                <a:latin typeface="David" panose="020E0502060401010101" pitchFamily="34" charset="-79"/>
                <a:cs typeface="David" panose="020E0502060401010101" pitchFamily="34" charset="-79"/>
              </a:rPr>
            </a:br>
            <a:r>
              <a:rPr lang="he-IL" sz="2000" dirty="0">
                <a:latin typeface="David" panose="020E0502060401010101" pitchFamily="34" charset="-79"/>
                <a:cs typeface="David" panose="020E0502060401010101" pitchFamily="34" charset="-79"/>
              </a:rPr>
              <a:t>"יום אחד כשהלכנו לספרייה, נתקלנו בספר בפינה, עם ריח עובש חזק וקצת פטריות בעין מקרוב. מאוחר יותר, למדנו מהספרן שרבים מהספרים בספרייה מלאו עובש."</a:t>
            </a:r>
          </a:p>
        </p:txBody>
      </p:sp>
      <p:sp>
        <p:nvSpPr>
          <p:cNvPr id="13" name="TextBox 12">
            <a:extLst>
              <a:ext uri="{FF2B5EF4-FFF2-40B4-BE49-F238E27FC236}">
                <a16:creationId xmlns:a16="http://schemas.microsoft.com/office/drawing/2014/main" id="{0BA9FEE7-57E7-1137-FE4F-82B0396C1512}"/>
              </a:ext>
            </a:extLst>
          </p:cNvPr>
          <p:cNvSpPr txBox="1"/>
          <p:nvPr/>
        </p:nvSpPr>
        <p:spPr>
          <a:xfrm>
            <a:off x="59668" y="6397398"/>
            <a:ext cx="8616280" cy="338554"/>
          </a:xfrm>
          <a:prstGeom prst="rect">
            <a:avLst/>
          </a:prstGeom>
          <a:noFill/>
        </p:spPr>
        <p:txBody>
          <a:bodyPr wrap="square">
            <a:spAutoFit/>
          </a:bodyPr>
          <a:lstStyle/>
          <a:p>
            <a:pPr marL="92075" indent="0" algn="l">
              <a:buNone/>
              <a:defRPr/>
            </a:pPr>
            <a:r>
              <a:rPr lang="en-US" sz="1600" b="1" dirty="0"/>
              <a:t>Project diary:  </a:t>
            </a:r>
            <a:r>
              <a:rPr lang="en-US" sz="1600" b="0" u="sng" dirty="0">
                <a:hlinkClick r:id="rId6" tooltip="https://start.luma.fi/wp-content/uploads/2020/04/moldy-books-project-diary-1.pdf"/>
              </a:rPr>
              <a:t>https://start.luma.fi/wp-content/uploads/2020/04/moldy-books-project-diary-1.pdf</a:t>
            </a:r>
            <a:endParaRPr lang="en-US" sz="1600" b="0" dirty="0"/>
          </a:p>
        </p:txBody>
      </p:sp>
      <p:sp>
        <p:nvSpPr>
          <p:cNvPr id="15" name="TextBox 14">
            <a:extLst>
              <a:ext uri="{FF2B5EF4-FFF2-40B4-BE49-F238E27FC236}">
                <a16:creationId xmlns:a16="http://schemas.microsoft.com/office/drawing/2014/main" id="{C3F79A76-BD1A-4A42-AEE3-EA888FCC3253}"/>
              </a:ext>
            </a:extLst>
          </p:cNvPr>
          <p:cNvSpPr txBox="1"/>
          <p:nvPr/>
        </p:nvSpPr>
        <p:spPr>
          <a:xfrm>
            <a:off x="3719736" y="1258284"/>
            <a:ext cx="8210433" cy="461665"/>
          </a:xfrm>
          <a:prstGeom prst="rect">
            <a:avLst/>
          </a:prstGeom>
          <a:noFill/>
        </p:spPr>
        <p:txBody>
          <a:bodyPr wrap="square">
            <a:spAutoFit/>
          </a:bodyPr>
          <a:lstStyle/>
          <a:p>
            <a:pPr algn="r" defTabSz="914400" rtl="1"/>
            <a:r>
              <a:rPr lang="he-IL" sz="2400" dirty="0">
                <a:solidFill>
                  <a:srgbClr val="C00000"/>
                </a:solidFill>
                <a:latin typeface="David" panose="020E0502060401010101" pitchFamily="34" charset="-79"/>
                <a:cs typeface="David" panose="020E0502060401010101" pitchFamily="34" charset="-79"/>
              </a:rPr>
              <a:t> תוכנית פעולה להצלת הספרים העובשים בספריית בית הספר </a:t>
            </a:r>
            <a:r>
              <a:rPr lang="he-IL" sz="2400" dirty="0" err="1">
                <a:solidFill>
                  <a:srgbClr val="C00000"/>
                </a:solidFill>
                <a:latin typeface="David" panose="020E0502060401010101" pitchFamily="34" charset="-79"/>
                <a:cs typeface="David" panose="020E0502060401010101" pitchFamily="34" charset="-79"/>
              </a:rPr>
              <a:t>יונחאי</a:t>
            </a:r>
            <a:r>
              <a:rPr lang="he-IL" sz="2400" dirty="0">
                <a:solidFill>
                  <a:srgbClr val="C00000"/>
                </a:solidFill>
                <a:latin typeface="David" panose="020E0502060401010101" pitchFamily="34" charset="-79"/>
                <a:cs typeface="David" panose="020E0502060401010101" pitchFamily="34" charset="-79"/>
              </a:rPr>
              <a:t>.</a:t>
            </a:r>
            <a:endParaRPr lang="en-IL" sz="2400" dirty="0">
              <a:solidFill>
                <a:srgbClr val="C00000"/>
              </a:solidFill>
              <a:latin typeface="David" panose="020E0502060401010101" pitchFamily="34" charset="-79"/>
              <a:cs typeface="David" panose="020E0502060401010101"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191344" y="740409"/>
            <a:ext cx="11665296" cy="1248431"/>
          </a:xfrm>
        </p:spPr>
        <p:txBody>
          <a:bodyPr>
            <a:noAutofit/>
          </a:bodyPr>
          <a:lstStyle/>
          <a:p>
            <a:pPr algn="ctr">
              <a:defRPr/>
            </a:pPr>
            <a:r>
              <a:rPr lang="he-IL" sz="3200" b="1" dirty="0">
                <a:latin typeface="David" panose="020E0502060401010101" pitchFamily="34" charset="-79"/>
                <a:cs typeface="David" panose="020E0502060401010101" pitchFamily="34" charset="-79"/>
              </a:rPr>
              <a:t>חינוך לפיתוח </a:t>
            </a:r>
            <a:r>
              <a:rPr lang="he-IL" sz="3200" b="1" dirty="0" err="1">
                <a:latin typeface="David" panose="020E0502060401010101" pitchFamily="34" charset="-79"/>
                <a:cs typeface="David" panose="020E0502060401010101" pitchFamily="34" charset="-79"/>
              </a:rPr>
              <a:t>בר־קיימא</a:t>
            </a:r>
            <a:r>
              <a:rPr lang="he-IL" sz="3200" b="1" dirty="0">
                <a:latin typeface="David" panose="020E0502060401010101" pitchFamily="34" charset="-79"/>
                <a:cs typeface="David" panose="020E0502060401010101" pitchFamily="34" charset="-79"/>
              </a:rPr>
              <a:t> עם שותפים בלתי-פורמליים ובלתי-ממוסדים: </a:t>
            </a:r>
            <a:r>
              <a:rPr lang="he-IL" sz="3200" dirty="0">
                <a:latin typeface="David" panose="020E0502060401010101" pitchFamily="34" charset="-79"/>
                <a:cs typeface="David" panose="020E0502060401010101" pitchFamily="34" charset="-79"/>
              </a:rPr>
              <a:t>מתווה הרצאה</a:t>
            </a:r>
            <a:endParaRPr lang="de-DE" sz="3200" dirty="0">
              <a:latin typeface="David" panose="020E0502060401010101" pitchFamily="34" charset="-79"/>
              <a:cs typeface="David" panose="020E0502060401010101" pitchFamily="34" charset="-79"/>
            </a:endParaRPr>
          </a:p>
        </p:txBody>
      </p:sp>
      <p:sp>
        <p:nvSpPr>
          <p:cNvPr id="11" name="TextBox 10">
            <a:extLst>
              <a:ext uri="{FF2B5EF4-FFF2-40B4-BE49-F238E27FC236}">
                <a16:creationId xmlns:a16="http://schemas.microsoft.com/office/drawing/2014/main" id="{47B070B4-1ABA-E8E9-13D2-4081324213EE}"/>
              </a:ext>
            </a:extLst>
          </p:cNvPr>
          <p:cNvSpPr txBox="1"/>
          <p:nvPr/>
        </p:nvSpPr>
        <p:spPr>
          <a:xfrm>
            <a:off x="983432" y="2025129"/>
            <a:ext cx="10680848" cy="3924151"/>
          </a:xfrm>
          <a:prstGeom prst="rect">
            <a:avLst/>
          </a:prstGeom>
          <a:noFill/>
        </p:spPr>
        <p:txBody>
          <a:bodyPr wrap="square">
            <a:spAutoFit/>
          </a:bodyPr>
          <a:lstStyle/>
          <a:p>
            <a:pPr marL="342900" indent="-342900" algn="r" rtl="1">
              <a:lnSpc>
                <a:spcPct val="150000"/>
              </a:lnSpc>
              <a:buFont typeface="Wingdings" pitchFamily="2" charset="2"/>
              <a:buChar char="q"/>
            </a:pPr>
            <a:r>
              <a:rPr lang="he-IL" sz="2400" b="1" dirty="0">
                <a:solidFill>
                  <a:srgbClr val="C00000"/>
                </a:solidFill>
                <a:latin typeface="David" panose="020E0502060401010101" pitchFamily="34" charset="-79"/>
                <a:cs typeface="David" panose="020E0502060401010101" pitchFamily="34" charset="-79"/>
              </a:rPr>
              <a:t>מהי סביבה לימודית?</a:t>
            </a:r>
            <a:br>
              <a:rPr lang="he-IL" sz="2400" dirty="0">
                <a:latin typeface="David" panose="020E0502060401010101" pitchFamily="34" charset="-79"/>
                <a:cs typeface="David" panose="020E0502060401010101" pitchFamily="34" charset="-79"/>
              </a:rPr>
            </a:br>
            <a:r>
              <a:rPr lang="he-IL" sz="2400" dirty="0">
                <a:latin typeface="David" panose="020E0502060401010101" pitchFamily="34" charset="-79"/>
                <a:cs typeface="David" panose="020E0502060401010101" pitchFamily="34" charset="-79"/>
              </a:rPr>
              <a:t>הגדרה של סביבות למידה פורמליות, בלתי-פורמליות ובלתי-ממוסדות עם דוגמאות.</a:t>
            </a:r>
          </a:p>
          <a:p>
            <a:pPr algn="r" rtl="1">
              <a:lnSpc>
                <a:spcPct val="150000"/>
              </a:lnSpc>
            </a:pPr>
            <a:endParaRPr lang="he-IL" sz="2400" dirty="0">
              <a:latin typeface="David" panose="020E0502060401010101" pitchFamily="34" charset="-79"/>
              <a:cs typeface="David" panose="020E0502060401010101" pitchFamily="34" charset="-79"/>
            </a:endParaRPr>
          </a:p>
          <a:p>
            <a:pPr marL="342900" indent="-342900" algn="r" rtl="1">
              <a:lnSpc>
                <a:spcPct val="150000"/>
              </a:lnSpc>
              <a:buFont typeface="Wingdings" pitchFamily="2" charset="2"/>
              <a:buChar char="q"/>
            </a:pPr>
            <a:r>
              <a:rPr lang="he-IL" sz="2400" b="1" dirty="0">
                <a:solidFill>
                  <a:srgbClr val="C00000"/>
                </a:solidFill>
                <a:latin typeface="David" panose="020E0502060401010101" pitchFamily="34" charset="-79"/>
                <a:cs typeface="David" panose="020E0502060401010101" pitchFamily="34" charset="-79"/>
              </a:rPr>
              <a:t>כיצד לשתף פעולה עם שותפים בלתי-פורמליים ולא-פורמליים?</a:t>
            </a:r>
            <a:br>
              <a:rPr lang="he-IL" sz="2400" dirty="0">
                <a:latin typeface="David" panose="020E0502060401010101" pitchFamily="34" charset="-79"/>
                <a:cs typeface="David" panose="020E0502060401010101" pitchFamily="34" charset="-79"/>
              </a:rPr>
            </a:br>
            <a:r>
              <a:rPr lang="he-IL" sz="2400" dirty="0">
                <a:latin typeface="David" panose="020E0502060401010101" pitchFamily="34" charset="-79"/>
                <a:cs typeface="David" panose="020E0502060401010101" pitchFamily="34" charset="-79"/>
              </a:rPr>
              <a:t>קריטריונים לשיתוף פעולה ודוגמה המדגישה את האפשרויות.</a:t>
            </a:r>
          </a:p>
          <a:p>
            <a:pPr algn="r" rtl="1">
              <a:lnSpc>
                <a:spcPct val="150000"/>
              </a:lnSpc>
            </a:pPr>
            <a:endParaRPr lang="he-IL" sz="2400" dirty="0">
              <a:latin typeface="David" panose="020E0502060401010101" pitchFamily="34" charset="-79"/>
              <a:cs typeface="David" panose="020E0502060401010101" pitchFamily="34" charset="-79"/>
            </a:endParaRPr>
          </a:p>
          <a:p>
            <a:pPr marL="342900" indent="-342900" algn="r" rtl="1">
              <a:lnSpc>
                <a:spcPct val="150000"/>
              </a:lnSpc>
              <a:buFont typeface="Wingdings" pitchFamily="2" charset="2"/>
              <a:buChar char="q"/>
            </a:pPr>
            <a:r>
              <a:rPr lang="he-IL" sz="2400" b="1" dirty="0">
                <a:solidFill>
                  <a:srgbClr val="C00000"/>
                </a:solidFill>
                <a:latin typeface="David" panose="020E0502060401010101" pitchFamily="34" charset="-79"/>
                <a:cs typeface="David" panose="020E0502060401010101" pitchFamily="34" charset="-79"/>
              </a:rPr>
              <a:t>דוגמאות לפרויקטים בחינוך לפיתוח בר-קיימא  עם שותפים בלתי-פורמליים ולא-פורמליים</a:t>
            </a:r>
            <a:endParaRPr lang="he-IL" sz="2400" dirty="0">
              <a:solidFill>
                <a:srgbClr val="C00000"/>
              </a:solidFill>
              <a:latin typeface="David" panose="020E0502060401010101" pitchFamily="34" charset="-79"/>
              <a:cs typeface="David" panose="020E0502060401010101" pitchFamily="34" charset="-79"/>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4"/>
          <a:stretch/>
        </p:blipFill>
        <p:spPr bwMode="auto">
          <a:xfrm>
            <a:off x="5735960" y="2204864"/>
            <a:ext cx="1440160" cy="1440160"/>
          </a:xfrm>
          <a:prstGeom prst="rect">
            <a:avLst/>
          </a:prstGeom>
        </p:spPr>
      </p:pic>
      <p:pic>
        <p:nvPicPr>
          <p:cNvPr id="11" name="Online Media 10" title="Lukiolaisten ilmastolaskuri, projektin esittelyvideo 3 min">
            <a:hlinkClick r:id="" action="ppaction://media"/>
          </p:cNvPr>
          <p:cNvPicPr>
            <a:picLocks noGrp="1" noRot="1" noChangeAspect="1"/>
          </p:cNvPicPr>
          <p:nvPr>
            <p:ph idx="13"/>
            <a:videoFile r:link="rId1"/>
          </p:nvPr>
        </p:nvPicPr>
        <p:blipFill>
          <a:blip r:embed="rId5"/>
          <a:stretch/>
        </p:blipFill>
        <p:spPr bwMode="auto">
          <a:xfrm>
            <a:off x="330684" y="2492896"/>
            <a:ext cx="4169238" cy="2771682"/>
          </a:xfrm>
          <a:prstGeom prst="rect">
            <a:avLst/>
          </a:prstGeom>
        </p:spPr>
      </p:pic>
      <p:sp>
        <p:nvSpPr>
          <p:cNvPr id="8" name="TextBox 7">
            <a:extLst>
              <a:ext uri="{FF2B5EF4-FFF2-40B4-BE49-F238E27FC236}">
                <a16:creationId xmlns:a16="http://schemas.microsoft.com/office/drawing/2014/main" id="{266282C1-A410-BAB8-D510-083E291B9151}"/>
              </a:ext>
            </a:extLst>
          </p:cNvPr>
          <p:cNvSpPr txBox="1"/>
          <p:nvPr/>
        </p:nvSpPr>
        <p:spPr>
          <a:xfrm>
            <a:off x="0" y="6453336"/>
            <a:ext cx="7464152" cy="307777"/>
          </a:xfrm>
          <a:prstGeom prst="rect">
            <a:avLst/>
          </a:prstGeom>
          <a:noFill/>
        </p:spPr>
        <p:txBody>
          <a:bodyPr wrap="square">
            <a:spAutoFit/>
          </a:bodyPr>
          <a:lstStyle/>
          <a:p>
            <a:pPr marL="228600" indent="0" algn="l">
              <a:buNone/>
              <a:defRPr/>
            </a:pPr>
            <a:r>
              <a:rPr lang="en-US" sz="1400" b="1" i="1" dirty="0"/>
              <a:t>Project Diary:</a:t>
            </a:r>
            <a:r>
              <a:rPr lang="he-IL" sz="1400" b="1" i="1" dirty="0"/>
              <a:t> </a:t>
            </a:r>
            <a:r>
              <a:rPr lang="en-US" sz="1400" b="1" i="1" u="sng" dirty="0">
                <a:solidFill>
                  <a:srgbClr val="555555"/>
                </a:solidFill>
                <a:hlinkClick r:id="rId6" tooltip="https://sites.google.com/view/ilmastolaskuri/diary?authuser=0"/>
              </a:rPr>
              <a:t>https://sites.google.com/view/ilmastolaskuri/diary?authuser=0</a:t>
            </a:r>
            <a:r>
              <a:rPr lang="en-US" sz="1400" b="1" i="1" dirty="0">
                <a:solidFill>
                  <a:srgbClr val="555555"/>
                </a:solidFill>
              </a:rPr>
              <a:t> </a:t>
            </a:r>
            <a:endParaRPr lang="fi-FI" sz="1400" b="1" dirty="0"/>
          </a:p>
        </p:txBody>
      </p:sp>
      <p:sp>
        <p:nvSpPr>
          <p:cNvPr id="13" name="TextBox 12">
            <a:extLst>
              <a:ext uri="{FF2B5EF4-FFF2-40B4-BE49-F238E27FC236}">
                <a16:creationId xmlns:a16="http://schemas.microsoft.com/office/drawing/2014/main" id="{4470D736-637F-3982-8174-989405F91EB6}"/>
              </a:ext>
            </a:extLst>
          </p:cNvPr>
          <p:cNvSpPr txBox="1"/>
          <p:nvPr/>
        </p:nvSpPr>
        <p:spPr>
          <a:xfrm>
            <a:off x="603672" y="745540"/>
            <a:ext cx="11108952" cy="523220"/>
          </a:xfrm>
          <a:prstGeom prst="rect">
            <a:avLst/>
          </a:prstGeom>
          <a:noFill/>
        </p:spPr>
        <p:txBody>
          <a:bodyPr wrap="square">
            <a:spAutoFit/>
          </a:bodyPr>
          <a:lstStyle/>
          <a:p>
            <a:pPr marL="0" algn="r" defTabSz="914400" rtl="1"/>
            <a:r>
              <a:rPr lang="he-IL" sz="2800" b="1" dirty="0">
                <a:latin typeface="David" panose="020E0502060401010101" pitchFamily="34" charset="-79"/>
                <a:cs typeface="David" panose="020E0502060401010101" pitchFamily="34" charset="-79"/>
              </a:rPr>
              <a:t>דוגמה ללמידה מבוססת פרויקטים</a:t>
            </a:r>
            <a:r>
              <a:rPr lang="en-US" sz="2800" b="1" dirty="0">
                <a:latin typeface="David" panose="020E0502060401010101" pitchFamily="34" charset="-79"/>
                <a:cs typeface="David" panose="020E0502060401010101" pitchFamily="34" charset="-79"/>
              </a:rPr>
              <a:t>PBL) </a:t>
            </a:r>
            <a:r>
              <a:rPr lang="he-IL" sz="2800" b="1" dirty="0">
                <a:latin typeface="David" panose="020E0502060401010101" pitchFamily="34" charset="-79"/>
                <a:cs typeface="David" panose="020E0502060401010101" pitchFamily="34" charset="-79"/>
              </a:rPr>
              <a:t>) ב': </a:t>
            </a:r>
            <a:r>
              <a:rPr lang="he-IL" sz="2800" dirty="0">
                <a:latin typeface="David" panose="020E0502060401010101" pitchFamily="34" charset="-79"/>
                <a:cs typeface="David" panose="020E0502060401010101" pitchFamily="34" charset="-79"/>
              </a:rPr>
              <a:t>שיתוף פעולה עם אוניברסיטה וחברות</a:t>
            </a:r>
            <a:endParaRPr lang="en-IL" sz="2800" dirty="0">
              <a:latin typeface="David" panose="020E0502060401010101" pitchFamily="34" charset="-79"/>
              <a:cs typeface="David" panose="020E0502060401010101" pitchFamily="34" charset="-79"/>
            </a:endParaRPr>
          </a:p>
        </p:txBody>
      </p:sp>
      <p:sp>
        <p:nvSpPr>
          <p:cNvPr id="15" name="TextBox 14">
            <a:extLst>
              <a:ext uri="{FF2B5EF4-FFF2-40B4-BE49-F238E27FC236}">
                <a16:creationId xmlns:a16="http://schemas.microsoft.com/office/drawing/2014/main" id="{B8913F2D-C757-DE73-E4AC-471D34D08FED}"/>
              </a:ext>
            </a:extLst>
          </p:cNvPr>
          <p:cNvSpPr txBox="1"/>
          <p:nvPr/>
        </p:nvSpPr>
        <p:spPr>
          <a:xfrm>
            <a:off x="3575111" y="1275284"/>
            <a:ext cx="8209521" cy="461665"/>
          </a:xfrm>
          <a:prstGeom prst="rect">
            <a:avLst/>
          </a:prstGeom>
          <a:noFill/>
        </p:spPr>
        <p:txBody>
          <a:bodyPr wrap="square">
            <a:spAutoFit/>
          </a:bodyPr>
          <a:lstStyle/>
          <a:p>
            <a:pPr marL="0" algn="r" defTabSz="914400" rtl="1"/>
            <a:r>
              <a:rPr lang="he-IL" sz="2400" dirty="0">
                <a:solidFill>
                  <a:srgbClr val="C00000"/>
                </a:solidFill>
                <a:latin typeface="David" panose="020E0502060401010101" pitchFamily="34" charset="-79"/>
                <a:cs typeface="David" panose="020E0502060401010101" pitchFamily="34" charset="-79"/>
              </a:rPr>
              <a:t>פיתוח מחשבון אקלימי לפליטות גזי חממה על ידי תלמידי תיכון עליון.</a:t>
            </a:r>
            <a:endParaRPr lang="en-IL" sz="2400" dirty="0">
              <a:solidFill>
                <a:srgbClr val="C00000"/>
              </a:solidFill>
              <a:latin typeface="David" panose="020E0502060401010101" pitchFamily="34" charset="-79"/>
              <a:cs typeface="David" panose="020E0502060401010101" pitchFamily="34" charset="-79"/>
            </a:endParaRPr>
          </a:p>
        </p:txBody>
      </p:sp>
      <p:sp>
        <p:nvSpPr>
          <p:cNvPr id="17" name="TextBox 16">
            <a:extLst>
              <a:ext uri="{FF2B5EF4-FFF2-40B4-BE49-F238E27FC236}">
                <a16:creationId xmlns:a16="http://schemas.microsoft.com/office/drawing/2014/main" id="{08DA99F5-87EB-49FE-1C18-44928B23E3C9}"/>
              </a:ext>
            </a:extLst>
          </p:cNvPr>
          <p:cNvSpPr txBox="1"/>
          <p:nvPr/>
        </p:nvSpPr>
        <p:spPr>
          <a:xfrm>
            <a:off x="4799856" y="1836107"/>
            <a:ext cx="6968876" cy="4401205"/>
          </a:xfrm>
          <a:prstGeom prst="rect">
            <a:avLst/>
          </a:prstGeom>
          <a:noFill/>
        </p:spPr>
        <p:txBody>
          <a:bodyPr wrap="square">
            <a:spAutoFit/>
          </a:bodyPr>
          <a:lstStyle/>
          <a:p>
            <a:pPr algn="r" rtl="1">
              <a:buNone/>
            </a:pPr>
            <a:r>
              <a:rPr lang="he-IL" sz="2000" b="1" dirty="0">
                <a:latin typeface="David" panose="020E0502060401010101" pitchFamily="34" charset="-79"/>
                <a:cs typeface="David" panose="020E0502060401010101" pitchFamily="34" charset="-79"/>
              </a:rPr>
              <a:t>שם קהילת הלמידה:</a:t>
            </a:r>
            <a:br>
              <a:rPr lang="he-IL" sz="2000" dirty="0">
                <a:latin typeface="David" panose="020E0502060401010101" pitchFamily="34" charset="-79"/>
                <a:cs typeface="David" panose="020E0502060401010101" pitchFamily="34" charset="-79"/>
              </a:rPr>
            </a:br>
            <a:r>
              <a:rPr lang="en-US" sz="2000" dirty="0" err="1">
                <a:latin typeface="David" panose="020E0502060401010101" pitchFamily="34" charset="-79"/>
                <a:cs typeface="David" panose="020E0502060401010101" pitchFamily="34" charset="-79"/>
              </a:rPr>
              <a:t>Haukiputaan</a:t>
            </a:r>
            <a:r>
              <a:rPr lang="en-US" sz="2000" dirty="0">
                <a:latin typeface="David" panose="020E0502060401010101" pitchFamily="34" charset="-79"/>
                <a:cs typeface="David" panose="020E0502060401010101" pitchFamily="34" charset="-79"/>
              </a:rPr>
              <a:t> </a:t>
            </a:r>
            <a:r>
              <a:rPr lang="en-US" sz="2000" dirty="0" err="1">
                <a:latin typeface="David" panose="020E0502060401010101" pitchFamily="34" charset="-79"/>
                <a:cs typeface="David" panose="020E0502060401010101" pitchFamily="34" charset="-79"/>
              </a:rPr>
              <a:t>lukio</a:t>
            </a:r>
            <a:r>
              <a:rPr lang="en-US" sz="2000" dirty="0">
                <a:latin typeface="David" panose="020E0502060401010101" pitchFamily="34" charset="-79"/>
                <a:cs typeface="David" panose="020E0502060401010101" pitchFamily="34" charset="-79"/>
              </a:rPr>
              <a:t> </a:t>
            </a:r>
            <a:r>
              <a:rPr lang="he-IL" sz="2000" dirty="0">
                <a:latin typeface="David" panose="020E0502060401010101" pitchFamily="34" charset="-79"/>
                <a:cs typeface="David" panose="020E0502060401010101" pitchFamily="34" charset="-79"/>
              </a:rPr>
              <a:t>, פינלנד (תיכון)</a:t>
            </a:r>
          </a:p>
          <a:p>
            <a:pPr algn="r" rtl="1">
              <a:buNone/>
            </a:pPr>
            <a:endParaRPr lang="he-IL" sz="2000" dirty="0">
              <a:latin typeface="David" panose="020E0502060401010101" pitchFamily="34" charset="-79"/>
              <a:cs typeface="David" panose="020E0502060401010101" pitchFamily="34" charset="-79"/>
            </a:endParaRPr>
          </a:p>
          <a:p>
            <a:pPr algn="r" rtl="1">
              <a:buNone/>
            </a:pPr>
            <a:r>
              <a:rPr lang="he-IL" sz="2000" b="1" dirty="0">
                <a:latin typeface="David" panose="020E0502060401010101" pitchFamily="34" charset="-79"/>
                <a:cs typeface="David" panose="020E0502060401010101" pitchFamily="34" charset="-79"/>
              </a:rPr>
              <a:t>רמת בית הספר:</a:t>
            </a:r>
            <a:br>
              <a:rPr lang="he-IL" sz="2000" dirty="0">
                <a:latin typeface="David" panose="020E0502060401010101" pitchFamily="34" charset="-79"/>
                <a:cs typeface="David" panose="020E0502060401010101" pitchFamily="34" charset="-79"/>
              </a:rPr>
            </a:br>
            <a:r>
              <a:rPr lang="he-IL" sz="2000" dirty="0">
                <a:latin typeface="David" panose="020E0502060401010101" pitchFamily="34" charset="-79"/>
                <a:cs typeface="David" panose="020E0502060401010101" pitchFamily="34" charset="-79"/>
              </a:rPr>
              <a:t>חטיבה עליונה (תיכון עליון)</a:t>
            </a:r>
          </a:p>
          <a:p>
            <a:pPr algn="r" rtl="1">
              <a:buNone/>
            </a:pPr>
            <a:endParaRPr lang="he-IL" sz="2000" dirty="0">
              <a:latin typeface="David" panose="020E0502060401010101" pitchFamily="34" charset="-79"/>
              <a:cs typeface="David" panose="020E0502060401010101" pitchFamily="34" charset="-79"/>
            </a:endParaRPr>
          </a:p>
          <a:p>
            <a:pPr algn="r" rtl="1">
              <a:buNone/>
            </a:pPr>
            <a:r>
              <a:rPr lang="he-IL" sz="2000" b="1" dirty="0">
                <a:latin typeface="David" panose="020E0502060401010101" pitchFamily="34" charset="-79"/>
                <a:cs typeface="David" panose="020E0502060401010101" pitchFamily="34" charset="-79"/>
              </a:rPr>
              <a:t>מקצועות ששולבו בפרויקט:</a:t>
            </a:r>
            <a:br>
              <a:rPr lang="he-IL" sz="2000" dirty="0">
                <a:latin typeface="David" panose="020E0502060401010101" pitchFamily="34" charset="-79"/>
                <a:cs typeface="David" panose="020E0502060401010101" pitchFamily="34" charset="-79"/>
              </a:rPr>
            </a:br>
            <a:r>
              <a:rPr lang="he-IL" sz="2000" dirty="0">
                <a:latin typeface="David" panose="020E0502060401010101" pitchFamily="34" charset="-79"/>
                <a:cs typeface="David" panose="020E0502060401010101" pitchFamily="34" charset="-79"/>
              </a:rPr>
              <a:t>מתמטיקה, פיזיקה, מדעי החברה, מדעי המחשב, גאוגרפיה</a:t>
            </a:r>
          </a:p>
          <a:p>
            <a:pPr algn="just" rtl="1">
              <a:buNone/>
            </a:pPr>
            <a:endParaRPr lang="he-IL" sz="2000" dirty="0">
              <a:latin typeface="David" panose="020E0502060401010101" pitchFamily="34" charset="-79"/>
              <a:cs typeface="David" panose="020E0502060401010101" pitchFamily="34" charset="-79"/>
            </a:endParaRPr>
          </a:p>
          <a:p>
            <a:pPr algn="r" rtl="1">
              <a:buNone/>
            </a:pPr>
            <a:r>
              <a:rPr lang="he-IL" sz="2000" b="1" dirty="0">
                <a:latin typeface="David" panose="020E0502060401010101" pitchFamily="34" charset="-79"/>
                <a:cs typeface="David" panose="020E0502060401010101" pitchFamily="34" charset="-79"/>
              </a:rPr>
              <a:t>בקצרה:</a:t>
            </a:r>
            <a:br>
              <a:rPr lang="he-IL" sz="2000" dirty="0">
                <a:latin typeface="David" panose="020E0502060401010101" pitchFamily="34" charset="-79"/>
                <a:cs typeface="David" panose="020E0502060401010101" pitchFamily="34" charset="-79"/>
              </a:rPr>
            </a:br>
            <a:r>
              <a:rPr lang="he-IL" sz="2000" dirty="0">
                <a:latin typeface="David" panose="020E0502060401010101" pitchFamily="34" charset="-79"/>
                <a:cs typeface="David" panose="020E0502060401010101" pitchFamily="34" charset="-79"/>
              </a:rPr>
              <a:t>תלמידי התיכון רצו להעניק לצעירים כלי פשוט לביצוע פעולות אקלימיות. הם הגו רעיון של "מחשבון אקלים", שבו המשתמשים יכולים לסמן את הפעולות הסביבתיות שביצעו ולקבל עליהן נקודות. במסגרת הפרויקט עוצב ופותח יישומון (אפליקציה) על ידי התלמידים עצמם.</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3" name="Content Placeholder 12" descr="A group of people outside in the snow&#10;&#10;Description automatically generated"/>
          <p:cNvPicPr>
            <a:picLocks noGrp="1" noChangeAspect="1"/>
          </p:cNvPicPr>
          <p:nvPr>
            <p:ph sz="half" idx="2"/>
          </p:nvPr>
        </p:nvPicPr>
        <p:blipFill>
          <a:blip r:embed="rId3"/>
          <a:stretch/>
        </p:blipFill>
        <p:spPr bwMode="auto">
          <a:xfrm>
            <a:off x="191344" y="1988840"/>
            <a:ext cx="5181600" cy="3886200"/>
          </a:xfrm>
          <a:prstGeom prst="rect">
            <a:avLst/>
          </a:prstGeom>
          <a:noFill/>
        </p:spPr>
      </p:pic>
      <p:sp>
        <p:nvSpPr>
          <p:cNvPr id="7" name="TextBox 6">
            <a:extLst>
              <a:ext uri="{FF2B5EF4-FFF2-40B4-BE49-F238E27FC236}">
                <a16:creationId xmlns:a16="http://schemas.microsoft.com/office/drawing/2014/main" id="{68561C38-C16F-5CC0-D6D1-DF34256F0482}"/>
              </a:ext>
            </a:extLst>
          </p:cNvPr>
          <p:cNvSpPr txBox="1"/>
          <p:nvPr/>
        </p:nvSpPr>
        <p:spPr>
          <a:xfrm>
            <a:off x="767408" y="828496"/>
            <a:ext cx="10441160" cy="646331"/>
          </a:xfrm>
          <a:prstGeom prst="rect">
            <a:avLst/>
          </a:prstGeom>
          <a:noFill/>
        </p:spPr>
        <p:txBody>
          <a:bodyPr wrap="square">
            <a:spAutoFit/>
          </a:bodyPr>
          <a:lstStyle/>
          <a:p>
            <a:pPr marL="0" algn="r" defTabSz="914400" rtl="1"/>
            <a:r>
              <a:rPr lang="he-IL" sz="3600" dirty="0">
                <a:latin typeface="David" panose="020E0502060401010101" pitchFamily="34" charset="-79"/>
                <a:cs typeface="David" panose="020E0502060401010101" pitchFamily="34" charset="-79"/>
              </a:rPr>
              <a:t>2. תחנת היער </a:t>
            </a:r>
            <a:r>
              <a:rPr lang="he-IL" sz="3600" dirty="0" err="1">
                <a:latin typeface="David" panose="020E0502060401010101" pitchFamily="34" charset="-79"/>
                <a:cs typeface="David" panose="020E0502060401010101" pitchFamily="34" charset="-79"/>
              </a:rPr>
              <a:t>היטיֶאלָה</a:t>
            </a:r>
            <a:r>
              <a:rPr lang="he-IL" sz="3600" dirty="0">
                <a:latin typeface="David" panose="020E0502060401010101" pitchFamily="34" charset="-79"/>
                <a:cs typeface="David" panose="020E0502060401010101" pitchFamily="34" charset="-79"/>
              </a:rPr>
              <a:t>: דוגמה לביקור לימודי בתחנת מחקר</a:t>
            </a:r>
            <a:endParaRPr lang="en-IL" sz="3600" dirty="0">
              <a:latin typeface="David" panose="020E0502060401010101" pitchFamily="34" charset="-79"/>
              <a:cs typeface="David" panose="020E0502060401010101" pitchFamily="34" charset="-79"/>
            </a:endParaRPr>
          </a:p>
        </p:txBody>
      </p:sp>
      <p:sp>
        <p:nvSpPr>
          <p:cNvPr id="9" name="TextBox 8">
            <a:extLst>
              <a:ext uri="{FF2B5EF4-FFF2-40B4-BE49-F238E27FC236}">
                <a16:creationId xmlns:a16="http://schemas.microsoft.com/office/drawing/2014/main" id="{44948424-6E60-4BC6-066B-70E4E0DD3D19}"/>
              </a:ext>
            </a:extLst>
          </p:cNvPr>
          <p:cNvSpPr txBox="1"/>
          <p:nvPr/>
        </p:nvSpPr>
        <p:spPr>
          <a:xfrm>
            <a:off x="5519936" y="1959158"/>
            <a:ext cx="6336704" cy="3747180"/>
          </a:xfrm>
          <a:prstGeom prst="rect">
            <a:avLst/>
          </a:prstGeom>
          <a:noFill/>
        </p:spPr>
        <p:txBody>
          <a:bodyPr wrap="square">
            <a:spAutoFit/>
          </a:bodyPr>
          <a:lstStyle/>
          <a:p>
            <a:pPr marL="342900" indent="-342900" algn="r" rtl="1">
              <a:lnSpc>
                <a:spcPct val="150000"/>
              </a:lnSpc>
              <a:buFont typeface="Wingdings" pitchFamily="2" charset="2"/>
              <a:buChar char="ü"/>
            </a:pPr>
            <a:r>
              <a:rPr lang="he-IL" sz="2000" dirty="0">
                <a:latin typeface="David" panose="020E0502060401010101" pitchFamily="34" charset="-79"/>
                <a:cs typeface="David" panose="020E0502060401010101" pitchFamily="34" charset="-79"/>
              </a:rPr>
              <a:t>תחנת יער מסורתית המתמחה במדעי היער, שהתפתחה למרכז בינלאומי למחקר רב-תחומי ברמה גבוהה </a:t>
            </a:r>
            <a:r>
              <a:rPr lang="he-IL" sz="2000" dirty="0" err="1">
                <a:latin typeface="David" panose="020E0502060401010101" pitchFamily="34" charset="-79"/>
                <a:cs typeface="David" panose="020E0502060401010101" pitchFamily="34" charset="-79"/>
              </a:rPr>
              <a:t>ביופאיוֹקי</a:t>
            </a:r>
            <a:r>
              <a:rPr lang="he-IL" sz="2000" dirty="0">
                <a:latin typeface="David" panose="020E0502060401010101" pitchFamily="34" charset="-79"/>
                <a:cs typeface="David" panose="020E0502060401010101" pitchFamily="34" charset="-79"/>
              </a:rPr>
              <a:t>, פינלנד.</a:t>
            </a:r>
          </a:p>
          <a:p>
            <a:pPr marL="342900" indent="-342900" algn="r" rtl="1">
              <a:lnSpc>
                <a:spcPct val="150000"/>
              </a:lnSpc>
              <a:buFont typeface="Wingdings" pitchFamily="2" charset="2"/>
              <a:buChar char="ü"/>
            </a:pPr>
            <a:r>
              <a:rPr lang="he-IL" sz="2000" dirty="0">
                <a:latin typeface="David" panose="020E0502060401010101" pitchFamily="34" charset="-79"/>
                <a:cs typeface="David" panose="020E0502060401010101" pitchFamily="34" charset="-79"/>
              </a:rPr>
              <a:t>התלמידים </a:t>
            </a:r>
            <a:r>
              <a:rPr lang="he-IL" sz="2000" dirty="0" err="1">
                <a:latin typeface="David" panose="020E0502060401010101" pitchFamily="34" charset="-79"/>
                <a:cs typeface="David" panose="020E0502060401010101" pitchFamily="34" charset="-79"/>
              </a:rPr>
              <a:t>מיופאיוֹקי</a:t>
            </a:r>
            <a:r>
              <a:rPr lang="he-IL" sz="2000" dirty="0">
                <a:latin typeface="David" panose="020E0502060401010101" pitchFamily="34" charset="-79"/>
                <a:cs typeface="David" panose="020E0502060401010101" pitchFamily="34" charset="-79"/>
              </a:rPr>
              <a:t> מבקרים בתחנת היער מדי שנה (מכיתה א׳ ועד כיתה ט׳), בכל שנה נושאים, משימות והרצאות שונות.</a:t>
            </a:r>
          </a:p>
          <a:p>
            <a:pPr marL="342900" indent="-342900" algn="r" rtl="1">
              <a:lnSpc>
                <a:spcPct val="150000"/>
              </a:lnSpc>
              <a:buFont typeface="Wingdings" pitchFamily="2" charset="2"/>
              <a:buChar char="ü"/>
            </a:pPr>
            <a:r>
              <a:rPr lang="he-IL" sz="2000" dirty="0">
                <a:latin typeface="David" panose="020E0502060401010101" pitchFamily="34" charset="-79"/>
                <a:cs typeface="David" panose="020E0502060401010101" pitchFamily="34" charset="-79"/>
              </a:rPr>
              <a:t>טיול בן יומיים לתחנת היער </a:t>
            </a:r>
            <a:r>
              <a:rPr lang="he-IL" sz="2000" dirty="0" err="1">
                <a:latin typeface="David" panose="020E0502060401010101" pitchFamily="34" charset="-79"/>
                <a:cs typeface="David" panose="020E0502060401010101" pitchFamily="34" charset="-79"/>
              </a:rPr>
              <a:t>היטיֶאלָה</a:t>
            </a:r>
            <a:r>
              <a:rPr lang="he-IL" sz="2000" dirty="0">
                <a:latin typeface="David" panose="020E0502060401010101" pitchFamily="34" charset="-79"/>
                <a:cs typeface="David" panose="020E0502060401010101" pitchFamily="34" charset="-79"/>
              </a:rPr>
              <a:t> עם תוכנית נושאית בנושא אקלים וקיימות לסטודנטים להוראת מדעים (ביקורים דומים מתקיימים גם עם תלמידי בית ספר יסודי </a:t>
            </a:r>
            <a:r>
              <a:rPr lang="he-IL" sz="2000" dirty="0" err="1">
                <a:latin typeface="David" panose="020E0502060401010101" pitchFamily="34" charset="-79"/>
                <a:cs typeface="David" panose="020E0502060401010101" pitchFamily="34" charset="-79"/>
              </a:rPr>
              <a:t>ועל־יסודי</a:t>
            </a:r>
            <a:r>
              <a:rPr lang="he-IL" sz="2000" dirty="0">
                <a:latin typeface="David" panose="020E0502060401010101" pitchFamily="34" charset="-79"/>
                <a:cs typeface="David" panose="020E0502060401010101" pitchFamily="34" charset="-79"/>
              </a:rPr>
              <a:t> </a:t>
            </a:r>
            <a:r>
              <a:rPr lang="he-IL" sz="2000" dirty="0" err="1">
                <a:latin typeface="David" panose="020E0502060401010101" pitchFamily="34" charset="-79"/>
                <a:cs typeface="David" panose="020E0502060401010101" pitchFamily="34" charset="-79"/>
              </a:rPr>
              <a:t>בהיטיֶאלָה</a:t>
            </a:r>
            <a:r>
              <a:rPr lang="he-IL" sz="2000" dirty="0">
                <a:latin typeface="David" panose="020E0502060401010101" pitchFamily="34" charset="-79"/>
                <a:cs typeface="David" panose="020E0502060401010101" pitchFamily="34" charset="-79"/>
              </a:rPr>
              <a:t>).</a:t>
            </a:r>
          </a:p>
        </p:txBody>
      </p:sp>
      <p:sp>
        <p:nvSpPr>
          <p:cNvPr id="11" name="TextBox 10">
            <a:extLst>
              <a:ext uri="{FF2B5EF4-FFF2-40B4-BE49-F238E27FC236}">
                <a16:creationId xmlns:a16="http://schemas.microsoft.com/office/drawing/2014/main" id="{0DFA72B6-21BC-6A39-7191-61B51CC39DBE}"/>
              </a:ext>
            </a:extLst>
          </p:cNvPr>
          <p:cNvSpPr txBox="1"/>
          <p:nvPr/>
        </p:nvSpPr>
        <p:spPr>
          <a:xfrm>
            <a:off x="623392" y="5951984"/>
            <a:ext cx="4608512" cy="369332"/>
          </a:xfrm>
          <a:prstGeom prst="rect">
            <a:avLst/>
          </a:prstGeom>
          <a:noFill/>
        </p:spPr>
        <p:txBody>
          <a:bodyPr wrap="square">
            <a:spAutoFit/>
          </a:bodyPr>
          <a:lstStyle/>
          <a:p>
            <a:pPr marL="0" indent="0">
              <a:buNone/>
              <a:defRPr/>
            </a:pPr>
            <a:r>
              <a:rPr lang="en-US" sz="1800" u="sng" dirty="0">
                <a:hlinkClick r:id="rId4" tooltip="https://www.helsinki.fi/en/research-stations/hyytiala-forest-station"/>
              </a:rPr>
              <a:t>Hyytiälä Forest Station | University of Helsinki</a:t>
            </a:r>
            <a:r>
              <a:rPr lang="en-US" sz="1800" b="0" i="0" dirty="0">
                <a:solidFill>
                  <a:srgbClr val="222222"/>
                </a:solidFill>
              </a:rPr>
              <a:t> </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83832" y="404664"/>
            <a:ext cx="7171353" cy="1144588"/>
          </a:xfrm>
        </p:spPr>
        <p:txBody>
          <a:bodyPr vert="horz" lIns="91440" tIns="45720" rIns="91440" bIns="45720" rtlCol="0" anchor="ctr">
            <a:normAutofit/>
          </a:bodyPr>
          <a:lstStyle/>
          <a:p>
            <a:pPr algn="r" rtl="1">
              <a:defRPr/>
            </a:pPr>
            <a:r>
              <a:rPr lang="he-IL" sz="2800" dirty="0">
                <a:latin typeface="David" panose="020E0502060401010101" pitchFamily="34" charset="-79"/>
                <a:cs typeface="David" panose="020E0502060401010101" pitchFamily="34" charset="-79"/>
              </a:rPr>
              <a:t>2. תחנת היער </a:t>
            </a:r>
            <a:r>
              <a:rPr lang="he-IL" sz="2800" dirty="0" err="1">
                <a:latin typeface="David" panose="020E0502060401010101" pitchFamily="34" charset="-79"/>
                <a:cs typeface="David" panose="020E0502060401010101" pitchFamily="34" charset="-79"/>
              </a:rPr>
              <a:t>היטיֶאלָה</a:t>
            </a:r>
            <a:r>
              <a:rPr lang="he-IL" sz="2800" dirty="0">
                <a:latin typeface="David" panose="020E0502060401010101" pitchFamily="34" charset="-79"/>
                <a:cs typeface="David" panose="020E0502060401010101" pitchFamily="34" charset="-79"/>
              </a:rPr>
              <a:t>: פעילויות בביקור לימודי</a:t>
            </a:r>
            <a:endParaRPr lang="en-US" sz="2800" b="1" dirty="0">
              <a:latin typeface="David" panose="020E0502060401010101" pitchFamily="34" charset="-79"/>
              <a:cs typeface="David" panose="020E0502060401010101" pitchFamily="34" charset="-79"/>
            </a:endParaRPr>
          </a:p>
        </p:txBody>
      </p:sp>
      <p:pic>
        <p:nvPicPr>
          <p:cNvPr id="5" name="Content Placeholder 6" descr="A map of a city&#10;&#10;Description automatically generated"/>
          <p:cNvPicPr>
            <a:picLocks noChangeAspect="1"/>
          </p:cNvPicPr>
          <p:nvPr/>
        </p:nvPicPr>
        <p:blipFill>
          <a:blip r:embed="rId3"/>
          <a:srcRect l="12915" r="23018" b="1"/>
          <a:stretch/>
        </p:blipFill>
        <p:spPr bwMode="auto">
          <a:xfrm>
            <a:off x="18390" y="620688"/>
            <a:ext cx="4719088" cy="6237312"/>
          </a:xfrm>
          <a:prstGeom prst="rect">
            <a:avLst/>
          </a:prstGeom>
          <a:effectLst>
            <a:outerShdw blurRad="127000" dist="50800" dir="10800000" sx="99000" sy="99000" algn="r" rotWithShape="0">
              <a:prstClr val="black">
                <a:alpha val="40000"/>
              </a:prstClr>
            </a:outerShdw>
          </a:effectLst>
        </p:spPr>
      </p:pic>
      <p:sp>
        <p:nvSpPr>
          <p:cNvPr id="8" name="TextBox 7">
            <a:extLst>
              <a:ext uri="{FF2B5EF4-FFF2-40B4-BE49-F238E27FC236}">
                <a16:creationId xmlns:a16="http://schemas.microsoft.com/office/drawing/2014/main" id="{39CC61A3-E043-A2F1-E495-BF791BAAEA92}"/>
              </a:ext>
            </a:extLst>
          </p:cNvPr>
          <p:cNvSpPr txBox="1"/>
          <p:nvPr/>
        </p:nvSpPr>
        <p:spPr>
          <a:xfrm>
            <a:off x="4922097" y="1177146"/>
            <a:ext cx="6866084" cy="5132174"/>
          </a:xfrm>
          <a:prstGeom prst="rect">
            <a:avLst/>
          </a:prstGeom>
          <a:noFill/>
        </p:spPr>
        <p:txBody>
          <a:bodyPr wrap="square">
            <a:spAutoFit/>
          </a:bodyPr>
          <a:lstStyle/>
          <a:p>
            <a:pPr algn="r" rtl="1">
              <a:lnSpc>
                <a:spcPct val="150000"/>
              </a:lnSpc>
              <a:buNone/>
            </a:pPr>
            <a:r>
              <a:rPr lang="he-IL" sz="2000" b="1" dirty="0">
                <a:solidFill>
                  <a:srgbClr val="C00000"/>
                </a:solidFill>
                <a:latin typeface="David" panose="020E0502060401010101" pitchFamily="34" charset="-79"/>
                <a:ea typeface="Brush Script MT" panose="03060802040406070304" pitchFamily="66" charset="-122"/>
                <a:cs typeface="David" panose="020E0502060401010101" pitchFamily="34" charset="-79"/>
              </a:rPr>
              <a:t>א. ביקור ב-</a:t>
            </a:r>
            <a:r>
              <a:rPr lang="en-US" sz="2000" b="1" dirty="0">
                <a:solidFill>
                  <a:srgbClr val="C00000"/>
                </a:solidFill>
                <a:latin typeface="David" panose="020E0502060401010101" pitchFamily="34" charset="-79"/>
                <a:ea typeface="Brush Script MT" panose="03060802040406070304" pitchFamily="66" charset="-122"/>
                <a:cs typeface="David" panose="020E0502060401010101" pitchFamily="34" charset="-79"/>
              </a:rPr>
              <a:t>SMEAR II </a:t>
            </a:r>
            <a:r>
              <a:rPr lang="he-IL" sz="2000" b="1" dirty="0">
                <a:solidFill>
                  <a:srgbClr val="C00000"/>
                </a:solidFill>
                <a:latin typeface="David" panose="020E0502060401010101" pitchFamily="34" charset="-79"/>
                <a:ea typeface="Brush Script MT" panose="03060802040406070304" pitchFamily="66" charset="-122"/>
                <a:cs typeface="David" panose="020E0502060401010101" pitchFamily="34" charset="-79"/>
              </a:rPr>
              <a:t> (תחנה לחקר יחסי מערכת אקולוגית-אטמוספירה)</a:t>
            </a:r>
          </a:p>
          <a:p>
            <a:pPr marL="342900" indent="-342900" algn="r" rtl="1">
              <a:lnSpc>
                <a:spcPct val="150000"/>
              </a:lnSpc>
              <a:buFont typeface="Wingdings" pitchFamily="2" charset="2"/>
              <a:buChar char="ü"/>
            </a:pPr>
            <a:r>
              <a:rPr lang="he-IL" sz="2000" dirty="0">
                <a:latin typeface="David" panose="020E0502060401010101" pitchFamily="34" charset="-79"/>
                <a:ea typeface="Brush Script MT" panose="03060802040406070304" pitchFamily="66" charset="-122"/>
                <a:cs typeface="David" panose="020E0502060401010101" pitchFamily="34" charset="-79"/>
              </a:rPr>
              <a:t>למידה על המחקר ועל ציוד המדידה ישירות מהחוקרים בשטח</a:t>
            </a:r>
          </a:p>
          <a:p>
            <a:pPr marL="342900" indent="-342900" algn="r" rtl="1">
              <a:lnSpc>
                <a:spcPct val="150000"/>
              </a:lnSpc>
              <a:buFont typeface="Wingdings" pitchFamily="2" charset="2"/>
              <a:buChar char="ü"/>
            </a:pPr>
            <a:r>
              <a:rPr lang="he-IL" sz="2000" dirty="0">
                <a:latin typeface="David" panose="020E0502060401010101" pitchFamily="34" charset="-79"/>
                <a:ea typeface="Brush Script MT" panose="03060802040406070304" pitchFamily="66" charset="-122"/>
                <a:cs typeface="David" panose="020E0502060401010101" pitchFamily="34" charset="-79"/>
              </a:rPr>
              <a:t>שימוש בנתונים פתוחים למשימות לימודיות </a:t>
            </a:r>
            <a:r>
              <a:rPr lang="en-US" sz="2000" b="1" dirty="0" err="1">
                <a:latin typeface="David" panose="020E0502060401010101" pitchFamily="34" charset="-79"/>
                <a:ea typeface="Brush Script MT" panose="03060802040406070304" pitchFamily="66" charset="-122"/>
                <a:cs typeface="David" panose="020E0502060401010101" pitchFamily="34" charset="-79"/>
              </a:rPr>
              <a:t>SmartSMEAR</a:t>
            </a:r>
            <a:r>
              <a:rPr lang="en-US" sz="2000" dirty="0">
                <a:latin typeface="David" panose="020E0502060401010101" pitchFamily="34" charset="-79"/>
                <a:ea typeface="Brush Script MT" panose="03060802040406070304" pitchFamily="66" charset="-122"/>
                <a:cs typeface="David" panose="020E0502060401010101" pitchFamily="34" charset="-79"/>
              </a:rPr>
              <a:t>)</a:t>
            </a:r>
            <a:r>
              <a:rPr lang="he-IL" sz="2000" dirty="0">
                <a:latin typeface="David" panose="020E0502060401010101" pitchFamily="34" charset="-79"/>
                <a:ea typeface="Brush Script MT" panose="03060802040406070304" pitchFamily="66" charset="-122"/>
                <a:cs typeface="David" panose="020E0502060401010101" pitchFamily="34" charset="-79"/>
              </a:rPr>
              <a:t>)</a:t>
            </a:r>
            <a:endParaRPr lang="en-US" sz="2000" dirty="0">
              <a:latin typeface="David" panose="020E0502060401010101" pitchFamily="34" charset="-79"/>
              <a:ea typeface="Brush Script MT" panose="03060802040406070304" pitchFamily="66" charset="-122"/>
              <a:cs typeface="David" panose="020E0502060401010101" pitchFamily="34" charset="-79"/>
            </a:endParaRPr>
          </a:p>
          <a:p>
            <a:pPr marL="342900" indent="-342900" algn="r" rtl="1">
              <a:lnSpc>
                <a:spcPct val="150000"/>
              </a:lnSpc>
              <a:buFont typeface="Wingdings" pitchFamily="2" charset="2"/>
              <a:buChar char="ü"/>
            </a:pPr>
            <a:r>
              <a:rPr lang="he-IL" sz="2000" dirty="0">
                <a:latin typeface="David" panose="020E0502060401010101" pitchFamily="34" charset="-79"/>
                <a:ea typeface="Brush Script MT" panose="03060802040406070304" pitchFamily="66" charset="-122"/>
                <a:cs typeface="David" panose="020E0502060401010101" pitchFamily="34" charset="-79"/>
              </a:rPr>
              <a:t>תחנת מדידה אקלימית</a:t>
            </a:r>
          </a:p>
          <a:p>
            <a:pPr algn="r" rtl="1">
              <a:lnSpc>
                <a:spcPct val="150000"/>
              </a:lnSpc>
              <a:buNone/>
            </a:pPr>
            <a:r>
              <a:rPr lang="he-IL" sz="2000" b="1" dirty="0">
                <a:solidFill>
                  <a:srgbClr val="C00000"/>
                </a:solidFill>
                <a:latin typeface="David" panose="020E0502060401010101" pitchFamily="34" charset="-79"/>
                <a:ea typeface="Brush Script MT" panose="03060802040406070304" pitchFamily="66" charset="-122"/>
                <a:cs typeface="David" panose="020E0502060401010101" pitchFamily="34" charset="-79"/>
              </a:rPr>
              <a:t>ב. טיול טבע עם פעילויות מחקר יער ומדע, למשל:</a:t>
            </a:r>
          </a:p>
          <a:p>
            <a:pPr marL="342900" indent="-342900" algn="r" rtl="1">
              <a:lnSpc>
                <a:spcPct val="150000"/>
              </a:lnSpc>
              <a:buFont typeface="Wingdings" pitchFamily="2" charset="2"/>
              <a:buChar char="ü"/>
            </a:pPr>
            <a:r>
              <a:rPr lang="he-IL" sz="2000" dirty="0">
                <a:latin typeface="David" panose="020E0502060401010101" pitchFamily="34" charset="-79"/>
                <a:ea typeface="Brush Script MT" panose="03060802040406070304" pitchFamily="66" charset="-122"/>
                <a:cs typeface="David" panose="020E0502060401010101" pitchFamily="34" charset="-79"/>
              </a:rPr>
              <a:t>מדידת גיל של עץ אורן</a:t>
            </a:r>
          </a:p>
          <a:p>
            <a:pPr marL="342900" indent="-342900" algn="r" rtl="1">
              <a:lnSpc>
                <a:spcPct val="150000"/>
              </a:lnSpc>
              <a:buFont typeface="Wingdings" pitchFamily="2" charset="2"/>
              <a:buChar char="ü"/>
            </a:pPr>
            <a:r>
              <a:rPr lang="he-IL" sz="2000" dirty="0">
                <a:latin typeface="David" panose="020E0502060401010101" pitchFamily="34" charset="-79"/>
                <a:ea typeface="Brush Script MT" panose="03060802040406070304" pitchFamily="66" charset="-122"/>
                <a:cs typeface="David" panose="020E0502060401010101" pitchFamily="34" charset="-79"/>
              </a:rPr>
              <a:t>חישוב כמות הביומסה (מסה מעץ) למ"ר</a:t>
            </a:r>
          </a:p>
          <a:p>
            <a:pPr marL="342900" indent="-342900" algn="r" rtl="1">
              <a:lnSpc>
                <a:spcPct val="150000"/>
              </a:lnSpc>
              <a:buFont typeface="Wingdings" pitchFamily="2" charset="2"/>
              <a:buChar char="ü"/>
            </a:pPr>
            <a:r>
              <a:rPr lang="he-IL" sz="2000" dirty="0" err="1">
                <a:latin typeface="David" panose="020E0502060401010101" pitchFamily="34" charset="-79"/>
                <a:ea typeface="Brush Script MT" panose="03060802040406070304" pitchFamily="66" charset="-122"/>
                <a:cs typeface="David" panose="020E0502060401010101" pitchFamily="34" charset="-79"/>
              </a:rPr>
              <a:t>ארבורטום</a:t>
            </a:r>
            <a:r>
              <a:rPr lang="he-IL" sz="2000" dirty="0">
                <a:latin typeface="David" panose="020E0502060401010101" pitchFamily="34" charset="-79"/>
                <a:ea typeface="Brush Script MT" panose="03060802040406070304" pitchFamily="66" charset="-122"/>
                <a:cs typeface="David" panose="020E0502060401010101" pitchFamily="34" charset="-79"/>
              </a:rPr>
              <a:t> (גן עצים)</a:t>
            </a:r>
          </a:p>
          <a:p>
            <a:pPr algn="r" rtl="1">
              <a:lnSpc>
                <a:spcPct val="150000"/>
              </a:lnSpc>
              <a:buNone/>
            </a:pPr>
            <a:r>
              <a:rPr lang="he-IL" sz="2000" b="1" dirty="0">
                <a:solidFill>
                  <a:srgbClr val="C00000"/>
                </a:solidFill>
                <a:latin typeface="David" panose="020E0502060401010101" pitchFamily="34" charset="-79"/>
                <a:ea typeface="Brush Script MT" panose="03060802040406070304" pitchFamily="66" charset="-122"/>
                <a:cs typeface="David" panose="020E0502060401010101" pitchFamily="34" charset="-79"/>
              </a:rPr>
              <a:t>ג. הרצאות ממדענים ושיעורים רגילים</a:t>
            </a:r>
          </a:p>
          <a:p>
            <a:pPr algn="r" rtl="1">
              <a:lnSpc>
                <a:spcPct val="150000"/>
              </a:lnSpc>
              <a:buNone/>
            </a:pPr>
            <a:r>
              <a:rPr lang="he-IL" sz="2000" b="1" dirty="0">
                <a:solidFill>
                  <a:srgbClr val="C00000"/>
                </a:solidFill>
                <a:latin typeface="David" panose="020E0502060401010101" pitchFamily="34" charset="-79"/>
                <a:ea typeface="Brush Script MT" panose="03060802040406070304" pitchFamily="66" charset="-122"/>
                <a:cs typeface="David" panose="020E0502060401010101" pitchFamily="34" charset="-79"/>
              </a:rPr>
              <a:t>ד. פעילויות פנאי: סאונה, שחייה ועוד</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C771AF2-0549-BCA0-EA72-AFD079E8CDE0}"/>
            </a:ext>
          </a:extLst>
        </p:cNvPr>
        <p:cNvGrpSpPr/>
        <p:nvPr/>
      </p:nvGrpSpPr>
      <p:grpSpPr bwMode="auto">
        <a:xfrm>
          <a:off x="0" y="0"/>
          <a:ext cx="0" cy="0"/>
          <a:chOff x="0" y="0"/>
          <a:chExt cx="0" cy="0"/>
        </a:xfrm>
      </p:grpSpPr>
      <p:sp>
        <p:nvSpPr>
          <p:cNvPr id="2" name="Title 1">
            <a:extLst>
              <a:ext uri="{FF2B5EF4-FFF2-40B4-BE49-F238E27FC236}">
                <a16:creationId xmlns:a16="http://schemas.microsoft.com/office/drawing/2014/main" id="{0F6D3B34-9DBA-DBA5-444C-6E9B5AA46822}"/>
              </a:ext>
            </a:extLst>
          </p:cNvPr>
          <p:cNvSpPr>
            <a:spLocks noGrp="1"/>
          </p:cNvSpPr>
          <p:nvPr>
            <p:ph type="title"/>
          </p:nvPr>
        </p:nvSpPr>
        <p:spPr bwMode="auto">
          <a:xfrm>
            <a:off x="299356" y="404664"/>
            <a:ext cx="11593288" cy="1325563"/>
          </a:xfrm>
        </p:spPr>
        <p:txBody>
          <a:bodyPr>
            <a:normAutofit/>
          </a:bodyPr>
          <a:lstStyle/>
          <a:p>
            <a:pPr algn="ctr">
              <a:defRPr/>
            </a:pPr>
            <a:r>
              <a:rPr lang="he-IL" sz="3200" b="1" dirty="0">
                <a:latin typeface="David" panose="020E0502060401010101" pitchFamily="34" charset="-79"/>
                <a:cs typeface="David" panose="020E0502060401010101" pitchFamily="34" charset="-79"/>
              </a:rPr>
              <a:t>תחנת היער </a:t>
            </a:r>
            <a:r>
              <a:rPr lang="he-IL" sz="3200" b="1" dirty="0" err="1">
                <a:latin typeface="David" panose="020E0502060401010101" pitchFamily="34" charset="-79"/>
                <a:cs typeface="David" panose="020E0502060401010101" pitchFamily="34" charset="-79"/>
              </a:rPr>
              <a:t>היטיֶאלָה</a:t>
            </a:r>
            <a:r>
              <a:rPr lang="he-IL" sz="3200" b="1" dirty="0">
                <a:latin typeface="David" panose="020E0502060401010101" pitchFamily="34" charset="-79"/>
                <a:cs typeface="David" panose="020E0502060401010101" pitchFamily="34" charset="-79"/>
              </a:rPr>
              <a:t>: </a:t>
            </a:r>
            <a:r>
              <a:rPr lang="he-IL" sz="3200" dirty="0">
                <a:latin typeface="David" panose="020E0502060401010101" pitchFamily="34" charset="-79"/>
                <a:cs typeface="David" panose="020E0502060401010101" pitchFamily="34" charset="-79"/>
              </a:rPr>
              <a:t>משימות לימודיות מבוססות נתונים פתוחים</a:t>
            </a:r>
            <a:endParaRPr lang="fi-FI" sz="3200" dirty="0">
              <a:latin typeface="David" panose="020E0502060401010101" pitchFamily="34" charset="-79"/>
              <a:cs typeface="David" panose="020E0502060401010101" pitchFamily="34" charset="-79"/>
            </a:endParaRPr>
          </a:p>
        </p:txBody>
      </p:sp>
      <p:sp>
        <p:nvSpPr>
          <p:cNvPr id="10" name="TextBox 9">
            <a:extLst>
              <a:ext uri="{FF2B5EF4-FFF2-40B4-BE49-F238E27FC236}">
                <a16:creationId xmlns:a16="http://schemas.microsoft.com/office/drawing/2014/main" id="{9223A252-DCD4-80D2-A90D-6D38DDE3C634}"/>
              </a:ext>
            </a:extLst>
          </p:cNvPr>
          <p:cNvSpPr txBox="1"/>
          <p:nvPr/>
        </p:nvSpPr>
        <p:spPr>
          <a:xfrm>
            <a:off x="695400" y="1628800"/>
            <a:ext cx="10801200" cy="1889300"/>
          </a:xfrm>
          <a:prstGeom prst="rect">
            <a:avLst/>
          </a:prstGeom>
          <a:noFill/>
        </p:spPr>
        <p:txBody>
          <a:bodyPr wrap="square">
            <a:spAutoFit/>
          </a:bodyPr>
          <a:lstStyle/>
          <a:p>
            <a:pPr algn="r" rtl="1">
              <a:lnSpc>
                <a:spcPct val="150000"/>
              </a:lnSpc>
              <a:buNone/>
            </a:pPr>
            <a:r>
              <a:rPr lang="he-IL" sz="2000" dirty="0">
                <a:latin typeface="David" panose="020E0502060401010101" pitchFamily="34" charset="-79"/>
                <a:cs typeface="David" panose="020E0502060401010101" pitchFamily="34" charset="-79"/>
              </a:rPr>
              <a:t>חומרי לימוד באנגלית, שוודית ופינית (סדנאות, יסודות </a:t>
            </a:r>
            <a:r>
              <a:rPr lang="he-IL" sz="2000" dirty="0" err="1">
                <a:latin typeface="David" panose="020E0502060401010101" pitchFamily="34" charset="-79"/>
                <a:cs typeface="David" panose="020E0502060401010101" pitchFamily="34" charset="-79"/>
              </a:rPr>
              <a:t>פייתון</a:t>
            </a:r>
            <a:r>
              <a:rPr lang="he-IL" sz="2000" dirty="0">
                <a:latin typeface="David" panose="020E0502060401010101" pitchFamily="34" charset="-79"/>
                <a:cs typeface="David" panose="020E0502060401010101" pitchFamily="34" charset="-79"/>
              </a:rPr>
              <a:t> </a:t>
            </a:r>
            <a:r>
              <a:rPr lang="he-IL" sz="2000" dirty="0" err="1">
                <a:latin typeface="David" panose="020E0502060401010101" pitchFamily="34" charset="-79"/>
                <a:cs typeface="David" panose="020E0502060401010101" pitchFamily="34" charset="-79"/>
              </a:rPr>
              <a:t>וג'ופיטר</a:t>
            </a:r>
            <a:r>
              <a:rPr lang="he-IL" sz="2000" dirty="0">
                <a:latin typeface="David" panose="020E0502060401010101" pitchFamily="34" charset="-79"/>
                <a:cs typeface="David" panose="020E0502060401010101" pitchFamily="34" charset="-79"/>
              </a:rPr>
              <a:t>, ניתוח טקסטים ועוד)</a:t>
            </a:r>
          </a:p>
          <a:p>
            <a:pPr algn="r" rtl="1">
              <a:lnSpc>
                <a:spcPct val="150000"/>
              </a:lnSpc>
              <a:buNone/>
            </a:pPr>
            <a:r>
              <a:rPr lang="he-IL" sz="2000" dirty="0">
                <a:latin typeface="David" panose="020E0502060401010101" pitchFamily="34" charset="-79"/>
                <a:cs typeface="David" panose="020E0502060401010101" pitchFamily="34" charset="-79"/>
              </a:rPr>
              <a:t>הוראות שימוש בחומרים</a:t>
            </a:r>
          </a:p>
          <a:p>
            <a:pPr algn="r" rtl="1">
              <a:lnSpc>
                <a:spcPct val="150000"/>
              </a:lnSpc>
              <a:buNone/>
            </a:pPr>
            <a:r>
              <a:rPr lang="he-IL" sz="2000" dirty="0">
                <a:latin typeface="David" panose="020E0502060401010101" pitchFamily="34" charset="-79"/>
                <a:cs typeface="David" panose="020E0502060401010101" pitchFamily="34" charset="-79"/>
              </a:rPr>
              <a:t>פרויקט מתמשך - ניתן להשתתף בפיתוחו</a:t>
            </a:r>
          </a:p>
          <a:p>
            <a:pPr algn="r" rtl="1">
              <a:lnSpc>
                <a:spcPct val="150000"/>
              </a:lnSpc>
              <a:buNone/>
            </a:pPr>
            <a:r>
              <a:rPr lang="he-IL" sz="2000" dirty="0">
                <a:latin typeface="David" panose="020E0502060401010101" pitchFamily="34" charset="-79"/>
                <a:cs typeface="David" panose="020E0502060401010101" pitchFamily="34" charset="-79"/>
              </a:rPr>
              <a:t>דוגמה למאמר חישובי (בפינית): </a:t>
            </a:r>
            <a:r>
              <a:rPr lang="he-IL" sz="2000" i="1" dirty="0">
                <a:latin typeface="David" panose="020E0502060401010101" pitchFamily="34" charset="-79"/>
                <a:cs typeface="David" panose="020E0502060401010101" pitchFamily="34" charset="-79"/>
              </a:rPr>
              <a:t>האם יש </a:t>
            </a:r>
            <a:r>
              <a:rPr lang="he-IL" sz="2000" i="1" dirty="0" err="1">
                <a:latin typeface="David" panose="020E0502060401010101" pitchFamily="34" charset="-79"/>
                <a:cs typeface="David" panose="020E0502060401010101" pitchFamily="34" charset="-79"/>
              </a:rPr>
              <a:t>אירוסולים</a:t>
            </a:r>
            <a:r>
              <a:rPr lang="he-IL" sz="2000" i="1" dirty="0">
                <a:latin typeface="David" panose="020E0502060401010101" pitchFamily="34" charset="-79"/>
                <a:cs typeface="David" panose="020E0502060401010101" pitchFamily="34" charset="-79"/>
              </a:rPr>
              <a:t> באוויר?</a:t>
            </a:r>
            <a:r>
              <a:rPr lang="he-IL" sz="2000" dirty="0">
                <a:latin typeface="David" panose="020E0502060401010101" pitchFamily="34" charset="-79"/>
                <a:cs typeface="David" panose="020E0502060401010101" pitchFamily="34" charset="-79"/>
              </a:rPr>
              <a:t> </a:t>
            </a:r>
            <a:r>
              <a:rPr lang="en-US" sz="2000" dirty="0" err="1">
                <a:latin typeface="David" panose="020E0502060401010101" pitchFamily="34" charset="-79"/>
                <a:cs typeface="David" panose="020E0502060401010101" pitchFamily="34" charset="-79"/>
              </a:rPr>
              <a:t>Mallipohjat</a:t>
            </a:r>
            <a:r>
              <a:rPr lang="en-US" sz="2000" dirty="0">
                <a:latin typeface="David" panose="020E0502060401010101" pitchFamily="34" charset="-79"/>
                <a:cs typeface="David" panose="020E0502060401010101" pitchFamily="34" charset="-79"/>
              </a:rPr>
              <a:t> (</a:t>
            </a:r>
            <a:r>
              <a:rPr lang="en-US" sz="2000" dirty="0" err="1">
                <a:latin typeface="David" panose="020E0502060401010101" pitchFamily="34" charset="-79"/>
                <a:cs typeface="David" panose="020E0502060401010101" pitchFamily="34" charset="-79"/>
              </a:rPr>
              <a:t>opendata-education.github.io</a:t>
            </a:r>
            <a:r>
              <a:rPr lang="en-US" sz="2000" dirty="0">
                <a:latin typeface="David" panose="020E0502060401010101" pitchFamily="34" charset="-79"/>
                <a:cs typeface="David" panose="020E0502060401010101" pitchFamily="34" charset="-79"/>
              </a:rPr>
              <a:t>)</a:t>
            </a:r>
          </a:p>
        </p:txBody>
      </p:sp>
      <p:sp>
        <p:nvSpPr>
          <p:cNvPr id="12" name="TextBox 11">
            <a:extLst>
              <a:ext uri="{FF2B5EF4-FFF2-40B4-BE49-F238E27FC236}">
                <a16:creationId xmlns:a16="http://schemas.microsoft.com/office/drawing/2014/main" id="{D6A0EBB8-9B2F-AEDF-4A70-55BD1A558388}"/>
              </a:ext>
            </a:extLst>
          </p:cNvPr>
          <p:cNvSpPr txBox="1"/>
          <p:nvPr/>
        </p:nvSpPr>
        <p:spPr>
          <a:xfrm>
            <a:off x="1199456" y="3573016"/>
            <a:ext cx="10297144" cy="2362185"/>
          </a:xfrm>
          <a:prstGeom prst="rect">
            <a:avLst/>
          </a:prstGeom>
          <a:noFill/>
        </p:spPr>
        <p:txBody>
          <a:bodyPr wrap="square">
            <a:spAutoFit/>
          </a:bodyPr>
          <a:lstStyle/>
          <a:p>
            <a:pPr algn="r" rtl="1">
              <a:lnSpc>
                <a:spcPct val="150000"/>
              </a:lnSpc>
              <a:buNone/>
            </a:pPr>
            <a:r>
              <a:rPr lang="he-IL" sz="2000" b="1" dirty="0">
                <a:latin typeface="David" panose="020E0502060401010101" pitchFamily="34" charset="-79"/>
                <a:cs typeface="David" panose="020E0502060401010101" pitchFamily="34" charset="-79"/>
              </a:rPr>
              <a:t>רלוונטיות של הלמידה: שימוש באותם נתונים בינלאומיים שבהם משתמשים חוקרים</a:t>
            </a:r>
          </a:p>
          <a:p>
            <a:pPr algn="r" rtl="1">
              <a:lnSpc>
                <a:spcPct val="150000"/>
              </a:lnSpc>
              <a:buNone/>
            </a:pPr>
            <a:r>
              <a:rPr lang="he-IL" sz="2000" b="1" dirty="0">
                <a:latin typeface="David" panose="020E0502060401010101" pitchFamily="34" charset="-79"/>
                <a:cs typeface="David" panose="020E0502060401010101" pitchFamily="34" charset="-79"/>
              </a:rPr>
              <a:t>פורטלים לנתוני מחקר פתוחים:</a:t>
            </a:r>
            <a:endParaRPr lang="he-IL" sz="2000" dirty="0">
              <a:latin typeface="David" panose="020E0502060401010101" pitchFamily="34" charset="-79"/>
              <a:cs typeface="David" panose="020E0502060401010101" pitchFamily="34" charset="-79"/>
            </a:endParaRPr>
          </a:p>
          <a:p>
            <a:pPr marL="342900" indent="-342900" algn="r" rtl="1">
              <a:lnSpc>
                <a:spcPct val="150000"/>
              </a:lnSpc>
              <a:buFont typeface="Wingdings" pitchFamily="2" charset="2"/>
              <a:buChar char="ü"/>
            </a:pPr>
            <a:r>
              <a:rPr lang="en-US" sz="2000" dirty="0">
                <a:latin typeface="David" panose="020E0502060401010101" pitchFamily="34" charset="-79"/>
                <a:cs typeface="David" panose="020E0502060401010101" pitchFamily="34" charset="-79"/>
              </a:rPr>
              <a:t>CERN Open Data Portal</a:t>
            </a:r>
          </a:p>
          <a:p>
            <a:pPr marL="342900" indent="-342900" algn="r" rtl="1">
              <a:lnSpc>
                <a:spcPct val="150000"/>
              </a:lnSpc>
              <a:buFont typeface="Wingdings" pitchFamily="2" charset="2"/>
              <a:buChar char="ü"/>
            </a:pPr>
            <a:r>
              <a:rPr lang="en-US" sz="2000" dirty="0" err="1">
                <a:latin typeface="David" panose="020E0502060401010101" pitchFamily="34" charset="-79"/>
                <a:cs typeface="David" panose="020E0502060401010101" pitchFamily="34" charset="-79"/>
              </a:rPr>
              <a:t>SmartSMEAR</a:t>
            </a:r>
            <a:r>
              <a:rPr lang="en-US" sz="2000" dirty="0">
                <a:latin typeface="David" panose="020E0502060401010101" pitchFamily="34" charset="-79"/>
                <a:cs typeface="David" panose="020E0502060401010101" pitchFamily="34" charset="-79"/>
              </a:rPr>
              <a:t> - About (</a:t>
            </a:r>
            <a:r>
              <a:rPr lang="en-US" sz="2000" dirty="0" err="1">
                <a:latin typeface="David" panose="020E0502060401010101" pitchFamily="34" charset="-79"/>
                <a:cs typeface="David" panose="020E0502060401010101" pitchFamily="34" charset="-79"/>
              </a:rPr>
              <a:t>csc.fi</a:t>
            </a:r>
            <a:r>
              <a:rPr lang="en-US" sz="2000" dirty="0">
                <a:latin typeface="David" panose="020E0502060401010101" pitchFamily="34" charset="-79"/>
                <a:cs typeface="David" panose="020E0502060401010101" pitchFamily="34" charset="-79"/>
              </a:rPr>
              <a:t>)</a:t>
            </a:r>
          </a:p>
          <a:p>
            <a:pPr algn="r" rtl="1">
              <a:lnSpc>
                <a:spcPct val="150000"/>
              </a:lnSpc>
              <a:buNone/>
            </a:pPr>
            <a:r>
              <a:rPr lang="he-IL" sz="2000" dirty="0">
                <a:latin typeface="David" panose="020E0502060401010101" pitchFamily="34" charset="-79"/>
                <a:cs typeface="David" panose="020E0502060401010101" pitchFamily="34" charset="-79"/>
              </a:rPr>
              <a:t>בעת חיפוש נתונים פתוחים חשוב לשוחח על </a:t>
            </a:r>
            <a:r>
              <a:rPr lang="he-IL" sz="2000" b="1" dirty="0">
                <a:latin typeface="David" panose="020E0502060401010101" pitchFamily="34" charset="-79"/>
                <a:cs typeface="David" panose="020E0502060401010101" pitchFamily="34" charset="-79"/>
              </a:rPr>
              <a:t>ביקורת מקורות</a:t>
            </a:r>
            <a:r>
              <a:rPr lang="he-IL" sz="2000" dirty="0">
                <a:latin typeface="David" panose="020E0502060401010101" pitchFamily="34" charset="-79"/>
                <a:cs typeface="David" panose="020E0502060401010101" pitchFamily="34" charset="-79"/>
              </a:rPr>
              <a:t>.</a:t>
            </a:r>
          </a:p>
        </p:txBody>
      </p:sp>
    </p:spTree>
    <p:extLst>
      <p:ext uri="{BB962C8B-B14F-4D97-AF65-F5344CB8AC3E}">
        <p14:creationId xmlns:p14="http://schemas.microsoft.com/office/powerpoint/2010/main" val="4068659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p:nvPr>
        </p:nvSpPr>
        <p:spPr bwMode="auto">
          <a:xfrm>
            <a:off x="983432" y="2564904"/>
            <a:ext cx="10515600" cy="1325563"/>
          </a:xfrm>
        </p:spPr>
        <p:txBody>
          <a:bodyPr>
            <a:normAutofit/>
          </a:bodyPr>
          <a:lstStyle/>
          <a:p>
            <a:pPr algn="ctr">
              <a:defRPr/>
            </a:pPr>
            <a:r>
              <a:rPr lang="he-IL" b="1" dirty="0">
                <a:solidFill>
                  <a:srgbClr val="C00000"/>
                </a:solidFill>
                <a:latin typeface="David" panose="020E0502060401010101" pitchFamily="34" charset="-79"/>
                <a:cs typeface="David" panose="020E0502060401010101" pitchFamily="34" charset="-79"/>
              </a:rPr>
              <a:t>דוגמאות מקומיות ?</a:t>
            </a:r>
            <a:endParaRPr lang="fi-FI" b="1" dirty="0">
              <a:solidFill>
                <a:srgbClr val="C00000"/>
              </a:solidFill>
              <a:latin typeface="David" panose="020E0502060401010101" pitchFamily="34" charset="-79"/>
              <a:cs typeface="David" panose="020E0502060401010101" pitchFamily="34" charset="-79"/>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63352" y="1898651"/>
            <a:ext cx="11161240" cy="1325563"/>
          </a:xfrm>
        </p:spPr>
        <p:txBody>
          <a:bodyPr>
            <a:noAutofit/>
          </a:bodyPr>
          <a:lstStyle/>
          <a:p>
            <a:pPr algn="r" rtl="1">
              <a:lnSpc>
                <a:spcPct val="150000"/>
              </a:lnSpc>
            </a:pPr>
            <a:r>
              <a:rPr lang="he-IL" sz="3200" dirty="0">
                <a:solidFill>
                  <a:srgbClr val="C00000"/>
                </a:solidFill>
                <a:latin typeface="David" panose="020E0502060401010101" pitchFamily="34" charset="-79"/>
                <a:cs typeface="David" panose="020E0502060401010101" pitchFamily="34" charset="-79"/>
              </a:rPr>
              <a:t>כאן אפשר להוסיף רשימה מותאמת של שותפים מקומיים לא-פורמליים ובלתי-פורמליים שיכולים לקדם </a:t>
            </a:r>
            <a:r>
              <a:rPr lang="en-US" sz="3200" dirty="0">
                <a:solidFill>
                  <a:srgbClr val="C00000"/>
                </a:solidFill>
                <a:latin typeface="David" panose="020E0502060401010101" pitchFamily="34" charset="-79"/>
                <a:cs typeface="David" panose="020E0502060401010101" pitchFamily="34" charset="-79"/>
              </a:rPr>
              <a:t>ESD</a:t>
            </a:r>
            <a:r>
              <a:rPr lang="he-IL" sz="3200" dirty="0">
                <a:solidFill>
                  <a:srgbClr val="C00000"/>
                </a:solidFill>
                <a:latin typeface="David" panose="020E0502060401010101" pitchFamily="34" charset="-79"/>
                <a:cs typeface="David" panose="020E0502060401010101" pitchFamily="34" charset="-79"/>
              </a:rPr>
              <a:t> (חינוך לפיתוח בר-קיימא):</a:t>
            </a:r>
          </a:p>
        </p:txBody>
      </p:sp>
      <p:sp>
        <p:nvSpPr>
          <p:cNvPr id="3" name="TextBox 2">
            <a:extLst>
              <a:ext uri="{FF2B5EF4-FFF2-40B4-BE49-F238E27FC236}">
                <a16:creationId xmlns:a16="http://schemas.microsoft.com/office/drawing/2014/main" id="{F9C10F77-456B-4A40-2526-BBEDA464ABA0}"/>
              </a:ext>
            </a:extLst>
          </p:cNvPr>
          <p:cNvSpPr txBox="1"/>
          <p:nvPr/>
        </p:nvSpPr>
        <p:spPr bwMode="auto">
          <a:xfrm>
            <a:off x="2855640" y="3665430"/>
            <a:ext cx="6696744" cy="646331"/>
          </a:xfrm>
          <a:prstGeom prst="rect">
            <a:avLst/>
          </a:prstGeom>
          <a:noFill/>
        </p:spPr>
        <p:txBody>
          <a:bodyPr wrap="square">
            <a:spAutoFit/>
          </a:bodyPr>
          <a:lstStyle/>
          <a:p>
            <a:pPr algn="ctr" rtl="1">
              <a:buNone/>
            </a:pPr>
            <a:r>
              <a:rPr lang="he-IL" dirty="0">
                <a:latin typeface="David" panose="020E0502060401010101" pitchFamily="34" charset="-79"/>
                <a:cs typeface="David" panose="020E0502060401010101" pitchFamily="34" charset="-79"/>
              </a:rPr>
              <a:t>פעילות </a:t>
            </a:r>
            <a:r>
              <a:rPr lang="he-IL" dirty="0" err="1">
                <a:latin typeface="David" panose="020E0502060401010101" pitchFamily="34" charset="-79"/>
                <a:cs typeface="David" panose="020E0502060401010101" pitchFamily="34" charset="-79"/>
              </a:rPr>
              <a:t>אינטראקטיבית</a:t>
            </a:r>
            <a:r>
              <a:rPr lang="he-IL" b="1" dirty="0" err="1">
                <a:latin typeface="David" panose="020E0502060401010101" pitchFamily="34" charset="-79"/>
                <a:cs typeface="David" panose="020E0502060401010101" pitchFamily="34" charset="-79"/>
              </a:rPr>
              <a:t>:</a:t>
            </a:r>
            <a:r>
              <a:rPr lang="he-IL" dirty="0" err="1">
                <a:latin typeface="David" panose="020E0502060401010101" pitchFamily="34" charset="-79"/>
                <a:cs typeface="David" panose="020E0502060401010101" pitchFamily="34" charset="-79"/>
              </a:rPr>
              <a:t>באמצעות</a:t>
            </a:r>
            <a:r>
              <a:rPr lang="he-IL" dirty="0">
                <a:latin typeface="David" panose="020E0502060401010101" pitchFamily="34" charset="-79"/>
                <a:cs typeface="David" panose="020E0502060401010101" pitchFamily="34" charset="-79"/>
              </a:rPr>
              <a:t> הכלי </a:t>
            </a:r>
            <a:r>
              <a:rPr lang="en-US" dirty="0">
                <a:latin typeface="David" panose="020E0502060401010101" pitchFamily="34" charset="-79"/>
                <a:cs typeface="David" panose="020E0502060401010101" pitchFamily="34" charset="-79"/>
              </a:rPr>
              <a:t>Miro</a:t>
            </a:r>
            <a:br>
              <a:rPr lang="en-US" dirty="0">
                <a:latin typeface="David" panose="020E0502060401010101" pitchFamily="34" charset="-79"/>
                <a:cs typeface="David" panose="020E0502060401010101" pitchFamily="34" charset="-79"/>
              </a:rPr>
            </a:br>
            <a:r>
              <a:rPr lang="de-DE" b="1" u="sng" dirty="0">
                <a:latin typeface="David" panose="020E0502060401010101" pitchFamily="34" charset="-79"/>
                <a:cs typeface="David" panose="020E0502060401010101" pitchFamily="34" charset="-79"/>
                <a:hlinkClick r:id="rId3" tooltip="https://miro.com/"/>
              </a:rPr>
              <a:t>https://miro.com/</a:t>
            </a:r>
            <a:endParaRPr lang="en-US" dirty="0">
              <a:latin typeface="David" panose="020E0502060401010101" pitchFamily="34" charset="-79"/>
              <a:cs typeface="David" panose="020E0502060401010101" pitchFamily="34" charset="-79"/>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3">
            <a:extLst>
              <a:ext uri="{FF2B5EF4-FFF2-40B4-BE49-F238E27FC236}">
                <a16:creationId xmlns:a16="http://schemas.microsoft.com/office/drawing/2014/main" id="{A940E171-1CEA-CC0A-64FD-C7FD7C41FDD4}"/>
              </a:ext>
            </a:extLst>
          </p:cNvPr>
          <p:cNvSpPr txBox="1"/>
          <p:nvPr/>
        </p:nvSpPr>
        <p:spPr>
          <a:xfrm>
            <a:off x="1979712" y="2060848"/>
            <a:ext cx="8232576" cy="2246769"/>
          </a:xfrm>
          <a:prstGeom prst="rect">
            <a:avLst/>
          </a:prstGeom>
          <a:noFill/>
        </p:spPr>
        <p:txBody>
          <a:bodyPr wrap="square">
            <a:spAutoFit/>
          </a:bodyPr>
          <a:lstStyle/>
          <a:p>
            <a:pPr marL="0" algn="ctr" defTabSz="914400" rtl="1">
              <a:lnSpc>
                <a:spcPct val="150000"/>
              </a:lnSpc>
            </a:pPr>
            <a:r>
              <a:rPr lang="he-IL" sz="3200" dirty="0">
                <a:solidFill>
                  <a:srgbClr val="C00000"/>
                </a:solidFill>
                <a:latin typeface="David" panose="020E0502060401010101" pitchFamily="34" charset="-79"/>
                <a:cs typeface="David" panose="020E0502060401010101" pitchFamily="34" charset="-79"/>
              </a:rPr>
              <a:t>דונו ביתרונות ובהזדמנויות האפשריות לשיתופי פעולה עם כל אחד מהשותפים הלא-פורמליים/בלתי-פורמליים שנרשמו במשימה הקודמת</a:t>
            </a:r>
            <a:endParaRPr lang="en-IL" sz="3200" dirty="0">
              <a:solidFill>
                <a:srgbClr val="C00000"/>
              </a:solidFill>
              <a:latin typeface="David" panose="020E0502060401010101" pitchFamily="34" charset="-79"/>
              <a:cs typeface="David" panose="020E0502060401010101" pitchFamily="34" charset="-79"/>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127448" y="478086"/>
            <a:ext cx="10515600" cy="1325563"/>
          </a:xfrm>
        </p:spPr>
        <p:txBody>
          <a:bodyPr/>
          <a:lstStyle/>
          <a:p>
            <a:pPr algn="r">
              <a:defRPr/>
            </a:pPr>
            <a:r>
              <a:rPr lang="he-IL" b="1" dirty="0">
                <a:latin typeface="David" panose="020E0502060401010101" pitchFamily="34" charset="-79"/>
                <a:cs typeface="David" panose="020E0502060401010101" pitchFamily="34" charset="-79"/>
              </a:rPr>
              <a:t>מקורות</a:t>
            </a:r>
            <a:endParaRPr lang="fi-FI" b="1" dirty="0">
              <a:latin typeface="David" panose="020E0502060401010101" pitchFamily="34" charset="-79"/>
              <a:cs typeface="David" panose="020E0502060401010101" pitchFamily="34" charset="-79"/>
            </a:endParaRPr>
          </a:p>
        </p:txBody>
      </p:sp>
      <p:sp>
        <p:nvSpPr>
          <p:cNvPr id="3" name="Content Placeholder 2"/>
          <p:cNvSpPr>
            <a:spLocks noGrp="1"/>
          </p:cNvSpPr>
          <p:nvPr>
            <p:ph idx="1"/>
          </p:nvPr>
        </p:nvSpPr>
        <p:spPr bwMode="auto">
          <a:xfrm>
            <a:off x="838200" y="1556792"/>
            <a:ext cx="5181600" cy="4351338"/>
          </a:xfrm>
        </p:spPr>
        <p:txBody>
          <a:bodyPr>
            <a:noAutofit/>
          </a:bodyPr>
          <a:lstStyle/>
          <a:p>
            <a:pPr>
              <a:defRPr/>
            </a:pPr>
            <a:r>
              <a:rPr lang="en-US" sz="1600" b="0" i="0" dirty="0" err="1"/>
              <a:t>Eshach</a:t>
            </a:r>
            <a:r>
              <a:rPr lang="en-US" sz="1600" b="0" i="0" dirty="0"/>
              <a:t>, H. (2007). Bridging In-school and Out-of-school Learning: Formal, Non-Formal, and Informal Education. </a:t>
            </a:r>
            <a:r>
              <a:rPr lang="en-US" sz="1600" b="0" i="1" dirty="0"/>
              <a:t>Journal of Science Education and Technology</a:t>
            </a:r>
            <a:r>
              <a:rPr lang="en-US" sz="1600" b="0" i="0" dirty="0"/>
              <a:t>, </a:t>
            </a:r>
            <a:r>
              <a:rPr lang="en-US" sz="1600" b="0" i="1" dirty="0"/>
              <a:t>16</a:t>
            </a:r>
            <a:r>
              <a:rPr lang="en-US" sz="1600" b="0" i="0" dirty="0"/>
              <a:t>(2), 171–190. </a:t>
            </a:r>
            <a:r>
              <a:rPr lang="en-US" sz="1600" b="0" i="0" u="sng" strike="noStrike" dirty="0">
                <a:solidFill>
                  <a:srgbClr val="0F6CBF"/>
                </a:solidFill>
                <a:hlinkClick r:id="rId2" tooltip="https://doi.org/10.1007/s10956-006-9027-1"/>
              </a:rPr>
              <a:t>https://doi.org/10.1007/s10956-006-9027-1</a:t>
            </a:r>
            <a:endParaRPr sz="1600" dirty="0">
              <a:solidFill>
                <a:srgbClr val="0F6CBF"/>
              </a:solidFill>
            </a:endParaRPr>
          </a:p>
          <a:p>
            <a:pPr>
              <a:defRPr/>
            </a:pPr>
            <a:r>
              <a:rPr lang="en-US" sz="1600" dirty="0" err="1"/>
              <a:t>Haatainen</a:t>
            </a:r>
            <a:r>
              <a:rPr lang="en-US" sz="1600" dirty="0"/>
              <a:t>, O. &amp; </a:t>
            </a:r>
            <a:r>
              <a:rPr lang="en-US" sz="1600" dirty="0" err="1"/>
              <a:t>Aksela</a:t>
            </a:r>
            <a:r>
              <a:rPr lang="en-US" sz="1600" dirty="0"/>
              <a:t>, M. (2021</a:t>
            </a:r>
            <a:r>
              <a:rPr lang="en-US" sz="1600" i="1" dirty="0"/>
              <a:t>). Project-Based Learning in Science Education: Active Teachers’ Perceptions and Practices.</a:t>
            </a:r>
            <a:r>
              <a:rPr lang="en-US" sz="1600" dirty="0"/>
              <a:t> LUMAT: International Journal on Math, Science and Technology Education, 9(1), 149–173. </a:t>
            </a:r>
            <a:r>
              <a:rPr lang="en-US" sz="1600" u="sng" dirty="0">
                <a:hlinkClick r:id="rId3" tooltip="https://doi.org/10.31129/LUMAT.9.1.1392"/>
              </a:rPr>
              <a:t>https://doi.org/10.31129/LUMAT.9.1.1392</a:t>
            </a:r>
            <a:r>
              <a:rPr lang="en-US" sz="1600" dirty="0"/>
              <a:t>    </a:t>
            </a:r>
            <a:endParaRPr sz="1600" dirty="0"/>
          </a:p>
          <a:p>
            <a:pPr>
              <a:defRPr/>
            </a:pPr>
            <a:r>
              <a:rPr sz="1600" b="0" i="0" u="none" dirty="0" err="1">
                <a:solidFill>
                  <a:srgbClr val="000000"/>
                </a:solidFill>
                <a:latin typeface="Calibri"/>
                <a:ea typeface="Calibri"/>
                <a:cs typeface="Calibri"/>
              </a:rPr>
              <a:t>Markula</a:t>
            </a:r>
            <a:r>
              <a:rPr sz="1600" b="0" i="0" u="none" dirty="0">
                <a:solidFill>
                  <a:srgbClr val="000000"/>
                </a:solidFill>
                <a:latin typeface="Calibri"/>
                <a:ea typeface="Calibri"/>
                <a:cs typeface="Calibri"/>
              </a:rPr>
              <a:t>, A, &amp; </a:t>
            </a:r>
            <a:r>
              <a:rPr sz="1600" b="0" i="0" u="none" dirty="0" err="1">
                <a:solidFill>
                  <a:srgbClr val="000000"/>
                </a:solidFill>
                <a:latin typeface="Calibri"/>
                <a:ea typeface="Calibri"/>
                <a:cs typeface="Calibri"/>
              </a:rPr>
              <a:t>Aksela</a:t>
            </a:r>
            <a:r>
              <a:rPr sz="1600" b="0" i="0" u="none" dirty="0">
                <a:solidFill>
                  <a:srgbClr val="000000"/>
                </a:solidFill>
                <a:latin typeface="Calibri"/>
                <a:ea typeface="Calibri"/>
                <a:cs typeface="Calibri"/>
              </a:rPr>
              <a:t>, M. (2022). The key characteristics of project-based learning: how teachers implement projects in K-12 science education.</a:t>
            </a:r>
            <a:r>
              <a:rPr sz="1600" b="0" i="1" u="none" dirty="0">
                <a:solidFill>
                  <a:srgbClr val="000000"/>
                </a:solidFill>
                <a:latin typeface="Calibri"/>
                <a:ea typeface="Calibri"/>
                <a:cs typeface="Calibri"/>
              </a:rPr>
              <a:t> Disciplinary and Interdisciplinary Science Education Research,</a:t>
            </a:r>
            <a:r>
              <a:rPr sz="1600" b="0" i="0" u="none" dirty="0">
                <a:solidFill>
                  <a:srgbClr val="000000"/>
                </a:solidFill>
                <a:latin typeface="Calibri"/>
                <a:ea typeface="Calibri"/>
                <a:cs typeface="Calibri"/>
              </a:rPr>
              <a:t> 4:2</a:t>
            </a:r>
            <a:endParaRPr sz="1600" b="0" i="0" dirty="0">
              <a:solidFill>
                <a:srgbClr val="000000"/>
              </a:solidFill>
            </a:endParaRPr>
          </a:p>
          <a:p>
            <a:pPr>
              <a:defRPr/>
            </a:pPr>
            <a:r>
              <a:rPr lang="fi-FI" sz="1600" dirty="0"/>
              <a:t>Tolppanen, S., Vartiainen, J., Ikävalko, V.-M., &amp; </a:t>
            </a:r>
            <a:r>
              <a:rPr lang="fi-FI" sz="1600" dirty="0" err="1"/>
              <a:t>Aksela</a:t>
            </a:r>
            <a:r>
              <a:rPr lang="fi-FI" sz="1600" dirty="0"/>
              <a:t>, M. (2015). </a:t>
            </a:r>
            <a:r>
              <a:rPr lang="fi-FI" sz="1600" dirty="0" err="1"/>
              <a:t>Relevance</a:t>
            </a:r>
            <a:r>
              <a:rPr lang="fi-FI" sz="1600" dirty="0"/>
              <a:t> of Non-</a:t>
            </a:r>
            <a:r>
              <a:rPr lang="fi-FI" sz="1600" dirty="0" err="1"/>
              <a:t>Formal</a:t>
            </a:r>
            <a:r>
              <a:rPr lang="fi-FI" sz="1600" dirty="0"/>
              <a:t> </a:t>
            </a:r>
            <a:r>
              <a:rPr lang="fi-FI" sz="1600" dirty="0" err="1"/>
              <a:t>Education</a:t>
            </a:r>
            <a:r>
              <a:rPr lang="fi-FI" sz="1600" dirty="0"/>
              <a:t> in Science </a:t>
            </a:r>
            <a:r>
              <a:rPr lang="fi-FI" sz="1600" dirty="0" err="1"/>
              <a:t>Education</a:t>
            </a:r>
            <a:r>
              <a:rPr lang="fi-FI" sz="1600" dirty="0"/>
              <a:t>. In I. </a:t>
            </a:r>
            <a:r>
              <a:rPr lang="fi-FI" sz="1600" dirty="0" err="1"/>
              <a:t>Eilks</a:t>
            </a:r>
            <a:r>
              <a:rPr lang="fi-FI" sz="1600" dirty="0"/>
              <a:t> &amp; A. </a:t>
            </a:r>
            <a:r>
              <a:rPr lang="fi-FI" sz="1600" dirty="0" err="1"/>
              <a:t>Hofstein</a:t>
            </a:r>
            <a:r>
              <a:rPr lang="fi-FI" sz="1600" dirty="0"/>
              <a:t> (</a:t>
            </a:r>
            <a:r>
              <a:rPr lang="fi-FI" sz="1600" dirty="0" err="1"/>
              <a:t>Eds</a:t>
            </a:r>
            <a:r>
              <a:rPr lang="fi-FI" sz="1600" dirty="0"/>
              <a:t>.), </a:t>
            </a:r>
            <a:r>
              <a:rPr lang="fi-FI" sz="1600" i="1" dirty="0" err="1"/>
              <a:t>Relevant</a:t>
            </a:r>
            <a:r>
              <a:rPr lang="fi-FI" sz="1600" i="1" dirty="0"/>
              <a:t> </a:t>
            </a:r>
            <a:r>
              <a:rPr lang="fi-FI" sz="1600" i="1" dirty="0" err="1"/>
              <a:t>Chemistry</a:t>
            </a:r>
            <a:r>
              <a:rPr lang="fi-FI" sz="1600" i="1" dirty="0"/>
              <a:t> </a:t>
            </a:r>
            <a:r>
              <a:rPr lang="fi-FI" sz="1600" i="1" dirty="0" err="1"/>
              <a:t>Education</a:t>
            </a:r>
            <a:r>
              <a:rPr lang="fi-FI" sz="1600" i="1" dirty="0"/>
              <a:t>: </a:t>
            </a:r>
            <a:r>
              <a:rPr lang="fi-FI" sz="1600" i="1" dirty="0" err="1"/>
              <a:t>From</a:t>
            </a:r>
            <a:r>
              <a:rPr lang="fi-FI" sz="1600" i="1" dirty="0"/>
              <a:t> </a:t>
            </a:r>
            <a:r>
              <a:rPr lang="fi-FI" sz="1600" i="1" dirty="0" err="1"/>
              <a:t>Theory</a:t>
            </a:r>
            <a:r>
              <a:rPr lang="fi-FI" sz="1600" i="1" dirty="0"/>
              <a:t> to </a:t>
            </a:r>
            <a:r>
              <a:rPr lang="fi-FI" sz="1600" i="1" dirty="0" err="1"/>
              <a:t>Practice</a:t>
            </a:r>
            <a:r>
              <a:rPr lang="fi-FI" sz="1600" dirty="0"/>
              <a:t> (pp. 335–354). </a:t>
            </a:r>
            <a:r>
              <a:rPr lang="fi-FI" sz="1600" dirty="0" err="1"/>
              <a:t>SensePublishers</a:t>
            </a:r>
            <a:r>
              <a:rPr lang="fi-FI" sz="1600" dirty="0"/>
              <a:t>. </a:t>
            </a:r>
            <a:r>
              <a:rPr lang="fi-FI" sz="1600" u="sng" dirty="0">
                <a:hlinkClick r:id="rId4" tooltip="https://doi.org/10.1007/978-94-6300-175-5_18"/>
              </a:rPr>
              <a:t>https://doi.org/10.1007/978-94-6300-175-5_18</a:t>
            </a:r>
            <a:endParaRPr sz="1600" dirty="0"/>
          </a:p>
        </p:txBody>
      </p:sp>
      <p:sp>
        <p:nvSpPr>
          <p:cNvPr id="317417010" name="Inhaltsplatzhalter 3"/>
          <p:cNvSpPr>
            <a:spLocks noGrp="1"/>
          </p:cNvSpPr>
          <p:nvPr>
            <p:ph sz="half" idx="2"/>
          </p:nvPr>
        </p:nvSpPr>
        <p:spPr bwMode="auto">
          <a:xfrm>
            <a:off x="6172200" y="1825624"/>
            <a:ext cx="5181599" cy="4351338"/>
          </a:xfrm>
        </p:spPr>
        <p:txBody>
          <a:bodyPr vertOverflow="overflow" horzOverflow="clip" vert="horz" wrap="square" lIns="91440" tIns="45720" rIns="91440" bIns="45720" numCol="1" spcCol="0" rtlCol="0" fromWordArt="0" anchor="t" anchorCtr="0" forceAA="0" compatLnSpc="0">
            <a:normAutofit/>
          </a:bodyPr>
          <a:lstStyle/>
          <a:p>
            <a:pPr>
              <a:defRPr/>
            </a:pPr>
            <a:r>
              <a:rPr lang="de-DE" sz="1600" b="0" i="0" u="sng" strike="noStrike" cap="none" spc="0">
                <a:solidFill>
                  <a:schemeClr val="tx1"/>
                </a:solidFill>
                <a:latin typeface="Calibri"/>
                <a:ea typeface="Calibri"/>
                <a:cs typeface="Calibri"/>
                <a:hlinkClick r:id="rId5" tooltip="https://www.pblworks.org/what-is-pbl"/>
              </a:rPr>
              <a:t>PBLWorks by Buck Institute for Education</a:t>
            </a:r>
            <a:endParaRPr sz="1600"/>
          </a:p>
          <a:p>
            <a:pPr>
              <a:defRPr/>
            </a:pPr>
            <a:r>
              <a:rPr sz="1600" u="sng">
                <a:hlinkClick r:id="rId6" tooltip="https://start.luma.fi/en/"/>
              </a:rPr>
              <a:t>StarT: international PBL programme</a:t>
            </a:r>
            <a:r>
              <a:t> </a:t>
            </a:r>
          </a:p>
          <a:p>
            <a:pPr>
              <a:defRPr/>
            </a:pPr>
            <a:r>
              <a:rPr sz="1600" u="sng">
                <a:hlinkClick r:id="rId7" tooltip="https://start.luma.fi/en/materials/"/>
              </a:rPr>
              <a:t>StarT material bank</a:t>
            </a:r>
            <a:r>
              <a:rPr sz="1600"/>
              <a:t> </a:t>
            </a:r>
          </a:p>
          <a:p>
            <a:pPr>
              <a:defRPr/>
            </a:pPr>
            <a:r>
              <a:rPr sz="1600" u="sng">
                <a:solidFill>
                  <a:schemeClr val="hlink"/>
                </a:solidFill>
                <a:hlinkClick r:id="rId8" tooltip="https://teachingcommons.stanford.edu/resources/learning/learning-activities/project-based-learning"/>
              </a:rPr>
              <a:t>https://www.bu.edu/ctl/guides/project-based-learning/</a:t>
            </a:r>
            <a:r>
              <a:rPr sz="1600"/>
              <a:t> </a:t>
            </a:r>
          </a:p>
          <a:p>
            <a:pPr>
              <a:defRPr/>
            </a:pPr>
            <a:r>
              <a:rPr sz="1600" u="sng">
                <a:solidFill>
                  <a:schemeClr val="hlink"/>
                </a:solidFill>
                <a:hlinkClick r:id="rId8" tooltip="https://teachingcommons.stanford.edu/resources/learning/learning-activities/project-based-learning"/>
              </a:rPr>
              <a:t>https://teachingcommons.stanford.edu/resources/learning/learning-activities/project-based-learning</a:t>
            </a:r>
            <a:endParaRPr sz="1600"/>
          </a:p>
          <a:p>
            <a:pPr>
              <a:defRPr/>
            </a:pPr>
            <a:r>
              <a:rPr sz="1600" u="sng">
                <a:solidFill>
                  <a:schemeClr val="hlink"/>
                </a:solidFill>
                <a:hlinkClick r:id="rId9" tooltip="https://www.edutopia.org/blog/pbl-through-a-makers-lens-patrick-waters"/>
              </a:rPr>
              <a:t>https://www.edutopia.org/blog/pbl-through-a-makers-lens-patrick-waters</a:t>
            </a:r>
            <a:endParaRPr sz="1600"/>
          </a:p>
          <a:p>
            <a:pPr>
              <a:defRPr/>
            </a:pPr>
            <a:r>
              <a:rPr sz="1600" u="sng">
                <a:solidFill>
                  <a:schemeClr val="hlink"/>
                </a:solidFill>
                <a:hlinkClick r:id="rId10" tooltip="https://er.educause.edu/articles/2015/1/using-design-thinking-in-higher-education"/>
              </a:rPr>
              <a:t>https://er.educause.edu/articles/2015/1/using-design-thinking-in-higher-education</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TextBox 8">
            <a:extLst>
              <a:ext uri="{FF2B5EF4-FFF2-40B4-BE49-F238E27FC236}">
                <a16:creationId xmlns:a16="http://schemas.microsoft.com/office/drawing/2014/main" id="{112E3E33-9C9F-1281-5347-3718BA213F13}"/>
              </a:ext>
            </a:extLst>
          </p:cNvPr>
          <p:cNvSpPr txBox="1"/>
          <p:nvPr/>
        </p:nvSpPr>
        <p:spPr>
          <a:xfrm>
            <a:off x="3000164" y="2289066"/>
            <a:ext cx="6096000" cy="707886"/>
          </a:xfrm>
          <a:prstGeom prst="rect">
            <a:avLst/>
          </a:prstGeom>
          <a:noFill/>
        </p:spPr>
        <p:txBody>
          <a:bodyPr wrap="square">
            <a:spAutoFit/>
          </a:bodyPr>
          <a:lstStyle/>
          <a:p>
            <a:pPr marL="0" algn="ctr" defTabSz="914400" rtl="1"/>
            <a:r>
              <a:rPr lang="he-IL" sz="4000" b="1" dirty="0">
                <a:solidFill>
                  <a:schemeClr val="accent6">
                    <a:lumMod val="75000"/>
                  </a:schemeClr>
                </a:solidFill>
                <a:latin typeface="David" panose="020E0502060401010101" pitchFamily="34" charset="-79"/>
                <a:cs typeface="David" panose="020E0502060401010101" pitchFamily="34" charset="-79"/>
              </a:rPr>
              <a:t>1. מהי סביבה לימודית?</a:t>
            </a:r>
            <a:endParaRPr lang="en-IL" sz="4000" b="1" dirty="0">
              <a:solidFill>
                <a:schemeClr val="accent6">
                  <a:lumMod val="75000"/>
                </a:schemeClr>
              </a:solidFill>
              <a:latin typeface="David" panose="020E0502060401010101" pitchFamily="34" charset="-79"/>
              <a:cs typeface="David" panose="020E0502060401010101" pitchFamily="34" charset="-79"/>
            </a:endParaRPr>
          </a:p>
        </p:txBody>
      </p:sp>
      <p:sp>
        <p:nvSpPr>
          <p:cNvPr id="13" name="TextBox 12">
            <a:extLst>
              <a:ext uri="{FF2B5EF4-FFF2-40B4-BE49-F238E27FC236}">
                <a16:creationId xmlns:a16="http://schemas.microsoft.com/office/drawing/2014/main" id="{3B51D273-A1DB-4EFE-3805-4219FB24A56E}"/>
              </a:ext>
            </a:extLst>
          </p:cNvPr>
          <p:cNvSpPr txBox="1"/>
          <p:nvPr/>
        </p:nvSpPr>
        <p:spPr>
          <a:xfrm>
            <a:off x="2687960" y="2996952"/>
            <a:ext cx="6720408" cy="1477328"/>
          </a:xfrm>
          <a:prstGeom prst="rect">
            <a:avLst/>
          </a:prstGeom>
          <a:noFill/>
        </p:spPr>
        <p:txBody>
          <a:bodyPr wrap="square">
            <a:spAutoFit/>
          </a:bodyPr>
          <a:lstStyle/>
          <a:p>
            <a:pPr marL="342900" indent="-342900" algn="r" defTabSz="914400" rtl="1">
              <a:lnSpc>
                <a:spcPct val="200000"/>
              </a:lnSpc>
              <a:buFont typeface="Wingdings" pitchFamily="2" charset="2"/>
              <a:buChar char="ü"/>
            </a:pPr>
            <a:r>
              <a:rPr lang="he-IL" sz="2400" dirty="0">
                <a:solidFill>
                  <a:schemeClr val="accent6">
                    <a:lumMod val="75000"/>
                  </a:schemeClr>
                </a:solidFill>
                <a:latin typeface="David" panose="020E0502060401010101" pitchFamily="34" charset="-79"/>
                <a:cs typeface="David" panose="020E0502060401010101" pitchFamily="34" charset="-79"/>
              </a:rPr>
              <a:t>סביבות למידה פורמליות, לא-פורמליות ובלתי-פורמליות</a:t>
            </a:r>
          </a:p>
          <a:p>
            <a:pPr marL="342900" indent="-342900" algn="r" defTabSz="914400" rtl="1">
              <a:lnSpc>
                <a:spcPct val="200000"/>
              </a:lnSpc>
              <a:buFont typeface="Wingdings" pitchFamily="2" charset="2"/>
              <a:buChar char="ü"/>
            </a:pPr>
            <a:r>
              <a:rPr lang="he-IL" sz="2400" dirty="0">
                <a:solidFill>
                  <a:schemeClr val="accent6">
                    <a:lumMod val="75000"/>
                  </a:schemeClr>
                </a:solidFill>
                <a:latin typeface="David" panose="020E0502060401010101" pitchFamily="34" charset="-79"/>
                <a:cs typeface="David" panose="020E0502060401010101" pitchFamily="34" charset="-79"/>
              </a:rPr>
              <a:t>דוגמה לסביבה לא-פורמלית ולסביבה בלתי-פורמלית</a:t>
            </a:r>
            <a:endParaRPr lang="en-IL" sz="2400" dirty="0">
              <a:solidFill>
                <a:schemeClr val="accent6">
                  <a:lumMod val="75000"/>
                </a:schemeClr>
              </a:solidFill>
              <a:latin typeface="David" panose="020E0502060401010101" pitchFamily="34" charset="-79"/>
              <a:cs typeface="David" panose="020E0502060401010101" pitchFamily="34" charset="-79"/>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Flowchart: Connector 7"/>
          <p:cNvSpPr/>
          <p:nvPr/>
        </p:nvSpPr>
        <p:spPr bwMode="auto">
          <a:xfrm>
            <a:off x="335360" y="698548"/>
            <a:ext cx="6336704" cy="5920789"/>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fi-FI" b="1"/>
              <a:t>A LEARNING ENVIRONMENT</a:t>
            </a:r>
            <a:endParaRPr/>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325075581"/>
              </p:ext>
            </p:extLst>
          </p:nvPr>
        </p:nvGraphicFramePr>
        <p:xfrm>
          <a:off x="335360" y="1454451"/>
          <a:ext cx="6099717" cy="4705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bwMode="auto">
          <a:xfrm>
            <a:off x="5447928" y="6541502"/>
            <a:ext cx="5069306" cy="307777"/>
          </a:xfrm>
          <a:prstGeom prst="rect">
            <a:avLst/>
          </a:prstGeom>
          <a:noFill/>
        </p:spPr>
        <p:txBody>
          <a:bodyPr wrap="square">
            <a:spAutoFit/>
          </a:bodyPr>
          <a:lstStyle/>
          <a:p>
            <a:pPr algn="l">
              <a:defRPr/>
            </a:pPr>
            <a:r>
              <a:rPr lang="fi-FI" sz="1400" b="0" i="0">
                <a:solidFill>
                  <a:srgbClr val="000000"/>
                </a:solidFill>
                <a:latin typeface="Arial"/>
              </a:rPr>
              <a:t>Baeten et al., 2010; Majoinen, J., 2019 </a:t>
            </a:r>
            <a:endParaRPr/>
          </a:p>
        </p:txBody>
      </p:sp>
      <p:sp>
        <p:nvSpPr>
          <p:cNvPr id="14" name="TextBox 13">
            <a:extLst>
              <a:ext uri="{FF2B5EF4-FFF2-40B4-BE49-F238E27FC236}">
                <a16:creationId xmlns:a16="http://schemas.microsoft.com/office/drawing/2014/main" id="{DB07F555-DB7D-D358-6204-AFD18FCD7073}"/>
              </a:ext>
            </a:extLst>
          </p:cNvPr>
          <p:cNvSpPr txBox="1"/>
          <p:nvPr/>
        </p:nvSpPr>
        <p:spPr>
          <a:xfrm>
            <a:off x="5663952" y="836712"/>
            <a:ext cx="6096000" cy="2854628"/>
          </a:xfrm>
          <a:prstGeom prst="rect">
            <a:avLst/>
          </a:prstGeom>
          <a:noFill/>
        </p:spPr>
        <p:txBody>
          <a:bodyPr wrap="square">
            <a:spAutoFit/>
          </a:bodyPr>
          <a:lstStyle/>
          <a:p>
            <a:pPr algn="r" rtl="1">
              <a:lnSpc>
                <a:spcPct val="200000"/>
              </a:lnSpc>
              <a:buNone/>
            </a:pPr>
            <a:r>
              <a:rPr lang="he-IL" sz="2000" b="1" dirty="0">
                <a:solidFill>
                  <a:srgbClr val="C00000"/>
                </a:solidFill>
                <a:latin typeface="David" panose="020E0502060401010101" pitchFamily="34" charset="-79"/>
                <a:cs typeface="David" panose="020E0502060401010101" pitchFamily="34" charset="-79"/>
              </a:rPr>
              <a:t>לסביבה הלימודית יש השפעה על תהליך הלמידה של הפרט</a:t>
            </a:r>
            <a:endParaRPr lang="he-IL" sz="2000" dirty="0">
              <a:solidFill>
                <a:srgbClr val="C00000"/>
              </a:solidFill>
              <a:latin typeface="David" panose="020E0502060401010101" pitchFamily="34" charset="-79"/>
              <a:cs typeface="David" panose="020E0502060401010101" pitchFamily="34" charset="-79"/>
            </a:endParaRPr>
          </a:p>
          <a:p>
            <a:pPr marL="285750" indent="-285750" algn="r" rtl="1">
              <a:lnSpc>
                <a:spcPct val="200000"/>
              </a:lnSpc>
              <a:buFont typeface="Wingdings" pitchFamily="2" charset="2"/>
              <a:buChar char="ü"/>
            </a:pPr>
            <a:r>
              <a:rPr lang="he-IL" dirty="0">
                <a:latin typeface="David" panose="020E0502060401010101" pitchFamily="34" charset="-79"/>
                <a:cs typeface="David" panose="020E0502060401010101" pitchFamily="34" charset="-79"/>
              </a:rPr>
              <a:t>לא רק מרחב פיזי - קיימות לפחות 4 נקודות מבט שונות</a:t>
            </a:r>
          </a:p>
          <a:p>
            <a:pPr marL="285750" indent="-285750" algn="r" rtl="1">
              <a:lnSpc>
                <a:spcPct val="200000"/>
              </a:lnSpc>
              <a:buFont typeface="Wingdings" pitchFamily="2" charset="2"/>
              <a:buChar char="ü"/>
            </a:pPr>
            <a:r>
              <a:rPr lang="he-IL" dirty="0">
                <a:latin typeface="David" panose="020E0502060401010101" pitchFamily="34" charset="-79"/>
                <a:cs typeface="David" panose="020E0502060401010101" pitchFamily="34" charset="-79"/>
              </a:rPr>
              <a:t>חשוב לבחון סביבה לימודית כמכלול</a:t>
            </a:r>
          </a:p>
          <a:p>
            <a:pPr marL="285750" indent="-285750" algn="r" rtl="1">
              <a:lnSpc>
                <a:spcPct val="200000"/>
              </a:lnSpc>
              <a:buFont typeface="Wingdings" pitchFamily="2" charset="2"/>
              <a:buChar char="ü"/>
            </a:pPr>
            <a:r>
              <a:rPr lang="he-IL" dirty="0">
                <a:latin typeface="David" panose="020E0502060401010101" pitchFamily="34" charset="-79"/>
                <a:cs typeface="David" panose="020E0502060401010101" pitchFamily="34" charset="-79"/>
              </a:rPr>
              <a:t>אין סביבה שהיא "טובה" או "רעה" באופן חד-משמעי </a:t>
            </a:r>
          </a:p>
          <a:p>
            <a:pPr marL="285750" indent="-285750" algn="r" rtl="1">
              <a:lnSpc>
                <a:spcPct val="200000"/>
              </a:lnSpc>
              <a:buFont typeface="Wingdings" pitchFamily="2" charset="2"/>
              <a:buChar char="ü"/>
            </a:pPr>
            <a:r>
              <a:rPr lang="he-IL" dirty="0">
                <a:latin typeface="David" panose="020E0502060401010101" pitchFamily="34" charset="-79"/>
                <a:cs typeface="David" panose="020E0502060401010101" pitchFamily="34" charset="-79"/>
              </a:rPr>
              <a:t>משתנה בין אנשים שונים ותלויה בהקשר</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C75DBE4-94BC-4E66-9B5C-82FF0D9E8FF5}"/>
            </a:ext>
          </a:extLst>
        </p:cNvPr>
        <p:cNvGrpSpPr/>
        <p:nvPr/>
      </p:nvGrpSpPr>
      <p:grpSpPr bwMode="auto">
        <a:xfrm>
          <a:off x="0" y="0"/>
          <a:ext cx="0" cy="0"/>
          <a:chOff x="0" y="0"/>
          <a:chExt cx="0" cy="0"/>
        </a:xfrm>
      </p:grpSpPr>
      <p:sp>
        <p:nvSpPr>
          <p:cNvPr id="8" name="Flowchart: Connector 7">
            <a:extLst>
              <a:ext uri="{FF2B5EF4-FFF2-40B4-BE49-F238E27FC236}">
                <a16:creationId xmlns:a16="http://schemas.microsoft.com/office/drawing/2014/main" id="{3627D294-3683-0D36-C696-E1A8C4E40DA4}"/>
              </a:ext>
            </a:extLst>
          </p:cNvPr>
          <p:cNvSpPr/>
          <p:nvPr/>
        </p:nvSpPr>
        <p:spPr bwMode="auto">
          <a:xfrm>
            <a:off x="983432" y="698548"/>
            <a:ext cx="6336704" cy="5920789"/>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fi-FI" b="1"/>
              <a:t>A LEARNING ENVIRONMENT</a:t>
            </a:r>
            <a:endParaRPr/>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a:p>
            <a:pPr algn="ctr">
              <a:defRPr/>
            </a:pPr>
            <a:endParaRPr lang="fi-FI" b="1"/>
          </a:p>
        </p:txBody>
      </p:sp>
      <p:graphicFrame>
        <p:nvGraphicFramePr>
          <p:cNvPr id="5" name="Content Placeholder 4">
            <a:extLst>
              <a:ext uri="{FF2B5EF4-FFF2-40B4-BE49-F238E27FC236}">
                <a16:creationId xmlns:a16="http://schemas.microsoft.com/office/drawing/2014/main" id="{4B53AEC5-CB36-7AEB-F94B-A1C903705D11}"/>
              </a:ext>
            </a:extLst>
          </p:cNvPr>
          <p:cNvGraphicFramePr>
            <a:graphicFrameLocks noGrp="1"/>
          </p:cNvGraphicFramePr>
          <p:nvPr>
            <p:ph sz="half" idx="2"/>
            <p:extLst>
              <p:ext uri="{D42A27DB-BD31-4B8C-83A1-F6EECF244321}">
                <p14:modId xmlns:p14="http://schemas.microsoft.com/office/powerpoint/2010/main" val="1236339188"/>
              </p:ext>
            </p:extLst>
          </p:nvPr>
        </p:nvGraphicFramePr>
        <p:xfrm>
          <a:off x="983432" y="1454451"/>
          <a:ext cx="6099717" cy="4705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7F98E15-E22B-9781-423A-D500D1BB1AEB}"/>
              </a:ext>
            </a:extLst>
          </p:cNvPr>
          <p:cNvSpPr txBox="1"/>
          <p:nvPr/>
        </p:nvSpPr>
        <p:spPr bwMode="auto">
          <a:xfrm>
            <a:off x="5447928" y="6541502"/>
            <a:ext cx="5069306" cy="307777"/>
          </a:xfrm>
          <a:prstGeom prst="rect">
            <a:avLst/>
          </a:prstGeom>
          <a:noFill/>
        </p:spPr>
        <p:txBody>
          <a:bodyPr wrap="square">
            <a:spAutoFit/>
          </a:bodyPr>
          <a:lstStyle/>
          <a:p>
            <a:pPr algn="l">
              <a:defRPr/>
            </a:pPr>
            <a:r>
              <a:rPr lang="fi-FI" sz="1400" b="0" i="0">
                <a:solidFill>
                  <a:srgbClr val="000000"/>
                </a:solidFill>
                <a:latin typeface="Arial"/>
              </a:rPr>
              <a:t>Baeten et al., 2010; Majoinen, J., 2019 </a:t>
            </a:r>
            <a:endParaRPr/>
          </a:p>
        </p:txBody>
      </p:sp>
      <p:sp>
        <p:nvSpPr>
          <p:cNvPr id="2" name="TextBox 1">
            <a:extLst>
              <a:ext uri="{FF2B5EF4-FFF2-40B4-BE49-F238E27FC236}">
                <a16:creationId xmlns:a16="http://schemas.microsoft.com/office/drawing/2014/main" id="{745F6DC2-FDAA-A0E6-30C7-A3AB159F6B6F}"/>
              </a:ext>
            </a:extLst>
          </p:cNvPr>
          <p:cNvSpPr txBox="1"/>
          <p:nvPr/>
        </p:nvSpPr>
        <p:spPr bwMode="auto">
          <a:xfrm>
            <a:off x="4934581" y="812899"/>
            <a:ext cx="6096000" cy="5232202"/>
          </a:xfrm>
          <a:prstGeom prst="rect">
            <a:avLst/>
          </a:prstGeom>
          <a:noFill/>
        </p:spPr>
        <p:txBody>
          <a:bodyPr wrap="square">
            <a:spAutoFit/>
          </a:bodyPr>
          <a:lstStyle/>
          <a:p>
            <a:pPr algn="r" rtl="1">
              <a:buNone/>
            </a:pPr>
            <a:r>
              <a:rPr lang="he-IL" sz="3200" b="1" dirty="0">
                <a:latin typeface="David" panose="020E0502060401010101" pitchFamily="34" charset="-79"/>
                <a:cs typeface="David" panose="020E0502060401010101" pitchFamily="34" charset="-79"/>
              </a:rPr>
              <a:t>סביבה לימודית</a:t>
            </a:r>
            <a:endParaRPr lang="he-IL" sz="3200" dirty="0">
              <a:latin typeface="David" panose="020E0502060401010101" pitchFamily="34" charset="-79"/>
              <a:cs typeface="David" panose="020E0502060401010101" pitchFamily="34" charset="-79"/>
            </a:endParaRPr>
          </a:p>
          <a:p>
            <a:pPr algn="r" rtl="1">
              <a:buNone/>
            </a:pPr>
            <a:endParaRPr lang="he-IL" sz="1100" b="1" dirty="0">
              <a:solidFill>
                <a:srgbClr val="C00000"/>
              </a:solidFill>
              <a:latin typeface="David" panose="020E0502060401010101" pitchFamily="34" charset="-79"/>
              <a:cs typeface="David" panose="020E0502060401010101" pitchFamily="34" charset="-79"/>
            </a:endParaRPr>
          </a:p>
          <a:p>
            <a:pPr algn="r" rtl="1">
              <a:buNone/>
            </a:pPr>
            <a:r>
              <a:rPr lang="he-IL" b="1" dirty="0">
                <a:solidFill>
                  <a:srgbClr val="C00000"/>
                </a:solidFill>
                <a:latin typeface="David" panose="020E0502060401010101" pitchFamily="34" charset="-79"/>
                <a:cs typeface="David" panose="020E0502060401010101" pitchFamily="34" charset="-79"/>
              </a:rPr>
              <a:t>פיזית</a:t>
            </a:r>
            <a:endParaRPr lang="he-IL" dirty="0">
              <a:solidFill>
                <a:srgbClr val="C00000"/>
              </a:solidFill>
              <a:latin typeface="David" panose="020E0502060401010101" pitchFamily="34" charset="-79"/>
              <a:cs typeface="David" panose="020E0502060401010101" pitchFamily="34" charset="-79"/>
            </a:endParaRPr>
          </a:p>
          <a:p>
            <a:pPr marL="285750" indent="-285750" algn="r" rtl="1">
              <a:buFont typeface="Wingdings" pitchFamily="2" charset="2"/>
              <a:buChar char="ü"/>
            </a:pPr>
            <a:r>
              <a:rPr lang="he-IL" dirty="0">
                <a:latin typeface="David" panose="020E0502060401010101" pitchFamily="34" charset="-79"/>
                <a:cs typeface="David" panose="020E0502060401010101" pitchFamily="34" charset="-79"/>
              </a:rPr>
              <a:t>מרחב זמין</a:t>
            </a:r>
          </a:p>
          <a:p>
            <a:pPr marL="285750" indent="-285750" algn="r" rtl="1">
              <a:buFont typeface="Wingdings" pitchFamily="2" charset="2"/>
              <a:buChar char="ü"/>
            </a:pPr>
            <a:r>
              <a:rPr lang="he-IL" dirty="0">
                <a:latin typeface="David" panose="020E0502060401010101" pitchFamily="34" charset="-79"/>
                <a:cs typeface="David" panose="020E0502060401010101" pitchFamily="34" charset="-79"/>
              </a:rPr>
              <a:t>איכות אוויר, תאורה, אקוסטיקה וכו׳</a:t>
            </a:r>
          </a:p>
          <a:p>
            <a:pPr marL="285750" indent="-285750" algn="r" rtl="1">
              <a:buFont typeface="Wingdings" pitchFamily="2" charset="2"/>
              <a:buChar char="ü"/>
            </a:pPr>
            <a:r>
              <a:rPr lang="he-IL" dirty="0">
                <a:latin typeface="David" panose="020E0502060401010101" pitchFamily="34" charset="-79"/>
                <a:cs typeface="David" panose="020E0502060401010101" pitchFamily="34" charset="-79"/>
              </a:rPr>
              <a:t>ריהוט וסידורו</a:t>
            </a:r>
          </a:p>
          <a:p>
            <a:pPr algn="r" rtl="1">
              <a:buNone/>
            </a:pPr>
            <a:endParaRPr lang="he-IL" b="1" dirty="0">
              <a:solidFill>
                <a:srgbClr val="C00000"/>
              </a:solidFill>
              <a:latin typeface="David" panose="020E0502060401010101" pitchFamily="34" charset="-79"/>
              <a:cs typeface="David" panose="020E0502060401010101" pitchFamily="34" charset="-79"/>
            </a:endParaRPr>
          </a:p>
          <a:p>
            <a:pPr algn="r" rtl="1">
              <a:buNone/>
            </a:pPr>
            <a:r>
              <a:rPr lang="he-IL" b="1" dirty="0">
                <a:solidFill>
                  <a:srgbClr val="C00000"/>
                </a:solidFill>
                <a:latin typeface="David" panose="020E0502060401010101" pitchFamily="34" charset="-79"/>
                <a:cs typeface="David" panose="020E0502060401010101" pitchFamily="34" charset="-79"/>
              </a:rPr>
              <a:t>פדגוגית</a:t>
            </a:r>
            <a:endParaRPr lang="he-IL" dirty="0">
              <a:solidFill>
                <a:srgbClr val="C00000"/>
              </a:solidFill>
              <a:latin typeface="David" panose="020E0502060401010101" pitchFamily="34" charset="-79"/>
              <a:cs typeface="David" panose="020E0502060401010101" pitchFamily="34" charset="-79"/>
            </a:endParaRPr>
          </a:p>
          <a:p>
            <a:pPr marL="285750" indent="-285750" algn="r" rtl="1">
              <a:buFont typeface="Wingdings" pitchFamily="2" charset="2"/>
              <a:buChar char="ü"/>
            </a:pPr>
            <a:r>
              <a:rPr lang="he-IL" dirty="0">
                <a:latin typeface="David" panose="020E0502060401010101" pitchFamily="34" charset="-79"/>
                <a:cs typeface="David" panose="020E0502060401010101" pitchFamily="34" charset="-79"/>
              </a:rPr>
              <a:t>שיטות הוראה ולמידה</a:t>
            </a:r>
          </a:p>
          <a:p>
            <a:pPr marL="285750" indent="-285750" algn="r" rtl="1">
              <a:buFont typeface="Wingdings" pitchFamily="2" charset="2"/>
              <a:buChar char="ü"/>
            </a:pPr>
            <a:r>
              <a:rPr lang="he-IL" dirty="0">
                <a:latin typeface="David" panose="020E0502060401010101" pitchFamily="34" charset="-79"/>
                <a:cs typeface="David" panose="020E0502060401010101" pitchFamily="34" charset="-79"/>
              </a:rPr>
              <a:t>מטרות הלמידה</a:t>
            </a:r>
          </a:p>
          <a:p>
            <a:pPr algn="r" rtl="1">
              <a:buNone/>
            </a:pPr>
            <a:endParaRPr lang="he-IL" b="1" dirty="0">
              <a:solidFill>
                <a:srgbClr val="C00000"/>
              </a:solidFill>
              <a:latin typeface="David" panose="020E0502060401010101" pitchFamily="34" charset="-79"/>
              <a:cs typeface="David" panose="020E0502060401010101" pitchFamily="34" charset="-79"/>
            </a:endParaRPr>
          </a:p>
          <a:p>
            <a:pPr algn="r" rtl="1">
              <a:buNone/>
            </a:pPr>
            <a:r>
              <a:rPr lang="he-IL" b="1" dirty="0">
                <a:solidFill>
                  <a:srgbClr val="C00000"/>
                </a:solidFill>
                <a:latin typeface="David" panose="020E0502060401010101" pitchFamily="34" charset="-79"/>
                <a:cs typeface="David" panose="020E0502060401010101" pitchFamily="34" charset="-79"/>
              </a:rPr>
              <a:t>טכנית</a:t>
            </a:r>
            <a:endParaRPr lang="he-IL" dirty="0">
              <a:solidFill>
                <a:srgbClr val="C00000"/>
              </a:solidFill>
              <a:latin typeface="David" panose="020E0502060401010101" pitchFamily="34" charset="-79"/>
              <a:cs typeface="David" panose="020E0502060401010101" pitchFamily="34" charset="-79"/>
            </a:endParaRPr>
          </a:p>
          <a:p>
            <a:pPr marL="285750" indent="-285750" algn="r" rtl="1">
              <a:buFont typeface="Wingdings" pitchFamily="2" charset="2"/>
              <a:buChar char="ü"/>
            </a:pPr>
            <a:r>
              <a:rPr lang="he-IL" dirty="0">
                <a:latin typeface="David" panose="020E0502060401010101" pitchFamily="34" charset="-79"/>
                <a:cs typeface="David" panose="020E0502060401010101" pitchFamily="34" charset="-79"/>
              </a:rPr>
              <a:t>טכנולוגיות מידע ותקשורת </a:t>
            </a:r>
            <a:r>
              <a:rPr lang="en-US" dirty="0">
                <a:latin typeface="David" panose="020E0502060401010101" pitchFamily="34" charset="-79"/>
                <a:cs typeface="David" panose="020E0502060401010101" pitchFamily="34" charset="-79"/>
              </a:rPr>
              <a:t>ICT)</a:t>
            </a:r>
            <a:r>
              <a:rPr lang="he-IL" dirty="0">
                <a:latin typeface="David" panose="020E0502060401010101" pitchFamily="34" charset="-79"/>
                <a:cs typeface="David" panose="020E0502060401010101" pitchFamily="34" charset="-79"/>
              </a:rPr>
              <a:t>)</a:t>
            </a:r>
            <a:endParaRPr lang="en-US" dirty="0">
              <a:latin typeface="David" panose="020E0502060401010101" pitchFamily="34" charset="-79"/>
              <a:cs typeface="David" panose="020E0502060401010101" pitchFamily="34" charset="-79"/>
            </a:endParaRPr>
          </a:p>
          <a:p>
            <a:pPr marL="285750" indent="-285750" algn="r" rtl="1">
              <a:buFont typeface="Wingdings" pitchFamily="2" charset="2"/>
              <a:buChar char="ü"/>
            </a:pPr>
            <a:r>
              <a:rPr lang="he-IL" dirty="0">
                <a:latin typeface="David" panose="020E0502060401010101" pitchFamily="34" charset="-79"/>
                <a:cs typeface="David" panose="020E0502060401010101" pitchFamily="34" charset="-79"/>
              </a:rPr>
              <a:t>נגישות</a:t>
            </a:r>
          </a:p>
          <a:p>
            <a:pPr algn="r" rtl="1">
              <a:buNone/>
            </a:pPr>
            <a:endParaRPr lang="he-IL" b="1" dirty="0">
              <a:solidFill>
                <a:srgbClr val="C00000"/>
              </a:solidFill>
              <a:latin typeface="David" panose="020E0502060401010101" pitchFamily="34" charset="-79"/>
              <a:cs typeface="David" panose="020E0502060401010101" pitchFamily="34" charset="-79"/>
            </a:endParaRPr>
          </a:p>
          <a:p>
            <a:pPr algn="r" rtl="1">
              <a:buNone/>
            </a:pPr>
            <a:r>
              <a:rPr lang="he-IL" b="1" dirty="0">
                <a:solidFill>
                  <a:srgbClr val="C00000"/>
                </a:solidFill>
                <a:latin typeface="David" panose="020E0502060401010101" pitchFamily="34" charset="-79"/>
                <a:cs typeface="David" panose="020E0502060401010101" pitchFamily="34" charset="-79"/>
              </a:rPr>
              <a:t>חברתית</a:t>
            </a:r>
            <a:endParaRPr lang="he-IL" dirty="0">
              <a:solidFill>
                <a:srgbClr val="C00000"/>
              </a:solidFill>
              <a:latin typeface="David" panose="020E0502060401010101" pitchFamily="34" charset="-79"/>
              <a:cs typeface="David" panose="020E0502060401010101" pitchFamily="34" charset="-79"/>
            </a:endParaRPr>
          </a:p>
          <a:p>
            <a:pPr marL="285750" indent="-285750" algn="r" rtl="1">
              <a:buFont typeface="Wingdings" pitchFamily="2" charset="2"/>
              <a:buChar char="ü"/>
            </a:pPr>
            <a:r>
              <a:rPr lang="he-IL" dirty="0">
                <a:latin typeface="David" panose="020E0502060401010101" pitchFamily="34" charset="-79"/>
                <a:cs typeface="David" panose="020E0502060401010101" pitchFamily="34" charset="-79"/>
              </a:rPr>
              <a:t>דינמיקה קבוצתית</a:t>
            </a:r>
          </a:p>
          <a:p>
            <a:pPr marL="285750" indent="-285750" algn="r" rtl="1">
              <a:buFont typeface="Wingdings" pitchFamily="2" charset="2"/>
              <a:buChar char="ü"/>
            </a:pPr>
            <a:r>
              <a:rPr lang="he-IL" dirty="0">
                <a:latin typeface="David" panose="020E0502060401010101" pitchFamily="34" charset="-79"/>
                <a:cs typeface="David" panose="020E0502060401010101" pitchFamily="34" charset="-79"/>
              </a:rPr>
              <a:t>אווירה, כבוד הדדי</a:t>
            </a:r>
          </a:p>
        </p:txBody>
      </p:sp>
    </p:spTree>
    <p:extLst>
      <p:ext uri="{BB962C8B-B14F-4D97-AF65-F5344CB8AC3E}">
        <p14:creationId xmlns:p14="http://schemas.microsoft.com/office/powerpoint/2010/main" val="747636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983432" y="591269"/>
            <a:ext cx="10515600" cy="1325563"/>
          </a:xfrm>
        </p:spPr>
        <p:txBody>
          <a:bodyPr>
            <a:normAutofit/>
          </a:bodyPr>
          <a:lstStyle/>
          <a:p>
            <a:pPr algn="ctr">
              <a:defRPr/>
            </a:pPr>
            <a:r>
              <a:rPr lang="he-IL" sz="3600" b="1" dirty="0">
                <a:latin typeface="David" panose="020E0502060401010101" pitchFamily="34" charset="-79"/>
                <a:cs typeface="David" panose="020E0502060401010101" pitchFamily="34" charset="-79"/>
              </a:rPr>
              <a:t>למידה פורמלית, לא-פורמלית ובלתי-פורמלית</a:t>
            </a:r>
            <a:endParaRPr lang="fi-FI" sz="3600" b="1" dirty="0">
              <a:latin typeface="David" panose="020E0502060401010101" pitchFamily="34" charset="-79"/>
              <a:cs typeface="David" panose="020E0502060401010101" pitchFamily="34" charset="-79"/>
            </a:endParaRPr>
          </a:p>
        </p:txBody>
      </p:sp>
      <p:sp>
        <p:nvSpPr>
          <p:cNvPr id="7" name="TextBox 6">
            <a:extLst>
              <a:ext uri="{FF2B5EF4-FFF2-40B4-BE49-F238E27FC236}">
                <a16:creationId xmlns:a16="http://schemas.microsoft.com/office/drawing/2014/main" id="{2F27107C-3AF6-E5AD-0B94-06DC38BE3006}"/>
              </a:ext>
            </a:extLst>
          </p:cNvPr>
          <p:cNvSpPr txBox="1"/>
          <p:nvPr/>
        </p:nvSpPr>
        <p:spPr>
          <a:xfrm>
            <a:off x="697832" y="1700808"/>
            <a:ext cx="10801200" cy="4324261"/>
          </a:xfrm>
          <a:prstGeom prst="rect">
            <a:avLst/>
          </a:prstGeom>
          <a:noFill/>
        </p:spPr>
        <p:txBody>
          <a:bodyPr wrap="square">
            <a:spAutoFit/>
          </a:bodyPr>
          <a:lstStyle/>
          <a:p>
            <a:pPr algn="r" rtl="1">
              <a:lnSpc>
                <a:spcPct val="200000"/>
              </a:lnSpc>
              <a:buNone/>
            </a:pPr>
            <a:r>
              <a:rPr lang="he-IL" sz="2000" b="1" dirty="0">
                <a:latin typeface="David" panose="020E0502060401010101" pitchFamily="34" charset="-79"/>
                <a:cs typeface="David" panose="020E0502060401010101" pitchFamily="34" charset="-79"/>
              </a:rPr>
              <a:t>למידה (או חינוך) נחלקות לעיתים לשלושה סוגים: פורמלית, לא-פורמלית ובלתי-פורמלית</a:t>
            </a:r>
            <a:endParaRPr lang="he-IL" sz="2000" dirty="0">
              <a:latin typeface="David" panose="020E0502060401010101" pitchFamily="34" charset="-79"/>
              <a:cs typeface="David" panose="020E0502060401010101" pitchFamily="34" charset="-79"/>
            </a:endParaRPr>
          </a:p>
          <a:p>
            <a:pPr marL="342900" indent="-342900" algn="r" rtl="1">
              <a:lnSpc>
                <a:spcPct val="200000"/>
              </a:lnSpc>
              <a:buFont typeface="Wingdings" pitchFamily="2" charset="2"/>
              <a:buChar char="ü"/>
            </a:pPr>
            <a:r>
              <a:rPr lang="he-IL" sz="2000" b="1" dirty="0">
                <a:solidFill>
                  <a:srgbClr val="C00000"/>
                </a:solidFill>
                <a:latin typeface="David" panose="020E0502060401010101" pitchFamily="34" charset="-79"/>
                <a:cs typeface="David" panose="020E0502060401010101" pitchFamily="34" charset="-79"/>
              </a:rPr>
              <a:t>למידה פורמלית: </a:t>
            </a:r>
            <a:r>
              <a:rPr lang="he-IL" sz="2000" dirty="0">
                <a:latin typeface="David" panose="020E0502060401010101" pitchFamily="34" charset="-79"/>
                <a:cs typeface="David" panose="020E0502060401010101" pitchFamily="34" charset="-79"/>
              </a:rPr>
              <a:t>מהווה את מערכת החינוך הפורמלית של המדינה. כוללת לימודים חובה על פי תכנית לימודים מוסדרת, לרוב בבתי ספר.</a:t>
            </a:r>
          </a:p>
          <a:p>
            <a:pPr marL="342900" indent="-342900" algn="r" rtl="1">
              <a:lnSpc>
                <a:spcPct val="200000"/>
              </a:lnSpc>
              <a:buFont typeface="Wingdings" pitchFamily="2" charset="2"/>
              <a:buChar char="ü"/>
            </a:pPr>
            <a:r>
              <a:rPr lang="he-IL" sz="2000" b="1" dirty="0">
                <a:solidFill>
                  <a:srgbClr val="C00000"/>
                </a:solidFill>
                <a:latin typeface="David" panose="020E0502060401010101" pitchFamily="34" charset="-79"/>
                <a:cs typeface="David" panose="020E0502060401010101" pitchFamily="34" charset="-79"/>
              </a:rPr>
              <a:t>למידה לא-פורמלית: </a:t>
            </a:r>
            <a:r>
              <a:rPr lang="he-IL" sz="2000" dirty="0">
                <a:latin typeface="David" panose="020E0502060401010101" pitchFamily="34" charset="-79"/>
                <a:cs typeface="David" panose="020E0502060401010101" pitchFamily="34" charset="-79"/>
              </a:rPr>
              <a:t>מכוונת מטרה ומתוכננת על ידי גורם חינוכי. יכולה להתרחש בפעילויות מונחות או ביוזמת הלומד עצמו.</a:t>
            </a:r>
          </a:p>
          <a:p>
            <a:pPr marL="342900" indent="-342900" algn="r" rtl="1">
              <a:lnSpc>
                <a:spcPct val="200000"/>
              </a:lnSpc>
              <a:buFont typeface="Wingdings" pitchFamily="2" charset="2"/>
              <a:buChar char="ü"/>
            </a:pPr>
            <a:r>
              <a:rPr lang="he-IL" sz="2000" b="1" dirty="0">
                <a:solidFill>
                  <a:srgbClr val="C00000"/>
                </a:solidFill>
                <a:latin typeface="David" panose="020E0502060401010101" pitchFamily="34" charset="-79"/>
                <a:cs typeface="David" panose="020E0502060401010101" pitchFamily="34" charset="-79"/>
              </a:rPr>
              <a:t>למידה בלתי-פורמלית: </a:t>
            </a:r>
            <a:r>
              <a:rPr lang="he-IL" sz="2000" dirty="0">
                <a:latin typeface="David" panose="020E0502060401010101" pitchFamily="34" charset="-79"/>
                <a:cs typeface="David" panose="020E0502060401010101" pitchFamily="34" charset="-79"/>
              </a:rPr>
              <a:t>צורות למידה שהן מכוונות במידת מה אך התנדבותיות ופחות מובְנות בהשוואה לחינוך פורמלי או לא-פורמלי. יכולה להתרחש במשפחה, בחיי היומיום, בלמידה עצמית, משפחתית או חברתית.</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itle 1">
            <a:extLst>
              <a:ext uri="{FF2B5EF4-FFF2-40B4-BE49-F238E27FC236}">
                <a16:creationId xmlns:a16="http://schemas.microsoft.com/office/drawing/2014/main" id="{9F4FD704-FD1C-8457-1E19-8E3BF664456A}"/>
              </a:ext>
            </a:extLst>
          </p:cNvPr>
          <p:cNvSpPr>
            <a:spLocks noGrp="1"/>
          </p:cNvSpPr>
          <p:nvPr>
            <p:ph type="title"/>
          </p:nvPr>
        </p:nvSpPr>
        <p:spPr bwMode="auto">
          <a:xfrm>
            <a:off x="983432" y="548680"/>
            <a:ext cx="10515600" cy="1325563"/>
          </a:xfrm>
        </p:spPr>
        <p:txBody>
          <a:bodyPr>
            <a:normAutofit/>
          </a:bodyPr>
          <a:lstStyle/>
          <a:p>
            <a:pPr algn="ctr">
              <a:defRPr/>
            </a:pPr>
            <a:r>
              <a:rPr lang="he-IL" sz="4000" b="1" dirty="0">
                <a:latin typeface="David" panose="020E0502060401010101" pitchFamily="34" charset="-79"/>
                <a:cs typeface="David" panose="020E0502060401010101" pitchFamily="34" charset="-79"/>
              </a:rPr>
              <a:t>למידה פורמלית, לא-פורמלית ובלתי-פורמלית</a:t>
            </a:r>
            <a:endParaRPr lang="fi-FI" sz="4000" b="1" dirty="0">
              <a:latin typeface="David" panose="020E0502060401010101" pitchFamily="34" charset="-79"/>
              <a:cs typeface="David" panose="020E0502060401010101" pitchFamily="34" charset="-79"/>
            </a:endParaRPr>
          </a:p>
        </p:txBody>
      </p:sp>
      <p:graphicFrame>
        <p:nvGraphicFramePr>
          <p:cNvPr id="10" name="Table 9">
            <a:extLst>
              <a:ext uri="{FF2B5EF4-FFF2-40B4-BE49-F238E27FC236}">
                <a16:creationId xmlns:a16="http://schemas.microsoft.com/office/drawing/2014/main" id="{EAAF42AF-E6DB-7624-CBED-4DDF760709B9}"/>
              </a:ext>
            </a:extLst>
          </p:cNvPr>
          <p:cNvGraphicFramePr>
            <a:graphicFrameLocks noGrp="1"/>
          </p:cNvGraphicFramePr>
          <p:nvPr>
            <p:extLst>
              <p:ext uri="{D42A27DB-BD31-4B8C-83A1-F6EECF244321}">
                <p14:modId xmlns:p14="http://schemas.microsoft.com/office/powerpoint/2010/main" val="249630990"/>
              </p:ext>
            </p:extLst>
          </p:nvPr>
        </p:nvGraphicFramePr>
        <p:xfrm>
          <a:off x="838200" y="1727249"/>
          <a:ext cx="10515600" cy="4206240"/>
        </p:xfrm>
        <a:graphic>
          <a:graphicData uri="http://schemas.openxmlformats.org/drawingml/2006/table">
            <a:tbl>
              <a:tblPr>
                <a:tableStyleId>{5FD0F851-EC5A-4D38-B0AD-8093EC10F338}</a:tableStyleId>
              </a:tblPr>
              <a:tblGrid>
                <a:gridCol w="2628900">
                  <a:extLst>
                    <a:ext uri="{9D8B030D-6E8A-4147-A177-3AD203B41FA5}">
                      <a16:colId xmlns:a16="http://schemas.microsoft.com/office/drawing/2014/main" val="383077123"/>
                    </a:ext>
                  </a:extLst>
                </a:gridCol>
                <a:gridCol w="2628900">
                  <a:extLst>
                    <a:ext uri="{9D8B030D-6E8A-4147-A177-3AD203B41FA5}">
                      <a16:colId xmlns:a16="http://schemas.microsoft.com/office/drawing/2014/main" val="1285018334"/>
                    </a:ext>
                  </a:extLst>
                </a:gridCol>
                <a:gridCol w="2628900">
                  <a:extLst>
                    <a:ext uri="{9D8B030D-6E8A-4147-A177-3AD203B41FA5}">
                      <a16:colId xmlns:a16="http://schemas.microsoft.com/office/drawing/2014/main" val="867293914"/>
                    </a:ext>
                  </a:extLst>
                </a:gridCol>
                <a:gridCol w="2628900">
                  <a:extLst>
                    <a:ext uri="{9D8B030D-6E8A-4147-A177-3AD203B41FA5}">
                      <a16:colId xmlns:a16="http://schemas.microsoft.com/office/drawing/2014/main" val="869723300"/>
                    </a:ext>
                  </a:extLst>
                </a:gridCol>
              </a:tblGrid>
              <a:tr h="0">
                <a:tc>
                  <a:txBody>
                    <a:bodyPr/>
                    <a:lstStyle/>
                    <a:p>
                      <a:pPr algn="ctr" rtl="0">
                        <a:buNone/>
                      </a:pPr>
                      <a:r>
                        <a:rPr lang="he-IL" b="1" dirty="0">
                          <a:latin typeface="David" panose="020E0502060401010101" pitchFamily="34" charset="-79"/>
                          <a:cs typeface="David" panose="020E0502060401010101" pitchFamily="34" charset="-79"/>
                        </a:rPr>
                        <a:t>מאפיין</a:t>
                      </a:r>
                    </a:p>
                  </a:txBody>
                  <a:tcPr anchor="ctr"/>
                </a:tc>
                <a:tc>
                  <a:txBody>
                    <a:bodyPr/>
                    <a:lstStyle/>
                    <a:p>
                      <a:pPr algn="ctr" rtl="0">
                        <a:buNone/>
                      </a:pPr>
                      <a:r>
                        <a:rPr lang="he-IL" b="1" dirty="0">
                          <a:latin typeface="David" panose="020E0502060401010101" pitchFamily="34" charset="-79"/>
                          <a:cs typeface="David" panose="020E0502060401010101" pitchFamily="34" charset="-79"/>
                        </a:rPr>
                        <a:t>למידה פורמלית</a:t>
                      </a:r>
                    </a:p>
                  </a:txBody>
                  <a:tcPr anchor="ctr"/>
                </a:tc>
                <a:tc>
                  <a:txBody>
                    <a:bodyPr/>
                    <a:lstStyle/>
                    <a:p>
                      <a:pPr algn="ctr" rtl="0">
                        <a:buNone/>
                      </a:pPr>
                      <a:r>
                        <a:rPr lang="he-IL" b="1" dirty="0">
                          <a:latin typeface="David" panose="020E0502060401010101" pitchFamily="34" charset="-79"/>
                          <a:cs typeface="David" panose="020E0502060401010101" pitchFamily="34" charset="-79"/>
                        </a:rPr>
                        <a:t>למידה לא-פורמלית</a:t>
                      </a:r>
                    </a:p>
                  </a:txBody>
                  <a:tcPr anchor="ctr"/>
                </a:tc>
                <a:tc>
                  <a:txBody>
                    <a:bodyPr/>
                    <a:lstStyle/>
                    <a:p>
                      <a:pPr algn="ctr" rtl="0">
                        <a:buNone/>
                      </a:pPr>
                      <a:r>
                        <a:rPr lang="he-IL" b="1" dirty="0">
                          <a:latin typeface="David" panose="020E0502060401010101" pitchFamily="34" charset="-79"/>
                          <a:cs typeface="David" panose="020E0502060401010101" pitchFamily="34" charset="-79"/>
                        </a:rPr>
                        <a:t>למידה בלתי-פורמלית</a:t>
                      </a:r>
                    </a:p>
                  </a:txBody>
                  <a:tcPr anchor="ctr"/>
                </a:tc>
                <a:extLst>
                  <a:ext uri="{0D108BD9-81ED-4DB2-BD59-A6C34878D82A}">
                    <a16:rowId xmlns:a16="http://schemas.microsoft.com/office/drawing/2014/main" val="2935196805"/>
                  </a:ext>
                </a:extLst>
              </a:tr>
              <a:tr h="0">
                <a:tc>
                  <a:txBody>
                    <a:bodyPr/>
                    <a:lstStyle/>
                    <a:p>
                      <a:pPr algn="ctr" rtl="0">
                        <a:buNone/>
                      </a:pPr>
                      <a:r>
                        <a:rPr lang="he-IL" b="1" dirty="0">
                          <a:solidFill>
                            <a:srgbClr val="C00000"/>
                          </a:solidFill>
                          <a:latin typeface="David" panose="020E0502060401010101" pitchFamily="34" charset="-79"/>
                          <a:cs typeface="David" panose="020E0502060401010101" pitchFamily="34" charset="-79"/>
                        </a:rPr>
                        <a:t>מקום</a:t>
                      </a:r>
                    </a:p>
                  </a:txBody>
                  <a:tcPr anchor="ctr"/>
                </a:tc>
                <a:tc>
                  <a:txBody>
                    <a:bodyPr/>
                    <a:lstStyle/>
                    <a:p>
                      <a:pPr algn="ctr" rtl="0">
                        <a:buNone/>
                      </a:pPr>
                      <a:r>
                        <a:rPr lang="he-IL">
                          <a:latin typeface="David" panose="020E0502060401010101" pitchFamily="34" charset="-79"/>
                          <a:cs typeface="David" panose="020E0502060401010101" pitchFamily="34" charset="-79"/>
                        </a:rPr>
                        <a:t>בדרך כלל בבית ספר</a:t>
                      </a:r>
                    </a:p>
                  </a:txBody>
                  <a:tcPr anchor="ctr"/>
                </a:tc>
                <a:tc>
                  <a:txBody>
                    <a:bodyPr/>
                    <a:lstStyle/>
                    <a:p>
                      <a:pPr algn="ctr" rtl="0">
                        <a:buNone/>
                      </a:pPr>
                      <a:r>
                        <a:rPr lang="he-IL" dirty="0">
                          <a:latin typeface="David" panose="020E0502060401010101" pitchFamily="34" charset="-79"/>
                          <a:cs typeface="David" panose="020E0502060401010101" pitchFamily="34" charset="-79"/>
                        </a:rPr>
                        <a:t>במוסד מחוץ לבית ספר</a:t>
                      </a:r>
                    </a:p>
                  </a:txBody>
                  <a:tcPr anchor="ctr"/>
                </a:tc>
                <a:tc>
                  <a:txBody>
                    <a:bodyPr/>
                    <a:lstStyle/>
                    <a:p>
                      <a:pPr algn="ctr" rtl="0">
                        <a:buNone/>
                      </a:pPr>
                      <a:r>
                        <a:rPr lang="he-IL" dirty="0">
                          <a:latin typeface="David" panose="020E0502060401010101" pitchFamily="34" charset="-79"/>
                          <a:cs typeface="David" panose="020E0502060401010101" pitchFamily="34" charset="-79"/>
                        </a:rPr>
                        <a:t>בכל מקום</a:t>
                      </a:r>
                    </a:p>
                  </a:txBody>
                  <a:tcPr anchor="ctr"/>
                </a:tc>
                <a:extLst>
                  <a:ext uri="{0D108BD9-81ED-4DB2-BD59-A6C34878D82A}">
                    <a16:rowId xmlns:a16="http://schemas.microsoft.com/office/drawing/2014/main" val="2690164851"/>
                  </a:ext>
                </a:extLst>
              </a:tr>
              <a:tr h="0">
                <a:tc>
                  <a:txBody>
                    <a:bodyPr/>
                    <a:lstStyle/>
                    <a:p>
                      <a:pPr algn="ctr" rtl="0">
                        <a:buNone/>
                      </a:pPr>
                      <a:r>
                        <a:rPr lang="he-IL" b="1" dirty="0">
                          <a:solidFill>
                            <a:srgbClr val="C00000"/>
                          </a:solidFill>
                          <a:latin typeface="David" panose="020E0502060401010101" pitchFamily="34" charset="-79"/>
                          <a:cs typeface="David" panose="020E0502060401010101" pitchFamily="34" charset="-79"/>
                        </a:rPr>
                        <a:t>אופי</a:t>
                      </a:r>
                    </a:p>
                  </a:txBody>
                  <a:tcPr anchor="ctr"/>
                </a:tc>
                <a:tc>
                  <a:txBody>
                    <a:bodyPr/>
                    <a:lstStyle/>
                    <a:p>
                      <a:pPr algn="ctr" rtl="0">
                        <a:buNone/>
                      </a:pPr>
                      <a:r>
                        <a:rPr lang="he-IL">
                          <a:latin typeface="David" panose="020E0502060401010101" pitchFamily="34" charset="-79"/>
                          <a:cs typeface="David" panose="020E0502060401010101" pitchFamily="34" charset="-79"/>
                        </a:rPr>
                        <a:t>עשויה להיות מדכאת</a:t>
                      </a:r>
                    </a:p>
                  </a:txBody>
                  <a:tcPr anchor="ctr"/>
                </a:tc>
                <a:tc>
                  <a:txBody>
                    <a:bodyPr/>
                    <a:lstStyle/>
                    <a:p>
                      <a:pPr algn="ctr" rtl="0">
                        <a:buNone/>
                      </a:pPr>
                      <a:r>
                        <a:rPr lang="he-IL">
                          <a:latin typeface="David" panose="020E0502060401010101" pitchFamily="34" charset="-79"/>
                          <a:cs typeface="David" panose="020E0502060401010101" pitchFamily="34" charset="-79"/>
                        </a:rPr>
                        <a:t>לרוב תומכת</a:t>
                      </a:r>
                    </a:p>
                  </a:txBody>
                  <a:tcPr anchor="ctr"/>
                </a:tc>
                <a:tc>
                  <a:txBody>
                    <a:bodyPr/>
                    <a:lstStyle/>
                    <a:p>
                      <a:pPr algn="ctr" rtl="0">
                        <a:buNone/>
                      </a:pPr>
                      <a:r>
                        <a:rPr lang="he-IL" dirty="0">
                          <a:latin typeface="David" panose="020E0502060401010101" pitchFamily="34" charset="-79"/>
                          <a:cs typeface="David" panose="020E0502060401010101" pitchFamily="34" charset="-79"/>
                        </a:rPr>
                        <a:t>תומכת</a:t>
                      </a:r>
                    </a:p>
                  </a:txBody>
                  <a:tcPr anchor="ctr"/>
                </a:tc>
                <a:extLst>
                  <a:ext uri="{0D108BD9-81ED-4DB2-BD59-A6C34878D82A}">
                    <a16:rowId xmlns:a16="http://schemas.microsoft.com/office/drawing/2014/main" val="2307313856"/>
                  </a:ext>
                </a:extLst>
              </a:tr>
              <a:tr h="0">
                <a:tc>
                  <a:txBody>
                    <a:bodyPr/>
                    <a:lstStyle/>
                    <a:p>
                      <a:pPr algn="ctr" rtl="0">
                        <a:buNone/>
                      </a:pPr>
                      <a:r>
                        <a:rPr lang="he-IL" b="1">
                          <a:solidFill>
                            <a:srgbClr val="C00000"/>
                          </a:solidFill>
                          <a:latin typeface="David" panose="020E0502060401010101" pitchFamily="34" charset="-79"/>
                          <a:cs typeface="David" panose="020E0502060401010101" pitchFamily="34" charset="-79"/>
                        </a:rPr>
                        <a:t>מבנה</a:t>
                      </a:r>
                    </a:p>
                  </a:txBody>
                  <a:tcPr anchor="ctr"/>
                </a:tc>
                <a:tc>
                  <a:txBody>
                    <a:bodyPr/>
                    <a:lstStyle/>
                    <a:p>
                      <a:pPr algn="ctr" rtl="0">
                        <a:buNone/>
                      </a:pPr>
                      <a:r>
                        <a:rPr lang="he-IL">
                          <a:latin typeface="David" panose="020E0502060401010101" pitchFamily="34" charset="-79"/>
                          <a:cs typeface="David" panose="020E0502060401010101" pitchFamily="34" charset="-79"/>
                        </a:rPr>
                        <a:t>מובנית</a:t>
                      </a:r>
                    </a:p>
                  </a:txBody>
                  <a:tcPr anchor="ctr"/>
                </a:tc>
                <a:tc>
                  <a:txBody>
                    <a:bodyPr/>
                    <a:lstStyle/>
                    <a:p>
                      <a:pPr algn="ctr" rtl="0">
                        <a:buNone/>
                      </a:pPr>
                      <a:r>
                        <a:rPr lang="he-IL">
                          <a:latin typeface="David" panose="020E0502060401010101" pitchFamily="34" charset="-79"/>
                          <a:cs typeface="David" panose="020E0502060401010101" pitchFamily="34" charset="-79"/>
                        </a:rPr>
                        <a:t>מובנית</a:t>
                      </a:r>
                    </a:p>
                  </a:txBody>
                  <a:tcPr anchor="ctr"/>
                </a:tc>
                <a:tc>
                  <a:txBody>
                    <a:bodyPr/>
                    <a:lstStyle/>
                    <a:p>
                      <a:pPr algn="ctr" rtl="0">
                        <a:buNone/>
                      </a:pPr>
                      <a:r>
                        <a:rPr lang="he-IL">
                          <a:latin typeface="David" panose="020E0502060401010101" pitchFamily="34" charset="-79"/>
                          <a:cs typeface="David" panose="020E0502060401010101" pitchFamily="34" charset="-79"/>
                        </a:rPr>
                        <a:t>לא מובנית</a:t>
                      </a:r>
                    </a:p>
                  </a:txBody>
                  <a:tcPr anchor="ctr"/>
                </a:tc>
                <a:extLst>
                  <a:ext uri="{0D108BD9-81ED-4DB2-BD59-A6C34878D82A}">
                    <a16:rowId xmlns:a16="http://schemas.microsoft.com/office/drawing/2014/main" val="1901790983"/>
                  </a:ext>
                </a:extLst>
              </a:tr>
              <a:tr h="0">
                <a:tc>
                  <a:txBody>
                    <a:bodyPr/>
                    <a:lstStyle/>
                    <a:p>
                      <a:pPr algn="ctr" rtl="0">
                        <a:buNone/>
                      </a:pPr>
                      <a:r>
                        <a:rPr lang="he-IL" b="1" dirty="0">
                          <a:solidFill>
                            <a:srgbClr val="C00000"/>
                          </a:solidFill>
                          <a:latin typeface="David" panose="020E0502060401010101" pitchFamily="34" charset="-79"/>
                          <a:cs typeface="David" panose="020E0502060401010101" pitchFamily="34" charset="-79"/>
                        </a:rPr>
                        <a:t>תכנון</a:t>
                      </a:r>
                    </a:p>
                  </a:txBody>
                  <a:tcPr anchor="ctr"/>
                </a:tc>
                <a:tc>
                  <a:txBody>
                    <a:bodyPr/>
                    <a:lstStyle/>
                    <a:p>
                      <a:pPr algn="ctr" rtl="0">
                        <a:buNone/>
                      </a:pPr>
                      <a:r>
                        <a:rPr lang="he-IL">
                          <a:latin typeface="David" panose="020E0502060401010101" pitchFamily="34" charset="-79"/>
                          <a:cs typeface="David" panose="020E0502060401010101" pitchFamily="34" charset="-79"/>
                        </a:rPr>
                        <a:t>מתוכננת מראש</a:t>
                      </a:r>
                    </a:p>
                  </a:txBody>
                  <a:tcPr anchor="ctr"/>
                </a:tc>
                <a:tc>
                  <a:txBody>
                    <a:bodyPr/>
                    <a:lstStyle/>
                    <a:p>
                      <a:pPr algn="ctr" rtl="0">
                        <a:buNone/>
                      </a:pPr>
                      <a:r>
                        <a:rPr lang="he-IL">
                          <a:latin typeface="David" panose="020E0502060401010101" pitchFamily="34" charset="-79"/>
                          <a:cs typeface="David" panose="020E0502060401010101" pitchFamily="34" charset="-79"/>
                        </a:rPr>
                        <a:t>מתוכננת מראש</a:t>
                      </a:r>
                    </a:p>
                  </a:txBody>
                  <a:tcPr anchor="ctr"/>
                </a:tc>
                <a:tc>
                  <a:txBody>
                    <a:bodyPr/>
                    <a:lstStyle/>
                    <a:p>
                      <a:pPr algn="ctr" rtl="0">
                        <a:buNone/>
                      </a:pPr>
                      <a:r>
                        <a:rPr lang="he-IL">
                          <a:latin typeface="David" panose="020E0502060401010101" pitchFamily="34" charset="-79"/>
                          <a:cs typeface="David" panose="020E0502060401010101" pitchFamily="34" charset="-79"/>
                        </a:rPr>
                        <a:t>ספונטנית</a:t>
                      </a:r>
                    </a:p>
                  </a:txBody>
                  <a:tcPr anchor="ctr"/>
                </a:tc>
                <a:extLst>
                  <a:ext uri="{0D108BD9-81ED-4DB2-BD59-A6C34878D82A}">
                    <a16:rowId xmlns:a16="http://schemas.microsoft.com/office/drawing/2014/main" val="3519700195"/>
                  </a:ext>
                </a:extLst>
              </a:tr>
              <a:tr h="0">
                <a:tc>
                  <a:txBody>
                    <a:bodyPr/>
                    <a:lstStyle/>
                    <a:p>
                      <a:pPr algn="ctr" rtl="0">
                        <a:buNone/>
                      </a:pPr>
                      <a:r>
                        <a:rPr lang="he-IL" b="1" dirty="0">
                          <a:solidFill>
                            <a:srgbClr val="C00000"/>
                          </a:solidFill>
                          <a:latin typeface="David" panose="020E0502060401010101" pitchFamily="34" charset="-79"/>
                          <a:cs typeface="David" panose="020E0502060401010101" pitchFamily="34" charset="-79"/>
                        </a:rPr>
                        <a:t>מניע</a:t>
                      </a:r>
                    </a:p>
                  </a:txBody>
                  <a:tcPr anchor="ctr"/>
                </a:tc>
                <a:tc>
                  <a:txBody>
                    <a:bodyPr/>
                    <a:lstStyle/>
                    <a:p>
                      <a:pPr algn="ctr" rtl="0">
                        <a:buNone/>
                      </a:pPr>
                      <a:r>
                        <a:rPr lang="he-IL">
                          <a:latin typeface="David" panose="020E0502060401010101" pitchFamily="34" charset="-79"/>
                          <a:cs typeface="David" panose="020E0502060401010101" pitchFamily="34" charset="-79"/>
                        </a:rPr>
                        <a:t>לרוב חיצוני</a:t>
                      </a:r>
                    </a:p>
                  </a:txBody>
                  <a:tcPr anchor="ctr"/>
                </a:tc>
                <a:tc>
                  <a:txBody>
                    <a:bodyPr/>
                    <a:lstStyle/>
                    <a:p>
                      <a:pPr algn="ctr" rtl="0">
                        <a:buNone/>
                      </a:pPr>
                      <a:r>
                        <a:rPr lang="he-IL">
                          <a:latin typeface="David" panose="020E0502060401010101" pitchFamily="34" charset="-79"/>
                          <a:cs typeface="David" panose="020E0502060401010101" pitchFamily="34" charset="-79"/>
                        </a:rPr>
                        <a:t>יכול להיות חיצוני אך לרוב פנימי</a:t>
                      </a:r>
                    </a:p>
                  </a:txBody>
                  <a:tcPr anchor="ctr"/>
                </a:tc>
                <a:tc>
                  <a:txBody>
                    <a:bodyPr/>
                    <a:lstStyle/>
                    <a:p>
                      <a:pPr algn="ctr" rtl="0">
                        <a:buNone/>
                      </a:pPr>
                      <a:r>
                        <a:rPr lang="he-IL">
                          <a:latin typeface="David" panose="020E0502060401010101" pitchFamily="34" charset="-79"/>
                          <a:cs typeface="David" panose="020E0502060401010101" pitchFamily="34" charset="-79"/>
                        </a:rPr>
                        <a:t>בעיקר פנימי</a:t>
                      </a:r>
                    </a:p>
                  </a:txBody>
                  <a:tcPr anchor="ctr"/>
                </a:tc>
                <a:extLst>
                  <a:ext uri="{0D108BD9-81ED-4DB2-BD59-A6C34878D82A}">
                    <a16:rowId xmlns:a16="http://schemas.microsoft.com/office/drawing/2014/main" val="1234912510"/>
                  </a:ext>
                </a:extLst>
              </a:tr>
              <a:tr h="0">
                <a:tc>
                  <a:txBody>
                    <a:bodyPr/>
                    <a:lstStyle/>
                    <a:p>
                      <a:pPr algn="ctr" rtl="0">
                        <a:buNone/>
                      </a:pPr>
                      <a:r>
                        <a:rPr lang="he-IL" b="1" dirty="0">
                          <a:solidFill>
                            <a:srgbClr val="C00000"/>
                          </a:solidFill>
                          <a:latin typeface="David" panose="020E0502060401010101" pitchFamily="34" charset="-79"/>
                          <a:cs typeface="David" panose="020E0502060401010101" pitchFamily="34" charset="-79"/>
                        </a:rPr>
                        <a:t>השתתפות</a:t>
                      </a:r>
                    </a:p>
                  </a:txBody>
                  <a:tcPr anchor="ctr"/>
                </a:tc>
                <a:tc>
                  <a:txBody>
                    <a:bodyPr/>
                    <a:lstStyle/>
                    <a:p>
                      <a:pPr algn="ctr" rtl="0">
                        <a:buNone/>
                      </a:pPr>
                      <a:r>
                        <a:rPr lang="he-IL">
                          <a:latin typeface="David" panose="020E0502060401010101" pitchFamily="34" charset="-79"/>
                          <a:cs typeface="David" panose="020E0502060401010101" pitchFamily="34" charset="-79"/>
                        </a:rPr>
                        <a:t>חובה</a:t>
                      </a:r>
                    </a:p>
                  </a:txBody>
                  <a:tcPr anchor="ctr"/>
                </a:tc>
                <a:tc>
                  <a:txBody>
                    <a:bodyPr/>
                    <a:lstStyle/>
                    <a:p>
                      <a:pPr algn="ctr" rtl="0">
                        <a:buNone/>
                      </a:pPr>
                      <a:r>
                        <a:rPr lang="he-IL">
                          <a:latin typeface="David" panose="020E0502060401010101" pitchFamily="34" charset="-79"/>
                          <a:cs typeface="David" panose="020E0502060401010101" pitchFamily="34" charset="-79"/>
                        </a:rPr>
                        <a:t>לרוב התנדבותית</a:t>
                      </a:r>
                    </a:p>
                  </a:txBody>
                  <a:tcPr anchor="ctr"/>
                </a:tc>
                <a:tc>
                  <a:txBody>
                    <a:bodyPr/>
                    <a:lstStyle/>
                    <a:p>
                      <a:pPr algn="ctr" rtl="0">
                        <a:buNone/>
                      </a:pPr>
                      <a:r>
                        <a:rPr lang="he-IL">
                          <a:latin typeface="David" panose="020E0502060401010101" pitchFamily="34" charset="-79"/>
                          <a:cs typeface="David" panose="020E0502060401010101" pitchFamily="34" charset="-79"/>
                        </a:rPr>
                        <a:t>התנדבותית</a:t>
                      </a:r>
                    </a:p>
                  </a:txBody>
                  <a:tcPr anchor="ctr"/>
                </a:tc>
                <a:extLst>
                  <a:ext uri="{0D108BD9-81ED-4DB2-BD59-A6C34878D82A}">
                    <a16:rowId xmlns:a16="http://schemas.microsoft.com/office/drawing/2014/main" val="4029816150"/>
                  </a:ext>
                </a:extLst>
              </a:tr>
              <a:tr h="0">
                <a:tc>
                  <a:txBody>
                    <a:bodyPr/>
                    <a:lstStyle/>
                    <a:p>
                      <a:pPr algn="ctr" rtl="0">
                        <a:buNone/>
                      </a:pPr>
                      <a:r>
                        <a:rPr lang="he-IL" b="1">
                          <a:solidFill>
                            <a:srgbClr val="C00000"/>
                          </a:solidFill>
                          <a:latin typeface="David" panose="020E0502060401010101" pitchFamily="34" charset="-79"/>
                          <a:cs typeface="David" panose="020E0502060401010101" pitchFamily="34" charset="-79"/>
                        </a:rPr>
                        <a:t>הובלה</a:t>
                      </a:r>
                    </a:p>
                  </a:txBody>
                  <a:tcPr anchor="ctr"/>
                </a:tc>
                <a:tc>
                  <a:txBody>
                    <a:bodyPr/>
                    <a:lstStyle/>
                    <a:p>
                      <a:pPr algn="ctr" rtl="0">
                        <a:buNone/>
                      </a:pPr>
                      <a:r>
                        <a:rPr lang="he-IL">
                          <a:latin typeface="David" panose="020E0502060401010101" pitchFamily="34" charset="-79"/>
                          <a:cs typeface="David" panose="020E0502060401010101" pitchFamily="34" charset="-79"/>
                        </a:rPr>
                        <a:t>מונחית מורה</a:t>
                      </a:r>
                    </a:p>
                  </a:txBody>
                  <a:tcPr anchor="ctr"/>
                </a:tc>
                <a:tc>
                  <a:txBody>
                    <a:bodyPr/>
                    <a:lstStyle/>
                    <a:p>
                      <a:pPr algn="ctr" rtl="0">
                        <a:buNone/>
                      </a:pPr>
                      <a:r>
                        <a:rPr lang="he-IL">
                          <a:latin typeface="David" panose="020E0502060401010101" pitchFamily="34" charset="-79"/>
                          <a:cs typeface="David" panose="020E0502060401010101" pitchFamily="34" charset="-79"/>
                        </a:rPr>
                        <a:t>מודרכת מדריך או מורה</a:t>
                      </a:r>
                    </a:p>
                  </a:txBody>
                  <a:tcPr anchor="ctr"/>
                </a:tc>
                <a:tc>
                  <a:txBody>
                    <a:bodyPr/>
                    <a:lstStyle/>
                    <a:p>
                      <a:pPr algn="ctr" rtl="0">
                        <a:buNone/>
                      </a:pPr>
                      <a:r>
                        <a:rPr lang="he-IL">
                          <a:latin typeface="David" panose="020E0502060401010101" pitchFamily="34" charset="-79"/>
                          <a:cs typeface="David" panose="020E0502060401010101" pitchFamily="34" charset="-79"/>
                        </a:rPr>
                        <a:t>לרוב מונחית לומד</a:t>
                      </a:r>
                    </a:p>
                  </a:txBody>
                  <a:tcPr anchor="ctr"/>
                </a:tc>
                <a:extLst>
                  <a:ext uri="{0D108BD9-81ED-4DB2-BD59-A6C34878D82A}">
                    <a16:rowId xmlns:a16="http://schemas.microsoft.com/office/drawing/2014/main" val="2161131539"/>
                  </a:ext>
                </a:extLst>
              </a:tr>
              <a:tr h="0">
                <a:tc>
                  <a:txBody>
                    <a:bodyPr/>
                    <a:lstStyle/>
                    <a:p>
                      <a:pPr algn="ctr" rtl="0">
                        <a:buNone/>
                      </a:pPr>
                      <a:r>
                        <a:rPr lang="he-IL" b="1" dirty="0">
                          <a:solidFill>
                            <a:srgbClr val="C00000"/>
                          </a:solidFill>
                          <a:latin typeface="David" panose="020E0502060401010101" pitchFamily="34" charset="-79"/>
                          <a:cs typeface="David" panose="020E0502060401010101" pitchFamily="34" charset="-79"/>
                        </a:rPr>
                        <a:t>הערכת למידה</a:t>
                      </a:r>
                    </a:p>
                  </a:txBody>
                  <a:tcPr anchor="ctr"/>
                </a:tc>
                <a:tc>
                  <a:txBody>
                    <a:bodyPr/>
                    <a:lstStyle/>
                    <a:p>
                      <a:pPr algn="ctr" rtl="0">
                        <a:buNone/>
                      </a:pPr>
                      <a:r>
                        <a:rPr lang="he-IL">
                          <a:latin typeface="David" panose="020E0502060401010101" pitchFamily="34" charset="-79"/>
                          <a:cs typeface="David" panose="020E0502060401010101" pitchFamily="34" charset="-79"/>
                        </a:rPr>
                        <a:t>הלמידה מוערכת</a:t>
                      </a:r>
                    </a:p>
                  </a:txBody>
                  <a:tcPr anchor="ctr"/>
                </a:tc>
                <a:tc>
                  <a:txBody>
                    <a:bodyPr/>
                    <a:lstStyle/>
                    <a:p>
                      <a:pPr algn="ctr" rtl="0">
                        <a:buNone/>
                      </a:pPr>
                      <a:r>
                        <a:rPr lang="he-IL">
                          <a:latin typeface="David" panose="020E0502060401010101" pitchFamily="34" charset="-79"/>
                          <a:cs typeface="David" panose="020E0502060401010101" pitchFamily="34" charset="-79"/>
                        </a:rPr>
                        <a:t>הלמידה בדרך כלל לא מוערכת</a:t>
                      </a:r>
                    </a:p>
                  </a:txBody>
                  <a:tcPr anchor="ctr"/>
                </a:tc>
                <a:tc>
                  <a:txBody>
                    <a:bodyPr/>
                    <a:lstStyle/>
                    <a:p>
                      <a:pPr algn="ctr" rtl="0">
                        <a:buNone/>
                      </a:pPr>
                      <a:r>
                        <a:rPr lang="he-IL">
                          <a:latin typeface="David" panose="020E0502060401010101" pitchFamily="34" charset="-79"/>
                          <a:cs typeface="David" panose="020E0502060401010101" pitchFamily="34" charset="-79"/>
                        </a:rPr>
                        <a:t>הלמידה לא מוערכת</a:t>
                      </a:r>
                    </a:p>
                  </a:txBody>
                  <a:tcPr anchor="ctr"/>
                </a:tc>
                <a:extLst>
                  <a:ext uri="{0D108BD9-81ED-4DB2-BD59-A6C34878D82A}">
                    <a16:rowId xmlns:a16="http://schemas.microsoft.com/office/drawing/2014/main" val="2263275676"/>
                  </a:ext>
                </a:extLst>
              </a:tr>
              <a:tr h="0">
                <a:tc>
                  <a:txBody>
                    <a:bodyPr/>
                    <a:lstStyle/>
                    <a:p>
                      <a:pPr algn="ctr" rtl="0">
                        <a:buNone/>
                      </a:pPr>
                      <a:r>
                        <a:rPr lang="he-IL" b="1" dirty="0">
                          <a:solidFill>
                            <a:srgbClr val="C00000"/>
                          </a:solidFill>
                          <a:latin typeface="David" panose="020E0502060401010101" pitchFamily="34" charset="-79"/>
                          <a:cs typeface="David" panose="020E0502060401010101" pitchFamily="34" charset="-79"/>
                        </a:rPr>
                        <a:t>רצף</a:t>
                      </a:r>
                    </a:p>
                  </a:txBody>
                  <a:tcPr anchor="ctr"/>
                </a:tc>
                <a:tc>
                  <a:txBody>
                    <a:bodyPr/>
                    <a:lstStyle/>
                    <a:p>
                      <a:pPr algn="ctr" rtl="0">
                        <a:buNone/>
                      </a:pPr>
                      <a:r>
                        <a:rPr lang="he-IL">
                          <a:latin typeface="David" panose="020E0502060401010101" pitchFamily="34" charset="-79"/>
                          <a:cs typeface="David" panose="020E0502060401010101" pitchFamily="34" charset="-79"/>
                        </a:rPr>
                        <a:t>רציפה</a:t>
                      </a:r>
                    </a:p>
                  </a:txBody>
                  <a:tcPr anchor="ctr"/>
                </a:tc>
                <a:tc>
                  <a:txBody>
                    <a:bodyPr/>
                    <a:lstStyle/>
                    <a:p>
                      <a:pPr algn="ctr" rtl="0">
                        <a:buNone/>
                      </a:pPr>
                      <a:r>
                        <a:rPr lang="he-IL">
                          <a:latin typeface="David" panose="020E0502060401010101" pitchFamily="34" charset="-79"/>
                          <a:cs typeface="David" panose="020E0502060401010101" pitchFamily="34" charset="-79"/>
                        </a:rPr>
                        <a:t>לרוב לא רציפה</a:t>
                      </a:r>
                    </a:p>
                  </a:txBody>
                  <a:tcPr anchor="ctr"/>
                </a:tc>
                <a:tc>
                  <a:txBody>
                    <a:bodyPr/>
                    <a:lstStyle/>
                    <a:p>
                      <a:pPr algn="ctr" rtl="0">
                        <a:buNone/>
                      </a:pPr>
                      <a:r>
                        <a:rPr lang="he-IL" dirty="0">
                          <a:latin typeface="David" panose="020E0502060401010101" pitchFamily="34" charset="-79"/>
                          <a:cs typeface="David" panose="020E0502060401010101" pitchFamily="34" charset="-79"/>
                        </a:rPr>
                        <a:t>לא רציפה</a:t>
                      </a:r>
                    </a:p>
                  </a:txBody>
                  <a:tcPr anchor="ctr"/>
                </a:tc>
                <a:extLst>
                  <a:ext uri="{0D108BD9-81ED-4DB2-BD59-A6C34878D82A}">
                    <a16:rowId xmlns:a16="http://schemas.microsoft.com/office/drawing/2014/main" val="202096825"/>
                  </a:ext>
                </a:extLst>
              </a:tr>
            </a:tbl>
          </a:graphicData>
        </a:graphic>
      </p:graphicFrame>
      <p:sp>
        <p:nvSpPr>
          <p:cNvPr id="11" name="TextBox 10">
            <a:extLst>
              <a:ext uri="{FF2B5EF4-FFF2-40B4-BE49-F238E27FC236}">
                <a16:creationId xmlns:a16="http://schemas.microsoft.com/office/drawing/2014/main" id="{F8C32F20-CFCF-8738-89DE-E686547659D3}"/>
              </a:ext>
            </a:extLst>
          </p:cNvPr>
          <p:cNvSpPr txBox="1"/>
          <p:nvPr/>
        </p:nvSpPr>
        <p:spPr bwMode="auto">
          <a:xfrm>
            <a:off x="216024" y="6165304"/>
            <a:ext cx="8616280" cy="738664"/>
          </a:xfrm>
          <a:prstGeom prst="rect">
            <a:avLst/>
          </a:prstGeom>
          <a:noFill/>
        </p:spPr>
        <p:txBody>
          <a:bodyPr wrap="square" rtlCol="0">
            <a:spAutoFit/>
          </a:bodyPr>
          <a:lstStyle/>
          <a:p>
            <a:pPr>
              <a:defRPr/>
            </a:pPr>
            <a:r>
              <a:rPr lang="en-US" sz="1400" b="0" i="0" dirty="0" err="1"/>
              <a:t>Eshach</a:t>
            </a:r>
            <a:r>
              <a:rPr lang="en-US" sz="1400" b="0" i="0" dirty="0"/>
              <a:t>, H. (2007). Bridging In-school and Out-of-school Learning: Formal, Non-Formal, and Informal Education. </a:t>
            </a:r>
            <a:r>
              <a:rPr lang="en-US" sz="1400" b="0" i="1" dirty="0"/>
              <a:t>Journal of Science Education and Technology</a:t>
            </a:r>
            <a:r>
              <a:rPr lang="en-US" sz="1400" b="0" i="0" dirty="0"/>
              <a:t>, </a:t>
            </a:r>
            <a:r>
              <a:rPr lang="en-US" sz="1400" b="0" i="1" dirty="0"/>
              <a:t>16</a:t>
            </a:r>
            <a:r>
              <a:rPr lang="en-US" sz="1400" b="0" i="0" dirty="0"/>
              <a:t>(2), p. 174. </a:t>
            </a:r>
            <a:r>
              <a:rPr lang="en-US" sz="1400" b="0" i="0" u="sng" strike="noStrike" dirty="0">
                <a:solidFill>
                  <a:srgbClr val="0F6CBF"/>
                </a:solidFill>
                <a:hlinkClick r:id="rId2" tooltip="https://doi.org/10.1007/s10956-006-9027-1"/>
              </a:rPr>
              <a:t>https://doi.org/10.1007/s10956-006-9027-1</a:t>
            </a:r>
            <a:endParaRPr lang="en-US" sz="1400" b="0" i="0" u="none" strike="noStrike" dirty="0">
              <a:solidFill>
                <a:srgbClr val="0F6CBF"/>
              </a:solidFill>
            </a:endParaRPr>
          </a:p>
          <a:p>
            <a:pPr>
              <a:defRPr/>
            </a:pPr>
            <a:endParaRPr lang="fi-FI"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17746FA-36D3-7770-5BA4-24C1753C73CC}"/>
            </a:ext>
          </a:extLst>
        </p:cNvPr>
        <p:cNvGrpSpPr/>
        <p:nvPr/>
      </p:nvGrpSpPr>
      <p:grpSpPr bwMode="auto">
        <a:xfrm>
          <a:off x="0" y="0"/>
          <a:ext cx="0" cy="0"/>
          <a:chOff x="0" y="0"/>
          <a:chExt cx="0" cy="0"/>
        </a:xfrm>
      </p:grpSpPr>
      <p:sp>
        <p:nvSpPr>
          <p:cNvPr id="2" name="Title 1">
            <a:extLst>
              <a:ext uri="{FF2B5EF4-FFF2-40B4-BE49-F238E27FC236}">
                <a16:creationId xmlns:a16="http://schemas.microsoft.com/office/drawing/2014/main" id="{DF202669-261A-56BD-E439-6E16D5C15906}"/>
              </a:ext>
            </a:extLst>
          </p:cNvPr>
          <p:cNvSpPr>
            <a:spLocks noGrp="1"/>
          </p:cNvSpPr>
          <p:nvPr>
            <p:ph type="title"/>
          </p:nvPr>
        </p:nvSpPr>
        <p:spPr bwMode="auto"/>
        <p:txBody>
          <a:bodyPr>
            <a:normAutofit/>
          </a:bodyPr>
          <a:lstStyle/>
          <a:p>
            <a:pPr algn="ctr">
              <a:defRPr/>
            </a:pPr>
            <a:r>
              <a:rPr lang="de-DE" b="1" dirty="0">
                <a:latin typeface="+mn-lt"/>
              </a:rPr>
              <a:t>F</a:t>
            </a:r>
            <a:r>
              <a:rPr lang="en-US" b="1" dirty="0" err="1">
                <a:latin typeface="+mn-lt"/>
              </a:rPr>
              <a:t>ormal</a:t>
            </a:r>
            <a:r>
              <a:rPr lang="en-US" b="1" dirty="0">
                <a:latin typeface="+mn-lt"/>
              </a:rPr>
              <a:t>, non-formal and informal learning</a:t>
            </a:r>
            <a:endParaRPr lang="fi-FI" b="1" dirty="0">
              <a:latin typeface="+mn-lt"/>
            </a:endParaRPr>
          </a:p>
        </p:txBody>
      </p:sp>
      <p:pic>
        <p:nvPicPr>
          <p:cNvPr id="5" name="Content Placeholder 4" descr="A screenshot of a computer&#10;&#10;Description automatically generated">
            <a:extLst>
              <a:ext uri="{FF2B5EF4-FFF2-40B4-BE49-F238E27FC236}">
                <a16:creationId xmlns:a16="http://schemas.microsoft.com/office/drawing/2014/main" id="{57FD54F2-A73F-319B-5278-C3B11EE7E30D}"/>
              </a:ext>
            </a:extLst>
          </p:cNvPr>
          <p:cNvPicPr>
            <a:picLocks noGrp="1" noChangeAspect="1"/>
          </p:cNvPicPr>
          <p:nvPr>
            <p:ph idx="1"/>
          </p:nvPr>
        </p:nvPicPr>
        <p:blipFill>
          <a:blip r:embed="rId2"/>
          <a:srcRect l="2699" t="32645" r="7866" b="21385"/>
          <a:stretch/>
        </p:blipFill>
        <p:spPr bwMode="auto">
          <a:xfrm>
            <a:off x="192678" y="1484784"/>
            <a:ext cx="11820251" cy="3653478"/>
          </a:xfrm>
          <a:prstGeom prst="rect">
            <a:avLst/>
          </a:prstGeom>
        </p:spPr>
      </p:pic>
      <p:sp>
        <p:nvSpPr>
          <p:cNvPr id="6" name="TextBox 5">
            <a:extLst>
              <a:ext uri="{FF2B5EF4-FFF2-40B4-BE49-F238E27FC236}">
                <a16:creationId xmlns:a16="http://schemas.microsoft.com/office/drawing/2014/main" id="{76940AF1-05B5-5210-AC75-7FD1BBE2D4CB}"/>
              </a:ext>
            </a:extLst>
          </p:cNvPr>
          <p:cNvSpPr txBox="1"/>
          <p:nvPr/>
        </p:nvSpPr>
        <p:spPr bwMode="auto">
          <a:xfrm>
            <a:off x="192679" y="5167312"/>
            <a:ext cx="11694522" cy="923330"/>
          </a:xfrm>
          <a:prstGeom prst="rect">
            <a:avLst/>
          </a:prstGeom>
          <a:noFill/>
        </p:spPr>
        <p:txBody>
          <a:bodyPr wrap="square" rtlCol="0">
            <a:spAutoFit/>
          </a:bodyPr>
          <a:lstStyle/>
          <a:p>
            <a:pPr>
              <a:defRPr/>
            </a:pPr>
            <a:r>
              <a:rPr lang="en-US" b="0" i="0" dirty="0" err="1"/>
              <a:t>Eshach</a:t>
            </a:r>
            <a:r>
              <a:rPr lang="en-US" b="0" i="0" dirty="0"/>
              <a:t>, H. (2007). Bridging In-school and Out-of-school Learning: Formal, Non-Formal, and Informal Education. </a:t>
            </a:r>
            <a:r>
              <a:rPr lang="en-US" b="0" i="1" dirty="0"/>
              <a:t>Journal of Science Education and Technology</a:t>
            </a:r>
            <a:r>
              <a:rPr lang="en-US" b="0" i="0" dirty="0"/>
              <a:t>, </a:t>
            </a:r>
            <a:r>
              <a:rPr lang="en-US" b="0" i="1" dirty="0"/>
              <a:t>16</a:t>
            </a:r>
            <a:r>
              <a:rPr lang="en-US" b="0" i="0" dirty="0"/>
              <a:t>(2), p. 174. </a:t>
            </a:r>
            <a:r>
              <a:rPr lang="en-US" b="0" i="0" u="sng" strike="noStrike" dirty="0">
                <a:solidFill>
                  <a:srgbClr val="0F6CBF"/>
                </a:solidFill>
                <a:hlinkClick r:id="rId3" tooltip="https://doi.org/10.1007/s10956-006-9027-1"/>
              </a:rPr>
              <a:t>https://doi.org/10.1007/s10956-006-9027-1</a:t>
            </a:r>
            <a:endParaRPr lang="en-US" b="0" i="0" u="none" strike="noStrike" dirty="0">
              <a:solidFill>
                <a:srgbClr val="0F6CBF"/>
              </a:solidFill>
            </a:endParaRPr>
          </a:p>
          <a:p>
            <a:pPr>
              <a:defRPr/>
            </a:pPr>
            <a:endParaRPr lang="fi-FI" dirty="0"/>
          </a:p>
        </p:txBody>
      </p:sp>
    </p:spTree>
    <p:extLst>
      <p:ext uri="{BB962C8B-B14F-4D97-AF65-F5344CB8AC3E}">
        <p14:creationId xmlns:p14="http://schemas.microsoft.com/office/powerpoint/2010/main" val="1476437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Box 6">
            <a:extLst>
              <a:ext uri="{FF2B5EF4-FFF2-40B4-BE49-F238E27FC236}">
                <a16:creationId xmlns:a16="http://schemas.microsoft.com/office/drawing/2014/main" id="{6D55CBB6-C1F5-5364-7B0D-F793F9B9093D}"/>
              </a:ext>
            </a:extLst>
          </p:cNvPr>
          <p:cNvSpPr txBox="1"/>
          <p:nvPr/>
        </p:nvSpPr>
        <p:spPr>
          <a:xfrm>
            <a:off x="2207568" y="1628800"/>
            <a:ext cx="7584504" cy="1708160"/>
          </a:xfrm>
          <a:prstGeom prst="rect">
            <a:avLst/>
          </a:prstGeom>
          <a:noFill/>
        </p:spPr>
        <p:txBody>
          <a:bodyPr wrap="square">
            <a:spAutoFit/>
          </a:bodyPr>
          <a:lstStyle/>
          <a:p>
            <a:pPr algn="ctr">
              <a:lnSpc>
                <a:spcPct val="200000"/>
              </a:lnSpc>
              <a:buNone/>
            </a:pPr>
            <a:r>
              <a:rPr lang="he-IL" sz="2800" b="1" dirty="0">
                <a:solidFill>
                  <a:srgbClr val="C00000"/>
                </a:solidFill>
                <a:latin typeface="David" panose="020E0502060401010101" pitchFamily="34" charset="-79"/>
                <a:cs typeface="David" panose="020E0502060401010101" pitchFamily="34" charset="-79"/>
              </a:rPr>
              <a:t>אילו סוגי חוויות יש לך עם סביבות למידה שונות?</a:t>
            </a:r>
          </a:p>
          <a:p>
            <a:pPr algn="ctr">
              <a:lnSpc>
                <a:spcPct val="200000"/>
              </a:lnSpc>
              <a:buNone/>
            </a:pPr>
            <a:r>
              <a:rPr lang="he-IL" sz="2800" b="1" dirty="0">
                <a:solidFill>
                  <a:srgbClr val="C00000"/>
                </a:solidFill>
                <a:latin typeface="David" panose="020E0502060401010101" pitchFamily="34" charset="-79"/>
                <a:cs typeface="David" panose="020E0502060401010101" pitchFamily="34" charset="-79"/>
              </a:rPr>
              <a:t>כיצד היית מסווג את סביבות הלמידה הללו?</a:t>
            </a:r>
          </a:p>
        </p:txBody>
      </p:sp>
      <p:sp>
        <p:nvSpPr>
          <p:cNvPr id="9" name="TextBox 8">
            <a:extLst>
              <a:ext uri="{FF2B5EF4-FFF2-40B4-BE49-F238E27FC236}">
                <a16:creationId xmlns:a16="http://schemas.microsoft.com/office/drawing/2014/main" id="{0A3B3C63-6E73-05EF-5FAC-CD66151F7AA7}"/>
              </a:ext>
            </a:extLst>
          </p:cNvPr>
          <p:cNvSpPr txBox="1"/>
          <p:nvPr/>
        </p:nvSpPr>
        <p:spPr>
          <a:xfrm>
            <a:off x="2927648" y="3717032"/>
            <a:ext cx="6696744" cy="646331"/>
          </a:xfrm>
          <a:prstGeom prst="rect">
            <a:avLst/>
          </a:prstGeom>
          <a:noFill/>
        </p:spPr>
        <p:txBody>
          <a:bodyPr wrap="square">
            <a:spAutoFit/>
          </a:bodyPr>
          <a:lstStyle/>
          <a:p>
            <a:pPr algn="ctr" rtl="1">
              <a:buNone/>
            </a:pPr>
            <a:r>
              <a:rPr lang="he-IL" dirty="0">
                <a:latin typeface="David" panose="020E0502060401010101" pitchFamily="34" charset="-79"/>
                <a:cs typeface="David" panose="020E0502060401010101" pitchFamily="34" charset="-79"/>
              </a:rPr>
              <a:t>פעילות </a:t>
            </a:r>
            <a:r>
              <a:rPr lang="he-IL" dirty="0" err="1">
                <a:latin typeface="David" panose="020E0502060401010101" pitchFamily="34" charset="-79"/>
                <a:cs typeface="David" panose="020E0502060401010101" pitchFamily="34" charset="-79"/>
              </a:rPr>
              <a:t>אינטראקטיבית</a:t>
            </a:r>
            <a:r>
              <a:rPr lang="he-IL" b="1" dirty="0" err="1">
                <a:latin typeface="David" panose="020E0502060401010101" pitchFamily="34" charset="-79"/>
                <a:cs typeface="David" panose="020E0502060401010101" pitchFamily="34" charset="-79"/>
              </a:rPr>
              <a:t>:</a:t>
            </a:r>
            <a:r>
              <a:rPr lang="he-IL" dirty="0" err="1">
                <a:latin typeface="David" panose="020E0502060401010101" pitchFamily="34" charset="-79"/>
                <a:cs typeface="David" panose="020E0502060401010101" pitchFamily="34" charset="-79"/>
              </a:rPr>
              <a:t>באמצעות</a:t>
            </a:r>
            <a:r>
              <a:rPr lang="he-IL" dirty="0">
                <a:latin typeface="David" panose="020E0502060401010101" pitchFamily="34" charset="-79"/>
                <a:cs typeface="David" panose="020E0502060401010101" pitchFamily="34" charset="-79"/>
              </a:rPr>
              <a:t> הכלי </a:t>
            </a:r>
            <a:r>
              <a:rPr lang="en-US" dirty="0">
                <a:latin typeface="David" panose="020E0502060401010101" pitchFamily="34" charset="-79"/>
                <a:cs typeface="David" panose="020E0502060401010101" pitchFamily="34" charset="-79"/>
              </a:rPr>
              <a:t>Miro</a:t>
            </a:r>
            <a:br>
              <a:rPr lang="en-US" dirty="0">
                <a:latin typeface="David" panose="020E0502060401010101" pitchFamily="34" charset="-79"/>
                <a:cs typeface="David" panose="020E0502060401010101" pitchFamily="34" charset="-79"/>
              </a:rPr>
            </a:br>
            <a:r>
              <a:rPr lang="de-DE" b="1" u="sng" dirty="0">
                <a:latin typeface="David" panose="020E0502060401010101" pitchFamily="34" charset="-79"/>
                <a:cs typeface="David" panose="020E0502060401010101" pitchFamily="34" charset="-79"/>
                <a:hlinkClick r:id="rId3" tooltip="https://miro.com/"/>
              </a:rPr>
              <a:t>https://miro.com/</a:t>
            </a:r>
            <a:endParaRPr lang="en-US" dirty="0">
              <a:latin typeface="David" panose="020E0502060401010101" pitchFamily="34" charset="-79"/>
              <a:cs typeface="David" panose="020E0502060401010101" pitchFamily="34" charset="-79"/>
            </a:endParaRPr>
          </a:p>
        </p:txBody>
      </p:sp>
    </p:spTree>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TotalTime>
  <Words>3362</Words>
  <Application>Microsoft Macintosh PowerPoint</Application>
  <DocSecurity>0</DocSecurity>
  <PresentationFormat>Widescreen</PresentationFormat>
  <Paragraphs>349</Paragraphs>
  <Slides>27</Slides>
  <Notes>13</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Calibri</vt:lpstr>
      <vt:lpstr>Calibri Light</vt:lpstr>
      <vt:lpstr>David</vt:lpstr>
      <vt:lpstr>ElsevierGulliver</vt:lpstr>
      <vt:lpstr>Lato</vt:lpstr>
      <vt:lpstr>Open Sans</vt:lpstr>
      <vt:lpstr>Poppins</vt:lpstr>
      <vt:lpstr>Roboto</vt:lpstr>
      <vt:lpstr>Söhne</vt:lpstr>
      <vt:lpstr>Wingdings</vt:lpstr>
      <vt:lpstr>Office</vt:lpstr>
      <vt:lpstr>למידה מבוססת פרויקטים ומבנים חדשניים לחינוך  לפיתוח בר-קיימא בשיתוף שותפים בלתי-פורמליים ובלתי-ממוסדים</vt:lpstr>
      <vt:lpstr>חינוך לפיתוח בר־קיימא עם שותפים בלתי-פורמליים ובלתי-ממוסדים: מתווה הרצאה</vt:lpstr>
      <vt:lpstr>PowerPoint Presentation</vt:lpstr>
      <vt:lpstr>PowerPoint Presentation</vt:lpstr>
      <vt:lpstr>PowerPoint Presentation</vt:lpstr>
      <vt:lpstr>למידה פורמלית, לא-פורמלית ובלתי-פורמלית</vt:lpstr>
      <vt:lpstr>למידה פורמלית, לא-פורמלית ובלתי-פורמלית</vt:lpstr>
      <vt:lpstr>Formal, non-formal and informal learning</vt:lpstr>
      <vt:lpstr>PowerPoint Presentation</vt:lpstr>
      <vt:lpstr>PowerPoint Presentation</vt:lpstr>
      <vt:lpstr>PowerPoint Presentation</vt:lpstr>
      <vt:lpstr>PowerPoint Presentation</vt:lpstr>
      <vt:lpstr>דוגמה 2: למידה בלתי-פורמלית ב-TikTok של גדולין</vt:lpstr>
      <vt:lpstr>2. איך לשתף פעולה עם שותפים לא-פורמליים ובלתי-פורמליים בחינוך לפיתוח בר-קיימא ?</vt:lpstr>
      <vt:lpstr>דוגמה על אפשרויות של שיתוף פעולה לא-פורמלי / בלתי-פורמלי</vt:lpstr>
      <vt:lpstr>צ’קליסט לתכנון ביקור בסביבת למידה בלתי־פורמלית - Eshach, 2007 </vt:lpstr>
      <vt:lpstr>מה לקחת בחשבון כשבוחרים שותף לשיתוף פעולה לא־פורמלי / בלתי-פורמלי בחינוך לפיתוח בר-קיימא:</vt:lpstr>
      <vt:lpstr>3. דוגמאות לחינוך לפיתוח בר-קיימא  עם שותפים בלתי-פורמליים ובלתי-רשמיים  דוגמה 1: שני פרויקטים שיתופיים של תלמידים (תוכנית StarT LUMA)  דוגמה 2: תחנת היערHyytiälä  כדוגמה לביקור לימודי בתחנת מחקר  אנא הוסיפו כאן דוגמאות מקומיות שלכם !!</vt:lpstr>
      <vt:lpstr>PowerPoint Presentation</vt:lpstr>
      <vt:lpstr>PowerPoint Presentation</vt:lpstr>
      <vt:lpstr>PowerPoint Presentation</vt:lpstr>
      <vt:lpstr>2. תחנת היער היטיֶאלָה: פעילויות בביקור לימודי</vt:lpstr>
      <vt:lpstr>תחנת היער היטיֶאלָה: משימות לימודיות מבוססות נתונים פתוחים</vt:lpstr>
      <vt:lpstr>דוגמאות מקומיות ?</vt:lpstr>
      <vt:lpstr>כאן אפשר להוסיף רשימה מותאמת של שותפים מקומיים לא-פורמליים ובלתי-פורמליים שיכולים לקדם ESD (חינוך לפיתוח בר-קיימא):</vt:lpstr>
      <vt:lpstr>PowerPoint Presentation</vt:lpstr>
      <vt:lpstr>מקורות</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
  <dc:creator>reviewer</dc:creator>
  <cp:keywords/>
  <dc:description/>
  <cp:lastModifiedBy>Ahmad Salhab</cp:lastModifiedBy>
  <cp:revision>49</cp:revision>
  <dcterms:created xsi:type="dcterms:W3CDTF">2023-11-09T10:04:11Z</dcterms:created>
  <dcterms:modified xsi:type="dcterms:W3CDTF">2025-08-23T09:52:50Z</dcterms:modified>
  <cp:category/>
  <dc:identifier/>
  <cp:contentStatus/>
  <dc:language/>
  <cp:version/>
</cp:coreProperties>
</file>