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12192000" cy="6858000"/>
  <p:embeddedFontLst>
    <p:embeddedFont>
      <p:font typeface="Roboto"/>
      <p:regular r:id="rId31"/>
      <p:bold r:id="rId32"/>
      <p:italic r:id="rId33"/>
      <p:boldItalic r:id="rId34"/>
    </p:embeddedFont>
    <p:embeddedFont>
      <p:font typeface="Lato"/>
      <p:regular r:id="rId35"/>
      <p:bold r:id="rId36"/>
      <p:italic r:id="rId37"/>
      <p:boldItalic r:id="rId38"/>
    </p:embeddedFont>
    <p:embeddedFont>
      <p:font typeface="Poppins"/>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hj6dAWLyfXC52Fq4pgYcTV/fI/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9E620A-064F-4F8A-A9CD-D96CA00514FF}">
  <a:tblStyle styleId="{8B9E620A-064F-4F8A-A9CD-D96CA00514F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20" Type="http://schemas.openxmlformats.org/officeDocument/2006/relationships/slide" Target="slides/slide15.xml"/><Relationship Id="rId42" Type="http://schemas.openxmlformats.org/officeDocument/2006/relationships/font" Target="fonts/Poppins-boldItalic.fntdata"/><Relationship Id="rId41" Type="http://schemas.openxmlformats.org/officeDocument/2006/relationships/font" Target="fonts/Poppins-italic.fntdata"/><Relationship Id="rId22" Type="http://schemas.openxmlformats.org/officeDocument/2006/relationships/slide" Target="slides/slide17.xml"/><Relationship Id="rId44" Type="http://schemas.openxmlformats.org/officeDocument/2006/relationships/font" Target="fonts/OpenSans-bold.fntdata"/><Relationship Id="rId21" Type="http://schemas.openxmlformats.org/officeDocument/2006/relationships/slide" Target="slides/slide16.xml"/><Relationship Id="rId43" Type="http://schemas.openxmlformats.org/officeDocument/2006/relationships/font" Target="fonts/OpenSans-regular.fntdata"/><Relationship Id="rId24" Type="http://schemas.openxmlformats.org/officeDocument/2006/relationships/slide" Target="slides/slide19.xml"/><Relationship Id="rId46" Type="http://schemas.openxmlformats.org/officeDocument/2006/relationships/font" Target="fonts/OpenSans-boldItalic.fntdata"/><Relationship Id="rId23" Type="http://schemas.openxmlformats.org/officeDocument/2006/relationships/slide" Target="slides/slide18.xml"/><Relationship Id="rId45"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italic.fntdata"/><Relationship Id="rId10" Type="http://schemas.openxmlformats.org/officeDocument/2006/relationships/slide" Target="slides/slide5.xml"/><Relationship Id="rId32" Type="http://schemas.openxmlformats.org/officeDocument/2006/relationships/font" Target="fonts/Roboto-bold.fntdata"/><Relationship Id="rId13" Type="http://schemas.openxmlformats.org/officeDocument/2006/relationships/slide" Target="slides/slide8.xml"/><Relationship Id="rId35" Type="http://schemas.openxmlformats.org/officeDocument/2006/relationships/font" Target="fonts/Lato-regular.fntdata"/><Relationship Id="rId12" Type="http://schemas.openxmlformats.org/officeDocument/2006/relationships/slide" Target="slides/slide7.xml"/><Relationship Id="rId34" Type="http://schemas.openxmlformats.org/officeDocument/2006/relationships/font" Target="fonts/Roboto-boldItalic.fntdata"/><Relationship Id="rId15" Type="http://schemas.openxmlformats.org/officeDocument/2006/relationships/slide" Target="slides/slide10.xml"/><Relationship Id="rId37" Type="http://schemas.openxmlformats.org/officeDocument/2006/relationships/font" Target="fonts/Lato-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39" Type="http://schemas.openxmlformats.org/officeDocument/2006/relationships/font" Target="fonts/Poppins-regular.fntdata"/><Relationship Id="rId16" Type="http://schemas.openxmlformats.org/officeDocument/2006/relationships/slide" Target="slides/slide11.xml"/><Relationship Id="rId38" Type="http://schemas.openxmlformats.org/officeDocument/2006/relationships/font" Target="fonts/La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77240" y="4777560"/>
            <a:ext cx="6217560" cy="452592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5" name="Google Shape;5;n"/>
          <p:cNvSpPr txBox="1"/>
          <p:nvPr>
            <p:ph idx="3" type="hdr"/>
          </p:nvPr>
        </p:nvSpPr>
        <p:spPr>
          <a:xfrm>
            <a:off x="0" y="0"/>
            <a:ext cx="3372840" cy="50256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 name="Google Shape;6;n"/>
          <p:cNvSpPr txBox="1"/>
          <p:nvPr>
            <p:ph idx="10" type="dt"/>
          </p:nvPr>
        </p:nvSpPr>
        <p:spPr>
          <a:xfrm>
            <a:off x="4399200" y="0"/>
            <a:ext cx="3372840" cy="50256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555480"/>
            <a:ext cx="3372840" cy="50256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399200" y="9555480"/>
            <a:ext cx="3372840" cy="50256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Calibri"/>
              <a:buNone/>
            </a:pPr>
            <a:fld id="{00000000-1234-1234-1234-123412341234}" type="slidenum">
              <a:rPr b="0" i="0" lang="ka-GE"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iktok.com/@kemianluokkagadoli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rt.luma.fi/en/material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data-education.github.io/e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tm.helsinki.fi/SMEAR/"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data-education.github.io/en/" TargetMode="External"/><Relationship Id="rId3" Type="http://schemas.openxmlformats.org/officeDocument/2006/relationships/hyperlink" Target="https://www.hip.fi/" TargetMode="External"/><Relationship Id="rId4" Type="http://schemas.openxmlformats.org/officeDocument/2006/relationships/hyperlink" Target="https://www.hip.fi/research/education-and-open-data/"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repo.uef.fi/bitstream/handle/123456789/21308/urn_isbn_978-952-61-3132-0.pdf?sequence=1&amp;isAllowed=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p:nvPr>
            <p:ph idx="2" type="sldImg"/>
          </p:nvPr>
        </p:nvSpPr>
        <p:spPr>
          <a:xfrm>
            <a:off x="533400" y="763588"/>
            <a:ext cx="6704013" cy="3771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 name="Google Shape;92;p1:notes"/>
          <p:cNvSpPr txBox="1"/>
          <p:nvPr>
            <p:ph idx="1" type="body"/>
          </p:nvPr>
        </p:nvSpPr>
        <p:spPr>
          <a:xfrm>
            <a:off x="777240" y="4777560"/>
            <a:ext cx="6217560" cy="452592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ka-GE" sz="1200" strike="noStrike">
                <a:solidFill>
                  <a:srgbClr val="025952"/>
                </a:solidFill>
                <a:latin typeface="Calibri"/>
                <a:ea typeface="Calibri"/>
                <a:cs typeface="Calibri"/>
                <a:sym typeface="Calibri"/>
              </a:rPr>
              <a:t>informal -  </a:t>
            </a:r>
            <a:r>
              <a:rPr b="1" lang="ka-GE" sz="1200" strike="noStrike">
                <a:solidFill>
                  <a:srgbClr val="FF0000"/>
                </a:solidFill>
                <a:latin typeface="Calibri"/>
                <a:ea typeface="Calibri"/>
                <a:cs typeface="Calibri"/>
                <a:sym typeface="Calibri"/>
              </a:rPr>
              <a:t>არაფორმალური</a:t>
            </a:r>
            <a:endParaRPr b="1" sz="1200" strike="noStrike">
              <a:solidFill>
                <a:srgbClr val="025952"/>
              </a:solidFill>
              <a:latin typeface="Calibri"/>
              <a:ea typeface="Calibri"/>
              <a:cs typeface="Calibri"/>
              <a:sym typeface="Calibri"/>
            </a:endParaRPr>
          </a:p>
          <a:p>
            <a:pPr indent="0" lvl="0" marL="0" rtl="0" algn="l">
              <a:spcBef>
                <a:spcPts val="0"/>
              </a:spcBef>
              <a:spcAft>
                <a:spcPts val="0"/>
              </a:spcAft>
              <a:buNone/>
            </a:pPr>
            <a:r>
              <a:rPr b="1" lang="ka-GE" sz="1200" strike="noStrike">
                <a:solidFill>
                  <a:srgbClr val="025952"/>
                </a:solidFill>
                <a:latin typeface="Calibri"/>
                <a:ea typeface="Calibri"/>
                <a:cs typeface="Calibri"/>
                <a:sym typeface="Calibri"/>
              </a:rPr>
              <a:t>non-formal - </a:t>
            </a:r>
            <a:r>
              <a:rPr b="1" lang="ka-GE" sz="1200" strike="noStrike">
                <a:solidFill>
                  <a:srgbClr val="FF0000"/>
                </a:solidFill>
                <a:latin typeface="Calibri"/>
                <a:ea typeface="Calibri"/>
                <a:cs typeface="Calibri"/>
                <a:sym typeface="Calibri"/>
              </a:rPr>
              <a:t>არაოფიციალური</a:t>
            </a:r>
            <a:endParaRPr/>
          </a:p>
        </p:txBody>
      </p:sp>
      <p:sp>
        <p:nvSpPr>
          <p:cNvPr id="93" name="Google Shape;93;p1:notes"/>
          <p:cNvSpPr txBox="1"/>
          <p:nvPr>
            <p:ph idx="12" type="sldNum"/>
          </p:nvPr>
        </p:nvSpPr>
        <p:spPr>
          <a:xfrm>
            <a:off x="4399200" y="9555480"/>
            <a:ext cx="3372840" cy="50256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Calibri"/>
              <a:buNone/>
            </a:pPr>
            <a:fld id="{00000000-1234-1234-1234-123412341234}" type="slidenum">
              <a:rPr b="0" lang="ka-GE" sz="1400" strike="noStrike">
                <a:solidFill>
                  <a:srgbClr val="000000"/>
                </a:solidFill>
                <a:latin typeface="Calibri"/>
                <a:ea typeface="Calibri"/>
                <a:cs typeface="Calibri"/>
                <a:sym typeface="Calibri"/>
              </a:rPr>
              <a:t>‹#›</a:t>
            </a:fld>
            <a:endParaRPr b="0" sz="1400"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p11:notes"/>
          <p:cNvSpPr txBox="1"/>
          <p:nvPr>
            <p:ph idx="1" type="body"/>
          </p:nvPr>
        </p:nvSpPr>
        <p:spPr>
          <a:xfrm>
            <a:off x="685800" y="4343400"/>
            <a:ext cx="5486040" cy="411444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1F1F1F"/>
              </a:buClr>
              <a:buSzPts val="2000"/>
              <a:buFont typeface="Arial"/>
              <a:buNone/>
            </a:pPr>
            <a:r>
              <a:rPr b="0" lang="ka-GE" sz="2000" strike="noStrike">
                <a:solidFill>
                  <a:srgbClr val="1F1F1F"/>
                </a:solidFill>
                <a:latin typeface="Arial"/>
                <a:ea typeface="Arial"/>
                <a:cs typeface="Arial"/>
                <a:sym typeface="Arial"/>
              </a:rPr>
              <a:t>PLEASE NOTE: THE VIDEOS ARE LINKED TO THE PRESENTATION (SEE ANIMATION PANE)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2000"/>
              <a:buFont typeface="Arial"/>
              <a:buNone/>
            </a:pPr>
            <a:r>
              <a:rPr b="0" lang="ka-GE" sz="2000" u="sng" strike="noStrike">
                <a:solidFill>
                  <a:srgbClr val="000000"/>
                </a:solidFill>
                <a:latin typeface="Arial"/>
                <a:ea typeface="Arial"/>
                <a:cs typeface="Arial"/>
                <a:sym typeface="Arial"/>
                <a:hlinkClick r:id="rId2">
                  <a:extLst>
                    <a:ext uri="{A12FA001-AC4F-418D-AE19-62706E023703}">
                      <ahyp:hlinkClr val="tx"/>
                    </a:ext>
                  </a:extLst>
                </a:hlinkClick>
              </a:rPr>
              <a:t>Kemianluokka Gadolin (@kemianluokkagadolin) | TikTok</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1" name="Google Shape;221;p12: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 name="Google Shape;227;p13: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F1F1F"/>
              </a:buClr>
              <a:buSzPts val="2000"/>
              <a:buFont typeface="Arial"/>
              <a:buNone/>
            </a:pPr>
            <a:r>
              <a:rPr b="0" lang="ka-GE" sz="2000" strike="noStrike">
                <a:solidFill>
                  <a:srgbClr val="1F1F1F"/>
                </a:solidFill>
                <a:latin typeface="Arial"/>
                <a:ea typeface="Arial"/>
                <a:cs typeface="Arial"/>
                <a:sym typeface="Arial"/>
              </a:rPr>
              <a:t>PLEASE NOTE: THE VIDEO IS LINKED TO THE PRESENTATION (SEE ANIMATION PANE)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
        <p:nvSpPr>
          <p:cNvPr id="228" name="Google Shape;228;p13: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lang="ka-GE" sz="1200" strike="noStrike">
                <a:solidFill>
                  <a:schemeClr val="dk1"/>
                </a:solidFill>
                <a:latin typeface="Arial"/>
                <a:ea typeface="Arial"/>
                <a:cs typeface="Arial"/>
                <a:sym typeface="Arial"/>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8" name="Google Shape;238;p14: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p17: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216000" rtl="0" algn="l">
              <a:lnSpc>
                <a:spcPct val="100000"/>
              </a:lnSpc>
              <a:spcBef>
                <a:spcPts val="0"/>
              </a:spcBef>
              <a:spcAft>
                <a:spcPts val="0"/>
              </a:spcAft>
              <a:buClr>
                <a:srgbClr val="000000"/>
              </a:buClr>
              <a:buSzPts val="2000"/>
              <a:buFont typeface="Arial"/>
              <a:buNone/>
            </a:pPr>
            <a:r>
              <a:rPr b="1" lang="ka-GE" sz="2000" strike="noStrike">
                <a:solidFill>
                  <a:srgbClr val="000000"/>
                </a:solidFill>
                <a:latin typeface="Arial"/>
                <a:ea typeface="Arial"/>
                <a:cs typeface="Arial"/>
                <a:sym typeface="Arial"/>
              </a:rPr>
              <a:t>Collaborative project-based learning: Example from StarT project-based learning programme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Arial"/>
              <a:buNone/>
            </a:pPr>
            <a:r>
              <a:rPr b="0" lang="ka-GE" sz="1200" strike="noStrike">
                <a:solidFill>
                  <a:srgbClr val="000000"/>
                </a:solidFill>
                <a:latin typeface="Arial"/>
                <a:ea typeface="Arial"/>
                <a:cs typeface="Arial"/>
                <a:sym typeface="Arial"/>
              </a:rPr>
              <a:t>Interdisciplinary and collaborative project-based learning in accordance with the national core curriculum of Finland. </a:t>
            </a:r>
            <a:endParaRPr b="0" sz="12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Arial"/>
              <a:buNone/>
            </a:pPr>
            <a:r>
              <a:rPr b="0" lang="ka-GE" sz="1200" strike="noStrike">
                <a:solidFill>
                  <a:srgbClr val="000000"/>
                </a:solidFill>
                <a:latin typeface="Arial"/>
                <a:ea typeface="Arial"/>
                <a:cs typeface="Arial"/>
                <a:sym typeface="Arial"/>
              </a:rPr>
              <a:t>StarT is organized by the LUMA Centre Finland and its cooperation partners since 2016</a:t>
            </a:r>
            <a:endParaRPr b="0" sz="12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2000"/>
              <a:buFont typeface="Arial"/>
              <a:buNone/>
            </a:pPr>
            <a:r>
              <a:rPr b="1" lang="ka-GE" sz="2000" strike="noStrike">
                <a:solidFill>
                  <a:srgbClr val="000000"/>
                </a:solidFill>
                <a:latin typeface="Arial"/>
                <a:ea typeface="Arial"/>
                <a:cs typeface="Arial"/>
                <a:sym typeface="Arial"/>
              </a:rPr>
              <a:t>More materials:    </a:t>
            </a:r>
            <a:r>
              <a:rPr b="0" lang="ka-GE" sz="1200" u="sng" strike="noStrike">
                <a:solidFill>
                  <a:srgbClr val="000000"/>
                </a:solidFill>
                <a:latin typeface="Arial"/>
                <a:ea typeface="Arial"/>
                <a:cs typeface="Arial"/>
                <a:sym typeface="Arial"/>
                <a:hlinkClick r:id="rId2">
                  <a:extLst>
                    <a:ext uri="{A12FA001-AC4F-418D-AE19-62706E023703}">
                      <ahyp:hlinkClr val="tx"/>
                    </a:ext>
                  </a:extLst>
                </a:hlinkClick>
              </a:rPr>
              <a:t>https://start.luma.fi/en/materials/</a:t>
            </a:r>
            <a:r>
              <a:rPr b="0" lang="ka-GE" sz="1200" strike="noStrike">
                <a:solidFill>
                  <a:srgbClr val="000000"/>
                </a:solidFill>
                <a:latin typeface="Arial"/>
                <a:ea typeface="Arial"/>
                <a:cs typeface="Arial"/>
                <a:sym typeface="Arial"/>
              </a:rPr>
              <a:t> </a:t>
            </a:r>
            <a:endParaRPr b="0" sz="1200" strike="noStrike">
              <a:solidFill>
                <a:srgbClr val="000000"/>
              </a:solidFill>
              <a:latin typeface="Calibri"/>
              <a:ea typeface="Calibri"/>
              <a:cs typeface="Calibri"/>
              <a:sym typeface="Calibri"/>
            </a:endParaRPr>
          </a:p>
        </p:txBody>
      </p:sp>
      <p:sp>
        <p:nvSpPr>
          <p:cNvPr id="258" name="Google Shape;258;p17: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lang="ka-GE" sz="1200" strike="noStrike">
                <a:solidFill>
                  <a:schemeClr val="dk1"/>
                </a:solidFill>
                <a:latin typeface="Arial"/>
                <a:ea typeface="Arial"/>
                <a:cs typeface="Arial"/>
                <a:sym typeface="Arial"/>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 name="Google Shape;266;p18: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F1F1F"/>
              </a:buClr>
              <a:buSzPts val="2000"/>
              <a:buFont typeface="Arial"/>
              <a:buNone/>
            </a:pPr>
            <a:r>
              <a:rPr b="0" lang="ka-GE" sz="2000" strike="noStrike">
                <a:solidFill>
                  <a:srgbClr val="1F1F1F"/>
                </a:solidFill>
                <a:latin typeface="Arial"/>
                <a:ea typeface="Arial"/>
                <a:cs typeface="Arial"/>
                <a:sym typeface="Arial"/>
              </a:rPr>
              <a:t>PLEASE NOTE: THE VIDEO IS LINKED TO THE PRESENTATION (SEE ANIMATION PANE)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1F1F1F"/>
              </a:buClr>
              <a:buSzPts val="2000"/>
              <a:buFont typeface="Arial"/>
              <a:buNone/>
            </a:pPr>
            <a:r>
              <a:rPr b="0" lang="ka-GE" sz="2000" strike="noStrike">
                <a:solidFill>
                  <a:srgbClr val="1F1F1F"/>
                </a:solidFill>
                <a:latin typeface="Arial"/>
                <a:ea typeface="Arial"/>
                <a:cs typeface="Arial"/>
                <a:sym typeface="Arial"/>
              </a:rPr>
              <a:t>Example on collaboration/study visits with (see project diary):</a:t>
            </a:r>
            <a:endParaRPr b="0" sz="2000"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1F1F1F"/>
              </a:buClr>
              <a:buSzPts val="2000"/>
              <a:buFont typeface="Noto Sans Symbols"/>
              <a:buAutoNum type="arabicPeriod"/>
            </a:pPr>
            <a:r>
              <a:rPr b="0" lang="ka-GE" sz="2000" strike="noStrike">
                <a:solidFill>
                  <a:srgbClr val="1F1F1F"/>
                </a:solidFill>
                <a:latin typeface="Arial"/>
                <a:ea typeface="Arial"/>
                <a:cs typeface="Arial"/>
                <a:sym typeface="Arial"/>
              </a:rPr>
              <a:t>Valve corporation</a:t>
            </a:r>
            <a:endParaRPr b="0" sz="2000"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1F1F1F"/>
              </a:buClr>
              <a:buSzPts val="2000"/>
              <a:buFont typeface="Noto Sans Symbols"/>
              <a:buAutoNum type="arabicPeriod"/>
            </a:pPr>
            <a:r>
              <a:rPr b="0" lang="ka-GE" sz="2000" strike="noStrike">
                <a:solidFill>
                  <a:srgbClr val="1F1F1F"/>
                </a:solidFill>
                <a:latin typeface="Arial"/>
                <a:ea typeface="Arial"/>
                <a:cs typeface="Arial"/>
                <a:sym typeface="Arial"/>
              </a:rPr>
              <a:t>University of Oulu and Oulu University of Applied Sciences (OAMK)</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
        <p:nvSpPr>
          <p:cNvPr id="267" name="Google Shape;267;p18: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b="0" lang="ka-GE" sz="1200" strike="noStrike">
                <a:solidFill>
                  <a:schemeClr val="dk1"/>
                </a:solidFill>
                <a:latin typeface="Arial"/>
                <a:ea typeface="Arial"/>
                <a:cs typeface="Arial"/>
                <a:sym typeface="Arial"/>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6" name="Google Shape;276;p19: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2000"/>
              <a:buFont typeface="Open Sans"/>
              <a:buNone/>
            </a:pPr>
            <a:r>
              <a:rPr b="0" lang="ka-GE" sz="2000" strike="noStrike">
                <a:solidFill>
                  <a:srgbClr val="000000"/>
                </a:solidFill>
                <a:latin typeface="Open Sans"/>
                <a:ea typeface="Open Sans"/>
                <a:cs typeface="Open Sans"/>
                <a:sym typeface="Open Sans"/>
              </a:rPr>
              <a:t>Hyytiälä Forestry Field Station, SMEAR II and  </a:t>
            </a:r>
            <a:r>
              <a:rPr b="0" lang="ka-GE" sz="2000" u="sng" strike="noStrike">
                <a:solidFill>
                  <a:srgbClr val="000000"/>
                </a:solidFill>
                <a:latin typeface="Open Sans"/>
                <a:ea typeface="Open Sans"/>
                <a:cs typeface="Open Sans"/>
                <a:sym typeface="Open Sans"/>
                <a:hlinkClick r:id="rId2">
                  <a:extLst>
                    <a:ext uri="{A12FA001-AC4F-418D-AE19-62706E023703}">
                      <ahyp:hlinkClr val="tx"/>
                    </a:ext>
                  </a:extLst>
                </a:hlinkClick>
              </a:rPr>
              <a:t>Open data in ESD (opendata-education.github.io)</a:t>
            </a:r>
            <a:r>
              <a:rPr b="0" lang="ka-GE" sz="2000" strike="noStrike">
                <a:solidFill>
                  <a:srgbClr val="000000"/>
                </a:solidFill>
                <a:latin typeface="Open Sans"/>
                <a:ea typeface="Open Sans"/>
                <a:cs typeface="Open Sans"/>
                <a:sym typeface="Open Sans"/>
              </a:rPr>
              <a:t>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
        <p:nvSpPr>
          <p:cNvPr id="277" name="Google Shape;277;p19: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lang="ka-GE" sz="1200" strike="noStrike">
                <a:solidFill>
                  <a:srgbClr val="000000"/>
                </a:solidFill>
                <a:latin typeface="Calibri"/>
                <a:ea typeface="Calibri"/>
                <a:cs typeface="Calibri"/>
                <a:sym typeface="Calibri"/>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5" name="Google Shape;285;p20: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216000" rtl="0" algn="l">
              <a:lnSpc>
                <a:spcPct val="100000"/>
              </a:lnSpc>
              <a:spcBef>
                <a:spcPts val="0"/>
              </a:spcBef>
              <a:spcAft>
                <a:spcPts val="0"/>
              </a:spcAft>
              <a:buClr>
                <a:srgbClr val="222222"/>
              </a:buClr>
              <a:buSzPts val="2000"/>
              <a:buFont typeface="Open Sans"/>
              <a:buNone/>
            </a:pPr>
            <a:r>
              <a:rPr b="1" lang="ka-GE" sz="2000" strike="noStrike">
                <a:solidFill>
                  <a:srgbClr val="222222"/>
                </a:solidFill>
                <a:latin typeface="Open Sans"/>
                <a:ea typeface="Open Sans"/>
                <a:cs typeface="Open Sans"/>
                <a:sym typeface="Open Sans"/>
              </a:rPr>
              <a:t>The SMEAR station network </a:t>
            </a:r>
            <a:r>
              <a:rPr b="0" lang="ka-GE" sz="2000" strike="noStrike">
                <a:solidFill>
                  <a:srgbClr val="222222"/>
                </a:solidFill>
                <a:latin typeface="Open Sans"/>
                <a:ea typeface="Open Sans"/>
                <a:cs typeface="Open Sans"/>
                <a:sym typeface="Open Sans"/>
              </a:rPr>
              <a:t>extends across Finland and, among other countries, to Estonia and China. The SMEAR II station at Hyytiälä is the largest and most versatile station in the network.</a:t>
            </a:r>
            <a:endParaRPr b="0" sz="2000" strike="noStrike">
              <a:solidFill>
                <a:srgbClr val="000000"/>
              </a:solidFill>
              <a:latin typeface="Calibri"/>
              <a:ea typeface="Calibri"/>
              <a:cs typeface="Calibri"/>
              <a:sym typeface="Calibri"/>
            </a:endParaRPr>
          </a:p>
          <a:p>
            <a:pPr indent="0" lvl="0" marL="21600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216000" rtl="0" algn="l">
              <a:lnSpc>
                <a:spcPct val="100000"/>
              </a:lnSpc>
              <a:spcBef>
                <a:spcPts val="0"/>
              </a:spcBef>
              <a:spcAft>
                <a:spcPts val="0"/>
              </a:spcAft>
              <a:buClr>
                <a:srgbClr val="000000"/>
              </a:buClr>
              <a:buSzPts val="2000"/>
              <a:buFont typeface="Lato"/>
              <a:buNone/>
            </a:pPr>
            <a:r>
              <a:rPr b="0" lang="ka-GE" sz="2000" strike="noStrike">
                <a:solidFill>
                  <a:srgbClr val="000000"/>
                </a:solidFill>
                <a:latin typeface="Lato"/>
                <a:ea typeface="Lato"/>
                <a:cs typeface="Lato"/>
                <a:sym typeface="Lato"/>
              </a:rPr>
              <a:t>SmartSMEAR is a data visualization and download tool for the database of continuous atmospheric, flux, soil, tree physiological and water quality measurements at </a:t>
            </a:r>
            <a:r>
              <a:rPr b="0" lang="ka-GE" sz="2000" u="sng" strike="noStrike">
                <a:solidFill>
                  <a:srgbClr val="000000"/>
                </a:solidFill>
                <a:latin typeface="Lato"/>
                <a:ea typeface="Lato"/>
                <a:cs typeface="Lato"/>
                <a:sym typeface="Lato"/>
                <a:hlinkClick r:id="rId2">
                  <a:extLst>
                    <a:ext uri="{A12FA001-AC4F-418D-AE19-62706E023703}">
                      <ahyp:hlinkClr val="tx"/>
                    </a:ext>
                  </a:extLst>
                </a:hlinkClick>
              </a:rPr>
              <a:t>SMEAR</a:t>
            </a:r>
            <a:r>
              <a:rPr b="0" lang="ka-GE" sz="2000" strike="noStrike">
                <a:solidFill>
                  <a:srgbClr val="000000"/>
                </a:solidFill>
                <a:latin typeface="Lato"/>
                <a:ea typeface="Lato"/>
                <a:cs typeface="Lato"/>
                <a:sym typeface="Lato"/>
              </a:rPr>
              <a:t> research stations of the University of Helsinki and the University of Eastern Finland. Data with basic metadata can be visualized and downloaded</a:t>
            </a:r>
            <a:endParaRPr b="0" sz="2000" strike="noStrike">
              <a:solidFill>
                <a:srgbClr val="000000"/>
              </a:solidFill>
              <a:latin typeface="Calibri"/>
              <a:ea typeface="Calibri"/>
              <a:cs typeface="Calibri"/>
              <a:sym typeface="Calibri"/>
            </a:endParaRPr>
          </a:p>
        </p:txBody>
      </p:sp>
      <p:sp>
        <p:nvSpPr>
          <p:cNvPr id="286" name="Google Shape;286;p20: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lang="ka-GE" sz="1200" strike="noStrike">
                <a:solidFill>
                  <a:srgbClr val="000000"/>
                </a:solidFill>
                <a:latin typeface="Calibri"/>
                <a:ea typeface="Calibri"/>
                <a:cs typeface="Calibri"/>
                <a:sym typeface="Calibri"/>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p21: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12529"/>
              </a:buClr>
              <a:buSzPts val="2000"/>
              <a:buFont typeface="Poppins"/>
              <a:buNone/>
            </a:pPr>
            <a:r>
              <a:rPr b="0" lang="ka-GE" sz="2000" strike="noStrike">
                <a:solidFill>
                  <a:srgbClr val="212529"/>
                </a:solidFill>
                <a:latin typeface="Poppins"/>
                <a:ea typeface="Poppins"/>
                <a:cs typeface="Poppins"/>
                <a:sym typeface="Poppins"/>
              </a:rPr>
              <a:t>The </a:t>
            </a:r>
            <a:r>
              <a:rPr b="1" lang="ka-GE" sz="1200" u="sng" strike="noStrike">
                <a:solidFill>
                  <a:srgbClr val="000000"/>
                </a:solidFill>
                <a:latin typeface="Poppins"/>
                <a:ea typeface="Poppins"/>
                <a:cs typeface="Poppins"/>
                <a:sym typeface="Poppins"/>
                <a:hlinkClick r:id="rId2">
                  <a:extLst>
                    <a:ext uri="{A12FA001-AC4F-418D-AE19-62706E023703}">
                      <ahyp:hlinkClr val="tx"/>
                    </a:ext>
                  </a:extLst>
                </a:hlinkClick>
              </a:rPr>
              <a:t>Open data in education (opendata-education.github.io)</a:t>
            </a:r>
            <a:r>
              <a:rPr b="0" lang="ka-GE" sz="2000" strike="noStrike">
                <a:solidFill>
                  <a:srgbClr val="212529"/>
                </a:solidFill>
                <a:latin typeface="Poppins"/>
                <a:ea typeface="Poppins"/>
                <a:cs typeface="Poppins"/>
                <a:sym typeface="Poppins"/>
              </a:rPr>
              <a:t> material is currently being developed as part of the </a:t>
            </a:r>
            <a:r>
              <a:rPr b="0" lang="ka-GE" sz="2000" u="sng" strike="noStrike">
                <a:solidFill>
                  <a:srgbClr val="000000"/>
                </a:solidFill>
                <a:latin typeface="Poppins"/>
                <a:ea typeface="Poppins"/>
                <a:cs typeface="Poppins"/>
                <a:sym typeface="Poppins"/>
                <a:hlinkClick r:id="rId3">
                  <a:extLst>
                    <a:ext uri="{A12FA001-AC4F-418D-AE19-62706E023703}">
                      <ahyp:hlinkClr val="tx"/>
                    </a:ext>
                  </a:extLst>
                </a:hlinkClick>
              </a:rPr>
              <a:t>Helsinki Institute of Physics’</a:t>
            </a:r>
            <a:r>
              <a:rPr b="0" lang="ka-GE" sz="2000" strike="noStrike">
                <a:solidFill>
                  <a:srgbClr val="212529"/>
                </a:solidFill>
                <a:latin typeface="Poppins"/>
                <a:ea typeface="Poppins"/>
                <a:cs typeface="Poppins"/>
                <a:sym typeface="Poppins"/>
              </a:rPr>
              <a:t> project </a:t>
            </a:r>
            <a:r>
              <a:rPr b="0" lang="ka-GE" sz="2000" u="sng" strike="noStrike">
                <a:solidFill>
                  <a:srgbClr val="000000"/>
                </a:solidFill>
                <a:latin typeface="Poppins"/>
                <a:ea typeface="Poppins"/>
                <a:cs typeface="Poppins"/>
                <a:sym typeface="Poppins"/>
                <a:hlinkClick r:id="rId4">
                  <a:extLst>
                    <a:ext uri="{A12FA001-AC4F-418D-AE19-62706E023703}">
                      <ahyp:hlinkClr val="tx"/>
                    </a:ext>
                  </a:extLst>
                </a:hlinkClick>
              </a:rPr>
              <a:t>Education and Open Data</a:t>
            </a:r>
            <a:r>
              <a:rPr b="0" lang="ka-GE" sz="2000" strike="noStrike">
                <a:solidFill>
                  <a:srgbClr val="212529"/>
                </a:solidFill>
                <a:latin typeface="Poppins"/>
                <a:ea typeface="Poppins"/>
                <a:cs typeface="Poppins"/>
                <a:sym typeface="Poppins"/>
              </a:rPr>
              <a:t>.</a:t>
            </a:r>
            <a:endParaRPr b="0" sz="2000" strike="noStrike">
              <a:solidFill>
                <a:srgbClr val="000000"/>
              </a:solidFill>
              <a:latin typeface="Calibri"/>
              <a:ea typeface="Calibri"/>
              <a:cs typeface="Calibri"/>
              <a:sym typeface="Calibri"/>
            </a:endParaRPr>
          </a:p>
        </p:txBody>
      </p:sp>
      <p:sp>
        <p:nvSpPr>
          <p:cNvPr id="295" name="Google Shape;295;p21: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lang="ka-GE" sz="1200" strike="noStrike">
                <a:solidFill>
                  <a:srgbClr val="000000"/>
                </a:solidFill>
                <a:latin typeface="Calibri"/>
                <a:ea typeface="Calibri"/>
                <a:cs typeface="Calibri"/>
                <a:sym typeface="Calibri"/>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2: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2" name="Google Shape;302;p22: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8" name="Google Shape;308;p23: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216000" rtl="0" algn="l">
              <a:lnSpc>
                <a:spcPct val="100000"/>
              </a:lnSpc>
              <a:spcBef>
                <a:spcPts val="0"/>
              </a:spcBef>
              <a:spcAft>
                <a:spcPts val="0"/>
              </a:spcAft>
              <a:buClr>
                <a:srgbClr val="000000"/>
              </a:buClr>
              <a:buSzPts val="2000"/>
              <a:buFont typeface="Calibri"/>
              <a:buNone/>
            </a:pPr>
            <a:r>
              <a:rPr b="0" lang="ka-GE" sz="2000" strike="noStrike">
                <a:solidFill>
                  <a:srgbClr val="000000"/>
                </a:solidFill>
                <a:latin typeface="Calibri"/>
                <a:ea typeface="Calibri"/>
                <a:cs typeface="Calibri"/>
                <a:sym typeface="Calibri"/>
              </a:rPr>
              <a:t>The discussion task has a second phase (separate slide):  </a:t>
            </a:r>
            <a:endParaRPr b="0" sz="2000" strike="noStrike">
              <a:solidFill>
                <a:srgbClr val="000000"/>
              </a:solidFill>
              <a:latin typeface="Calibri"/>
              <a:ea typeface="Calibri"/>
              <a:cs typeface="Calibri"/>
              <a:sym typeface="Calibri"/>
            </a:endParaRPr>
          </a:p>
          <a:p>
            <a:pPr indent="0" lvl="0" marL="216000" rtl="0" algn="l">
              <a:lnSpc>
                <a:spcPct val="100000"/>
              </a:lnSpc>
              <a:spcBef>
                <a:spcPts val="0"/>
              </a:spcBef>
              <a:spcAft>
                <a:spcPts val="0"/>
              </a:spcAft>
              <a:buClr>
                <a:srgbClr val="0D0D0D"/>
              </a:buClr>
              <a:buSzPts val="2000"/>
              <a:buFont typeface="Arial"/>
              <a:buNone/>
            </a:pPr>
            <a:r>
              <a:rPr b="0" lang="ka-GE" sz="2000" strike="noStrike">
                <a:solidFill>
                  <a:srgbClr val="0D0D0D"/>
                </a:solidFill>
                <a:latin typeface="Arial"/>
                <a:ea typeface="Arial"/>
                <a:cs typeface="Arial"/>
                <a:sym typeface="Arial"/>
              </a:rPr>
              <a:t>Once a comprehensive list is generated, discuss the potential benefits and opportunities for collaboration with each partner. Consider factors such as shared goals, resources, expertise, or community impact. Provide detailed insights into what elements the collaboration could include, such as workshops, field trips, guest speakers, project-based learning initiatives, or resource sharing</a:t>
            </a:r>
            <a:endParaRPr b="0" sz="2000" strike="noStrike">
              <a:solidFill>
                <a:srgbClr val="000000"/>
              </a:solidFill>
              <a:latin typeface="Calibri"/>
              <a:ea typeface="Calibri"/>
              <a:cs typeface="Calibri"/>
              <a:sym typeface="Calibri"/>
            </a:endParaRPr>
          </a:p>
        </p:txBody>
      </p:sp>
      <p:sp>
        <p:nvSpPr>
          <p:cNvPr id="309" name="Google Shape;309;p23: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lang="ka-GE" sz="1200" strike="noStrike">
                <a:solidFill>
                  <a:srgbClr val="000000"/>
                </a:solidFill>
                <a:latin typeface="Calibri"/>
                <a:ea typeface="Calibri"/>
                <a:cs typeface="Calibri"/>
                <a:sym typeface="Calibri"/>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5" name="Google Shape;315;p24: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216000" rtl="0" algn="l">
              <a:lnSpc>
                <a:spcPct val="100000"/>
              </a:lnSpc>
              <a:spcBef>
                <a:spcPts val="0"/>
              </a:spcBef>
              <a:spcAft>
                <a:spcPts val="0"/>
              </a:spcAft>
              <a:buClr>
                <a:srgbClr val="000000"/>
              </a:buClr>
              <a:buSzPts val="2000"/>
              <a:buFont typeface="Calibri"/>
              <a:buNone/>
            </a:pPr>
            <a:r>
              <a:rPr b="0" lang="ka-GE" sz="2000" strike="noStrike">
                <a:solidFill>
                  <a:srgbClr val="000000"/>
                </a:solidFill>
                <a:latin typeface="Calibri"/>
                <a:ea typeface="Calibri"/>
                <a:cs typeface="Calibri"/>
                <a:sym typeface="Calibri"/>
              </a:rPr>
              <a:t>The second phase of the discussion task.   </a:t>
            </a:r>
            <a:endParaRPr b="0" sz="2000" strike="noStrike">
              <a:solidFill>
                <a:srgbClr val="000000"/>
              </a:solidFill>
              <a:latin typeface="Calibri"/>
              <a:ea typeface="Calibri"/>
              <a:cs typeface="Calibri"/>
              <a:sym typeface="Calibri"/>
            </a:endParaRPr>
          </a:p>
          <a:p>
            <a:pPr indent="0" lvl="0" marL="216000" rtl="0" algn="l">
              <a:lnSpc>
                <a:spcPct val="100000"/>
              </a:lnSpc>
              <a:spcBef>
                <a:spcPts val="0"/>
              </a:spcBef>
              <a:spcAft>
                <a:spcPts val="0"/>
              </a:spcAft>
              <a:buClr>
                <a:srgbClr val="0D0D0D"/>
              </a:buClr>
              <a:buSzPts val="2000"/>
              <a:buFont typeface="Arial"/>
              <a:buNone/>
            </a:pPr>
            <a:r>
              <a:rPr b="0" lang="ka-GE" sz="2000" strike="noStrike">
                <a:solidFill>
                  <a:srgbClr val="0D0D0D"/>
                </a:solidFill>
                <a:latin typeface="Arial"/>
                <a:ea typeface="Arial"/>
                <a:cs typeface="Arial"/>
                <a:sym typeface="Arial"/>
              </a:rPr>
              <a:t>Consider factors such as shared goals, resources, expertise,or community impact. Provide detailed insights into what elements the collaboration could include, such as workshops, field trips, guest speakers, project-based learning initiatives, or resource sharing</a:t>
            </a:r>
            <a:endParaRPr b="0" sz="2000" strike="noStrike">
              <a:solidFill>
                <a:srgbClr val="000000"/>
              </a:solidFill>
              <a:latin typeface="Calibri"/>
              <a:ea typeface="Calibri"/>
              <a:cs typeface="Calibri"/>
              <a:sym typeface="Calibri"/>
            </a:endParaRPr>
          </a:p>
        </p:txBody>
      </p:sp>
      <p:sp>
        <p:nvSpPr>
          <p:cNvPr id="316" name="Google Shape;316;p24: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lang="ka-GE" sz="1200" strike="noStrike">
                <a:solidFill>
                  <a:srgbClr val="000000"/>
                </a:solidFill>
                <a:latin typeface="Calibri"/>
                <a:ea typeface="Calibri"/>
                <a:cs typeface="Calibri"/>
                <a:sym typeface="Calibri"/>
              </a:rPr>
              <a:t>‹#›</a:t>
            </a:fld>
            <a:endParaRPr b="0" sz="1200"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5: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1" name="Google Shape;321;p25: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 name="Google Shape;111;p4: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74151"/>
              </a:buClr>
              <a:buSzPts val="2000"/>
              <a:buFont typeface="Arial"/>
              <a:buNone/>
            </a:pPr>
            <a:r>
              <a:rPr b="0" lang="ka-GE" sz="2000" strike="noStrike">
                <a:solidFill>
                  <a:srgbClr val="374151"/>
                </a:solidFill>
                <a:latin typeface="Arial"/>
                <a:ea typeface="Arial"/>
                <a:cs typeface="Arial"/>
                <a:sym typeface="Arial"/>
              </a:rPr>
              <a:t>Majoinen (2019), suggests that learning environments can be examined from at least four different perspectives, as illustrated in Figure 1:</a:t>
            </a:r>
            <a:endParaRPr b="0" sz="2000" strike="noStrike">
              <a:solidFill>
                <a:srgbClr val="000000"/>
              </a:solidFill>
              <a:latin typeface="Calibri"/>
              <a:ea typeface="Calibri"/>
              <a:cs typeface="Calibri"/>
              <a:sym typeface="Calibri"/>
            </a:endParaRPr>
          </a:p>
          <a:p>
            <a:pPr indent="-216000" lvl="0" marL="216000" rtl="0" algn="l">
              <a:lnSpc>
                <a:spcPct val="100000"/>
              </a:lnSpc>
              <a:spcBef>
                <a:spcPts val="0"/>
              </a:spcBef>
              <a:spcAft>
                <a:spcPts val="0"/>
              </a:spcAft>
              <a:buClr>
                <a:srgbClr val="374151"/>
              </a:buClr>
              <a:buSzPts val="2000"/>
              <a:buFont typeface="Arial"/>
              <a:buAutoNum type="arabicPeriod"/>
            </a:pPr>
            <a:r>
              <a:rPr b="1" lang="ka-GE" sz="2000" strike="noStrike">
                <a:solidFill>
                  <a:srgbClr val="374151"/>
                </a:solidFill>
                <a:latin typeface="Arial"/>
                <a:ea typeface="Arial"/>
                <a:cs typeface="Arial"/>
                <a:sym typeface="Arial"/>
              </a:rPr>
              <a:t> Physical Perspective:</a:t>
            </a:r>
            <a:r>
              <a:rPr b="0" lang="ka-GE" sz="2000" strike="noStrike">
                <a:solidFill>
                  <a:srgbClr val="374151"/>
                </a:solidFill>
                <a:latin typeface="Arial"/>
                <a:ea typeface="Arial"/>
                <a:cs typeface="Arial"/>
                <a:sym typeface="Arial"/>
              </a:rPr>
              <a:t> Focuses on the concrete space where learning takes place. Physical learning environment can be seen as a traditional classroom, as the classroom often serves as the meeting place for teaching and learning. In its broadest sense, the physical dimension is a combination of formal and informal educational systems, where learning takes place both within and outside the schools.</a:t>
            </a:r>
            <a:endParaRPr b="0" sz="2000" strike="noStrike">
              <a:solidFill>
                <a:srgbClr val="000000"/>
              </a:solidFill>
              <a:latin typeface="Calibri"/>
              <a:ea typeface="Calibri"/>
              <a:cs typeface="Calibri"/>
              <a:sym typeface="Calibri"/>
            </a:endParaRPr>
          </a:p>
          <a:p>
            <a:pPr indent="-216000" lvl="0" marL="216000" rtl="0" algn="l">
              <a:lnSpc>
                <a:spcPct val="100000"/>
              </a:lnSpc>
              <a:spcBef>
                <a:spcPts val="0"/>
              </a:spcBef>
              <a:spcAft>
                <a:spcPts val="0"/>
              </a:spcAft>
              <a:buClr>
                <a:srgbClr val="374151"/>
              </a:buClr>
              <a:buSzPts val="2000"/>
              <a:buFont typeface="Arial"/>
              <a:buAutoNum type="arabicPeriod"/>
            </a:pPr>
            <a:r>
              <a:rPr b="1" lang="ka-GE" sz="2000" strike="noStrike">
                <a:solidFill>
                  <a:srgbClr val="374151"/>
                </a:solidFill>
                <a:latin typeface="Arial"/>
                <a:ea typeface="Arial"/>
                <a:cs typeface="Arial"/>
                <a:sym typeface="Arial"/>
              </a:rPr>
              <a:t> Social Perspective:</a:t>
            </a:r>
            <a:r>
              <a:rPr b="0" lang="ka-GE" sz="2000" strike="noStrike">
                <a:solidFill>
                  <a:srgbClr val="374151"/>
                </a:solidFill>
                <a:latin typeface="Arial"/>
                <a:ea typeface="Arial"/>
                <a:cs typeface="Arial"/>
                <a:sym typeface="Arial"/>
              </a:rPr>
              <a:t> Emphasizes interactivity, where users shape the space into a learning environment through group processes and communication. The social learning environment extends beyond the physical space and includes the psychological atmosphere and factors influencing it, encompassing external communities and relationships affecting learning.</a:t>
            </a:r>
            <a:endParaRPr b="0" sz="2000" strike="noStrike">
              <a:solidFill>
                <a:srgbClr val="000000"/>
              </a:solidFill>
              <a:latin typeface="Calibri"/>
              <a:ea typeface="Calibri"/>
              <a:cs typeface="Calibri"/>
              <a:sym typeface="Calibri"/>
            </a:endParaRPr>
          </a:p>
          <a:p>
            <a:pPr indent="-216000" lvl="0" marL="216000" rtl="0" algn="l">
              <a:lnSpc>
                <a:spcPct val="100000"/>
              </a:lnSpc>
              <a:spcBef>
                <a:spcPts val="0"/>
              </a:spcBef>
              <a:spcAft>
                <a:spcPts val="0"/>
              </a:spcAft>
              <a:buClr>
                <a:srgbClr val="374151"/>
              </a:buClr>
              <a:buSzPts val="2000"/>
              <a:buFont typeface="Arial"/>
              <a:buAutoNum type="arabicPeriod"/>
            </a:pPr>
            <a:r>
              <a:rPr b="1" lang="ka-GE" sz="2000" strike="noStrike">
                <a:solidFill>
                  <a:srgbClr val="374151"/>
                </a:solidFill>
                <a:latin typeface="Arial"/>
                <a:ea typeface="Arial"/>
                <a:cs typeface="Arial"/>
                <a:sym typeface="Arial"/>
              </a:rPr>
              <a:t> Pedagogical Perspective:</a:t>
            </a:r>
            <a:r>
              <a:rPr b="0" lang="ka-GE" sz="2000" strike="noStrike">
                <a:solidFill>
                  <a:srgbClr val="374151"/>
                </a:solidFill>
                <a:latin typeface="Arial"/>
                <a:ea typeface="Arial"/>
                <a:cs typeface="Arial"/>
                <a:sym typeface="Arial"/>
              </a:rPr>
              <a:t> Highlights the educational and developmental aspects, the actions of a teacher. This perspective can be approached from various angles, such as physical, psychological, and social. It involves aspects like educational methods and tools, learning aims, and interaction between teacher and student.</a:t>
            </a:r>
            <a:endParaRPr b="0" sz="2000" strike="noStrike">
              <a:solidFill>
                <a:srgbClr val="000000"/>
              </a:solidFill>
              <a:latin typeface="Calibri"/>
              <a:ea typeface="Calibri"/>
              <a:cs typeface="Calibri"/>
              <a:sym typeface="Calibri"/>
            </a:endParaRPr>
          </a:p>
          <a:p>
            <a:pPr indent="-216000" lvl="0" marL="216000" rtl="0" algn="l">
              <a:lnSpc>
                <a:spcPct val="100000"/>
              </a:lnSpc>
              <a:spcBef>
                <a:spcPts val="0"/>
              </a:spcBef>
              <a:spcAft>
                <a:spcPts val="0"/>
              </a:spcAft>
              <a:buClr>
                <a:srgbClr val="374151"/>
              </a:buClr>
              <a:buSzPts val="2000"/>
              <a:buFont typeface="Arial"/>
              <a:buAutoNum type="arabicPeriod"/>
            </a:pPr>
            <a:r>
              <a:rPr b="1" lang="ka-GE" sz="2000" strike="noStrike">
                <a:solidFill>
                  <a:srgbClr val="374151"/>
                </a:solidFill>
                <a:latin typeface="Arial"/>
                <a:ea typeface="Arial"/>
                <a:cs typeface="Arial"/>
                <a:sym typeface="Arial"/>
              </a:rPr>
              <a:t> Technological Perspective:</a:t>
            </a:r>
            <a:r>
              <a:rPr b="0" lang="ka-GE" sz="2000" strike="noStrike">
                <a:solidFill>
                  <a:srgbClr val="374151"/>
                </a:solidFill>
                <a:latin typeface="Arial"/>
                <a:ea typeface="Arial"/>
                <a:cs typeface="Arial"/>
                <a:sym typeface="Arial"/>
              </a:rPr>
              <a:t> Centers on learning environments created through technology. It emphasizes that mere use of technology is not sufficient; rather, the definition of a learning environment requires the provision of support and guidance to facilitate learning.</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2000"/>
              <a:buFont typeface="Arial"/>
              <a:buNone/>
            </a:pPr>
            <a:r>
              <a:rPr b="0" lang="ka-GE" sz="2000" strike="noStrike">
                <a:solidFill>
                  <a:srgbClr val="000000"/>
                </a:solidFill>
                <a:latin typeface="Arial"/>
                <a:ea typeface="Arial"/>
                <a:cs typeface="Arial"/>
                <a:sym typeface="Arial"/>
              </a:rPr>
              <a:t>Majoinen, J. (2019). Toimintakulttuuri, resurssit ja pedagogia: Oppilaan tukea edistävät ja vaikeuttavat tekijät fyysisessä, sosiaalis-pedagogisessa ja teknologisessa oppimisympäristössä. Itä-Suomen yliopisto. </a:t>
            </a:r>
            <a:r>
              <a:rPr b="0" lang="ka-GE" sz="2000" u="sng" strike="noStrike">
                <a:solidFill>
                  <a:srgbClr val="000000"/>
                </a:solidFill>
                <a:latin typeface="Arial"/>
                <a:ea typeface="Arial"/>
                <a:cs typeface="Arial"/>
                <a:sym typeface="Arial"/>
                <a:hlinkClick r:id="rId2">
                  <a:extLst>
                    <a:ext uri="{A12FA001-AC4F-418D-AE19-62706E023703}">
                      <ahyp:hlinkClr val="tx"/>
                    </a:ext>
                  </a:extLst>
                </a:hlinkClick>
              </a:rPr>
              <a:t>31153666_UEF_Vaitoskirja_144_Juha_Majoinen_Fil_sisus_19_08_16.pdf</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2000"/>
              <a:buFont typeface="Arial"/>
              <a:buNone/>
            </a:pPr>
            <a:r>
              <a:rPr b="0" lang="ka-GE" sz="2000" strike="noStrike">
                <a:solidFill>
                  <a:srgbClr val="000000"/>
                </a:solidFill>
                <a:latin typeface="Arial"/>
                <a:ea typeface="Arial"/>
                <a:cs typeface="Arial"/>
                <a:sym typeface="Arial"/>
              </a:rPr>
              <a:t>Baeten, M., Kyndt, E., Struyven, K. &amp; Dochy, F. 2010. Using student‐centred learning environments to stimulate deep approaches to learning: Factors encouraging or discouraging their effectiveness. Educational Research Review, 5, 243–260.</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
        <p:nvSpPr>
          <p:cNvPr id="112" name="Google Shape;112;p4: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ka-G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p7: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000"/>
              <a:buFont typeface="Calibri"/>
              <a:buNone/>
            </a:pPr>
            <a:r>
              <a:rPr b="1" lang="ka-GE" sz="2000" strike="noStrike">
                <a:solidFill>
                  <a:srgbClr val="000000"/>
                </a:solidFill>
                <a:latin typeface="Calibri"/>
                <a:ea typeface="Calibri"/>
                <a:cs typeface="Calibri"/>
                <a:sym typeface="Calibri"/>
              </a:rPr>
              <a:t>Discussion idea: Thinking about different learning environments</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2000"/>
              <a:buFont typeface="Calibri"/>
              <a:buNone/>
            </a:pPr>
            <a:r>
              <a:rPr b="0" lang="ka-GE" sz="2000" strike="noStrike">
                <a:solidFill>
                  <a:srgbClr val="000000"/>
                </a:solidFill>
                <a:latin typeface="Calibri"/>
                <a:ea typeface="Calibri"/>
                <a:cs typeface="Calibri"/>
                <a:sym typeface="Calibri"/>
              </a:rPr>
              <a:t>1. What kind of experiences do you have with different learning environments (a) as a learner (b) as a teacher (e.g. if you have been a substitute teacher or done your practicum)?</a:t>
            </a:r>
            <a:endParaRPr/>
          </a:p>
          <a:p>
            <a:pPr indent="0" lvl="0" marL="0" rtl="0" algn="l">
              <a:lnSpc>
                <a:spcPct val="100000"/>
              </a:lnSpc>
              <a:spcBef>
                <a:spcPts val="0"/>
              </a:spcBef>
              <a:spcAft>
                <a:spcPts val="0"/>
              </a:spcAft>
              <a:buClr>
                <a:srgbClr val="000000"/>
              </a:buClr>
              <a:buSzPts val="2000"/>
              <a:buFont typeface="Calibri"/>
              <a:buNone/>
            </a:pPr>
            <a:r>
              <a:rPr b="0" lang="ka-GE" sz="2000" strike="noStrike">
                <a:solidFill>
                  <a:srgbClr val="000000"/>
                </a:solidFill>
                <a:latin typeface="Calibri"/>
                <a:ea typeface="Calibri"/>
                <a:cs typeface="Calibri"/>
                <a:sym typeface="Calibri"/>
              </a:rPr>
              <a:t>2. How would you classify the learning environments you mentioned?</a:t>
            </a:r>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
        <p:nvSpPr>
          <p:cNvPr id="153" name="Google Shape;153;p7: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ka-G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9" name="Google Shape;159;p8:notes"/>
          <p:cNvSpPr txBox="1"/>
          <p:nvPr>
            <p:ph idx="1" type="body"/>
          </p:nvPr>
        </p:nvSpPr>
        <p:spPr>
          <a:xfrm>
            <a:off x="685800" y="4400640"/>
            <a:ext cx="548604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000"/>
              <a:buFont typeface="Calibri"/>
              <a:buNone/>
            </a:pPr>
            <a:r>
              <a:rPr b="0" lang="ka-GE" sz="2000" strike="noStrike">
                <a:solidFill>
                  <a:srgbClr val="000000"/>
                </a:solidFill>
                <a:latin typeface="Calibri"/>
                <a:ea typeface="Calibri"/>
                <a:cs typeface="Calibri"/>
                <a:sym typeface="Calibri"/>
              </a:rPr>
              <a:t>PLEASE NOTE THE ANIMATIONS</a:t>
            </a:r>
            <a:br>
              <a:rPr lang="ka-GE" sz="2000"/>
            </a:br>
            <a:br>
              <a:rPr lang="ka-GE" sz="2000"/>
            </a:br>
            <a:r>
              <a:rPr b="0" lang="ka-GE" sz="2000" strike="noStrike">
                <a:solidFill>
                  <a:srgbClr val="000000"/>
                </a:solidFill>
                <a:latin typeface="Calibri"/>
                <a:ea typeface="Calibri"/>
                <a:cs typeface="Calibri"/>
                <a:sym typeface="Calibri"/>
              </a:rPr>
              <a:t>Two examples from ChemistryLab Gadolin:</a:t>
            </a:r>
            <a:endParaRPr/>
          </a:p>
          <a:p>
            <a:pPr indent="-228600" lvl="0" marL="228600" rtl="0" algn="l">
              <a:lnSpc>
                <a:spcPct val="100000"/>
              </a:lnSpc>
              <a:spcBef>
                <a:spcPts val="0"/>
              </a:spcBef>
              <a:spcAft>
                <a:spcPts val="0"/>
              </a:spcAft>
              <a:buClr>
                <a:srgbClr val="000000"/>
              </a:buClr>
              <a:buSzPts val="2000"/>
              <a:buFont typeface="Arial"/>
              <a:buAutoNum type="arabicPeriod"/>
            </a:pPr>
            <a:r>
              <a:rPr b="0" lang="ka-GE" sz="2000" strike="noStrike">
                <a:solidFill>
                  <a:srgbClr val="000000"/>
                </a:solidFill>
                <a:latin typeface="Calibri"/>
                <a:ea typeface="Calibri"/>
                <a:cs typeface="Calibri"/>
                <a:sym typeface="Calibri"/>
              </a:rPr>
              <a:t>Non-formal learning environment: Study visits to the ChemistryLab Gadolin</a:t>
            </a:r>
            <a:endParaRPr/>
          </a:p>
          <a:p>
            <a:pPr indent="-228600" lvl="0" marL="228600" rtl="0" algn="l">
              <a:lnSpc>
                <a:spcPct val="100000"/>
              </a:lnSpc>
              <a:spcBef>
                <a:spcPts val="0"/>
              </a:spcBef>
              <a:spcAft>
                <a:spcPts val="0"/>
              </a:spcAft>
              <a:buClr>
                <a:srgbClr val="000000"/>
              </a:buClr>
              <a:buSzPts val="2000"/>
              <a:buFont typeface="Arial"/>
              <a:buAutoNum type="arabicPeriod"/>
            </a:pPr>
            <a:r>
              <a:rPr b="0" lang="ka-GE" sz="2000" strike="noStrike">
                <a:solidFill>
                  <a:srgbClr val="000000"/>
                </a:solidFill>
                <a:latin typeface="Calibri"/>
                <a:ea typeface="Calibri"/>
                <a:cs typeface="Calibri"/>
                <a:sym typeface="Calibri"/>
              </a:rPr>
              <a:t>Informal: Gadolin TikTok channel and chemistry related videos for youth</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b="0" sz="2000" strike="noStrike">
              <a:solidFill>
                <a:srgbClr val="000000"/>
              </a:solidFill>
              <a:latin typeface="Calibri"/>
              <a:ea typeface="Calibri"/>
              <a:cs typeface="Calibri"/>
              <a:sym typeface="Calibri"/>
            </a:endParaRPr>
          </a:p>
        </p:txBody>
      </p:sp>
      <p:sp>
        <p:nvSpPr>
          <p:cNvPr id="160" name="Google Shape;160;p8:notes"/>
          <p:cNvSpPr txBox="1"/>
          <p:nvPr>
            <p:ph idx="12" type="sldNum"/>
          </p:nvPr>
        </p:nvSpPr>
        <p:spPr>
          <a:xfrm>
            <a:off x="3884760" y="8685360"/>
            <a:ext cx="2971440" cy="458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ka-G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7"/>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
        <p:nvSpPr>
          <p:cNvPr id="15" name="Google Shape;15;p2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36"/>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p3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3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3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p:cSld name="Leer">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3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3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3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p:cSld name="Inhalt mit Überschrift">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38"/>
          <p:cNvSpPr txBox="1"/>
          <p:nvPr>
            <p:ph type="title"/>
          </p:nvPr>
        </p:nvSpPr>
        <p:spPr>
          <a:xfrm>
            <a:off x="839880" y="457200"/>
            <a:ext cx="3931920" cy="159984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8" name="Google Shape;78;p38"/>
          <p:cNvSpPr txBox="1"/>
          <p:nvPr>
            <p:ph idx="1" type="body"/>
          </p:nvPr>
        </p:nvSpPr>
        <p:spPr>
          <a:xfrm>
            <a:off x="5183280" y="987480"/>
            <a:ext cx="6171840" cy="487332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38"/>
          <p:cNvSpPr txBox="1"/>
          <p:nvPr>
            <p:ph idx="2" type="body"/>
          </p:nvPr>
        </p:nvSpPr>
        <p:spPr>
          <a:xfrm>
            <a:off x="839880" y="2057400"/>
            <a:ext cx="3931920" cy="381132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3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3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3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p:cSld name="Bild mit Überschrift">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39"/>
          <p:cNvSpPr txBox="1"/>
          <p:nvPr>
            <p:ph type="title"/>
          </p:nvPr>
        </p:nvSpPr>
        <p:spPr>
          <a:xfrm>
            <a:off x="839880" y="457200"/>
            <a:ext cx="3931920" cy="159984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 name="Google Shape;85;p39"/>
          <p:cNvSpPr txBox="1"/>
          <p:nvPr>
            <p:ph idx="1" type="body"/>
          </p:nvPr>
        </p:nvSpPr>
        <p:spPr>
          <a:xfrm>
            <a:off x="5183280" y="987480"/>
            <a:ext cx="6171840" cy="4873320"/>
          </a:xfrm>
          <a:prstGeom prst="rect">
            <a:avLst/>
          </a:prstGeom>
          <a:noFill/>
          <a:ln>
            <a:noFill/>
          </a:ln>
        </p:spPr>
        <p:txBody>
          <a:bodyPr anchorCtr="0" anchor="t" bIns="45000" lIns="90000" spcFirstLastPara="1" rIns="90000" wrap="square" tIns="450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39"/>
          <p:cNvSpPr txBox="1"/>
          <p:nvPr>
            <p:ph idx="2" type="body"/>
          </p:nvPr>
        </p:nvSpPr>
        <p:spPr>
          <a:xfrm>
            <a:off x="839880" y="2057400"/>
            <a:ext cx="3931920" cy="381132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3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3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3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28"/>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8"/>
          <p:cNvSpPr txBox="1"/>
          <p:nvPr>
            <p:ph idx="1" type="body"/>
          </p:nvPr>
        </p:nvSpPr>
        <p:spPr>
          <a:xfrm>
            <a:off x="838080" y="1825560"/>
            <a:ext cx="1051524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2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 überschrift" type="blank">
  <p:cSld name="BLANK">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29"/>
          <p:cNvSpPr txBox="1"/>
          <p:nvPr>
            <p:ph type="title"/>
          </p:nvPr>
        </p:nvSpPr>
        <p:spPr>
          <a:xfrm>
            <a:off x="831960" y="1709640"/>
            <a:ext cx="10515240" cy="285228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29"/>
          <p:cNvSpPr txBox="1"/>
          <p:nvPr>
            <p:ph idx="1" type="body"/>
          </p:nvPr>
        </p:nvSpPr>
        <p:spPr>
          <a:xfrm>
            <a:off x="831960" y="4589640"/>
            <a:ext cx="10515240" cy="14997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2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2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2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30"/>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30"/>
          <p:cNvSpPr txBox="1"/>
          <p:nvPr>
            <p:ph idx="1" type="body"/>
          </p:nvPr>
        </p:nvSpPr>
        <p:spPr>
          <a:xfrm>
            <a:off x="838080" y="1825560"/>
            <a:ext cx="518112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30"/>
          <p:cNvSpPr txBox="1"/>
          <p:nvPr>
            <p:ph idx="2" type="body"/>
          </p:nvPr>
        </p:nvSpPr>
        <p:spPr>
          <a:xfrm>
            <a:off x="6172200" y="1825560"/>
            <a:ext cx="518112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3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3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3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31"/>
          <p:cNvSpPr txBox="1"/>
          <p:nvPr>
            <p:ph type="title"/>
          </p:nvPr>
        </p:nvSpPr>
        <p:spPr>
          <a:xfrm>
            <a:off x="415440" y="593280"/>
            <a:ext cx="11360520" cy="763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31"/>
          <p:cNvSpPr txBox="1"/>
          <p:nvPr>
            <p:ph idx="1" type="body"/>
          </p:nvPr>
        </p:nvSpPr>
        <p:spPr>
          <a:xfrm>
            <a:off x="415440" y="1536480"/>
            <a:ext cx="11360520" cy="455472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31"/>
          <p:cNvSpPr txBox="1"/>
          <p:nvPr>
            <p:ph idx="12" type="sldNum"/>
          </p:nvPr>
        </p:nvSpPr>
        <p:spPr>
          <a:xfrm>
            <a:off x="11296440" y="6217560"/>
            <a:ext cx="731160" cy="52452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1pPr>
            <a:lvl2pPr indent="0" lvl="1"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2pPr>
            <a:lvl3pPr indent="0" lvl="2"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3pPr>
            <a:lvl4pPr indent="0" lvl="3"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4pPr>
            <a:lvl5pPr indent="0" lvl="4"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5pPr>
            <a:lvl6pPr indent="0" lvl="5"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6pPr>
            <a:lvl7pPr indent="0" lvl="6"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7pPr>
            <a:lvl8pPr indent="0" lvl="7"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8pPr>
            <a:lvl9pPr indent="0" lvl="8" marL="0" marR="0" rtl="0" algn="r">
              <a:lnSpc>
                <a:spcPct val="100000"/>
              </a:lnSpc>
              <a:spcBef>
                <a:spcPts val="0"/>
              </a:spcBef>
              <a:buClr>
                <a:srgbClr val="9197A0"/>
              </a:buClr>
              <a:buSzPts val="1350"/>
              <a:buFont typeface="Roboto"/>
              <a:buNone/>
              <a:defRPr b="0" sz="1350" strike="noStrike">
                <a:solidFill>
                  <a:srgbClr val="9197A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ka-GE"/>
              <a:t>‹#›</a:t>
            </a:fld>
            <a:endParaRPr>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p:cSld name="Vergleich">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32"/>
          <p:cNvSpPr txBox="1"/>
          <p:nvPr>
            <p:ph type="title"/>
          </p:nvPr>
        </p:nvSpPr>
        <p:spPr>
          <a:xfrm>
            <a:off x="8398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32"/>
          <p:cNvSpPr txBox="1"/>
          <p:nvPr>
            <p:ph idx="1" type="body"/>
          </p:nvPr>
        </p:nvSpPr>
        <p:spPr>
          <a:xfrm>
            <a:off x="839880" y="1681200"/>
            <a:ext cx="5157360" cy="823680"/>
          </a:xfrm>
          <a:prstGeom prst="rect">
            <a:avLst/>
          </a:prstGeom>
          <a:noFill/>
          <a:ln>
            <a:noFill/>
          </a:ln>
        </p:spPr>
        <p:txBody>
          <a:bodyPr anchorCtr="0" anchor="b"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32"/>
          <p:cNvSpPr txBox="1"/>
          <p:nvPr>
            <p:ph idx="2" type="body"/>
          </p:nvPr>
        </p:nvSpPr>
        <p:spPr>
          <a:xfrm>
            <a:off x="839880" y="2505240"/>
            <a:ext cx="5157360" cy="368424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32"/>
          <p:cNvSpPr txBox="1"/>
          <p:nvPr>
            <p:ph idx="3" type="body"/>
          </p:nvPr>
        </p:nvSpPr>
        <p:spPr>
          <a:xfrm>
            <a:off x="6172200" y="1681200"/>
            <a:ext cx="5182920" cy="823680"/>
          </a:xfrm>
          <a:prstGeom prst="rect">
            <a:avLst/>
          </a:prstGeom>
          <a:noFill/>
          <a:ln>
            <a:noFill/>
          </a:ln>
        </p:spPr>
        <p:txBody>
          <a:bodyPr anchorCtr="0" anchor="b"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32"/>
          <p:cNvSpPr txBox="1"/>
          <p:nvPr>
            <p:ph idx="4" type="body"/>
          </p:nvPr>
        </p:nvSpPr>
        <p:spPr>
          <a:xfrm>
            <a:off x="6172200" y="2505240"/>
            <a:ext cx="5182920" cy="368424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3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3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3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Basic 2">
  <p:cSld name="Title and Content Basic 2">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33"/>
          <p:cNvSpPr txBox="1"/>
          <p:nvPr>
            <p:ph idx="1" type="body"/>
          </p:nvPr>
        </p:nvSpPr>
        <p:spPr>
          <a:xfrm>
            <a:off x="774000" y="2205000"/>
            <a:ext cx="5280120" cy="3888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33"/>
          <p:cNvSpPr txBox="1"/>
          <p:nvPr>
            <p:ph idx="2" type="body"/>
          </p:nvPr>
        </p:nvSpPr>
        <p:spPr>
          <a:xfrm>
            <a:off x="6480000" y="2205000"/>
            <a:ext cx="5280120" cy="3888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33"/>
          <p:cNvSpPr txBox="1"/>
          <p:nvPr>
            <p:ph idx="10" type="dt"/>
          </p:nvPr>
        </p:nvSpPr>
        <p:spPr>
          <a:xfrm>
            <a:off x="10261440" y="6189120"/>
            <a:ext cx="914040" cy="5756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33"/>
          <p:cNvSpPr txBox="1"/>
          <p:nvPr>
            <p:ph idx="11" type="ftr"/>
          </p:nvPr>
        </p:nvSpPr>
        <p:spPr>
          <a:xfrm>
            <a:off x="6768000" y="6189120"/>
            <a:ext cx="3743640" cy="57564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33"/>
          <p:cNvSpPr txBox="1"/>
          <p:nvPr>
            <p:ph idx="12" type="sldNum"/>
          </p:nvPr>
        </p:nvSpPr>
        <p:spPr>
          <a:xfrm>
            <a:off x="11175840" y="6189120"/>
            <a:ext cx="680400" cy="57564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
        <p:nvSpPr>
          <p:cNvPr id="54" name="Google Shape;54;p33"/>
          <p:cNvSpPr txBox="1"/>
          <p:nvPr>
            <p:ph type="title"/>
          </p:nvPr>
        </p:nvSpPr>
        <p:spPr>
          <a:xfrm>
            <a:off x="2063520" y="802440"/>
            <a:ext cx="9721800" cy="970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34"/>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 name="Google Shape;57;p34"/>
          <p:cNvSpPr txBox="1"/>
          <p:nvPr>
            <p:ph idx="1" type="body"/>
          </p:nvPr>
        </p:nvSpPr>
        <p:spPr>
          <a:xfrm rot="5400000">
            <a:off x="3920220" y="-1256580"/>
            <a:ext cx="4350960" cy="1051524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3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3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3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35"/>
          <p:cNvSpPr txBox="1"/>
          <p:nvPr>
            <p:ph type="title"/>
          </p:nvPr>
        </p:nvSpPr>
        <p:spPr>
          <a:xfrm rot="5400000">
            <a:off x="7133580" y="1956420"/>
            <a:ext cx="5811480" cy="262872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35"/>
          <p:cNvSpPr txBox="1"/>
          <p:nvPr>
            <p:ph idx="1" type="body"/>
          </p:nvPr>
        </p:nvSpPr>
        <p:spPr>
          <a:xfrm rot="5400000">
            <a:off x="1799280" y="-596160"/>
            <a:ext cx="5811480" cy="773388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p3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sz="1200"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3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000000"/>
              </a:buClr>
              <a:buSzPts val="1400"/>
              <a:buFont typeface="Calibri"/>
              <a:buNone/>
              <a:defRPr b="0" sz="1400"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3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1pPr>
            <a:lvl2pPr indent="0" lvl="1"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2pPr>
            <a:lvl3pPr indent="0" lvl="2"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3pPr>
            <a:lvl4pPr indent="0" lvl="3"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4pPr>
            <a:lvl5pPr indent="0" lvl="4"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5pPr>
            <a:lvl6pPr indent="0" lvl="5"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6pPr>
            <a:lvl7pPr indent="0" lvl="6"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7pPr>
            <a:lvl8pPr indent="0" lvl="7"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8pPr>
            <a:lvl9pPr indent="0" lvl="8" marL="0" marR="0" rtl="0" algn="r">
              <a:lnSpc>
                <a:spcPct val="100000"/>
              </a:lnSpc>
              <a:spcBef>
                <a:spcPts val="0"/>
              </a:spcBef>
              <a:buClr>
                <a:srgbClr val="888888"/>
              </a:buClr>
              <a:buSzPts val="1200"/>
              <a:buFont typeface="Calibri"/>
              <a:buNone/>
              <a:defRPr b="0" sz="1200"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ka-GE"/>
              <a:t>‹#›</a:t>
            </a:fld>
            <a:endParaRPr>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chesse.org/green-chemistry/experiments-optimized-by-green-chemistry-ideas/"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hyperlink" Target="https://www.tiktok.com/@kemianluokkagadolin" TargetMode="External"/><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start.luma.fi/en/materials/the-best-of-start-2022/" TargetMode="External"/><Relationship Id="rId4" Type="http://schemas.openxmlformats.org/officeDocument/2006/relationships/image" Target="../media/image11.png"/><Relationship Id="rId5"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oi.org/10.1007/s10956-006-9027-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s://start.luma.fi/wp-content/uploads/2020/04/moldy-books-project-diary-1.pdf" TargetMode="External"/><Relationship Id="rId4" Type="http://schemas.openxmlformats.org/officeDocument/2006/relationships/hyperlink" Target="https://youtu.be/TuFlIoRX0XI?feature=shared" TargetMode="External"/><Relationship Id="rId5"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5.jpg"/><Relationship Id="rId5" Type="http://schemas.openxmlformats.org/officeDocument/2006/relationships/hyperlink" Target="https://sites.google.com/view/ilmastolaskuri/diary?authuser=0" TargetMode="External"/><Relationship Id="rId6" Type="http://schemas.openxmlformats.org/officeDocument/2006/relationships/hyperlink" Target="https://youtu.be/q2c3yLgyY0g?feature=shar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helsinki.fi/en/research-stations/hyytiala-forest-station" TargetMode="Externa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jpg"/><Relationship Id="rId4" Type="http://schemas.openxmlformats.org/officeDocument/2006/relationships/hyperlink" Target="https://smear.avaa.csc.f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opendata-education.github.io/en/" TargetMode="External"/><Relationship Id="rId4" Type="http://schemas.openxmlformats.org/officeDocument/2006/relationships/hyperlink" Target="https://opendata-education.github.io/Mallipohjat/harjoitukset/Aerosolit.html" TargetMode="External"/><Relationship Id="rId5" Type="http://schemas.openxmlformats.org/officeDocument/2006/relationships/hyperlink" Target="https://opendata.cern.ch/" TargetMode="External"/><Relationship Id="rId6" Type="http://schemas.openxmlformats.org/officeDocument/2006/relationships/hyperlink" Target="https://smear.avaa.csc.f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miro.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hyperlink" Target="https://www.edutopia.org/blog/pbl-through-a-makers-lens-patrick-waters" TargetMode="External"/><Relationship Id="rId10" Type="http://schemas.openxmlformats.org/officeDocument/2006/relationships/hyperlink" Target="https://teachingcommons.stanford.edu/resources/learning/learning-activities/project-based-learning" TargetMode="External"/><Relationship Id="rId12" Type="http://schemas.openxmlformats.org/officeDocument/2006/relationships/hyperlink" Target="https://er.educause.edu/articles/2015/1/using-design-thinking-in-higher-education" TargetMode="External"/><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doi.org/10.1007/s10956-006-9027-1" TargetMode="External"/><Relationship Id="rId4" Type="http://schemas.openxmlformats.org/officeDocument/2006/relationships/hyperlink" Target="https://doi.org/10.31129/LUMAT.9.1.1392" TargetMode="External"/><Relationship Id="rId9" Type="http://schemas.openxmlformats.org/officeDocument/2006/relationships/hyperlink" Target="https://teachingcommons.stanford.edu/resources/learning/learning-activities/project-based-learning" TargetMode="External"/><Relationship Id="rId5" Type="http://schemas.openxmlformats.org/officeDocument/2006/relationships/hyperlink" Target="https://doi.org/10.1007/978-94-6300-175-5_18" TargetMode="External"/><Relationship Id="rId6" Type="http://schemas.openxmlformats.org/officeDocument/2006/relationships/hyperlink" Target="https://www.pblworks.org/what-is-pbl" TargetMode="External"/><Relationship Id="rId7" Type="http://schemas.openxmlformats.org/officeDocument/2006/relationships/hyperlink" Target="https://start.luma.fi/en/" TargetMode="External"/><Relationship Id="rId8" Type="http://schemas.openxmlformats.org/officeDocument/2006/relationships/hyperlink" Target="https://start.luma.fi/en/material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doi.org/10.1007/s10956-006-9027-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miro.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hyperlink" Target="https://www.tiktok.com/@kemianluokkagadoli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3.jpg"/><Relationship Id="rId5" Type="http://schemas.openxmlformats.org/officeDocument/2006/relationships/hyperlink" Target="https://www.helsinki.fi/en/science-education-and-academic-outreach/teachers/opintokaynnit-ja-lainattavat-tarvikkeet/chemistrylab-gadolin" TargetMode="External"/><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ph type="title"/>
          </p:nvPr>
        </p:nvSpPr>
        <p:spPr>
          <a:xfrm>
            <a:off x="1523880" y="1714500"/>
            <a:ext cx="9143640" cy="33352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25952"/>
              </a:buClr>
              <a:buSzPts val="4000"/>
              <a:buFont typeface="Calibri"/>
              <a:buNone/>
            </a:pPr>
            <a:r>
              <a:rPr b="1" lang="ka-GE" sz="4000" strike="noStrike">
                <a:solidFill>
                  <a:srgbClr val="025952"/>
                </a:solidFill>
                <a:latin typeface="Calibri"/>
                <a:ea typeface="Calibri"/>
                <a:cs typeface="Calibri"/>
                <a:sym typeface="Calibri"/>
              </a:rPr>
              <a:t>პროექტზე დაფუძნებული სწავლება და ინოვაციური სტრუქტურები მდგრადი განვითარებისათვის არაფორმალურ და არაოფიციალურ პარტნიორებთან ერთად</a:t>
            </a:r>
            <a:endParaRPr b="0" sz="4000" strike="noStrike">
              <a:solidFill>
                <a:schemeClr val="dk1"/>
              </a:solidFill>
              <a:latin typeface="Calibri"/>
              <a:ea typeface="Calibri"/>
              <a:cs typeface="Calibri"/>
              <a:sym typeface="Calibri"/>
            </a:endParaRPr>
          </a:p>
        </p:txBody>
      </p:sp>
      <p:sp>
        <p:nvSpPr>
          <p:cNvPr id="96" name="Google Shape;96;p1"/>
          <p:cNvSpPr txBox="1"/>
          <p:nvPr>
            <p:ph idx="1" type="subTitle"/>
          </p:nvPr>
        </p:nvSpPr>
        <p:spPr>
          <a:xfrm>
            <a:off x="1523880" y="5733571"/>
            <a:ext cx="9143640" cy="61848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Calibri"/>
              <a:buNone/>
            </a:pPr>
            <a:r>
              <a:rPr b="0" i="0" lang="ka-GE" sz="1600" u="none" cap="none" strike="noStrike">
                <a:solidFill>
                  <a:schemeClr val="dk1"/>
                </a:solidFill>
                <a:latin typeface="Calibri"/>
                <a:ea typeface="Calibri"/>
                <a:cs typeface="Calibri"/>
                <a:sym typeface="Calibri"/>
              </a:rPr>
              <a:t>"მომავლის შემქმნელები: ერთად შევქმნათ მდგრადი მომავალი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0"/>
          <p:cNvSpPr txBox="1"/>
          <p:nvPr>
            <p:ph type="title"/>
          </p:nvPr>
        </p:nvSpPr>
        <p:spPr>
          <a:xfrm>
            <a:off x="85901" y="513055"/>
            <a:ext cx="11801100" cy="1325100"/>
          </a:xfrm>
          <a:prstGeom prst="rect">
            <a:avLst/>
          </a:prstGeom>
          <a:noFill/>
          <a:ln>
            <a:noFill/>
          </a:ln>
        </p:spPr>
        <p:txBody>
          <a:bodyPr anchorCtr="0" anchor="t" bIns="122025" lIns="122025" spcFirstLastPara="1" rIns="122025" wrap="square" tIns="122025">
            <a:noAutofit/>
          </a:bodyPr>
          <a:lstStyle/>
          <a:p>
            <a:pPr indent="0" lvl="0" marL="0" rtl="0" algn="l">
              <a:lnSpc>
                <a:spcPct val="90000"/>
              </a:lnSpc>
              <a:spcBef>
                <a:spcPts val="0"/>
              </a:spcBef>
              <a:spcAft>
                <a:spcPts val="0"/>
              </a:spcAft>
              <a:buClr>
                <a:schemeClr val="dk1"/>
              </a:buClr>
              <a:buSzPts val="4000"/>
              <a:buFont typeface="Calibri"/>
              <a:buNone/>
            </a:pPr>
            <a:r>
              <a:rPr b="1" lang="ka-GE" sz="3000" strike="noStrike">
                <a:solidFill>
                  <a:schemeClr val="dk1"/>
                </a:solidFill>
                <a:latin typeface="Calibri"/>
                <a:ea typeface="Calibri"/>
                <a:cs typeface="Calibri"/>
                <a:sym typeface="Calibri"/>
              </a:rPr>
              <a:t>მაგალითი 1. არაოფიციალური სასწავლო გარემო: სასწავლო ვიზიტი LUMALab </a:t>
            </a:r>
            <a:r>
              <a:rPr b="1" lang="ka-GE" sz="3000">
                <a:solidFill>
                  <a:schemeClr val="dk1"/>
                </a:solidFill>
                <a:latin typeface="Calibri"/>
                <a:ea typeface="Calibri"/>
                <a:cs typeface="Calibri"/>
                <a:sym typeface="Calibri"/>
              </a:rPr>
              <a:t>Gadolin-ში</a:t>
            </a:r>
            <a:endParaRPr b="0" sz="3000" strike="noStrike">
              <a:solidFill>
                <a:schemeClr val="dk1"/>
              </a:solidFill>
              <a:latin typeface="Calibri"/>
              <a:ea typeface="Calibri"/>
              <a:cs typeface="Calibri"/>
              <a:sym typeface="Calibri"/>
            </a:endParaRPr>
          </a:p>
        </p:txBody>
      </p:sp>
      <p:sp>
        <p:nvSpPr>
          <p:cNvPr id="205" name="Google Shape;205;p10"/>
          <p:cNvSpPr txBox="1"/>
          <p:nvPr>
            <p:ph idx="1" type="body"/>
          </p:nvPr>
        </p:nvSpPr>
        <p:spPr>
          <a:xfrm>
            <a:off x="283286" y="1708215"/>
            <a:ext cx="8895438" cy="5060332"/>
          </a:xfrm>
          <a:prstGeom prst="rect">
            <a:avLst/>
          </a:prstGeom>
          <a:noFill/>
          <a:ln>
            <a:noFill/>
          </a:ln>
        </p:spPr>
        <p:txBody>
          <a:bodyPr anchorCtr="0" anchor="t" bIns="122025" lIns="122025" spcFirstLastPara="1" rIns="122025" wrap="square" tIns="122025">
            <a:noAutofit/>
          </a:bodyPr>
          <a:lstStyle/>
          <a:p>
            <a:pPr indent="0" lvl="0" marL="0" marR="0" rtl="0" algn="l">
              <a:lnSpc>
                <a:spcPct val="100000"/>
              </a:lnSpc>
              <a:spcBef>
                <a:spcPts val="0"/>
              </a:spcBef>
              <a:spcAft>
                <a:spcPts val="0"/>
              </a:spcAft>
              <a:buClr>
                <a:schemeClr val="dk1"/>
              </a:buClr>
              <a:buSzPts val="2400"/>
              <a:buFont typeface="Calibri"/>
              <a:buNone/>
            </a:pPr>
            <a:r>
              <a:rPr b="1" i="0" lang="ka-GE" sz="2400" u="none" cap="none" strike="noStrike">
                <a:solidFill>
                  <a:schemeClr val="dk1"/>
                </a:solidFill>
                <a:latin typeface="Calibri"/>
                <a:ea typeface="Calibri"/>
                <a:cs typeface="Calibri"/>
                <a:sym typeface="Calibri"/>
              </a:rPr>
              <a:t>სასწავლო ვიზიტამდე</a:t>
            </a:r>
            <a:endParaRPr b="1" i="0" sz="2400" u="none" cap="none" strike="noStrike">
              <a:solidFill>
                <a:schemeClr val="dk1"/>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2000"/>
              <a:buFont typeface="Arial"/>
              <a:buChar char="•"/>
            </a:pPr>
            <a:r>
              <a:rPr b="0" i="0" lang="ka-GE" sz="2000" u="none" cap="none" strike="noStrike">
                <a:solidFill>
                  <a:schemeClr val="dk1"/>
                </a:solidFill>
                <a:latin typeface="Calibri"/>
                <a:ea typeface="Calibri"/>
                <a:cs typeface="Calibri"/>
                <a:sym typeface="Calibri"/>
              </a:rPr>
              <a:t>მ</a:t>
            </a:r>
            <a:r>
              <a:rPr b="0" i="0" lang="ka-GE" sz="1800" u="none" cap="none" strike="noStrike">
                <a:solidFill>
                  <a:schemeClr val="dk1"/>
                </a:solidFill>
                <a:latin typeface="Calibri"/>
                <a:ea typeface="Calibri"/>
                <a:cs typeface="Calibri"/>
                <a:sym typeface="Calibri"/>
              </a:rPr>
              <a:t>ასწავლებელი წინასწარ ჯავშნის ვიზიტს</a:t>
            </a:r>
            <a:endParaRPr b="0" i="0" sz="1800" u="none" cap="none" strike="noStrike">
              <a:solidFill>
                <a:schemeClr val="dk1"/>
              </a:solidFill>
              <a:latin typeface="Calibri"/>
              <a:ea typeface="Calibri"/>
              <a:cs typeface="Calibri"/>
              <a:sym typeface="Calibri"/>
            </a:endParaRPr>
          </a:p>
          <a:p>
            <a:pPr indent="-228600" lvl="0" marL="228600" marR="0" rtl="0" algn="l">
              <a:lnSpc>
                <a:spcPct val="100000"/>
              </a:lnSpc>
              <a:spcBef>
                <a:spcPts val="1001"/>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სასწავლო ვიზიტების თემები იგეგმება ჯგუფის საგანმანათლებლო მიზნების მხარდასაჭერად (სასწავლო გეგმასთან კავშირში).</a:t>
            </a:r>
            <a:endParaRPr/>
          </a:p>
          <a:p>
            <a:pPr indent="-228600" lvl="0" marL="228600" marR="0" rtl="0" algn="l">
              <a:lnSpc>
                <a:spcPct val="100000"/>
              </a:lnSpc>
              <a:spcBef>
                <a:spcPts val="1001"/>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მოსწავლეები წინასწარ ამზადებენ დავალებებს საკლასო ოთახში.</a:t>
            </a:r>
            <a:endParaRPr/>
          </a:p>
          <a:p>
            <a:pPr indent="0" lvl="0" marL="0" marR="0" rtl="0" algn="l">
              <a:lnSpc>
                <a:spcPct val="100000"/>
              </a:lnSpc>
              <a:spcBef>
                <a:spcPts val="1001"/>
              </a:spcBef>
              <a:spcAft>
                <a:spcPts val="0"/>
              </a:spcAft>
              <a:buClr>
                <a:srgbClr val="000000"/>
              </a:buClr>
              <a:buSzPts val="2000"/>
              <a:buFont typeface="Calibri"/>
              <a:buNone/>
            </a:pPr>
            <a:r>
              <a:rPr b="1" i="0" lang="ka-GE" sz="2000" u="none" cap="none" strike="noStrike">
                <a:solidFill>
                  <a:schemeClr val="dk1"/>
                </a:solidFill>
                <a:latin typeface="Calibri"/>
                <a:ea typeface="Calibri"/>
                <a:cs typeface="Calibri"/>
                <a:sym typeface="Calibri"/>
              </a:rPr>
              <a:t>სასწავლო ვიზიტზე (შესაძლოა ასევე იყოს ონლაინ ვიზიტიც)</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1001"/>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კონტექსტური, კვლევაზე დაფუძნებული და პრაქტიკული სწავლება</a:t>
            </a:r>
            <a:endParaRPr/>
          </a:p>
          <a:p>
            <a:pPr indent="-342900" lvl="0" marL="342900" marR="0" rtl="0" algn="l">
              <a:lnSpc>
                <a:spcPct val="100000"/>
              </a:lnSpc>
              <a:spcBef>
                <a:spcPts val="1001"/>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ვიზიტებს ხელმძღვანელობენ უნივერსიტეტის სტუდენტები (მომავალი ქიმიის მასწავლებლები ან ქიმიკოსები)</a:t>
            </a:r>
            <a:endParaRPr/>
          </a:p>
          <a:p>
            <a:pPr indent="0" lvl="0" marL="0" marR="0" rtl="0" algn="l">
              <a:lnSpc>
                <a:spcPct val="100000"/>
              </a:lnSpc>
              <a:spcBef>
                <a:spcPts val="1001"/>
              </a:spcBef>
              <a:spcAft>
                <a:spcPts val="0"/>
              </a:spcAft>
              <a:buClr>
                <a:srgbClr val="000000"/>
              </a:buClr>
              <a:buSzPts val="2000"/>
              <a:buFont typeface="Calibri"/>
              <a:buNone/>
            </a:pPr>
            <a:r>
              <a:rPr b="1" i="0" lang="ka-GE" sz="2000" u="none" cap="none" strike="noStrike">
                <a:solidFill>
                  <a:schemeClr val="dk1"/>
                </a:solidFill>
                <a:latin typeface="Calibri"/>
                <a:ea typeface="Calibri"/>
                <a:cs typeface="Calibri"/>
                <a:sym typeface="Calibri"/>
              </a:rPr>
              <a:t>სასწავლო ვიზიტის შემდეგ</a:t>
            </a:r>
            <a:endParaRPr/>
          </a:p>
          <a:p>
            <a:pPr indent="-342900" lvl="0" marL="342900" marR="0" rtl="0" algn="l">
              <a:lnSpc>
                <a:spcPct val="100000"/>
              </a:lnSpc>
              <a:spcBef>
                <a:spcPts val="1001"/>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მოსწავლეები ასრულებენ შემაჯამებელ დავალებებს სწავლის გასააზრებლად.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1001"/>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ვიზიტის შემდგომი უკუკავშირი</a:t>
            </a:r>
            <a:endParaRPr b="0" i="0" sz="1800" u="none" cap="none" strike="noStrike">
              <a:solidFill>
                <a:schemeClr val="dk1"/>
              </a:solidFill>
              <a:latin typeface="Calibri"/>
              <a:ea typeface="Calibri"/>
              <a:cs typeface="Calibri"/>
              <a:sym typeface="Calibri"/>
            </a:endParaRPr>
          </a:p>
        </p:txBody>
      </p:sp>
      <p:sp>
        <p:nvSpPr>
          <p:cNvPr id="206" name="Google Shape;206;p10"/>
          <p:cNvSpPr txBox="1"/>
          <p:nvPr>
            <p:ph idx="1" type="body"/>
          </p:nvPr>
        </p:nvSpPr>
        <p:spPr>
          <a:xfrm>
            <a:off x="9178728" y="2245358"/>
            <a:ext cx="3117600" cy="3302700"/>
          </a:xfrm>
          <a:prstGeom prst="rect">
            <a:avLst/>
          </a:prstGeom>
          <a:solidFill>
            <a:srgbClr val="FFF2CC"/>
          </a:solid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Calibri"/>
              <a:buNone/>
            </a:pPr>
            <a:r>
              <a:rPr b="1" i="0" lang="ka-GE" sz="2000" u="none" cap="none" strike="noStrike">
                <a:solidFill>
                  <a:schemeClr val="dk1"/>
                </a:solidFill>
                <a:latin typeface="Calibri"/>
                <a:ea typeface="Calibri"/>
                <a:cs typeface="Calibri"/>
                <a:sym typeface="Calibri"/>
              </a:rPr>
              <a:t>ვიზიტის დროს განხორციელებადი  ლაბორატორიული სამუშაოების მაგალითები</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Calibri"/>
              <a:buNone/>
            </a:pPr>
            <a:r>
              <a:rPr b="0" i="0" lang="ka-GE" sz="2000" u="sng" cap="none" strike="noStrike">
                <a:solidFill>
                  <a:schemeClr val="dk1"/>
                </a:solidFill>
                <a:latin typeface="Calibri"/>
                <a:ea typeface="Calibri"/>
                <a:cs typeface="Calibri"/>
                <a:sym typeface="Calibri"/>
                <a:hlinkClick r:id="rId3">
                  <a:extLst>
                    <a:ext uri="{A12FA001-AC4F-418D-AE19-62706E023703}">
                      <ahyp:hlinkClr val="tx"/>
                    </a:ext>
                  </a:extLst>
                </a:hlinkClick>
              </a:rPr>
              <a:t>Experiments Optimized by Green Chemistry Ideas – Chemical Safety in Science Education (chesse.org)</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1001"/>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pic>
        <p:nvPicPr>
          <p:cNvPr descr="Icon&#10;&#10;Description automatically generated" id="207" name="Google Shape;207;p10"/>
          <p:cNvPicPr preferRelativeResize="0"/>
          <p:nvPr/>
        </p:nvPicPr>
        <p:blipFill rotWithShape="1">
          <a:blip r:embed="rId4">
            <a:alphaModFix/>
          </a:blip>
          <a:srcRect b="0" l="0" r="0" t="0"/>
          <a:stretch/>
        </p:blipFill>
        <p:spPr>
          <a:xfrm>
            <a:off x="8691290" y="5149785"/>
            <a:ext cx="1117800" cy="111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1"/>
          <p:cNvSpPr txBox="1"/>
          <p:nvPr>
            <p:ph type="title"/>
          </p:nvPr>
        </p:nvSpPr>
        <p:spPr>
          <a:xfrm>
            <a:off x="-5388" y="565920"/>
            <a:ext cx="11806176" cy="763200"/>
          </a:xfrm>
          <a:prstGeom prst="rect">
            <a:avLst/>
          </a:prstGeom>
          <a:noFill/>
          <a:ln>
            <a:noFill/>
          </a:ln>
        </p:spPr>
        <p:txBody>
          <a:bodyPr anchorCtr="0" anchor="t" bIns="122025" lIns="122025" spcFirstLastPara="1" rIns="122025" wrap="square" tIns="122025">
            <a:noAutofit/>
          </a:bodyPr>
          <a:lstStyle/>
          <a:p>
            <a:pPr indent="0" lvl="0" marL="0" rtl="0" algn="l">
              <a:lnSpc>
                <a:spcPct val="100000"/>
              </a:lnSpc>
              <a:spcBef>
                <a:spcPts val="0"/>
              </a:spcBef>
              <a:spcAft>
                <a:spcPts val="0"/>
              </a:spcAft>
              <a:buClr>
                <a:schemeClr val="dk1"/>
              </a:buClr>
              <a:buSzPts val="3600"/>
              <a:buFont typeface="Calibri"/>
              <a:buNone/>
            </a:pPr>
            <a:r>
              <a:rPr b="1" lang="ka-GE" sz="2900" strike="noStrike">
                <a:solidFill>
                  <a:schemeClr val="dk1"/>
                </a:solidFill>
                <a:latin typeface="Calibri"/>
                <a:ea typeface="Calibri"/>
                <a:cs typeface="Calibri"/>
                <a:sym typeface="Calibri"/>
              </a:rPr>
              <a:t>მაგალითი 2: არაფორმალური სწავლა Gadolin</a:t>
            </a:r>
            <a:r>
              <a:rPr b="1" lang="ka-GE" sz="2400" strike="noStrike">
                <a:solidFill>
                  <a:schemeClr val="dk1"/>
                </a:solidFill>
                <a:latin typeface="Calibri"/>
                <a:ea typeface="Calibri"/>
                <a:cs typeface="Calibri"/>
                <a:sym typeface="Calibri"/>
              </a:rPr>
              <a:t> </a:t>
            </a:r>
            <a:r>
              <a:rPr b="1" lang="ka-GE" sz="2900" strike="noStrike">
                <a:solidFill>
                  <a:schemeClr val="dk1"/>
                </a:solidFill>
                <a:latin typeface="Calibri"/>
                <a:ea typeface="Calibri"/>
                <a:cs typeface="Calibri"/>
                <a:sym typeface="Calibri"/>
              </a:rPr>
              <a:t>Tiktok-ში </a:t>
            </a:r>
            <a:endParaRPr b="0" sz="2900" strike="noStrike">
              <a:solidFill>
                <a:schemeClr val="dk1"/>
              </a:solidFill>
              <a:latin typeface="Calibri"/>
              <a:ea typeface="Calibri"/>
              <a:cs typeface="Calibri"/>
              <a:sym typeface="Calibri"/>
            </a:endParaRPr>
          </a:p>
        </p:txBody>
      </p:sp>
      <p:sp>
        <p:nvSpPr>
          <p:cNvPr id="213" name="Google Shape;213;p11"/>
          <p:cNvSpPr txBox="1"/>
          <p:nvPr>
            <p:ph idx="1" type="body"/>
          </p:nvPr>
        </p:nvSpPr>
        <p:spPr>
          <a:xfrm>
            <a:off x="391212" y="1329120"/>
            <a:ext cx="6153120" cy="4995720"/>
          </a:xfrm>
          <a:prstGeom prst="rect">
            <a:avLst/>
          </a:prstGeom>
          <a:noFill/>
          <a:ln>
            <a:noFill/>
          </a:ln>
        </p:spPr>
        <p:txBody>
          <a:bodyPr anchorCtr="0" anchor="t" bIns="122025" lIns="122025" spcFirstLastPara="1" rIns="122025" wrap="square" tIns="122025">
            <a:noAutofit/>
          </a:bodyPr>
          <a:lstStyle/>
          <a:p>
            <a:pPr indent="0" lvl="0" marL="11160" marR="0" rtl="0" algn="l">
              <a:lnSpc>
                <a:spcPct val="100000"/>
              </a:lnSpc>
              <a:spcBef>
                <a:spcPts val="0"/>
              </a:spcBef>
              <a:spcAft>
                <a:spcPts val="0"/>
              </a:spcAft>
              <a:buClr>
                <a:schemeClr val="dk1"/>
              </a:buClr>
              <a:buSzPts val="2400"/>
              <a:buFont typeface="Calibri"/>
              <a:buNone/>
            </a:pPr>
            <a:r>
              <a:rPr b="1" i="0" lang="ka-GE" sz="2400" u="none" cap="none" strike="noStrike">
                <a:solidFill>
                  <a:schemeClr val="dk1"/>
                </a:solidFill>
                <a:latin typeface="Calibri"/>
                <a:ea typeface="Calibri"/>
                <a:cs typeface="Calibri"/>
                <a:sym typeface="Calibri"/>
              </a:rPr>
              <a:t>ქიმი</a:t>
            </a:r>
            <a:r>
              <a:rPr b="1" lang="ka-GE" sz="2400"/>
              <a:t>ა</a:t>
            </a:r>
            <a:r>
              <a:rPr b="1" i="0" lang="ka-GE" sz="2400" u="none" cap="none" strike="noStrike">
                <a:solidFill>
                  <a:schemeClr val="dk1"/>
                </a:solidFill>
                <a:latin typeface="Calibri"/>
                <a:ea typeface="Calibri"/>
                <a:cs typeface="Calibri"/>
                <a:sym typeface="Calibri"/>
              </a:rPr>
              <a:t> არაფორმალური სწავლებისას:</a:t>
            </a:r>
            <a:endParaRPr b="0" i="0" sz="2400" u="none" cap="none" strike="noStrike">
              <a:solidFill>
                <a:schemeClr val="dk1"/>
              </a:solidFill>
              <a:latin typeface="Calibri"/>
              <a:ea typeface="Calibri"/>
              <a:cs typeface="Calibri"/>
              <a:sym typeface="Calibri"/>
            </a:endParaRPr>
          </a:p>
          <a:p>
            <a:pPr indent="-330200" lvl="0" marL="342900" marR="0" rtl="0" algn="l">
              <a:lnSpc>
                <a:spcPct val="100000"/>
              </a:lnSpc>
              <a:spcBef>
                <a:spcPts val="499"/>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გავხადოთ ქიმია საინტერესო</a:t>
            </a:r>
            <a:endParaRPr b="0" i="0" sz="1800" u="none" cap="none" strike="noStrike">
              <a:solidFill>
                <a:schemeClr val="dk1"/>
              </a:solidFill>
              <a:latin typeface="Calibri"/>
              <a:ea typeface="Calibri"/>
              <a:cs typeface="Calibri"/>
              <a:sym typeface="Calibri"/>
            </a:endParaRPr>
          </a:p>
          <a:p>
            <a:pPr indent="-330200" lvl="0" marL="342900" marR="0" rtl="0" algn="l">
              <a:lnSpc>
                <a:spcPct val="100000"/>
              </a:lnSpc>
              <a:spcBef>
                <a:spcPts val="499"/>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მოვახდინოთ ახალგაზრდების მოტივაცია მეცნიერების სწავლისა და კარიერისადმი</a:t>
            </a:r>
            <a:endParaRPr b="0" i="0" sz="1800" u="none" cap="none" strike="noStrike">
              <a:solidFill>
                <a:schemeClr val="dk1"/>
              </a:solidFill>
              <a:latin typeface="Calibri"/>
              <a:ea typeface="Calibri"/>
              <a:cs typeface="Calibri"/>
              <a:sym typeface="Calibri"/>
            </a:endParaRPr>
          </a:p>
          <a:p>
            <a:pPr indent="-342900" lvl="0" marL="342900" marR="0" rtl="0" algn="l">
              <a:lnSpc>
                <a:spcPct val="100000"/>
              </a:lnSpc>
              <a:spcBef>
                <a:spcPts val="499"/>
              </a:spcBef>
              <a:spcAft>
                <a:spcPts val="0"/>
              </a:spcAft>
              <a:buClr>
                <a:srgbClr val="000000"/>
              </a:buClr>
              <a:buSzPts val="2000"/>
              <a:buFont typeface="Arial"/>
              <a:buChar char="•"/>
            </a:pPr>
            <a:r>
              <a:rPr b="0" i="0" lang="ka-GE" sz="1800" u="none" cap="none" strike="noStrike">
                <a:solidFill>
                  <a:schemeClr val="dk1"/>
                </a:solidFill>
                <a:latin typeface="Calibri"/>
                <a:ea typeface="Calibri"/>
                <a:cs typeface="Calibri"/>
                <a:sym typeface="Calibri"/>
              </a:rPr>
              <a:t>ხელი შევუწყოთ ახალგაზრდებთან სამეცნიერო ტიპის დისკუსიებს</a:t>
            </a:r>
            <a:br>
              <a:rPr b="0" i="0" lang="ka-GE" sz="2000" u="none" cap="none" strike="noStrike">
                <a:solidFill>
                  <a:schemeClr val="dk1"/>
                </a:solidFill>
                <a:latin typeface="Calibri"/>
                <a:ea typeface="Calibri"/>
                <a:cs typeface="Calibri"/>
                <a:sym typeface="Calibri"/>
              </a:rPr>
            </a:br>
            <a:r>
              <a:rPr b="0" i="0" lang="ka-GE" sz="2200" u="none" cap="none" strike="noStrike">
                <a:solidFill>
                  <a:schemeClr val="dk1"/>
                </a:solidFill>
                <a:latin typeface="Calibri"/>
                <a:ea typeface="Calibri"/>
                <a:cs typeface="Calibri"/>
                <a:sym typeface="Calibri"/>
              </a:rPr>
              <a:t> </a:t>
            </a:r>
            <a:endParaRPr/>
          </a:p>
          <a:p>
            <a:pPr indent="0" lvl="0" marL="10800" marR="0" rtl="0" algn="l">
              <a:lnSpc>
                <a:spcPct val="100000"/>
              </a:lnSpc>
              <a:spcBef>
                <a:spcPts val="499"/>
              </a:spcBef>
              <a:spcAft>
                <a:spcPts val="0"/>
              </a:spcAft>
              <a:buClr>
                <a:srgbClr val="000000"/>
              </a:buClr>
              <a:buSzPts val="2000"/>
              <a:buFont typeface="Calibri"/>
              <a:buNone/>
            </a:pPr>
            <a:r>
              <a:rPr b="1" i="0" lang="ka-GE" sz="2000" u="none" cap="none" strike="noStrike">
                <a:solidFill>
                  <a:schemeClr val="dk1"/>
                </a:solidFill>
                <a:latin typeface="Calibri"/>
                <a:ea typeface="Calibri"/>
                <a:cs typeface="Calibri"/>
                <a:sym typeface="Calibri"/>
              </a:rPr>
              <a:t>რჩევები მასწავლებლებისთვის:</a:t>
            </a:r>
            <a:endParaRPr b="0" i="0" sz="2000" u="none" cap="none" strike="noStrike">
              <a:solidFill>
                <a:schemeClr val="dk1"/>
              </a:solidFill>
              <a:latin typeface="Calibri"/>
              <a:ea typeface="Calibri"/>
              <a:cs typeface="Calibri"/>
              <a:sym typeface="Calibri"/>
            </a:endParaRPr>
          </a:p>
          <a:p>
            <a:pPr indent="-330200" lvl="0" marL="353700" marR="0" rtl="0" algn="l">
              <a:lnSpc>
                <a:spcPct val="100000"/>
              </a:lnSpc>
              <a:spcBef>
                <a:spcPts val="499"/>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გამოიყენეთ დემონსტრაციები</a:t>
            </a:r>
            <a:endParaRPr sz="2600"/>
          </a:p>
          <a:p>
            <a:pPr indent="-330200" lvl="0" marL="353700" marR="0" rtl="0" algn="l">
              <a:lnSpc>
                <a:spcPct val="100000"/>
              </a:lnSpc>
              <a:spcBef>
                <a:spcPts val="499"/>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მოაწყვეთ დისკუსიები სწავლისადმი ინტერესის გასაზრდელად და მის წასახალისებლად</a:t>
            </a:r>
            <a:endParaRPr sz="2600"/>
          </a:p>
          <a:p>
            <a:pPr indent="-330200" lvl="0" marL="353700" marR="0" rtl="0" algn="l">
              <a:lnSpc>
                <a:spcPct val="100000"/>
              </a:lnSpc>
              <a:spcBef>
                <a:spcPts val="499"/>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მოაწყვეთ ინტერდისციპლინარული ვორკშოპი, რომელიც მეცნიერების შესწავლასა და მედია წიგნიერებას უჭერს მხარს</a:t>
            </a:r>
            <a:endParaRPr b="0" i="0" sz="1800" u="none" cap="none" strike="noStrike">
              <a:solidFill>
                <a:schemeClr val="dk1"/>
              </a:solidFill>
              <a:latin typeface="Calibri"/>
              <a:ea typeface="Calibri"/>
              <a:cs typeface="Calibri"/>
              <a:sym typeface="Calibri"/>
            </a:endParaRPr>
          </a:p>
        </p:txBody>
      </p:sp>
      <p:pic>
        <p:nvPicPr>
          <p:cNvPr id="214" name="Google Shape;214;p11"/>
          <p:cNvPicPr preferRelativeResize="0"/>
          <p:nvPr/>
        </p:nvPicPr>
        <p:blipFill rotWithShape="1">
          <a:blip r:embed="rId3">
            <a:alphaModFix/>
          </a:blip>
          <a:srcRect b="0" l="0" r="0" t="0"/>
          <a:stretch/>
        </p:blipFill>
        <p:spPr>
          <a:xfrm>
            <a:off x="6701400" y="1356840"/>
            <a:ext cx="2612520" cy="4643280"/>
          </a:xfrm>
          <a:prstGeom prst="rect">
            <a:avLst/>
          </a:prstGeom>
          <a:noFill/>
          <a:ln>
            <a:noFill/>
          </a:ln>
        </p:spPr>
      </p:pic>
      <p:pic>
        <p:nvPicPr>
          <p:cNvPr id="215" name="Google Shape;215;p11"/>
          <p:cNvPicPr preferRelativeResize="0"/>
          <p:nvPr/>
        </p:nvPicPr>
        <p:blipFill rotWithShape="1">
          <a:blip r:embed="rId4">
            <a:alphaModFix/>
          </a:blip>
          <a:srcRect b="0" l="0" r="0" t="0"/>
          <a:stretch/>
        </p:blipFill>
        <p:spPr>
          <a:xfrm>
            <a:off x="9446760" y="1356840"/>
            <a:ext cx="2612520" cy="4643280"/>
          </a:xfrm>
          <a:prstGeom prst="rect">
            <a:avLst/>
          </a:prstGeom>
          <a:noFill/>
          <a:ln>
            <a:noFill/>
          </a:ln>
        </p:spPr>
      </p:pic>
      <p:sp>
        <p:nvSpPr>
          <p:cNvPr id="216" name="Google Shape;216;p11"/>
          <p:cNvSpPr/>
          <p:nvPr/>
        </p:nvSpPr>
        <p:spPr>
          <a:xfrm>
            <a:off x="7087472" y="6058150"/>
            <a:ext cx="1840375" cy="73721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lang="ka-GE" sz="1400" u="sng" strike="noStrike">
                <a:solidFill>
                  <a:schemeClr val="dk1"/>
                </a:solidFill>
                <a:latin typeface="Calibri"/>
                <a:ea typeface="Calibri"/>
                <a:cs typeface="Calibri"/>
                <a:sym typeface="Calibri"/>
                <a:hlinkClick r:id="rId5">
                  <a:extLst>
                    <a:ext uri="{A12FA001-AC4F-418D-AE19-62706E023703}">
                      <ahyp:hlinkClr val="tx"/>
                    </a:ext>
                  </a:extLst>
                </a:hlinkClick>
              </a:rPr>
              <a:t>Kemianluokka Gadolin (@kemianluokkagadolin) | TikTok</a:t>
            </a:r>
            <a:endParaRPr b="0" sz="1400" strike="noStrike">
              <a:solidFill>
                <a:srgbClr val="000000"/>
              </a:solidFill>
              <a:latin typeface="Calibri"/>
              <a:ea typeface="Calibri"/>
              <a:cs typeface="Calibri"/>
              <a:sym typeface="Calibri"/>
            </a:endParaRPr>
          </a:p>
        </p:txBody>
      </p:sp>
      <p:pic>
        <p:nvPicPr>
          <p:cNvPr descr="Icon&#10;&#10;Description automatically generated" id="217" name="Google Shape;217;p11"/>
          <p:cNvPicPr preferRelativeResize="0"/>
          <p:nvPr/>
        </p:nvPicPr>
        <p:blipFill rotWithShape="1">
          <a:blip r:embed="rId6">
            <a:alphaModFix/>
          </a:blip>
          <a:srcRect b="0" l="0" r="0" t="0"/>
          <a:stretch/>
        </p:blipFill>
        <p:spPr>
          <a:xfrm>
            <a:off x="6096000" y="5755500"/>
            <a:ext cx="1073160" cy="1073160"/>
          </a:xfrm>
          <a:prstGeom prst="rect">
            <a:avLst/>
          </a:prstGeom>
          <a:noFill/>
          <a:ln>
            <a:noFill/>
          </a:ln>
        </p:spPr>
      </p:pic>
      <p:sp>
        <p:nvSpPr>
          <p:cNvPr id="218" name="Google Shape;218;p11"/>
          <p:cNvSpPr/>
          <p:nvPr/>
        </p:nvSpPr>
        <p:spPr>
          <a:xfrm>
            <a:off x="196770" y="6498000"/>
            <a:ext cx="5059950" cy="30632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lang="ka-GE" sz="1400" strike="noStrike">
                <a:solidFill>
                  <a:srgbClr val="000000"/>
                </a:solidFill>
                <a:latin typeface="Arial"/>
                <a:ea typeface="Arial"/>
                <a:cs typeface="Arial"/>
                <a:sym typeface="Arial"/>
              </a:rPr>
              <a:t>TikTok videos by LUMAlab Gadolin, University of Helsinki</a:t>
            </a:r>
            <a:endParaRPr b="0" sz="1400"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2"/>
          <p:cNvSpPr txBox="1"/>
          <p:nvPr>
            <p:ph type="title"/>
          </p:nvPr>
        </p:nvSpPr>
        <p:spPr>
          <a:xfrm>
            <a:off x="831960" y="1420273"/>
            <a:ext cx="10515240" cy="285228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25952"/>
              </a:buClr>
              <a:buSzPts val="4400"/>
              <a:buFont typeface="Calibri"/>
              <a:buNone/>
            </a:pPr>
            <a:r>
              <a:rPr b="1" lang="ka-GE" sz="4400" strike="noStrike">
                <a:solidFill>
                  <a:srgbClr val="025952"/>
                </a:solidFill>
                <a:latin typeface="Calibri"/>
                <a:ea typeface="Calibri"/>
                <a:cs typeface="Calibri"/>
                <a:sym typeface="Calibri"/>
              </a:rPr>
              <a:t>2. როგორ უნდა ვითანამშრომლოთ არაფორმალურ პარტნიორებთან </a:t>
            </a:r>
            <a:r>
              <a:rPr b="1" lang="ka-GE">
                <a:solidFill>
                  <a:srgbClr val="025952"/>
                </a:solidFill>
                <a:latin typeface="Calibri"/>
                <a:ea typeface="Calibri"/>
                <a:cs typeface="Calibri"/>
                <a:sym typeface="Calibri"/>
              </a:rPr>
              <a:t> </a:t>
            </a:r>
            <a:r>
              <a:rPr b="1" lang="ka-GE">
                <a:solidFill>
                  <a:srgbClr val="FF0000"/>
                </a:solidFill>
                <a:latin typeface="Calibri"/>
                <a:ea typeface="Calibri"/>
                <a:cs typeface="Calibri"/>
                <a:sym typeface="Calibri"/>
              </a:rPr>
              <a:t>ESD</a:t>
            </a:r>
            <a:r>
              <a:rPr b="1" lang="ka-GE">
                <a:solidFill>
                  <a:srgbClr val="025952"/>
                </a:solidFill>
                <a:latin typeface="Calibri"/>
                <a:ea typeface="Calibri"/>
                <a:cs typeface="Calibri"/>
                <a:sym typeface="Calibri"/>
              </a:rPr>
              <a:t>-ში</a:t>
            </a:r>
            <a:r>
              <a:rPr b="1" lang="ka-GE" sz="4400" strike="noStrike">
                <a:solidFill>
                  <a:srgbClr val="025952"/>
                </a:solidFill>
                <a:latin typeface="Calibri"/>
                <a:ea typeface="Calibri"/>
                <a:cs typeface="Calibri"/>
                <a:sym typeface="Calibri"/>
              </a:rPr>
              <a:t>?</a:t>
            </a:r>
            <a:endParaRPr b="0" sz="4400" strike="noStrike">
              <a:solidFill>
                <a:schemeClr val="dk1"/>
              </a:solidFill>
              <a:latin typeface="Calibri"/>
              <a:ea typeface="Calibri"/>
              <a:cs typeface="Calibri"/>
              <a:sym typeface="Calibri"/>
            </a:endParaRPr>
          </a:p>
        </p:txBody>
      </p:sp>
      <p:sp>
        <p:nvSpPr>
          <p:cNvPr id="224" name="Google Shape;224;p12"/>
          <p:cNvSpPr txBox="1"/>
          <p:nvPr>
            <p:ph idx="1" type="body"/>
          </p:nvPr>
        </p:nvSpPr>
        <p:spPr>
          <a:xfrm>
            <a:off x="831960" y="4589640"/>
            <a:ext cx="10515240" cy="149976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800"/>
              <a:buFont typeface="Calibri"/>
              <a:buNone/>
            </a:pPr>
            <a:r>
              <a:rPr b="0" i="0" lang="ka-GE" sz="2800" u="none" cap="none" strike="noStrike">
                <a:solidFill>
                  <a:schemeClr val="dk1"/>
                </a:solidFill>
                <a:latin typeface="Calibri"/>
                <a:ea typeface="Calibri"/>
                <a:cs typeface="Calibri"/>
                <a:sym typeface="Calibri"/>
              </a:rPr>
              <a:t>გაცნობა მაგალითების საშუალებით</a:t>
            </a:r>
            <a:endParaRPr/>
          </a:p>
          <a:p>
            <a:pPr indent="0" lvl="0" marL="0" marR="0" rtl="0" algn="ctr">
              <a:lnSpc>
                <a:spcPct val="90000"/>
              </a:lnSpc>
              <a:spcBef>
                <a:spcPts val="1001"/>
              </a:spcBef>
              <a:spcAft>
                <a:spcPts val="0"/>
              </a:spcAft>
              <a:buClr>
                <a:srgbClr val="025952"/>
              </a:buClr>
              <a:buSzPts val="2800"/>
              <a:buFont typeface="Calibri"/>
              <a:buNone/>
            </a:pPr>
            <a:r>
              <a:rPr b="0" i="0" lang="ka-GE" sz="2800" u="none" cap="none" strike="noStrike">
                <a:solidFill>
                  <a:srgbClr val="025952"/>
                </a:solidFill>
                <a:latin typeface="Calibri"/>
                <a:ea typeface="Calibri"/>
                <a:cs typeface="Calibri"/>
                <a:sym typeface="Calibri"/>
              </a:rPr>
              <a:t>არაფორმალურ პარტნიორებთან კოლაბორაციის კრიტერიუმები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3"/>
          <p:cNvSpPr txBox="1"/>
          <p:nvPr>
            <p:ph type="title"/>
          </p:nvPr>
        </p:nvSpPr>
        <p:spPr>
          <a:xfrm>
            <a:off x="430440" y="511810"/>
            <a:ext cx="10773145" cy="158123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ka-GE" sz="3100"/>
              <a:t>სკოლებთან კოლაბორაციის არაფორმალური შესაძლებლობის მაგალითები</a:t>
            </a:r>
            <a:br>
              <a:rPr lang="ka-GE" sz="3600"/>
            </a:br>
            <a:endParaRPr b="0" sz="3600" strike="noStrike">
              <a:solidFill>
                <a:schemeClr val="dk1"/>
              </a:solidFill>
              <a:latin typeface="Calibri"/>
              <a:ea typeface="Calibri"/>
              <a:cs typeface="Calibri"/>
              <a:sym typeface="Calibri"/>
            </a:endParaRPr>
          </a:p>
        </p:txBody>
      </p:sp>
      <p:sp>
        <p:nvSpPr>
          <p:cNvPr id="231" name="Google Shape;231;p13"/>
          <p:cNvSpPr txBox="1"/>
          <p:nvPr>
            <p:ph idx="1" type="body"/>
          </p:nvPr>
        </p:nvSpPr>
        <p:spPr>
          <a:xfrm>
            <a:off x="430440" y="1549400"/>
            <a:ext cx="5566800" cy="64524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Calibri"/>
              <a:buNone/>
            </a:pPr>
            <a:r>
              <a:rPr b="1" i="0" lang="ka-GE" sz="2400" u="none" cap="none" strike="noStrike">
                <a:solidFill>
                  <a:schemeClr val="dk1"/>
                </a:solidFill>
                <a:latin typeface="Calibri"/>
                <a:ea typeface="Calibri"/>
                <a:cs typeface="Calibri"/>
                <a:sym typeface="Calibri"/>
              </a:rPr>
              <a:t>მწვანე სივრცის პროექტი</a:t>
            </a:r>
            <a:endParaRPr b="0" i="0" sz="2400" u="none" cap="none" strike="noStrike">
              <a:solidFill>
                <a:schemeClr val="dk1"/>
              </a:solidFill>
              <a:latin typeface="Calibri"/>
              <a:ea typeface="Calibri"/>
              <a:cs typeface="Calibri"/>
              <a:sym typeface="Calibri"/>
            </a:endParaRPr>
          </a:p>
        </p:txBody>
      </p:sp>
      <p:sp>
        <p:nvSpPr>
          <p:cNvPr id="232" name="Google Shape;232;p13"/>
          <p:cNvSpPr txBox="1"/>
          <p:nvPr>
            <p:ph idx="1" type="body"/>
          </p:nvPr>
        </p:nvSpPr>
        <p:spPr>
          <a:xfrm>
            <a:off x="430440" y="2336800"/>
            <a:ext cx="7465440" cy="4404200"/>
          </a:xfrm>
          <a:prstGeom prst="rect">
            <a:avLst/>
          </a:prstGeom>
          <a:solidFill>
            <a:schemeClr val="lt1"/>
          </a:solidFill>
          <a:ln>
            <a:noFill/>
          </a:ln>
        </p:spPr>
        <p:txBody>
          <a:bodyPr anchorCtr="0" anchor="t" bIns="45700" lIns="91425" spcFirstLastPara="1" rIns="91425" wrap="square" tIns="45700">
            <a:noAutofit/>
          </a:bodyPr>
          <a:lstStyle/>
          <a:p>
            <a:pPr indent="0" lvl="0" marL="228600" marR="0" rtl="0" algn="l">
              <a:lnSpc>
                <a:spcPct val="90000"/>
              </a:lnSpc>
              <a:spcBef>
                <a:spcPts val="0"/>
              </a:spcBef>
              <a:spcAft>
                <a:spcPts val="0"/>
              </a:spcAft>
              <a:buClr>
                <a:schemeClr val="dk1"/>
              </a:buClr>
              <a:buSzPts val="1800"/>
              <a:buFont typeface="Calibri"/>
              <a:buNone/>
            </a:pPr>
            <a:r>
              <a:rPr b="1" i="0" lang="ka-GE" sz="1800" u="none" cap="none" strike="noStrike">
                <a:solidFill>
                  <a:schemeClr val="dk1"/>
                </a:solidFill>
                <a:latin typeface="Calibri"/>
                <a:ea typeface="Calibri"/>
                <a:cs typeface="Calibri"/>
                <a:sym typeface="Calibri"/>
              </a:rPr>
              <a:t>სასწავლო ჯგუფის დასახელება:  </a:t>
            </a:r>
            <a:r>
              <a:rPr b="0" i="0" lang="ka-GE" sz="1800" u="none" cap="none" strike="noStrike">
                <a:solidFill>
                  <a:schemeClr val="dk1"/>
                </a:solidFill>
                <a:latin typeface="Calibri"/>
                <a:ea typeface="Calibri"/>
                <a:cs typeface="Calibri"/>
                <a:sym typeface="Calibri"/>
              </a:rPr>
              <a:t>ვეიკოლან იჰტენაისკოულუ, ფინეთი (საშუალო სკოლა) </a:t>
            </a:r>
            <a:endParaRPr/>
          </a:p>
          <a:p>
            <a:pPr indent="0" lvl="0" marL="228600" marR="0" rtl="0" algn="l">
              <a:lnSpc>
                <a:spcPct val="90000"/>
              </a:lnSpc>
              <a:spcBef>
                <a:spcPts val="1001"/>
              </a:spcBef>
              <a:spcAft>
                <a:spcPts val="0"/>
              </a:spcAft>
              <a:buClr>
                <a:schemeClr val="dk1"/>
              </a:buClr>
              <a:buSzPts val="1800"/>
              <a:buFont typeface="Calibri"/>
              <a:buNone/>
            </a:pPr>
            <a:r>
              <a:rPr b="1" i="0" lang="ka-GE" sz="1800" u="none" cap="none" strike="noStrike">
                <a:solidFill>
                  <a:schemeClr val="dk1"/>
                </a:solidFill>
                <a:latin typeface="Calibri"/>
                <a:ea typeface="Calibri"/>
                <a:cs typeface="Calibri"/>
                <a:sym typeface="Calibri"/>
              </a:rPr>
              <a:t>სკოლის დონე</a:t>
            </a:r>
            <a:r>
              <a:rPr b="0" i="0" lang="ka-GE" sz="1800" u="none" cap="none" strike="noStrike">
                <a:solidFill>
                  <a:schemeClr val="dk1"/>
                </a:solidFill>
                <a:latin typeface="Calibri"/>
                <a:ea typeface="Calibri"/>
                <a:cs typeface="Calibri"/>
                <a:sym typeface="Calibri"/>
              </a:rPr>
              <a:t>: დაწყებითი და საშუალო სკოლის ქვედა საფეხური </a:t>
            </a:r>
            <a:endParaRPr/>
          </a:p>
          <a:p>
            <a:pPr indent="0" lvl="0" marL="228600" marR="0" rtl="0" algn="l">
              <a:lnSpc>
                <a:spcPct val="90000"/>
              </a:lnSpc>
              <a:spcBef>
                <a:spcPts val="1001"/>
              </a:spcBef>
              <a:spcAft>
                <a:spcPts val="0"/>
              </a:spcAft>
              <a:buClr>
                <a:schemeClr val="dk1"/>
              </a:buClr>
              <a:buSzPts val="1800"/>
              <a:buFont typeface="Calibri"/>
              <a:buNone/>
            </a:pPr>
            <a:r>
              <a:rPr b="1" i="0" lang="ka-GE" sz="1800" u="none" cap="none" strike="noStrike">
                <a:solidFill>
                  <a:schemeClr val="dk1"/>
                </a:solidFill>
                <a:latin typeface="Calibri"/>
                <a:ea typeface="Calibri"/>
                <a:cs typeface="Calibri"/>
                <a:sym typeface="Calibri"/>
              </a:rPr>
              <a:t>ინტეგრირებული საგნები: </a:t>
            </a:r>
            <a:r>
              <a:rPr b="0" i="0" lang="ka-GE" sz="1800" u="none" cap="none" strike="noStrike">
                <a:solidFill>
                  <a:schemeClr val="dk1"/>
                </a:solidFill>
                <a:latin typeface="Calibri"/>
                <a:ea typeface="Calibri"/>
                <a:cs typeface="Calibri"/>
                <a:sym typeface="Calibri"/>
              </a:rPr>
              <a:t>მათემატიკა, ხელსაქმე, პროგრამირება, ბიოლოგია, ინგლისური. </a:t>
            </a:r>
            <a:endParaRPr/>
          </a:p>
          <a:p>
            <a:pPr indent="0" lvl="0" marL="228600" marR="0" rtl="0" algn="l">
              <a:lnSpc>
                <a:spcPct val="90000"/>
              </a:lnSpc>
              <a:spcBef>
                <a:spcPts val="1001"/>
              </a:spcBef>
              <a:spcAft>
                <a:spcPts val="0"/>
              </a:spcAft>
              <a:buClr>
                <a:schemeClr val="dk1"/>
              </a:buClr>
              <a:buSzPts val="1800"/>
              <a:buFont typeface="Calibri"/>
              <a:buNone/>
            </a:pPr>
            <a:r>
              <a:rPr b="1" i="0" lang="ka-GE" sz="1800" u="none" cap="none" strike="noStrike">
                <a:solidFill>
                  <a:schemeClr val="dk1"/>
                </a:solidFill>
                <a:latin typeface="Calibri"/>
                <a:ea typeface="Calibri"/>
                <a:cs typeface="Calibri"/>
                <a:sym typeface="Calibri"/>
              </a:rPr>
              <a:t>მოკლე მიმოხილვა</a:t>
            </a:r>
            <a:r>
              <a:rPr b="0" i="0" lang="ka-GE" sz="1800" u="none" cap="none" strike="noStrike">
                <a:solidFill>
                  <a:schemeClr val="dk1"/>
                </a:solidFill>
                <a:latin typeface="Calibri"/>
                <a:ea typeface="Calibri"/>
                <a:cs typeface="Calibri"/>
                <a:sym typeface="Calibri"/>
              </a:rPr>
              <a:t>: იდეა იყო სკოლაში მწვანილის მოყვანის ავტომატიზირებული სისტემის აშენება. პირველი ამოცანა იყო იდეის შესამოწმებლად პროტოტიპის შექმნა და შემდეგ მისი აწყობა. სკოლას ხელნაკეთობების სფეროში მაღალი ცოდნა აქვს, ამიტომ მოსწავლეებს სურდათ აეგოთ თანამედროვე მოდელი. რამდენიმე პარტნიორი (მათ შორის კომპანიები) დაეხმარა აღნიშნულ სამუშაოების განხორციელებაში მასალების მიწოდების მხრივ.</a:t>
            </a:r>
            <a:endParaRPr/>
          </a:p>
          <a:p>
            <a:pPr indent="0" lvl="0" marL="228600" marR="0" rtl="0" algn="l">
              <a:lnSpc>
                <a:spcPct val="90000"/>
              </a:lnSpc>
              <a:spcBef>
                <a:spcPts val="1001"/>
              </a:spcBef>
              <a:spcAft>
                <a:spcPts val="0"/>
              </a:spcAft>
              <a:buClr>
                <a:schemeClr val="dk1"/>
              </a:buClr>
              <a:buSzPts val="1800"/>
              <a:buFont typeface="Calibri"/>
              <a:buNone/>
            </a:pPr>
            <a:r>
              <a:rPr b="1" i="0" lang="ka-GE"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Watch the project video in YouTube (The best of StarT 2022) </a:t>
            </a:r>
            <a:endParaRPr b="0" i="0" sz="1800" u="none" cap="none" strike="noStrike">
              <a:solidFill>
                <a:schemeClr val="dk1"/>
              </a:solidFill>
              <a:latin typeface="Calibri"/>
              <a:ea typeface="Calibri"/>
              <a:cs typeface="Calibri"/>
              <a:sym typeface="Calibri"/>
            </a:endParaRPr>
          </a:p>
          <a:p>
            <a:pPr indent="0" lvl="0" marL="228600" marR="0" rtl="0" algn="l">
              <a:lnSpc>
                <a:spcPct val="90000"/>
              </a:lnSpc>
              <a:spcBef>
                <a:spcPts val="1001"/>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descr="The herb growing system in the school during final stages of building. " id="233" name="Google Shape;233;p13"/>
          <p:cNvPicPr preferRelativeResize="0"/>
          <p:nvPr/>
        </p:nvPicPr>
        <p:blipFill rotWithShape="1">
          <a:blip r:embed="rId4">
            <a:alphaModFix/>
          </a:blip>
          <a:srcRect b="0" l="48182" r="0" t="0"/>
          <a:stretch/>
        </p:blipFill>
        <p:spPr>
          <a:xfrm>
            <a:off x="8280360" y="1681200"/>
            <a:ext cx="3481200" cy="3747600"/>
          </a:xfrm>
          <a:prstGeom prst="rect">
            <a:avLst/>
          </a:prstGeom>
          <a:noFill/>
          <a:ln>
            <a:noFill/>
          </a:ln>
        </p:spPr>
      </p:pic>
      <p:sp>
        <p:nvSpPr>
          <p:cNvPr id="234" name="Google Shape;234;p13"/>
          <p:cNvSpPr/>
          <p:nvPr/>
        </p:nvSpPr>
        <p:spPr>
          <a:xfrm>
            <a:off x="8280360" y="5517360"/>
            <a:ext cx="3481200" cy="5770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lang="ka-GE" sz="1600">
                <a:latin typeface="Calibri"/>
                <a:ea typeface="Calibri"/>
                <a:cs typeface="Calibri"/>
                <a:sym typeface="Calibri"/>
              </a:rPr>
              <a:t>სურათი: </a:t>
            </a:r>
            <a:r>
              <a:rPr b="0" lang="ka-GE" sz="1600" strike="noStrike">
                <a:solidFill>
                  <a:srgbClr val="000000"/>
                </a:solidFill>
                <a:latin typeface="Calibri"/>
                <a:ea typeface="Calibri"/>
                <a:cs typeface="Calibri"/>
                <a:sym typeface="Calibri"/>
              </a:rPr>
              <a:t>StarT LUMA </a:t>
            </a:r>
            <a:r>
              <a:rPr lang="ka-GE" sz="1600">
                <a:latin typeface="Calibri"/>
                <a:ea typeface="Calibri"/>
                <a:cs typeface="Calibri"/>
                <a:sym typeface="Calibri"/>
              </a:rPr>
              <a:t>პროგრამა</a:t>
            </a:r>
            <a:r>
              <a:rPr b="0" lang="ka-GE" sz="1600" strike="noStrike">
                <a:solidFill>
                  <a:srgbClr val="000000"/>
                </a:solidFill>
                <a:latin typeface="Calibri"/>
                <a:ea typeface="Calibri"/>
                <a:cs typeface="Calibri"/>
                <a:sym typeface="Calibri"/>
              </a:rPr>
              <a:t>, </a:t>
            </a:r>
            <a:r>
              <a:rPr lang="ka-GE" sz="1600">
                <a:latin typeface="Calibri"/>
                <a:ea typeface="Calibri"/>
                <a:cs typeface="Calibri"/>
                <a:sym typeface="Calibri"/>
              </a:rPr>
              <a:t>ჰელსინკის უნივერსიტეტი</a:t>
            </a:r>
            <a:endParaRPr b="0" sz="1600" strike="noStrike">
              <a:solidFill>
                <a:srgbClr val="000000"/>
              </a:solidFill>
              <a:latin typeface="Calibri"/>
              <a:ea typeface="Calibri"/>
              <a:cs typeface="Calibri"/>
              <a:sym typeface="Calibri"/>
            </a:endParaRPr>
          </a:p>
        </p:txBody>
      </p:sp>
      <p:pic>
        <p:nvPicPr>
          <p:cNvPr id="235" name="Google Shape;235;p13"/>
          <p:cNvPicPr preferRelativeResize="0"/>
          <p:nvPr/>
        </p:nvPicPr>
        <p:blipFill rotWithShape="1">
          <a:blip r:embed="rId5">
            <a:alphaModFix/>
          </a:blip>
          <a:srcRect b="0" l="0" r="0" t="0"/>
          <a:stretch/>
        </p:blipFill>
        <p:spPr>
          <a:xfrm>
            <a:off x="11332080" y="83520"/>
            <a:ext cx="859680" cy="8596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4"/>
          <p:cNvSpPr txBox="1"/>
          <p:nvPr>
            <p:ph type="title"/>
          </p:nvPr>
        </p:nvSpPr>
        <p:spPr>
          <a:xfrm>
            <a:off x="787320" y="500040"/>
            <a:ext cx="10617120" cy="13251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b="1" lang="ka-GE" sz="2700">
                <a:solidFill>
                  <a:schemeClr val="dk1"/>
                </a:solidFill>
              </a:rPr>
              <a:t>არა</a:t>
            </a:r>
            <a:r>
              <a:rPr b="1" lang="ka-GE" sz="2700"/>
              <a:t>ფორმალურ</a:t>
            </a:r>
            <a:r>
              <a:rPr lang="ka-GE" sz="2700">
                <a:solidFill>
                  <a:schemeClr val="dk1"/>
                </a:solidFill>
                <a:latin typeface="Calibri"/>
                <a:ea typeface="Calibri"/>
                <a:cs typeface="Calibri"/>
                <a:sym typeface="Calibri"/>
              </a:rPr>
              <a:t> </a:t>
            </a:r>
            <a:r>
              <a:rPr b="1" lang="ka-GE" sz="2700"/>
              <a:t>საგანმანათლებლო გარემოში ვიზიტის დაგეგმვის ძირითადი ეტაპები</a:t>
            </a:r>
            <a:r>
              <a:rPr lang="ka-GE" sz="2700"/>
              <a:t>:</a:t>
            </a:r>
            <a:endParaRPr b="0" sz="2700" strike="noStrike">
              <a:solidFill>
                <a:srgbClr val="FF0000"/>
              </a:solidFill>
              <a:latin typeface="Calibri"/>
              <a:ea typeface="Calibri"/>
              <a:cs typeface="Calibri"/>
              <a:sym typeface="Calibri"/>
            </a:endParaRPr>
          </a:p>
        </p:txBody>
      </p:sp>
      <p:sp>
        <p:nvSpPr>
          <p:cNvPr id="241" name="Google Shape;241;p14"/>
          <p:cNvSpPr/>
          <p:nvPr/>
        </p:nvSpPr>
        <p:spPr>
          <a:xfrm>
            <a:off x="581760" y="6242760"/>
            <a:ext cx="8219160" cy="4554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lang="ka-GE" sz="1200" strike="noStrike">
                <a:solidFill>
                  <a:schemeClr val="dk1"/>
                </a:solidFill>
                <a:latin typeface="Calibri"/>
                <a:ea typeface="Calibri"/>
                <a:cs typeface="Calibri"/>
                <a:sym typeface="Calibri"/>
              </a:rPr>
              <a:t>Eshach, H. (2007). Bridging In-school and Out-of-school Learning: Formal, Non-Formal, and Informal Education. </a:t>
            </a:r>
            <a:r>
              <a:rPr b="0" i="1" lang="ka-GE" sz="1200" strike="noStrike">
                <a:solidFill>
                  <a:schemeClr val="dk1"/>
                </a:solidFill>
                <a:latin typeface="Calibri"/>
                <a:ea typeface="Calibri"/>
                <a:cs typeface="Calibri"/>
                <a:sym typeface="Calibri"/>
              </a:rPr>
              <a:t>Journal of Science Education and Technology</a:t>
            </a:r>
            <a:r>
              <a:rPr b="0" lang="ka-GE" sz="1200" strike="noStrike">
                <a:solidFill>
                  <a:schemeClr val="dk1"/>
                </a:solidFill>
                <a:latin typeface="Calibri"/>
                <a:ea typeface="Calibri"/>
                <a:cs typeface="Calibri"/>
                <a:sym typeface="Calibri"/>
              </a:rPr>
              <a:t>, </a:t>
            </a:r>
            <a:r>
              <a:rPr b="0" i="1" lang="ka-GE" sz="1200" strike="noStrike">
                <a:solidFill>
                  <a:schemeClr val="dk1"/>
                </a:solidFill>
                <a:latin typeface="Calibri"/>
                <a:ea typeface="Calibri"/>
                <a:cs typeface="Calibri"/>
                <a:sym typeface="Calibri"/>
              </a:rPr>
              <a:t>16</a:t>
            </a:r>
            <a:r>
              <a:rPr b="0" lang="ka-GE" sz="1200" strike="noStrike">
                <a:solidFill>
                  <a:schemeClr val="dk1"/>
                </a:solidFill>
                <a:latin typeface="Calibri"/>
                <a:ea typeface="Calibri"/>
                <a:cs typeface="Calibri"/>
                <a:sym typeface="Calibri"/>
              </a:rPr>
              <a:t>(2), p. 174. </a:t>
            </a:r>
            <a:r>
              <a:rPr b="0" lang="ka-GE" sz="1200" u="sng" strike="noStrike">
                <a:solidFill>
                  <a:srgbClr val="0563C1"/>
                </a:solidFill>
                <a:latin typeface="Calibri"/>
                <a:ea typeface="Calibri"/>
                <a:cs typeface="Calibri"/>
                <a:sym typeface="Calibri"/>
                <a:hlinkClick r:id="rId3">
                  <a:extLst>
                    <a:ext uri="{A12FA001-AC4F-418D-AE19-62706E023703}">
                      <ahyp:hlinkClr val="tx"/>
                    </a:ext>
                  </a:extLst>
                </a:hlinkClick>
              </a:rPr>
              <a:t>https://doi.org/10.1007/s10956-006-9027-1</a:t>
            </a:r>
            <a:endParaRPr b="0" sz="1200" strike="noStrike">
              <a:solidFill>
                <a:srgbClr val="000000"/>
              </a:solidFill>
              <a:latin typeface="Calibri"/>
              <a:ea typeface="Calibri"/>
              <a:cs typeface="Calibri"/>
              <a:sym typeface="Calibri"/>
            </a:endParaRPr>
          </a:p>
        </p:txBody>
      </p:sp>
      <p:sp>
        <p:nvSpPr>
          <p:cNvPr id="242" name="Google Shape;242;p14"/>
          <p:cNvSpPr txBox="1"/>
          <p:nvPr>
            <p:ph idx="1" type="body"/>
          </p:nvPr>
        </p:nvSpPr>
        <p:spPr>
          <a:xfrm>
            <a:off x="581760" y="1600200"/>
            <a:ext cx="11368940" cy="4757760"/>
          </a:xfrm>
          <a:prstGeom prst="rect">
            <a:avLst/>
          </a:prstGeom>
          <a:noFill/>
          <a:ln>
            <a:noFill/>
          </a:ln>
        </p:spPr>
        <p:txBody>
          <a:bodyPr anchorCtr="0" anchor="t" bIns="45700" lIns="91425" spcFirstLastPara="1" rIns="91425" wrap="square" tIns="45700">
            <a:normAutofit fontScale="55000" lnSpcReduction="20000"/>
          </a:bodyPr>
          <a:lstStyle/>
          <a:p>
            <a:pPr indent="-514440" lvl="0" marL="514440" marR="0" rtl="0" algn="l">
              <a:lnSpc>
                <a:spcPct val="120000"/>
              </a:lnSpc>
              <a:spcBef>
                <a:spcPts val="0"/>
              </a:spcBef>
              <a:spcAft>
                <a:spcPts val="0"/>
              </a:spcAft>
              <a:buClr>
                <a:srgbClr val="000000"/>
              </a:buClr>
              <a:buSzPct val="100000"/>
              <a:buFont typeface="Arial"/>
              <a:buAutoNum type="arabicPeriod"/>
            </a:pPr>
            <a:r>
              <a:rPr b="0" i="0" lang="ka-GE" sz="2800" u="none" cap="none" strike="noStrike">
                <a:solidFill>
                  <a:schemeClr val="dk1"/>
                </a:solidFill>
                <a:latin typeface="Calibri"/>
                <a:ea typeface="Calibri"/>
                <a:cs typeface="Calibri"/>
                <a:sym typeface="Calibri"/>
              </a:rPr>
              <a:t>მკაფიოდ განსაზღვრეთ და ჩამოაყალიბეთ სასწავლო მიზნები და მისი შედეგები.</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1" i="0" lang="ka-GE" sz="2800" u="none" cap="none" strike="noStrike">
                <a:solidFill>
                  <a:schemeClr val="dk1"/>
                </a:solidFill>
                <a:latin typeface="Calibri"/>
                <a:ea typeface="Calibri"/>
                <a:cs typeface="Calibri"/>
                <a:sym typeface="Calibri"/>
              </a:rPr>
              <a:t>მომზადება</a:t>
            </a:r>
            <a:r>
              <a:rPr b="0" i="0" lang="ka-GE" sz="2800" u="none" cap="none" strike="noStrike">
                <a:solidFill>
                  <a:schemeClr val="dk1"/>
                </a:solidFill>
                <a:latin typeface="Calibri"/>
                <a:ea typeface="Calibri"/>
                <a:cs typeface="Calibri"/>
                <a:sym typeface="Calibri"/>
              </a:rPr>
              <a:t>: გაეცანით ორგანიზაციას ან კომპანიას, სადაც იგეგმება ვიზიტი, და შეადგინეთ დეტალური გეგმა და განრიგი. განსაზღვრეთ სპეციფიკური აქტივობები ან </a:t>
            </a:r>
            <a:r>
              <a:rPr b="0" i="0" lang="ka-GE" sz="2800" u="none" cap="none" strike="noStrike">
                <a:solidFill>
                  <a:srgbClr val="FF0000"/>
                </a:solidFill>
                <a:latin typeface="Calibri"/>
                <a:ea typeface="Calibri"/>
                <a:cs typeface="Calibri"/>
                <a:sym typeface="Calibri"/>
              </a:rPr>
              <a:t>ექსპოზიციები</a:t>
            </a:r>
            <a:r>
              <a:rPr b="0" i="0" lang="ka-GE" sz="2800" u="none" cap="none" strike="noStrike">
                <a:solidFill>
                  <a:schemeClr val="dk1"/>
                </a:solidFill>
                <a:latin typeface="Calibri"/>
                <a:ea typeface="Calibri"/>
                <a:cs typeface="Calibri"/>
                <a:sym typeface="Calibri"/>
              </a:rPr>
              <a:t>, რომლებიც დაინტერესებას გამოიწვევს.</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1" i="0" lang="ka-GE" sz="2800" u="none" cap="none" strike="noStrike">
                <a:solidFill>
                  <a:schemeClr val="dk1"/>
                </a:solidFill>
                <a:latin typeface="Calibri"/>
                <a:ea typeface="Calibri"/>
                <a:cs typeface="Calibri"/>
                <a:sym typeface="Calibri"/>
              </a:rPr>
              <a:t>წინასწარი აქტივობები კლასში</a:t>
            </a:r>
            <a:r>
              <a:rPr b="0" i="0" lang="ka-GE" sz="2800" u="none" cap="none" strike="noStrike">
                <a:solidFill>
                  <a:schemeClr val="dk1"/>
                </a:solidFill>
                <a:latin typeface="Calibri"/>
                <a:ea typeface="Calibri"/>
                <a:cs typeface="Calibri"/>
                <a:sym typeface="Calibri"/>
              </a:rPr>
              <a:t>: ვიზიტამდე ჩაატარეთ გაკვეთილები, რომლებიც გააცნობს მოსწავლეებს ძირითად თემებს ან საკვანძო ცნებებს.</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1" i="0" lang="ka-GE" sz="2800" u="none" cap="none" strike="noStrike">
                <a:solidFill>
                  <a:schemeClr val="dk1"/>
                </a:solidFill>
                <a:latin typeface="Calibri"/>
                <a:ea typeface="Calibri"/>
                <a:cs typeface="Calibri"/>
                <a:sym typeface="Calibri"/>
              </a:rPr>
              <a:t>ლოჯისტიკა</a:t>
            </a:r>
            <a:r>
              <a:rPr b="0" i="0" lang="ka-GE" sz="2800" u="none" cap="none" strike="noStrike">
                <a:solidFill>
                  <a:schemeClr val="dk1"/>
                </a:solidFill>
                <a:latin typeface="Calibri"/>
                <a:ea typeface="Calibri"/>
                <a:cs typeface="Calibri"/>
                <a:sym typeface="Calibri"/>
              </a:rPr>
              <a:t>: უზრუნველყავით ვიზიტისთვის აუცილებელი ტრანსპორტირება, ნებართვები და საჭირო ჯავშნები. დარწმუნდით, რომ გყავთ საკმარისი რაოდენობის თანმხლები პირები ან მოხალისეები, რომლებიც ზედამხედველობას გაუწევენ და დაეხმარებიან სტუდენტებს ვიზიტის დროს. </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0" i="0" lang="ka-GE" sz="2800" u="none" cap="none" strike="noStrike">
                <a:solidFill>
                  <a:schemeClr val="dk1"/>
                </a:solidFill>
                <a:latin typeface="Calibri"/>
                <a:ea typeface="Calibri"/>
                <a:cs typeface="Calibri"/>
                <a:sym typeface="Calibri"/>
              </a:rPr>
              <a:t>გამოავლინეთ ინტერაქტიული ექსპონატები ან პრაქტიკული აქტივობები, რომლებიც ვიზიტისას აქტიურად ჩართავს სტუდენტებს სასწავლო პროცესში.</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1" i="0" lang="ka-GE" sz="2800" u="none" cap="none" strike="noStrike">
                <a:solidFill>
                  <a:schemeClr val="dk1"/>
                </a:solidFill>
                <a:latin typeface="Calibri"/>
                <a:ea typeface="Calibri"/>
                <a:cs typeface="Calibri"/>
                <a:sym typeface="Calibri"/>
              </a:rPr>
              <a:t>დიფერენცირება</a:t>
            </a:r>
            <a:r>
              <a:rPr b="0" i="0" lang="ka-GE" sz="2800" u="none" cap="none" strike="noStrike">
                <a:solidFill>
                  <a:schemeClr val="dk1"/>
                </a:solidFill>
                <a:latin typeface="Calibri"/>
                <a:ea typeface="Calibri"/>
                <a:cs typeface="Calibri"/>
                <a:sym typeface="Calibri"/>
              </a:rPr>
              <a:t>: გაითვალისწინეთ თქვენი სტუდენტების მრავალფეროვანი სწავლის სტილი, საჭიროებები და შესაძლებლობები.  </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0" i="0" lang="ka-GE" sz="2800" u="none" cap="none" strike="noStrike">
                <a:solidFill>
                  <a:schemeClr val="dk1"/>
                </a:solidFill>
                <a:latin typeface="Calibri"/>
                <a:ea typeface="Calibri"/>
                <a:cs typeface="Calibri"/>
                <a:sym typeface="Calibri"/>
              </a:rPr>
              <a:t>დაგეგმეთ ვიზიტის შემდგომი აქტივობები, რათა ხელი შეუწყოთ გამოცდილების რეფლექსიას, სასწავლო გეგმასთან კავშირის უზრუნველსაყოფად.  </a:t>
            </a:r>
            <a:endParaRPr/>
          </a:p>
          <a:p>
            <a:pPr indent="-514440" lvl="0" marL="514440" marR="0" rtl="0" algn="l">
              <a:lnSpc>
                <a:spcPct val="120000"/>
              </a:lnSpc>
              <a:spcBef>
                <a:spcPts val="1001"/>
              </a:spcBef>
              <a:spcAft>
                <a:spcPts val="0"/>
              </a:spcAft>
              <a:buClr>
                <a:srgbClr val="000000"/>
              </a:buClr>
              <a:buSzPct val="100000"/>
              <a:buFont typeface="Arial"/>
              <a:buAutoNum type="arabicPeriod"/>
            </a:pPr>
            <a:r>
              <a:rPr b="0" i="0" lang="ka-GE" sz="2800" u="none" cap="none" strike="noStrike">
                <a:solidFill>
                  <a:schemeClr val="dk1"/>
                </a:solidFill>
                <a:latin typeface="Calibri"/>
                <a:ea typeface="Calibri"/>
                <a:cs typeface="Calibri"/>
                <a:sym typeface="Calibri"/>
              </a:rPr>
              <a:t>გამოავლინეთ შესაბამისი მეთოდები ვიზიტის დროს და მის შემდგომ სტუდენტების სწავლის შესაფასებლად.</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5"/>
          <p:cNvSpPr txBox="1"/>
          <p:nvPr>
            <p:ph type="title"/>
          </p:nvPr>
        </p:nvSpPr>
        <p:spPr>
          <a:xfrm>
            <a:off x="838080" y="500040"/>
            <a:ext cx="10515240" cy="132516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ka-GE" sz="2900">
                <a:solidFill>
                  <a:schemeClr val="dk1"/>
                </a:solidFill>
                <a:latin typeface="Calibri"/>
                <a:ea typeface="Calibri"/>
                <a:cs typeface="Calibri"/>
                <a:sym typeface="Calibri"/>
              </a:rPr>
              <a:t>რა უნდა გაითვალისწინოთ ESD-სთვის არაოფიციალური/არაფორმალური თანამშრომლობის პარტნიორის შერჩევისას</a:t>
            </a:r>
            <a:endParaRPr b="0" sz="2900" strike="noStrike">
              <a:solidFill>
                <a:schemeClr val="dk1"/>
              </a:solidFill>
              <a:latin typeface="Calibri"/>
              <a:ea typeface="Calibri"/>
              <a:cs typeface="Calibri"/>
              <a:sym typeface="Calibri"/>
            </a:endParaRPr>
          </a:p>
        </p:txBody>
      </p:sp>
      <p:sp>
        <p:nvSpPr>
          <p:cNvPr id="248" name="Google Shape;248;p15"/>
          <p:cNvSpPr txBox="1"/>
          <p:nvPr>
            <p:ph idx="1" type="body"/>
          </p:nvPr>
        </p:nvSpPr>
        <p:spPr>
          <a:xfrm>
            <a:off x="838080" y="2061000"/>
            <a:ext cx="10515240" cy="459380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marR="0" rtl="0" algn="l">
              <a:lnSpc>
                <a:spcPct val="120000"/>
              </a:lnSpc>
              <a:spcBef>
                <a:spcPts val="0"/>
              </a:spcBef>
              <a:spcAft>
                <a:spcPts val="0"/>
              </a:spcAft>
              <a:buClr>
                <a:srgbClr val="000000"/>
              </a:buClr>
              <a:buSzPct val="100000"/>
              <a:buFont typeface="Arial"/>
              <a:buChar char="•"/>
            </a:pPr>
            <a:r>
              <a:rPr b="0" i="0" lang="ka-GE" sz="2400" u="none" cap="none" strike="noStrike">
                <a:solidFill>
                  <a:schemeClr val="dk1"/>
                </a:solidFill>
                <a:latin typeface="Calibri"/>
                <a:ea typeface="Calibri"/>
                <a:cs typeface="Calibri"/>
                <a:sym typeface="Calibri"/>
              </a:rPr>
              <a:t>მკაფიოდ გამოკვეთეთ </a:t>
            </a:r>
            <a:r>
              <a:rPr b="1" i="0" lang="ka-GE" sz="2400" u="none" cap="none" strike="noStrike">
                <a:solidFill>
                  <a:schemeClr val="dk1"/>
                </a:solidFill>
                <a:latin typeface="Calibri"/>
                <a:ea typeface="Calibri"/>
                <a:cs typeface="Calibri"/>
                <a:sym typeface="Calibri"/>
              </a:rPr>
              <a:t>მიზნები და შედეგები</a:t>
            </a:r>
            <a:r>
              <a:rPr b="0" i="0" lang="ka-GE" sz="2400" u="none" cap="none" strike="noStrike">
                <a:solidFill>
                  <a:schemeClr val="dk1"/>
                </a:solidFill>
                <a:latin typeface="Calibri"/>
                <a:ea typeface="Calibri"/>
                <a:cs typeface="Calibri"/>
                <a:sym typeface="Calibri"/>
              </a:rPr>
              <a:t>, რომელთა მიღწევასაც თანამშრომლობის გზით ისახავთ მიზნად, უზრუნველყავით სასწავლო გეგმის შესაბამისობა მიზნებთან და მდგრადი განვითარების პრინციპებთან.</a:t>
            </a:r>
            <a:endParaRPr/>
          </a:p>
          <a:p>
            <a:pPr indent="-228600" lvl="0" marL="228600" marR="0" rtl="0" algn="l">
              <a:lnSpc>
                <a:spcPct val="120000"/>
              </a:lnSpc>
              <a:spcBef>
                <a:spcPts val="1001"/>
              </a:spcBef>
              <a:spcAft>
                <a:spcPts val="0"/>
              </a:spcAft>
              <a:buClr>
                <a:srgbClr val="000000"/>
              </a:buClr>
              <a:buSzPct val="100000"/>
              <a:buFont typeface="Arial"/>
              <a:buChar char="•"/>
            </a:pPr>
            <a:r>
              <a:rPr b="1" i="0" lang="ka-GE" sz="2400" u="none" cap="none" strike="noStrike">
                <a:solidFill>
                  <a:schemeClr val="dk1"/>
                </a:solidFill>
                <a:latin typeface="Calibri"/>
                <a:ea typeface="Calibri"/>
                <a:cs typeface="Calibri"/>
                <a:sym typeface="Calibri"/>
              </a:rPr>
              <a:t>ეძებეთ და შეაფასეთ: </a:t>
            </a:r>
            <a:r>
              <a:rPr b="0" i="0" lang="ka-GE" sz="2400" u="none" cap="none" strike="noStrike">
                <a:solidFill>
                  <a:schemeClr val="dk1"/>
                </a:solidFill>
                <a:latin typeface="Calibri"/>
                <a:ea typeface="Calibri"/>
                <a:cs typeface="Calibri"/>
                <a:sym typeface="Calibri"/>
              </a:rPr>
              <a:t>შეამოწმეთ პარტნიორების გულისხმიერება მდგრადი განვითარების მიმართ, შესაბამისი ცოდნა და რესურსები საგანმანათლებლო ინიციატივების მხარდასაჭერად. რეკომენდირებულია შეფასდეს პარტნიორის შესაბამისობა სკოლის ღირებულებებთან და სასწავლო კურიკულუმთან. </a:t>
            </a:r>
            <a:endParaRPr/>
          </a:p>
          <a:p>
            <a:pPr indent="-228600" lvl="0" marL="228600" marR="0" rtl="0" algn="l">
              <a:lnSpc>
                <a:spcPct val="120000"/>
              </a:lnSpc>
              <a:spcBef>
                <a:spcPts val="1001"/>
              </a:spcBef>
              <a:spcAft>
                <a:spcPts val="0"/>
              </a:spcAft>
              <a:buClr>
                <a:srgbClr val="000000"/>
              </a:buClr>
              <a:buSzPct val="100000"/>
              <a:buFont typeface="Arial"/>
              <a:buChar char="•"/>
            </a:pPr>
            <a:r>
              <a:rPr b="1" i="0" lang="ka-GE" sz="2400" u="none" cap="none" strike="noStrike">
                <a:solidFill>
                  <a:schemeClr val="dk1"/>
                </a:solidFill>
                <a:latin typeface="Calibri"/>
                <a:ea typeface="Calibri"/>
                <a:cs typeface="Calibri"/>
                <a:sym typeface="Calibri"/>
              </a:rPr>
              <a:t>გაითვალისწინეთ პარტნიორის როლი</a:t>
            </a:r>
            <a:r>
              <a:rPr b="0" i="0" lang="ka-GE" sz="2400" u="none" cap="none" strike="noStrike">
                <a:solidFill>
                  <a:schemeClr val="dk1"/>
                </a:solidFill>
                <a:latin typeface="Calibri"/>
                <a:ea typeface="Calibri"/>
                <a:cs typeface="Calibri"/>
                <a:sym typeface="Calibri"/>
              </a:rPr>
              <a:t>. მაგ., ექსპერტიზისა და რესურსების მიწოდება მოსწავლეთა სწავლის მხარდასაჭერად, ან მოსწავლეთა ჩართვა მნიშვნელოვან სასწავლო გამოცდილებებში, როგორიცაა პრაქტიკული აქტივობები ან ექსკურსიები და ა.შ. </a:t>
            </a:r>
            <a:endParaRPr/>
          </a:p>
          <a:p>
            <a:pPr indent="-228600" lvl="0" marL="228600" marR="0" rtl="0" algn="l">
              <a:lnSpc>
                <a:spcPct val="120000"/>
              </a:lnSpc>
              <a:spcBef>
                <a:spcPts val="1001"/>
              </a:spcBef>
              <a:spcAft>
                <a:spcPts val="0"/>
              </a:spcAft>
              <a:buClr>
                <a:srgbClr val="000000"/>
              </a:buClr>
              <a:buSzPct val="100000"/>
              <a:buFont typeface="Arial"/>
              <a:buChar char="•"/>
            </a:pPr>
            <a:r>
              <a:rPr b="0" i="0" lang="ka-GE" sz="2400" u="none" cap="none" strike="noStrike">
                <a:solidFill>
                  <a:schemeClr val="dk1"/>
                </a:solidFill>
                <a:latin typeface="Calibri"/>
                <a:ea typeface="Calibri"/>
                <a:cs typeface="Calibri"/>
                <a:sym typeface="Calibri"/>
              </a:rPr>
              <a:t>განიხილეთ </a:t>
            </a:r>
            <a:r>
              <a:rPr b="1" i="0" lang="ka-GE" sz="2400" u="none" cap="none" strike="noStrike">
                <a:solidFill>
                  <a:schemeClr val="dk1"/>
                </a:solidFill>
                <a:latin typeface="Calibri"/>
                <a:ea typeface="Calibri"/>
                <a:cs typeface="Calibri"/>
                <a:sym typeface="Calibri"/>
              </a:rPr>
              <a:t>გრძელვადიანი თანამშრომლობისა </a:t>
            </a:r>
            <a:r>
              <a:rPr b="0" i="0" lang="ka-GE" sz="2400" u="none" cap="none" strike="noStrike">
                <a:solidFill>
                  <a:schemeClr val="dk1"/>
                </a:solidFill>
                <a:latin typeface="Calibri"/>
                <a:ea typeface="Calibri"/>
                <a:cs typeface="Calibri"/>
                <a:sym typeface="Calibri"/>
              </a:rPr>
              <a:t>და მიმდინარე პარტნიორობის პოტენციალი. რა არის ამ თანამშრომლობის შინაარსი, რაც მას აქტუალურს ხდის გრძელვადიან პერსპექტივაში, როგორც თქვენთვის, ასევე თანამშრომლობის პარტნიორისთვის.</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6"/>
          <p:cNvSpPr txBox="1"/>
          <p:nvPr>
            <p:ph type="title"/>
          </p:nvPr>
        </p:nvSpPr>
        <p:spPr>
          <a:xfrm>
            <a:off x="831960" y="1709640"/>
            <a:ext cx="10515240" cy="285228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25952"/>
              </a:buClr>
              <a:buSzPts val="4400"/>
              <a:buFont typeface="Calibri"/>
              <a:buNone/>
            </a:pPr>
            <a:r>
              <a:rPr b="1" lang="ka-GE" sz="4400" strike="noStrike">
                <a:solidFill>
                  <a:srgbClr val="025952"/>
                </a:solidFill>
                <a:latin typeface="Calibri"/>
                <a:ea typeface="Calibri"/>
                <a:cs typeface="Calibri"/>
                <a:sym typeface="Calibri"/>
              </a:rPr>
              <a:t>3. </a:t>
            </a:r>
            <a:r>
              <a:rPr b="1" lang="ka-GE">
                <a:solidFill>
                  <a:srgbClr val="025952"/>
                </a:solidFill>
                <a:latin typeface="Calibri"/>
                <a:ea typeface="Calibri"/>
                <a:cs typeface="Calibri"/>
                <a:sym typeface="Calibri"/>
              </a:rPr>
              <a:t>მდგრადი განვითარების სწავლების მაგალითები არაფორმალურ პარტნიორებთან ერთად</a:t>
            </a:r>
            <a:endParaRPr b="0" sz="4400" strike="noStrike">
              <a:solidFill>
                <a:schemeClr val="dk1"/>
              </a:solidFill>
              <a:latin typeface="Calibri"/>
              <a:ea typeface="Calibri"/>
              <a:cs typeface="Calibri"/>
              <a:sym typeface="Calibri"/>
            </a:endParaRPr>
          </a:p>
        </p:txBody>
      </p:sp>
      <p:sp>
        <p:nvSpPr>
          <p:cNvPr id="254" name="Google Shape;254;p16"/>
          <p:cNvSpPr txBox="1"/>
          <p:nvPr>
            <p:ph idx="1" type="body"/>
          </p:nvPr>
        </p:nvSpPr>
        <p:spPr>
          <a:xfrm>
            <a:off x="831960" y="4589640"/>
            <a:ext cx="10515240" cy="149976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rgbClr val="025952"/>
              </a:buClr>
              <a:buSzPct val="100000"/>
              <a:buFont typeface="Calibri"/>
              <a:buNone/>
            </a:pPr>
            <a:r>
              <a:rPr b="0" i="0" lang="ka-GE" sz="2800" u="none" cap="none" strike="noStrike">
                <a:solidFill>
                  <a:srgbClr val="025952"/>
                </a:solidFill>
                <a:latin typeface="Calibri"/>
                <a:ea typeface="Calibri"/>
                <a:cs typeface="Calibri"/>
                <a:sym typeface="Calibri"/>
              </a:rPr>
              <a:t>მაგალითი 1: ორი თანამშრომლობითი სტუდენტური პროექტი (StarT LUMA პროგრამა)</a:t>
            </a:r>
            <a:endParaRPr/>
          </a:p>
          <a:p>
            <a:pPr indent="0" lvl="0" marL="0" marR="0" rtl="0" algn="ctr">
              <a:lnSpc>
                <a:spcPct val="90000"/>
              </a:lnSpc>
              <a:spcBef>
                <a:spcPts val="1001"/>
              </a:spcBef>
              <a:spcAft>
                <a:spcPts val="0"/>
              </a:spcAft>
              <a:buClr>
                <a:srgbClr val="025952"/>
              </a:buClr>
              <a:buSzPct val="100000"/>
              <a:buFont typeface="Calibri"/>
              <a:buNone/>
            </a:pPr>
            <a:r>
              <a:rPr b="0" i="0" lang="ka-GE" sz="2800" u="none" cap="none" strike="noStrike">
                <a:solidFill>
                  <a:srgbClr val="025952"/>
                </a:solidFill>
                <a:latin typeface="Calibri"/>
                <a:ea typeface="Calibri"/>
                <a:cs typeface="Calibri"/>
                <a:sym typeface="Calibri"/>
              </a:rPr>
              <a:t>მაგალითი 2: ჰაიტაიალას ტყის სადგური, როგორც სასწავლო ვიზიტის მაგალითი კვლევით სადგურზე</a:t>
            </a:r>
            <a:endParaRPr/>
          </a:p>
          <a:p>
            <a:pPr indent="0" lvl="0" marL="0" marR="0" rtl="0" algn="ctr">
              <a:lnSpc>
                <a:spcPct val="90000"/>
              </a:lnSpc>
              <a:spcBef>
                <a:spcPts val="1001"/>
              </a:spcBef>
              <a:spcAft>
                <a:spcPts val="0"/>
              </a:spcAft>
              <a:buClr>
                <a:srgbClr val="FF0000"/>
              </a:buClr>
              <a:buSzPct val="100000"/>
              <a:buFont typeface="Calibri"/>
              <a:buNone/>
            </a:pPr>
            <a:r>
              <a:rPr b="0" i="0" lang="ka-GE" sz="2800" u="none" cap="none" strike="noStrike">
                <a:solidFill>
                  <a:srgbClr val="FF0000"/>
                </a:solidFill>
                <a:latin typeface="Calibri"/>
                <a:ea typeface="Calibri"/>
                <a:cs typeface="Calibri"/>
                <a:sym typeface="Calibri"/>
              </a:rPr>
              <a:t>გთხოვთ, აქვე დაამატოთ თქვენი მაგალითები</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7"/>
          <p:cNvSpPr txBox="1"/>
          <p:nvPr>
            <p:ph idx="1" type="body"/>
          </p:nvPr>
        </p:nvSpPr>
        <p:spPr>
          <a:xfrm>
            <a:off x="304801" y="2222501"/>
            <a:ext cx="6971631" cy="4635500"/>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87480" rtl="0" algn="l">
              <a:lnSpc>
                <a:spcPct val="110000"/>
              </a:lnSpc>
              <a:spcBef>
                <a:spcPts val="0"/>
              </a:spcBef>
              <a:spcAft>
                <a:spcPts val="0"/>
              </a:spcAft>
              <a:buClr>
                <a:schemeClr val="dk1"/>
              </a:buClr>
              <a:buSzPct val="100000"/>
              <a:buNone/>
            </a:pPr>
            <a:r>
              <a:rPr b="1" lang="ka-GE" sz="2000" strike="noStrike">
                <a:solidFill>
                  <a:schemeClr val="dk1"/>
                </a:solidFill>
                <a:latin typeface="Calibri"/>
                <a:ea typeface="Calibri"/>
                <a:cs typeface="Calibri"/>
                <a:sym typeface="Calibri"/>
              </a:rPr>
              <a:t>სასწავლო ჯგუფის დასახელება: </a:t>
            </a:r>
            <a:br>
              <a:rPr lang="ka-GE" sz="2000"/>
            </a:br>
            <a:r>
              <a:rPr lang="ka-GE" sz="2000">
                <a:solidFill>
                  <a:schemeClr val="dk1"/>
                </a:solidFill>
              </a:rPr>
              <a:t>იანტიან უჰანის სკოლა, ჩინეთი</a:t>
            </a:r>
            <a:endParaRPr b="0" sz="2000" strike="noStrike">
              <a:solidFill>
                <a:schemeClr val="dk1"/>
              </a:solidFill>
              <a:latin typeface="Calibri"/>
              <a:ea typeface="Calibri"/>
              <a:cs typeface="Calibri"/>
              <a:sym typeface="Calibri"/>
            </a:endParaRPr>
          </a:p>
          <a:p>
            <a:pPr indent="0" lvl="0" marL="87480" rtl="0" algn="l">
              <a:lnSpc>
                <a:spcPct val="110000"/>
              </a:lnSpc>
              <a:spcBef>
                <a:spcPts val="1001"/>
              </a:spcBef>
              <a:spcAft>
                <a:spcPts val="0"/>
              </a:spcAft>
              <a:buClr>
                <a:schemeClr val="dk1"/>
              </a:buClr>
              <a:buSzPct val="100000"/>
              <a:buNone/>
            </a:pPr>
            <a:r>
              <a:rPr b="1" lang="ka-GE" sz="2000" strike="noStrike">
                <a:solidFill>
                  <a:schemeClr val="dk1"/>
                </a:solidFill>
                <a:latin typeface="Calibri"/>
                <a:ea typeface="Calibri"/>
                <a:cs typeface="Calibri"/>
                <a:sym typeface="Calibri"/>
              </a:rPr>
              <a:t>სკოლის დონე:</a:t>
            </a:r>
            <a:r>
              <a:rPr b="0" lang="ka-GE" sz="2000" strike="noStrike">
                <a:solidFill>
                  <a:schemeClr val="dk1"/>
                </a:solidFill>
                <a:latin typeface="Calibri"/>
                <a:ea typeface="Calibri"/>
                <a:cs typeface="Calibri"/>
                <a:sym typeface="Calibri"/>
              </a:rPr>
              <a:t> დაწყებითი სკოლა</a:t>
            </a:r>
            <a:endParaRPr b="0" sz="2000" strike="noStrike">
              <a:solidFill>
                <a:schemeClr val="dk1"/>
              </a:solidFill>
              <a:latin typeface="Calibri"/>
              <a:ea typeface="Calibri"/>
              <a:cs typeface="Calibri"/>
              <a:sym typeface="Calibri"/>
            </a:endParaRPr>
          </a:p>
          <a:p>
            <a:pPr indent="0" lvl="0" marL="87480" rtl="0" algn="l">
              <a:lnSpc>
                <a:spcPct val="110000"/>
              </a:lnSpc>
              <a:spcBef>
                <a:spcPts val="1001"/>
              </a:spcBef>
              <a:spcAft>
                <a:spcPts val="0"/>
              </a:spcAft>
              <a:buClr>
                <a:schemeClr val="dk1"/>
              </a:buClr>
              <a:buSzPct val="100000"/>
              <a:buNone/>
            </a:pPr>
            <a:r>
              <a:rPr b="1" lang="ka-GE" sz="2000">
                <a:solidFill>
                  <a:schemeClr val="dk1"/>
                </a:solidFill>
              </a:rPr>
              <a:t>პროექტში გამოყენებული საგნები: </a:t>
            </a:r>
            <a:r>
              <a:rPr lang="ka-GE" sz="2000">
                <a:solidFill>
                  <a:schemeClr val="dk1"/>
                </a:solidFill>
              </a:rPr>
              <a:t>ყოვლისმომცველი პრაქტიკა, ბიოლოგია, ქიმია, ფიზიკა, კომპიუტერული მეცნიერებები და ინჟინერია, მათემატიკა, ჩინური ლიტერატურა, ხელოვნება, გეოგრაფია და საბუნებისმეტყველო მეცნიერებები.</a:t>
            </a:r>
            <a:endParaRPr/>
          </a:p>
          <a:p>
            <a:pPr indent="0" lvl="0" marL="87480" rtl="0" algn="l">
              <a:lnSpc>
                <a:spcPct val="110000"/>
              </a:lnSpc>
              <a:spcBef>
                <a:spcPts val="1001"/>
              </a:spcBef>
              <a:spcAft>
                <a:spcPts val="0"/>
              </a:spcAft>
              <a:buClr>
                <a:schemeClr val="dk1"/>
              </a:buClr>
              <a:buSzPct val="100000"/>
              <a:buNone/>
            </a:pPr>
            <a:r>
              <a:rPr b="1" lang="ka-GE" sz="2000">
                <a:solidFill>
                  <a:schemeClr val="dk1"/>
                </a:solidFill>
              </a:rPr>
              <a:t>მიმოხილვა: </a:t>
            </a:r>
            <a:r>
              <a:rPr lang="ka-GE" sz="2000">
                <a:solidFill>
                  <a:schemeClr val="dk1"/>
                </a:solidFill>
              </a:rPr>
              <a:t>„ერთ დღეს, როდესაც ბიბლიოთეკაში წავედით, კუთხეში წავაწყდით წიგნს, რომელსაც ძლიერი ობის სუნი ასდიოდა და უფრო ახლოს დათვალიერებისას ობისგან მიყენებული დაზიანებები შევამჩნიეთ. მოგვიანებით, ბიბლიოთეკარისგან გავიგეთ, რომ ბიბლიოთეკაში ბევრ სხვა წიგნსაც ობის სოკოთი გამოწვეული მსგავსი დაზიანებები ჰქონდა .</a:t>
            </a:r>
            <a:endParaRPr/>
          </a:p>
          <a:p>
            <a:pPr indent="0" lvl="0" marL="87480" rtl="0" algn="l">
              <a:lnSpc>
                <a:spcPct val="110000"/>
              </a:lnSpc>
              <a:spcBef>
                <a:spcPts val="1001"/>
              </a:spcBef>
              <a:spcAft>
                <a:spcPts val="0"/>
              </a:spcAft>
              <a:buClr>
                <a:schemeClr val="dk1"/>
              </a:buClr>
              <a:buSzPct val="100000"/>
              <a:buNone/>
            </a:pPr>
            <a:r>
              <a:rPr b="1" lang="ka-GE" sz="2000">
                <a:solidFill>
                  <a:schemeClr val="dk1"/>
                </a:solidFill>
              </a:rPr>
              <a:t>პროექტის </a:t>
            </a:r>
            <a:r>
              <a:rPr b="1" lang="ka-GE" sz="2000" strike="noStrike">
                <a:solidFill>
                  <a:schemeClr val="dk1"/>
                </a:solidFill>
                <a:latin typeface="Calibri"/>
                <a:ea typeface="Calibri"/>
                <a:cs typeface="Calibri"/>
                <a:sym typeface="Calibri"/>
              </a:rPr>
              <a:t>დღიური:  </a:t>
            </a:r>
            <a:br>
              <a:rPr lang="ka-GE" sz="2000"/>
            </a:br>
            <a:r>
              <a:rPr b="0" lang="ka-GE" sz="2000" u="sng" strike="noStrike">
                <a:solidFill>
                  <a:schemeClr val="dk1"/>
                </a:solidFill>
                <a:latin typeface="Calibri"/>
                <a:ea typeface="Calibri"/>
                <a:cs typeface="Calibri"/>
                <a:sym typeface="Calibri"/>
                <a:hlinkClick r:id="rId3">
                  <a:extLst>
                    <a:ext uri="{A12FA001-AC4F-418D-AE19-62706E023703}">
                      <ahyp:hlinkClr val="tx"/>
                    </a:ext>
                  </a:extLst>
                </a:hlinkClick>
              </a:rPr>
              <a:t>https://start.luma.fi/wp-content/uploads/2020/04/moldy-books-project-diary-1.pdf</a:t>
            </a:r>
            <a:endParaRPr b="0" sz="2000" strike="noStrike">
              <a:solidFill>
                <a:schemeClr val="dk1"/>
              </a:solidFill>
              <a:latin typeface="Calibri"/>
              <a:ea typeface="Calibri"/>
              <a:cs typeface="Calibri"/>
              <a:sym typeface="Calibri"/>
            </a:endParaRPr>
          </a:p>
        </p:txBody>
      </p:sp>
      <p:sp>
        <p:nvSpPr>
          <p:cNvPr id="261" name="Google Shape;261;p17"/>
          <p:cNvSpPr/>
          <p:nvPr/>
        </p:nvSpPr>
        <p:spPr>
          <a:xfrm>
            <a:off x="304801" y="587879"/>
            <a:ext cx="11710736" cy="1529173"/>
          </a:xfrm>
          <a:prstGeom prst="rect">
            <a:avLst/>
          </a:prstGeom>
          <a:noFill/>
          <a:ln>
            <a:noFill/>
          </a:ln>
        </p:spPr>
        <p:txBody>
          <a:bodyPr anchorCtr="0" anchor="ctr" bIns="45700" lIns="91425" spcFirstLastPara="1" rIns="91425" wrap="square" tIns="45700">
            <a:noAutofit/>
          </a:bodyPr>
          <a:lstStyle/>
          <a:p>
            <a:pPr indent="-704850" lvl="0" marL="742950" marR="0" rtl="0" algn="l">
              <a:lnSpc>
                <a:spcPct val="82000"/>
              </a:lnSpc>
              <a:spcBef>
                <a:spcPts val="0"/>
              </a:spcBef>
              <a:spcAft>
                <a:spcPts val="0"/>
              </a:spcAft>
              <a:buClr>
                <a:schemeClr val="dk1"/>
              </a:buClr>
              <a:buSzPts val="2600"/>
              <a:buFont typeface="Calibri"/>
              <a:buAutoNum type="arabicPeriod"/>
            </a:pPr>
            <a:r>
              <a:rPr b="1" lang="ka-GE" sz="2600">
                <a:solidFill>
                  <a:schemeClr val="dk1"/>
                </a:solidFill>
                <a:latin typeface="Calibri"/>
                <a:ea typeface="Calibri"/>
                <a:cs typeface="Calibri"/>
                <a:sym typeface="Calibri"/>
              </a:rPr>
              <a:t>PBL მაგალითი A. ადგილობრივ ბიბლიოთეკასთან თანამშრომლობა.</a:t>
            </a:r>
            <a:endParaRPr sz="800"/>
          </a:p>
          <a:p>
            <a:pPr indent="-704850" lvl="0" marL="742950" marR="0" rtl="0" algn="l">
              <a:lnSpc>
                <a:spcPct val="82000"/>
              </a:lnSpc>
              <a:spcBef>
                <a:spcPts val="0"/>
              </a:spcBef>
              <a:spcAft>
                <a:spcPts val="0"/>
              </a:spcAft>
              <a:buClr>
                <a:schemeClr val="dk1"/>
              </a:buClr>
              <a:buSzPts val="2600"/>
              <a:buFont typeface="Calibri"/>
              <a:buAutoNum type="arabicPeriod"/>
            </a:pPr>
            <a:r>
              <a:rPr b="1" lang="ka-GE" sz="2600">
                <a:solidFill>
                  <a:schemeClr val="dk1"/>
                </a:solidFill>
                <a:latin typeface="Calibri"/>
                <a:ea typeface="Calibri"/>
                <a:cs typeface="Calibri"/>
                <a:sym typeface="Calibri"/>
              </a:rPr>
              <a:t> სამოქმედო გეგმა უნჰაის სკოლის ბიბლიოთეკაში დაობებული წიგნების გადასარჩენად</a:t>
            </a:r>
            <a:endParaRPr b="0" sz="1800" strike="noStrike">
              <a:solidFill>
                <a:srgbClr val="000000"/>
              </a:solidFill>
              <a:latin typeface="Calibri"/>
              <a:ea typeface="Calibri"/>
              <a:cs typeface="Calibri"/>
              <a:sym typeface="Calibri"/>
            </a:endParaRPr>
          </a:p>
        </p:txBody>
      </p:sp>
      <p:sp>
        <p:nvSpPr>
          <p:cNvPr id="262" name="Google Shape;262;p17"/>
          <p:cNvSpPr/>
          <p:nvPr/>
        </p:nvSpPr>
        <p:spPr>
          <a:xfrm>
            <a:off x="7627320" y="5232600"/>
            <a:ext cx="4536000" cy="638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ka-GE" sz="1800" strike="noStrike">
                <a:solidFill>
                  <a:schemeClr val="dk1"/>
                </a:solidFill>
                <a:latin typeface="Calibri"/>
                <a:ea typeface="Calibri"/>
                <a:cs typeface="Calibri"/>
                <a:sym typeface="Calibri"/>
              </a:rPr>
              <a:t>Project video in YouTube:</a:t>
            </a:r>
            <a:br>
              <a:rPr lang="ka-GE" sz="1800">
                <a:solidFill>
                  <a:schemeClr val="dk1"/>
                </a:solidFill>
                <a:latin typeface="Calibri"/>
                <a:ea typeface="Calibri"/>
                <a:cs typeface="Calibri"/>
                <a:sym typeface="Calibri"/>
              </a:rPr>
            </a:br>
            <a:r>
              <a:rPr b="0" lang="ka-GE" sz="1800" u="sng" strike="noStrike">
                <a:solidFill>
                  <a:schemeClr val="dk1"/>
                </a:solidFill>
                <a:latin typeface="Calibri"/>
                <a:ea typeface="Calibri"/>
                <a:cs typeface="Calibri"/>
                <a:sym typeface="Calibri"/>
                <a:hlinkClick r:id="rId4">
                  <a:extLst>
                    <a:ext uri="{A12FA001-AC4F-418D-AE19-62706E023703}">
                      <ahyp:hlinkClr val="tx"/>
                    </a:ext>
                  </a:extLst>
                </a:hlinkClick>
              </a:rPr>
              <a:t>https://youtu.be/TuFlIoRX0XI?feature=shared</a:t>
            </a:r>
            <a:r>
              <a:rPr b="0" lang="ka-GE" sz="1800" strike="noStrike">
                <a:solidFill>
                  <a:schemeClr val="dk1"/>
                </a:solidFill>
                <a:latin typeface="Calibri"/>
                <a:ea typeface="Calibri"/>
                <a:cs typeface="Calibri"/>
                <a:sym typeface="Calibri"/>
              </a:rPr>
              <a:t> </a:t>
            </a:r>
            <a:endParaRPr b="0" sz="1800" strike="noStrike">
              <a:solidFill>
                <a:srgbClr val="000000"/>
              </a:solidFill>
              <a:latin typeface="Calibri"/>
              <a:ea typeface="Calibri"/>
              <a:cs typeface="Calibri"/>
              <a:sym typeface="Calibri"/>
            </a:endParaRPr>
          </a:p>
        </p:txBody>
      </p:sp>
      <p:pic>
        <p:nvPicPr>
          <p:cNvPr descr="StarT programme logo" id="263" name="Google Shape;263;p17"/>
          <p:cNvPicPr preferRelativeResize="0"/>
          <p:nvPr/>
        </p:nvPicPr>
        <p:blipFill rotWithShape="1">
          <a:blip r:embed="rId5">
            <a:alphaModFix/>
          </a:blip>
          <a:srcRect b="0" l="0" r="0" t="0"/>
          <a:stretch/>
        </p:blipFill>
        <p:spPr>
          <a:xfrm>
            <a:off x="7968240" y="2004120"/>
            <a:ext cx="2963880" cy="29638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18"/>
          <p:cNvPicPr preferRelativeResize="0"/>
          <p:nvPr/>
        </p:nvPicPr>
        <p:blipFill rotWithShape="1">
          <a:blip r:embed="rId3">
            <a:alphaModFix/>
          </a:blip>
          <a:srcRect b="2863" l="0" r="0" t="0"/>
          <a:stretch/>
        </p:blipFill>
        <p:spPr>
          <a:xfrm>
            <a:off x="8984520" y="1127520"/>
            <a:ext cx="3014280" cy="4392000"/>
          </a:xfrm>
          <a:prstGeom prst="rect">
            <a:avLst/>
          </a:prstGeom>
          <a:noFill/>
          <a:ln>
            <a:noFill/>
          </a:ln>
        </p:spPr>
      </p:pic>
      <p:pic>
        <p:nvPicPr>
          <p:cNvPr id="270" name="Google Shape;270;p18"/>
          <p:cNvPicPr preferRelativeResize="0"/>
          <p:nvPr/>
        </p:nvPicPr>
        <p:blipFill rotWithShape="1">
          <a:blip r:embed="rId4">
            <a:alphaModFix/>
          </a:blip>
          <a:srcRect b="0" l="0" r="0" t="0"/>
          <a:stretch/>
        </p:blipFill>
        <p:spPr>
          <a:xfrm>
            <a:off x="10976040" y="11520"/>
            <a:ext cx="1116000" cy="1116000"/>
          </a:xfrm>
          <a:prstGeom prst="rect">
            <a:avLst/>
          </a:prstGeom>
          <a:noFill/>
          <a:ln>
            <a:noFill/>
          </a:ln>
        </p:spPr>
      </p:pic>
      <p:sp>
        <p:nvSpPr>
          <p:cNvPr id="271" name="Google Shape;271;p18"/>
          <p:cNvSpPr txBox="1"/>
          <p:nvPr>
            <p:ph idx="1" type="body"/>
          </p:nvPr>
        </p:nvSpPr>
        <p:spPr>
          <a:xfrm>
            <a:off x="193200" y="2114875"/>
            <a:ext cx="8698200" cy="4805700"/>
          </a:xfrm>
          <a:prstGeom prst="rect">
            <a:avLst/>
          </a:prstGeom>
          <a:solidFill>
            <a:schemeClr val="lt1"/>
          </a:solidFill>
          <a:ln>
            <a:noFill/>
          </a:ln>
        </p:spPr>
        <p:txBody>
          <a:bodyPr anchorCtr="0" anchor="t" bIns="45700" lIns="91425" spcFirstLastPara="1" rIns="91425" wrap="square" tIns="45700">
            <a:noAutofit/>
          </a:bodyPr>
          <a:lstStyle/>
          <a:p>
            <a:pPr indent="0" lvl="0" marL="228600" rtl="0" algn="l">
              <a:lnSpc>
                <a:spcPct val="80000"/>
              </a:lnSpc>
              <a:spcBef>
                <a:spcPts val="0"/>
              </a:spcBef>
              <a:spcAft>
                <a:spcPts val="0"/>
              </a:spcAft>
              <a:buClr>
                <a:schemeClr val="dk1"/>
              </a:buClr>
              <a:buSzPts val="1800"/>
              <a:buNone/>
            </a:pPr>
            <a:r>
              <a:rPr b="1" i="1" lang="ka-GE" sz="1800" strike="noStrike">
                <a:solidFill>
                  <a:schemeClr val="dk1"/>
                </a:solidFill>
                <a:latin typeface="Calibri"/>
                <a:ea typeface="Calibri"/>
                <a:cs typeface="Calibri"/>
                <a:sym typeface="Calibri"/>
              </a:rPr>
              <a:t>სასწავლო ჯგუფის დასახელება: </a:t>
            </a:r>
            <a:r>
              <a:rPr lang="ka-GE" sz="1800">
                <a:solidFill>
                  <a:schemeClr val="dk1"/>
                </a:solidFill>
              </a:rPr>
              <a:t> Haukiputaan lukio, ფინეთი (უმაღლესი სკოლა) სკოლის დონე: უმაღლესი საშუალო სკოლა</a:t>
            </a:r>
            <a:endParaRPr/>
          </a:p>
          <a:p>
            <a:pPr indent="0" lvl="0" marL="228600" rtl="0" algn="l">
              <a:lnSpc>
                <a:spcPct val="80000"/>
              </a:lnSpc>
              <a:spcBef>
                <a:spcPts val="1001"/>
              </a:spcBef>
              <a:spcAft>
                <a:spcPts val="0"/>
              </a:spcAft>
              <a:buClr>
                <a:schemeClr val="dk1"/>
              </a:buClr>
              <a:buSzPts val="1800"/>
              <a:buNone/>
            </a:pPr>
            <a:br>
              <a:rPr lang="ka-GE" sz="1800"/>
            </a:br>
            <a:r>
              <a:rPr b="1" i="1" lang="ka-GE" sz="1800">
                <a:solidFill>
                  <a:schemeClr val="dk1"/>
                </a:solidFill>
              </a:rPr>
              <a:t>პროექტში გამოყენებული საგნები: </a:t>
            </a:r>
            <a:r>
              <a:rPr i="1" lang="ka-GE" sz="1800">
                <a:solidFill>
                  <a:schemeClr val="dk1"/>
                </a:solidFill>
              </a:rPr>
              <a:t>მათემატიკა, ფიზიკა, საზოგადოებრივი მეცნიერებები, კომპიუტერული მეცნიერებები, გეოგრაფია.</a:t>
            </a:r>
            <a:endParaRPr b="0" sz="1800" strike="noStrike">
              <a:solidFill>
                <a:schemeClr val="dk1"/>
              </a:solidFill>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1800"/>
              <a:buChar char="•"/>
            </a:pPr>
            <a:r>
              <a:rPr b="1" lang="ka-GE" sz="1800" strike="noStrike">
                <a:solidFill>
                  <a:schemeClr val="dk1"/>
                </a:solidFill>
                <a:latin typeface="Calibri"/>
                <a:ea typeface="Calibri"/>
                <a:cs typeface="Calibri"/>
                <a:sym typeface="Calibri"/>
              </a:rPr>
              <a:t>მიმოხილვა: </a:t>
            </a:r>
            <a:r>
              <a:rPr lang="ka-GE" sz="1800"/>
              <a:t>მოსწავლეებს სურდათ, ახალგაზრდებისთვის მარტივი ინსტრუმენტი შეექმნათ კლიმატის მოქმედებების შესასწავლად. ასე გაჩნდა კლიმატის კალკულატორის იდეა — აპლიკაცია, სადაც მომხმარებელი აღნიშნავს კლიმატის ქმედებებს და ამისთვის იღებს ქულებს.</a:t>
            </a:r>
            <a:endParaRPr/>
          </a:p>
          <a:p>
            <a:pPr indent="-228600" lvl="0" marL="228600" rtl="0" algn="l">
              <a:lnSpc>
                <a:spcPct val="90000"/>
              </a:lnSpc>
              <a:spcBef>
                <a:spcPts val="1000"/>
              </a:spcBef>
              <a:spcAft>
                <a:spcPts val="0"/>
              </a:spcAft>
              <a:buClr>
                <a:schemeClr val="dk1"/>
              </a:buClr>
              <a:buSzPts val="1800"/>
              <a:buChar char="•"/>
            </a:pPr>
            <a:r>
              <a:rPr lang="ka-GE" sz="1800"/>
              <a:t>აპლიკაცია თავად მოსწავლეებმა დააპროექტეს და პროგრამულად განავითარეს უნივერსიტეტისა და კომპანიების ექსპერტების დახმარებით.</a:t>
            </a:r>
            <a:endParaRPr/>
          </a:p>
          <a:p>
            <a:pPr indent="0" lvl="0" marL="228600" rtl="0" algn="l">
              <a:lnSpc>
                <a:spcPct val="80000"/>
              </a:lnSpc>
              <a:spcBef>
                <a:spcPts val="1001"/>
              </a:spcBef>
              <a:spcAft>
                <a:spcPts val="0"/>
              </a:spcAft>
              <a:buClr>
                <a:schemeClr val="dk1"/>
              </a:buClr>
              <a:buSzPts val="1800"/>
              <a:buNone/>
            </a:pPr>
            <a:r>
              <a:rPr b="1" i="1" lang="ka-GE" sz="1800" strike="noStrike">
                <a:solidFill>
                  <a:schemeClr val="dk1"/>
                </a:solidFill>
                <a:latin typeface="Calibri"/>
                <a:ea typeface="Calibri"/>
                <a:cs typeface="Calibri"/>
                <a:sym typeface="Calibri"/>
              </a:rPr>
              <a:t>პროექტის დღიური: </a:t>
            </a:r>
            <a:r>
              <a:rPr b="1" i="1" lang="ka-GE" sz="1800" u="sng" strike="noStrike">
                <a:solidFill>
                  <a:srgbClr val="0563C1"/>
                </a:solidFill>
                <a:latin typeface="Calibri"/>
                <a:ea typeface="Calibri"/>
                <a:cs typeface="Calibri"/>
                <a:sym typeface="Calibri"/>
                <a:hlinkClick r:id="rId5">
                  <a:extLst>
                    <a:ext uri="{A12FA001-AC4F-418D-AE19-62706E023703}">
                      <ahyp:hlinkClr val="tx"/>
                    </a:ext>
                  </a:extLst>
                </a:hlinkClick>
              </a:rPr>
              <a:t>https://sites.google.com/view/ilmastolaskuri/diary?authuser=0</a:t>
            </a:r>
            <a:r>
              <a:rPr b="1" i="1" lang="ka-GE" sz="1800" strike="noStrike">
                <a:solidFill>
                  <a:srgbClr val="555555"/>
                </a:solidFill>
                <a:latin typeface="Calibri"/>
                <a:ea typeface="Calibri"/>
                <a:cs typeface="Calibri"/>
                <a:sym typeface="Calibri"/>
              </a:rPr>
              <a:t> </a:t>
            </a:r>
            <a:endParaRPr b="0" sz="1800" strike="noStrike">
              <a:solidFill>
                <a:schemeClr val="dk1"/>
              </a:solidFill>
              <a:latin typeface="Calibri"/>
              <a:ea typeface="Calibri"/>
              <a:cs typeface="Calibri"/>
              <a:sym typeface="Calibri"/>
            </a:endParaRPr>
          </a:p>
          <a:p>
            <a:pPr indent="0" lvl="0" marL="228600" rtl="0" algn="l">
              <a:lnSpc>
                <a:spcPct val="80000"/>
              </a:lnSpc>
              <a:spcBef>
                <a:spcPts val="1001"/>
              </a:spcBef>
              <a:spcAft>
                <a:spcPts val="0"/>
              </a:spcAft>
              <a:buClr>
                <a:schemeClr val="dk1"/>
              </a:buClr>
              <a:buSzPts val="1800"/>
              <a:buNone/>
            </a:pPr>
            <a:r>
              <a:rPr b="1" lang="ka-GE" sz="1800" strike="noStrike">
                <a:solidFill>
                  <a:schemeClr val="dk1"/>
                </a:solidFill>
                <a:latin typeface="Calibri"/>
                <a:ea typeface="Calibri"/>
                <a:cs typeface="Calibri"/>
                <a:sym typeface="Calibri"/>
              </a:rPr>
              <a:t>პროექტის ვიდეო(YouTube):</a:t>
            </a:r>
            <a:endParaRPr b="0" sz="1800" strike="noStrike">
              <a:solidFill>
                <a:schemeClr val="dk1"/>
              </a:solidFill>
              <a:latin typeface="Calibri"/>
              <a:ea typeface="Calibri"/>
              <a:cs typeface="Calibri"/>
              <a:sym typeface="Calibri"/>
            </a:endParaRPr>
          </a:p>
          <a:p>
            <a:pPr indent="0" lvl="0" marL="228600" rtl="0" algn="l">
              <a:lnSpc>
                <a:spcPct val="80000"/>
              </a:lnSpc>
              <a:spcBef>
                <a:spcPts val="1001"/>
              </a:spcBef>
              <a:spcAft>
                <a:spcPts val="0"/>
              </a:spcAft>
              <a:buClr>
                <a:schemeClr val="dk1"/>
              </a:buClr>
              <a:buSzPts val="1800"/>
              <a:buNone/>
            </a:pPr>
            <a:r>
              <a:rPr b="1" lang="ka-GE" sz="1800" u="sng" strike="noStrike">
                <a:solidFill>
                  <a:schemeClr val="dk1"/>
                </a:solidFill>
                <a:latin typeface="Calibri"/>
                <a:ea typeface="Calibri"/>
                <a:cs typeface="Calibri"/>
                <a:sym typeface="Calibri"/>
                <a:hlinkClick r:id="rId6">
                  <a:extLst>
                    <a:ext uri="{A12FA001-AC4F-418D-AE19-62706E023703}">
                      <ahyp:hlinkClr val="tx"/>
                    </a:ext>
                  </a:extLst>
                </a:hlinkClick>
              </a:rPr>
              <a:t>https://youtu.be/q2c3yLgyY0g?feature=shared</a:t>
            </a:r>
            <a:r>
              <a:rPr b="1" lang="ka-GE" sz="1800" strike="noStrike">
                <a:solidFill>
                  <a:schemeClr val="dk1"/>
                </a:solidFill>
                <a:latin typeface="Calibri"/>
                <a:ea typeface="Calibri"/>
                <a:cs typeface="Calibri"/>
                <a:sym typeface="Calibri"/>
              </a:rPr>
              <a:t> </a:t>
            </a:r>
            <a:endParaRPr b="0" sz="1800" strike="noStrike">
              <a:solidFill>
                <a:schemeClr val="dk1"/>
              </a:solidFill>
              <a:latin typeface="Calibri"/>
              <a:ea typeface="Calibri"/>
              <a:cs typeface="Calibri"/>
              <a:sym typeface="Calibri"/>
            </a:endParaRPr>
          </a:p>
        </p:txBody>
      </p:sp>
      <p:sp>
        <p:nvSpPr>
          <p:cNvPr id="272" name="Google Shape;272;p18"/>
          <p:cNvSpPr txBox="1"/>
          <p:nvPr>
            <p:ph type="title"/>
          </p:nvPr>
        </p:nvSpPr>
        <p:spPr>
          <a:xfrm>
            <a:off x="193200" y="689811"/>
            <a:ext cx="8423040" cy="1337709"/>
          </a:xfrm>
          <a:prstGeom prst="rect">
            <a:avLst/>
          </a:prstGeom>
          <a:noFill/>
          <a:ln>
            <a:noFill/>
          </a:ln>
        </p:spPr>
        <p:txBody>
          <a:bodyPr anchorCtr="0" anchor="ctr" bIns="45700" lIns="91425" spcFirstLastPara="1" rIns="91425" wrap="square" tIns="45700">
            <a:noAutofit/>
          </a:bodyPr>
          <a:lstStyle/>
          <a:p>
            <a:pPr indent="0" lvl="0" marL="228600" marR="0" rtl="0" algn="l">
              <a:lnSpc>
                <a:spcPct val="100000"/>
              </a:lnSpc>
              <a:spcBef>
                <a:spcPts val="0"/>
              </a:spcBef>
              <a:spcAft>
                <a:spcPts val="0"/>
              </a:spcAft>
              <a:buClr>
                <a:schemeClr val="dk1"/>
              </a:buClr>
              <a:buSzPts val="3200"/>
              <a:buFont typeface="Arial"/>
              <a:buNone/>
            </a:pPr>
            <a:r>
              <a:rPr b="1" i="0" lang="ka-GE" sz="2100" u="none" cap="none" strike="noStrike">
                <a:solidFill>
                  <a:schemeClr val="dk1"/>
                </a:solidFill>
                <a:latin typeface="Calibri"/>
                <a:ea typeface="Calibri"/>
                <a:cs typeface="Calibri"/>
                <a:sym typeface="Calibri"/>
              </a:rPr>
              <a:t>1. PBL მაგალითი B. უნივერსიტეტთან და კომპანიებთან თანამშრომლობა</a:t>
            </a:r>
            <a:br>
              <a:rPr b="1" i="0" lang="ka-GE" sz="3200" u="none" cap="none" strike="noStrike">
                <a:solidFill>
                  <a:schemeClr val="dk1"/>
                </a:solidFill>
                <a:latin typeface="Calibri"/>
                <a:ea typeface="Calibri"/>
                <a:cs typeface="Calibri"/>
                <a:sym typeface="Calibri"/>
              </a:rPr>
            </a:br>
            <a:r>
              <a:rPr b="0" i="0" lang="ka-GE" sz="1900" u="none" cap="none" strike="noStrike">
                <a:solidFill>
                  <a:schemeClr val="dk1"/>
                </a:solidFill>
                <a:latin typeface="Calibri"/>
                <a:ea typeface="Calibri"/>
                <a:cs typeface="Calibri"/>
                <a:sym typeface="Calibri"/>
              </a:rPr>
              <a:t>სათბურის გაზების ემისიების კლიმატის კალკულატორი საშუალო სკოლის ზედა საფეხურის მოსწავლეებისთვის</a:t>
            </a:r>
            <a:endParaRPr b="0" i="0" sz="1900" u="none" cap="none" strike="noStrike">
              <a:solidFill>
                <a:schemeClr val="dk1"/>
              </a:solidFill>
              <a:latin typeface="Calibri"/>
              <a:ea typeface="Calibri"/>
              <a:cs typeface="Calibri"/>
              <a:sym typeface="Calibri"/>
            </a:endParaRPr>
          </a:p>
        </p:txBody>
      </p:sp>
      <p:sp>
        <p:nvSpPr>
          <p:cNvPr id="273" name="Google Shape;273;p18"/>
          <p:cNvSpPr/>
          <p:nvPr/>
        </p:nvSpPr>
        <p:spPr>
          <a:xfrm>
            <a:off x="8616240" y="5589360"/>
            <a:ext cx="338256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lang="ka-GE" sz="1200">
                <a:latin typeface="Calibri"/>
                <a:ea typeface="Calibri"/>
                <a:cs typeface="Calibri"/>
                <a:sym typeface="Calibri"/>
              </a:rPr>
              <a:t>სურათი</a:t>
            </a:r>
            <a:r>
              <a:rPr b="0" lang="ka-GE" sz="1200" strike="noStrike">
                <a:solidFill>
                  <a:srgbClr val="000000"/>
                </a:solidFill>
                <a:latin typeface="Calibri"/>
                <a:ea typeface="Calibri"/>
                <a:cs typeface="Calibri"/>
                <a:sym typeface="Calibri"/>
              </a:rPr>
              <a:t>: AI-</a:t>
            </a:r>
            <a:r>
              <a:rPr lang="ka-GE" sz="1200">
                <a:latin typeface="Calibri"/>
                <a:ea typeface="Calibri"/>
                <a:cs typeface="Calibri"/>
                <a:sym typeface="Calibri"/>
              </a:rPr>
              <a:t>გენერირებული</a:t>
            </a:r>
            <a:r>
              <a:rPr b="0" lang="ka-GE" sz="1200" strike="noStrike">
                <a:solidFill>
                  <a:srgbClr val="000000"/>
                </a:solidFill>
                <a:latin typeface="Calibri"/>
                <a:ea typeface="Calibri"/>
                <a:cs typeface="Calibri"/>
                <a:sym typeface="Calibri"/>
              </a:rPr>
              <a:t> Sora</a:t>
            </a:r>
            <a:r>
              <a:rPr lang="ka-GE" sz="1200">
                <a:latin typeface="Calibri"/>
                <a:ea typeface="Calibri"/>
                <a:cs typeface="Calibri"/>
                <a:sym typeface="Calibri"/>
              </a:rPr>
              <a:t>-</a:t>
            </a:r>
            <a:r>
              <a:rPr b="0" lang="ka-GE" sz="1200" strike="noStrike">
                <a:solidFill>
                  <a:srgbClr val="000000"/>
                </a:solidFill>
                <a:latin typeface="Calibri"/>
                <a:ea typeface="Calibri"/>
                <a:cs typeface="Calibri"/>
                <a:sym typeface="Calibri"/>
              </a:rPr>
              <a:t>ს</a:t>
            </a:r>
            <a:r>
              <a:rPr lang="ka-GE" sz="1200">
                <a:latin typeface="Calibri"/>
                <a:ea typeface="Calibri"/>
                <a:cs typeface="Calibri"/>
                <a:sym typeface="Calibri"/>
              </a:rPr>
              <a:t> მიერ</a:t>
            </a:r>
            <a:endParaRPr b="0" sz="1400"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txBox="1"/>
          <p:nvPr>
            <p:ph type="title"/>
          </p:nvPr>
        </p:nvSpPr>
        <p:spPr>
          <a:xfrm>
            <a:off x="838080" y="500040"/>
            <a:ext cx="10515240" cy="13251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ka-GE" sz="3500" strike="noStrike">
                <a:solidFill>
                  <a:schemeClr val="dk1"/>
                </a:solidFill>
                <a:latin typeface="Calibri"/>
                <a:ea typeface="Calibri"/>
                <a:cs typeface="Calibri"/>
                <a:sym typeface="Calibri"/>
              </a:rPr>
              <a:t>2. </a:t>
            </a:r>
            <a:r>
              <a:rPr b="1" lang="ka-GE" sz="3500">
                <a:solidFill>
                  <a:schemeClr val="dk1"/>
                </a:solidFill>
                <a:latin typeface="Calibri"/>
                <a:ea typeface="Calibri"/>
                <a:cs typeface="Calibri"/>
                <a:sym typeface="Calibri"/>
              </a:rPr>
              <a:t>ჰაიატიალას ტყის სადგური: სასწავლო ვიზიტის მაგალითი კვლევით სადგურში </a:t>
            </a:r>
            <a:endParaRPr b="0" sz="3500" strike="noStrike">
              <a:solidFill>
                <a:schemeClr val="dk1"/>
              </a:solidFill>
              <a:latin typeface="Calibri"/>
              <a:ea typeface="Calibri"/>
              <a:cs typeface="Calibri"/>
              <a:sym typeface="Calibri"/>
            </a:endParaRPr>
          </a:p>
        </p:txBody>
      </p:sp>
      <p:sp>
        <p:nvSpPr>
          <p:cNvPr id="280" name="Google Shape;280;p19"/>
          <p:cNvSpPr txBox="1"/>
          <p:nvPr>
            <p:ph idx="1" type="body"/>
          </p:nvPr>
        </p:nvSpPr>
        <p:spPr>
          <a:xfrm>
            <a:off x="715617" y="1825560"/>
            <a:ext cx="6255026" cy="476077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marR="0" rtl="0" algn="l">
              <a:lnSpc>
                <a:spcPct val="110000"/>
              </a:lnSpc>
              <a:spcBef>
                <a:spcPts val="0"/>
              </a:spcBef>
              <a:spcAft>
                <a:spcPts val="0"/>
              </a:spcAft>
              <a:buClr>
                <a:srgbClr val="000000"/>
              </a:buClr>
              <a:buSzPct val="100000"/>
              <a:buFont typeface="Arial"/>
              <a:buChar char="•"/>
            </a:pPr>
            <a:r>
              <a:rPr b="0" i="0" lang="ka-GE" sz="2000" u="none" cap="none" strike="noStrike">
                <a:solidFill>
                  <a:schemeClr val="dk1"/>
                </a:solidFill>
                <a:latin typeface="Calibri"/>
                <a:ea typeface="Calibri"/>
                <a:cs typeface="Calibri"/>
                <a:sym typeface="Calibri"/>
              </a:rPr>
              <a:t>ჰაიატიალას სადგური ტრადიციული საველე სადგურია, რომელიც სპეციალიზირებულია სატყეო მეცნიერებებში და ფინეთის ქალაქ ჯუპაჯოკიში მულტიდისციპლინური მაღალი დონის კვლევის საერთაშორისო ცენტრად იქცა.</a:t>
            </a:r>
            <a:endParaRPr/>
          </a:p>
          <a:p>
            <a:pPr indent="-228600" lvl="0" marL="228600" marR="0" rtl="0" algn="l">
              <a:lnSpc>
                <a:spcPct val="110000"/>
              </a:lnSpc>
              <a:spcBef>
                <a:spcPts val="1001"/>
              </a:spcBef>
              <a:spcAft>
                <a:spcPts val="0"/>
              </a:spcAft>
              <a:buClr>
                <a:srgbClr val="000000"/>
              </a:buClr>
              <a:buSzPct val="100000"/>
              <a:buFont typeface="Arial"/>
              <a:buChar char="•"/>
            </a:pPr>
            <a:r>
              <a:rPr b="0" i="0" lang="ka-GE" sz="2000" u="none" cap="none" strike="noStrike">
                <a:solidFill>
                  <a:schemeClr val="dk1"/>
                </a:solidFill>
                <a:latin typeface="Calibri"/>
                <a:ea typeface="Calibri"/>
                <a:cs typeface="Calibri"/>
                <a:sym typeface="Calibri"/>
              </a:rPr>
              <a:t>ჯუპაჯოკის მოსწავლეები (1-დან მე-9 კლასამდე) ყოველწლიურად სტუმრობენ სატყეო სადგურს, სადაც ყოველწლიურად ტარდება განსხვავებული ლექციები  მრავალფეროვანი დავალებებით/თემებით.</a:t>
            </a:r>
            <a:endParaRPr/>
          </a:p>
          <a:p>
            <a:pPr indent="-228600" lvl="0" marL="228600" marR="0" rtl="0" algn="l">
              <a:lnSpc>
                <a:spcPct val="110000"/>
              </a:lnSpc>
              <a:spcBef>
                <a:spcPts val="1001"/>
              </a:spcBef>
              <a:spcAft>
                <a:spcPts val="0"/>
              </a:spcAft>
              <a:buClr>
                <a:srgbClr val="000000"/>
              </a:buClr>
              <a:buSzPct val="100000"/>
              <a:buFont typeface="Arial"/>
              <a:buChar char="•"/>
            </a:pPr>
            <a:r>
              <a:rPr b="0" i="0" lang="ka-GE" sz="2000" u="none" cap="none" strike="noStrike">
                <a:solidFill>
                  <a:schemeClr val="dk1"/>
                </a:solidFill>
                <a:latin typeface="Calibri"/>
                <a:ea typeface="Calibri"/>
                <a:cs typeface="Calibri"/>
                <a:sym typeface="Calibri"/>
              </a:rPr>
              <a:t>ჰაიატიალას ტყის სადგურზე ტარდება ორდღიანი ექსკურსია კლიმატისა და მდგრადი განვითარების თემატიკის პროგრამით მეცნიერების მასწავლებლებისთვის (მსგავსი ვიზიტები ტარდება ჰაიატიალას დაწყებითი და საშუალო სკოლის მოსწავლეებთანაც).</a:t>
            </a:r>
            <a:endParaRPr/>
          </a:p>
          <a:p>
            <a:pPr indent="0" lvl="0" marL="0" marR="0" rtl="0" algn="l">
              <a:lnSpc>
                <a:spcPct val="110000"/>
              </a:lnSpc>
              <a:spcBef>
                <a:spcPts val="1001"/>
              </a:spcBef>
              <a:spcAft>
                <a:spcPts val="0"/>
              </a:spcAft>
              <a:buClr>
                <a:srgbClr val="000000"/>
              </a:buClr>
              <a:buSzPct val="100000"/>
              <a:buFont typeface="Calibri"/>
              <a:buNone/>
            </a:pPr>
            <a:r>
              <a:rPr b="0" i="0" lang="ka-GE"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Hyytiälä Forest Station | University of Helsinki</a:t>
            </a:r>
            <a:r>
              <a:rPr b="0" i="0" lang="ka-GE" sz="1800" u="none" cap="none" strike="noStrike">
                <a:solidFill>
                  <a:srgbClr val="222222"/>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descr="A group of students outside in the snow at Hyytiälä Forest Station in Finland." id="281" name="Google Shape;281;p19"/>
          <p:cNvPicPr preferRelativeResize="0"/>
          <p:nvPr/>
        </p:nvPicPr>
        <p:blipFill rotWithShape="1">
          <a:blip r:embed="rId4">
            <a:alphaModFix/>
          </a:blip>
          <a:srcRect b="0" l="8882" r="-2" t="0"/>
          <a:stretch/>
        </p:blipFill>
        <p:spPr>
          <a:xfrm>
            <a:off x="7176240" y="1825560"/>
            <a:ext cx="4721040" cy="3885840"/>
          </a:xfrm>
          <a:prstGeom prst="rect">
            <a:avLst/>
          </a:prstGeom>
          <a:noFill/>
          <a:ln>
            <a:noFill/>
          </a:ln>
        </p:spPr>
      </p:pic>
      <p:sp>
        <p:nvSpPr>
          <p:cNvPr id="282" name="Google Shape;282;p19"/>
          <p:cNvSpPr/>
          <p:nvPr/>
        </p:nvSpPr>
        <p:spPr>
          <a:xfrm>
            <a:off x="7176240" y="5859720"/>
            <a:ext cx="45360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lang="ka-GE">
                <a:latin typeface="Calibri"/>
                <a:ea typeface="Calibri"/>
                <a:cs typeface="Calibri"/>
                <a:sym typeface="Calibri"/>
              </a:rPr>
              <a:t>სურათი</a:t>
            </a:r>
            <a:r>
              <a:rPr b="0" lang="ka-GE" sz="1400" strike="noStrike">
                <a:solidFill>
                  <a:srgbClr val="000000"/>
                </a:solidFill>
                <a:latin typeface="Calibri"/>
                <a:ea typeface="Calibri"/>
                <a:cs typeface="Calibri"/>
                <a:sym typeface="Calibri"/>
              </a:rPr>
              <a:t>: Reetta Matilainen, </a:t>
            </a:r>
            <a:r>
              <a:rPr lang="ka-GE">
                <a:latin typeface="Calibri"/>
                <a:ea typeface="Calibri"/>
                <a:cs typeface="Calibri"/>
                <a:sym typeface="Calibri"/>
              </a:rPr>
              <a:t>ჰელსინკის უნივერსიტეტი</a:t>
            </a:r>
            <a:endParaRPr b="0" sz="1400"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838080" y="681120"/>
            <a:ext cx="10515240" cy="1634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ka-GE" sz="3100"/>
              <a:t>მდგრადი განვითარების განათლება არაფორმალურ და არაოფიციალურ პარტნიორებთან ერთად: ლექციის მონახაზი</a:t>
            </a:r>
            <a:endParaRPr b="0" sz="3100" strike="noStrike">
              <a:solidFill>
                <a:schemeClr val="dk1"/>
              </a:solidFill>
              <a:latin typeface="Calibri"/>
              <a:ea typeface="Calibri"/>
              <a:cs typeface="Calibri"/>
              <a:sym typeface="Calibri"/>
            </a:endParaRPr>
          </a:p>
        </p:txBody>
      </p:sp>
      <p:sp>
        <p:nvSpPr>
          <p:cNvPr id="102" name="Google Shape;102;p2"/>
          <p:cNvSpPr txBox="1"/>
          <p:nvPr>
            <p:ph idx="1" type="body"/>
          </p:nvPr>
        </p:nvSpPr>
        <p:spPr>
          <a:xfrm>
            <a:off x="1233714" y="2423886"/>
            <a:ext cx="9956800" cy="3926114"/>
          </a:xfrm>
          <a:prstGeom prst="rect">
            <a:avLst/>
          </a:prstGeom>
          <a:noFill/>
          <a:ln>
            <a:noFill/>
          </a:ln>
        </p:spPr>
        <p:txBody>
          <a:bodyPr anchorCtr="0" anchor="t" bIns="45700" lIns="91425" spcFirstLastPara="1" rIns="91425" wrap="square" tIns="45700">
            <a:normAutofit fontScale="92500" lnSpcReduction="20000"/>
          </a:bodyPr>
          <a:lstStyle/>
          <a:p>
            <a:pPr indent="-514440" lvl="0" marL="514440" marR="0" rtl="0" algn="l">
              <a:lnSpc>
                <a:spcPct val="90000"/>
              </a:lnSpc>
              <a:spcBef>
                <a:spcPts val="0"/>
              </a:spcBef>
              <a:spcAft>
                <a:spcPts val="0"/>
              </a:spcAft>
              <a:buClr>
                <a:srgbClr val="000000"/>
              </a:buClr>
              <a:buSzPct val="100000"/>
              <a:buFont typeface="Calibri"/>
              <a:buAutoNum type="arabicPeriod"/>
            </a:pPr>
            <a:r>
              <a:rPr b="1" i="0" lang="ka-GE" sz="2400" u="none" cap="none" strike="noStrike">
                <a:solidFill>
                  <a:schemeClr val="dk1"/>
                </a:solidFill>
                <a:latin typeface="Calibri"/>
                <a:ea typeface="Calibri"/>
                <a:cs typeface="Calibri"/>
                <a:sym typeface="Calibri"/>
              </a:rPr>
              <a:t>რა არის სასწავლო გარემო? </a:t>
            </a:r>
            <a:endParaRPr/>
          </a:p>
          <a:p>
            <a:pPr indent="0" lvl="0" marL="0" marR="0" rtl="0" algn="l">
              <a:lnSpc>
                <a:spcPct val="90000"/>
              </a:lnSpc>
              <a:spcBef>
                <a:spcPts val="1001"/>
              </a:spcBef>
              <a:spcAft>
                <a:spcPts val="0"/>
              </a:spcAft>
              <a:buClr>
                <a:srgbClr val="000000"/>
              </a:buClr>
              <a:buSzPct val="100000"/>
              <a:buFont typeface="Calibri"/>
              <a:buNone/>
            </a:pPr>
            <a:r>
              <a:rPr b="0" i="0" lang="ka-GE" sz="2400" u="none" cap="none" strike="noStrike">
                <a:solidFill>
                  <a:schemeClr val="dk1"/>
                </a:solidFill>
                <a:latin typeface="Calibri"/>
                <a:ea typeface="Calibri"/>
                <a:cs typeface="Calibri"/>
                <a:sym typeface="Calibri"/>
              </a:rPr>
              <a:t>ფორმალური, არაფორმალური და არაოფიციალური სასწავლო გარემოს განსაზღვრა შესაბამისი მაგალითების გამოყენებით</a:t>
            </a:r>
            <a:endParaRPr/>
          </a:p>
          <a:p>
            <a:pPr indent="-373470" lvl="0" marL="514440" marR="0" rtl="0" algn="l">
              <a:lnSpc>
                <a:spcPct val="90000"/>
              </a:lnSpc>
              <a:spcBef>
                <a:spcPts val="1001"/>
              </a:spcBef>
              <a:spcAft>
                <a:spcPts val="0"/>
              </a:spcAft>
              <a:buClr>
                <a:srgbClr val="000000"/>
              </a:buClr>
              <a:buSzPct val="100000"/>
              <a:buFont typeface="Calibri"/>
              <a:buNone/>
            </a:pPr>
            <a:r>
              <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1001"/>
              </a:spcBef>
              <a:spcAft>
                <a:spcPts val="0"/>
              </a:spcAft>
              <a:buClr>
                <a:srgbClr val="000000"/>
              </a:buClr>
              <a:buSzPct val="100000"/>
              <a:buFont typeface="Calibri"/>
              <a:buNone/>
            </a:pPr>
            <a:r>
              <a:rPr lang="ka-GE" sz="2400"/>
              <a:t>2</a:t>
            </a:r>
            <a:r>
              <a:rPr b="0" i="0" lang="ka-GE" sz="2400" u="none" cap="none" strike="noStrike">
                <a:solidFill>
                  <a:schemeClr val="dk1"/>
                </a:solidFill>
                <a:latin typeface="Calibri"/>
                <a:ea typeface="Calibri"/>
                <a:cs typeface="Calibri"/>
                <a:sym typeface="Calibri"/>
              </a:rPr>
              <a:t>.  </a:t>
            </a:r>
            <a:r>
              <a:rPr b="1" i="0" lang="ka-GE" sz="2400" u="none" cap="none" strike="noStrike">
                <a:solidFill>
                  <a:schemeClr val="dk1"/>
                </a:solidFill>
                <a:latin typeface="Calibri"/>
                <a:ea typeface="Calibri"/>
                <a:cs typeface="Calibri"/>
                <a:sym typeface="Calibri"/>
              </a:rPr>
              <a:t>როგორ ვითანამშრომლოთ არაფორმალურ და არაოფიციალურ პარტნიორებთან? </a:t>
            </a:r>
            <a:endParaRPr/>
          </a:p>
          <a:p>
            <a:pPr indent="0" lvl="0" marL="0" marR="0" rtl="0" algn="l">
              <a:lnSpc>
                <a:spcPct val="90000"/>
              </a:lnSpc>
              <a:spcBef>
                <a:spcPts val="1001"/>
              </a:spcBef>
              <a:spcAft>
                <a:spcPts val="0"/>
              </a:spcAft>
              <a:buClr>
                <a:srgbClr val="000000"/>
              </a:buClr>
              <a:buSzPct val="100000"/>
              <a:buFont typeface="Calibri"/>
              <a:buNone/>
            </a:pPr>
            <a:r>
              <a:rPr b="0" i="0" lang="ka-GE" sz="2400" u="none" cap="none" strike="noStrike">
                <a:solidFill>
                  <a:schemeClr val="dk1"/>
                </a:solidFill>
                <a:latin typeface="Calibri"/>
                <a:ea typeface="Calibri"/>
                <a:cs typeface="Calibri"/>
                <a:sym typeface="Calibri"/>
              </a:rPr>
              <a:t>თანამშრომლობის კრიტერიუმები და მისი შესაძლებლობების გამომხატველი მაგალითები</a:t>
            </a:r>
            <a:endParaRPr b="0" i="0" sz="2400" u="none" cap="none" strike="noStrike">
              <a:solidFill>
                <a:schemeClr val="dk1"/>
              </a:solidFill>
              <a:latin typeface="Calibri"/>
              <a:ea typeface="Calibri"/>
              <a:cs typeface="Calibri"/>
              <a:sym typeface="Calibri"/>
            </a:endParaRPr>
          </a:p>
          <a:p>
            <a:pPr indent="-373470" lvl="0" marL="514440" marR="0" rtl="0" algn="l">
              <a:lnSpc>
                <a:spcPct val="90000"/>
              </a:lnSpc>
              <a:spcBef>
                <a:spcPts val="1001"/>
              </a:spcBef>
              <a:spcAft>
                <a:spcPts val="0"/>
              </a:spcAft>
              <a:buClr>
                <a:srgbClr val="000000"/>
              </a:buClr>
              <a:buSzPct val="100000"/>
              <a:buFont typeface="Calibri"/>
              <a:buNone/>
            </a:pPr>
            <a:r>
              <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1001"/>
              </a:spcBef>
              <a:spcAft>
                <a:spcPts val="0"/>
              </a:spcAft>
              <a:buClr>
                <a:srgbClr val="000000"/>
              </a:buClr>
              <a:buSzPct val="100000"/>
              <a:buFont typeface="Calibri"/>
              <a:buNone/>
            </a:pPr>
            <a:r>
              <a:rPr lang="ka-GE" sz="2400"/>
              <a:t>3</a:t>
            </a:r>
            <a:r>
              <a:rPr b="0" i="0" lang="ka-GE" sz="2400" u="none" cap="none" strike="noStrike">
                <a:solidFill>
                  <a:schemeClr val="dk1"/>
                </a:solidFill>
                <a:latin typeface="Calibri"/>
                <a:ea typeface="Calibri"/>
                <a:cs typeface="Calibri"/>
                <a:sym typeface="Calibri"/>
              </a:rPr>
              <a:t>. მდგრადი განვითარების განათლების (ESD) პროექტების მაგალითები არაფორმალურ და არაოფიციალურ პარტნიორებთან ერთად</a:t>
            </a:r>
            <a:endParaRPr/>
          </a:p>
          <a:p>
            <a:pPr indent="-373470" lvl="0" marL="514440" marR="0" rtl="0" algn="l">
              <a:lnSpc>
                <a:spcPct val="90000"/>
              </a:lnSpc>
              <a:spcBef>
                <a:spcPts val="1001"/>
              </a:spcBef>
              <a:spcAft>
                <a:spcPts val="0"/>
              </a:spcAft>
              <a:buClr>
                <a:srgbClr val="000000"/>
              </a:buClr>
              <a:buSzPct val="100000"/>
              <a:buFont typeface="Calibri"/>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0"/>
          <p:cNvSpPr txBox="1"/>
          <p:nvPr>
            <p:ph type="title"/>
          </p:nvPr>
        </p:nvSpPr>
        <p:spPr>
          <a:xfrm>
            <a:off x="344550" y="681475"/>
            <a:ext cx="7082700" cy="1144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40"/>
              <a:buFont typeface="Calibri"/>
              <a:buNone/>
            </a:pPr>
            <a:r>
              <a:rPr b="1" lang="ka-GE" sz="2440" strike="noStrike">
                <a:solidFill>
                  <a:schemeClr val="dk1"/>
                </a:solidFill>
                <a:latin typeface="Calibri"/>
                <a:ea typeface="Calibri"/>
                <a:cs typeface="Calibri"/>
                <a:sym typeface="Calibri"/>
              </a:rPr>
              <a:t>2. </a:t>
            </a:r>
            <a:r>
              <a:rPr b="1" lang="ka-GE" sz="2440">
                <a:solidFill>
                  <a:schemeClr val="dk1"/>
                </a:solidFill>
                <a:latin typeface="Calibri"/>
                <a:ea typeface="Calibri"/>
                <a:cs typeface="Calibri"/>
                <a:sym typeface="Calibri"/>
              </a:rPr>
              <a:t>ჰაიატიალას სატყეო სადგური: აქტივობები  სასწავლო ვიზიტის</a:t>
            </a:r>
            <a:r>
              <a:rPr b="1" lang="ka-GE" sz="2440"/>
              <a:t> </a:t>
            </a:r>
            <a:r>
              <a:rPr b="1" lang="ka-GE" sz="2440">
                <a:solidFill>
                  <a:schemeClr val="dk1"/>
                </a:solidFill>
                <a:latin typeface="Calibri"/>
                <a:ea typeface="Calibri"/>
                <a:cs typeface="Calibri"/>
                <a:sym typeface="Calibri"/>
              </a:rPr>
              <a:t>ფარგლებში </a:t>
            </a:r>
            <a:endParaRPr b="0" sz="2440" strike="noStrike">
              <a:solidFill>
                <a:schemeClr val="dk1"/>
              </a:solidFill>
              <a:latin typeface="Calibri"/>
              <a:ea typeface="Calibri"/>
              <a:cs typeface="Calibri"/>
              <a:sym typeface="Calibri"/>
            </a:endParaRPr>
          </a:p>
        </p:txBody>
      </p:sp>
      <p:pic>
        <p:nvPicPr>
          <p:cNvPr id="289" name="Google Shape;289;p20"/>
          <p:cNvPicPr preferRelativeResize="0"/>
          <p:nvPr/>
        </p:nvPicPr>
        <p:blipFill rotWithShape="1">
          <a:blip r:embed="rId3">
            <a:alphaModFix/>
          </a:blip>
          <a:srcRect b="14275" l="26148" r="26545" t="2906"/>
          <a:stretch/>
        </p:blipFill>
        <p:spPr>
          <a:xfrm>
            <a:off x="7501320" y="927360"/>
            <a:ext cx="4461840" cy="4939920"/>
          </a:xfrm>
          <a:prstGeom prst="rect">
            <a:avLst/>
          </a:prstGeom>
          <a:noFill/>
          <a:ln>
            <a:noFill/>
          </a:ln>
          <a:effectLst>
            <a:outerShdw blurRad="127080" sx="99000" rotWithShape="0" algn="r" dir="10800000" dist="50760" sy="99000">
              <a:srgbClr val="000000">
                <a:alpha val="40000"/>
              </a:srgbClr>
            </a:outerShdw>
          </a:effectLst>
        </p:spPr>
      </p:pic>
      <p:sp>
        <p:nvSpPr>
          <p:cNvPr id="290" name="Google Shape;290;p20"/>
          <p:cNvSpPr txBox="1"/>
          <p:nvPr>
            <p:ph idx="1" type="body"/>
          </p:nvPr>
        </p:nvSpPr>
        <p:spPr>
          <a:xfrm>
            <a:off x="556591" y="1997837"/>
            <a:ext cx="6970643" cy="4482475"/>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marR="0" rtl="0" algn="l">
              <a:lnSpc>
                <a:spcPct val="120000"/>
              </a:lnSpc>
              <a:spcBef>
                <a:spcPts val="0"/>
              </a:spcBef>
              <a:spcAft>
                <a:spcPts val="0"/>
              </a:spcAft>
              <a:buClr>
                <a:srgbClr val="000000"/>
              </a:buClr>
              <a:buSzPct val="100000"/>
              <a:buFont typeface="Arial"/>
              <a:buChar char="•"/>
            </a:pPr>
            <a:r>
              <a:rPr b="0" i="0" lang="ka-GE" sz="2400" u="none" cap="none" strike="noStrike">
                <a:solidFill>
                  <a:schemeClr val="dk1"/>
                </a:solidFill>
                <a:latin typeface="Calibri"/>
                <a:ea typeface="Calibri"/>
                <a:cs typeface="Calibri"/>
                <a:sym typeface="Calibri"/>
              </a:rPr>
              <a:t>ეწვიეთ SMEAR II-ის (ეკოსისტემა-ატმოსფეროს ურთიერთობების საზომი სადგური) კვლევით სადგურს</a:t>
            </a:r>
            <a:endParaRPr/>
          </a:p>
          <a:p>
            <a:pPr indent="-285749" lvl="0" marL="627063" marR="0" rtl="0" algn="l">
              <a:lnSpc>
                <a:spcPct val="120000"/>
              </a:lnSpc>
              <a:spcBef>
                <a:spcPts val="1001"/>
              </a:spcBef>
              <a:spcAft>
                <a:spcPts val="0"/>
              </a:spcAft>
              <a:buClr>
                <a:srgbClr val="000000"/>
              </a:buClr>
              <a:buSzPct val="100000"/>
              <a:buFont typeface="Arial"/>
              <a:buChar char="•"/>
            </a:pPr>
            <a:r>
              <a:rPr b="0" i="0" lang="ka-GE" sz="1800" u="none" cap="none" strike="noStrike">
                <a:solidFill>
                  <a:schemeClr val="dk1"/>
                </a:solidFill>
                <a:latin typeface="Calibri"/>
                <a:ea typeface="Calibri"/>
                <a:cs typeface="Calibri"/>
                <a:sym typeface="Calibri"/>
              </a:rPr>
              <a:t>სადგურზე მყოფი მკვლევარებისგან კვლევისა და საზომი აღჭურვილობის შესახებ ინფორმაციის მიღება</a:t>
            </a:r>
            <a:endParaRPr/>
          </a:p>
          <a:p>
            <a:pPr indent="-285749" lvl="0" marL="627063" marR="0" rtl="0" algn="l">
              <a:lnSpc>
                <a:spcPct val="120000"/>
              </a:lnSpc>
              <a:spcBef>
                <a:spcPts val="1001"/>
              </a:spcBef>
              <a:spcAft>
                <a:spcPts val="0"/>
              </a:spcAft>
              <a:buClr>
                <a:srgbClr val="000000"/>
              </a:buClr>
              <a:buSzPct val="100000"/>
              <a:buFont typeface="Arial"/>
              <a:buChar char="•"/>
            </a:pPr>
            <a:r>
              <a:rPr b="0" i="0" lang="ka-GE" sz="1800" u="none" cap="none" strike="noStrike">
                <a:solidFill>
                  <a:schemeClr val="dk1"/>
                </a:solidFill>
                <a:latin typeface="Calibri"/>
                <a:ea typeface="Calibri"/>
                <a:cs typeface="Calibri"/>
                <a:sym typeface="Calibri"/>
              </a:rPr>
              <a:t>ღია მონაცემთა ბაზა სასწავლო დავალებებისთვის </a:t>
            </a:r>
            <a:r>
              <a:rPr b="0" i="0" lang="ka-GE"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SmartSMEAR - About (csc.fi)</a:t>
            </a:r>
            <a:r>
              <a:rPr b="0" i="0" lang="ka-GE"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a:p>
            <a:pPr indent="-285749" lvl="0" marL="627063" marR="0" rtl="0" algn="l">
              <a:lnSpc>
                <a:spcPct val="120000"/>
              </a:lnSpc>
              <a:spcBef>
                <a:spcPts val="1001"/>
              </a:spcBef>
              <a:spcAft>
                <a:spcPts val="0"/>
              </a:spcAft>
              <a:buClr>
                <a:srgbClr val="000000"/>
              </a:buClr>
              <a:buSzPct val="100000"/>
              <a:buFont typeface="Arial"/>
              <a:buChar char="•"/>
            </a:pPr>
            <a:r>
              <a:rPr b="0" i="0" lang="ka-GE" sz="1800" u="none" cap="none" strike="noStrike">
                <a:solidFill>
                  <a:schemeClr val="dk1"/>
                </a:solidFill>
                <a:latin typeface="Calibri"/>
                <a:ea typeface="Calibri"/>
                <a:cs typeface="Calibri"/>
                <a:sym typeface="Calibri"/>
              </a:rPr>
              <a:t>კლიმატის საზომი სადგური</a:t>
            </a:r>
            <a:endParaRPr b="0" i="0" sz="1800" u="none" cap="none" strike="noStrike">
              <a:solidFill>
                <a:schemeClr val="dk1"/>
              </a:solidFill>
              <a:latin typeface="Calibri"/>
              <a:ea typeface="Calibri"/>
              <a:cs typeface="Calibri"/>
              <a:sym typeface="Calibri"/>
            </a:endParaRPr>
          </a:p>
          <a:p>
            <a:pPr indent="-228600" lvl="0" marL="228600" marR="0" rtl="0" algn="l">
              <a:lnSpc>
                <a:spcPct val="120000"/>
              </a:lnSpc>
              <a:spcBef>
                <a:spcPts val="1001"/>
              </a:spcBef>
              <a:spcAft>
                <a:spcPts val="0"/>
              </a:spcAft>
              <a:buClr>
                <a:srgbClr val="000000"/>
              </a:buClr>
              <a:buSzPct val="100000"/>
              <a:buFont typeface="Arial"/>
              <a:buChar char="•"/>
            </a:pPr>
            <a:r>
              <a:rPr b="0" i="0" lang="ka-GE" sz="2400" u="none" cap="none" strike="noStrike">
                <a:solidFill>
                  <a:schemeClr val="dk1"/>
                </a:solidFill>
                <a:latin typeface="Calibri"/>
                <a:ea typeface="Calibri"/>
                <a:cs typeface="Calibri"/>
                <a:sym typeface="Calibri"/>
              </a:rPr>
              <a:t>ბუნებაში გასეირნება ტყის კვლევასა და მეცნიერებასთან დაკავშირებული აქტივობებით, როგორიცაა:</a:t>
            </a:r>
            <a:endParaRPr/>
          </a:p>
          <a:p>
            <a:pPr indent="-228599" lvl="0" marL="627063" marR="0" rtl="0" algn="l">
              <a:lnSpc>
                <a:spcPct val="120000"/>
              </a:lnSpc>
              <a:spcBef>
                <a:spcPts val="1001"/>
              </a:spcBef>
              <a:spcAft>
                <a:spcPts val="0"/>
              </a:spcAft>
              <a:buClr>
                <a:srgbClr val="000000"/>
              </a:buClr>
              <a:buSzPct val="100000"/>
              <a:buFont typeface="Arial"/>
              <a:buChar char="•"/>
            </a:pPr>
            <a:r>
              <a:rPr b="0" i="0" lang="ka-GE" sz="1800" u="none" cap="none" strike="noStrike">
                <a:solidFill>
                  <a:schemeClr val="dk1"/>
                </a:solidFill>
                <a:latin typeface="Calibri"/>
                <a:ea typeface="Calibri"/>
                <a:cs typeface="Calibri"/>
                <a:sym typeface="Calibri"/>
              </a:rPr>
              <a:t>ფიჭვის ასაკის ან კვადრატულ მეტრზე ხის მასის რაოდენობის განსაზღვრა</a:t>
            </a:r>
            <a:endParaRPr/>
          </a:p>
          <a:p>
            <a:pPr indent="-228599" lvl="0" marL="627063" marR="0" rtl="0" algn="l">
              <a:lnSpc>
                <a:spcPct val="120000"/>
              </a:lnSpc>
              <a:spcBef>
                <a:spcPts val="1001"/>
              </a:spcBef>
              <a:spcAft>
                <a:spcPts val="0"/>
              </a:spcAft>
              <a:buClr>
                <a:srgbClr val="000000"/>
              </a:buClr>
              <a:buSzPct val="100000"/>
              <a:buFont typeface="Arial"/>
              <a:buChar char="•"/>
            </a:pPr>
            <a:r>
              <a:rPr b="0" i="0" lang="ka-GE" sz="1800" u="none" cap="none" strike="noStrike">
                <a:solidFill>
                  <a:schemeClr val="dk1"/>
                </a:solidFill>
                <a:latin typeface="Calibri"/>
                <a:ea typeface="Calibri"/>
                <a:cs typeface="Calibri"/>
                <a:sym typeface="Calibri"/>
              </a:rPr>
              <a:t>არბორეტუმი (დენდრარიუმი)</a:t>
            </a:r>
            <a:endParaRPr b="0" i="0" sz="1800" u="none" cap="none" strike="noStrike">
              <a:solidFill>
                <a:schemeClr val="dk1"/>
              </a:solidFill>
              <a:latin typeface="Calibri"/>
              <a:ea typeface="Calibri"/>
              <a:cs typeface="Calibri"/>
              <a:sym typeface="Calibri"/>
            </a:endParaRPr>
          </a:p>
          <a:p>
            <a:pPr indent="-228600" lvl="0" marL="228600" marR="0" rtl="0" algn="l">
              <a:lnSpc>
                <a:spcPct val="120000"/>
              </a:lnSpc>
              <a:spcBef>
                <a:spcPts val="1001"/>
              </a:spcBef>
              <a:spcAft>
                <a:spcPts val="0"/>
              </a:spcAft>
              <a:buClr>
                <a:srgbClr val="000000"/>
              </a:buClr>
              <a:buSzPct val="100000"/>
              <a:buFont typeface="Arial"/>
              <a:buChar char="•"/>
            </a:pPr>
            <a:r>
              <a:rPr b="0" i="0" lang="ka-GE" sz="2400" u="none" cap="none" strike="noStrike">
                <a:solidFill>
                  <a:schemeClr val="dk1"/>
                </a:solidFill>
                <a:latin typeface="Calibri"/>
                <a:ea typeface="Calibri"/>
                <a:cs typeface="Calibri"/>
                <a:sym typeface="Calibri"/>
              </a:rPr>
              <a:t>რეგულარული კლასები და ლექციები მეცნიერებისგან</a:t>
            </a:r>
            <a:endParaRPr/>
          </a:p>
          <a:p>
            <a:pPr indent="-228600" lvl="0" marL="228600" marR="0" rtl="0" algn="l">
              <a:lnSpc>
                <a:spcPct val="120000"/>
              </a:lnSpc>
              <a:spcBef>
                <a:spcPts val="1001"/>
              </a:spcBef>
              <a:spcAft>
                <a:spcPts val="0"/>
              </a:spcAft>
              <a:buClr>
                <a:srgbClr val="000000"/>
              </a:buClr>
              <a:buSzPct val="100000"/>
              <a:buFont typeface="Arial"/>
              <a:buChar char="•"/>
            </a:pPr>
            <a:r>
              <a:rPr b="0" i="0" lang="ka-GE" sz="2400" u="none" cap="none" strike="noStrike">
                <a:solidFill>
                  <a:schemeClr val="dk1"/>
                </a:solidFill>
                <a:latin typeface="Calibri"/>
                <a:ea typeface="Calibri"/>
                <a:cs typeface="Calibri"/>
                <a:sym typeface="Calibri"/>
              </a:rPr>
              <a:t>აქტივობები დასვენებისთვის: საუნა, ცურვა და ა.შ.</a:t>
            </a:r>
            <a:endParaRPr b="0" i="0" sz="2400" u="none" cap="none" strike="noStrike">
              <a:solidFill>
                <a:schemeClr val="dk1"/>
              </a:solidFill>
              <a:latin typeface="Calibri"/>
              <a:ea typeface="Calibri"/>
              <a:cs typeface="Calibri"/>
              <a:sym typeface="Calibri"/>
            </a:endParaRPr>
          </a:p>
        </p:txBody>
      </p:sp>
      <p:sp>
        <p:nvSpPr>
          <p:cNvPr id="291" name="Google Shape;291;p20"/>
          <p:cNvSpPr/>
          <p:nvPr/>
        </p:nvSpPr>
        <p:spPr>
          <a:xfrm>
            <a:off x="7427160" y="5867280"/>
            <a:ext cx="453600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lang="ka-GE">
                <a:latin typeface="Calibri"/>
                <a:ea typeface="Calibri"/>
                <a:cs typeface="Calibri"/>
                <a:sym typeface="Calibri"/>
              </a:rPr>
              <a:t>სურათი: ჰელსინკის უნივერსიტეტი</a:t>
            </a:r>
            <a:endParaRPr b="0" sz="1400"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1"/>
          <p:cNvSpPr txBox="1"/>
          <p:nvPr>
            <p:ph type="title"/>
          </p:nvPr>
        </p:nvSpPr>
        <p:spPr>
          <a:xfrm>
            <a:off x="838075" y="500050"/>
            <a:ext cx="10932000" cy="1325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ka-GE" sz="3500" strike="noStrike">
                <a:solidFill>
                  <a:schemeClr val="dk1"/>
                </a:solidFill>
                <a:latin typeface="Calibri"/>
                <a:ea typeface="Calibri"/>
                <a:cs typeface="Calibri"/>
                <a:sym typeface="Calibri"/>
              </a:rPr>
              <a:t>2. </a:t>
            </a:r>
            <a:r>
              <a:rPr b="1" lang="ka-GE" sz="3500">
                <a:solidFill>
                  <a:schemeClr val="dk1"/>
                </a:solidFill>
                <a:latin typeface="Calibri"/>
                <a:ea typeface="Calibri"/>
                <a:cs typeface="Calibri"/>
                <a:sym typeface="Calibri"/>
              </a:rPr>
              <a:t>ჰსიიტიალას ტყის სადგური: ღია მონაცემების სასწავლო დავალება</a:t>
            </a:r>
            <a:endParaRPr b="0" sz="3500" strike="noStrike">
              <a:solidFill>
                <a:schemeClr val="dk1"/>
              </a:solidFill>
              <a:latin typeface="Calibri"/>
              <a:ea typeface="Calibri"/>
              <a:cs typeface="Calibri"/>
              <a:sym typeface="Calibri"/>
            </a:endParaRPr>
          </a:p>
        </p:txBody>
      </p:sp>
      <p:sp>
        <p:nvSpPr>
          <p:cNvPr id="298" name="Google Shape;298;p21"/>
          <p:cNvSpPr txBox="1"/>
          <p:nvPr>
            <p:ph idx="1" type="body"/>
          </p:nvPr>
        </p:nvSpPr>
        <p:spPr>
          <a:xfrm>
            <a:off x="623760" y="1992959"/>
            <a:ext cx="5395440" cy="4667147"/>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marR="0" rtl="0" algn="l">
              <a:lnSpc>
                <a:spcPct val="120000"/>
              </a:lnSpc>
              <a:spcBef>
                <a:spcPts val="0"/>
              </a:spcBef>
              <a:spcAft>
                <a:spcPts val="0"/>
              </a:spcAft>
              <a:buClr>
                <a:srgbClr val="000000"/>
              </a:buClr>
              <a:buSzPct val="100000"/>
              <a:buFont typeface="Arial"/>
              <a:buChar char="•"/>
            </a:pPr>
            <a:r>
              <a:rPr b="1" i="0" lang="ka-GE"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ღია მონაცემთა ბაზა განათლებაში (opendata-education.github.io)</a:t>
            </a:r>
            <a:r>
              <a:rPr b="1" i="0" lang="ka-GE" sz="2400" u="none" cap="none" strike="noStrike">
                <a:solidFill>
                  <a:schemeClr val="dk1"/>
                </a:solidFill>
                <a:latin typeface="Calibri"/>
                <a:ea typeface="Calibri"/>
                <a:cs typeface="Calibri"/>
                <a:sym typeface="Calibri"/>
              </a:rPr>
              <a:t>  </a:t>
            </a:r>
            <a:endParaRPr b="0" i="0" sz="2400" u="none" cap="none" strike="noStrike">
              <a:solidFill>
                <a:schemeClr val="dk1"/>
              </a:solidFill>
              <a:latin typeface="Calibri"/>
              <a:ea typeface="Calibri"/>
              <a:cs typeface="Calibri"/>
              <a:sym typeface="Calibri"/>
            </a:endParaRPr>
          </a:p>
          <a:p>
            <a:pPr indent="-228600" lvl="1" marL="685800" rtl="0" algn="l">
              <a:lnSpc>
                <a:spcPct val="120000"/>
              </a:lnSpc>
              <a:spcBef>
                <a:spcPts val="499"/>
              </a:spcBef>
              <a:spcAft>
                <a:spcPts val="0"/>
              </a:spcAft>
              <a:buClr>
                <a:srgbClr val="000000"/>
              </a:buClr>
              <a:buSzPct val="100000"/>
              <a:buFont typeface="Arial"/>
              <a:buChar char="•"/>
            </a:pPr>
            <a:r>
              <a:rPr b="0" lang="ka-GE" sz="2400" strike="noStrike">
                <a:solidFill>
                  <a:schemeClr val="dk1"/>
                </a:solidFill>
                <a:latin typeface="Calibri"/>
                <a:ea typeface="Calibri"/>
                <a:cs typeface="Calibri"/>
                <a:sym typeface="Calibri"/>
              </a:rPr>
              <a:t>მასალები ინგლისურ, შვედურ და ფინურ ენებზე (სემინარები, Python-ისა და Jupyter-ის საფუძვლები, ტექსტის ანალიზი და ა.შ.)</a:t>
            </a:r>
            <a:endParaRPr/>
          </a:p>
          <a:p>
            <a:pPr indent="-228600" lvl="1" marL="685800" rtl="0" algn="l">
              <a:lnSpc>
                <a:spcPct val="120000"/>
              </a:lnSpc>
              <a:spcBef>
                <a:spcPts val="499"/>
              </a:spcBef>
              <a:spcAft>
                <a:spcPts val="0"/>
              </a:spcAft>
              <a:buClr>
                <a:srgbClr val="000000"/>
              </a:buClr>
              <a:buSzPct val="100000"/>
              <a:buFont typeface="Arial"/>
              <a:buChar char="•"/>
            </a:pPr>
            <a:r>
              <a:rPr b="0" lang="ka-GE" sz="2400" strike="noStrike">
                <a:solidFill>
                  <a:schemeClr val="dk1"/>
                </a:solidFill>
                <a:latin typeface="Calibri"/>
                <a:ea typeface="Calibri"/>
                <a:cs typeface="Calibri"/>
                <a:sym typeface="Calibri"/>
              </a:rPr>
              <a:t>მასალის გამოყენების ინსტრუქცია</a:t>
            </a:r>
            <a:endParaRPr/>
          </a:p>
          <a:p>
            <a:pPr indent="-228600" lvl="1" marL="685800" rtl="0" algn="l">
              <a:lnSpc>
                <a:spcPct val="120000"/>
              </a:lnSpc>
              <a:spcBef>
                <a:spcPts val="499"/>
              </a:spcBef>
              <a:spcAft>
                <a:spcPts val="0"/>
              </a:spcAft>
              <a:buClr>
                <a:srgbClr val="000000"/>
              </a:buClr>
              <a:buSzPct val="100000"/>
              <a:buFont typeface="Arial"/>
              <a:buChar char="•"/>
            </a:pPr>
            <a:r>
              <a:rPr b="0" lang="ka-GE" sz="2400" strike="noStrike">
                <a:solidFill>
                  <a:schemeClr val="dk1"/>
                </a:solidFill>
                <a:latin typeface="Calibri"/>
                <a:ea typeface="Calibri"/>
                <a:cs typeface="Calibri"/>
                <a:sym typeface="Calibri"/>
              </a:rPr>
              <a:t>მიმდინარე პროექტი</a:t>
            </a:r>
            <a:r>
              <a:rPr lang="ka-GE" sz="2400">
                <a:solidFill>
                  <a:schemeClr val="dk1"/>
                </a:solidFill>
                <a:latin typeface="Calibri"/>
                <a:ea typeface="Calibri"/>
                <a:cs typeface="Calibri"/>
                <a:sym typeface="Calibri"/>
              </a:rPr>
              <a:t> (</a:t>
            </a:r>
            <a:r>
              <a:rPr b="0" lang="ka-GE" sz="2400" strike="noStrike">
                <a:solidFill>
                  <a:schemeClr val="dk1"/>
                </a:solidFill>
                <a:latin typeface="Calibri"/>
                <a:ea typeface="Calibri"/>
                <a:cs typeface="Calibri"/>
                <a:sym typeface="Calibri"/>
              </a:rPr>
              <a:t>შეგიძლიათ მონაწილეობა მიიღოთ მის განვითარებაში)</a:t>
            </a:r>
            <a:endParaRPr/>
          </a:p>
          <a:p>
            <a:pPr indent="-228600" lvl="1" marL="685800" rtl="0" algn="l">
              <a:lnSpc>
                <a:spcPct val="120000"/>
              </a:lnSpc>
              <a:spcBef>
                <a:spcPts val="499"/>
              </a:spcBef>
              <a:spcAft>
                <a:spcPts val="0"/>
              </a:spcAft>
              <a:buClr>
                <a:srgbClr val="000000"/>
              </a:buClr>
              <a:buSzPct val="100000"/>
              <a:buFont typeface="Arial"/>
              <a:buChar char="•"/>
            </a:pPr>
            <a:r>
              <a:rPr b="0" lang="ka-GE" sz="2400" strike="noStrike">
                <a:solidFill>
                  <a:schemeClr val="dk1"/>
                </a:solidFill>
                <a:latin typeface="Calibri"/>
                <a:ea typeface="Calibri"/>
                <a:cs typeface="Calibri"/>
                <a:sym typeface="Calibri"/>
              </a:rPr>
              <a:t>გამოთვლითი ესეს მაგალითი (ფინურ ენაზე)</a:t>
            </a:r>
            <a:r>
              <a:rPr b="0" lang="ka-GE" sz="2400" strike="noStrike">
                <a:solidFill>
                  <a:srgbClr val="FF0000"/>
                </a:solidFill>
                <a:latin typeface="Calibri"/>
                <a:ea typeface="Calibri"/>
                <a:cs typeface="Calibri"/>
                <a:sym typeface="Calibri"/>
              </a:rPr>
              <a:t> </a:t>
            </a:r>
            <a:r>
              <a:rPr b="0" lang="ka-GE" sz="2400" u="sng" strike="noStrike">
                <a:solidFill>
                  <a:schemeClr val="dk1"/>
                </a:solidFill>
                <a:latin typeface="Calibri"/>
                <a:ea typeface="Calibri"/>
                <a:cs typeface="Calibri"/>
                <a:sym typeface="Calibri"/>
                <a:hlinkClick r:id="rId4">
                  <a:extLst>
                    <a:ext uri="{A12FA001-AC4F-418D-AE19-62706E023703}">
                      <ahyp:hlinkClr val="tx"/>
                    </a:ext>
                  </a:extLst>
                </a:hlinkClick>
              </a:rPr>
              <a:t>Aerosoleja ilmassa? — Mallipohjat (opendata-education.github.io)</a:t>
            </a:r>
            <a:endParaRPr b="0" sz="2400" strike="noStrike">
              <a:solidFill>
                <a:schemeClr val="dk1"/>
              </a:solidFill>
              <a:latin typeface="Calibri"/>
              <a:ea typeface="Calibri"/>
              <a:cs typeface="Calibri"/>
              <a:sym typeface="Calibri"/>
            </a:endParaRPr>
          </a:p>
          <a:p>
            <a:pPr indent="-99059" lvl="1" marL="685800" rtl="0" algn="l">
              <a:lnSpc>
                <a:spcPct val="120000"/>
              </a:lnSpc>
              <a:spcBef>
                <a:spcPts val="499"/>
              </a:spcBef>
              <a:spcAft>
                <a:spcPts val="0"/>
              </a:spcAft>
              <a:buClr>
                <a:srgbClr val="000000"/>
              </a:buClr>
              <a:buSzPct val="100000"/>
              <a:buFont typeface="Arial"/>
              <a:buNone/>
            </a:pPr>
            <a:r>
              <a:t/>
            </a:r>
            <a:endParaRPr b="0" sz="2400" strike="noStrike">
              <a:solidFill>
                <a:schemeClr val="dk1"/>
              </a:solidFill>
              <a:latin typeface="Calibri"/>
              <a:ea typeface="Calibri"/>
              <a:cs typeface="Calibri"/>
              <a:sym typeface="Calibri"/>
            </a:endParaRPr>
          </a:p>
        </p:txBody>
      </p:sp>
      <p:sp>
        <p:nvSpPr>
          <p:cNvPr id="299" name="Google Shape;299;p21"/>
          <p:cNvSpPr txBox="1"/>
          <p:nvPr>
            <p:ph idx="1" type="body"/>
          </p:nvPr>
        </p:nvSpPr>
        <p:spPr>
          <a:xfrm>
            <a:off x="6527880" y="1992960"/>
            <a:ext cx="5040360" cy="418392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1" i="0" lang="ka-GE" sz="2000" u="none" cap="none" strike="noStrike">
                <a:solidFill>
                  <a:schemeClr val="dk1"/>
                </a:solidFill>
                <a:latin typeface="Calibri"/>
                <a:ea typeface="Calibri"/>
                <a:cs typeface="Calibri"/>
                <a:sym typeface="Calibri"/>
              </a:rPr>
              <a:t>სწავლის რელევანტურობა: </a:t>
            </a:r>
            <a:r>
              <a:rPr b="0" i="0" lang="ka-GE" sz="2000" u="none" cap="none" strike="noStrike">
                <a:solidFill>
                  <a:schemeClr val="dk1"/>
                </a:solidFill>
                <a:latin typeface="Calibri"/>
                <a:ea typeface="Calibri"/>
                <a:cs typeface="Calibri"/>
                <a:sym typeface="Calibri"/>
              </a:rPr>
              <a:t>როგორც მკვლევარებმა გამოიყენეთ საერთაშორისო და არსებული მონაცემები.</a:t>
            </a:r>
            <a:br>
              <a:rPr b="0" i="0" lang="ka-GE" sz="2000" u="none" cap="none" strike="noStrike">
                <a:solidFill>
                  <a:schemeClr val="dk1"/>
                </a:solidFill>
                <a:latin typeface="Calibri"/>
                <a:ea typeface="Calibri"/>
                <a:cs typeface="Calibri"/>
                <a:sym typeface="Calibri"/>
              </a:rPr>
            </a:br>
            <a:r>
              <a:rPr b="0" i="0" lang="ka-GE" sz="2000" u="none" cap="none" strike="noStrike">
                <a:solidFill>
                  <a:schemeClr val="dk1"/>
                </a:solidFill>
                <a:latin typeface="Calibri"/>
                <a:ea typeface="Calibri"/>
                <a:cs typeface="Calibri"/>
                <a:sym typeface="Calibri"/>
              </a:rPr>
              <a:t> </a:t>
            </a:r>
            <a:endParaRPr/>
          </a:p>
          <a:p>
            <a:pPr indent="-228600" lvl="0" marL="228600" marR="0" rtl="0" algn="l">
              <a:lnSpc>
                <a:spcPct val="90000"/>
              </a:lnSpc>
              <a:spcBef>
                <a:spcPts val="1001"/>
              </a:spcBef>
              <a:spcAft>
                <a:spcPts val="0"/>
              </a:spcAft>
              <a:buClr>
                <a:srgbClr val="000000"/>
              </a:buClr>
              <a:buSzPts val="2000"/>
              <a:buFont typeface="Arial"/>
              <a:buChar char="•"/>
            </a:pPr>
            <a:r>
              <a:rPr b="1" i="0" lang="ka-GE" sz="2000" u="none" cap="none" strike="noStrike">
                <a:solidFill>
                  <a:schemeClr val="dk1"/>
                </a:solidFill>
                <a:latin typeface="Calibri"/>
                <a:ea typeface="Calibri"/>
                <a:cs typeface="Calibri"/>
                <a:sym typeface="Calibri"/>
              </a:rPr>
              <a:t>ღია საკვლევ მონაცემთა პლატფორმა: </a:t>
            </a:r>
            <a:endParaRPr/>
          </a:p>
          <a:p>
            <a:pPr indent="-228600" lvl="1" marL="685800" rtl="0" algn="l">
              <a:lnSpc>
                <a:spcPct val="90000"/>
              </a:lnSpc>
              <a:spcBef>
                <a:spcPts val="499"/>
              </a:spcBef>
              <a:spcAft>
                <a:spcPts val="0"/>
              </a:spcAft>
              <a:buClr>
                <a:srgbClr val="000000"/>
              </a:buClr>
              <a:buSzPts val="2000"/>
              <a:buFont typeface="Arial"/>
              <a:buChar char="•"/>
            </a:pPr>
            <a:r>
              <a:rPr b="0" lang="ka-GE" sz="2000" u="sng" strike="noStrike">
                <a:solidFill>
                  <a:schemeClr val="dk1"/>
                </a:solidFill>
                <a:latin typeface="Calibri"/>
                <a:ea typeface="Calibri"/>
                <a:cs typeface="Calibri"/>
                <a:sym typeface="Calibri"/>
                <a:hlinkClick r:id="rId5">
                  <a:extLst>
                    <a:ext uri="{A12FA001-AC4F-418D-AE19-62706E023703}">
                      <ahyp:hlinkClr val="tx"/>
                    </a:ext>
                  </a:extLst>
                </a:hlinkClick>
              </a:rPr>
              <a:t>CERN Open Data Portal</a:t>
            </a:r>
            <a:endParaRPr b="0" sz="2000" strike="noStrike">
              <a:solidFill>
                <a:schemeClr val="dk1"/>
              </a:solidFill>
              <a:latin typeface="Calibri"/>
              <a:ea typeface="Calibri"/>
              <a:cs typeface="Calibri"/>
              <a:sym typeface="Calibri"/>
            </a:endParaRPr>
          </a:p>
          <a:p>
            <a:pPr indent="-228600" lvl="1" marL="685800" rtl="0" algn="l">
              <a:lnSpc>
                <a:spcPct val="90000"/>
              </a:lnSpc>
              <a:spcBef>
                <a:spcPts val="499"/>
              </a:spcBef>
              <a:spcAft>
                <a:spcPts val="0"/>
              </a:spcAft>
              <a:buClr>
                <a:srgbClr val="000000"/>
              </a:buClr>
              <a:buSzPts val="2000"/>
              <a:buFont typeface="Arial"/>
              <a:buChar char="•"/>
            </a:pPr>
            <a:r>
              <a:rPr b="0" lang="ka-GE" sz="2000" u="sng" strike="noStrike">
                <a:solidFill>
                  <a:schemeClr val="dk1"/>
                </a:solidFill>
                <a:latin typeface="Calibri"/>
                <a:ea typeface="Calibri"/>
                <a:cs typeface="Calibri"/>
                <a:sym typeface="Calibri"/>
                <a:hlinkClick r:id="rId6">
                  <a:extLst>
                    <a:ext uri="{A12FA001-AC4F-418D-AE19-62706E023703}">
                      <ahyp:hlinkClr val="tx"/>
                    </a:ext>
                  </a:extLst>
                </a:hlinkClick>
              </a:rPr>
              <a:t>SmartSMEAR - About (csc.fi)</a:t>
            </a:r>
            <a:endParaRPr b="0" sz="2000"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2000"/>
              <a:buFont typeface="Arial"/>
              <a:buChar char="•"/>
            </a:pPr>
            <a:r>
              <a:rPr b="0" i="0" lang="ka-GE" sz="2000" u="none" cap="none" strike="noStrike">
                <a:solidFill>
                  <a:schemeClr val="dk1"/>
                </a:solidFill>
                <a:latin typeface="Calibri"/>
                <a:ea typeface="Calibri"/>
                <a:cs typeface="Calibri"/>
                <a:sym typeface="Calibri"/>
              </a:rPr>
              <a:t>ღია მონაცემების ძიებისას მნიშვნელოვანია ნაპოვნი წყაროს კრიტიკის განხილვა.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2"/>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ka-GE" sz="3800" strike="noStrike">
                <a:solidFill>
                  <a:schemeClr val="dk1"/>
                </a:solidFill>
                <a:latin typeface="Calibri"/>
                <a:ea typeface="Calibri"/>
                <a:cs typeface="Calibri"/>
                <a:sym typeface="Calibri"/>
              </a:rPr>
              <a:t>ადგილობრივი/ლოკალური მაგალითები</a:t>
            </a:r>
            <a:endParaRPr b="0" sz="3800" strike="noStrike">
              <a:solidFill>
                <a:schemeClr val="dk1"/>
              </a:solidFill>
              <a:latin typeface="Calibri"/>
              <a:ea typeface="Calibri"/>
              <a:cs typeface="Calibri"/>
              <a:sym typeface="Calibri"/>
            </a:endParaRPr>
          </a:p>
        </p:txBody>
      </p:sp>
      <p:sp>
        <p:nvSpPr>
          <p:cNvPr id="305" name="Google Shape;305;p22"/>
          <p:cNvSpPr txBox="1"/>
          <p:nvPr>
            <p:ph idx="1" type="body"/>
          </p:nvPr>
        </p:nvSpPr>
        <p:spPr>
          <a:xfrm>
            <a:off x="838080" y="1825560"/>
            <a:ext cx="10515240" cy="43509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0000"/>
              </a:buClr>
              <a:buSzPts val="2800"/>
              <a:buFont typeface="Calibri"/>
              <a:buNone/>
            </a:pPr>
            <a:r>
              <a:rPr b="0" i="0" lang="ka-GE" sz="2800" u="none" cap="none" strike="noStrike">
                <a:solidFill>
                  <a:srgbClr val="FF0000"/>
                </a:solidFill>
                <a:latin typeface="Calibri"/>
                <a:ea typeface="Calibri"/>
                <a:cs typeface="Calibri"/>
                <a:sym typeface="Calibri"/>
              </a:rPr>
              <a:t>გთხოვთ დაამატოთ თქვენი საკუთარი/ლოკალური მაგალითები</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3"/>
          <p:cNvSpPr txBox="1"/>
          <p:nvPr>
            <p:ph type="title"/>
          </p:nvPr>
        </p:nvSpPr>
        <p:spPr>
          <a:xfrm>
            <a:off x="705678" y="1103243"/>
            <a:ext cx="10699842" cy="385611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3960"/>
              <a:buFont typeface="Calibri"/>
              <a:buNone/>
            </a:pPr>
            <a:r>
              <a:rPr b="1" lang="ka-GE" sz="3160">
                <a:solidFill>
                  <a:srgbClr val="FF0000"/>
                </a:solidFill>
              </a:rPr>
              <a:t>გამოიყენე გონებრივი იერიში და ჩამოთვალე ლოკალური არაფორმალური პარტნიორები, რომლებიც შესაძლოა იყვნენ თანამშრომლობის პოტენციური პარტნიორები ESD-ის პოპულარიზაციის მიზნით. </a:t>
            </a:r>
            <a:endParaRPr b="1" sz="3160" strike="noStrike">
              <a:solidFill>
                <a:srgbClr val="FF0000"/>
              </a:solidFill>
              <a:latin typeface="Calibri"/>
              <a:ea typeface="Calibri"/>
              <a:cs typeface="Calibri"/>
              <a:sym typeface="Calibri"/>
            </a:endParaRPr>
          </a:p>
        </p:txBody>
      </p:sp>
      <p:sp>
        <p:nvSpPr>
          <p:cNvPr id="312" name="Google Shape;312;p23"/>
          <p:cNvSpPr/>
          <p:nvPr/>
        </p:nvSpPr>
        <p:spPr>
          <a:xfrm>
            <a:off x="3047040" y="4959360"/>
            <a:ext cx="6097680" cy="912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ka-GE" sz="1800" strike="noStrike">
                <a:solidFill>
                  <a:schemeClr val="dk1"/>
                </a:solidFill>
                <a:latin typeface="Calibri"/>
                <a:ea typeface="Calibri"/>
                <a:cs typeface="Calibri"/>
                <a:sym typeface="Calibri"/>
              </a:rPr>
              <a:t>It is suggested to collect, classify and discuss students‘ ideas via a card clustering via Miro (</a:t>
            </a:r>
            <a:r>
              <a:rPr b="1" lang="ka-GE" sz="1800" u="sng" strike="noStrike">
                <a:solidFill>
                  <a:schemeClr val="dk1"/>
                </a:solidFill>
                <a:latin typeface="Calibri"/>
                <a:ea typeface="Calibri"/>
                <a:cs typeface="Calibri"/>
                <a:sym typeface="Calibri"/>
                <a:hlinkClick r:id="rId3">
                  <a:extLst>
                    <a:ext uri="{A12FA001-AC4F-418D-AE19-62706E023703}">
                      <ahyp:hlinkClr val="tx"/>
                    </a:ext>
                  </a:extLst>
                </a:hlinkClick>
              </a:rPr>
              <a:t>https://miro.com/</a:t>
            </a:r>
            <a:r>
              <a:rPr b="1" lang="ka-GE" sz="1800" strike="noStrike">
                <a:solidFill>
                  <a:schemeClr val="dk1"/>
                </a:solidFill>
                <a:latin typeface="Calibri"/>
                <a:ea typeface="Calibri"/>
                <a:cs typeface="Calibri"/>
                <a:sym typeface="Calibri"/>
              </a:rPr>
              <a:t>) or a similar tool.</a:t>
            </a:r>
            <a:endParaRPr b="0" sz="1800"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4"/>
          <p:cNvSpPr txBox="1"/>
          <p:nvPr>
            <p:ph type="title"/>
          </p:nvPr>
        </p:nvSpPr>
        <p:spPr>
          <a:xfrm>
            <a:off x="890280" y="2847240"/>
            <a:ext cx="10515240" cy="132516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ka-GE" sz="4400" strike="noStrike">
                <a:solidFill>
                  <a:srgbClr val="FF0000"/>
                </a:solidFill>
                <a:latin typeface="Calibri"/>
                <a:ea typeface="Calibri"/>
                <a:cs typeface="Calibri"/>
                <a:sym typeface="Calibri"/>
              </a:rPr>
              <a:t> </a:t>
            </a:r>
            <a:r>
              <a:rPr b="1" lang="ka-GE" sz="3844">
                <a:solidFill>
                  <a:srgbClr val="FF0000"/>
                </a:solidFill>
              </a:rPr>
              <a:t>განიხილეთ თითოეულ არაფორმალურ პარტნიორთან თანამშრომლობის პოტენციური სარგებელი და შესაძლებლობები, რომლებიც დასახელებული იყო წინა დავალებაში. </a:t>
            </a:r>
            <a:endParaRPr b="1" sz="3844" strike="noStrike">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5"/>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ka-GE" sz="4400" strike="noStrike">
                <a:solidFill>
                  <a:schemeClr val="dk1"/>
                </a:solidFill>
                <a:latin typeface="Calibri"/>
                <a:ea typeface="Calibri"/>
                <a:cs typeface="Calibri"/>
                <a:sym typeface="Calibri"/>
              </a:rPr>
              <a:t>ლიტერატურა და ელექტრონული წყაროები</a:t>
            </a:r>
            <a:endParaRPr b="0" sz="4400" strike="noStrike">
              <a:solidFill>
                <a:schemeClr val="dk1"/>
              </a:solidFill>
              <a:latin typeface="Calibri"/>
              <a:ea typeface="Calibri"/>
              <a:cs typeface="Calibri"/>
              <a:sym typeface="Calibri"/>
            </a:endParaRPr>
          </a:p>
        </p:txBody>
      </p:sp>
      <p:sp>
        <p:nvSpPr>
          <p:cNvPr id="324" name="Google Shape;324;p25"/>
          <p:cNvSpPr txBox="1"/>
          <p:nvPr>
            <p:ph idx="1" type="body"/>
          </p:nvPr>
        </p:nvSpPr>
        <p:spPr>
          <a:xfrm>
            <a:off x="838080" y="1690560"/>
            <a:ext cx="5181120" cy="448596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1600"/>
              <a:buFont typeface="Arial"/>
              <a:buChar char="•"/>
            </a:pPr>
            <a:r>
              <a:rPr b="0" i="0" lang="ka-GE" sz="1600" u="none" cap="none" strike="noStrike">
                <a:solidFill>
                  <a:schemeClr val="dk1"/>
                </a:solidFill>
                <a:latin typeface="Calibri"/>
                <a:ea typeface="Calibri"/>
                <a:cs typeface="Calibri"/>
                <a:sym typeface="Calibri"/>
              </a:rPr>
              <a:t>Eshach, H. (2007). Bridging In-school and Out-of-school Learning: Formal, Non-Formal, and Informal Education. </a:t>
            </a:r>
            <a:r>
              <a:rPr b="0" i="1" lang="ka-GE" sz="1600" u="none" cap="none" strike="noStrike">
                <a:solidFill>
                  <a:schemeClr val="dk1"/>
                </a:solidFill>
                <a:latin typeface="Calibri"/>
                <a:ea typeface="Calibri"/>
                <a:cs typeface="Calibri"/>
                <a:sym typeface="Calibri"/>
              </a:rPr>
              <a:t>Journal of Science Education and Technology</a:t>
            </a:r>
            <a:r>
              <a:rPr b="0" i="0" lang="ka-GE" sz="1600" u="none" cap="none" strike="noStrike">
                <a:solidFill>
                  <a:schemeClr val="dk1"/>
                </a:solidFill>
                <a:latin typeface="Calibri"/>
                <a:ea typeface="Calibri"/>
                <a:cs typeface="Calibri"/>
                <a:sym typeface="Calibri"/>
              </a:rPr>
              <a:t>, </a:t>
            </a:r>
            <a:r>
              <a:rPr b="0" i="1" lang="ka-GE" sz="1600" u="none" cap="none" strike="noStrike">
                <a:solidFill>
                  <a:schemeClr val="dk1"/>
                </a:solidFill>
                <a:latin typeface="Calibri"/>
                <a:ea typeface="Calibri"/>
                <a:cs typeface="Calibri"/>
                <a:sym typeface="Calibri"/>
              </a:rPr>
              <a:t>16</a:t>
            </a:r>
            <a:r>
              <a:rPr b="0" i="0" lang="ka-GE" sz="1600" u="none" cap="none" strike="noStrike">
                <a:solidFill>
                  <a:schemeClr val="dk1"/>
                </a:solidFill>
                <a:latin typeface="Calibri"/>
                <a:ea typeface="Calibri"/>
                <a:cs typeface="Calibri"/>
                <a:sym typeface="Calibri"/>
              </a:rPr>
              <a:t>(2), 171–190. </a:t>
            </a:r>
            <a:r>
              <a:rPr b="0" i="0" lang="ka-GE" sz="1600" u="sng" cap="none" strike="noStrike">
                <a:solidFill>
                  <a:srgbClr val="0563C1"/>
                </a:solidFill>
                <a:latin typeface="Calibri"/>
                <a:ea typeface="Calibri"/>
                <a:cs typeface="Calibri"/>
                <a:sym typeface="Calibri"/>
                <a:hlinkClick r:id="rId3">
                  <a:extLst>
                    <a:ext uri="{A12FA001-AC4F-418D-AE19-62706E023703}">
                      <ahyp:hlinkClr val="tx"/>
                    </a:ext>
                  </a:extLst>
                </a:hlinkClick>
              </a:rPr>
              <a:t>https://doi.org/10.1007/s10956-006-9027-1</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1600"/>
              <a:buFont typeface="Arial"/>
              <a:buChar char="•"/>
            </a:pPr>
            <a:r>
              <a:rPr b="0" i="0" lang="ka-GE" sz="1600" u="none" cap="none" strike="noStrike">
                <a:solidFill>
                  <a:schemeClr val="dk1"/>
                </a:solidFill>
                <a:latin typeface="Calibri"/>
                <a:ea typeface="Calibri"/>
                <a:cs typeface="Calibri"/>
                <a:sym typeface="Calibri"/>
              </a:rPr>
              <a:t>Haatainen, O. &amp; Aksela, M. (2021</a:t>
            </a:r>
            <a:r>
              <a:rPr b="0" i="1" lang="ka-GE" sz="1600" u="none" cap="none" strike="noStrike">
                <a:solidFill>
                  <a:schemeClr val="dk1"/>
                </a:solidFill>
                <a:latin typeface="Calibri"/>
                <a:ea typeface="Calibri"/>
                <a:cs typeface="Calibri"/>
                <a:sym typeface="Calibri"/>
              </a:rPr>
              <a:t>). Project-Based Learning in Science Education: Active Teachers’ Perceptions and Practices.</a:t>
            </a:r>
            <a:r>
              <a:rPr b="0" i="0" lang="ka-GE" sz="1600" u="none" cap="none" strike="noStrike">
                <a:solidFill>
                  <a:schemeClr val="dk1"/>
                </a:solidFill>
                <a:latin typeface="Calibri"/>
                <a:ea typeface="Calibri"/>
                <a:cs typeface="Calibri"/>
                <a:sym typeface="Calibri"/>
              </a:rPr>
              <a:t> LUMAT: International Journal on Math, Science and Technology Education, 9(1), 149–173. </a:t>
            </a:r>
            <a:r>
              <a:rPr b="0" i="0" lang="ka-GE"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https://doi.org/10.31129/LUMAT.9.1.1392</a:t>
            </a:r>
            <a:r>
              <a:rPr b="0" i="0" lang="ka-GE"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1600"/>
              <a:buFont typeface="Arial"/>
              <a:buChar char="•"/>
            </a:pPr>
            <a:r>
              <a:rPr b="0" i="0" lang="ka-GE" sz="1600" u="none" cap="none" strike="noStrike">
                <a:solidFill>
                  <a:srgbClr val="000000"/>
                </a:solidFill>
                <a:latin typeface="Calibri"/>
                <a:ea typeface="Calibri"/>
                <a:cs typeface="Calibri"/>
                <a:sym typeface="Calibri"/>
              </a:rPr>
              <a:t>Markula, A, &amp; Aksela, M. (2022). The key characteristics of project-based learning: how teachers implement projects in K-12 science education.</a:t>
            </a:r>
            <a:r>
              <a:rPr b="0" i="1" lang="ka-GE" sz="1600" u="none" cap="none" strike="noStrike">
                <a:solidFill>
                  <a:srgbClr val="000000"/>
                </a:solidFill>
                <a:latin typeface="Calibri"/>
                <a:ea typeface="Calibri"/>
                <a:cs typeface="Calibri"/>
                <a:sym typeface="Calibri"/>
              </a:rPr>
              <a:t> Disciplinary and Interdisciplinary Science Education Research,</a:t>
            </a:r>
            <a:r>
              <a:rPr b="0" i="0" lang="ka-GE" sz="1600" u="none" cap="none" strike="noStrike">
                <a:solidFill>
                  <a:srgbClr val="000000"/>
                </a:solidFill>
                <a:latin typeface="Calibri"/>
                <a:ea typeface="Calibri"/>
                <a:cs typeface="Calibri"/>
                <a:sym typeface="Calibri"/>
              </a:rPr>
              <a:t> 4:2</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1600"/>
              <a:buFont typeface="Arial"/>
              <a:buChar char="•"/>
            </a:pPr>
            <a:r>
              <a:rPr b="0" i="0" lang="ka-GE" sz="1600" u="none" cap="none" strike="noStrike">
                <a:solidFill>
                  <a:schemeClr val="dk1"/>
                </a:solidFill>
                <a:latin typeface="Calibri"/>
                <a:ea typeface="Calibri"/>
                <a:cs typeface="Calibri"/>
                <a:sym typeface="Calibri"/>
              </a:rPr>
              <a:t>Tolppanen, S., Vartiainen, J., Ikävalko, V.-M., &amp; Aksela, M. (2015). Relevance of Non-Formal Education in Science Education. In I. Eilks &amp; A. Hofstein (Eds.), </a:t>
            </a:r>
            <a:r>
              <a:rPr b="0" i="1" lang="ka-GE" sz="1600" u="none" cap="none" strike="noStrike">
                <a:solidFill>
                  <a:schemeClr val="dk1"/>
                </a:solidFill>
                <a:latin typeface="Calibri"/>
                <a:ea typeface="Calibri"/>
                <a:cs typeface="Calibri"/>
                <a:sym typeface="Calibri"/>
              </a:rPr>
              <a:t>Relevant Chemistry Education: From Theory to Practice</a:t>
            </a:r>
            <a:r>
              <a:rPr b="0" i="0" lang="ka-GE" sz="1600" u="none" cap="none" strike="noStrike">
                <a:solidFill>
                  <a:schemeClr val="dk1"/>
                </a:solidFill>
                <a:latin typeface="Calibri"/>
                <a:ea typeface="Calibri"/>
                <a:cs typeface="Calibri"/>
                <a:sym typeface="Calibri"/>
              </a:rPr>
              <a:t> (pp. 335–354). SensePublishers. </a:t>
            </a:r>
            <a:r>
              <a:rPr b="0" i="0" lang="ka-GE"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https://doi.org/10.1007/978-94-6300-175-5_18</a:t>
            </a:r>
            <a:endParaRPr b="0" i="0" sz="1600" u="none" cap="none" strike="noStrike">
              <a:solidFill>
                <a:schemeClr val="dk1"/>
              </a:solidFill>
              <a:latin typeface="Calibri"/>
              <a:ea typeface="Calibri"/>
              <a:cs typeface="Calibri"/>
              <a:sym typeface="Calibri"/>
            </a:endParaRPr>
          </a:p>
        </p:txBody>
      </p:sp>
      <p:sp>
        <p:nvSpPr>
          <p:cNvPr id="325" name="Google Shape;325;p25"/>
          <p:cNvSpPr txBox="1"/>
          <p:nvPr>
            <p:ph idx="1" type="body"/>
          </p:nvPr>
        </p:nvSpPr>
        <p:spPr>
          <a:xfrm>
            <a:off x="6172200" y="1825560"/>
            <a:ext cx="5181120" cy="435096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1600"/>
              <a:buFont typeface="Arial"/>
              <a:buChar char="•"/>
            </a:pPr>
            <a:r>
              <a:rPr b="0" i="0" lang="ka-GE" sz="1600" u="sng" cap="none" strike="noStrike">
                <a:solidFill>
                  <a:schemeClr val="dk1"/>
                </a:solidFill>
                <a:latin typeface="Calibri"/>
                <a:ea typeface="Calibri"/>
                <a:cs typeface="Calibri"/>
                <a:sym typeface="Calibri"/>
                <a:hlinkClick r:id="rId6">
                  <a:extLst>
                    <a:ext uri="{A12FA001-AC4F-418D-AE19-62706E023703}">
                      <ahyp:hlinkClr val="tx"/>
                    </a:ext>
                  </a:extLst>
                </a:hlinkClick>
              </a:rPr>
              <a:t>PBLWorks by Buck Institute for Education</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1600"/>
              <a:buFont typeface="Arial"/>
              <a:buChar char="•"/>
            </a:pPr>
            <a:r>
              <a:rPr b="0" i="0" lang="ka-GE" sz="1600" u="sng" cap="none" strike="noStrike">
                <a:solidFill>
                  <a:schemeClr val="dk1"/>
                </a:solidFill>
                <a:latin typeface="Calibri"/>
                <a:ea typeface="Calibri"/>
                <a:cs typeface="Calibri"/>
                <a:sym typeface="Calibri"/>
                <a:hlinkClick r:id="rId7">
                  <a:extLst>
                    <a:ext uri="{A12FA001-AC4F-418D-AE19-62706E023703}">
                      <ahyp:hlinkClr val="tx"/>
                    </a:ext>
                  </a:extLst>
                </a:hlinkClick>
              </a:rPr>
              <a:t>StarT: international PBL programme</a:t>
            </a:r>
            <a:r>
              <a:rPr b="0" i="0" lang="ka-GE" sz="2800" u="none" cap="none" strike="noStrike">
                <a:solidFill>
                  <a:schemeClr val="dk1"/>
                </a:solidFill>
                <a:latin typeface="Calibri"/>
                <a:ea typeface="Calibri"/>
                <a:cs typeface="Calibri"/>
                <a:sym typeface="Calibri"/>
              </a:rPr>
              <a:t>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00000"/>
              </a:buClr>
              <a:buSzPts val="1600"/>
              <a:buFont typeface="Arial"/>
              <a:buChar char="•"/>
            </a:pPr>
            <a:r>
              <a:rPr b="0" i="0" lang="ka-GE" sz="1600" u="sng" cap="none" strike="noStrike">
                <a:solidFill>
                  <a:schemeClr val="dk1"/>
                </a:solidFill>
                <a:latin typeface="Calibri"/>
                <a:ea typeface="Calibri"/>
                <a:cs typeface="Calibri"/>
                <a:sym typeface="Calibri"/>
                <a:hlinkClick r:id="rId8">
                  <a:extLst>
                    <a:ext uri="{A12FA001-AC4F-418D-AE19-62706E023703}">
                      <ahyp:hlinkClr val="tx"/>
                    </a:ext>
                  </a:extLst>
                </a:hlinkClick>
              </a:rPr>
              <a:t>StarT material bank</a:t>
            </a:r>
            <a:r>
              <a:rPr b="0" i="0" lang="ka-GE"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563C1"/>
              </a:buClr>
              <a:buSzPts val="1600"/>
              <a:buFont typeface="Arial"/>
              <a:buChar char="•"/>
            </a:pPr>
            <a:r>
              <a:rPr b="0" i="0" lang="ka-GE" sz="1600" u="sng" cap="none" strike="noStrike">
                <a:solidFill>
                  <a:schemeClr val="hlink"/>
                </a:solidFill>
                <a:latin typeface="Calibri"/>
                <a:ea typeface="Calibri"/>
                <a:cs typeface="Calibri"/>
                <a:sym typeface="Calibri"/>
                <a:hlinkClick r:id="rId9"/>
              </a:rPr>
              <a:t>https://www.bu.edu/ctl/guides/project-based-learning/</a:t>
            </a:r>
            <a:r>
              <a:rPr b="0" i="0" lang="ka-GE"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563C1"/>
              </a:buClr>
              <a:buSzPts val="1600"/>
              <a:buFont typeface="Arial"/>
              <a:buChar char="•"/>
            </a:pPr>
            <a:r>
              <a:rPr b="0" i="0" lang="ka-GE" sz="1600" u="sng" cap="none" strike="noStrike">
                <a:solidFill>
                  <a:schemeClr val="hlink"/>
                </a:solidFill>
                <a:latin typeface="Calibri"/>
                <a:ea typeface="Calibri"/>
                <a:cs typeface="Calibri"/>
                <a:sym typeface="Calibri"/>
                <a:hlinkClick r:id="rId10"/>
              </a:rPr>
              <a:t>https://teachingcommons.stanford.edu/resources/learning/learning-activities/project-based-learning</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563C1"/>
              </a:buClr>
              <a:buSzPts val="1600"/>
              <a:buFont typeface="Arial"/>
              <a:buChar char="•"/>
            </a:pPr>
            <a:r>
              <a:rPr b="0" i="0" lang="ka-GE" sz="1600" u="sng" cap="none" strike="noStrike">
                <a:solidFill>
                  <a:schemeClr val="hlink"/>
                </a:solidFill>
                <a:latin typeface="Calibri"/>
                <a:ea typeface="Calibri"/>
                <a:cs typeface="Calibri"/>
                <a:sym typeface="Calibri"/>
                <a:hlinkClick r:id="rId11"/>
              </a:rPr>
              <a:t>https://www.edutopia.org/blog/pbl-through-a-makers-lens-patrick-waters</a:t>
            </a:r>
            <a:endParaRPr b="0" i="0" sz="1600" u="none" cap="none" strike="noStrike">
              <a:solidFill>
                <a:schemeClr val="dk1"/>
              </a:solidFill>
              <a:latin typeface="Calibri"/>
              <a:ea typeface="Calibri"/>
              <a:cs typeface="Calibri"/>
              <a:sym typeface="Calibri"/>
            </a:endParaRPr>
          </a:p>
          <a:p>
            <a:pPr indent="-228600" lvl="0" marL="228600" marR="0" rtl="0" algn="l">
              <a:lnSpc>
                <a:spcPct val="90000"/>
              </a:lnSpc>
              <a:spcBef>
                <a:spcPts val="1001"/>
              </a:spcBef>
              <a:spcAft>
                <a:spcPts val="0"/>
              </a:spcAft>
              <a:buClr>
                <a:srgbClr val="0563C1"/>
              </a:buClr>
              <a:buSzPts val="1600"/>
              <a:buFont typeface="Arial"/>
              <a:buChar char="•"/>
            </a:pPr>
            <a:r>
              <a:rPr b="0" i="0" lang="ka-GE" sz="1600" u="sng" cap="none" strike="noStrike">
                <a:solidFill>
                  <a:schemeClr val="hlink"/>
                </a:solidFill>
                <a:latin typeface="Calibri"/>
                <a:ea typeface="Calibri"/>
                <a:cs typeface="Calibri"/>
                <a:sym typeface="Calibri"/>
                <a:hlinkClick r:id="rId12"/>
              </a:rPr>
              <a:t>https://er.educause.edu/articles/2015/1/using-design-thinking-in-higher-education</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txBox="1"/>
          <p:nvPr>
            <p:ph type="title"/>
          </p:nvPr>
        </p:nvSpPr>
        <p:spPr>
          <a:xfrm>
            <a:off x="825540" y="2017486"/>
            <a:ext cx="10521660" cy="141151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25952"/>
              </a:buClr>
              <a:buSzPts val="4400"/>
              <a:buFont typeface="Calibri"/>
              <a:buNone/>
            </a:pPr>
            <a:r>
              <a:rPr b="1" lang="ka-GE" sz="4400" strike="noStrike">
                <a:solidFill>
                  <a:srgbClr val="025952"/>
                </a:solidFill>
                <a:latin typeface="Calibri"/>
                <a:ea typeface="Calibri"/>
                <a:cs typeface="Calibri"/>
                <a:sym typeface="Calibri"/>
              </a:rPr>
              <a:t>1. </a:t>
            </a:r>
            <a:r>
              <a:rPr b="1" lang="ka-GE">
                <a:solidFill>
                  <a:srgbClr val="025952"/>
                </a:solidFill>
                <a:latin typeface="Calibri"/>
                <a:ea typeface="Calibri"/>
                <a:cs typeface="Calibri"/>
                <a:sym typeface="Calibri"/>
              </a:rPr>
              <a:t>რა არის სასწავლო გარემო</a:t>
            </a:r>
            <a:r>
              <a:rPr b="1" lang="ka-GE" sz="4400" strike="noStrike">
                <a:solidFill>
                  <a:srgbClr val="025952"/>
                </a:solidFill>
                <a:latin typeface="Calibri"/>
                <a:ea typeface="Calibri"/>
                <a:cs typeface="Calibri"/>
                <a:sym typeface="Calibri"/>
              </a:rPr>
              <a:t>?</a:t>
            </a:r>
            <a:endParaRPr b="0" sz="4400" strike="noStrike">
              <a:solidFill>
                <a:schemeClr val="dk1"/>
              </a:solidFill>
              <a:latin typeface="Calibri"/>
              <a:ea typeface="Calibri"/>
              <a:cs typeface="Calibri"/>
              <a:sym typeface="Calibri"/>
            </a:endParaRPr>
          </a:p>
        </p:txBody>
      </p:sp>
      <p:sp>
        <p:nvSpPr>
          <p:cNvPr id="108" name="Google Shape;108;p3"/>
          <p:cNvSpPr txBox="1"/>
          <p:nvPr>
            <p:ph idx="1" type="body"/>
          </p:nvPr>
        </p:nvSpPr>
        <p:spPr>
          <a:xfrm>
            <a:off x="831960" y="3771070"/>
            <a:ext cx="10521660" cy="120733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25952"/>
              </a:buClr>
              <a:buSzPts val="2400"/>
              <a:buFont typeface="Calibri"/>
              <a:buNone/>
            </a:pPr>
            <a:r>
              <a:rPr b="0" i="0" lang="ka-GE" sz="2400" u="none" cap="none" strike="noStrike">
                <a:solidFill>
                  <a:srgbClr val="025952"/>
                </a:solidFill>
                <a:latin typeface="Calibri"/>
                <a:ea typeface="Calibri"/>
                <a:cs typeface="Calibri"/>
                <a:sym typeface="Calibri"/>
              </a:rPr>
              <a:t>ფორმალური, არაფორმალური და არაოფიციალური სასწავლო გარემო</a:t>
            </a:r>
            <a:endParaRPr/>
          </a:p>
          <a:p>
            <a:pPr indent="0" lvl="0" marL="0" marR="0" rtl="0" algn="ctr">
              <a:lnSpc>
                <a:spcPct val="90000"/>
              </a:lnSpc>
              <a:spcBef>
                <a:spcPts val="1001"/>
              </a:spcBef>
              <a:spcAft>
                <a:spcPts val="0"/>
              </a:spcAft>
              <a:buClr>
                <a:srgbClr val="025952"/>
              </a:buClr>
              <a:buSzPts val="2400"/>
              <a:buFont typeface="Calibri"/>
              <a:buNone/>
            </a:pPr>
            <a:r>
              <a:rPr b="0" i="0" lang="ka-GE" sz="2400" u="none" cap="none" strike="noStrike">
                <a:solidFill>
                  <a:srgbClr val="025952"/>
                </a:solidFill>
                <a:latin typeface="Calibri"/>
                <a:ea typeface="Calibri"/>
                <a:cs typeface="Calibri"/>
                <a:sym typeface="Calibri"/>
              </a:rPr>
              <a:t>არაფორმალური და არაოფიციალური სასწავლო გარემოს მაგალითები</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4"/>
          <p:cNvSpPr/>
          <p:nvPr/>
        </p:nvSpPr>
        <p:spPr>
          <a:xfrm>
            <a:off x="5536800" y="55800"/>
            <a:ext cx="6654960" cy="6257520"/>
          </a:xfrm>
          <a:prstGeom prst="flowChartConnector">
            <a:avLst/>
          </a:prstGeom>
          <a:solidFill>
            <a:srgbClr val="FFFFFF"/>
          </a:solidFill>
          <a:ln cap="flat" cmpd="sng" w="12700">
            <a:solidFill>
              <a:srgbClr val="000000"/>
            </a:solidFill>
            <a:prstDash val="solid"/>
            <a:miter lim="800000"/>
            <a:headEnd len="sm" w="sm" type="none"/>
            <a:tailEnd len="sm" w="sm" type="none"/>
          </a:ln>
        </p:spPr>
        <p:txBody>
          <a:bodyPr anchorCtr="0" anchor="ctr" bIns="45000" lIns="90000" spcFirstLastPara="1" rIns="90000" wrap="square" tIns="45000">
            <a:noAutofit/>
          </a:bodyPr>
          <a:lstStyle/>
          <a:p>
            <a:pPr indent="0" lvl="0" marL="0" marR="0" rtl="0" algn="ctr">
              <a:spcBef>
                <a:spcPts val="0"/>
              </a:spcBef>
              <a:spcAft>
                <a:spcPts val="0"/>
              </a:spcAft>
              <a:buNone/>
            </a:pPr>
            <a:r>
              <a:rPr b="1" i="0" lang="ka-GE" sz="1800" u="none" cap="none" strike="noStrike">
                <a:solidFill>
                  <a:schemeClr val="dk1"/>
                </a:solidFill>
                <a:latin typeface="Calibri"/>
                <a:ea typeface="Calibri"/>
                <a:cs typeface="Calibri"/>
                <a:sym typeface="Calibri"/>
              </a:rPr>
              <a:t>სასწავლო გარემო</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15" name="Google Shape;115;p4"/>
          <p:cNvSpPr txBox="1"/>
          <p:nvPr>
            <p:ph type="title"/>
          </p:nvPr>
        </p:nvSpPr>
        <p:spPr>
          <a:xfrm>
            <a:off x="838080" y="365040"/>
            <a:ext cx="5205240" cy="208764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ka-GE" sz="4000" strike="noStrike">
                <a:solidFill>
                  <a:schemeClr val="dk1"/>
                </a:solidFill>
                <a:latin typeface="Calibri"/>
                <a:ea typeface="Calibri"/>
                <a:cs typeface="Calibri"/>
                <a:sym typeface="Calibri"/>
              </a:rPr>
              <a:t>რა არის სასწავლო გარემო?</a:t>
            </a:r>
            <a:endParaRPr b="0" sz="4000" strike="noStrike">
              <a:solidFill>
                <a:schemeClr val="dk1"/>
              </a:solidFill>
              <a:latin typeface="Calibri"/>
              <a:ea typeface="Calibri"/>
              <a:cs typeface="Calibri"/>
              <a:sym typeface="Calibri"/>
            </a:endParaRPr>
          </a:p>
        </p:txBody>
      </p:sp>
      <p:grpSp>
        <p:nvGrpSpPr>
          <p:cNvPr id="116" name="Google Shape;116;p4"/>
          <p:cNvGrpSpPr/>
          <p:nvPr/>
        </p:nvGrpSpPr>
        <p:grpSpPr>
          <a:xfrm>
            <a:off x="5607564" y="1044438"/>
            <a:ext cx="6446675" cy="4958284"/>
            <a:chOff x="70764" y="135798"/>
            <a:chExt cx="6446675" cy="4958284"/>
          </a:xfrm>
        </p:grpSpPr>
        <p:sp>
          <p:nvSpPr>
            <p:cNvPr id="117" name="Google Shape;117;p4"/>
            <p:cNvSpPr/>
            <p:nvPr/>
          </p:nvSpPr>
          <p:spPr>
            <a:xfrm>
              <a:off x="2440939" y="1852061"/>
              <a:ext cx="1789714" cy="1408236"/>
            </a:xfrm>
            <a:prstGeom prst="ellipse">
              <a:avLst/>
            </a:prstGeom>
            <a:gradFill>
              <a:gsLst>
                <a:gs pos="0">
                  <a:srgbClr val="D1D1D1"/>
                </a:gs>
                <a:gs pos="50000">
                  <a:srgbClr val="C7C7C7"/>
                </a:gs>
                <a:gs pos="100000">
                  <a:srgbClr val="C0C0C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txBox="1"/>
            <p:nvPr/>
          </p:nvSpPr>
          <p:spPr>
            <a:xfrm>
              <a:off x="2703037" y="2058292"/>
              <a:ext cx="1265518" cy="995774"/>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Calibri"/>
                <a:buNone/>
              </a:pPr>
              <a:r>
                <a:rPr b="1" i="0" lang="ka-GE" sz="1400" u="none" cap="none" strike="noStrike">
                  <a:solidFill>
                    <a:schemeClr val="dk1"/>
                  </a:solidFill>
                  <a:latin typeface="Calibri"/>
                  <a:ea typeface="Calibri"/>
                  <a:cs typeface="Calibri"/>
                  <a:sym typeface="Calibri"/>
                </a:rPr>
                <a:t>მოსწავლე</a:t>
              </a:r>
              <a:endParaRPr b="1" i="0" sz="1400" u="none" cap="none" strike="noStrike">
                <a:solidFill>
                  <a:schemeClr val="dk1"/>
                </a:solidFill>
                <a:latin typeface="Calibri"/>
                <a:ea typeface="Calibri"/>
                <a:cs typeface="Calibri"/>
                <a:sym typeface="Calibri"/>
              </a:endParaRPr>
            </a:p>
            <a:p>
              <a:pPr indent="0" lvl="0" marL="0" marR="0" rtl="0" algn="ctr">
                <a:lnSpc>
                  <a:spcPct val="90000"/>
                </a:lnSpc>
                <a:spcBef>
                  <a:spcPts val="490"/>
                </a:spcBef>
                <a:spcAft>
                  <a:spcPts val="0"/>
                </a:spcAft>
                <a:buClr>
                  <a:schemeClr val="dk1"/>
                </a:buClr>
                <a:buSzPts val="1400"/>
                <a:buFont typeface="Calibri"/>
                <a:buNone/>
              </a:pPr>
              <a:r>
                <a:rPr b="1" i="0" lang="ka-GE" sz="1400" u="none" cap="none" strike="noStrike">
                  <a:solidFill>
                    <a:schemeClr val="dk1"/>
                  </a:solidFill>
                  <a:latin typeface="Calibri"/>
                  <a:ea typeface="Calibri"/>
                  <a:cs typeface="Calibri"/>
                  <a:sym typeface="Calibri"/>
                </a:rPr>
                <a:t>ორგანიზაცია</a:t>
              </a:r>
              <a:endParaRPr b="1" i="0" sz="1400" u="none" cap="none" strike="noStrike">
                <a:solidFill>
                  <a:schemeClr val="dk1"/>
                </a:solidFill>
                <a:latin typeface="Calibri"/>
                <a:ea typeface="Calibri"/>
                <a:cs typeface="Calibri"/>
                <a:sym typeface="Calibri"/>
              </a:endParaRPr>
            </a:p>
            <a:p>
              <a:pPr indent="0" lvl="0" marL="0" marR="0" rtl="0" algn="ctr">
                <a:lnSpc>
                  <a:spcPct val="90000"/>
                </a:lnSpc>
                <a:spcBef>
                  <a:spcPts val="490"/>
                </a:spcBef>
                <a:spcAft>
                  <a:spcPts val="0"/>
                </a:spcAft>
                <a:buClr>
                  <a:schemeClr val="dk1"/>
                </a:buClr>
                <a:buSzPts val="1400"/>
                <a:buFont typeface="Calibri"/>
                <a:buNone/>
              </a:pPr>
              <a:r>
                <a:rPr b="1" i="0" lang="ka-GE" sz="1400" u="none" cap="none" strike="noStrike">
                  <a:solidFill>
                    <a:schemeClr val="dk1"/>
                  </a:solidFill>
                  <a:latin typeface="Calibri"/>
                  <a:ea typeface="Calibri"/>
                  <a:cs typeface="Calibri"/>
                  <a:sym typeface="Calibri"/>
                </a:rPr>
                <a:t>ტექნოლოგია</a:t>
              </a:r>
              <a:endParaRPr b="0" i="0" sz="1800" u="none" cap="none" strike="noStrike">
                <a:solidFill>
                  <a:schemeClr val="dk1"/>
                </a:solidFill>
                <a:latin typeface="Calibri"/>
                <a:ea typeface="Calibri"/>
                <a:cs typeface="Calibri"/>
                <a:sym typeface="Calibri"/>
              </a:endParaRPr>
            </a:p>
          </p:txBody>
        </p:sp>
        <p:sp>
          <p:nvSpPr>
            <p:cNvPr id="119" name="Google Shape;119;p4"/>
            <p:cNvSpPr/>
            <p:nvPr/>
          </p:nvSpPr>
          <p:spPr>
            <a:xfrm rot="-5259087">
              <a:off x="3216596" y="1678721"/>
              <a:ext cx="308779" cy="38892"/>
            </a:xfrm>
            <a:custGeom>
              <a:rect b="b" l="l" r="r" t="t"/>
              <a:pathLst>
                <a:path extrusionOk="0" h="120000" w="120000">
                  <a:moveTo>
                    <a:pt x="0" y="60000"/>
                  </a:moveTo>
                  <a:lnTo>
                    <a:pt x="120000" y="60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txBox="1"/>
            <p:nvPr/>
          </p:nvSpPr>
          <p:spPr>
            <a:xfrm rot="-5259087">
              <a:off x="3363266" y="1690448"/>
              <a:ext cx="15438" cy="1543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121" name="Google Shape;121;p4"/>
            <p:cNvSpPr/>
            <p:nvPr/>
          </p:nvSpPr>
          <p:spPr>
            <a:xfrm>
              <a:off x="1885838" y="135798"/>
              <a:ext cx="3040693" cy="1408236"/>
            </a:xfrm>
            <a:prstGeom prst="ellipse">
              <a:avLst/>
            </a:prstGeom>
            <a:gradFill>
              <a:gsLst>
                <a:gs pos="0">
                  <a:srgbClr val="FEDB9B"/>
                </a:gs>
                <a:gs pos="50000">
                  <a:srgbClr val="FFD58D"/>
                </a:gs>
                <a:gs pos="100000">
                  <a:srgbClr val="FFD07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txBox="1"/>
            <p:nvPr/>
          </p:nvSpPr>
          <p:spPr>
            <a:xfrm>
              <a:off x="2331137" y="342029"/>
              <a:ext cx="2150095" cy="995774"/>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dk1"/>
                </a:buClr>
                <a:buSzPts val="1200"/>
                <a:buFont typeface="Calibri"/>
                <a:buNone/>
              </a:pPr>
              <a:r>
                <a:rPr b="1" i="0" lang="ka-GE" sz="1200" u="none" cap="none" strike="noStrike">
                  <a:solidFill>
                    <a:schemeClr val="dk1"/>
                  </a:solidFill>
                  <a:latin typeface="Calibri"/>
                  <a:ea typeface="Calibri"/>
                  <a:cs typeface="Calibri"/>
                  <a:sym typeface="Calibri"/>
                </a:rPr>
                <a:t>ფიზიკური</a:t>
              </a:r>
              <a:endParaRPr/>
            </a:p>
            <a:p>
              <a:pPr indent="0" lvl="0" marL="0" marR="0" rtl="0" algn="l">
                <a:lnSpc>
                  <a:spcPct val="90000"/>
                </a:lnSpc>
                <a:spcBef>
                  <a:spcPts val="420"/>
                </a:spcBef>
                <a:spcAft>
                  <a:spcPts val="0"/>
                </a:spcAft>
                <a:buClr>
                  <a:schemeClr val="dk1"/>
                </a:buClr>
                <a:buSzPts val="1200"/>
                <a:buFont typeface="Calibri"/>
                <a:buNone/>
              </a:pPr>
              <a:r>
                <a:rPr b="0" i="0" lang="ka-GE" sz="1200" u="none" cap="none" strike="noStrike">
                  <a:solidFill>
                    <a:schemeClr val="dk1"/>
                  </a:solidFill>
                  <a:latin typeface="Calibri"/>
                  <a:ea typeface="Calibri"/>
                  <a:cs typeface="Calibri"/>
                  <a:sym typeface="Calibri"/>
                </a:rPr>
                <a:t>- ხელმისაწვდომი სივრცე</a:t>
              </a:r>
              <a:br>
                <a:rPr b="0" i="0" lang="ka-GE" sz="1200" u="none" cap="none" strike="noStrike">
                  <a:solidFill>
                    <a:schemeClr val="dk1"/>
                  </a:solidFill>
                  <a:latin typeface="Calibri"/>
                  <a:ea typeface="Calibri"/>
                  <a:cs typeface="Calibri"/>
                  <a:sym typeface="Calibri"/>
                </a:rPr>
              </a:br>
              <a:r>
                <a:rPr b="0" i="0" lang="ka-GE" sz="1200" u="none" cap="none" strike="noStrike">
                  <a:solidFill>
                    <a:schemeClr val="dk1"/>
                  </a:solidFill>
                  <a:latin typeface="Calibri"/>
                  <a:ea typeface="Calibri"/>
                  <a:cs typeface="Calibri"/>
                  <a:sym typeface="Calibri"/>
                </a:rPr>
                <a:t>- ჰაერის ხარისხი, განათება, აკუსტიკა და სხვ.</a:t>
              </a:r>
              <a:br>
                <a:rPr b="0" i="0" lang="ka-GE" sz="1200" u="none" cap="none" strike="noStrike">
                  <a:solidFill>
                    <a:schemeClr val="dk1"/>
                  </a:solidFill>
                  <a:latin typeface="Calibri"/>
                  <a:ea typeface="Calibri"/>
                  <a:cs typeface="Calibri"/>
                  <a:sym typeface="Calibri"/>
                </a:rPr>
              </a:br>
              <a:r>
                <a:rPr b="0" i="0" lang="ka-GE" sz="1200" u="none" cap="none" strike="noStrike">
                  <a:solidFill>
                    <a:schemeClr val="dk1"/>
                  </a:solidFill>
                  <a:latin typeface="Calibri"/>
                  <a:ea typeface="Calibri"/>
                  <a:cs typeface="Calibri"/>
                  <a:sym typeface="Calibri"/>
                </a:rPr>
                <a:t>- ავეჯი და მათი განლაგება</a:t>
              </a:r>
              <a:endParaRPr b="0" i="0" sz="1200" u="none" cap="none" strike="noStrike">
                <a:solidFill>
                  <a:schemeClr val="dk1"/>
                </a:solidFill>
                <a:latin typeface="Calibri"/>
                <a:ea typeface="Calibri"/>
                <a:cs typeface="Calibri"/>
                <a:sym typeface="Calibri"/>
              </a:endParaRPr>
            </a:p>
          </p:txBody>
        </p:sp>
        <p:sp>
          <p:nvSpPr>
            <p:cNvPr id="123" name="Google Shape;123;p4"/>
            <p:cNvSpPr/>
            <p:nvPr/>
          </p:nvSpPr>
          <p:spPr>
            <a:xfrm rot="56781">
              <a:off x="4230433" y="2554318"/>
              <a:ext cx="339819" cy="38892"/>
            </a:xfrm>
            <a:custGeom>
              <a:rect b="b" l="l" r="r" t="t"/>
              <a:pathLst>
                <a:path extrusionOk="0" h="120000" w="120000">
                  <a:moveTo>
                    <a:pt x="0" y="60000"/>
                  </a:moveTo>
                  <a:lnTo>
                    <a:pt x="120000" y="60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txBox="1"/>
            <p:nvPr/>
          </p:nvSpPr>
          <p:spPr>
            <a:xfrm rot="56781">
              <a:off x="4391847" y="2565269"/>
              <a:ext cx="16990" cy="1699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125" name="Google Shape;125;p4"/>
            <p:cNvSpPr/>
            <p:nvPr/>
          </p:nvSpPr>
          <p:spPr>
            <a:xfrm>
              <a:off x="4569975" y="1888533"/>
              <a:ext cx="1947464" cy="1408236"/>
            </a:xfrm>
            <a:prstGeom prst="ellipse">
              <a:avLst/>
            </a:prstGeom>
            <a:gradFill>
              <a:gsLst>
                <a:gs pos="0">
                  <a:srgbClr val="AAF39D"/>
                </a:gs>
                <a:gs pos="50000">
                  <a:srgbClr val="9DF18E"/>
                </a:gs>
                <a:gs pos="100000">
                  <a:srgbClr val="8DF07A"/>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
            <p:cNvSpPr txBox="1"/>
            <p:nvPr/>
          </p:nvSpPr>
          <p:spPr>
            <a:xfrm>
              <a:off x="4855174" y="2094764"/>
              <a:ext cx="1377066" cy="995774"/>
            </a:xfrm>
            <a:prstGeom prst="rect">
              <a:avLst/>
            </a:prstGeom>
            <a:noFill/>
            <a:ln>
              <a:noFill/>
            </a:ln>
          </p:spPr>
          <p:txBody>
            <a:bodyPr anchorCtr="0" anchor="ctr" bIns="7600" lIns="7600" spcFirstLastPara="1" rIns="7600" wrap="square" tIns="7600">
              <a:noAutofit/>
            </a:bodyPr>
            <a:lstStyle/>
            <a:p>
              <a:pPr indent="0" lvl="0" marL="0" marR="0" rtl="0" algn="l">
                <a:lnSpc>
                  <a:spcPct val="90000"/>
                </a:lnSpc>
                <a:spcBef>
                  <a:spcPts val="0"/>
                </a:spcBef>
                <a:spcAft>
                  <a:spcPts val="0"/>
                </a:spcAft>
                <a:buClr>
                  <a:schemeClr val="dk1"/>
                </a:buClr>
                <a:buSzPts val="1200"/>
                <a:buFont typeface="Calibri"/>
                <a:buNone/>
              </a:pPr>
              <a:r>
                <a:rPr b="1" i="0" lang="ka-GE" sz="1200" u="none" cap="none" strike="noStrike">
                  <a:solidFill>
                    <a:schemeClr val="dk1"/>
                  </a:solidFill>
                  <a:latin typeface="Calibri"/>
                  <a:ea typeface="Calibri"/>
                  <a:cs typeface="Calibri"/>
                  <a:sym typeface="Calibri"/>
                </a:rPr>
                <a:t>ტექნიკური</a:t>
              </a:r>
              <a:endParaRPr b="0" i="0" sz="1200" u="none" cap="none" strike="noStrike">
                <a:solidFill>
                  <a:schemeClr val="dk1"/>
                </a:solidFill>
                <a:latin typeface="Calibri"/>
                <a:ea typeface="Calibri"/>
                <a:cs typeface="Calibri"/>
                <a:sym typeface="Calibri"/>
              </a:endParaRPr>
            </a:p>
            <a:p>
              <a:pPr indent="-63500" lvl="1" marL="57150" marR="0" rtl="0" algn="l">
                <a:lnSpc>
                  <a:spcPct val="90000"/>
                </a:lnSpc>
                <a:spcBef>
                  <a:spcPts val="420"/>
                </a:spcBef>
                <a:spcAft>
                  <a:spcPts val="0"/>
                </a:spcAft>
                <a:buClr>
                  <a:schemeClr val="dk1"/>
                </a:buClr>
                <a:buSzPts val="1000"/>
                <a:buFont typeface="Calibri"/>
                <a:buChar char="•"/>
              </a:pPr>
              <a:r>
                <a:rPr b="0" i="0" lang="ka-GE" sz="1000" u="none" cap="none" strike="noStrike">
                  <a:solidFill>
                    <a:schemeClr val="dk1"/>
                  </a:solidFill>
                  <a:latin typeface="Calibri"/>
                  <a:ea typeface="Calibri"/>
                  <a:cs typeface="Calibri"/>
                  <a:sym typeface="Calibri"/>
                </a:rPr>
                <a:t> ინფორმაციული  და კომუნიკაციური ტექნოლოგიები</a:t>
              </a:r>
              <a:endParaRPr b="0" i="0" sz="1800" u="none" cap="none" strike="noStrike">
                <a:solidFill>
                  <a:schemeClr val="dk1"/>
                </a:solidFill>
                <a:latin typeface="Calibri"/>
                <a:ea typeface="Calibri"/>
                <a:cs typeface="Calibri"/>
                <a:sym typeface="Calibri"/>
              </a:endParaRPr>
            </a:p>
            <a:p>
              <a:pPr indent="-63500" lvl="1" marL="57150" marR="0" rtl="0" algn="l">
                <a:lnSpc>
                  <a:spcPct val="90000"/>
                </a:lnSpc>
                <a:spcBef>
                  <a:spcPts val="150"/>
                </a:spcBef>
                <a:spcAft>
                  <a:spcPts val="0"/>
                </a:spcAft>
                <a:buClr>
                  <a:schemeClr val="dk1"/>
                </a:buClr>
                <a:buSzPts val="1000"/>
                <a:buFont typeface="Calibri"/>
                <a:buChar char="•"/>
              </a:pPr>
              <a:r>
                <a:rPr b="0" i="0" lang="ka-GE" sz="1000" u="none" cap="none" strike="noStrike">
                  <a:solidFill>
                    <a:schemeClr val="dk1"/>
                  </a:solidFill>
                  <a:latin typeface="Calibri"/>
                  <a:ea typeface="Calibri"/>
                  <a:cs typeface="Calibri"/>
                  <a:sym typeface="Calibri"/>
                </a:rPr>
                <a:t>ხელმისაწვდომობა</a:t>
              </a:r>
              <a:endParaRPr b="0" i="0" sz="1800" u="none" cap="none" strike="noStrike">
                <a:solidFill>
                  <a:schemeClr val="dk1"/>
                </a:solidFill>
                <a:latin typeface="Calibri"/>
                <a:ea typeface="Calibri"/>
                <a:cs typeface="Calibri"/>
                <a:sym typeface="Calibri"/>
              </a:endParaRPr>
            </a:p>
          </p:txBody>
        </p:sp>
        <p:sp>
          <p:nvSpPr>
            <p:cNvPr id="127" name="Google Shape;127;p4"/>
            <p:cNvSpPr/>
            <p:nvPr/>
          </p:nvSpPr>
          <p:spPr>
            <a:xfrm rot="5400000">
              <a:off x="3123022" y="3453625"/>
              <a:ext cx="425547" cy="38892"/>
            </a:xfrm>
            <a:custGeom>
              <a:rect b="b" l="l" r="r" t="t"/>
              <a:pathLst>
                <a:path extrusionOk="0" h="120000" w="120000">
                  <a:moveTo>
                    <a:pt x="0" y="60000"/>
                  </a:moveTo>
                  <a:lnTo>
                    <a:pt x="120000" y="60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txBox="1"/>
            <p:nvPr/>
          </p:nvSpPr>
          <p:spPr>
            <a:xfrm rot="5400000">
              <a:off x="3325157" y="3462433"/>
              <a:ext cx="21277" cy="2127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129" name="Google Shape;129;p4"/>
            <p:cNvSpPr/>
            <p:nvPr/>
          </p:nvSpPr>
          <p:spPr>
            <a:xfrm>
              <a:off x="2199504" y="3685846"/>
              <a:ext cx="2272584" cy="1408236"/>
            </a:xfrm>
            <a:prstGeom prst="ellipse">
              <a:avLst/>
            </a:prstGeom>
            <a:gradFill>
              <a:gsLst>
                <a:gs pos="0">
                  <a:srgbClr val="A1E8CA"/>
                </a:gs>
                <a:gs pos="50000">
                  <a:srgbClr val="92E4C1"/>
                </a:gs>
                <a:gs pos="100000">
                  <a:srgbClr val="7FE1B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txBox="1"/>
            <p:nvPr/>
          </p:nvSpPr>
          <p:spPr>
            <a:xfrm>
              <a:off x="2532316" y="3892077"/>
              <a:ext cx="1606960" cy="995774"/>
            </a:xfrm>
            <a:prstGeom prst="rect">
              <a:avLst/>
            </a:prstGeom>
            <a:noFill/>
            <a:ln>
              <a:noFill/>
            </a:ln>
          </p:spPr>
          <p:txBody>
            <a:bodyPr anchorCtr="0" anchor="ctr" bIns="7600" lIns="7600" spcFirstLastPara="1" rIns="7600" wrap="square" tIns="7600">
              <a:noAutofit/>
            </a:bodyPr>
            <a:lstStyle/>
            <a:p>
              <a:pPr indent="0" lvl="0" marL="0" marR="0" rtl="0" algn="l">
                <a:lnSpc>
                  <a:spcPct val="90000"/>
                </a:lnSpc>
                <a:spcBef>
                  <a:spcPts val="0"/>
                </a:spcBef>
                <a:spcAft>
                  <a:spcPts val="0"/>
                </a:spcAft>
                <a:buClr>
                  <a:schemeClr val="dk1"/>
                </a:buClr>
                <a:buSzPts val="1200"/>
                <a:buFont typeface="Calibri"/>
                <a:buNone/>
              </a:pPr>
              <a:r>
                <a:rPr b="1" i="0" lang="ka-GE" sz="1200" u="none" cap="none" strike="noStrike">
                  <a:solidFill>
                    <a:schemeClr val="dk1"/>
                  </a:solidFill>
                  <a:latin typeface="Calibri"/>
                  <a:ea typeface="Calibri"/>
                  <a:cs typeface="Calibri"/>
                  <a:sym typeface="Calibri"/>
                </a:rPr>
                <a:t>სოციალური</a:t>
              </a:r>
              <a:endParaRPr b="0" i="0" sz="1200" u="none" cap="none" strike="noStrike">
                <a:solidFill>
                  <a:schemeClr val="dk1"/>
                </a:solidFill>
                <a:latin typeface="Calibri"/>
                <a:ea typeface="Calibri"/>
                <a:cs typeface="Calibri"/>
                <a:sym typeface="Calibri"/>
              </a:endParaRPr>
            </a:p>
            <a:p>
              <a:pPr indent="-63500" lvl="1" marL="57150" marR="0" rtl="0" algn="l">
                <a:lnSpc>
                  <a:spcPct val="90000"/>
                </a:lnSpc>
                <a:spcBef>
                  <a:spcPts val="420"/>
                </a:spcBef>
                <a:spcAft>
                  <a:spcPts val="0"/>
                </a:spcAft>
                <a:buClr>
                  <a:schemeClr val="dk1"/>
                </a:buClr>
                <a:buSzPts val="1000"/>
                <a:buFont typeface="Calibri"/>
                <a:buChar char="•"/>
              </a:pPr>
              <a:r>
                <a:rPr b="0" i="0" lang="ka-GE" sz="1000" u="none" cap="none" strike="noStrike">
                  <a:solidFill>
                    <a:schemeClr val="dk1"/>
                  </a:solidFill>
                  <a:latin typeface="Calibri"/>
                  <a:ea typeface="Calibri"/>
                  <a:cs typeface="Calibri"/>
                  <a:sym typeface="Calibri"/>
                </a:rPr>
                <a:t>ჯგუფის დინამიკა</a:t>
              </a:r>
              <a:endParaRPr b="0" i="0" sz="1000" u="none" cap="none" strike="noStrike">
                <a:solidFill>
                  <a:schemeClr val="dk1"/>
                </a:solidFill>
                <a:latin typeface="Calibri"/>
                <a:ea typeface="Calibri"/>
                <a:cs typeface="Calibri"/>
                <a:sym typeface="Calibri"/>
              </a:endParaRPr>
            </a:p>
            <a:p>
              <a:pPr indent="-63500" lvl="1" marL="57150" marR="0" rtl="0" algn="l">
                <a:lnSpc>
                  <a:spcPct val="90000"/>
                </a:lnSpc>
                <a:spcBef>
                  <a:spcPts val="150"/>
                </a:spcBef>
                <a:spcAft>
                  <a:spcPts val="0"/>
                </a:spcAft>
                <a:buClr>
                  <a:schemeClr val="dk1"/>
                </a:buClr>
                <a:buSzPts val="1000"/>
                <a:buFont typeface="Calibri"/>
                <a:buChar char="•"/>
              </a:pPr>
              <a:r>
                <a:rPr b="0" i="0" lang="ka-GE" sz="1000" u="none" cap="none" strike="noStrike">
                  <a:solidFill>
                    <a:schemeClr val="dk1"/>
                  </a:solidFill>
                  <a:latin typeface="Calibri"/>
                  <a:ea typeface="Calibri"/>
                  <a:cs typeface="Calibri"/>
                  <a:sym typeface="Calibri"/>
                </a:rPr>
                <a:t>ატმოსფერო, ურთიერთპატივისცემა</a:t>
              </a:r>
              <a:endParaRPr b="0" i="0" sz="1000" u="none" cap="none" strike="noStrike">
                <a:solidFill>
                  <a:schemeClr val="dk1"/>
                </a:solidFill>
                <a:latin typeface="Calibri"/>
                <a:ea typeface="Calibri"/>
                <a:cs typeface="Calibri"/>
                <a:sym typeface="Calibri"/>
              </a:endParaRPr>
            </a:p>
          </p:txBody>
        </p:sp>
        <p:sp>
          <p:nvSpPr>
            <p:cNvPr id="131" name="Google Shape;131;p4"/>
            <p:cNvSpPr/>
            <p:nvPr/>
          </p:nvSpPr>
          <p:spPr>
            <a:xfrm rot="-10785339">
              <a:off x="2326515" y="2532673"/>
              <a:ext cx="114437" cy="38892"/>
            </a:xfrm>
            <a:custGeom>
              <a:rect b="b" l="l" r="r" t="t"/>
              <a:pathLst>
                <a:path extrusionOk="0" h="120000" w="120000">
                  <a:moveTo>
                    <a:pt x="0" y="60000"/>
                  </a:moveTo>
                  <a:lnTo>
                    <a:pt x="120000" y="60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txBox="1"/>
            <p:nvPr/>
          </p:nvSpPr>
          <p:spPr>
            <a:xfrm rot="14661">
              <a:off x="2380873" y="2549258"/>
              <a:ext cx="5721" cy="572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p:txBody>
        </p:sp>
        <p:sp>
          <p:nvSpPr>
            <p:cNvPr id="133" name="Google Shape;133;p4"/>
            <p:cNvSpPr/>
            <p:nvPr/>
          </p:nvSpPr>
          <p:spPr>
            <a:xfrm>
              <a:off x="70764" y="1710488"/>
              <a:ext cx="2255770" cy="1673154"/>
            </a:xfrm>
            <a:prstGeom prst="ellipse">
              <a:avLst/>
            </a:prstGeom>
            <a:gradFill>
              <a:gsLst>
                <a:gs pos="0">
                  <a:srgbClr val="A6B6DD"/>
                </a:gs>
                <a:gs pos="50000">
                  <a:srgbClr val="98AAD7"/>
                </a:gs>
                <a:gs pos="100000">
                  <a:srgbClr val="879DD2"/>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txBox="1"/>
            <p:nvPr/>
          </p:nvSpPr>
          <p:spPr>
            <a:xfrm>
              <a:off x="401114" y="1955516"/>
              <a:ext cx="1595070" cy="1183098"/>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dk1"/>
                </a:buClr>
                <a:buSzPts val="1200"/>
                <a:buFont typeface="Arial"/>
                <a:buNone/>
              </a:pPr>
              <a:r>
                <a:rPr b="1" i="0" lang="ka-GE" sz="1200" u="none" cap="none" strike="noStrike">
                  <a:solidFill>
                    <a:schemeClr val="dk1"/>
                  </a:solidFill>
                  <a:latin typeface="Calibri"/>
                  <a:ea typeface="Calibri"/>
                  <a:cs typeface="Calibri"/>
                  <a:sym typeface="Calibri"/>
                </a:rPr>
                <a:t>პედაგოგიური</a:t>
              </a:r>
              <a:endParaRPr/>
            </a:p>
            <a:p>
              <a:pPr indent="0" lvl="0" marL="0" marR="0" rtl="0" algn="l">
                <a:lnSpc>
                  <a:spcPct val="90000"/>
                </a:lnSpc>
                <a:spcBef>
                  <a:spcPts val="420"/>
                </a:spcBef>
                <a:spcAft>
                  <a:spcPts val="0"/>
                </a:spcAft>
                <a:buClr>
                  <a:schemeClr val="dk1"/>
                </a:buClr>
                <a:buSzPts val="1200"/>
                <a:buFont typeface="Arial"/>
                <a:buNone/>
              </a:pPr>
              <a:r>
                <a:rPr b="0" i="0" lang="ka-GE" sz="1200" u="none" cap="none" strike="noStrike">
                  <a:solidFill>
                    <a:schemeClr val="dk1"/>
                  </a:solidFill>
                  <a:latin typeface="Calibri"/>
                  <a:ea typeface="Calibri"/>
                  <a:cs typeface="Calibri"/>
                  <a:sym typeface="Calibri"/>
                </a:rPr>
                <a:t>- სწავლებისა და სწავლის მეთოდები</a:t>
              </a:r>
              <a:br>
                <a:rPr b="0" i="0" lang="ka-GE" sz="1200" u="none" cap="none" strike="noStrike">
                  <a:solidFill>
                    <a:schemeClr val="dk1"/>
                  </a:solidFill>
                  <a:latin typeface="Calibri"/>
                  <a:ea typeface="Calibri"/>
                  <a:cs typeface="Calibri"/>
                  <a:sym typeface="Calibri"/>
                </a:rPr>
              </a:br>
              <a:r>
                <a:rPr b="0" i="0" lang="ka-GE" sz="1200" u="none" cap="none" strike="noStrike">
                  <a:solidFill>
                    <a:schemeClr val="dk1"/>
                  </a:solidFill>
                  <a:latin typeface="Calibri"/>
                  <a:ea typeface="Calibri"/>
                  <a:cs typeface="Calibri"/>
                  <a:sym typeface="Calibri"/>
                </a:rPr>
                <a:t>.სწავლის მიზნები</a:t>
              </a:r>
              <a:endParaRPr b="0" i="0" sz="1200" u="none" cap="none" strike="noStrike">
                <a:solidFill>
                  <a:schemeClr val="dk1"/>
                </a:solidFill>
                <a:latin typeface="Calibri"/>
                <a:ea typeface="Calibri"/>
                <a:cs typeface="Calibri"/>
                <a:sym typeface="Calibri"/>
              </a:endParaRPr>
            </a:p>
          </p:txBody>
        </p:sp>
      </p:grpSp>
      <p:sp>
        <p:nvSpPr>
          <p:cNvPr id="135" name="Google Shape;135;p4"/>
          <p:cNvSpPr txBox="1"/>
          <p:nvPr>
            <p:ph idx="1" type="body"/>
          </p:nvPr>
        </p:nvSpPr>
        <p:spPr>
          <a:xfrm>
            <a:off x="586440" y="2204640"/>
            <a:ext cx="5107778" cy="4288320"/>
          </a:xfrm>
          <a:prstGeom prst="rect">
            <a:avLst/>
          </a:prstGeom>
          <a:noFill/>
          <a:ln>
            <a:noFill/>
          </a:ln>
        </p:spPr>
        <p:txBody>
          <a:bodyPr anchorCtr="0" anchor="t" bIns="45700" lIns="91425" spcFirstLastPara="1" rIns="91425" wrap="square" tIns="45700">
            <a:normAutofit/>
          </a:bodyPr>
          <a:lstStyle/>
          <a:p>
            <a:pPr indent="-209550" lvl="0" marL="228600" marR="0" rtl="0" algn="l">
              <a:lnSpc>
                <a:spcPct val="80000"/>
              </a:lnSpc>
              <a:spcBef>
                <a:spcPts val="0"/>
              </a:spcBef>
              <a:spcAft>
                <a:spcPts val="0"/>
              </a:spcAft>
              <a:buClr>
                <a:srgbClr val="000000"/>
              </a:buClr>
              <a:buSzPts val="1920"/>
              <a:buFont typeface="Arial"/>
              <a:buChar char="•"/>
            </a:pPr>
            <a:r>
              <a:rPr b="0" i="0" lang="ka-GE" sz="1920" u="none" cap="none" strike="noStrike">
                <a:solidFill>
                  <a:schemeClr val="dk1"/>
                </a:solidFill>
                <a:latin typeface="Calibri"/>
                <a:ea typeface="Calibri"/>
                <a:cs typeface="Calibri"/>
                <a:sym typeface="Calibri"/>
              </a:rPr>
              <a:t>ეს არის სივრცე, რომელიც გავლენას ახდენს ინდივიდის განათლებაზე</a:t>
            </a:r>
            <a:endParaRPr sz="2290"/>
          </a:p>
          <a:p>
            <a:pPr indent="-209550" lvl="0" marL="228600" marR="0" rtl="0" algn="l">
              <a:lnSpc>
                <a:spcPct val="80000"/>
              </a:lnSpc>
              <a:spcBef>
                <a:spcPts val="1001"/>
              </a:spcBef>
              <a:spcAft>
                <a:spcPts val="0"/>
              </a:spcAft>
              <a:buClr>
                <a:srgbClr val="000000"/>
              </a:buClr>
              <a:buSzPts val="1920"/>
              <a:buFont typeface="Arial"/>
              <a:buChar char="•"/>
            </a:pPr>
            <a:r>
              <a:rPr b="0" i="0" lang="ka-GE" sz="1920" u="none" cap="none" strike="noStrike">
                <a:solidFill>
                  <a:schemeClr val="dk1"/>
                </a:solidFill>
                <a:latin typeface="Calibri"/>
                <a:ea typeface="Calibri"/>
                <a:cs typeface="Calibri"/>
                <a:sym typeface="Calibri"/>
              </a:rPr>
              <a:t>იგი არა მხოლოდ ფიზიკური სივრცეა, არამედ მოიცავს მინიმუმ 4 სხვადასხვა განზომილებას</a:t>
            </a:r>
            <a:endParaRPr sz="2290"/>
          </a:p>
          <a:p>
            <a:pPr indent="-209550" lvl="0" marL="228600" marR="0" rtl="0" algn="l">
              <a:lnSpc>
                <a:spcPct val="80000"/>
              </a:lnSpc>
              <a:spcBef>
                <a:spcPts val="1001"/>
              </a:spcBef>
              <a:spcAft>
                <a:spcPts val="0"/>
              </a:spcAft>
              <a:buClr>
                <a:srgbClr val="000000"/>
              </a:buClr>
              <a:buSzPts val="1920"/>
              <a:buFont typeface="Arial"/>
              <a:buChar char="•"/>
            </a:pPr>
            <a:r>
              <a:rPr b="0" i="0" lang="ka-GE" sz="1920" u="none" cap="none" strike="noStrike">
                <a:solidFill>
                  <a:schemeClr val="dk1"/>
                </a:solidFill>
                <a:latin typeface="Calibri"/>
                <a:ea typeface="Calibri"/>
                <a:cs typeface="Calibri"/>
                <a:sym typeface="Calibri"/>
              </a:rPr>
              <a:t>სასწავლო გარემო მნიშვნელოვანია განიხილებოდეს, როგორც ერთი მთლიანობა</a:t>
            </a:r>
            <a:endParaRPr sz="2290"/>
          </a:p>
          <a:p>
            <a:pPr indent="-209550" lvl="0" marL="228600" marR="0" rtl="0" algn="l">
              <a:lnSpc>
                <a:spcPct val="80000"/>
              </a:lnSpc>
              <a:spcBef>
                <a:spcPts val="1001"/>
              </a:spcBef>
              <a:spcAft>
                <a:spcPts val="0"/>
              </a:spcAft>
              <a:buClr>
                <a:srgbClr val="000000"/>
              </a:buClr>
              <a:buSzPts val="1920"/>
              <a:buFont typeface="Arial"/>
              <a:buChar char="•"/>
            </a:pPr>
            <a:r>
              <a:rPr b="0" i="0" lang="ka-GE" sz="1920" u="none" cap="none" strike="noStrike">
                <a:solidFill>
                  <a:schemeClr val="dk1"/>
                </a:solidFill>
                <a:latin typeface="Calibri"/>
                <a:ea typeface="Calibri"/>
                <a:cs typeface="Calibri"/>
                <a:sym typeface="Calibri"/>
              </a:rPr>
              <a:t>არ არსებობს ცალსახად „კარგი“ ან „ცუდი“ გარემო, რადგან მისი მნიშვნელობა განსხვავებულია სხვადასხვა ადამიანისთვის და  ექვემდებარება ცვლილებებს</a:t>
            </a:r>
            <a:endParaRPr b="0" i="0" sz="1920" u="none" cap="none" strike="noStrike">
              <a:solidFill>
                <a:schemeClr val="dk1"/>
              </a:solidFill>
              <a:latin typeface="Calibri"/>
              <a:ea typeface="Calibri"/>
              <a:cs typeface="Calibri"/>
              <a:sym typeface="Calibri"/>
            </a:endParaRPr>
          </a:p>
        </p:txBody>
      </p:sp>
      <p:sp>
        <p:nvSpPr>
          <p:cNvPr id="136" name="Google Shape;136;p4"/>
          <p:cNvSpPr/>
          <p:nvPr/>
        </p:nvSpPr>
        <p:spPr>
          <a:xfrm>
            <a:off x="652680" y="5924015"/>
            <a:ext cx="7747200" cy="51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400" u="none" cap="none" strike="noStrike">
                <a:solidFill>
                  <a:srgbClr val="000000"/>
                </a:solidFill>
                <a:latin typeface="Arial"/>
                <a:ea typeface="Arial"/>
                <a:cs typeface="Arial"/>
                <a:sym typeface="Arial"/>
              </a:rPr>
              <a:t>Baeten et al., 2010; Majoinen, 2019. </a:t>
            </a:r>
            <a:br>
              <a:rPr b="0" i="0" lang="ka-GE" sz="1400" u="none" cap="none" strike="noStrike">
                <a:solidFill>
                  <a:schemeClr val="dk1"/>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ka-GE" sz="3200">
                <a:solidFill>
                  <a:schemeClr val="dk1"/>
                </a:solidFill>
                <a:latin typeface="Calibri"/>
                <a:ea typeface="Calibri"/>
                <a:cs typeface="Calibri"/>
                <a:sym typeface="Calibri"/>
              </a:rPr>
              <a:t>ფორმალური</a:t>
            </a:r>
            <a:r>
              <a:rPr b="1" lang="ka-GE" sz="3200" strike="noStrike">
                <a:solidFill>
                  <a:schemeClr val="dk1"/>
                </a:solidFill>
                <a:latin typeface="Calibri"/>
                <a:ea typeface="Calibri"/>
                <a:cs typeface="Calibri"/>
                <a:sym typeface="Calibri"/>
              </a:rPr>
              <a:t>, არაფორმალური და არაოფიციალური განათლება</a:t>
            </a:r>
            <a:endParaRPr b="0" sz="3200" strike="noStrike">
              <a:solidFill>
                <a:schemeClr val="dk1"/>
              </a:solidFill>
              <a:latin typeface="Calibri"/>
              <a:ea typeface="Calibri"/>
              <a:cs typeface="Calibri"/>
              <a:sym typeface="Calibri"/>
            </a:endParaRPr>
          </a:p>
        </p:txBody>
      </p:sp>
      <p:sp>
        <p:nvSpPr>
          <p:cNvPr id="142" name="Google Shape;142;p5"/>
          <p:cNvSpPr txBox="1"/>
          <p:nvPr>
            <p:ph idx="1" type="body"/>
          </p:nvPr>
        </p:nvSpPr>
        <p:spPr>
          <a:xfrm>
            <a:off x="316167" y="1690193"/>
            <a:ext cx="11559600" cy="4831200"/>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marR="0" rtl="0" algn="l">
              <a:lnSpc>
                <a:spcPct val="120000"/>
              </a:lnSpc>
              <a:spcBef>
                <a:spcPts val="0"/>
              </a:spcBef>
              <a:spcAft>
                <a:spcPts val="0"/>
              </a:spcAft>
              <a:buClr>
                <a:srgbClr val="000000"/>
              </a:buClr>
              <a:buSzPct val="100000"/>
              <a:buFont typeface="Arial"/>
              <a:buChar char="•"/>
            </a:pPr>
            <a:r>
              <a:rPr b="0" i="0" lang="ka-GE" sz="2800" u="none" cap="none" strike="noStrike">
                <a:solidFill>
                  <a:schemeClr val="dk1"/>
                </a:solidFill>
                <a:latin typeface="Calibri"/>
                <a:ea typeface="Calibri"/>
                <a:cs typeface="Calibri"/>
                <a:sym typeface="Calibri"/>
              </a:rPr>
              <a:t>სწავლა (ან განათლება) ხშირად იყოფა ფორმალურ, არაფორმალურ და არაოფიციალურ სწავლად/განათლებად. </a:t>
            </a:r>
            <a:endParaRPr/>
          </a:p>
          <a:p>
            <a:pPr indent="-104140" lvl="0" marL="228600" marR="0" rtl="0" algn="l">
              <a:lnSpc>
                <a:spcPct val="120000"/>
              </a:lnSpc>
              <a:spcBef>
                <a:spcPts val="1001"/>
              </a:spcBef>
              <a:spcAft>
                <a:spcPts val="0"/>
              </a:spcAft>
              <a:buClr>
                <a:srgbClr val="000000"/>
              </a:buClr>
              <a:buSzPct val="1000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120000"/>
              </a:lnSpc>
              <a:spcBef>
                <a:spcPts val="1001"/>
              </a:spcBef>
              <a:spcAft>
                <a:spcPts val="0"/>
              </a:spcAft>
              <a:buClr>
                <a:srgbClr val="000000"/>
              </a:buClr>
              <a:buSzPct val="100000"/>
              <a:buFont typeface="Arial"/>
              <a:buChar char="•"/>
            </a:pPr>
            <a:r>
              <a:rPr b="1" i="0" lang="ka-GE" sz="2800" u="none" cap="none" strike="noStrike">
                <a:solidFill>
                  <a:schemeClr val="dk1"/>
                </a:solidFill>
                <a:latin typeface="Calibri"/>
                <a:ea typeface="Calibri"/>
                <a:cs typeface="Calibri"/>
                <a:sym typeface="Calibri"/>
              </a:rPr>
              <a:t>ფორმალური </a:t>
            </a:r>
            <a:r>
              <a:rPr b="0" i="0" lang="ka-GE" sz="2800" u="none" cap="none" strike="noStrike">
                <a:solidFill>
                  <a:schemeClr val="dk1"/>
                </a:solidFill>
                <a:latin typeface="Calibri"/>
                <a:ea typeface="Calibri"/>
                <a:cs typeface="Calibri"/>
                <a:sym typeface="Calibri"/>
              </a:rPr>
              <a:t>სწავლება გულისხმობს ქვეყნის სტრუქტურირებულ განათლების სისტემას. იგი, როგორც წესი, მიმდინარეობს სკოლებში, ეფუძნება განსაზღვრულ სასწავლო გეგმას და არის სავალდებულო.</a:t>
            </a:r>
            <a:endParaRPr b="0" i="0" sz="2800" u="none" cap="none" strike="noStrike">
              <a:solidFill>
                <a:schemeClr val="dk1"/>
              </a:solidFill>
              <a:latin typeface="Calibri"/>
              <a:ea typeface="Calibri"/>
              <a:cs typeface="Calibri"/>
              <a:sym typeface="Calibri"/>
            </a:endParaRPr>
          </a:p>
          <a:p>
            <a:pPr indent="-228600" lvl="0" marL="228600" marR="0" rtl="0" algn="l">
              <a:lnSpc>
                <a:spcPct val="120000"/>
              </a:lnSpc>
              <a:spcBef>
                <a:spcPts val="1001"/>
              </a:spcBef>
              <a:spcAft>
                <a:spcPts val="0"/>
              </a:spcAft>
              <a:buClr>
                <a:srgbClr val="000000"/>
              </a:buClr>
              <a:buSzPct val="100000"/>
              <a:buFont typeface="Arial"/>
              <a:buChar char="•"/>
            </a:pPr>
            <a:r>
              <a:rPr b="1" i="0" lang="ka-GE" sz="2800" u="none" cap="none" strike="noStrike">
                <a:solidFill>
                  <a:schemeClr val="dk1"/>
                </a:solidFill>
                <a:latin typeface="Calibri"/>
                <a:ea typeface="Calibri"/>
                <a:cs typeface="Calibri"/>
                <a:sym typeface="Calibri"/>
              </a:rPr>
              <a:t>არაოფიციალური</a:t>
            </a:r>
            <a:r>
              <a:rPr b="0" i="0" lang="ka-GE" sz="2800" u="none" cap="none" strike="noStrike">
                <a:solidFill>
                  <a:schemeClr val="dk1"/>
                </a:solidFill>
                <a:latin typeface="Calibri"/>
                <a:ea typeface="Calibri"/>
                <a:cs typeface="Calibri"/>
                <a:sym typeface="Calibri"/>
              </a:rPr>
              <a:t> სწავლება არის მიზანმიმართული და წინასწარ დაგეგმილი განათლების მიმწოდებლის მიერ. იგი შეიძლება განხორციელდეს ორგანიზებულ აქტივობებში (სემინარები ან კურსები) ან თვით მოსწავლის ინიციატივით, ფორმალური განათლების სისტემის გარეთ.</a:t>
            </a:r>
            <a:endParaRPr b="0" i="0" sz="2800" u="none" cap="none" strike="noStrike">
              <a:solidFill>
                <a:schemeClr val="dk1"/>
              </a:solidFill>
              <a:latin typeface="Calibri"/>
              <a:ea typeface="Calibri"/>
              <a:cs typeface="Calibri"/>
              <a:sym typeface="Calibri"/>
            </a:endParaRPr>
          </a:p>
          <a:p>
            <a:pPr indent="-228600" lvl="0" marL="228600" marR="0" rtl="0" algn="l">
              <a:lnSpc>
                <a:spcPct val="120000"/>
              </a:lnSpc>
              <a:spcBef>
                <a:spcPts val="1001"/>
              </a:spcBef>
              <a:spcAft>
                <a:spcPts val="0"/>
              </a:spcAft>
              <a:buClr>
                <a:srgbClr val="000000"/>
              </a:buClr>
              <a:buSzPct val="100000"/>
              <a:buFont typeface="Arial"/>
              <a:buChar char="•"/>
            </a:pPr>
            <a:r>
              <a:rPr b="1" i="0" lang="ka-GE" sz="2800" u="none" cap="none" strike="noStrike">
                <a:solidFill>
                  <a:schemeClr val="dk1"/>
                </a:solidFill>
                <a:latin typeface="Calibri"/>
                <a:ea typeface="Calibri"/>
                <a:cs typeface="Calibri"/>
                <a:sym typeface="Calibri"/>
              </a:rPr>
              <a:t>არაფორმალური</a:t>
            </a:r>
            <a:r>
              <a:rPr b="0" i="0" lang="ka-GE" sz="2800" u="none" cap="none" strike="noStrike">
                <a:solidFill>
                  <a:schemeClr val="dk1"/>
                </a:solidFill>
                <a:latin typeface="Calibri"/>
                <a:ea typeface="Calibri"/>
                <a:cs typeface="Calibri"/>
                <a:sym typeface="Calibri"/>
              </a:rPr>
              <a:t> სწავლება ხდება ყოველდღიურ ცხოვრებაში და არის წინასწარგანზრახული, მაგრამ ნებაყოფლობითი, ფორმალური სტრუქტურის გარეშე. ის შეიძლება იყოს თვითმართვადი, ოჯახის ან სოციალური გარემოს მიერ მართვადი.</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838079" y="126337"/>
            <a:ext cx="10515240" cy="13251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b="1" lang="ka-GE" sz="2100"/>
              <a:t>ფორმალური, არაოფიციალური და არაფორმალური განათლების ფორმები</a:t>
            </a:r>
            <a:endParaRPr b="1" sz="2100" strike="noStrike">
              <a:solidFill>
                <a:schemeClr val="dk1"/>
              </a:solidFill>
              <a:latin typeface="Calibri"/>
              <a:ea typeface="Calibri"/>
              <a:cs typeface="Calibri"/>
              <a:sym typeface="Calibri"/>
            </a:endParaRPr>
          </a:p>
        </p:txBody>
      </p:sp>
      <p:sp>
        <p:nvSpPr>
          <p:cNvPr id="148" name="Google Shape;148;p6"/>
          <p:cNvSpPr/>
          <p:nvPr/>
        </p:nvSpPr>
        <p:spPr>
          <a:xfrm>
            <a:off x="658759" y="6120790"/>
            <a:ext cx="11296905" cy="73721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400" u="none" cap="none" strike="noStrike">
                <a:solidFill>
                  <a:schemeClr val="dk1"/>
                </a:solidFill>
                <a:latin typeface="Calibri"/>
                <a:ea typeface="Calibri"/>
                <a:cs typeface="Calibri"/>
                <a:sym typeface="Calibri"/>
              </a:rPr>
              <a:t>Eshach, H. (2007). Bridging In-school and Out-of-school Learning: Formal, Non-Formal, and Informal Education. </a:t>
            </a:r>
            <a:r>
              <a:rPr b="0" i="1" lang="ka-GE" sz="1400" u="none" cap="none" strike="noStrike">
                <a:solidFill>
                  <a:schemeClr val="dk1"/>
                </a:solidFill>
                <a:latin typeface="Calibri"/>
                <a:ea typeface="Calibri"/>
                <a:cs typeface="Calibri"/>
                <a:sym typeface="Calibri"/>
              </a:rPr>
              <a:t>Journal of Science Education and Technology</a:t>
            </a:r>
            <a:r>
              <a:rPr b="0" i="0" lang="ka-GE" sz="1400" u="none" cap="none" strike="noStrike">
                <a:solidFill>
                  <a:schemeClr val="dk1"/>
                </a:solidFill>
                <a:latin typeface="Calibri"/>
                <a:ea typeface="Calibri"/>
                <a:cs typeface="Calibri"/>
                <a:sym typeface="Calibri"/>
              </a:rPr>
              <a:t>, </a:t>
            </a:r>
            <a:r>
              <a:rPr b="0" i="1" lang="ka-GE" sz="1400" u="none" cap="none" strike="noStrike">
                <a:solidFill>
                  <a:schemeClr val="dk1"/>
                </a:solidFill>
                <a:latin typeface="Calibri"/>
                <a:ea typeface="Calibri"/>
                <a:cs typeface="Calibri"/>
                <a:sym typeface="Calibri"/>
              </a:rPr>
              <a:t>16</a:t>
            </a:r>
            <a:r>
              <a:rPr b="0" i="0" lang="ka-GE" sz="1400" u="none" cap="none" strike="noStrike">
                <a:solidFill>
                  <a:schemeClr val="dk1"/>
                </a:solidFill>
                <a:latin typeface="Calibri"/>
                <a:ea typeface="Calibri"/>
                <a:cs typeface="Calibri"/>
                <a:sym typeface="Calibri"/>
              </a:rPr>
              <a:t>(2), p. 174. </a:t>
            </a:r>
            <a:r>
              <a:rPr b="0" i="0" lang="ka-GE" sz="1400" u="sng" cap="none" strike="noStrike">
                <a:solidFill>
                  <a:srgbClr val="0563C1"/>
                </a:solidFill>
                <a:latin typeface="Calibri"/>
                <a:ea typeface="Calibri"/>
                <a:cs typeface="Calibri"/>
                <a:sym typeface="Calibri"/>
                <a:hlinkClick r:id="rId3">
                  <a:extLst>
                    <a:ext uri="{A12FA001-AC4F-418D-AE19-62706E023703}">
                      <ahyp:hlinkClr val="tx"/>
                    </a:ext>
                  </a:extLst>
                </a:hlinkClick>
              </a:rPr>
              <a:t>https://doi.org/10.1007/s10956-006-9027-1</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graphicFrame>
        <p:nvGraphicFramePr>
          <p:cNvPr id="149" name="Google Shape;149;p6"/>
          <p:cNvGraphicFramePr/>
          <p:nvPr/>
        </p:nvGraphicFramePr>
        <p:xfrm>
          <a:off x="313898" y="1451497"/>
          <a:ext cx="3000000" cy="3000000"/>
        </p:xfrm>
        <a:graphic>
          <a:graphicData uri="http://schemas.openxmlformats.org/drawingml/2006/table">
            <a:tbl>
              <a:tblPr bandRow="1" firstCol="1" firstRow="1">
                <a:noFill/>
                <a:tableStyleId>{8B9E620A-064F-4F8A-A9CD-D96CA00514FF}</a:tableStyleId>
              </a:tblPr>
              <a:tblGrid>
                <a:gridCol w="2645850"/>
                <a:gridCol w="4951525"/>
                <a:gridCol w="3710025"/>
              </a:tblGrid>
              <a:tr h="361325">
                <a:tc gridSpan="3">
                  <a:txBody>
                    <a:bodyPr/>
                    <a:lstStyle/>
                    <a:p>
                      <a:pPr indent="0" lvl="0" marL="0" marR="0" rtl="0" algn="ctr">
                        <a:spcBef>
                          <a:spcPts val="0"/>
                        </a:spcBef>
                        <a:spcAft>
                          <a:spcPts val="0"/>
                        </a:spcAft>
                        <a:buClr>
                          <a:schemeClr val="dk1"/>
                        </a:buClr>
                        <a:buSzPts val="2000"/>
                        <a:buFont typeface="Calibri"/>
                        <a:buNone/>
                      </a:pPr>
                      <a:r>
                        <a:rPr lang="ka-GE" sz="2000" u="none" cap="none" strike="noStrike">
                          <a:solidFill>
                            <a:schemeClr val="dk1"/>
                          </a:solidFill>
                        </a:rPr>
                        <a:t>ცხრილი</a:t>
                      </a:r>
                      <a:r>
                        <a:rPr lang="ka-GE" sz="1800" u="none" cap="none" strike="noStrike">
                          <a:solidFill>
                            <a:schemeClr val="dk1"/>
                          </a:solidFill>
                        </a:rPr>
                        <a:t> 1. განსხვავებები ფორმალურ, არაოფიციალურ და არაფორმალურ სწავლებას შორის</a:t>
                      </a:r>
                      <a:endParaRPr sz="1800" u="none" cap="none" strike="noStrike">
                        <a:solidFill>
                          <a:schemeClr val="dk1"/>
                        </a:solidFill>
                        <a:latin typeface="Times New Roman"/>
                        <a:ea typeface="Times New Roman"/>
                        <a:cs typeface="Times New Roman"/>
                        <a:sym typeface="Times New Roman"/>
                      </a:endParaRPr>
                    </a:p>
                  </a:txBody>
                  <a:tcPr marT="0" marB="0" marR="68000" marL="68000">
                    <a:solidFill>
                      <a:srgbClr val="D0CECE"/>
                    </a:solidFill>
                  </a:tcPr>
                </a:tc>
                <a:tc hMerge="1"/>
                <a:tc hMerge="1"/>
              </a:tr>
              <a:tr h="370825">
                <a:tc>
                  <a:txBody>
                    <a:bodyPr/>
                    <a:lstStyle/>
                    <a:p>
                      <a:pPr indent="0" lvl="0" marL="0" marR="0" rtl="0" algn="l">
                        <a:spcBef>
                          <a:spcPts val="0"/>
                        </a:spcBef>
                        <a:spcAft>
                          <a:spcPts val="0"/>
                        </a:spcAft>
                        <a:buClr>
                          <a:schemeClr val="dk1"/>
                        </a:buClr>
                        <a:buSzPts val="1800"/>
                        <a:buFont typeface="Calibri"/>
                        <a:buNone/>
                      </a:pPr>
                      <a:r>
                        <a:rPr lang="ka-GE" sz="1800" u="none" cap="none" strike="noStrike">
                          <a:solidFill>
                            <a:schemeClr val="dk1"/>
                          </a:solidFill>
                        </a:rPr>
                        <a:t>ფორმალური</a:t>
                      </a:r>
                      <a:endParaRPr sz="1800" u="none" cap="none" strike="noStrike">
                        <a:solidFill>
                          <a:schemeClr val="dk1"/>
                        </a:solidFill>
                        <a:latin typeface="Times New Roman"/>
                        <a:ea typeface="Times New Roman"/>
                        <a:cs typeface="Times New Roman"/>
                        <a:sym typeface="Times New Roman"/>
                      </a:endParaRPr>
                    </a:p>
                  </a:txBody>
                  <a:tcPr marT="0" marB="0" marR="68000" marL="68000">
                    <a:solidFill>
                      <a:schemeClr val="lt2"/>
                    </a:solidFill>
                  </a:tcPr>
                </a:tc>
                <a:tc>
                  <a:txBody>
                    <a:bodyPr/>
                    <a:lstStyle/>
                    <a:p>
                      <a:pPr indent="0" lvl="0" marL="0" marR="0" rtl="0" algn="l">
                        <a:spcBef>
                          <a:spcPts val="0"/>
                        </a:spcBef>
                        <a:spcAft>
                          <a:spcPts val="0"/>
                        </a:spcAft>
                        <a:buClr>
                          <a:schemeClr val="dk1"/>
                        </a:buClr>
                        <a:buSzPts val="1800"/>
                        <a:buFont typeface="Calibri"/>
                        <a:buNone/>
                      </a:pPr>
                      <a:r>
                        <a:rPr b="1" lang="ka-GE" sz="1800" u="none" cap="none" strike="noStrike"/>
                        <a:t>არაოფიციალური</a:t>
                      </a:r>
                      <a:endParaRPr b="1" sz="1800" u="none" cap="none" strike="noStrike">
                        <a:latin typeface="Times New Roman"/>
                        <a:ea typeface="Times New Roman"/>
                        <a:cs typeface="Times New Roman"/>
                        <a:sym typeface="Times New Roman"/>
                      </a:endParaRPr>
                    </a:p>
                  </a:txBody>
                  <a:tcPr marT="0" marB="0" marR="68000" marL="68000">
                    <a:solidFill>
                      <a:schemeClr val="lt2"/>
                    </a:solidFill>
                  </a:tcPr>
                </a:tc>
                <a:tc>
                  <a:txBody>
                    <a:bodyPr/>
                    <a:lstStyle/>
                    <a:p>
                      <a:pPr indent="0" lvl="0" marL="0" marR="0" rtl="0" algn="l">
                        <a:spcBef>
                          <a:spcPts val="0"/>
                        </a:spcBef>
                        <a:spcAft>
                          <a:spcPts val="0"/>
                        </a:spcAft>
                        <a:buClr>
                          <a:schemeClr val="dk1"/>
                        </a:buClr>
                        <a:buSzPts val="1800"/>
                        <a:buFont typeface="Calibri"/>
                        <a:buNone/>
                      </a:pPr>
                      <a:r>
                        <a:rPr b="1" lang="ka-GE" sz="1800" u="none" cap="none" strike="noStrike"/>
                        <a:t>არაფორმალური</a:t>
                      </a:r>
                      <a:endParaRPr b="1" sz="1800" u="none" cap="none" strike="noStrike">
                        <a:latin typeface="Times New Roman"/>
                        <a:ea typeface="Times New Roman"/>
                        <a:cs typeface="Times New Roman"/>
                        <a:sym typeface="Times New Roman"/>
                      </a:endParaRPr>
                    </a:p>
                  </a:txBody>
                  <a:tcPr marT="0" marB="0" marR="68000" marL="68000">
                    <a:solidFill>
                      <a:schemeClr val="lt2"/>
                    </a:solidFill>
                  </a:tcPr>
                </a:tc>
              </a:tr>
              <a:tr h="3716200">
                <a:tc>
                  <a:txBody>
                    <a:bodyPr/>
                    <a:lstStyle/>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ჩვეულებრივ ხორციელდება სკოლაში</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შესაძლოა იყოს დამთრგუნველი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t/>
                      </a:r>
                      <a:endParaRPr b="0" sz="12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სტრუქტურირებული</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t/>
                      </a:r>
                      <a:endParaRPr b="0" sz="12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ჩვეულებრივ წინასწარ დაგეგმილი</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მოტივაცია ხშირად მოდის გარე ფაქტორებიდან</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სავალდებულო,</a:t>
                      </a:r>
                      <a:endParaRPr/>
                    </a:p>
                    <a:p>
                      <a:pPr indent="0" lvl="0" marL="0" marR="0" rtl="0" algn="l">
                        <a:spcBef>
                          <a:spcPts val="0"/>
                        </a:spcBef>
                        <a:spcAft>
                          <a:spcPts val="0"/>
                        </a:spcAft>
                        <a:buClr>
                          <a:schemeClr val="dk1"/>
                        </a:buClr>
                        <a:buSzPts val="1800"/>
                        <a:buFont typeface="Calibri"/>
                        <a:buNone/>
                      </a:pPr>
                      <a:r>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მასწავლებლის მიერ წარმარული</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სწავლა  ფასდება</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 </a:t>
                      </a:r>
                      <a:endParaRPr b="0" sz="1800" u="none" cap="none" strike="noStrike">
                        <a:solidFill>
                          <a:schemeClr val="dk1"/>
                        </a:solidFill>
                      </a:endParaRPr>
                    </a:p>
                    <a:p>
                      <a:pPr indent="0" lvl="0" marL="0" marR="0" rtl="0" algn="l">
                        <a:spcBef>
                          <a:spcPts val="0"/>
                        </a:spcBef>
                        <a:spcAft>
                          <a:spcPts val="0"/>
                        </a:spcAft>
                        <a:buClr>
                          <a:schemeClr val="dk1"/>
                        </a:buClr>
                        <a:buSzPts val="1200"/>
                        <a:buFont typeface="Calibri"/>
                        <a:buNone/>
                      </a:pPr>
                      <a:r>
                        <a:rPr b="0" lang="ka-GE" sz="1200" u="none" cap="none" strike="noStrike">
                          <a:solidFill>
                            <a:schemeClr val="dk1"/>
                          </a:solidFill>
                        </a:rPr>
                        <a:t>თანმიმდევრული</a:t>
                      </a:r>
                      <a:endParaRPr b="0" sz="1800" u="none" cap="none" strike="noStrike">
                        <a:solidFill>
                          <a:schemeClr val="dk1"/>
                        </a:solidFill>
                      </a:endParaRPr>
                    </a:p>
                    <a:p>
                      <a:pPr indent="0" lvl="0" marL="0" marR="0" rtl="0" algn="l">
                        <a:spcBef>
                          <a:spcPts val="0"/>
                        </a:spcBef>
                        <a:spcAft>
                          <a:spcPts val="0"/>
                        </a:spcAft>
                        <a:buClr>
                          <a:schemeClr val="dk1"/>
                        </a:buClr>
                        <a:buSzPts val="1800"/>
                        <a:buFont typeface="Calibri"/>
                        <a:buNone/>
                      </a:pPr>
                      <a:r>
                        <a:rPr b="0" lang="ka-GE" sz="1800" u="none" cap="none" strike="noStrike">
                          <a:solidFill>
                            <a:schemeClr val="dk1"/>
                          </a:solidFill>
                        </a:rPr>
                        <a:t> </a:t>
                      </a:r>
                      <a:endParaRPr b="0" sz="1800" u="none" cap="none" strike="noStrike">
                        <a:solidFill>
                          <a:schemeClr val="dk1"/>
                        </a:solidFill>
                        <a:latin typeface="Times New Roman"/>
                        <a:ea typeface="Times New Roman"/>
                        <a:cs typeface="Times New Roman"/>
                        <a:sym typeface="Times New Roman"/>
                      </a:endParaRPr>
                    </a:p>
                  </a:txBody>
                  <a:tcPr marT="0" marB="0" marR="68000" marL="68000">
                    <a:solidFill>
                      <a:schemeClr val="lt2"/>
                    </a:solidFill>
                  </a:tcPr>
                </a:tc>
                <a:tc>
                  <a:txBody>
                    <a:bodyPr/>
                    <a:lstStyle/>
                    <a:p>
                      <a:pPr indent="0" lvl="0" marL="0" marR="0" rtl="0" algn="l">
                        <a:spcBef>
                          <a:spcPts val="0"/>
                        </a:spcBef>
                        <a:spcAft>
                          <a:spcPts val="0"/>
                        </a:spcAft>
                        <a:buClr>
                          <a:schemeClr val="dk1"/>
                        </a:buClr>
                        <a:buSzPts val="1200"/>
                        <a:buFont typeface="Calibri"/>
                        <a:buNone/>
                      </a:pPr>
                      <a:r>
                        <a:rPr lang="ka-GE" sz="1200" u="none" cap="none" strike="noStrike">
                          <a:solidFill>
                            <a:schemeClr val="dk1"/>
                          </a:solidFill>
                        </a:rPr>
                        <a:t>ხორციელდება </a:t>
                      </a:r>
                      <a:r>
                        <a:rPr lang="ka-GE" sz="1200" u="none" cap="none" strike="noStrike"/>
                        <a:t>სასკოლო გარემოს გარე  ინსტიტუციებში</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როგორც წესი, რის დამხმარე და მხარდამჭერი</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სტრუქტურირებული</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t/>
                      </a:r>
                      <a:endParaRPr sz="12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ჩვეულებრივ წინასწარ დაგეგმილი</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მოტივაცია შესაძლოა მომდინარეობდეს გარე ფაქტორებიდან, თუმცა ჩვეულებრივ ძირითადად შიდა ფაქტორებიდან მოდის</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ჩვეულებრივ ნებაყოფლობითი</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შეიძლება წარიმართოს მასწავლებლის ან მენტორის ხელმძღვანელობით</a:t>
                      </a:r>
                      <a:endParaRPr sz="1200" u="none" cap="none" strike="noStrike"/>
                    </a:p>
                    <a:p>
                      <a:pPr indent="0" lvl="0" marL="0" marR="0" rtl="0" algn="l">
                        <a:spcBef>
                          <a:spcPts val="0"/>
                        </a:spcBef>
                        <a:spcAft>
                          <a:spcPts val="0"/>
                        </a:spcAft>
                        <a:buClr>
                          <a:schemeClr val="dk1"/>
                        </a:buClr>
                        <a:buSzPts val="1200"/>
                        <a:buFont typeface="Calibri"/>
                        <a:buNone/>
                      </a:pPr>
                      <a:r>
                        <a:t/>
                      </a:r>
                      <a:endParaRPr sz="1200" u="none" cap="none" strike="noStrike">
                        <a:latin typeface="Times New Roman"/>
                        <a:ea typeface="Times New Roman"/>
                        <a:cs typeface="Times New Roman"/>
                        <a:sym typeface="Times New Roman"/>
                      </a:endParaRPr>
                    </a:p>
                    <a:p>
                      <a:pPr indent="0" lvl="0" marL="0" marR="0" rtl="0" algn="l">
                        <a:spcBef>
                          <a:spcPts val="0"/>
                        </a:spcBef>
                        <a:spcAft>
                          <a:spcPts val="0"/>
                        </a:spcAft>
                        <a:buClr>
                          <a:schemeClr val="dk1"/>
                        </a:buClr>
                        <a:buSzPts val="1200"/>
                        <a:buFont typeface="Times New Roman"/>
                        <a:buNone/>
                      </a:pPr>
                      <a:r>
                        <a:rPr lang="ka-GE" sz="1200" u="none" cap="none" strike="noStrike">
                          <a:latin typeface="Times New Roman"/>
                          <a:ea typeface="Times New Roman"/>
                          <a:cs typeface="Times New Roman"/>
                          <a:sym typeface="Times New Roman"/>
                        </a:rPr>
                        <a:t>ჩვეულებრივ სწავლა ფასდება</a:t>
                      </a:r>
                      <a:endParaRPr/>
                    </a:p>
                    <a:p>
                      <a:pPr indent="0" lvl="0" marL="0" marR="0" rtl="0" algn="l">
                        <a:spcBef>
                          <a:spcPts val="0"/>
                        </a:spcBef>
                        <a:spcAft>
                          <a:spcPts val="0"/>
                        </a:spcAft>
                        <a:buClr>
                          <a:schemeClr val="dk1"/>
                        </a:buClr>
                        <a:buSzPts val="1200"/>
                        <a:buFont typeface="Calibri"/>
                        <a:buNone/>
                      </a:pPr>
                      <a:r>
                        <a:t/>
                      </a:r>
                      <a:endParaRPr sz="1200" u="none" cap="none" strike="noStrike">
                        <a:latin typeface="Times New Roman"/>
                        <a:ea typeface="Times New Roman"/>
                        <a:cs typeface="Times New Roman"/>
                        <a:sym typeface="Times New Roman"/>
                      </a:endParaRPr>
                    </a:p>
                    <a:p>
                      <a:pPr indent="0" lvl="0" marL="0" marR="0" rtl="0" algn="l">
                        <a:spcBef>
                          <a:spcPts val="0"/>
                        </a:spcBef>
                        <a:spcAft>
                          <a:spcPts val="0"/>
                        </a:spcAft>
                        <a:buClr>
                          <a:schemeClr val="dk1"/>
                        </a:buClr>
                        <a:buSzPts val="1200"/>
                        <a:buFont typeface="Times New Roman"/>
                        <a:buNone/>
                      </a:pPr>
                      <a:r>
                        <a:rPr lang="ka-GE" sz="1200" u="none" cap="none" strike="noStrike">
                          <a:latin typeface="Times New Roman"/>
                          <a:ea typeface="Times New Roman"/>
                          <a:cs typeface="Times New Roman"/>
                          <a:sym typeface="Times New Roman"/>
                        </a:rPr>
                        <a:t>ტიპიურად არათანმიმდევრული</a:t>
                      </a:r>
                      <a:endParaRPr sz="1800" u="none" cap="none" strike="noStrike">
                        <a:latin typeface="Times New Roman"/>
                        <a:ea typeface="Times New Roman"/>
                        <a:cs typeface="Times New Roman"/>
                        <a:sym typeface="Times New Roman"/>
                      </a:endParaRPr>
                    </a:p>
                  </a:txBody>
                  <a:tcPr marT="0" marB="0" marR="68000" marL="68000">
                    <a:solidFill>
                      <a:schemeClr val="lt2"/>
                    </a:solidFill>
                  </a:tcPr>
                </a:tc>
                <a:tc>
                  <a:txBody>
                    <a:bodyPr/>
                    <a:lstStyle/>
                    <a:p>
                      <a:pPr indent="0" lvl="0" marL="0" marR="0" rtl="0" algn="l">
                        <a:spcBef>
                          <a:spcPts val="0"/>
                        </a:spcBef>
                        <a:spcAft>
                          <a:spcPts val="0"/>
                        </a:spcAft>
                        <a:buClr>
                          <a:schemeClr val="dk1"/>
                        </a:buClr>
                        <a:buSzPts val="1200"/>
                        <a:buFont typeface="Calibri"/>
                        <a:buNone/>
                      </a:pPr>
                      <a:r>
                        <a:rPr lang="ka-GE" sz="1200" u="none" cap="none" strike="noStrike">
                          <a:solidFill>
                            <a:schemeClr val="dk1"/>
                          </a:solidFill>
                        </a:rPr>
                        <a:t>ხორციელდება </a:t>
                      </a:r>
                      <a:r>
                        <a:rPr lang="ka-GE" sz="1200" u="none" cap="none" strike="noStrike"/>
                        <a:t>ყველგან</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არის დამხმარე / მხარდამჭერი</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არასტრუქტურირებული</a:t>
                      </a:r>
                      <a:endParaRPr sz="1200" u="none" cap="none" strike="noStrike"/>
                    </a:p>
                    <a:p>
                      <a:pPr indent="0" lvl="0" marL="0" marR="0" rtl="0" algn="l">
                        <a:spcBef>
                          <a:spcPts val="0"/>
                        </a:spcBef>
                        <a:spcAft>
                          <a:spcPts val="0"/>
                        </a:spcAft>
                        <a:buClr>
                          <a:schemeClr val="dk1"/>
                        </a:buClr>
                        <a:buSzPts val="1800"/>
                        <a:buFont typeface="Calibri"/>
                        <a:buNone/>
                      </a:pPr>
                      <a:r>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სპონტანური</a:t>
                      </a:r>
                      <a:endParaRPr sz="1200" u="none" cap="none" strike="noStrike"/>
                    </a:p>
                    <a:p>
                      <a:pPr indent="0" lvl="0" marL="0" marR="0" rtl="0" algn="l">
                        <a:spcBef>
                          <a:spcPts val="0"/>
                        </a:spcBef>
                        <a:spcAft>
                          <a:spcPts val="0"/>
                        </a:spcAft>
                        <a:buClr>
                          <a:schemeClr val="dk1"/>
                        </a:buClr>
                        <a:buSzPts val="1200"/>
                        <a:buFont typeface="Calibri"/>
                        <a:buNone/>
                      </a:pPr>
                      <a:r>
                        <a:t/>
                      </a:r>
                      <a:endParaRPr sz="1200" u="none" cap="none" strike="noStrike"/>
                    </a:p>
                    <a:p>
                      <a:pPr indent="0" lvl="0" marL="0" marR="0" rtl="0" algn="l">
                        <a:spcBef>
                          <a:spcPts val="0"/>
                        </a:spcBef>
                        <a:spcAft>
                          <a:spcPts val="0"/>
                        </a:spcAft>
                        <a:buClr>
                          <a:schemeClr val="dk1"/>
                        </a:buClr>
                        <a:buSzPts val="1200"/>
                        <a:buFont typeface="Calibri"/>
                        <a:buNone/>
                      </a:pPr>
                      <a:r>
                        <a:t/>
                      </a:r>
                      <a:endParaRPr sz="12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მოტივაცია ძირითადად შიდაა</a:t>
                      </a:r>
                      <a:endParaRPr sz="1200" u="none" cap="none" strike="noStrike"/>
                    </a:p>
                    <a:p>
                      <a:pPr indent="0" lvl="0" marL="0" marR="0" rtl="0" algn="l">
                        <a:spcBef>
                          <a:spcPts val="0"/>
                        </a:spcBef>
                        <a:spcAft>
                          <a:spcPts val="0"/>
                        </a:spcAft>
                        <a:buClr>
                          <a:schemeClr val="dk1"/>
                        </a:buClr>
                        <a:buSzPts val="1800"/>
                        <a:buFont typeface="Calibri"/>
                        <a:buNone/>
                      </a:pPr>
                      <a:r>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ნებაყოფლობითი</a:t>
                      </a:r>
                      <a:endParaRPr sz="1200" u="none" cap="none" strike="noStrike"/>
                    </a:p>
                    <a:p>
                      <a:pPr indent="0" lvl="0" marL="0" marR="0" rtl="0" algn="l">
                        <a:spcBef>
                          <a:spcPts val="0"/>
                        </a:spcBef>
                        <a:spcAft>
                          <a:spcPts val="0"/>
                        </a:spcAft>
                        <a:buClr>
                          <a:schemeClr val="dk1"/>
                        </a:buClr>
                        <a:buSzPts val="1800"/>
                        <a:buFont typeface="Calibri"/>
                        <a:buNone/>
                      </a:pPr>
                      <a:r>
                        <a:t/>
                      </a:r>
                      <a:endParaRPr sz="1800" u="none" cap="none" strike="noStrike"/>
                    </a:p>
                    <a:p>
                      <a:pPr indent="0" lvl="0" marL="0" marR="0" rtl="0" algn="l">
                        <a:spcBef>
                          <a:spcPts val="0"/>
                        </a:spcBef>
                        <a:spcAft>
                          <a:spcPts val="0"/>
                        </a:spcAft>
                        <a:buClr>
                          <a:schemeClr val="dk1"/>
                        </a:buClr>
                        <a:buSzPts val="1200"/>
                        <a:buFont typeface="Calibri"/>
                        <a:buNone/>
                      </a:pPr>
                      <a:r>
                        <a:rPr lang="ka-GE" sz="1200" u="none" cap="none" strike="noStrike"/>
                        <a:t>როგორც წესი, თავად მოსწავლის მიერ მართვადი</a:t>
                      </a:r>
                      <a:endParaRPr sz="1200" u="none" cap="none" strike="noStrike"/>
                    </a:p>
                    <a:p>
                      <a:pPr indent="0" lvl="0" marL="0" marR="0" rtl="0" algn="l">
                        <a:spcBef>
                          <a:spcPts val="0"/>
                        </a:spcBef>
                        <a:spcAft>
                          <a:spcPts val="0"/>
                        </a:spcAft>
                        <a:buClr>
                          <a:schemeClr val="dk1"/>
                        </a:buClr>
                        <a:buSzPts val="1200"/>
                        <a:buFont typeface="Calibri"/>
                        <a:buNone/>
                      </a:pPr>
                      <a:r>
                        <a:t/>
                      </a:r>
                      <a:endParaRPr sz="1200" u="none" cap="none" strike="noStrike">
                        <a:latin typeface="Times New Roman"/>
                        <a:ea typeface="Times New Roman"/>
                        <a:cs typeface="Times New Roman"/>
                        <a:sym typeface="Times New Roman"/>
                      </a:endParaRPr>
                    </a:p>
                    <a:p>
                      <a:pPr indent="0" lvl="0" marL="0" marR="0" rtl="0" algn="l">
                        <a:spcBef>
                          <a:spcPts val="0"/>
                        </a:spcBef>
                        <a:spcAft>
                          <a:spcPts val="0"/>
                        </a:spcAft>
                        <a:buClr>
                          <a:schemeClr val="dk1"/>
                        </a:buClr>
                        <a:buSzPts val="1200"/>
                        <a:buFont typeface="Times New Roman"/>
                        <a:buNone/>
                      </a:pPr>
                      <a:r>
                        <a:rPr lang="ka-GE" sz="1200" u="none" cap="none" strike="noStrike">
                          <a:latin typeface="Times New Roman"/>
                          <a:ea typeface="Times New Roman"/>
                          <a:cs typeface="Times New Roman"/>
                          <a:sym typeface="Times New Roman"/>
                        </a:rPr>
                        <a:t>სწავლა არ ფასდება</a:t>
                      </a:r>
                      <a:endParaRPr/>
                    </a:p>
                    <a:p>
                      <a:pPr indent="0" lvl="0" marL="0" marR="0" rtl="0" algn="l">
                        <a:spcBef>
                          <a:spcPts val="0"/>
                        </a:spcBef>
                        <a:spcAft>
                          <a:spcPts val="0"/>
                        </a:spcAft>
                        <a:buClr>
                          <a:schemeClr val="dk1"/>
                        </a:buClr>
                        <a:buSzPts val="1200"/>
                        <a:buFont typeface="Calibri"/>
                        <a:buNone/>
                      </a:pPr>
                      <a:r>
                        <a:t/>
                      </a:r>
                      <a:endParaRPr sz="1200" u="none" cap="none" strike="noStrike">
                        <a:latin typeface="Times New Roman"/>
                        <a:ea typeface="Times New Roman"/>
                        <a:cs typeface="Times New Roman"/>
                        <a:sym typeface="Times New Roman"/>
                      </a:endParaRPr>
                    </a:p>
                    <a:p>
                      <a:pPr indent="0" lvl="0" marL="0" marR="0" rtl="0" algn="l">
                        <a:spcBef>
                          <a:spcPts val="0"/>
                        </a:spcBef>
                        <a:spcAft>
                          <a:spcPts val="0"/>
                        </a:spcAft>
                        <a:buClr>
                          <a:schemeClr val="dk1"/>
                        </a:buClr>
                        <a:buSzPts val="1200"/>
                        <a:buFont typeface="Times New Roman"/>
                        <a:buNone/>
                      </a:pPr>
                      <a:r>
                        <a:rPr lang="ka-GE" sz="1200" u="none" cap="none" strike="noStrike">
                          <a:latin typeface="Times New Roman"/>
                          <a:ea typeface="Times New Roman"/>
                          <a:cs typeface="Times New Roman"/>
                          <a:sym typeface="Times New Roman"/>
                        </a:rPr>
                        <a:t>არათანმიმდევრული</a:t>
                      </a:r>
                      <a:endParaRPr sz="1800" u="none" cap="none" strike="noStrike">
                        <a:latin typeface="Times New Roman"/>
                        <a:ea typeface="Times New Roman"/>
                        <a:cs typeface="Times New Roman"/>
                        <a:sym typeface="Times New Roman"/>
                      </a:endParaRPr>
                    </a:p>
                  </a:txBody>
                  <a:tcPr marT="0" marB="0" marR="68000" marL="68000">
                    <a:solidFill>
                      <a:schemeClr val="lt2"/>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txBox="1"/>
          <p:nvPr>
            <p:ph type="title"/>
          </p:nvPr>
        </p:nvSpPr>
        <p:spPr>
          <a:xfrm>
            <a:off x="710000" y="907599"/>
            <a:ext cx="10695600" cy="3675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ka-GE" sz="4400" strike="noStrike">
                <a:solidFill>
                  <a:srgbClr val="FF0000"/>
                </a:solidFill>
                <a:latin typeface="Calibri"/>
                <a:ea typeface="Calibri"/>
                <a:cs typeface="Calibri"/>
                <a:sym typeface="Calibri"/>
              </a:rPr>
              <a:t>რა ტიპის გამოცდილება გაქვთ განსხვავებულ სასწავლო გარემო</a:t>
            </a:r>
            <a:r>
              <a:rPr b="1" lang="ka-GE">
                <a:solidFill>
                  <a:srgbClr val="FF0000"/>
                </a:solidFill>
              </a:rPr>
              <a:t>სთან დაკავშირებით</a:t>
            </a:r>
            <a:r>
              <a:rPr b="1" lang="ka-GE" sz="4400" strike="noStrike">
                <a:solidFill>
                  <a:srgbClr val="FF0000"/>
                </a:solidFill>
                <a:latin typeface="Calibri"/>
                <a:ea typeface="Calibri"/>
                <a:cs typeface="Calibri"/>
                <a:sym typeface="Calibri"/>
              </a:rPr>
              <a:t>?</a:t>
            </a:r>
            <a:br>
              <a:rPr b="1" lang="ka-GE" sz="4400" strike="noStrike">
                <a:solidFill>
                  <a:srgbClr val="FF0000"/>
                </a:solidFill>
                <a:latin typeface="Calibri"/>
                <a:ea typeface="Calibri"/>
                <a:cs typeface="Calibri"/>
                <a:sym typeface="Calibri"/>
              </a:rPr>
            </a:br>
            <a:br>
              <a:rPr b="1" lang="ka-GE" sz="4400" strike="noStrike">
                <a:solidFill>
                  <a:srgbClr val="FF0000"/>
                </a:solidFill>
                <a:latin typeface="Calibri"/>
                <a:ea typeface="Calibri"/>
                <a:cs typeface="Calibri"/>
                <a:sym typeface="Calibri"/>
              </a:rPr>
            </a:br>
            <a:r>
              <a:rPr lang="ka-GE"/>
              <a:t>როგორ დააჯგუფებდი ამ ტიპის სხვადასხვა სასწავლო გარემოს?</a:t>
            </a:r>
            <a:br>
              <a:rPr lang="ka-GE"/>
            </a:br>
            <a:endParaRPr b="0" sz="4400" strike="noStrike">
              <a:solidFill>
                <a:schemeClr val="dk1"/>
              </a:solidFill>
              <a:latin typeface="Calibri"/>
              <a:ea typeface="Calibri"/>
              <a:cs typeface="Calibri"/>
              <a:sym typeface="Calibri"/>
            </a:endParaRPr>
          </a:p>
        </p:txBody>
      </p:sp>
      <p:sp>
        <p:nvSpPr>
          <p:cNvPr id="156" name="Google Shape;156;p7"/>
          <p:cNvSpPr/>
          <p:nvPr/>
        </p:nvSpPr>
        <p:spPr>
          <a:xfrm>
            <a:off x="354842" y="5308978"/>
            <a:ext cx="8868536" cy="921876"/>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800" u="none" cap="none" strike="noStrike">
                <a:solidFill>
                  <a:schemeClr val="dk1"/>
                </a:solidFill>
                <a:latin typeface="Calibri"/>
                <a:ea typeface="Calibri"/>
                <a:cs typeface="Calibri"/>
                <a:sym typeface="Calibri"/>
              </a:rPr>
              <a:t>გთავაზობთ, შეაგროვოთ მოსწავლეთა იდეები, კლასიფიკაცია გაუკეთოთ და განიხილოთ ბარათების კლასტერული მეთოდის- Miro-ს (</a:t>
            </a:r>
            <a:r>
              <a:rPr b="0" i="0" lang="ka-GE"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https://miro.com/</a:t>
            </a:r>
            <a:r>
              <a:rPr b="0" i="0" lang="ka-GE" sz="1800" u="none" cap="none" strike="noStrike">
                <a:solidFill>
                  <a:schemeClr val="dk1"/>
                </a:solidFill>
                <a:latin typeface="Calibri"/>
                <a:ea typeface="Calibri"/>
                <a:cs typeface="Calibri"/>
                <a:sym typeface="Calibri"/>
              </a:rPr>
              <a:t> ) ან მსგავსი ინსტრუმენტის გამოყენებით.</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cxnSp>
        <p:nvCxnSpPr>
          <p:cNvPr id="162" name="Google Shape;162;p8"/>
          <p:cNvCxnSpPr/>
          <p:nvPr/>
        </p:nvCxnSpPr>
        <p:spPr>
          <a:xfrm>
            <a:off x="1355400" y="4852440"/>
            <a:ext cx="9384840" cy="360"/>
          </a:xfrm>
          <a:prstGeom prst="straightConnector1">
            <a:avLst/>
          </a:prstGeom>
          <a:noFill/>
          <a:ln cap="flat" cmpd="sng" w="76200">
            <a:solidFill>
              <a:srgbClr val="5B9BD5"/>
            </a:solidFill>
            <a:prstDash val="solid"/>
            <a:round/>
            <a:headEnd len="med" w="med" type="triangle"/>
            <a:tailEnd len="med" w="med" type="triangle"/>
          </a:ln>
        </p:spPr>
      </p:cxnSp>
      <p:sp>
        <p:nvSpPr>
          <p:cNvPr id="163" name="Google Shape;163;p8"/>
          <p:cNvSpPr txBox="1"/>
          <p:nvPr>
            <p:ph type="title"/>
          </p:nvPr>
        </p:nvSpPr>
        <p:spPr>
          <a:xfrm>
            <a:off x="838080" y="555120"/>
            <a:ext cx="10515240" cy="132516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38461"/>
              <a:buFont typeface="Calibri"/>
              <a:buNone/>
            </a:pPr>
            <a:r>
              <a:rPr b="1" lang="ka-GE" sz="3177">
                <a:solidFill>
                  <a:schemeClr val="dk1"/>
                </a:solidFill>
                <a:latin typeface="Calibri"/>
                <a:ea typeface="Calibri"/>
                <a:cs typeface="Calibri"/>
                <a:sym typeface="Calibri"/>
              </a:rPr>
              <a:t>ფორმალური, არაოფიციალური და არაფორმალური სწავლება</a:t>
            </a:r>
            <a:r>
              <a:rPr b="1" lang="ka-GE" sz="3177" strike="noStrike">
                <a:solidFill>
                  <a:schemeClr val="dk1"/>
                </a:solidFill>
                <a:latin typeface="Calibri"/>
                <a:ea typeface="Calibri"/>
                <a:cs typeface="Calibri"/>
                <a:sym typeface="Calibri"/>
              </a:rPr>
              <a:t>:</a:t>
            </a:r>
            <a:r>
              <a:rPr b="1" lang="ka-GE" sz="4400" strike="noStrike">
                <a:solidFill>
                  <a:schemeClr val="dk1"/>
                </a:solidFill>
                <a:latin typeface="Calibri"/>
                <a:ea typeface="Calibri"/>
                <a:cs typeface="Calibri"/>
                <a:sym typeface="Calibri"/>
              </a:rPr>
              <a:t> </a:t>
            </a:r>
            <a:endParaRPr b="1" sz="4400" strike="noStrike">
              <a:solidFill>
                <a:schemeClr val="dk1"/>
              </a:solidFill>
              <a:latin typeface="Calibri"/>
              <a:ea typeface="Calibri"/>
              <a:cs typeface="Calibri"/>
              <a:sym typeface="Calibri"/>
            </a:endParaRPr>
          </a:p>
          <a:p>
            <a:pPr indent="0" lvl="0" marL="0" rtl="0" algn="ctr">
              <a:lnSpc>
                <a:spcPct val="90000"/>
              </a:lnSpc>
              <a:spcBef>
                <a:spcPts val="0"/>
              </a:spcBef>
              <a:spcAft>
                <a:spcPts val="0"/>
              </a:spcAft>
              <a:buClr>
                <a:schemeClr val="dk1"/>
              </a:buClr>
              <a:buSzPct val="183333"/>
              <a:buFont typeface="Calibri"/>
              <a:buNone/>
            </a:pPr>
            <a:r>
              <a:rPr b="1" lang="ka-GE" sz="2400" strike="noStrike">
                <a:solidFill>
                  <a:schemeClr val="dk1"/>
                </a:solidFill>
                <a:latin typeface="Calibri"/>
                <a:ea typeface="Calibri"/>
                <a:cs typeface="Calibri"/>
                <a:sym typeface="Calibri"/>
              </a:rPr>
              <a:t>სხვადასხვა ტიპის სასწავლო გარემოს მაგალითები</a:t>
            </a:r>
            <a:endParaRPr b="0" sz="2400" strike="noStrike">
              <a:solidFill>
                <a:schemeClr val="dk1"/>
              </a:solidFill>
              <a:latin typeface="Calibri"/>
              <a:ea typeface="Calibri"/>
              <a:cs typeface="Calibri"/>
              <a:sym typeface="Calibri"/>
            </a:endParaRPr>
          </a:p>
        </p:txBody>
      </p:sp>
      <p:sp>
        <p:nvSpPr>
          <p:cNvPr id="164" name="Google Shape;164;p8"/>
          <p:cNvSpPr txBox="1"/>
          <p:nvPr>
            <p:ph idx="1" type="body"/>
          </p:nvPr>
        </p:nvSpPr>
        <p:spPr>
          <a:xfrm>
            <a:off x="838080" y="5047920"/>
            <a:ext cx="11008440" cy="6735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b="0" i="0" lang="ka-GE" sz="2800" u="none" cap="none" strike="noStrike">
                <a:solidFill>
                  <a:schemeClr val="dk1"/>
                </a:solidFill>
                <a:latin typeface="Calibri"/>
                <a:ea typeface="Calibri"/>
                <a:cs typeface="Calibri"/>
                <a:sym typeface="Calibri"/>
              </a:rPr>
              <a:t>ფორმალური		არაოფიციალური             არაფორმალური</a:t>
            </a:r>
            <a:endParaRPr b="0" i="0" sz="2800" u="none" cap="none" strike="noStrike">
              <a:solidFill>
                <a:schemeClr val="dk1"/>
              </a:solidFill>
              <a:latin typeface="Calibri"/>
              <a:ea typeface="Calibri"/>
              <a:cs typeface="Calibri"/>
              <a:sym typeface="Calibri"/>
            </a:endParaRPr>
          </a:p>
        </p:txBody>
      </p:sp>
      <p:sp>
        <p:nvSpPr>
          <p:cNvPr id="165" name="Google Shape;165;p8"/>
          <p:cNvSpPr/>
          <p:nvPr/>
        </p:nvSpPr>
        <p:spPr>
          <a:xfrm>
            <a:off x="1230505" y="3928659"/>
            <a:ext cx="1483560" cy="82954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საკლასო ოთახი / სკოლა</a:t>
            </a:r>
            <a:endParaRPr b="0" i="0" sz="1600" u="none" cap="none" strike="noStrike">
              <a:solidFill>
                <a:srgbClr val="000000"/>
              </a:solidFill>
              <a:latin typeface="Calibri"/>
              <a:ea typeface="Calibri"/>
              <a:cs typeface="Calibri"/>
              <a:sym typeface="Calibri"/>
            </a:endParaRPr>
          </a:p>
        </p:txBody>
      </p:sp>
      <p:sp>
        <p:nvSpPr>
          <p:cNvPr id="166" name="Google Shape;166;p8"/>
          <p:cNvSpPr/>
          <p:nvPr/>
        </p:nvSpPr>
        <p:spPr>
          <a:xfrm>
            <a:off x="2984368" y="2452346"/>
            <a:ext cx="1621685" cy="82954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შუადღის სასკოლო აქტივობები</a:t>
            </a:r>
            <a:endParaRPr b="0" i="0" sz="1600" u="none" cap="none" strike="noStrike">
              <a:solidFill>
                <a:srgbClr val="000000"/>
              </a:solidFill>
              <a:latin typeface="Calibri"/>
              <a:ea typeface="Calibri"/>
              <a:cs typeface="Calibri"/>
              <a:sym typeface="Calibri"/>
            </a:endParaRPr>
          </a:p>
        </p:txBody>
      </p:sp>
      <p:sp>
        <p:nvSpPr>
          <p:cNvPr id="167" name="Google Shape;167;p8"/>
          <p:cNvSpPr/>
          <p:nvPr/>
        </p:nvSpPr>
        <p:spPr>
          <a:xfrm>
            <a:off x="5237820" y="2509644"/>
            <a:ext cx="1483560" cy="82954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rgbClr val="000000"/>
                </a:solidFill>
                <a:latin typeface="Calibri"/>
                <a:ea typeface="Calibri"/>
                <a:cs typeface="Calibri"/>
                <a:sym typeface="Calibri"/>
              </a:rPr>
              <a:t>სამეცნიერო აქტივობები და საქმეები</a:t>
            </a:r>
            <a:endParaRPr b="0" i="0" sz="1600" u="none" cap="none" strike="noStrike">
              <a:solidFill>
                <a:srgbClr val="000000"/>
              </a:solidFill>
              <a:latin typeface="Calibri"/>
              <a:ea typeface="Calibri"/>
              <a:cs typeface="Calibri"/>
              <a:sym typeface="Calibri"/>
            </a:endParaRPr>
          </a:p>
        </p:txBody>
      </p:sp>
      <p:sp>
        <p:nvSpPr>
          <p:cNvPr id="168" name="Google Shape;168;p8"/>
          <p:cNvSpPr/>
          <p:nvPr/>
        </p:nvSpPr>
        <p:spPr>
          <a:xfrm>
            <a:off x="2902108" y="4233843"/>
            <a:ext cx="1483560" cy="58332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პროექტზე მუშაობა</a:t>
            </a:r>
            <a:endParaRPr b="0" i="0" sz="1600" u="none" cap="none" strike="noStrike">
              <a:solidFill>
                <a:srgbClr val="000000"/>
              </a:solidFill>
              <a:latin typeface="Calibri"/>
              <a:ea typeface="Calibri"/>
              <a:cs typeface="Calibri"/>
              <a:sym typeface="Calibri"/>
            </a:endParaRPr>
          </a:p>
        </p:txBody>
      </p:sp>
      <p:sp>
        <p:nvSpPr>
          <p:cNvPr id="169" name="Google Shape;169;p8"/>
          <p:cNvSpPr/>
          <p:nvPr/>
        </p:nvSpPr>
        <p:spPr>
          <a:xfrm>
            <a:off x="8757065" y="3314022"/>
            <a:ext cx="1483560" cy="337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ჰობი</a:t>
            </a:r>
            <a:endParaRPr b="0" i="0" sz="1600" u="none" cap="none" strike="noStrike">
              <a:solidFill>
                <a:srgbClr val="000000"/>
              </a:solidFill>
              <a:latin typeface="Calibri"/>
              <a:ea typeface="Calibri"/>
              <a:cs typeface="Calibri"/>
              <a:sym typeface="Calibri"/>
            </a:endParaRPr>
          </a:p>
        </p:txBody>
      </p:sp>
      <p:sp>
        <p:nvSpPr>
          <p:cNvPr id="170" name="Google Shape;170;p8"/>
          <p:cNvSpPr/>
          <p:nvPr/>
        </p:nvSpPr>
        <p:spPr>
          <a:xfrm>
            <a:off x="7022069" y="2544069"/>
            <a:ext cx="1576080" cy="82954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სამეცნიერო კლუბები/ ბანაკები</a:t>
            </a:r>
            <a:endParaRPr b="0" i="0" sz="1600" u="none" cap="none" strike="noStrike">
              <a:solidFill>
                <a:srgbClr val="000000"/>
              </a:solidFill>
              <a:latin typeface="Calibri"/>
              <a:ea typeface="Calibri"/>
              <a:cs typeface="Calibri"/>
              <a:sym typeface="Calibri"/>
            </a:endParaRPr>
          </a:p>
        </p:txBody>
      </p:sp>
      <p:sp>
        <p:nvSpPr>
          <p:cNvPr id="171" name="Google Shape;171;p8"/>
          <p:cNvSpPr/>
          <p:nvPr/>
        </p:nvSpPr>
        <p:spPr>
          <a:xfrm>
            <a:off x="2865001" y="3428523"/>
            <a:ext cx="2380438" cy="82954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სკოლის გარე აქტივობები, სასწავლო ვიზიტები</a:t>
            </a:r>
            <a:endParaRPr b="0" i="0" sz="1600" u="none" cap="none" strike="noStrike">
              <a:solidFill>
                <a:srgbClr val="000000"/>
              </a:solidFill>
              <a:latin typeface="Calibri"/>
              <a:ea typeface="Calibri"/>
              <a:cs typeface="Calibri"/>
              <a:sym typeface="Calibri"/>
            </a:endParaRPr>
          </a:p>
        </p:txBody>
      </p:sp>
      <p:sp>
        <p:nvSpPr>
          <p:cNvPr id="172" name="Google Shape;172;p8"/>
          <p:cNvSpPr/>
          <p:nvPr/>
        </p:nvSpPr>
        <p:spPr>
          <a:xfrm>
            <a:off x="7062663" y="4165813"/>
            <a:ext cx="1483560" cy="337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მუზეუმები</a:t>
            </a:r>
            <a:endParaRPr b="0" i="0" sz="1600" u="none" cap="none" strike="noStrike">
              <a:solidFill>
                <a:srgbClr val="000000"/>
              </a:solidFill>
              <a:latin typeface="Calibri"/>
              <a:ea typeface="Calibri"/>
              <a:cs typeface="Calibri"/>
              <a:sym typeface="Calibri"/>
            </a:endParaRPr>
          </a:p>
        </p:txBody>
      </p:sp>
      <p:sp>
        <p:nvSpPr>
          <p:cNvPr id="173" name="Google Shape;173;p8"/>
          <p:cNvSpPr/>
          <p:nvPr/>
        </p:nvSpPr>
        <p:spPr>
          <a:xfrm>
            <a:off x="9714600" y="4128840"/>
            <a:ext cx="1483560" cy="58332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სოციალური მედია</a:t>
            </a:r>
            <a:endParaRPr b="0" i="0" sz="1600" u="none" cap="none" strike="noStrike">
              <a:solidFill>
                <a:srgbClr val="000000"/>
              </a:solidFill>
              <a:latin typeface="Calibri"/>
              <a:ea typeface="Calibri"/>
              <a:cs typeface="Calibri"/>
              <a:sym typeface="Calibri"/>
            </a:endParaRPr>
          </a:p>
        </p:txBody>
      </p:sp>
      <p:sp>
        <p:nvSpPr>
          <p:cNvPr id="174" name="Google Shape;174;p8"/>
          <p:cNvSpPr/>
          <p:nvPr/>
        </p:nvSpPr>
        <p:spPr>
          <a:xfrm>
            <a:off x="9430560" y="3054960"/>
            <a:ext cx="1309680" cy="337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სახლი</a:t>
            </a:r>
            <a:endParaRPr b="0" i="0" sz="1600" u="none" cap="none" strike="noStrike">
              <a:solidFill>
                <a:srgbClr val="000000"/>
              </a:solidFill>
              <a:latin typeface="Calibri"/>
              <a:ea typeface="Calibri"/>
              <a:cs typeface="Calibri"/>
              <a:sym typeface="Calibri"/>
            </a:endParaRPr>
          </a:p>
        </p:txBody>
      </p:sp>
      <p:sp>
        <p:nvSpPr>
          <p:cNvPr id="175" name="Google Shape;175;p8"/>
          <p:cNvSpPr/>
          <p:nvPr/>
        </p:nvSpPr>
        <p:spPr>
          <a:xfrm>
            <a:off x="8422920" y="3872520"/>
            <a:ext cx="1286640" cy="58332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ბიბლიოთეკები</a:t>
            </a:r>
            <a:endParaRPr b="0" i="0" sz="1600" u="none" cap="none" strike="noStrike">
              <a:solidFill>
                <a:srgbClr val="000000"/>
              </a:solidFill>
              <a:latin typeface="Calibri"/>
              <a:ea typeface="Calibri"/>
              <a:cs typeface="Calibri"/>
              <a:sym typeface="Calibri"/>
            </a:endParaRPr>
          </a:p>
        </p:txBody>
      </p:sp>
      <p:sp>
        <p:nvSpPr>
          <p:cNvPr id="176" name="Google Shape;176;p8"/>
          <p:cNvSpPr/>
          <p:nvPr/>
        </p:nvSpPr>
        <p:spPr>
          <a:xfrm>
            <a:off x="9897119" y="3744720"/>
            <a:ext cx="1064375" cy="337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მედია</a:t>
            </a:r>
            <a:endParaRPr b="0" i="0" sz="1600" u="none" cap="none" strike="noStrike">
              <a:solidFill>
                <a:srgbClr val="000000"/>
              </a:solidFill>
              <a:latin typeface="Calibri"/>
              <a:ea typeface="Calibri"/>
              <a:cs typeface="Calibri"/>
              <a:sym typeface="Calibri"/>
            </a:endParaRPr>
          </a:p>
        </p:txBody>
      </p:sp>
      <p:sp>
        <p:nvSpPr>
          <p:cNvPr id="177" name="Google Shape;177;p8"/>
          <p:cNvSpPr/>
          <p:nvPr/>
        </p:nvSpPr>
        <p:spPr>
          <a:xfrm>
            <a:off x="7062663" y="3451934"/>
            <a:ext cx="1494838" cy="58332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სამეცნიერო ცენტრები</a:t>
            </a:r>
            <a:endParaRPr b="0" i="0" sz="1600" u="none" cap="none" strike="noStrike">
              <a:solidFill>
                <a:srgbClr val="000000"/>
              </a:solidFill>
              <a:latin typeface="Calibri"/>
              <a:ea typeface="Calibri"/>
              <a:cs typeface="Calibri"/>
              <a:sym typeface="Calibri"/>
            </a:endParaRPr>
          </a:p>
        </p:txBody>
      </p:sp>
      <p:sp>
        <p:nvSpPr>
          <p:cNvPr id="178" name="Google Shape;178;p8"/>
          <p:cNvSpPr/>
          <p:nvPr/>
        </p:nvSpPr>
        <p:spPr>
          <a:xfrm>
            <a:off x="1230120" y="3319920"/>
            <a:ext cx="1732680" cy="337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ზუმი, თიმსი, ა.შ.</a:t>
            </a:r>
            <a:endParaRPr b="0" i="0" sz="1600" u="none" cap="none" strike="noStrike">
              <a:solidFill>
                <a:srgbClr val="000000"/>
              </a:solidFill>
              <a:latin typeface="Calibri"/>
              <a:ea typeface="Calibri"/>
              <a:cs typeface="Calibri"/>
              <a:sym typeface="Calibri"/>
            </a:endParaRPr>
          </a:p>
        </p:txBody>
      </p:sp>
      <p:sp>
        <p:nvSpPr>
          <p:cNvPr id="179" name="Google Shape;179;p8"/>
          <p:cNvSpPr/>
          <p:nvPr/>
        </p:nvSpPr>
        <p:spPr>
          <a:xfrm>
            <a:off x="8906400" y="2572920"/>
            <a:ext cx="912960" cy="337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latin typeface="Calibri"/>
                <a:ea typeface="Calibri"/>
                <a:cs typeface="Calibri"/>
                <a:sym typeface="Calibri"/>
              </a:rPr>
              <a:t>ბუნება</a:t>
            </a:r>
            <a:endParaRPr b="0" i="0" sz="1600" u="none" cap="none" strike="noStrike">
              <a:solidFill>
                <a:srgbClr val="000000"/>
              </a:solidFill>
              <a:latin typeface="Calibri"/>
              <a:ea typeface="Calibri"/>
              <a:cs typeface="Calibri"/>
              <a:sym typeface="Calibri"/>
            </a:endParaRPr>
          </a:p>
        </p:txBody>
      </p:sp>
      <p:sp>
        <p:nvSpPr>
          <p:cNvPr id="180" name="Google Shape;180;p8"/>
          <p:cNvSpPr/>
          <p:nvPr/>
        </p:nvSpPr>
        <p:spPr>
          <a:xfrm>
            <a:off x="1230120" y="2531027"/>
            <a:ext cx="1417680" cy="58332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600" u="none" cap="none" strike="noStrike">
                <a:solidFill>
                  <a:schemeClr val="dk1"/>
                </a:solidFill>
                <a:highlight>
                  <a:srgbClr val="FFFF00"/>
                </a:highlight>
                <a:latin typeface="Calibri"/>
                <a:ea typeface="Calibri"/>
                <a:cs typeface="Calibri"/>
                <a:sym typeface="Calibri"/>
              </a:rPr>
              <a:t>MOOC</a:t>
            </a:r>
            <a:r>
              <a:rPr b="0" i="0" lang="ka-GE" sz="1600" u="none" cap="none" strike="noStrike">
                <a:solidFill>
                  <a:schemeClr val="dk1"/>
                </a:solidFill>
                <a:latin typeface="Calibri"/>
                <a:ea typeface="Calibri"/>
                <a:cs typeface="Calibri"/>
                <a:sym typeface="Calibri"/>
              </a:rPr>
              <a:t> / მუდლი etc.</a:t>
            </a:r>
            <a:endParaRPr b="0" i="0" sz="1600" u="none" cap="none" strike="noStrike">
              <a:solidFill>
                <a:srgbClr val="000000"/>
              </a:solidFill>
              <a:latin typeface="Calibri"/>
              <a:ea typeface="Calibri"/>
              <a:cs typeface="Calibri"/>
              <a:sym typeface="Calibri"/>
            </a:endParaRPr>
          </a:p>
        </p:txBody>
      </p:sp>
      <p:sp>
        <p:nvSpPr>
          <p:cNvPr id="181" name="Google Shape;181;p8"/>
          <p:cNvSpPr/>
          <p:nvPr/>
        </p:nvSpPr>
        <p:spPr>
          <a:xfrm>
            <a:off x="5007240" y="3713760"/>
            <a:ext cx="2374802" cy="829543"/>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i="0" lang="ka-GE" sz="1400" u="none" cap="none" strike="noStrike">
                <a:solidFill>
                  <a:schemeClr val="dk1"/>
                </a:solidFill>
                <a:latin typeface="Calibri"/>
                <a:ea typeface="Calibri"/>
                <a:cs typeface="Calibri"/>
                <a:sym typeface="Calibri"/>
              </a:rPr>
              <a:t>მეცნიერება</a:t>
            </a:r>
            <a:r>
              <a:rPr b="0" i="0" lang="ka-GE" sz="1600" u="none" cap="none" strike="noStrike">
                <a:solidFill>
                  <a:schemeClr val="dk1"/>
                </a:solidFill>
                <a:latin typeface="Calibri"/>
                <a:ea typeface="Calibri"/>
                <a:cs typeface="Calibri"/>
                <a:sym typeface="Calibri"/>
              </a:rPr>
              <a:t> /</a:t>
            </a:r>
            <a:r>
              <a:rPr b="0" i="0" lang="ka-GE" sz="1600" u="none" cap="none" strike="noStrike">
                <a:solidFill>
                  <a:schemeClr val="dk1"/>
                </a:solidFill>
                <a:highlight>
                  <a:srgbClr val="FFFF00"/>
                </a:highlight>
                <a:latin typeface="Calibri"/>
                <a:ea typeface="Calibri"/>
                <a:cs typeface="Calibri"/>
                <a:sym typeface="Calibri"/>
              </a:rPr>
              <a:t>STEM</a:t>
            </a:r>
            <a:r>
              <a:rPr b="0" i="0" lang="ka-GE" sz="1600" u="none" cap="none" strike="noStrike">
                <a:solidFill>
                  <a:schemeClr val="dk1"/>
                </a:solidFill>
                <a:latin typeface="Calibri"/>
                <a:ea typeface="Calibri"/>
                <a:cs typeface="Calibri"/>
                <a:sym typeface="Calibri"/>
              </a:rPr>
              <a:t> საკლასო ოთახები ან ლაბორატორიები</a:t>
            </a:r>
            <a:endParaRPr b="0" i="0" sz="1600" u="none" cap="none" strike="noStrike">
              <a:solidFill>
                <a:srgbClr val="000000"/>
              </a:solidFill>
              <a:latin typeface="Calibri"/>
              <a:ea typeface="Calibri"/>
              <a:cs typeface="Calibri"/>
              <a:sym typeface="Calibri"/>
            </a:endParaRPr>
          </a:p>
        </p:txBody>
      </p:sp>
      <p:sp>
        <p:nvSpPr>
          <p:cNvPr id="182" name="Google Shape;182;p8"/>
          <p:cNvSpPr/>
          <p:nvPr/>
        </p:nvSpPr>
        <p:spPr>
          <a:xfrm>
            <a:off x="2962800" y="5648966"/>
            <a:ext cx="2866860" cy="860320"/>
          </a:xfrm>
          <a:prstGeom prst="rect">
            <a:avLst/>
          </a:prstGeom>
          <a:noFill/>
          <a:ln>
            <a:noFill/>
          </a:ln>
        </p:spPr>
        <p:txBody>
          <a:bodyPr anchorCtr="0" anchor="t" bIns="45000" lIns="90000" spcFirstLastPara="1" rIns="90000" wrap="square" tIns="45000">
            <a:spAutoFit/>
          </a:bodyPr>
          <a:lstStyle/>
          <a:p>
            <a:pPr indent="0" lvl="0" marL="0" marR="0" rtl="0" algn="l">
              <a:spcBef>
                <a:spcPts val="0"/>
              </a:spcBef>
              <a:spcAft>
                <a:spcPts val="0"/>
              </a:spcAft>
              <a:buNone/>
            </a:pPr>
            <a:r>
              <a:rPr b="1" i="0" lang="ka-GE" sz="1600" u="none" cap="none" strike="noStrike">
                <a:solidFill>
                  <a:schemeClr val="dk1"/>
                </a:solidFill>
                <a:latin typeface="Calibri"/>
                <a:ea typeface="Calibri"/>
                <a:cs typeface="Calibri"/>
                <a:sym typeface="Calibri"/>
              </a:rPr>
              <a:t>LUMALab Gadolin </a:t>
            </a:r>
            <a:r>
              <a:rPr b="0" i="0" lang="ka-GE" sz="1600" u="none" cap="none" strike="noStrike">
                <a:solidFill>
                  <a:schemeClr val="dk1"/>
                </a:solidFill>
                <a:latin typeface="Calibri"/>
                <a:ea typeface="Calibri"/>
                <a:cs typeface="Calibri"/>
                <a:sym typeface="Calibri"/>
              </a:rPr>
              <a:t>მეცნიერების ფაკულტეტი, ჰელსინკის უნივერსიტეტი</a:t>
            </a:r>
            <a:endParaRPr b="0" sz="1600" strike="noStrike">
              <a:solidFill>
                <a:srgbClr val="000000"/>
              </a:solidFill>
              <a:latin typeface="Calibri"/>
              <a:ea typeface="Calibri"/>
              <a:cs typeface="Calibri"/>
              <a:sym typeface="Calibri"/>
            </a:endParaRPr>
          </a:p>
        </p:txBody>
      </p:sp>
      <p:pic>
        <p:nvPicPr>
          <p:cNvPr descr="Icon&#10;&#10;Description automatically generated" id="183" name="Google Shape;183;p8"/>
          <p:cNvPicPr preferRelativeResize="0"/>
          <p:nvPr/>
        </p:nvPicPr>
        <p:blipFill rotWithShape="1">
          <a:blip r:embed="rId3">
            <a:alphaModFix/>
          </a:blip>
          <a:srcRect b="0" l="0" r="0" t="0"/>
          <a:stretch/>
        </p:blipFill>
        <p:spPr>
          <a:xfrm>
            <a:off x="5456520" y="5684040"/>
            <a:ext cx="956520" cy="956520"/>
          </a:xfrm>
          <a:prstGeom prst="rect">
            <a:avLst/>
          </a:prstGeom>
          <a:noFill/>
          <a:ln>
            <a:noFill/>
          </a:ln>
        </p:spPr>
      </p:pic>
      <p:grpSp>
        <p:nvGrpSpPr>
          <p:cNvPr id="184" name="Google Shape;184;p8"/>
          <p:cNvGrpSpPr/>
          <p:nvPr/>
        </p:nvGrpSpPr>
        <p:grpSpPr>
          <a:xfrm>
            <a:off x="4913485" y="3314022"/>
            <a:ext cx="2283183" cy="2369589"/>
            <a:chOff x="5113800" y="3626640"/>
            <a:chExt cx="1732680" cy="2056980"/>
          </a:xfrm>
        </p:grpSpPr>
        <p:sp>
          <p:nvSpPr>
            <p:cNvPr id="185" name="Google Shape;185;p8"/>
            <p:cNvSpPr/>
            <p:nvPr/>
          </p:nvSpPr>
          <p:spPr>
            <a:xfrm>
              <a:off x="5113800" y="3626640"/>
              <a:ext cx="1732680" cy="1252080"/>
            </a:xfrm>
            <a:prstGeom prst="ellipse">
              <a:avLst/>
            </a:prstGeom>
            <a:noFill/>
            <a:ln cap="flat" cmpd="sng" w="38100">
              <a:solidFill>
                <a:srgbClr val="ED7D31"/>
              </a:solidFill>
              <a:prstDash val="solid"/>
              <a:miter lim="800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sz="1800" strike="noStrike">
                <a:solidFill>
                  <a:schemeClr val="dk1"/>
                </a:solidFill>
                <a:latin typeface="Calibri"/>
                <a:ea typeface="Calibri"/>
                <a:cs typeface="Calibri"/>
                <a:sym typeface="Calibri"/>
              </a:endParaRPr>
            </a:p>
          </p:txBody>
        </p:sp>
        <p:cxnSp>
          <p:nvCxnSpPr>
            <p:cNvPr id="186" name="Google Shape;186;p8"/>
            <p:cNvCxnSpPr>
              <a:stCxn id="185" idx="4"/>
            </p:cNvCxnSpPr>
            <p:nvPr/>
          </p:nvCxnSpPr>
          <p:spPr>
            <a:xfrm flipH="1">
              <a:off x="5362140" y="4878720"/>
              <a:ext cx="618000" cy="804900"/>
            </a:xfrm>
            <a:prstGeom prst="straightConnector1">
              <a:avLst/>
            </a:prstGeom>
            <a:noFill/>
            <a:ln cap="flat" cmpd="sng" w="38100">
              <a:solidFill>
                <a:srgbClr val="ED7D31"/>
              </a:solidFill>
              <a:prstDash val="solid"/>
              <a:round/>
              <a:headEnd len="sm" w="sm" type="none"/>
              <a:tailEnd len="med" w="med" type="triangle"/>
            </a:ln>
          </p:spPr>
        </p:cxnSp>
      </p:grpSp>
      <p:sp>
        <p:nvSpPr>
          <p:cNvPr id="187" name="Google Shape;187;p8"/>
          <p:cNvSpPr/>
          <p:nvPr/>
        </p:nvSpPr>
        <p:spPr>
          <a:xfrm>
            <a:off x="6507720" y="5820840"/>
            <a:ext cx="2346120" cy="303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0" lang="ka-GE" sz="1400" u="sng" strike="noStrike">
                <a:solidFill>
                  <a:schemeClr val="dk1"/>
                </a:solidFill>
                <a:latin typeface="Calibri"/>
                <a:ea typeface="Calibri"/>
                <a:cs typeface="Calibri"/>
                <a:sym typeface="Calibri"/>
                <a:hlinkClick r:id="rId4">
                  <a:extLst>
                    <a:ext uri="{A12FA001-AC4F-418D-AE19-62706E023703}">
                      <ahyp:hlinkClr val="tx"/>
                    </a:ext>
                  </a:extLst>
                </a:hlinkClick>
              </a:rPr>
              <a:t>Kemianluokka Gadolin (@kemianluokkagadolin) | TikTok</a:t>
            </a:r>
            <a:endParaRPr b="0" sz="1400" strike="noStrike">
              <a:solidFill>
                <a:srgbClr val="000000"/>
              </a:solidFill>
              <a:latin typeface="Calibri"/>
              <a:ea typeface="Calibri"/>
              <a:cs typeface="Calibri"/>
              <a:sym typeface="Calibri"/>
            </a:endParaRPr>
          </a:p>
        </p:txBody>
      </p:sp>
      <p:grpSp>
        <p:nvGrpSpPr>
          <p:cNvPr id="188" name="Google Shape;188;p8"/>
          <p:cNvGrpSpPr/>
          <p:nvPr/>
        </p:nvGrpSpPr>
        <p:grpSpPr>
          <a:xfrm>
            <a:off x="8028960" y="3679158"/>
            <a:ext cx="3169200" cy="2105798"/>
            <a:chOff x="8024640" y="3715518"/>
            <a:chExt cx="3169200" cy="2105798"/>
          </a:xfrm>
        </p:grpSpPr>
        <p:sp>
          <p:nvSpPr>
            <p:cNvPr id="189" name="Google Shape;189;p8"/>
            <p:cNvSpPr/>
            <p:nvPr/>
          </p:nvSpPr>
          <p:spPr>
            <a:xfrm>
              <a:off x="9416040" y="3715518"/>
              <a:ext cx="1777800" cy="1094198"/>
            </a:xfrm>
            <a:prstGeom prst="ellipse">
              <a:avLst/>
            </a:prstGeom>
            <a:noFill/>
            <a:ln cap="flat" cmpd="sng" w="38100">
              <a:solidFill>
                <a:srgbClr val="ED7D31"/>
              </a:solidFill>
              <a:prstDash val="solid"/>
              <a:miter lim="800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t/>
              </a:r>
              <a:endParaRPr b="0" sz="1800" strike="noStrike">
                <a:solidFill>
                  <a:schemeClr val="dk1"/>
                </a:solidFill>
                <a:latin typeface="Calibri"/>
                <a:ea typeface="Calibri"/>
                <a:cs typeface="Calibri"/>
                <a:sym typeface="Calibri"/>
              </a:endParaRPr>
            </a:p>
          </p:txBody>
        </p:sp>
        <p:cxnSp>
          <p:nvCxnSpPr>
            <p:cNvPr id="190" name="Google Shape;190;p8"/>
            <p:cNvCxnSpPr>
              <a:stCxn id="189" idx="4"/>
            </p:cNvCxnSpPr>
            <p:nvPr/>
          </p:nvCxnSpPr>
          <p:spPr>
            <a:xfrm flipH="1">
              <a:off x="8024640" y="4809716"/>
              <a:ext cx="2280300" cy="1011600"/>
            </a:xfrm>
            <a:prstGeom prst="straightConnector1">
              <a:avLst/>
            </a:prstGeom>
            <a:noFill/>
            <a:ln cap="flat" cmpd="sng" w="38100">
              <a:solidFill>
                <a:srgbClr val="ED7D31"/>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Black text on a white background&#10;&#10;Description automatically generated" id="195" name="Google Shape;195;p9"/>
          <p:cNvPicPr preferRelativeResize="0"/>
          <p:nvPr/>
        </p:nvPicPr>
        <p:blipFill rotWithShape="1">
          <a:blip r:embed="rId3">
            <a:alphaModFix/>
          </a:blip>
          <a:srcRect b="0" l="0" r="0" t="0"/>
          <a:stretch/>
        </p:blipFill>
        <p:spPr>
          <a:xfrm>
            <a:off x="6690960" y="6162480"/>
            <a:ext cx="2216880" cy="696600"/>
          </a:xfrm>
          <a:prstGeom prst="rect">
            <a:avLst/>
          </a:prstGeom>
          <a:noFill/>
          <a:ln>
            <a:noFill/>
          </a:ln>
        </p:spPr>
      </p:pic>
      <p:pic>
        <p:nvPicPr>
          <p:cNvPr descr="A group of kids in Gadolin laboratory wearing safety goggles and smiling" id="196" name="Google Shape;196;p9"/>
          <p:cNvPicPr preferRelativeResize="0"/>
          <p:nvPr/>
        </p:nvPicPr>
        <p:blipFill rotWithShape="1">
          <a:blip r:embed="rId4">
            <a:alphaModFix/>
          </a:blip>
          <a:srcRect b="9767" l="0" r="0" t="0"/>
          <a:stretch/>
        </p:blipFill>
        <p:spPr>
          <a:xfrm>
            <a:off x="7979400" y="583560"/>
            <a:ext cx="4132800" cy="5594040"/>
          </a:xfrm>
          <a:prstGeom prst="rect">
            <a:avLst/>
          </a:prstGeom>
          <a:noFill/>
          <a:ln>
            <a:noFill/>
          </a:ln>
        </p:spPr>
      </p:pic>
      <p:sp>
        <p:nvSpPr>
          <p:cNvPr id="197" name="Google Shape;197;p9"/>
          <p:cNvSpPr txBox="1"/>
          <p:nvPr>
            <p:ph idx="1" type="body"/>
          </p:nvPr>
        </p:nvSpPr>
        <p:spPr>
          <a:xfrm>
            <a:off x="317159" y="2061720"/>
            <a:ext cx="7415483" cy="4363920"/>
          </a:xfrm>
          <a:prstGeom prst="rect">
            <a:avLst/>
          </a:prstGeom>
          <a:noFill/>
          <a:ln>
            <a:noFill/>
          </a:ln>
        </p:spPr>
        <p:txBody>
          <a:bodyPr anchorCtr="0" anchor="t" bIns="122025" lIns="122025" spcFirstLastPara="1" rIns="122025" wrap="square" tIns="122025">
            <a:noAutofit/>
          </a:bodyPr>
          <a:lstStyle/>
          <a:p>
            <a:pPr indent="0" lvl="0" marL="0" marR="0" rtl="0" algn="l">
              <a:lnSpc>
                <a:spcPct val="114000"/>
              </a:lnSpc>
              <a:spcBef>
                <a:spcPts val="0"/>
              </a:spcBef>
              <a:spcAft>
                <a:spcPts val="0"/>
              </a:spcAft>
              <a:buClr>
                <a:schemeClr val="dk1"/>
              </a:buClr>
              <a:buSzPts val="2400"/>
              <a:buFont typeface="Calibri"/>
              <a:buNone/>
            </a:pPr>
            <a:r>
              <a:rPr b="1" i="0" lang="ka-GE" sz="2400" u="none" cap="none" strike="noStrike">
                <a:solidFill>
                  <a:schemeClr val="dk1"/>
                </a:solidFill>
                <a:latin typeface="Calibri"/>
                <a:ea typeface="Calibri"/>
                <a:cs typeface="Calibri"/>
                <a:sym typeface="Calibri"/>
              </a:rPr>
              <a:t>LUMALab Gadolin</a:t>
            </a:r>
            <a:endParaRPr b="1" i="0" sz="2400" u="none" cap="none" strike="noStrike">
              <a:solidFill>
                <a:schemeClr val="dk1"/>
              </a:solidFill>
              <a:latin typeface="Calibri"/>
              <a:ea typeface="Calibri"/>
              <a:cs typeface="Calibri"/>
              <a:sym typeface="Calibri"/>
            </a:endParaRPr>
          </a:p>
          <a:p>
            <a:pPr indent="-457200" lvl="0" marL="457200" marR="0" rtl="0" algn="l">
              <a:lnSpc>
                <a:spcPct val="114000"/>
              </a:lnSpc>
              <a:spcBef>
                <a:spcPts val="0"/>
              </a:spcBef>
              <a:spcAft>
                <a:spcPts val="0"/>
              </a:spcAft>
              <a:buClr>
                <a:srgbClr val="000000"/>
              </a:buClr>
              <a:buSzPts val="2000"/>
              <a:buFont typeface="Arial"/>
              <a:buChar char="●"/>
            </a:pPr>
            <a:r>
              <a:rPr b="0" i="0" lang="ka-GE" sz="2000" u="none" cap="none" strike="noStrike">
                <a:solidFill>
                  <a:schemeClr val="dk1"/>
                </a:solidFill>
                <a:latin typeface="Calibri"/>
                <a:ea typeface="Calibri"/>
                <a:cs typeface="Calibri"/>
                <a:sym typeface="Calibri"/>
              </a:rPr>
              <a:t>მრავალფეროვანი </a:t>
            </a:r>
            <a:r>
              <a:rPr b="1" i="0" lang="ka-GE" sz="2000" u="none" cap="none" strike="noStrike">
                <a:solidFill>
                  <a:schemeClr val="dk1"/>
                </a:solidFill>
                <a:latin typeface="Calibri"/>
                <a:ea typeface="Calibri"/>
                <a:cs typeface="Calibri"/>
                <a:sym typeface="Calibri"/>
              </a:rPr>
              <a:t>არაოფიციალური სასწავლო გარემო </a:t>
            </a:r>
            <a:r>
              <a:rPr b="0" i="0" lang="ka-GE" sz="2000" u="none" cap="none" strike="noStrike">
                <a:solidFill>
                  <a:schemeClr val="dk1"/>
                </a:solidFill>
                <a:latin typeface="Calibri"/>
                <a:ea typeface="Calibri"/>
                <a:cs typeface="Calibri"/>
                <a:sym typeface="Calibri"/>
              </a:rPr>
              <a:t>/ </a:t>
            </a:r>
            <a:r>
              <a:rPr b="1" i="0" lang="ka-GE" sz="2000" u="none" cap="none" strike="noStrike">
                <a:solidFill>
                  <a:schemeClr val="dk1"/>
                </a:solidFill>
                <a:latin typeface="Calibri"/>
                <a:ea typeface="Calibri"/>
                <a:cs typeface="Calibri"/>
                <a:sym typeface="Calibri"/>
              </a:rPr>
              <a:t>ლაბორატორია</a:t>
            </a:r>
            <a:r>
              <a:rPr b="0" i="0" lang="ka-GE" sz="2000" u="none" cap="none" strike="noStrike">
                <a:solidFill>
                  <a:schemeClr val="dk1"/>
                </a:solidFill>
                <a:latin typeface="Calibri"/>
                <a:ea typeface="Calibri"/>
                <a:cs typeface="Calibri"/>
                <a:sym typeface="Calibri"/>
              </a:rPr>
              <a:t>, რომელიც სთავაზობს, მაგალითად, უფასო სასწავლო ვიზიტებს ჰელსინკის უნივერსიტეტის ქიმიის დეპარტამენტში.</a:t>
            </a:r>
            <a:br>
              <a:rPr b="0" i="0" lang="ka-GE" sz="2000" u="none" cap="none" strike="noStrike">
                <a:solidFill>
                  <a:schemeClr val="dk1"/>
                </a:solidFill>
                <a:latin typeface="Calibri"/>
                <a:ea typeface="Calibri"/>
                <a:cs typeface="Calibri"/>
                <a:sym typeface="Calibri"/>
              </a:rPr>
            </a:br>
            <a:endParaRPr b="0" i="0" sz="2000" u="none" cap="none" strike="noStrike">
              <a:solidFill>
                <a:schemeClr val="dk1"/>
              </a:solidFill>
              <a:latin typeface="Calibri"/>
              <a:ea typeface="Calibri"/>
              <a:cs typeface="Calibri"/>
              <a:sym typeface="Calibri"/>
            </a:endParaRPr>
          </a:p>
          <a:p>
            <a:pPr indent="-457200" lvl="0" marL="457200" marR="0" rtl="0" algn="l">
              <a:lnSpc>
                <a:spcPct val="114000"/>
              </a:lnSpc>
              <a:spcBef>
                <a:spcPts val="0"/>
              </a:spcBef>
              <a:spcAft>
                <a:spcPts val="0"/>
              </a:spcAft>
              <a:buClr>
                <a:srgbClr val="000000"/>
              </a:buClr>
              <a:buSzPts val="2000"/>
              <a:buFont typeface="Arial"/>
              <a:buChar char="●"/>
            </a:pPr>
            <a:r>
              <a:rPr b="0" i="0" lang="ka-GE" sz="2000" u="none" cap="none" strike="noStrike">
                <a:solidFill>
                  <a:schemeClr val="dk1"/>
                </a:solidFill>
                <a:latin typeface="Calibri"/>
                <a:ea typeface="Calibri"/>
                <a:cs typeface="Calibri"/>
                <a:sym typeface="Calibri"/>
              </a:rPr>
              <a:t>ფინეთის LUMA ცენტრის ნაწილი, ფინური უნივერსიტეტების სამეცნიერო განათლების ქსელი. </a:t>
            </a:r>
            <a:endParaRPr b="0" i="0" sz="2000" u="none" cap="none" strike="noStrike">
              <a:solidFill>
                <a:schemeClr val="dk1"/>
              </a:solidFill>
              <a:latin typeface="Calibri"/>
              <a:ea typeface="Calibri"/>
              <a:cs typeface="Calibri"/>
              <a:sym typeface="Calibri"/>
            </a:endParaRPr>
          </a:p>
          <a:p>
            <a:pPr indent="-457200" lvl="0" marL="457200" marR="0" rtl="0" algn="l">
              <a:lnSpc>
                <a:spcPct val="114000"/>
              </a:lnSpc>
              <a:spcBef>
                <a:spcPts val="0"/>
              </a:spcBef>
              <a:spcAft>
                <a:spcPts val="0"/>
              </a:spcAft>
              <a:buClr>
                <a:srgbClr val="000000"/>
              </a:buClr>
              <a:buSzPts val="1800"/>
              <a:buFont typeface="Arial"/>
              <a:buChar char="●"/>
            </a:pPr>
            <a:r>
              <a:rPr b="0" i="0" lang="ka-GE"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0" lvl="0" marL="0" marR="0" rtl="0" algn="l">
              <a:lnSpc>
                <a:spcPct val="114000"/>
              </a:lnSpc>
              <a:spcBef>
                <a:spcPts val="0"/>
              </a:spcBef>
              <a:spcAft>
                <a:spcPts val="0"/>
              </a:spcAft>
              <a:buClr>
                <a:schemeClr val="dk1"/>
              </a:buClr>
              <a:buSzPts val="1400"/>
              <a:buFont typeface="Calibri"/>
              <a:buNone/>
            </a:pPr>
            <a:r>
              <a:rPr b="0" i="0" lang="ka-GE" sz="1400" u="none" cap="none" strike="noStrike">
                <a:solidFill>
                  <a:schemeClr val="dk1"/>
                </a:solidFill>
                <a:latin typeface="Calibri"/>
                <a:ea typeface="Calibri"/>
                <a:cs typeface="Calibri"/>
                <a:sym typeface="Calibri"/>
              </a:rPr>
              <a:t>ვებ-გვერდი: </a:t>
            </a:r>
            <a:r>
              <a:rPr b="0" i="0" lang="ka-GE"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LUMALab Gadolin | Science education and Academic Outreach | University of Helsinki</a:t>
            </a:r>
            <a:r>
              <a:rPr b="0" i="0" lang="ka-GE" sz="1400" u="sng"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a:p>
            <a:pPr indent="0" lvl="0" marL="0" marR="0" rtl="0" algn="l">
              <a:lnSpc>
                <a:spcPct val="114000"/>
              </a:lnSpc>
              <a:spcBef>
                <a:spcPts val="0"/>
              </a:spcBef>
              <a:spcAft>
                <a:spcPts val="0"/>
              </a:spcAft>
              <a:buClr>
                <a:schemeClr val="dk1"/>
              </a:buClr>
              <a:buSzPts val="1400"/>
              <a:buFont typeface="Calibri"/>
              <a:buNone/>
            </a:pPr>
            <a:r>
              <a:rPr b="0" i="0" lang="ka-GE" sz="1400" u="none" cap="none" strike="noStrike">
                <a:solidFill>
                  <a:schemeClr val="dk1"/>
                </a:solidFill>
                <a:latin typeface="Calibri"/>
                <a:ea typeface="Calibri"/>
                <a:cs typeface="Calibri"/>
                <a:sym typeface="Calibri"/>
              </a:rPr>
              <a:t>სურათი: LUMAlab Gadolin, ჰელსინკის უნივერსიტეტი.</a:t>
            </a:r>
            <a:endParaRPr b="0" i="0" sz="1400" u="none" cap="none" strike="noStrike">
              <a:solidFill>
                <a:schemeClr val="dk1"/>
              </a:solidFill>
              <a:latin typeface="Calibri"/>
              <a:ea typeface="Calibri"/>
              <a:cs typeface="Calibri"/>
              <a:sym typeface="Calibri"/>
            </a:endParaRPr>
          </a:p>
        </p:txBody>
      </p:sp>
      <p:pic>
        <p:nvPicPr>
          <p:cNvPr descr="Icon&#10;&#10;Description automatically generated" id="198" name="Google Shape;198;p9"/>
          <p:cNvPicPr preferRelativeResize="0"/>
          <p:nvPr/>
        </p:nvPicPr>
        <p:blipFill rotWithShape="1">
          <a:blip r:embed="rId6">
            <a:alphaModFix/>
          </a:blip>
          <a:srcRect b="0" l="0" r="0" t="0"/>
          <a:stretch/>
        </p:blipFill>
        <p:spPr>
          <a:xfrm>
            <a:off x="10857240" y="92160"/>
            <a:ext cx="1413720" cy="1413720"/>
          </a:xfrm>
          <a:prstGeom prst="rect">
            <a:avLst/>
          </a:prstGeom>
          <a:noFill/>
          <a:ln>
            <a:noFill/>
          </a:ln>
        </p:spPr>
      </p:pic>
      <p:sp>
        <p:nvSpPr>
          <p:cNvPr id="199" name="Google Shape;199;p9"/>
          <p:cNvSpPr txBox="1"/>
          <p:nvPr>
            <p:ph type="title"/>
          </p:nvPr>
        </p:nvSpPr>
        <p:spPr>
          <a:xfrm>
            <a:off x="415440" y="593280"/>
            <a:ext cx="8040302" cy="103464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3600"/>
              <a:buFont typeface="Calibri"/>
              <a:buNone/>
            </a:pPr>
            <a:r>
              <a:rPr b="1" lang="ka-GE" sz="2800" strike="noStrike">
                <a:solidFill>
                  <a:schemeClr val="dk1"/>
                </a:solidFill>
                <a:latin typeface="Calibri"/>
                <a:ea typeface="Calibri"/>
                <a:cs typeface="Calibri"/>
                <a:sym typeface="Calibri"/>
              </a:rPr>
              <a:t>მაგალითი 1. გარემო არაოფიციალური განათლებისთვის </a:t>
            </a:r>
            <a:endParaRPr b="0" sz="2800"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2023-11-09T10:04:11Z</dcterms:created>
  <dc:creator>reviewer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2.0</vt:r8>
  </property>
  <property fmtid="{D5CDD505-2E9C-101B-9397-08002B2CF9AE}" pid="3" name="Notes">
    <vt:r8>12.0</vt:r8>
  </property>
  <property fmtid="{D5CDD505-2E9C-101B-9397-08002B2CF9AE}" pid="4" name="PresentationFormat">
    <vt:lpwstr>Widescreen</vt:lpwstr>
  </property>
  <property fmtid="{D5CDD505-2E9C-101B-9397-08002B2CF9AE}" pid="5" name="Slides">
    <vt:r8>25.0</vt:r8>
  </property>
</Properties>
</file>