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12192000" cy="6858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8DE848-0921-4CB2-BEB0-C52CEFA3165A}" v="24" dt="2025-05-27T13:07:19.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7" autoAdjust="0"/>
    <p:restoredTop sz="94404" autoAdjust="0"/>
  </p:normalViewPr>
  <p:slideViewPr>
    <p:cSldViewPr>
      <p:cViewPr varScale="1">
        <p:scale>
          <a:sx n="82" d="100"/>
          <a:sy n="82" d="100"/>
        </p:scale>
        <p:origin x="533"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6016DF-E3EC-4EAD-8D7D-A7F11B466514}" type="doc">
      <dgm:prSet loTypeId="urn:microsoft.com/office/officeart/2005/8/layout/radial1" loCatId="cycle" qsTypeId="urn:microsoft.com/office/officeart/2005/8/quickstyle/simple3#1" qsCatId="simple" csTypeId="urn:microsoft.com/office/officeart/2005/8/colors/colorful4" csCatId="colorful" phldr="1"/>
      <dgm:spPr bwMode="auto"/>
      <dgm:t>
        <a:bodyPr/>
        <a:lstStyle/>
        <a:p>
          <a:pPr>
            <a:defRPr/>
          </a:pPr>
          <a:endParaRPr lang="fi-FI"/>
        </a:p>
      </dgm:t>
    </dgm:pt>
    <dgm:pt modelId="{C71DFBB9-2845-4999-9DA4-750D5883F4B7}">
      <dgm:prSet phldrT="[Text]" custT="1"/>
      <dgm:spPr bwMode="auto"/>
      <dgm:t>
        <a:bodyPr/>
        <a:lstStyle/>
        <a:p>
          <a:pPr algn="ctr" rtl="1">
            <a:defRPr/>
          </a:pPr>
          <a:r>
            <a:rPr lang="ar-SA" sz="1400" b="1" dirty="0"/>
            <a:t>المتعلّم</a:t>
          </a:r>
          <a:endParaRPr lang="fi-FI" sz="1400" b="1" dirty="0"/>
        </a:p>
        <a:p>
          <a:pPr algn="ctr">
            <a:defRPr/>
          </a:pPr>
          <a:r>
            <a:rPr lang="ar-SA" sz="1400" b="1" dirty="0"/>
            <a:t>المنظّمة</a:t>
          </a:r>
          <a:endParaRPr lang="fi-FI" sz="1400" b="1" dirty="0"/>
        </a:p>
        <a:p>
          <a:pPr algn="ctr" rtl="1">
            <a:defRPr/>
          </a:pPr>
          <a:r>
            <a:rPr lang="ar-SA" sz="1400" b="1" dirty="0"/>
            <a:t>التكنولوجيا</a:t>
          </a:r>
          <a:endParaRPr dirty="0"/>
        </a:p>
      </dgm:t>
    </dgm:pt>
    <dgm:pt modelId="{0BEFBC99-6B8F-435C-B4C3-E7214E2046A5}" type="parTrans" cxnId="{BA4A5FC1-4D92-48C9-BF2B-4ABFC44AC6ED}">
      <dgm:prSet/>
      <dgm:spPr bwMode="auto"/>
      <dgm:t>
        <a:bodyPr/>
        <a:lstStyle/>
        <a:p>
          <a:pPr>
            <a:defRPr/>
          </a:pPr>
          <a:endParaRPr lang="fi-FI"/>
        </a:p>
      </dgm:t>
    </dgm:pt>
    <dgm:pt modelId="{AF7EF98E-6B5B-4FAF-AD9C-5EE76B7E98EA}" type="sibTrans" cxnId="{BA4A5FC1-4D92-48C9-BF2B-4ABFC44AC6ED}">
      <dgm:prSet/>
      <dgm:spPr bwMode="auto"/>
      <dgm:t>
        <a:bodyPr/>
        <a:lstStyle/>
        <a:p>
          <a:pPr>
            <a:defRPr/>
          </a:pPr>
          <a:endParaRPr lang="fi-FI"/>
        </a:p>
      </dgm:t>
    </dgm:pt>
    <dgm:pt modelId="{9FEB9F26-9B63-4E08-A0C3-DB1A2175CFDA}">
      <dgm:prSet phldrT="[Text]" custT="1"/>
      <dgm:spPr bwMode="auto"/>
      <dgm:t>
        <a:bodyPr/>
        <a:lstStyle/>
        <a:p>
          <a:pPr algn="r" rtl="1">
            <a:defRPr/>
          </a:pPr>
          <a:r>
            <a:rPr lang="ar-SA" sz="1200" b="1" kern="1200" dirty="0"/>
            <a:t>الجانب المادّي</a:t>
          </a:r>
          <a:endParaRPr lang="fi-FI" sz="1200" kern="1200" dirty="0"/>
        </a:p>
      </dgm:t>
    </dgm:pt>
    <dgm:pt modelId="{98E06AC1-2E7B-4289-B160-C2E7B6EBD105}" type="parTrans" cxnId="{28AD6B03-B9D7-4953-AEFA-2C85E9E286B8}">
      <dgm:prSet custT="1"/>
      <dgm:spPr bwMode="auto"/>
      <dgm:t>
        <a:bodyPr/>
        <a:lstStyle/>
        <a:p>
          <a:pPr>
            <a:defRPr/>
          </a:pPr>
          <a:endParaRPr lang="fi-FI" sz="600">
            <a:solidFill>
              <a:schemeClr val="tx1"/>
            </a:solidFill>
          </a:endParaRPr>
        </a:p>
      </dgm:t>
    </dgm:pt>
    <dgm:pt modelId="{DE9D7E15-90FE-495C-8A55-DB1026807378}" type="sibTrans" cxnId="{28AD6B03-B9D7-4953-AEFA-2C85E9E286B8}">
      <dgm:prSet/>
      <dgm:spPr bwMode="auto"/>
      <dgm:t>
        <a:bodyPr/>
        <a:lstStyle/>
        <a:p>
          <a:pPr>
            <a:defRPr/>
          </a:pPr>
          <a:endParaRPr lang="fi-FI"/>
        </a:p>
      </dgm:t>
    </dgm:pt>
    <dgm:pt modelId="{10672827-459C-4710-A66E-A91CE6865971}">
      <dgm:prSet phldrT="[Text]" custT="1"/>
      <dgm:spPr bwMode="auto"/>
      <dgm:t>
        <a:bodyPr/>
        <a:lstStyle/>
        <a:p>
          <a:pPr algn="r" rtl="1">
            <a:defRPr/>
          </a:pPr>
          <a:r>
            <a:rPr lang="ar-SA" sz="1200" b="1" dirty="0"/>
            <a:t>الجانب التقني</a:t>
          </a:r>
          <a:endParaRPr lang="fi-FI" sz="1200" dirty="0"/>
        </a:p>
      </dgm:t>
    </dgm:pt>
    <dgm:pt modelId="{0DC8B184-EEBE-4C59-8407-4D857B443D4A}" type="parTrans" cxnId="{4D77F357-4694-4F36-94A1-E82008EB5AF0}">
      <dgm:prSet custT="1"/>
      <dgm:spPr bwMode="auto"/>
      <dgm:t>
        <a:bodyPr/>
        <a:lstStyle/>
        <a:p>
          <a:pPr>
            <a:defRPr/>
          </a:pPr>
          <a:endParaRPr lang="fi-FI" sz="600">
            <a:solidFill>
              <a:schemeClr val="tx1"/>
            </a:solidFill>
          </a:endParaRPr>
        </a:p>
      </dgm:t>
    </dgm:pt>
    <dgm:pt modelId="{B4FAB700-42F7-4382-9C46-C7C6F3B65ACA}" type="sibTrans" cxnId="{4D77F357-4694-4F36-94A1-E82008EB5AF0}">
      <dgm:prSet/>
      <dgm:spPr bwMode="auto"/>
      <dgm:t>
        <a:bodyPr/>
        <a:lstStyle/>
        <a:p>
          <a:pPr>
            <a:defRPr/>
          </a:pPr>
          <a:endParaRPr lang="fi-FI"/>
        </a:p>
      </dgm:t>
    </dgm:pt>
    <dgm:pt modelId="{A152EFAF-AA6C-459B-8FBE-57F7E9168028}">
      <dgm:prSet phldrT="[Text]" custT="1"/>
      <dgm:spPr bwMode="auto"/>
      <dgm:t>
        <a:bodyPr/>
        <a:lstStyle/>
        <a:p>
          <a:pPr algn="r" rtl="1">
            <a:defRPr/>
          </a:pPr>
          <a:r>
            <a:rPr lang="ar-SA" sz="1200" b="1" dirty="0"/>
            <a:t>الجانب الاجتماعي</a:t>
          </a:r>
          <a:endParaRPr lang="fi-FI" sz="1200" dirty="0"/>
        </a:p>
      </dgm:t>
    </dgm:pt>
    <dgm:pt modelId="{8BF63BE0-78CD-4353-A5D4-E29AEDC48580}" type="parTrans" cxnId="{541DBA5C-B514-47A4-841A-7C41399681E1}">
      <dgm:prSet custT="1"/>
      <dgm:spPr bwMode="auto"/>
      <dgm:t>
        <a:bodyPr/>
        <a:lstStyle/>
        <a:p>
          <a:pPr>
            <a:defRPr/>
          </a:pPr>
          <a:endParaRPr lang="fi-FI" sz="600">
            <a:solidFill>
              <a:schemeClr val="tx1"/>
            </a:solidFill>
          </a:endParaRPr>
        </a:p>
      </dgm:t>
    </dgm:pt>
    <dgm:pt modelId="{0146DA42-1EB0-4861-AE4F-2693CE0523DD}" type="sibTrans" cxnId="{541DBA5C-B514-47A4-841A-7C41399681E1}">
      <dgm:prSet/>
      <dgm:spPr bwMode="auto"/>
      <dgm:t>
        <a:bodyPr/>
        <a:lstStyle/>
        <a:p>
          <a:pPr>
            <a:defRPr/>
          </a:pPr>
          <a:endParaRPr lang="fi-FI"/>
        </a:p>
      </dgm:t>
    </dgm:pt>
    <dgm:pt modelId="{1D8AB75C-7591-41D8-8721-F7242D2EEEA6}">
      <dgm:prSet phldrT="[Text]" custT="1"/>
      <dgm:spPr bwMode="auto"/>
      <dgm:t>
        <a:bodyPr/>
        <a:lstStyle/>
        <a:p>
          <a:pPr rtl="1">
            <a:defRPr/>
          </a:pPr>
          <a:r>
            <a:rPr lang="ar-SA" sz="1200" b="1" dirty="0"/>
            <a:t>الجانب التربوي</a:t>
          </a:r>
          <a:endParaRPr lang="fi-FI" sz="1200" dirty="0"/>
        </a:p>
      </dgm:t>
    </dgm:pt>
    <dgm:pt modelId="{566F4E88-BD30-4AE5-978B-667D148C1E32}" type="parTrans" cxnId="{84C0ED57-9BD7-4E63-943A-54EAA65271AB}">
      <dgm:prSet custT="1"/>
      <dgm:spPr bwMode="auto"/>
      <dgm:t>
        <a:bodyPr/>
        <a:lstStyle/>
        <a:p>
          <a:pPr>
            <a:defRPr/>
          </a:pPr>
          <a:endParaRPr lang="fi-FI" sz="600">
            <a:solidFill>
              <a:schemeClr val="tx1"/>
            </a:solidFill>
          </a:endParaRPr>
        </a:p>
      </dgm:t>
    </dgm:pt>
    <dgm:pt modelId="{5E468209-70A5-4C67-A035-5C37267FECCA}" type="sibTrans" cxnId="{84C0ED57-9BD7-4E63-943A-54EAA65271AB}">
      <dgm:prSet/>
      <dgm:spPr bwMode="auto"/>
      <dgm:t>
        <a:bodyPr/>
        <a:lstStyle/>
        <a:p>
          <a:pPr>
            <a:defRPr/>
          </a:pPr>
          <a:endParaRPr lang="fi-FI"/>
        </a:p>
      </dgm:t>
    </dgm:pt>
    <dgm:pt modelId="{4820A995-0264-4495-B695-1695F38CEDB2}">
      <dgm:prSet phldrT="[Text]" custT="1"/>
      <dgm:spPr bwMode="auto"/>
      <dgm:t>
        <a:bodyPr/>
        <a:lstStyle/>
        <a:p>
          <a:pPr algn="r" rtl="1">
            <a:defRPr/>
          </a:pPr>
          <a:r>
            <a:rPr lang="ar-SA" sz="1000" kern="1200" dirty="0"/>
            <a:t>مساحة مُتاحة</a:t>
          </a:r>
          <a:endParaRPr lang="fi-FI" sz="1000" kern="1200" dirty="0"/>
        </a:p>
      </dgm:t>
    </dgm:pt>
    <dgm:pt modelId="{AA8F145D-39D2-4BF0-94E6-727A3294FEF4}" type="parTrans" cxnId="{CFD73042-20CC-45C6-AE65-75D5C5D1A232}">
      <dgm:prSet/>
      <dgm:spPr bwMode="auto"/>
      <dgm:t>
        <a:bodyPr/>
        <a:lstStyle/>
        <a:p>
          <a:pPr>
            <a:defRPr/>
          </a:pPr>
          <a:endParaRPr lang="fi-FI"/>
        </a:p>
      </dgm:t>
    </dgm:pt>
    <dgm:pt modelId="{69ACCBCB-0BEF-44B8-B53E-71C9F0D2D94D}" type="sibTrans" cxnId="{CFD73042-20CC-45C6-AE65-75D5C5D1A232}">
      <dgm:prSet/>
      <dgm:spPr bwMode="auto"/>
      <dgm:t>
        <a:bodyPr/>
        <a:lstStyle/>
        <a:p>
          <a:pPr>
            <a:defRPr/>
          </a:pPr>
          <a:endParaRPr lang="fi-FI"/>
        </a:p>
      </dgm:t>
    </dgm:pt>
    <dgm:pt modelId="{2EE70D32-BF7D-4691-B8A9-D5F024D6A870}">
      <dgm:prSet phldrT="[Text]" custT="1"/>
      <dgm:spPr bwMode="auto"/>
      <dgm:t>
        <a:bodyPr/>
        <a:lstStyle/>
        <a:p>
          <a:pPr algn="r" rtl="1">
            <a:defRPr/>
          </a:pPr>
          <a:r>
            <a:rPr lang="fi-FI" sz="1000" dirty="0"/>
            <a:t> </a:t>
          </a:r>
          <a:r>
            <a:rPr lang="ar-SA" sz="1000" dirty="0"/>
            <a:t>تكنولوجيا المعلومات والاتصالات</a:t>
          </a:r>
          <a:endParaRPr dirty="0"/>
        </a:p>
      </dgm:t>
    </dgm:pt>
    <dgm:pt modelId="{7DA02C8F-2FB9-4885-BBE5-4C81F1100BA6}" type="parTrans" cxnId="{CC3DB422-290F-49FE-B830-BFFD294FB30C}">
      <dgm:prSet/>
      <dgm:spPr bwMode="auto"/>
      <dgm:t>
        <a:bodyPr/>
        <a:lstStyle/>
        <a:p>
          <a:pPr>
            <a:defRPr/>
          </a:pPr>
          <a:endParaRPr lang="fi-FI"/>
        </a:p>
      </dgm:t>
    </dgm:pt>
    <dgm:pt modelId="{5DA849BD-7C2C-4703-AB0E-D4CB01E442F5}" type="sibTrans" cxnId="{CC3DB422-290F-49FE-B830-BFFD294FB30C}">
      <dgm:prSet/>
      <dgm:spPr bwMode="auto"/>
      <dgm:t>
        <a:bodyPr/>
        <a:lstStyle/>
        <a:p>
          <a:pPr>
            <a:defRPr/>
          </a:pPr>
          <a:endParaRPr lang="fi-FI"/>
        </a:p>
      </dgm:t>
    </dgm:pt>
    <dgm:pt modelId="{11ACBD70-55DF-4D95-9639-0444DC66EA94}">
      <dgm:prSet phldrT="[Text]" custT="1"/>
      <dgm:spPr bwMode="auto"/>
      <dgm:t>
        <a:bodyPr/>
        <a:lstStyle/>
        <a:p>
          <a:pPr algn="r" rtl="1">
            <a:defRPr/>
          </a:pPr>
          <a:r>
            <a:rPr lang="ar-SA" sz="1000" dirty="0" err="1"/>
            <a:t>المناليّة</a:t>
          </a:r>
          <a:endParaRPr dirty="0"/>
        </a:p>
      </dgm:t>
    </dgm:pt>
    <dgm:pt modelId="{06AF2F34-C435-43E1-9C43-24388564D927}" type="parTrans" cxnId="{1AF0DF0F-7FBE-4D66-8A18-AE8C6B4E4ECE}">
      <dgm:prSet/>
      <dgm:spPr bwMode="auto"/>
      <dgm:t>
        <a:bodyPr/>
        <a:lstStyle/>
        <a:p>
          <a:pPr>
            <a:defRPr/>
          </a:pPr>
          <a:endParaRPr lang="fi-FI"/>
        </a:p>
      </dgm:t>
    </dgm:pt>
    <dgm:pt modelId="{AC6448D6-D310-4EC9-B2DA-DD729C5348B1}" type="sibTrans" cxnId="{1AF0DF0F-7FBE-4D66-8A18-AE8C6B4E4ECE}">
      <dgm:prSet/>
      <dgm:spPr bwMode="auto"/>
      <dgm:t>
        <a:bodyPr/>
        <a:lstStyle/>
        <a:p>
          <a:pPr>
            <a:defRPr/>
          </a:pPr>
          <a:endParaRPr lang="fi-FI"/>
        </a:p>
      </dgm:t>
    </dgm:pt>
    <dgm:pt modelId="{00AB3FF0-66EA-4D05-B472-355606C01284}">
      <dgm:prSet phldrT="[Text]" custT="1"/>
      <dgm:spPr bwMode="auto"/>
      <dgm:t>
        <a:bodyPr/>
        <a:lstStyle/>
        <a:p>
          <a:pPr algn="r" rtl="1">
            <a:defRPr/>
          </a:pPr>
          <a:r>
            <a:rPr lang="ar-SA" sz="1000" dirty="0"/>
            <a:t>ديناميكيّات المجموعة</a:t>
          </a:r>
          <a:endParaRPr lang="fi-FI" sz="1000" dirty="0"/>
        </a:p>
      </dgm:t>
    </dgm:pt>
    <dgm:pt modelId="{056839F7-D0B1-409D-8395-34EB898D78A8}" type="parTrans" cxnId="{16EE7DCC-59A1-412B-96F2-FAFECEEAC5E2}">
      <dgm:prSet/>
      <dgm:spPr bwMode="auto"/>
      <dgm:t>
        <a:bodyPr/>
        <a:lstStyle/>
        <a:p>
          <a:pPr>
            <a:defRPr/>
          </a:pPr>
          <a:endParaRPr lang="fi-FI"/>
        </a:p>
      </dgm:t>
    </dgm:pt>
    <dgm:pt modelId="{C89E40E3-07E0-469C-876E-9435D5636F89}" type="sibTrans" cxnId="{16EE7DCC-59A1-412B-96F2-FAFECEEAC5E2}">
      <dgm:prSet/>
      <dgm:spPr bwMode="auto"/>
      <dgm:t>
        <a:bodyPr/>
        <a:lstStyle/>
        <a:p>
          <a:pPr>
            <a:defRPr/>
          </a:pPr>
          <a:endParaRPr lang="fi-FI"/>
        </a:p>
      </dgm:t>
    </dgm:pt>
    <dgm:pt modelId="{EEB1BA9D-96E7-48FD-A955-2E65C5D0A59C}">
      <dgm:prSet phldrT="[Text]" custT="1"/>
      <dgm:spPr bwMode="auto"/>
      <dgm:t>
        <a:bodyPr/>
        <a:lstStyle/>
        <a:p>
          <a:pPr algn="r" rtl="1">
            <a:defRPr/>
          </a:pPr>
          <a:r>
            <a:rPr lang="ar-SA" sz="1000" dirty="0"/>
            <a:t>الأجواء العامّة والاحترام المتبادَل</a:t>
          </a:r>
          <a:endParaRPr lang="fi-FI" sz="1000" dirty="0"/>
        </a:p>
      </dgm:t>
    </dgm:pt>
    <dgm:pt modelId="{C2785321-B7A1-4022-AE7A-7ED5F4FBB874}" type="parTrans" cxnId="{353406BA-308B-4ED1-BA9B-1A0514FD6329}">
      <dgm:prSet/>
      <dgm:spPr bwMode="auto"/>
      <dgm:t>
        <a:bodyPr/>
        <a:lstStyle/>
        <a:p>
          <a:pPr>
            <a:defRPr/>
          </a:pPr>
          <a:endParaRPr lang="fi-FI"/>
        </a:p>
      </dgm:t>
    </dgm:pt>
    <dgm:pt modelId="{B1BC98F4-90C1-4D25-A3FA-F5181BCF5CAA}" type="sibTrans" cxnId="{353406BA-308B-4ED1-BA9B-1A0514FD6329}">
      <dgm:prSet/>
      <dgm:spPr bwMode="auto"/>
      <dgm:t>
        <a:bodyPr/>
        <a:lstStyle/>
        <a:p>
          <a:pPr>
            <a:defRPr/>
          </a:pPr>
          <a:endParaRPr lang="fi-FI"/>
        </a:p>
      </dgm:t>
    </dgm:pt>
    <dgm:pt modelId="{1E028876-2D39-4F30-8F82-CC9A3D8DD75F}">
      <dgm:prSet phldrT="[Text]" custT="1"/>
      <dgm:spPr bwMode="auto"/>
      <dgm:t>
        <a:bodyPr/>
        <a:lstStyle/>
        <a:p>
          <a:pPr rtl="1">
            <a:defRPr/>
          </a:pPr>
          <a:r>
            <a:rPr lang="ar-SA" sz="1000" dirty="0"/>
            <a:t>أساليب التدريس والتعلّم</a:t>
          </a:r>
          <a:endParaRPr lang="fi-FI" sz="1000" dirty="0"/>
        </a:p>
      </dgm:t>
    </dgm:pt>
    <dgm:pt modelId="{7B7C4F5B-9A7C-400C-886E-B9299D5D9A31}" type="parTrans" cxnId="{F666BF89-8FC1-4C41-ACA7-BB16B1B6D529}">
      <dgm:prSet/>
      <dgm:spPr bwMode="auto"/>
      <dgm:t>
        <a:bodyPr/>
        <a:lstStyle/>
        <a:p>
          <a:pPr>
            <a:defRPr/>
          </a:pPr>
          <a:endParaRPr lang="fi-FI"/>
        </a:p>
      </dgm:t>
    </dgm:pt>
    <dgm:pt modelId="{E051C886-4208-47CB-B037-E9470A8D8EE2}" type="sibTrans" cxnId="{F666BF89-8FC1-4C41-ACA7-BB16B1B6D529}">
      <dgm:prSet/>
      <dgm:spPr bwMode="auto"/>
      <dgm:t>
        <a:bodyPr/>
        <a:lstStyle/>
        <a:p>
          <a:pPr>
            <a:defRPr/>
          </a:pPr>
          <a:endParaRPr lang="fi-FI"/>
        </a:p>
      </dgm:t>
    </dgm:pt>
    <dgm:pt modelId="{0B3261B9-CE80-4EA2-8447-2EB466293270}">
      <dgm:prSet phldrT="[Text]" custT="1"/>
      <dgm:spPr bwMode="auto"/>
      <dgm:t>
        <a:bodyPr/>
        <a:lstStyle/>
        <a:p>
          <a:pPr algn="r" rtl="1">
            <a:defRPr/>
          </a:pPr>
          <a:r>
            <a:rPr lang="ar-SA" sz="1000" kern="1200" dirty="0">
              <a:solidFill>
                <a:prstClr val="black"/>
              </a:solidFill>
              <a:latin typeface="Calibri"/>
              <a:ea typeface="Arial"/>
              <a:cs typeface="Arial"/>
            </a:rPr>
            <a:t>جودة الهواء، الإضاءة، العوامل الصوتيّة، وغير ذلك.</a:t>
          </a:r>
          <a:endParaRPr sz="1000" kern="1200" dirty="0">
            <a:solidFill>
              <a:prstClr val="black"/>
            </a:solidFill>
            <a:latin typeface="Calibri"/>
            <a:ea typeface="Arial"/>
            <a:cs typeface="Arial"/>
          </a:endParaRPr>
        </a:p>
      </dgm:t>
    </dgm:pt>
    <dgm:pt modelId="{EFE69068-9987-4839-A725-F29392BF3354}" type="parTrans" cxnId="{DCE6CFF2-AEEC-4729-9694-8BBAB628EE83}">
      <dgm:prSet/>
      <dgm:spPr bwMode="auto"/>
      <dgm:t>
        <a:bodyPr/>
        <a:lstStyle/>
        <a:p>
          <a:pPr>
            <a:defRPr/>
          </a:pPr>
          <a:endParaRPr lang="fi-FI"/>
        </a:p>
      </dgm:t>
    </dgm:pt>
    <dgm:pt modelId="{61B94513-F3B5-41F7-9C00-6D7AEC1CEB5A}" type="sibTrans" cxnId="{DCE6CFF2-AEEC-4729-9694-8BBAB628EE83}">
      <dgm:prSet/>
      <dgm:spPr bwMode="auto"/>
      <dgm:t>
        <a:bodyPr/>
        <a:lstStyle/>
        <a:p>
          <a:pPr>
            <a:defRPr/>
          </a:pPr>
          <a:endParaRPr lang="fi-FI"/>
        </a:p>
      </dgm:t>
    </dgm:pt>
    <dgm:pt modelId="{072B35B4-18A7-4847-B896-B3796D065721}">
      <dgm:prSet phldrT="[Text]" custT="1"/>
      <dgm:spPr bwMode="auto"/>
      <dgm:t>
        <a:bodyPr/>
        <a:lstStyle/>
        <a:p>
          <a:pPr rtl="1">
            <a:defRPr/>
          </a:pPr>
          <a:r>
            <a:rPr lang="ar-SA" sz="1000" dirty="0"/>
            <a:t>الأهداف التعليميّة</a:t>
          </a:r>
          <a:endParaRPr lang="fi-FI" sz="1000" dirty="0"/>
        </a:p>
      </dgm:t>
    </dgm:pt>
    <dgm:pt modelId="{07EFFB6E-BC77-44E1-A8C2-4754901F6A9B}" type="parTrans" cxnId="{B95BA1E9-419F-4B13-9713-1AB32152D5B0}">
      <dgm:prSet/>
      <dgm:spPr bwMode="auto"/>
      <dgm:t>
        <a:bodyPr/>
        <a:lstStyle/>
        <a:p>
          <a:pPr>
            <a:defRPr/>
          </a:pPr>
          <a:endParaRPr lang="fi-FI"/>
        </a:p>
      </dgm:t>
    </dgm:pt>
    <dgm:pt modelId="{DE0D191C-7FCD-477E-AC70-8786E460F08B}" type="sibTrans" cxnId="{B95BA1E9-419F-4B13-9713-1AB32152D5B0}">
      <dgm:prSet/>
      <dgm:spPr bwMode="auto"/>
      <dgm:t>
        <a:bodyPr/>
        <a:lstStyle/>
        <a:p>
          <a:pPr>
            <a:defRPr/>
          </a:pPr>
          <a:endParaRPr lang="fi-FI"/>
        </a:p>
      </dgm:t>
    </dgm:pt>
    <dgm:pt modelId="{005B8274-945C-48A2-AA5A-19857E2B9E2C}">
      <dgm:prSet phldrT="[Text]" custT="1"/>
      <dgm:spPr bwMode="auto"/>
      <dgm:t>
        <a:bodyPr/>
        <a:lstStyle/>
        <a:p>
          <a:pPr algn="r" rtl="1">
            <a:defRPr/>
          </a:pPr>
          <a:r>
            <a:rPr lang="ar-SA" sz="1000" kern="1200" dirty="0">
              <a:solidFill>
                <a:prstClr val="black"/>
              </a:solidFill>
              <a:latin typeface="Calibri"/>
              <a:ea typeface="Arial"/>
              <a:cs typeface="Arial"/>
            </a:rPr>
            <a:t>الأثاث وطريقة ترتيبه</a:t>
          </a:r>
          <a:endParaRPr sz="1000" kern="1200" dirty="0">
            <a:solidFill>
              <a:prstClr val="black"/>
            </a:solidFill>
            <a:latin typeface="Calibri"/>
            <a:ea typeface="Arial"/>
            <a:cs typeface="Arial"/>
          </a:endParaRPr>
        </a:p>
      </dgm:t>
    </dgm:pt>
    <dgm:pt modelId="{EA0002CC-A967-4239-9052-28A2DBAF9450}" type="parTrans" cxnId="{2BE2737E-FBAE-49E8-893A-DF043797EA27}">
      <dgm:prSet/>
      <dgm:spPr/>
    </dgm:pt>
    <dgm:pt modelId="{03ACB4C1-4057-440B-A943-D609FE61E5F8}" type="sibTrans" cxnId="{2BE2737E-FBAE-49E8-893A-DF043797EA27}">
      <dgm:prSet/>
      <dgm:spPr/>
    </dgm:pt>
    <dgm:pt modelId="{A19F1207-ED2A-4F58-8E42-DD2110B0DFE8}" type="pres">
      <dgm:prSet presAssocID="{C86016DF-E3EC-4EAD-8D7D-A7F11B466514}" presName="cycle" presStyleCnt="0">
        <dgm:presLayoutVars>
          <dgm:chMax val="1"/>
          <dgm:dir/>
          <dgm:animLvl val="ctr"/>
          <dgm:resizeHandles val="exact"/>
        </dgm:presLayoutVars>
      </dgm:prSet>
      <dgm:spPr bwMode="auto"/>
    </dgm:pt>
    <dgm:pt modelId="{2172B772-AE17-4B86-B180-F56E9F1BAAD8}" type="pres">
      <dgm:prSet presAssocID="{C71DFBB9-2845-4999-9DA4-750D5883F4B7}" presName="centerShape" presStyleLbl="node0" presStyleIdx="0" presStyleCnt="1" custScaleX="105373"/>
      <dgm:spPr bwMode="auto"/>
    </dgm:pt>
    <dgm:pt modelId="{D8205C45-A2BF-4D67-9ED8-34D8FD759E5B}" type="pres">
      <dgm:prSet presAssocID="{98E06AC1-2E7B-4289-B160-C2E7B6EBD105}" presName="Name9" presStyleLbl="parChTrans1D2" presStyleIdx="0" presStyleCnt="4"/>
      <dgm:spPr bwMode="auto"/>
    </dgm:pt>
    <dgm:pt modelId="{6350F899-B712-4FDB-938E-3F76E51D7677}" type="pres">
      <dgm:prSet presAssocID="{98E06AC1-2E7B-4289-B160-C2E7B6EBD105}" presName="connTx" presStyleLbl="parChTrans1D2" presStyleIdx="0" presStyleCnt="4"/>
      <dgm:spPr bwMode="auto"/>
    </dgm:pt>
    <dgm:pt modelId="{22A1307D-7C5B-41BD-AB3A-D288AD445C24}" type="pres">
      <dgm:prSet presAssocID="{9FEB9F26-9B63-4E08-A0C3-DB1A2175CFDA}" presName="node" presStyleLbl="node1" presStyleIdx="0" presStyleCnt="4" custScaleX="138291" custRadScaleRad="95279">
        <dgm:presLayoutVars>
          <dgm:bulletEnabled val="1"/>
        </dgm:presLayoutVars>
      </dgm:prSet>
      <dgm:spPr bwMode="auto"/>
    </dgm:pt>
    <dgm:pt modelId="{06AD7980-34FF-4002-9902-BA4CC53CA0A0}" type="pres">
      <dgm:prSet presAssocID="{0DC8B184-EEBE-4C59-8407-4D857B443D4A}" presName="Name9" presStyleLbl="parChTrans1D2" presStyleIdx="1" presStyleCnt="4"/>
      <dgm:spPr bwMode="auto"/>
    </dgm:pt>
    <dgm:pt modelId="{AFB9EF83-F110-47CC-837C-836CD2BBCA05}" type="pres">
      <dgm:prSet presAssocID="{0DC8B184-EEBE-4C59-8407-4D857B443D4A}" presName="connTx" presStyleLbl="parChTrans1D2" presStyleIdx="1" presStyleCnt="4"/>
      <dgm:spPr bwMode="auto"/>
    </dgm:pt>
    <dgm:pt modelId="{28426850-F4DE-4E18-86B2-32EB74A85FF9}" type="pres">
      <dgm:prSet presAssocID="{10672827-459C-4710-A66E-A91CE6865971}" presName="node" presStyleLbl="node1" presStyleIdx="1" presStyleCnt="4" custScaleX="138291" custRadScaleRad="122398" custRadScaleInc="2069">
        <dgm:presLayoutVars>
          <dgm:bulletEnabled val="1"/>
        </dgm:presLayoutVars>
      </dgm:prSet>
      <dgm:spPr bwMode="auto"/>
    </dgm:pt>
    <dgm:pt modelId="{3CA89FE6-1980-45DF-92C8-CA7A46590356}" type="pres">
      <dgm:prSet presAssocID="{8BF63BE0-78CD-4353-A5D4-E29AEDC48580}" presName="Name9" presStyleLbl="parChTrans1D2" presStyleIdx="2" presStyleCnt="4"/>
      <dgm:spPr bwMode="auto"/>
    </dgm:pt>
    <dgm:pt modelId="{8B685FDE-9547-4329-A200-780ED51FFBB1}" type="pres">
      <dgm:prSet presAssocID="{8BF63BE0-78CD-4353-A5D4-E29AEDC48580}" presName="connTx" presStyleLbl="parChTrans1D2" presStyleIdx="2" presStyleCnt="4"/>
      <dgm:spPr bwMode="auto"/>
    </dgm:pt>
    <dgm:pt modelId="{AE642112-EB40-4732-B8A9-D874BD701D57}" type="pres">
      <dgm:prSet presAssocID="{A152EFAF-AA6C-459B-8FBE-57F7E9168028}" presName="node" presStyleLbl="node1" presStyleIdx="2" presStyleCnt="4" custScaleX="138291">
        <dgm:presLayoutVars>
          <dgm:bulletEnabled val="1"/>
        </dgm:presLayoutVars>
      </dgm:prSet>
      <dgm:spPr bwMode="auto"/>
    </dgm:pt>
    <dgm:pt modelId="{C1B0B985-CB28-40A6-B2C9-CEA00C98ED64}" type="pres">
      <dgm:prSet presAssocID="{566F4E88-BD30-4AE5-978B-667D148C1E32}" presName="Name9" presStyleLbl="parChTrans1D2" presStyleIdx="3" presStyleCnt="4"/>
      <dgm:spPr bwMode="auto"/>
    </dgm:pt>
    <dgm:pt modelId="{83AFA800-66D4-45C8-BB99-03B36754C111}" type="pres">
      <dgm:prSet presAssocID="{566F4E88-BD30-4AE5-978B-667D148C1E32}" presName="connTx" presStyleLbl="parChTrans1D2" presStyleIdx="3" presStyleCnt="4"/>
      <dgm:spPr bwMode="auto"/>
    </dgm:pt>
    <dgm:pt modelId="{A7C5AC89-D4DC-45F2-9D60-C91E9DBC318F}" type="pres">
      <dgm:prSet presAssocID="{1D8AB75C-7591-41D8-8721-F7242D2EEEA6}" presName="node" presStyleLbl="node1" presStyleIdx="3" presStyleCnt="4" custScaleX="138291" custRadScaleRad="116544" custRadScaleInc="543">
        <dgm:presLayoutVars>
          <dgm:bulletEnabled val="1"/>
        </dgm:presLayoutVars>
      </dgm:prSet>
      <dgm:spPr bwMode="auto"/>
    </dgm:pt>
  </dgm:ptLst>
  <dgm:cxnLst>
    <dgm:cxn modelId="{28AD6B03-B9D7-4953-AEFA-2C85E9E286B8}" srcId="{C71DFBB9-2845-4999-9DA4-750D5883F4B7}" destId="{9FEB9F26-9B63-4E08-A0C3-DB1A2175CFDA}" srcOrd="0" destOrd="0" parTransId="{98E06AC1-2E7B-4289-B160-C2E7B6EBD105}" sibTransId="{DE9D7E15-90FE-495C-8A55-DB1026807378}"/>
    <dgm:cxn modelId="{0BDC7105-B170-496B-850E-4CECD487E78F}" type="presOf" srcId="{005B8274-945C-48A2-AA5A-19857E2B9E2C}" destId="{22A1307D-7C5B-41BD-AB3A-D288AD445C24}" srcOrd="0" destOrd="3" presId="urn:microsoft.com/office/officeart/2005/8/layout/radial1"/>
    <dgm:cxn modelId="{DB6EE308-29DE-4B67-891E-F5DAE1F2D9B7}" type="presOf" srcId="{0DC8B184-EEBE-4C59-8407-4D857B443D4A}" destId="{06AD7980-34FF-4002-9902-BA4CC53CA0A0}" srcOrd="0" destOrd="0" presId="urn:microsoft.com/office/officeart/2005/8/layout/radial1"/>
    <dgm:cxn modelId="{1AF0DF0F-7FBE-4D66-8A18-AE8C6B4E4ECE}" srcId="{10672827-459C-4710-A66E-A91CE6865971}" destId="{11ACBD70-55DF-4D95-9639-0444DC66EA94}" srcOrd="1" destOrd="0" parTransId="{06AF2F34-C435-43E1-9C43-24388564D927}" sibTransId="{AC6448D6-D310-4EC9-B2DA-DD729C5348B1}"/>
    <dgm:cxn modelId="{C788FA21-B059-4217-9B37-8E056A684E75}" type="presOf" srcId="{EEB1BA9D-96E7-48FD-A955-2E65C5D0A59C}" destId="{AE642112-EB40-4732-B8A9-D874BD701D57}" srcOrd="0" destOrd="2" presId="urn:microsoft.com/office/officeart/2005/8/layout/radial1"/>
    <dgm:cxn modelId="{CC3DB422-290F-49FE-B830-BFFD294FB30C}" srcId="{10672827-459C-4710-A66E-A91CE6865971}" destId="{2EE70D32-BF7D-4691-B8A9-D5F024D6A870}" srcOrd="0" destOrd="0" parTransId="{7DA02C8F-2FB9-4885-BBE5-4C81F1100BA6}" sibTransId="{5DA849BD-7C2C-4703-AB0E-D4CB01E442F5}"/>
    <dgm:cxn modelId="{13360F28-7B19-4053-A0ED-984AAE7B1471}" type="presOf" srcId="{00AB3FF0-66EA-4D05-B472-355606C01284}" destId="{AE642112-EB40-4732-B8A9-D874BD701D57}" srcOrd="0" destOrd="1" presId="urn:microsoft.com/office/officeart/2005/8/layout/radial1"/>
    <dgm:cxn modelId="{A0D5CD36-375A-4745-8E83-2E71E192D8F5}" type="presOf" srcId="{10672827-459C-4710-A66E-A91CE6865971}" destId="{28426850-F4DE-4E18-86B2-32EB74A85FF9}" srcOrd="0" destOrd="0" presId="urn:microsoft.com/office/officeart/2005/8/layout/radial1"/>
    <dgm:cxn modelId="{541DBA5C-B514-47A4-841A-7C41399681E1}" srcId="{C71DFBB9-2845-4999-9DA4-750D5883F4B7}" destId="{A152EFAF-AA6C-459B-8FBE-57F7E9168028}" srcOrd="2" destOrd="0" parTransId="{8BF63BE0-78CD-4353-A5D4-E29AEDC48580}" sibTransId="{0146DA42-1EB0-4861-AE4F-2693CE0523DD}"/>
    <dgm:cxn modelId="{CFD73042-20CC-45C6-AE65-75D5C5D1A232}" srcId="{9FEB9F26-9B63-4E08-A0C3-DB1A2175CFDA}" destId="{4820A995-0264-4495-B695-1695F38CEDB2}" srcOrd="0" destOrd="0" parTransId="{AA8F145D-39D2-4BF0-94E6-727A3294FEF4}" sibTransId="{69ACCBCB-0BEF-44B8-B53E-71C9F0D2D94D}"/>
    <dgm:cxn modelId="{34143B4A-C655-45CB-8553-EBA78110D3B7}" type="presOf" srcId="{8BF63BE0-78CD-4353-A5D4-E29AEDC48580}" destId="{3CA89FE6-1980-45DF-92C8-CA7A46590356}" srcOrd="0" destOrd="0" presId="urn:microsoft.com/office/officeart/2005/8/layout/radial1"/>
    <dgm:cxn modelId="{4EC6294E-2D37-4C6B-BE08-DE11B424D9A8}" type="presOf" srcId="{98E06AC1-2E7B-4289-B160-C2E7B6EBD105}" destId="{D8205C45-A2BF-4D67-9ED8-34D8FD759E5B}" srcOrd="0" destOrd="0" presId="urn:microsoft.com/office/officeart/2005/8/layout/radial1"/>
    <dgm:cxn modelId="{7988F06F-C770-4B58-80DB-8D6A41D441DD}" type="presOf" srcId="{0B3261B9-CE80-4EA2-8447-2EB466293270}" destId="{22A1307D-7C5B-41BD-AB3A-D288AD445C24}" srcOrd="0" destOrd="2" presId="urn:microsoft.com/office/officeart/2005/8/layout/radial1"/>
    <dgm:cxn modelId="{B2B71A54-ED21-49C7-90E7-961A436260AD}" type="presOf" srcId="{9FEB9F26-9B63-4E08-A0C3-DB1A2175CFDA}" destId="{22A1307D-7C5B-41BD-AB3A-D288AD445C24}" srcOrd="0" destOrd="0" presId="urn:microsoft.com/office/officeart/2005/8/layout/radial1"/>
    <dgm:cxn modelId="{84C0ED57-9BD7-4E63-943A-54EAA65271AB}" srcId="{C71DFBB9-2845-4999-9DA4-750D5883F4B7}" destId="{1D8AB75C-7591-41D8-8721-F7242D2EEEA6}" srcOrd="3" destOrd="0" parTransId="{566F4E88-BD30-4AE5-978B-667D148C1E32}" sibTransId="{5E468209-70A5-4C67-A035-5C37267FECCA}"/>
    <dgm:cxn modelId="{4D77F357-4694-4F36-94A1-E82008EB5AF0}" srcId="{C71DFBB9-2845-4999-9DA4-750D5883F4B7}" destId="{10672827-459C-4710-A66E-A91CE6865971}" srcOrd="1" destOrd="0" parTransId="{0DC8B184-EEBE-4C59-8407-4D857B443D4A}" sibTransId="{B4FAB700-42F7-4382-9C46-C7C6F3B65ACA}"/>
    <dgm:cxn modelId="{BD062278-817F-4C2E-973D-BB3434886DA9}" type="presOf" srcId="{A152EFAF-AA6C-459B-8FBE-57F7E9168028}" destId="{AE642112-EB40-4732-B8A9-D874BD701D57}" srcOrd="0" destOrd="0" presId="urn:microsoft.com/office/officeart/2005/8/layout/radial1"/>
    <dgm:cxn modelId="{E85FB779-567B-41D2-91A4-3F8F7C4B6975}" type="presOf" srcId="{072B35B4-18A7-4847-B896-B3796D065721}" destId="{A7C5AC89-D4DC-45F2-9D60-C91E9DBC318F}" srcOrd="0" destOrd="2" presId="urn:microsoft.com/office/officeart/2005/8/layout/radial1"/>
    <dgm:cxn modelId="{F176F379-478B-45A4-9ED0-C9F50A0B4C66}" type="presOf" srcId="{566F4E88-BD30-4AE5-978B-667D148C1E32}" destId="{83AFA800-66D4-45C8-BB99-03B36754C111}" srcOrd="1" destOrd="0" presId="urn:microsoft.com/office/officeart/2005/8/layout/radial1"/>
    <dgm:cxn modelId="{2BE2737E-FBAE-49E8-893A-DF043797EA27}" srcId="{9FEB9F26-9B63-4E08-A0C3-DB1A2175CFDA}" destId="{005B8274-945C-48A2-AA5A-19857E2B9E2C}" srcOrd="2" destOrd="0" parTransId="{EA0002CC-A967-4239-9052-28A2DBAF9450}" sibTransId="{03ACB4C1-4057-440B-A943-D609FE61E5F8}"/>
    <dgm:cxn modelId="{BC187680-5FCE-457C-8FE0-07A3A73C165A}" type="presOf" srcId="{4820A995-0264-4495-B695-1695F38CEDB2}" destId="{22A1307D-7C5B-41BD-AB3A-D288AD445C24}" srcOrd="0" destOrd="1" presId="urn:microsoft.com/office/officeart/2005/8/layout/radial1"/>
    <dgm:cxn modelId="{F666BF89-8FC1-4C41-ACA7-BB16B1B6D529}" srcId="{1D8AB75C-7591-41D8-8721-F7242D2EEEA6}" destId="{1E028876-2D39-4F30-8F82-CC9A3D8DD75F}" srcOrd="0" destOrd="0" parTransId="{7B7C4F5B-9A7C-400C-886E-B9299D5D9A31}" sibTransId="{E051C886-4208-47CB-B037-E9470A8D8EE2}"/>
    <dgm:cxn modelId="{24A5BD92-A9FE-4ED5-B646-065C4669021E}" type="presOf" srcId="{566F4E88-BD30-4AE5-978B-667D148C1E32}" destId="{C1B0B985-CB28-40A6-B2C9-CEA00C98ED64}" srcOrd="0" destOrd="0" presId="urn:microsoft.com/office/officeart/2005/8/layout/radial1"/>
    <dgm:cxn modelId="{E81269A3-A3EB-4DA3-A9CB-B7ECECD47968}" type="presOf" srcId="{C71DFBB9-2845-4999-9DA4-750D5883F4B7}" destId="{2172B772-AE17-4B86-B180-F56E9F1BAAD8}" srcOrd="0" destOrd="0" presId="urn:microsoft.com/office/officeart/2005/8/layout/radial1"/>
    <dgm:cxn modelId="{5ACFA6B0-F0C6-42EC-A2BB-B4B15CAB0F82}" type="presOf" srcId="{C86016DF-E3EC-4EAD-8D7D-A7F11B466514}" destId="{A19F1207-ED2A-4F58-8E42-DD2110B0DFE8}" srcOrd="0" destOrd="0" presId="urn:microsoft.com/office/officeart/2005/8/layout/radial1"/>
    <dgm:cxn modelId="{353406BA-308B-4ED1-BA9B-1A0514FD6329}" srcId="{A152EFAF-AA6C-459B-8FBE-57F7E9168028}" destId="{EEB1BA9D-96E7-48FD-A955-2E65C5D0A59C}" srcOrd="1" destOrd="0" parTransId="{C2785321-B7A1-4022-AE7A-7ED5F4FBB874}" sibTransId="{B1BC98F4-90C1-4D25-A3FA-F5181BCF5CAA}"/>
    <dgm:cxn modelId="{19D2B3BB-D7A7-4EE2-951D-00C5C35FE61C}" type="presOf" srcId="{2EE70D32-BF7D-4691-B8A9-D5F024D6A870}" destId="{28426850-F4DE-4E18-86B2-32EB74A85FF9}" srcOrd="0" destOrd="1" presId="urn:microsoft.com/office/officeart/2005/8/layout/radial1"/>
    <dgm:cxn modelId="{587415C1-2ADF-4870-9ECF-A6AC60536649}" type="presOf" srcId="{98E06AC1-2E7B-4289-B160-C2E7B6EBD105}" destId="{6350F899-B712-4FDB-938E-3F76E51D7677}" srcOrd="1" destOrd="0" presId="urn:microsoft.com/office/officeart/2005/8/layout/radial1"/>
    <dgm:cxn modelId="{BA4A5FC1-4D92-48C9-BF2B-4ABFC44AC6ED}" srcId="{C86016DF-E3EC-4EAD-8D7D-A7F11B466514}" destId="{C71DFBB9-2845-4999-9DA4-750D5883F4B7}" srcOrd="0" destOrd="0" parTransId="{0BEFBC99-6B8F-435C-B4C3-E7214E2046A5}" sibTransId="{AF7EF98E-6B5B-4FAF-AD9C-5EE76B7E98EA}"/>
    <dgm:cxn modelId="{16EE7DCC-59A1-412B-96F2-FAFECEEAC5E2}" srcId="{A152EFAF-AA6C-459B-8FBE-57F7E9168028}" destId="{00AB3FF0-66EA-4D05-B472-355606C01284}" srcOrd="0" destOrd="0" parTransId="{056839F7-D0B1-409D-8395-34EB898D78A8}" sibTransId="{C89E40E3-07E0-469C-876E-9435D5636F89}"/>
    <dgm:cxn modelId="{E58075D2-0EBE-406E-9DFE-FFC402DC6B93}" type="presOf" srcId="{1D8AB75C-7591-41D8-8721-F7242D2EEEA6}" destId="{A7C5AC89-D4DC-45F2-9D60-C91E9DBC318F}" srcOrd="0" destOrd="0" presId="urn:microsoft.com/office/officeart/2005/8/layout/radial1"/>
    <dgm:cxn modelId="{FDF064D3-5BB4-4BCF-A118-90D2409A8641}" type="presOf" srcId="{8BF63BE0-78CD-4353-A5D4-E29AEDC48580}" destId="{8B685FDE-9547-4329-A200-780ED51FFBB1}" srcOrd="1" destOrd="0" presId="urn:microsoft.com/office/officeart/2005/8/layout/radial1"/>
    <dgm:cxn modelId="{B3FAE7D8-39F3-48EB-8FFA-A2258AA9D694}" type="presOf" srcId="{1E028876-2D39-4F30-8F82-CC9A3D8DD75F}" destId="{A7C5AC89-D4DC-45F2-9D60-C91E9DBC318F}" srcOrd="0" destOrd="1" presId="urn:microsoft.com/office/officeart/2005/8/layout/radial1"/>
    <dgm:cxn modelId="{05B46CDE-04C6-4F96-8519-0DF3BFD842D1}" type="presOf" srcId="{0DC8B184-EEBE-4C59-8407-4D857B443D4A}" destId="{AFB9EF83-F110-47CC-837C-836CD2BBCA05}" srcOrd="1" destOrd="0" presId="urn:microsoft.com/office/officeart/2005/8/layout/radial1"/>
    <dgm:cxn modelId="{B95BA1E9-419F-4B13-9713-1AB32152D5B0}" srcId="{1D8AB75C-7591-41D8-8721-F7242D2EEEA6}" destId="{072B35B4-18A7-4847-B896-B3796D065721}" srcOrd="1" destOrd="0" parTransId="{07EFFB6E-BC77-44E1-A8C2-4754901F6A9B}" sibTransId="{DE0D191C-7FCD-477E-AC70-8786E460F08B}"/>
    <dgm:cxn modelId="{DCDCBFEC-2516-40A8-8E35-2A9F1108D33A}" type="presOf" srcId="{11ACBD70-55DF-4D95-9639-0444DC66EA94}" destId="{28426850-F4DE-4E18-86B2-32EB74A85FF9}" srcOrd="0" destOrd="2" presId="urn:microsoft.com/office/officeart/2005/8/layout/radial1"/>
    <dgm:cxn modelId="{DCE6CFF2-AEEC-4729-9694-8BBAB628EE83}" srcId="{9FEB9F26-9B63-4E08-A0C3-DB1A2175CFDA}" destId="{0B3261B9-CE80-4EA2-8447-2EB466293270}" srcOrd="1" destOrd="0" parTransId="{EFE69068-9987-4839-A725-F29392BF3354}" sibTransId="{61B94513-F3B5-41F7-9C00-6D7AEC1CEB5A}"/>
    <dgm:cxn modelId="{19117926-CA09-4F00-84A3-000948050A71}" type="presParOf" srcId="{A19F1207-ED2A-4F58-8E42-DD2110B0DFE8}" destId="{2172B772-AE17-4B86-B180-F56E9F1BAAD8}" srcOrd="0" destOrd="0" presId="urn:microsoft.com/office/officeart/2005/8/layout/radial1"/>
    <dgm:cxn modelId="{4F7A997F-351B-4FF3-832E-4B2E192EBE4A}" type="presParOf" srcId="{A19F1207-ED2A-4F58-8E42-DD2110B0DFE8}" destId="{D8205C45-A2BF-4D67-9ED8-34D8FD759E5B}" srcOrd="1" destOrd="0" presId="urn:microsoft.com/office/officeart/2005/8/layout/radial1"/>
    <dgm:cxn modelId="{DD2745ED-DFF2-4D74-A659-36ECD057325E}" type="presParOf" srcId="{D8205C45-A2BF-4D67-9ED8-34D8FD759E5B}" destId="{6350F899-B712-4FDB-938E-3F76E51D7677}" srcOrd="0" destOrd="0" presId="urn:microsoft.com/office/officeart/2005/8/layout/radial1"/>
    <dgm:cxn modelId="{F1CDA6DD-628E-4099-8E52-6B0BCDF58FDF}" type="presParOf" srcId="{A19F1207-ED2A-4F58-8E42-DD2110B0DFE8}" destId="{22A1307D-7C5B-41BD-AB3A-D288AD445C24}" srcOrd="2" destOrd="0" presId="urn:microsoft.com/office/officeart/2005/8/layout/radial1"/>
    <dgm:cxn modelId="{65529A1A-A0E9-41B1-A80E-174292211095}" type="presParOf" srcId="{A19F1207-ED2A-4F58-8E42-DD2110B0DFE8}" destId="{06AD7980-34FF-4002-9902-BA4CC53CA0A0}" srcOrd="3" destOrd="0" presId="urn:microsoft.com/office/officeart/2005/8/layout/radial1"/>
    <dgm:cxn modelId="{7A540399-C369-49C8-8069-317072F560EC}" type="presParOf" srcId="{06AD7980-34FF-4002-9902-BA4CC53CA0A0}" destId="{AFB9EF83-F110-47CC-837C-836CD2BBCA05}" srcOrd="0" destOrd="0" presId="urn:microsoft.com/office/officeart/2005/8/layout/radial1"/>
    <dgm:cxn modelId="{BFF655FA-86AA-4D90-9B41-4FB494516E1D}" type="presParOf" srcId="{A19F1207-ED2A-4F58-8E42-DD2110B0DFE8}" destId="{28426850-F4DE-4E18-86B2-32EB74A85FF9}" srcOrd="4" destOrd="0" presId="urn:microsoft.com/office/officeart/2005/8/layout/radial1"/>
    <dgm:cxn modelId="{06A3C585-7EEF-40C7-8F71-F5115FAC1BBA}" type="presParOf" srcId="{A19F1207-ED2A-4F58-8E42-DD2110B0DFE8}" destId="{3CA89FE6-1980-45DF-92C8-CA7A46590356}" srcOrd="5" destOrd="0" presId="urn:microsoft.com/office/officeart/2005/8/layout/radial1"/>
    <dgm:cxn modelId="{4FF9007C-3656-4DA6-9A4E-AA193BD61CFA}" type="presParOf" srcId="{3CA89FE6-1980-45DF-92C8-CA7A46590356}" destId="{8B685FDE-9547-4329-A200-780ED51FFBB1}" srcOrd="0" destOrd="0" presId="urn:microsoft.com/office/officeart/2005/8/layout/radial1"/>
    <dgm:cxn modelId="{C4F839DD-A675-42D6-94AD-585926292D02}" type="presParOf" srcId="{A19F1207-ED2A-4F58-8E42-DD2110B0DFE8}" destId="{AE642112-EB40-4732-B8A9-D874BD701D57}" srcOrd="6" destOrd="0" presId="urn:microsoft.com/office/officeart/2005/8/layout/radial1"/>
    <dgm:cxn modelId="{206B5D1B-F553-4DE0-9717-C8E7F02923F5}" type="presParOf" srcId="{A19F1207-ED2A-4F58-8E42-DD2110B0DFE8}" destId="{C1B0B985-CB28-40A6-B2C9-CEA00C98ED64}" srcOrd="7" destOrd="0" presId="urn:microsoft.com/office/officeart/2005/8/layout/radial1"/>
    <dgm:cxn modelId="{768855CE-D244-41DD-9D9E-BE7F9C75578B}" type="presParOf" srcId="{C1B0B985-CB28-40A6-B2C9-CEA00C98ED64}" destId="{83AFA800-66D4-45C8-BB99-03B36754C111}" srcOrd="0" destOrd="0" presId="urn:microsoft.com/office/officeart/2005/8/layout/radial1"/>
    <dgm:cxn modelId="{32029819-D5B9-4A8C-81F2-BAA963C48B4D}" type="presParOf" srcId="{A19F1207-ED2A-4F58-8E42-DD2110B0DFE8}" destId="{A7C5AC89-D4DC-45F2-9D60-C91E9DBC318F}"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2B772-AE17-4B86-B180-F56E9F1BAAD8}">
      <dsp:nvSpPr>
        <dsp:cNvPr id="0" name=""/>
        <dsp:cNvSpPr/>
      </dsp:nvSpPr>
      <dsp:spPr bwMode="auto">
        <a:xfrm>
          <a:off x="2516882" y="1852133"/>
          <a:ext cx="1483968" cy="1408300"/>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defRPr/>
          </a:pPr>
          <a:r>
            <a:rPr lang="ar-SA" sz="1400" b="1" kern="1200" dirty="0"/>
            <a:t>المتعلّم</a:t>
          </a:r>
          <a:endParaRPr lang="fi-FI" sz="1400" b="1" kern="1200" dirty="0"/>
        </a:p>
        <a:p>
          <a:pPr marL="0" lvl="0" indent="0" algn="ctr" defTabSz="622300">
            <a:lnSpc>
              <a:spcPct val="90000"/>
            </a:lnSpc>
            <a:spcBef>
              <a:spcPct val="0"/>
            </a:spcBef>
            <a:spcAft>
              <a:spcPct val="35000"/>
            </a:spcAft>
            <a:buNone/>
            <a:defRPr/>
          </a:pPr>
          <a:r>
            <a:rPr lang="ar-SA" sz="1400" b="1" kern="1200" dirty="0"/>
            <a:t>المنظّمة</a:t>
          </a:r>
          <a:endParaRPr lang="fi-FI" sz="1400" b="1" kern="1200" dirty="0"/>
        </a:p>
        <a:p>
          <a:pPr marL="0" lvl="0" indent="0" algn="ctr" defTabSz="622300" rtl="1">
            <a:lnSpc>
              <a:spcPct val="90000"/>
            </a:lnSpc>
            <a:spcBef>
              <a:spcPct val="0"/>
            </a:spcBef>
            <a:spcAft>
              <a:spcPct val="35000"/>
            </a:spcAft>
            <a:buNone/>
            <a:defRPr/>
          </a:pPr>
          <a:r>
            <a:rPr lang="ar-SA" sz="1400" b="1" kern="1200" dirty="0"/>
            <a:t>التكنولوجيا</a:t>
          </a:r>
          <a:endParaRPr kern="1200" dirty="0"/>
        </a:p>
      </dsp:txBody>
      <dsp:txXfrm>
        <a:off x="2734204" y="2058374"/>
        <a:ext cx="1049324" cy="995818"/>
      </dsp:txXfrm>
    </dsp:sp>
    <dsp:sp modelId="{D8205C45-A2BF-4D67-9ED8-34D8FD759E5B}">
      <dsp:nvSpPr>
        <dsp:cNvPr id="0" name=""/>
        <dsp:cNvSpPr/>
      </dsp:nvSpPr>
      <dsp:spPr bwMode="auto">
        <a:xfrm rot="16200000">
          <a:off x="3089375" y="1663196"/>
          <a:ext cx="338982" cy="38892"/>
        </a:xfrm>
        <a:custGeom>
          <a:avLst/>
          <a:gdLst/>
          <a:ahLst/>
          <a:cxnLst/>
          <a:rect l="0" t="0" r="0" b="0"/>
          <a:pathLst>
            <a:path>
              <a:moveTo>
                <a:pt x="0" y="19446"/>
              </a:moveTo>
              <a:lnTo>
                <a:pt x="338982" y="19446"/>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a:off x="3250391" y="1674168"/>
        <a:ext cx="16949" cy="16949"/>
      </dsp:txXfrm>
    </dsp:sp>
    <dsp:sp modelId="{22A1307D-7C5B-41BD-AB3A-D288AD445C24}">
      <dsp:nvSpPr>
        <dsp:cNvPr id="0" name=""/>
        <dsp:cNvSpPr/>
      </dsp:nvSpPr>
      <dsp:spPr bwMode="auto">
        <a:xfrm>
          <a:off x="2285090" y="104851"/>
          <a:ext cx="1947552" cy="1408300"/>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r" defTabSz="533400" rtl="1">
            <a:lnSpc>
              <a:spcPct val="90000"/>
            </a:lnSpc>
            <a:spcBef>
              <a:spcPct val="0"/>
            </a:spcBef>
            <a:spcAft>
              <a:spcPct val="35000"/>
            </a:spcAft>
            <a:buNone/>
            <a:defRPr/>
          </a:pPr>
          <a:r>
            <a:rPr lang="ar-SA" sz="1200" b="1" kern="1200" dirty="0"/>
            <a:t>الجانب المادّي</a:t>
          </a:r>
          <a:endParaRPr lang="fi-FI" sz="1200" kern="1200" dirty="0"/>
        </a:p>
        <a:p>
          <a:pPr marL="57150" lvl="1" indent="-57150" algn="r" defTabSz="444500" rtl="1">
            <a:lnSpc>
              <a:spcPct val="90000"/>
            </a:lnSpc>
            <a:spcBef>
              <a:spcPct val="0"/>
            </a:spcBef>
            <a:spcAft>
              <a:spcPct val="15000"/>
            </a:spcAft>
            <a:buChar char="•"/>
            <a:defRPr/>
          </a:pPr>
          <a:r>
            <a:rPr lang="ar-SA" sz="1000" kern="1200" dirty="0"/>
            <a:t>مساحة مُتاحة</a:t>
          </a:r>
          <a:endParaRPr lang="fi-FI" sz="1000" kern="1200" dirty="0"/>
        </a:p>
        <a:p>
          <a:pPr marL="57150" lvl="1" indent="-57150" algn="r" defTabSz="444500" rtl="1">
            <a:lnSpc>
              <a:spcPct val="90000"/>
            </a:lnSpc>
            <a:spcBef>
              <a:spcPct val="0"/>
            </a:spcBef>
            <a:spcAft>
              <a:spcPct val="15000"/>
            </a:spcAft>
            <a:buChar char="•"/>
            <a:defRPr/>
          </a:pPr>
          <a:r>
            <a:rPr lang="ar-SA" sz="1000" kern="1200" dirty="0">
              <a:solidFill>
                <a:prstClr val="black"/>
              </a:solidFill>
              <a:latin typeface="Calibri"/>
              <a:ea typeface="Arial"/>
              <a:cs typeface="Arial"/>
            </a:rPr>
            <a:t>جودة الهواء، الإضاءة، العوامل الصوتيّة، وغير ذلك.</a:t>
          </a:r>
          <a:endParaRPr sz="1000" kern="1200" dirty="0">
            <a:solidFill>
              <a:prstClr val="black"/>
            </a:solidFill>
            <a:latin typeface="Calibri"/>
            <a:ea typeface="Arial"/>
            <a:cs typeface="Arial"/>
          </a:endParaRPr>
        </a:p>
        <a:p>
          <a:pPr marL="57150" lvl="1" indent="-57150" algn="r" defTabSz="444500" rtl="1">
            <a:lnSpc>
              <a:spcPct val="90000"/>
            </a:lnSpc>
            <a:spcBef>
              <a:spcPct val="0"/>
            </a:spcBef>
            <a:spcAft>
              <a:spcPct val="15000"/>
            </a:spcAft>
            <a:buChar char="•"/>
            <a:defRPr/>
          </a:pPr>
          <a:r>
            <a:rPr lang="ar-SA" sz="1000" kern="1200" dirty="0">
              <a:solidFill>
                <a:prstClr val="black"/>
              </a:solidFill>
              <a:latin typeface="Calibri"/>
              <a:ea typeface="Arial"/>
              <a:cs typeface="Arial"/>
            </a:rPr>
            <a:t>الأثاث وطريقة ترتيبه</a:t>
          </a:r>
          <a:endParaRPr sz="1000" kern="1200" dirty="0">
            <a:solidFill>
              <a:prstClr val="black"/>
            </a:solidFill>
            <a:latin typeface="Calibri"/>
            <a:ea typeface="Arial"/>
            <a:cs typeface="Arial"/>
          </a:endParaRPr>
        </a:p>
      </dsp:txBody>
      <dsp:txXfrm>
        <a:off x="2570302" y="311092"/>
        <a:ext cx="1377128" cy="995818"/>
      </dsp:txXfrm>
    </dsp:sp>
    <dsp:sp modelId="{06AD7980-34FF-4002-9902-BA4CC53CA0A0}">
      <dsp:nvSpPr>
        <dsp:cNvPr id="0" name=""/>
        <dsp:cNvSpPr/>
      </dsp:nvSpPr>
      <dsp:spPr bwMode="auto">
        <a:xfrm rot="55863">
          <a:off x="4000706" y="2553191"/>
          <a:ext cx="528974" cy="38892"/>
        </a:xfrm>
        <a:custGeom>
          <a:avLst/>
          <a:gdLst/>
          <a:ahLst/>
          <a:cxnLst/>
          <a:rect l="0" t="0" r="0" b="0"/>
          <a:pathLst>
            <a:path>
              <a:moveTo>
                <a:pt x="0" y="19446"/>
              </a:moveTo>
              <a:lnTo>
                <a:pt x="528974" y="19446"/>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a:off x="4251969" y="2559413"/>
        <a:ext cx="26448" cy="26448"/>
      </dsp:txXfrm>
    </dsp:sp>
    <dsp:sp modelId="{28426850-F4DE-4E18-86B2-32EB74A85FF9}">
      <dsp:nvSpPr>
        <dsp:cNvPr id="0" name=""/>
        <dsp:cNvSpPr/>
      </dsp:nvSpPr>
      <dsp:spPr bwMode="auto">
        <a:xfrm>
          <a:off x="4529401" y="1888606"/>
          <a:ext cx="1947552" cy="1408300"/>
        </a:xfrm>
        <a:prstGeom prst="ellipse">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r" defTabSz="533400" rtl="1">
            <a:lnSpc>
              <a:spcPct val="90000"/>
            </a:lnSpc>
            <a:spcBef>
              <a:spcPct val="0"/>
            </a:spcBef>
            <a:spcAft>
              <a:spcPct val="35000"/>
            </a:spcAft>
            <a:buNone/>
            <a:defRPr/>
          </a:pPr>
          <a:r>
            <a:rPr lang="ar-SA" sz="1200" b="1" kern="1200" dirty="0"/>
            <a:t>الجانب التقني</a:t>
          </a:r>
          <a:endParaRPr lang="fi-FI" sz="1200" kern="1200" dirty="0"/>
        </a:p>
        <a:p>
          <a:pPr marL="57150" lvl="1" indent="-57150" algn="r" defTabSz="444500" rtl="1">
            <a:lnSpc>
              <a:spcPct val="90000"/>
            </a:lnSpc>
            <a:spcBef>
              <a:spcPct val="0"/>
            </a:spcBef>
            <a:spcAft>
              <a:spcPct val="15000"/>
            </a:spcAft>
            <a:buChar char="•"/>
            <a:defRPr/>
          </a:pPr>
          <a:r>
            <a:rPr lang="fi-FI" sz="1000" kern="1200" dirty="0"/>
            <a:t> </a:t>
          </a:r>
          <a:r>
            <a:rPr lang="ar-SA" sz="1000" kern="1200" dirty="0"/>
            <a:t>تكنولوجيا المعلومات والاتصالات</a:t>
          </a:r>
          <a:endParaRPr kern="1200" dirty="0"/>
        </a:p>
        <a:p>
          <a:pPr marL="57150" lvl="1" indent="-57150" algn="r" defTabSz="444500" rtl="1">
            <a:lnSpc>
              <a:spcPct val="90000"/>
            </a:lnSpc>
            <a:spcBef>
              <a:spcPct val="0"/>
            </a:spcBef>
            <a:spcAft>
              <a:spcPct val="15000"/>
            </a:spcAft>
            <a:buChar char="•"/>
            <a:defRPr/>
          </a:pPr>
          <a:r>
            <a:rPr lang="ar-SA" sz="1000" kern="1200" dirty="0" err="1"/>
            <a:t>المناليّة</a:t>
          </a:r>
          <a:endParaRPr kern="1200" dirty="0"/>
        </a:p>
      </dsp:txBody>
      <dsp:txXfrm>
        <a:off x="4814613" y="2094847"/>
        <a:ext cx="1377128" cy="995818"/>
      </dsp:txXfrm>
    </dsp:sp>
    <dsp:sp modelId="{3CA89FE6-1980-45DF-92C8-CA7A46590356}">
      <dsp:nvSpPr>
        <dsp:cNvPr id="0" name=""/>
        <dsp:cNvSpPr/>
      </dsp:nvSpPr>
      <dsp:spPr bwMode="auto">
        <a:xfrm rot="5400000">
          <a:off x="3046086" y="3453767"/>
          <a:ext cx="425559" cy="38892"/>
        </a:xfrm>
        <a:custGeom>
          <a:avLst/>
          <a:gdLst/>
          <a:ahLst/>
          <a:cxnLst/>
          <a:rect l="0" t="0" r="0" b="0"/>
          <a:pathLst>
            <a:path>
              <a:moveTo>
                <a:pt x="0" y="19446"/>
              </a:moveTo>
              <a:lnTo>
                <a:pt x="425559" y="19446"/>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a:off x="3248227" y="3462574"/>
        <a:ext cx="21277" cy="21277"/>
      </dsp:txXfrm>
    </dsp:sp>
    <dsp:sp modelId="{AE642112-EB40-4732-B8A9-D874BD701D57}">
      <dsp:nvSpPr>
        <dsp:cNvPr id="0" name=""/>
        <dsp:cNvSpPr/>
      </dsp:nvSpPr>
      <dsp:spPr bwMode="auto">
        <a:xfrm>
          <a:off x="2285090" y="3685993"/>
          <a:ext cx="1947552" cy="1408300"/>
        </a:xfrm>
        <a:prstGeom prst="ellipse">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r" defTabSz="533400" rtl="1">
            <a:lnSpc>
              <a:spcPct val="90000"/>
            </a:lnSpc>
            <a:spcBef>
              <a:spcPct val="0"/>
            </a:spcBef>
            <a:spcAft>
              <a:spcPct val="35000"/>
            </a:spcAft>
            <a:buNone/>
            <a:defRPr/>
          </a:pPr>
          <a:r>
            <a:rPr lang="ar-SA" sz="1200" b="1" kern="1200" dirty="0"/>
            <a:t>الجانب الاجتماعي</a:t>
          </a:r>
          <a:endParaRPr lang="fi-FI" sz="1200" kern="1200" dirty="0"/>
        </a:p>
        <a:p>
          <a:pPr marL="57150" lvl="1" indent="-57150" algn="r" defTabSz="444500" rtl="1">
            <a:lnSpc>
              <a:spcPct val="90000"/>
            </a:lnSpc>
            <a:spcBef>
              <a:spcPct val="0"/>
            </a:spcBef>
            <a:spcAft>
              <a:spcPct val="15000"/>
            </a:spcAft>
            <a:buChar char="•"/>
            <a:defRPr/>
          </a:pPr>
          <a:r>
            <a:rPr lang="ar-SA" sz="1000" kern="1200" dirty="0"/>
            <a:t>ديناميكيّات المجموعة</a:t>
          </a:r>
          <a:endParaRPr lang="fi-FI" sz="1000" kern="1200" dirty="0"/>
        </a:p>
        <a:p>
          <a:pPr marL="57150" lvl="1" indent="-57150" algn="r" defTabSz="444500" rtl="1">
            <a:lnSpc>
              <a:spcPct val="90000"/>
            </a:lnSpc>
            <a:spcBef>
              <a:spcPct val="0"/>
            </a:spcBef>
            <a:spcAft>
              <a:spcPct val="15000"/>
            </a:spcAft>
            <a:buChar char="•"/>
            <a:defRPr/>
          </a:pPr>
          <a:r>
            <a:rPr lang="ar-SA" sz="1000" kern="1200" dirty="0"/>
            <a:t>الأجواء العامّة والاحترام المتبادَل</a:t>
          </a:r>
          <a:endParaRPr lang="fi-FI" sz="1000" kern="1200" dirty="0"/>
        </a:p>
      </dsp:txBody>
      <dsp:txXfrm>
        <a:off x="2570302" y="3892234"/>
        <a:ext cx="1377128" cy="995818"/>
      </dsp:txXfrm>
    </dsp:sp>
    <dsp:sp modelId="{C1B0B985-CB28-40A6-B2C9-CEA00C98ED64}">
      <dsp:nvSpPr>
        <dsp:cNvPr id="0" name=""/>
        <dsp:cNvSpPr/>
      </dsp:nvSpPr>
      <dsp:spPr bwMode="auto">
        <a:xfrm rot="10814661">
          <a:off x="2095390" y="2532774"/>
          <a:ext cx="421501" cy="38892"/>
        </a:xfrm>
        <a:custGeom>
          <a:avLst/>
          <a:gdLst/>
          <a:ahLst/>
          <a:cxnLst/>
          <a:rect l="0" t="0" r="0" b="0"/>
          <a:pathLst>
            <a:path>
              <a:moveTo>
                <a:pt x="0" y="19446"/>
              </a:moveTo>
              <a:lnTo>
                <a:pt x="421501" y="19446"/>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rot="10800000">
        <a:off x="2295603" y="2541683"/>
        <a:ext cx="21075" cy="21075"/>
      </dsp:txXfrm>
    </dsp:sp>
    <dsp:sp modelId="{A7C5AC89-D4DC-45F2-9D60-C91E9DBC318F}">
      <dsp:nvSpPr>
        <dsp:cNvPr id="0" name=""/>
        <dsp:cNvSpPr/>
      </dsp:nvSpPr>
      <dsp:spPr bwMode="auto">
        <a:xfrm>
          <a:off x="147856" y="1843019"/>
          <a:ext cx="1947552" cy="1408300"/>
        </a:xfrm>
        <a:prstGeom prst="ellipse">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r" defTabSz="533400" rtl="1">
            <a:lnSpc>
              <a:spcPct val="90000"/>
            </a:lnSpc>
            <a:spcBef>
              <a:spcPct val="0"/>
            </a:spcBef>
            <a:spcAft>
              <a:spcPct val="35000"/>
            </a:spcAft>
            <a:buNone/>
            <a:defRPr/>
          </a:pPr>
          <a:r>
            <a:rPr lang="ar-SA" sz="1200" b="1" kern="1200" dirty="0"/>
            <a:t>الجانب التربوي</a:t>
          </a:r>
          <a:endParaRPr lang="fi-FI" sz="1200" kern="1200" dirty="0"/>
        </a:p>
        <a:p>
          <a:pPr marL="57150" lvl="1" indent="-57150" algn="r" defTabSz="444500" rtl="1">
            <a:lnSpc>
              <a:spcPct val="90000"/>
            </a:lnSpc>
            <a:spcBef>
              <a:spcPct val="0"/>
            </a:spcBef>
            <a:spcAft>
              <a:spcPct val="15000"/>
            </a:spcAft>
            <a:buChar char="•"/>
            <a:defRPr/>
          </a:pPr>
          <a:r>
            <a:rPr lang="ar-SA" sz="1000" kern="1200" dirty="0"/>
            <a:t>أساليب التدريس والتعلّم</a:t>
          </a:r>
          <a:endParaRPr lang="fi-FI" sz="1000" kern="1200" dirty="0"/>
        </a:p>
        <a:p>
          <a:pPr marL="57150" lvl="1" indent="-57150" algn="r" defTabSz="444500" rtl="1">
            <a:lnSpc>
              <a:spcPct val="90000"/>
            </a:lnSpc>
            <a:spcBef>
              <a:spcPct val="0"/>
            </a:spcBef>
            <a:spcAft>
              <a:spcPct val="15000"/>
            </a:spcAft>
            <a:buChar char="•"/>
            <a:defRPr/>
          </a:pPr>
          <a:r>
            <a:rPr lang="ar-SA" sz="1000" kern="1200" dirty="0"/>
            <a:t>الأهداف التعليميّة</a:t>
          </a:r>
          <a:endParaRPr lang="fi-FI" sz="1000" kern="1200" dirty="0"/>
        </a:p>
      </dsp:txBody>
      <dsp:txXfrm>
        <a:off x="433068" y="2049260"/>
        <a:ext cx="1377128" cy="99581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node0">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lnNode1">
    <dgm:scene3d>
      <a:camera prst="orthographicFront"/>
      <a:lightRig rig="flat" dir="t"/>
    </dgm:scene3d>
    <dgm:sp3d/>
    <dgm:txPr/>
    <dgm:style>
      <a:lnRef idx="1">
        <a:srgbClr val="000000"/>
      </a:lnRef>
      <a:fillRef idx="2">
        <a:srgbClr val="000000"/>
      </a:fillRef>
      <a:effectRef idx="0">
        <a:srgbClr val="000000"/>
      </a:effectRef>
      <a:fontRef idx="minor">
        <a:schemeClr val="dk1"/>
      </a:fontRef>
    </dgm:style>
  </dgm:styleLbl>
  <dgm:styleLbl name="vennNode1">
    <dgm:scene3d>
      <a:camera prst="orthographicFront"/>
      <a:lightRig rig="flat" dir="t"/>
    </dgm:scene3d>
    <dgm:sp3d/>
    <dgm:txPr/>
    <dgm:style>
      <a:lnRef idx="0">
        <a:srgbClr val="000000"/>
      </a:lnRef>
      <a:fillRef idx="2">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node1">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node2">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node3">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node4">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fgImgPlace1">
    <dgm:scene3d>
      <a:camera prst="orthographicFront"/>
      <a:lightRig rig="threePt" dir="t"/>
    </dgm:scene3d>
    <dgm:sp3d/>
    <dgm:txPr/>
    <dgm:style>
      <a:lnRef idx="1">
        <a:srgbClr val="000000"/>
      </a:lnRef>
      <a:fillRef idx="1">
        <a:srgbClr val="000000"/>
      </a:fillRef>
      <a:effectRef idx="1">
        <a:srgbClr val="000000"/>
      </a:effectRef>
      <a:fontRef idx="minor"/>
    </dgm:style>
  </dgm:styleLbl>
  <dgm:styleLbl name="alignImgPlace1">
    <dgm:scene3d>
      <a:camera prst="orthographicFront"/>
      <a:lightRig rig="threePt" dir="t"/>
    </dgm:scene3d>
    <dgm:sp3d/>
    <dgm:txPr/>
    <dgm:style>
      <a:lnRef idx="1">
        <a:srgbClr val="000000"/>
      </a:lnRef>
      <a:fillRef idx="1">
        <a:srgbClr val="000000"/>
      </a:fillRef>
      <a:effectRef idx="1">
        <a:srgbClr val="000000"/>
      </a:effectRef>
      <a:fontRef idx="minor"/>
    </dgm:style>
  </dgm:styleLbl>
  <dgm:styleLbl name="bgImgPlace1">
    <dgm:scene3d>
      <a:camera prst="orthographicFront"/>
      <a:lightRig rig="threePt" dir="t"/>
    </dgm:scene3d>
    <dgm:sp3d/>
    <dgm:txPr/>
    <dgm:style>
      <a:lnRef idx="1">
        <a:srgbClr val="000000"/>
      </a:lnRef>
      <a:fillRef idx="1">
        <a:srgbClr val="000000"/>
      </a:fillRef>
      <a:effectRef idx="1">
        <a:srgbClr val="000000"/>
      </a:effectRef>
      <a:fontRef idx="minor"/>
    </dgm:style>
  </dgm:styleLbl>
  <dgm:styleLbl name="sibTrans2D1">
    <dgm:scene3d>
      <a:camera prst="orthographicFront"/>
      <a:lightRig rig="threePt" dir="t"/>
    </dgm:scene3d>
    <dgm:sp3d/>
    <dgm:txPr/>
    <dgm:style>
      <a:lnRef idx="0">
        <a:srgbClr val="000000"/>
      </a:lnRef>
      <a:fillRef idx="2">
        <a:srgbClr val="000000"/>
      </a:fillRef>
      <a:effectRef idx="1">
        <a:srgbClr val="000000"/>
      </a:effectRef>
      <a:fontRef idx="minor">
        <a:schemeClr val="dk1"/>
      </a:fontRef>
    </dgm:style>
  </dgm:styleLbl>
  <dgm:styleLbl name="fgSibTrans2D1">
    <dgm:scene3d>
      <a:camera prst="orthographicFront"/>
      <a:lightRig rig="threePt" dir="t"/>
    </dgm:scene3d>
    <dgm:sp3d/>
    <dgm:txPr/>
    <dgm:style>
      <a:lnRef idx="0">
        <a:srgbClr val="000000"/>
      </a:lnRef>
      <a:fillRef idx="2">
        <a:srgbClr val="000000"/>
      </a:fillRef>
      <a:effectRef idx="1">
        <a:srgbClr val="000000"/>
      </a:effectRef>
      <a:fontRef idx="minor">
        <a:schemeClr val="dk1"/>
      </a:fontRef>
    </dgm:style>
  </dgm:styleLbl>
  <dgm:styleLbl name="bgSibTrans2D1">
    <dgm:scene3d>
      <a:camera prst="orthographicFront"/>
      <a:lightRig rig="threePt" dir="t"/>
    </dgm:scene3d>
    <dgm:sp3d/>
    <dgm:txPr/>
    <dgm:style>
      <a:lnRef idx="0">
        <a:srgbClr val="000000"/>
      </a:lnRef>
      <a:fillRef idx="2">
        <a:srgbClr val="000000"/>
      </a:fillRef>
      <a:effectRef idx="1">
        <a:srgbClr val="000000"/>
      </a:effectRef>
      <a:fontRef idx="minor">
        <a:schemeClr val="dk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1">
        <a:srgbClr val="000000"/>
      </a:lnRef>
      <a:fillRef idx="2">
        <a:srgbClr val="000000"/>
      </a:fillRef>
      <a:effectRef idx="1">
        <a:srgbClr val="000000"/>
      </a:effectRef>
      <a:fontRef idx="minor"/>
    </dgm:style>
  </dgm:styleLbl>
  <dgm:styleLbl name="asst0">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1">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2">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3">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4">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parChTrans2D1">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2D2">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2D3">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2D4">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1">
        <a:srgbClr val="000000"/>
      </a:lnRef>
      <a:fillRef idx="2">
        <a:srgbClr val="000000"/>
      </a:fillRef>
      <a:effectRef idx="0">
        <a:srgbClr val="000000"/>
      </a:effectRef>
      <a:fontRef idx="minor"/>
    </dgm:style>
  </dgm:styleLbl>
  <dgm:styleLbl name="solid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1">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1">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flat" dir="t"/>
    </dgm:scene3d>
    <dgm:sp3d/>
    <dgm:txPr/>
    <dgm:style>
      <a:lnRef idx="1">
        <a:srgbClr val="000000"/>
      </a:lnRef>
      <a:fillRef idx="2">
        <a:srgbClr val="000000"/>
      </a:fillRef>
      <a:effectRef idx="1">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556D76ED-4139-44A5-A067-E3649AECCEFE}" type="datetimeFigureOut">
              <a:rPr lang="fi-FI"/>
              <a:t>28.8.2025</a:t>
            </a:fld>
            <a:endParaRPr lang="fi-FI"/>
          </a:p>
        </p:txBody>
      </p:sp>
      <p:sp>
        <p:nvSpPr>
          <p:cNvPr id="4" name="Slide Image Placehold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fi-FI"/>
          </a:p>
        </p:txBody>
      </p:sp>
      <p:sp>
        <p:nvSpPr>
          <p:cNvPr id="5"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fi-FI"/>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fi-FI"/>
          </a:p>
        </p:txBody>
      </p:sp>
      <p:sp>
        <p:nvSpPr>
          <p:cNvPr id="7"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52EB3935-352C-4DDB-9F14-AD94F0AEAA00}" type="slidenum">
              <a:rPr lang="fi-FI"/>
              <a:t>‹#›</a:t>
            </a:fld>
            <a:endParaRPr lang="fi-FI"/>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repo.uef.fi/bitstream/handle/123456789/21308/urn_isbn_978-952-61-3132-0.pdf?sequence=1&amp;isAllowed=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pendata-education.github.io/en/"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hip.fi/research/education-and-open-data/" TargetMode="External"/><Relationship Id="rId4" Type="http://schemas.openxmlformats.org/officeDocument/2006/relationships/hyperlink" Target="https://www.hip.fi/"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iktok.com/@kemianluokkagadoli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tart.luma.fi/en/material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opendata-education.github.io/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tm.helsinki.fi/SMEA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US" b="0" i="0" dirty="0" err="1">
                <a:solidFill>
                  <a:srgbClr val="374151"/>
                </a:solidFill>
                <a:latin typeface="Söhne"/>
              </a:rPr>
              <a:t>Majoinen</a:t>
            </a:r>
            <a:r>
              <a:rPr lang="en-US" b="0" i="0" dirty="0">
                <a:solidFill>
                  <a:srgbClr val="374151"/>
                </a:solidFill>
                <a:latin typeface="Söhne"/>
              </a:rPr>
              <a:t> (2019), suggests that learning environments can be examined from at least four different perspectives, as illustrated in Figure 1:</a:t>
            </a:r>
            <a:endParaRPr dirty="0"/>
          </a:p>
          <a:p>
            <a:pPr algn="l">
              <a:buFont typeface="+mj-lt"/>
              <a:buAutoNum type="arabicPeriod"/>
              <a:defRPr/>
            </a:pPr>
            <a:r>
              <a:rPr lang="en-US" b="1" i="0" dirty="0">
                <a:solidFill>
                  <a:srgbClr val="374151"/>
                </a:solidFill>
                <a:latin typeface="Söhne"/>
              </a:rPr>
              <a:t> Physical Perspective:</a:t>
            </a:r>
            <a:r>
              <a:rPr lang="en-US" b="0" i="0" dirty="0">
                <a:solidFill>
                  <a:srgbClr val="374151"/>
                </a:solidFill>
                <a:latin typeface="Söhne"/>
              </a:rPr>
              <a:t> Focuses on the concrete space where learning takes place. Physical learning environment can be seen as a traditional classroom, as the classroom often serves as the meeting place for teaching and learning. In its broadest sense, the physical dimension is a combination of formal and informal educational systems, where learning takes place both within and outside the schools.</a:t>
            </a:r>
            <a:endParaRPr lang="en-US" b="1" i="0" dirty="0">
              <a:solidFill>
                <a:srgbClr val="374151"/>
              </a:solidFill>
              <a:latin typeface="Söhne"/>
            </a:endParaRPr>
          </a:p>
          <a:p>
            <a:pPr algn="l">
              <a:buFont typeface="+mj-lt"/>
              <a:buAutoNum type="arabicPeriod"/>
              <a:defRPr/>
            </a:pPr>
            <a:r>
              <a:rPr lang="en-US" b="1" i="0" dirty="0">
                <a:solidFill>
                  <a:srgbClr val="374151"/>
                </a:solidFill>
                <a:latin typeface="Söhne"/>
              </a:rPr>
              <a:t> Social Perspective:</a:t>
            </a:r>
            <a:r>
              <a:rPr lang="en-US" b="0" i="0" dirty="0">
                <a:solidFill>
                  <a:srgbClr val="374151"/>
                </a:solidFill>
                <a:latin typeface="Söhne"/>
              </a:rPr>
              <a:t> Emphasizes interactivity, where users shape the space into a learning environment through group processes and communication. The social learning environment extends beyond the physical space and includes the psychological atmosphere and factors influencing it, encompassing external communities and relationships affecting learning.</a:t>
            </a:r>
            <a:endParaRPr dirty="0"/>
          </a:p>
          <a:p>
            <a:pPr algn="l">
              <a:buFont typeface="+mj-lt"/>
              <a:buAutoNum type="arabicPeriod"/>
              <a:defRPr/>
            </a:pPr>
            <a:r>
              <a:rPr lang="en-US" b="1" i="0" dirty="0">
                <a:solidFill>
                  <a:srgbClr val="374151"/>
                </a:solidFill>
                <a:latin typeface="Söhne"/>
              </a:rPr>
              <a:t> Pedagogical Perspective:</a:t>
            </a:r>
            <a:r>
              <a:rPr lang="en-US" b="0" i="0" dirty="0">
                <a:solidFill>
                  <a:srgbClr val="374151"/>
                </a:solidFill>
                <a:latin typeface="Söhne"/>
              </a:rPr>
              <a:t> Highlights the educational and developmental aspects, the actions of a teacher. This perspective can be approached from various angles, such as physical, psychological, and social. It involves aspects like educational methods and tools, learning aims, and interaction between teacher and student.</a:t>
            </a:r>
            <a:endParaRPr dirty="0"/>
          </a:p>
          <a:p>
            <a:pPr algn="l">
              <a:buFont typeface="+mj-lt"/>
              <a:buAutoNum type="arabicPeriod"/>
              <a:defRPr/>
            </a:pPr>
            <a:r>
              <a:rPr lang="en-US" b="1" i="0" dirty="0">
                <a:solidFill>
                  <a:srgbClr val="374151"/>
                </a:solidFill>
                <a:latin typeface="Söhne"/>
              </a:rPr>
              <a:t> Technological Perspective:</a:t>
            </a:r>
            <a:r>
              <a:rPr lang="en-US" b="0" i="0" dirty="0">
                <a:solidFill>
                  <a:srgbClr val="374151"/>
                </a:solidFill>
                <a:latin typeface="Söhne"/>
              </a:rPr>
              <a:t> Centers on learning environments created through technology. It emphasizes that mere use of technology is not sufficient; rather, the definition of a learning environment requires the provision of support and guidance to facilitate learning.</a:t>
            </a:r>
            <a:endParaRPr dirty="0"/>
          </a:p>
          <a:p>
            <a:pPr>
              <a:defRPr/>
            </a:pPr>
            <a:endParaRPr lang="fi-FI" dirty="0"/>
          </a:p>
          <a:p>
            <a:pPr>
              <a:defRPr/>
            </a:pPr>
            <a:endParaRPr lang="fi-FI" dirty="0"/>
          </a:p>
          <a:p>
            <a:pPr algn="l">
              <a:defRPr/>
            </a:pPr>
            <a:r>
              <a:rPr lang="fi-FI" b="0" i="0" dirty="0">
                <a:solidFill>
                  <a:srgbClr val="000000"/>
                </a:solidFill>
                <a:latin typeface="Arial"/>
              </a:rPr>
              <a:t>Majoinen, J. (2019). Toimintakulttuuri, resurssit ja pedagogia: Oppilaan tukea edistävät ja vaikeuttavat tekijät fyysisessä, sosiaalis-pedagogisessa ja teknologisessa oppimisympäristössä. Itä-Suomen yliopisto. </a:t>
            </a:r>
            <a:r>
              <a:rPr lang="fi-FI" u="sng" dirty="0">
                <a:hlinkClick r:id="rId3" tooltip="https://erepo.uef.fi/bitstream/handle/123456789/21308/urn_isbn_978-952-61-3132-0.pdf?sequence=1&amp;isAllowed=y"/>
              </a:rPr>
              <a:t>31153666_UEF_Vaitoskirja_144_Juha_Majoinen_Fil_sisus_19_08_16.pdf</a:t>
            </a:r>
            <a:endParaRPr lang="fi-FI" b="0" i="0" dirty="0">
              <a:solidFill>
                <a:srgbClr val="000000"/>
              </a:solidFill>
              <a:latin typeface="Arial"/>
            </a:endParaRPr>
          </a:p>
          <a:p>
            <a:pPr>
              <a:defRPr/>
            </a:pPr>
            <a:r>
              <a:rPr lang="en-US" dirty="0" err="1"/>
              <a:t>Baeten</a:t>
            </a:r>
            <a:r>
              <a:rPr lang="en-US" dirty="0"/>
              <a:t>, M., </a:t>
            </a:r>
            <a:r>
              <a:rPr lang="en-US" dirty="0" err="1"/>
              <a:t>Kyndt</a:t>
            </a:r>
            <a:r>
              <a:rPr lang="en-US" dirty="0"/>
              <a:t>, E., </a:t>
            </a:r>
            <a:r>
              <a:rPr lang="en-US" dirty="0" err="1"/>
              <a:t>Struyven</a:t>
            </a:r>
            <a:r>
              <a:rPr lang="en-US" dirty="0"/>
              <a:t>, K. &amp; </a:t>
            </a:r>
            <a:r>
              <a:rPr lang="en-US" dirty="0" err="1"/>
              <a:t>Dochy</a:t>
            </a:r>
            <a:r>
              <a:rPr lang="en-US" dirty="0"/>
              <a:t>, F. 2010. Using student‐</a:t>
            </a:r>
            <a:r>
              <a:rPr lang="en-US" dirty="0" err="1"/>
              <a:t>centred</a:t>
            </a:r>
            <a:r>
              <a:rPr lang="en-US" dirty="0"/>
              <a:t> learning environments to stimulate deep approaches to learning: Factors encouraging or discouraging their effectiveness. Educational Research Review, 5, 243–260.</a:t>
            </a:r>
            <a:endParaRPr lang="fi-FI" dirty="0"/>
          </a:p>
          <a:p>
            <a:pPr>
              <a:defRPr/>
            </a:pPr>
            <a:endParaRPr lang="fi-FI" dirty="0"/>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4</a:t>
            </a:fld>
            <a:endParaRPr lang="fi-FI"/>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US" b="0" i="0">
                <a:solidFill>
                  <a:srgbClr val="212529"/>
                </a:solidFill>
                <a:latin typeface="Poppins"/>
              </a:rPr>
              <a:t>The </a:t>
            </a:r>
            <a:r>
              <a:rPr lang="en-US" sz="1200" b="1" u="sng">
                <a:hlinkClick r:id="rId3" tooltip="https://opendata-education.github.io/en/"/>
              </a:rPr>
              <a:t>Open data in education (opendata-education.github.io)</a:t>
            </a:r>
            <a:r>
              <a:rPr lang="en-US" b="0" i="0">
                <a:solidFill>
                  <a:srgbClr val="212529"/>
                </a:solidFill>
                <a:latin typeface="Poppins"/>
              </a:rPr>
              <a:t> material is currently being developed as part of the </a:t>
            </a:r>
            <a:r>
              <a:rPr lang="en-US" b="0" i="0" u="sng" strike="noStrike">
                <a:solidFill>
                  <a:srgbClr val="0000FF"/>
                </a:solidFill>
                <a:latin typeface="Poppins"/>
                <a:hlinkClick r:id="rId4" tooltip="https://www.hip.fi/"/>
              </a:rPr>
              <a:t>Helsinki Institute of Physics’</a:t>
            </a:r>
            <a:r>
              <a:rPr lang="en-US" b="0" i="0">
                <a:solidFill>
                  <a:srgbClr val="212529"/>
                </a:solidFill>
                <a:latin typeface="Poppins"/>
              </a:rPr>
              <a:t> project </a:t>
            </a:r>
            <a:r>
              <a:rPr lang="en-US" b="0" i="0" u="sng" strike="noStrike">
                <a:solidFill>
                  <a:srgbClr val="0000FF"/>
                </a:solidFill>
                <a:latin typeface="Poppins"/>
                <a:hlinkClick r:id="rId5" tooltip="https://www.hip.fi/research/education-and-open-data/"/>
              </a:rPr>
              <a:t>Education and Open Data</a:t>
            </a:r>
            <a:r>
              <a:rPr lang="en-US" b="0" i="0">
                <a:solidFill>
                  <a:srgbClr val="212529"/>
                </a:solidFill>
                <a:latin typeface="Poppins"/>
              </a:rPr>
              <a:t>.</a:t>
            </a: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21</a:t>
            </a:fld>
            <a:endParaRPr lang="fi-FI"/>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fi-FI"/>
              <a:t>The discussion task has a second phase (separate slide):  </a:t>
            </a:r>
            <a:endParaRPr/>
          </a:p>
          <a:p>
            <a:pPr>
              <a:defRPr/>
            </a:pPr>
            <a:r>
              <a:rPr lang="en-US" b="0" i="0">
                <a:solidFill>
                  <a:srgbClr val="0D0D0D"/>
                </a:solidFill>
                <a:latin typeface="Söhne"/>
              </a:rPr>
              <a:t>Once a comprehensive list is generated, discuss the potential benefits and opportunities for collaboration with each partner. Consider factors such as shared goals, resources, expertise, or community impact. Provide detailed insights into what elements the collaboration could include, such as workshops, field trips, guest speakers, project-based learning initiatives, or resource sharing</a:t>
            </a: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23</a:t>
            </a:fld>
            <a:endParaRPr lang="fi-FI"/>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fi-FI"/>
              <a:t>The second phase of the discussion task.   </a:t>
            </a:r>
            <a:endParaRPr/>
          </a:p>
          <a:p>
            <a:pPr>
              <a:defRPr/>
            </a:pPr>
            <a:r>
              <a:rPr lang="en-US" b="0" i="0">
                <a:solidFill>
                  <a:srgbClr val="0D0D0D"/>
                </a:solidFill>
                <a:latin typeface="Söhne"/>
              </a:rPr>
              <a:t>Consider factors such as shared goals, resources, expertise,or community impact. Provide detailed insights into what elements the collaboration could include, such as workshops, field trips, guest speakers, project-based learning initiatives, or resource sharing</a:t>
            </a: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24</a:t>
            </a:fld>
            <a:endParaRPr lang="fi-F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indent="0">
              <a:buFont typeface="Arial"/>
              <a:buNone/>
              <a:defRPr/>
            </a:pPr>
            <a:r>
              <a:rPr lang="fi-FI" b="1"/>
              <a:t>Discussion idea: Thinking about different learning environments</a:t>
            </a:r>
          </a:p>
          <a:p>
            <a:pPr marL="0" indent="0">
              <a:buFont typeface="Arial"/>
              <a:buNone/>
              <a:defRPr/>
            </a:pPr>
            <a:r>
              <a:rPr lang="en-US"/>
              <a:t>1. What kind of experiences do you have with different learning environments (a) as a learner (b) as a teacher (e.g. if you have been a substitute teacher or done your practicum)?</a:t>
            </a:r>
            <a:endParaRPr/>
          </a:p>
          <a:p>
            <a:pPr marL="0" indent="0">
              <a:buFont typeface="Arial"/>
              <a:buNone/>
              <a:defRPr/>
            </a:pPr>
            <a:r>
              <a:rPr lang="en-US"/>
              <a:t>2. How would you classify the learning environments you mentioned?</a:t>
            </a:r>
            <a:endParaRPr/>
          </a:p>
          <a:p>
            <a:pPr>
              <a:defRPr/>
            </a:pP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7</a:t>
            </a:fld>
            <a:endParaRPr lang="fi-F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indent="0">
              <a:buFont typeface="Arial"/>
              <a:buNone/>
              <a:defRPr/>
            </a:pPr>
            <a:r>
              <a:rPr lang="fi-FI" b="0"/>
              <a:t>PLEASE NOTE THE ANIMATIONS</a:t>
            </a:r>
            <a:br>
              <a:rPr lang="fi-FI" b="1"/>
            </a:br>
            <a:br>
              <a:rPr lang="fi-FI" b="1"/>
            </a:br>
            <a:r>
              <a:rPr lang="en-US"/>
              <a:t>Two examples from ChemistryLab Gadolin:</a:t>
            </a:r>
            <a:endParaRPr/>
          </a:p>
          <a:p>
            <a:pPr marL="228600" indent="-228600">
              <a:buFont typeface="Arial"/>
              <a:buAutoNum type="arabicPeriod"/>
              <a:defRPr/>
            </a:pPr>
            <a:r>
              <a:rPr lang="en-US"/>
              <a:t>Non-formal learning environment: Study visits to the ChemistryLab Gadolin</a:t>
            </a:r>
            <a:endParaRPr/>
          </a:p>
          <a:p>
            <a:pPr marL="228600" indent="-228600">
              <a:buFont typeface="Arial"/>
              <a:buAutoNum type="arabicPeriod"/>
              <a:defRPr/>
            </a:pPr>
            <a:r>
              <a:rPr lang="fi-FI"/>
              <a:t>Informal: Gadolin TikTok channel and chemistry related videos for youth</a:t>
            </a:r>
          </a:p>
          <a:p>
            <a:pPr marL="0" indent="0">
              <a:buFont typeface="Arial"/>
              <a:buNone/>
              <a:defRPr/>
            </a:pPr>
            <a:endParaRPr lang="fi-FI"/>
          </a:p>
          <a:p>
            <a:pPr marL="0" indent="0">
              <a:buFont typeface="Arial"/>
              <a:buNone/>
              <a:defRPr/>
            </a:pP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8</a:t>
            </a:fld>
            <a:endParaRPr lang="fi-FI"/>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19" name="Google Shape;319;g125526b952c_0_805: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25526b952c_0_805: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r>
              <a:rPr lang="en-US" b="0" i="0">
                <a:solidFill>
                  <a:srgbClr val="1F1F1F"/>
                </a:solidFill>
                <a:latin typeface="ElsevierGulliver"/>
              </a:rPr>
              <a:t>PLEASE NOTE: THE VIDEOS ARE LINKED TO THE PRESENTATION (SEE ANIMATION PANE) </a:t>
            </a:r>
            <a:endParaRPr/>
          </a:p>
          <a:p>
            <a:pPr marL="0" marR="0" lvl="0" indent="0" algn="l" defTabSz="914400">
              <a:lnSpc>
                <a:spcPct val="100000"/>
              </a:lnSpc>
              <a:spcBef>
                <a:spcPts val="0"/>
              </a:spcBef>
              <a:spcAft>
                <a:spcPts val="0"/>
              </a:spcAft>
              <a:buClrTx/>
              <a:buSzTx/>
              <a:buFontTx/>
              <a:buNone/>
              <a:defRPr/>
            </a:pPr>
            <a:endParaRPr lang="en-US" b="0" i="0" u="none" strike="noStrike">
              <a:solidFill>
                <a:srgbClr val="0F6CBF"/>
              </a:solidFill>
            </a:endParaRPr>
          </a:p>
          <a:p>
            <a:pPr marL="0" marR="0" lvl="0" indent="0" algn="l" defTabSz="914400">
              <a:lnSpc>
                <a:spcPct val="100000"/>
              </a:lnSpc>
              <a:spcBef>
                <a:spcPts val="0"/>
              </a:spcBef>
              <a:spcAft>
                <a:spcPts val="0"/>
              </a:spcAft>
              <a:buClrTx/>
              <a:buSzTx/>
              <a:buFontTx/>
              <a:buNone/>
              <a:defRPr/>
            </a:pPr>
            <a:r>
              <a:rPr lang="fi-FI" u="sng">
                <a:hlinkClick r:id="rId3" tooltip="https://www.tiktok.com/@kemianluokkagadolin"/>
              </a:rPr>
              <a:t>Kemianluokka Gadolin (@kemianluokkagadolin) | TikTok</a:t>
            </a:r>
            <a:endParaRPr lang="en-US" b="0" i="0" u="none" strike="noStrike">
              <a:solidFill>
                <a:srgbClr val="0F6CBF"/>
              </a:solidFill>
            </a:endParaRPr>
          </a:p>
          <a:p>
            <a:pPr marL="0" lvl="0" indent="0" algn="l">
              <a:spcBef>
                <a:spcPts val="0"/>
              </a:spcBef>
              <a:spcAft>
                <a:spcPts val="0"/>
              </a:spcAft>
              <a:buNone/>
              <a:defRPr/>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US" b="0" i="0">
                <a:solidFill>
                  <a:srgbClr val="1F1F1F"/>
                </a:solidFill>
                <a:latin typeface="ElsevierGulliver"/>
              </a:rPr>
              <a:t>PLEASE NOTE: THE VIDEO IS LINKED TO THE PRESENTATION (SEE ANIMATION PANE)  </a:t>
            </a:r>
            <a:endParaRPr/>
          </a:p>
          <a:p>
            <a:pPr marL="0" marR="0" lvl="0" indent="0" algn="l" defTabSz="914400">
              <a:lnSpc>
                <a:spcPct val="100000"/>
              </a:lnSpc>
              <a:spcBef>
                <a:spcPts val="0"/>
              </a:spcBef>
              <a:spcAft>
                <a:spcPts val="0"/>
              </a:spcAft>
              <a:buClrTx/>
              <a:buSzTx/>
              <a:buFontTx/>
              <a:buNone/>
              <a:defRPr/>
            </a:pPr>
            <a:endParaRPr lang="en-US" b="0" i="0">
              <a:solidFill>
                <a:srgbClr val="1F1F1F"/>
              </a:solidFill>
              <a:latin typeface="ElsevierGulliver"/>
            </a:endParaRPr>
          </a:p>
          <a:p>
            <a:pPr>
              <a:defRPr/>
            </a:pPr>
            <a:endParaRPr lang="en-US"/>
          </a:p>
        </p:txBody>
      </p:sp>
      <p:sp>
        <p:nvSpPr>
          <p:cNvPr id="4" name="Slide Number Placeholder 3"/>
          <p:cNvSpPr>
            <a:spLocks noGrp="1"/>
          </p:cNvSpPr>
          <p:nvPr>
            <p:ph type="sldNum" sz="quarter" idx="10"/>
          </p:nvPr>
        </p:nvSpPr>
        <p:spPr bwMode="auto"/>
        <p:txBody>
          <a:bodyPr/>
          <a:lstStyle/>
          <a:p>
            <a:pPr>
              <a:defRPr/>
            </a:pPr>
            <a:fld id="{372DF5B6-EFA8-409D-AD7A-924F880C880A}" type="slidenum">
              <a:rPr lang="en-US"/>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fi-FI" b="1">
                <a:latin typeface="+mn-lt"/>
              </a:rPr>
              <a:t>Collaborative project-based learning: Example from StarT project-based learning programme </a:t>
            </a:r>
            <a:endParaRPr/>
          </a:p>
          <a:p>
            <a:pPr marL="0" marR="0" lvl="0" indent="0" algn="l" defTabSz="914400">
              <a:lnSpc>
                <a:spcPct val="100000"/>
              </a:lnSpc>
              <a:spcBef>
                <a:spcPts val="0"/>
              </a:spcBef>
              <a:spcAft>
                <a:spcPts val="0"/>
              </a:spcAft>
              <a:buClrTx/>
              <a:buSzTx/>
              <a:buFontTx/>
              <a:buNone/>
              <a:defRPr/>
            </a:pPr>
            <a:r>
              <a:rPr lang="en-US" sz="1200"/>
              <a:t>Interdisciplinary and collaborative project-based learning in accordance with the national core curriculum of Finland. </a:t>
            </a:r>
            <a:endParaRPr/>
          </a:p>
          <a:p>
            <a:pPr marL="0" marR="0" lvl="0" indent="0" algn="l" defTabSz="914400">
              <a:lnSpc>
                <a:spcPct val="100000"/>
              </a:lnSpc>
              <a:spcBef>
                <a:spcPts val="0"/>
              </a:spcBef>
              <a:spcAft>
                <a:spcPts val="0"/>
              </a:spcAft>
              <a:buClrTx/>
              <a:buSzTx/>
              <a:buFontTx/>
              <a:buNone/>
              <a:defRPr/>
            </a:pPr>
            <a:r>
              <a:rPr lang="en-US" sz="1200"/>
              <a:t>StarT is organized by the LUMA Centre Finland and its cooperation partners since 2016</a:t>
            </a:r>
            <a:endParaRPr/>
          </a:p>
          <a:p>
            <a:pPr>
              <a:defRPr/>
            </a:pPr>
            <a:r>
              <a:rPr lang="fi-FI" b="1">
                <a:latin typeface="+mn-lt"/>
              </a:rPr>
              <a:t>More materials:    </a:t>
            </a:r>
            <a:r>
              <a:rPr lang="en-US" sz="1200" u="sng">
                <a:hlinkClick r:id="rId3" tooltip="https://start.luma.fi/en/materials/"/>
              </a:rPr>
              <a:t>https://start.luma.fi/en/materials/</a:t>
            </a:r>
            <a:r>
              <a:rPr lang="en-US" sz="1200"/>
              <a:t> </a:t>
            </a:r>
            <a:endParaRPr lang="fi-FI"/>
          </a:p>
        </p:txBody>
      </p:sp>
      <p:sp>
        <p:nvSpPr>
          <p:cNvPr id="4" name="Slide Number Placeholder 3"/>
          <p:cNvSpPr>
            <a:spLocks noGrp="1"/>
          </p:cNvSpPr>
          <p:nvPr>
            <p:ph type="sldNum" sz="quarter" idx="10"/>
          </p:nvPr>
        </p:nvSpPr>
        <p:spPr bwMode="auto"/>
        <p:txBody>
          <a:bodyPr/>
          <a:lstStyle/>
          <a:p>
            <a:pPr>
              <a:defRPr/>
            </a:pPr>
            <a:fld id="{372DF5B6-EFA8-409D-AD7A-924F880C880A}" type="slidenum">
              <a:rPr lang="en-US"/>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US" b="0" i="0">
                <a:solidFill>
                  <a:srgbClr val="1F1F1F"/>
                </a:solidFill>
                <a:latin typeface="ElsevierGulliver"/>
              </a:rPr>
              <a:t>PLEASE NOTE: THE VIDEO IS LINKED TO THE PRESENTATION (SEE ANIMATION PANE)  </a:t>
            </a:r>
            <a:endParaRPr/>
          </a:p>
          <a:p>
            <a:pPr marL="0" marR="0" lvl="0" indent="0" algn="l" defTabSz="914400">
              <a:lnSpc>
                <a:spcPct val="100000"/>
              </a:lnSpc>
              <a:spcBef>
                <a:spcPts val="0"/>
              </a:spcBef>
              <a:spcAft>
                <a:spcPts val="0"/>
              </a:spcAft>
              <a:buClrTx/>
              <a:buSzTx/>
              <a:buFontTx/>
              <a:buNone/>
              <a:defRPr/>
            </a:pPr>
            <a:endParaRPr lang="en-US" b="0" i="0">
              <a:solidFill>
                <a:srgbClr val="1F1F1F"/>
              </a:solidFill>
              <a:latin typeface="ElsevierGulliver"/>
            </a:endParaRPr>
          </a:p>
          <a:p>
            <a:pPr marL="0" marR="0" lvl="0" indent="0" algn="l" defTabSz="914400">
              <a:lnSpc>
                <a:spcPct val="100000"/>
              </a:lnSpc>
              <a:spcBef>
                <a:spcPts val="0"/>
              </a:spcBef>
              <a:spcAft>
                <a:spcPts val="0"/>
              </a:spcAft>
              <a:buClrTx/>
              <a:buSzTx/>
              <a:buFontTx/>
              <a:buNone/>
              <a:defRPr/>
            </a:pPr>
            <a:r>
              <a:rPr lang="en-US" b="0" i="0">
                <a:solidFill>
                  <a:srgbClr val="1F1F1F"/>
                </a:solidFill>
                <a:latin typeface="ElsevierGulliver"/>
              </a:rPr>
              <a:t>Example on collaboration/study visits with (see project diary):</a:t>
            </a:r>
            <a:endParaRPr/>
          </a:p>
          <a:p>
            <a:pPr marL="228600" marR="0" lvl="0" indent="-228600" algn="l" defTabSz="914400">
              <a:lnSpc>
                <a:spcPct val="100000"/>
              </a:lnSpc>
              <a:spcBef>
                <a:spcPts val="0"/>
              </a:spcBef>
              <a:spcAft>
                <a:spcPts val="0"/>
              </a:spcAft>
              <a:buClrTx/>
              <a:buSzTx/>
              <a:buFontTx/>
              <a:buAutoNum type="arabicPeriod"/>
              <a:defRPr/>
            </a:pPr>
            <a:r>
              <a:rPr lang="en-US" b="0" i="0">
                <a:solidFill>
                  <a:srgbClr val="1F1F1F"/>
                </a:solidFill>
                <a:latin typeface="ElsevierGulliver"/>
              </a:rPr>
              <a:t>Valve corporation</a:t>
            </a:r>
            <a:endParaRPr/>
          </a:p>
          <a:p>
            <a:pPr marL="228600" marR="0" lvl="0" indent="-228600" algn="l" defTabSz="914400">
              <a:lnSpc>
                <a:spcPct val="100000"/>
              </a:lnSpc>
              <a:spcBef>
                <a:spcPts val="0"/>
              </a:spcBef>
              <a:spcAft>
                <a:spcPts val="0"/>
              </a:spcAft>
              <a:buClrTx/>
              <a:buSzTx/>
              <a:buFontTx/>
              <a:buAutoNum type="arabicPeriod"/>
              <a:defRPr/>
            </a:pPr>
            <a:r>
              <a:rPr lang="en-US" b="0" i="0">
                <a:solidFill>
                  <a:srgbClr val="1F1F1F"/>
                </a:solidFill>
                <a:latin typeface="ElsevierGulliver"/>
              </a:rPr>
              <a:t>University of Oulu and Oulu University of Applied Sciences (OAMK)</a:t>
            </a:r>
            <a:endParaRPr/>
          </a:p>
          <a:p>
            <a:pPr marL="0" marR="0" lvl="0" indent="0" algn="l" defTabSz="914400">
              <a:lnSpc>
                <a:spcPct val="100000"/>
              </a:lnSpc>
              <a:spcBef>
                <a:spcPts val="0"/>
              </a:spcBef>
              <a:spcAft>
                <a:spcPts val="0"/>
              </a:spcAft>
              <a:buClrTx/>
              <a:buSzTx/>
              <a:buFontTx/>
              <a:buNone/>
              <a:defRPr/>
            </a:pPr>
            <a:endParaRPr lang="en-US" b="0" i="0">
              <a:solidFill>
                <a:srgbClr val="1F1F1F"/>
              </a:solidFill>
              <a:latin typeface="ElsevierGulliver"/>
            </a:endParaRPr>
          </a:p>
          <a:p>
            <a:pPr>
              <a:defRPr/>
            </a:pPr>
            <a:endParaRPr lang="en-US"/>
          </a:p>
        </p:txBody>
      </p:sp>
      <p:sp>
        <p:nvSpPr>
          <p:cNvPr id="4" name="Slide Number Placeholder 3"/>
          <p:cNvSpPr>
            <a:spLocks noGrp="1"/>
          </p:cNvSpPr>
          <p:nvPr>
            <p:ph type="sldNum" sz="quarter" idx="10"/>
          </p:nvPr>
        </p:nvSpPr>
        <p:spPr bwMode="auto"/>
        <p:txBody>
          <a:bodyPr/>
          <a:lstStyle/>
          <a:p>
            <a:pPr>
              <a:defRPr/>
            </a:pPr>
            <a:fld id="{372DF5B6-EFA8-409D-AD7A-924F880C880A}" type="slidenum">
              <a:rPr lang="en-US"/>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endParaRPr lang="en-US" b="0" i="0">
              <a:solidFill>
                <a:srgbClr val="222222"/>
              </a:solidFill>
              <a:latin typeface="Open Sans"/>
            </a:endParaRPr>
          </a:p>
          <a:p>
            <a:pPr marL="0" marR="0" lvl="0" indent="0" algn="l" defTabSz="914400">
              <a:lnSpc>
                <a:spcPct val="100000"/>
              </a:lnSpc>
              <a:spcBef>
                <a:spcPts val="0"/>
              </a:spcBef>
              <a:spcAft>
                <a:spcPts val="0"/>
              </a:spcAft>
              <a:buClrTx/>
              <a:buSzTx/>
              <a:buFontTx/>
              <a:buNone/>
              <a:defRPr/>
            </a:pPr>
            <a:endParaRPr lang="en-US"/>
          </a:p>
          <a:p>
            <a:pPr marL="0" marR="0" lvl="0" indent="0" algn="l" defTabSz="914400">
              <a:lnSpc>
                <a:spcPct val="100000"/>
              </a:lnSpc>
              <a:spcBef>
                <a:spcPts val="0"/>
              </a:spcBef>
              <a:spcAft>
                <a:spcPts val="0"/>
              </a:spcAft>
              <a:buClrTx/>
              <a:buSzTx/>
              <a:buFontTx/>
              <a:buNone/>
              <a:defRPr/>
            </a:pPr>
            <a:r>
              <a:rPr lang="en-US"/>
              <a:t>Hyytiälä Forestry Field Station, SMEAR II and  </a:t>
            </a:r>
            <a:r>
              <a:rPr lang="en-US" u="sng">
                <a:hlinkClick r:id="rId3" tooltip="https://opendata-education.github.io/en/"/>
              </a:rPr>
              <a:t>Open data in ESD (opendata-education.github.io)</a:t>
            </a:r>
            <a:r>
              <a:rPr lang="en-US"/>
              <a:t>  </a:t>
            </a:r>
            <a:endParaRPr/>
          </a:p>
          <a:p>
            <a:pPr>
              <a:defRPr/>
            </a:pP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19</a:t>
            </a:fld>
            <a:endParaRPr lang="fi-FI"/>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b="1" i="0">
                <a:solidFill>
                  <a:srgbClr val="222222"/>
                </a:solidFill>
                <a:latin typeface="Open Sans"/>
              </a:rPr>
              <a:t>The SMEAR station network </a:t>
            </a:r>
            <a:r>
              <a:rPr lang="en-US" b="0" i="0">
                <a:solidFill>
                  <a:srgbClr val="222222"/>
                </a:solidFill>
                <a:latin typeface="Open Sans"/>
              </a:rPr>
              <a:t>extends across Finland and, among other countries, to Estonia and China. The SMEAR II station at Hyytiälä is the largest and most versatile station in the network.</a:t>
            </a:r>
            <a:endParaRPr/>
          </a:p>
          <a:p>
            <a:pPr>
              <a:defRPr/>
            </a:pPr>
            <a:endParaRPr lang="en-US" b="0" i="0">
              <a:solidFill>
                <a:srgbClr val="222222"/>
              </a:solidFill>
              <a:latin typeface="Open Sans"/>
            </a:endParaRPr>
          </a:p>
          <a:p>
            <a:pPr>
              <a:defRPr/>
            </a:pPr>
            <a:r>
              <a:rPr lang="en-US" b="0" i="0">
                <a:latin typeface="Lato"/>
              </a:rPr>
              <a:t>SmartSMEAR is a data visualization and download tool for the database of continuous atmospheric, flux, soil, tree physiological and water quality measurements at </a:t>
            </a:r>
            <a:r>
              <a:rPr lang="en-US" b="0" i="0" u="sng" strike="noStrike">
                <a:solidFill>
                  <a:srgbClr val="1890FF"/>
                </a:solidFill>
                <a:latin typeface="Lato"/>
                <a:hlinkClick r:id="rId3" tooltip="https://www.atm.helsinki.fi/SMEAR/"/>
              </a:rPr>
              <a:t>SMEAR</a:t>
            </a:r>
            <a:r>
              <a:rPr lang="en-US" b="0" i="0">
                <a:latin typeface="Lato"/>
              </a:rPr>
              <a:t> research stations of the University of Helsinki and the University of Eastern Finland. Data with basic metadata can be visualized and downloaded</a:t>
            </a: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20</a:t>
            </a:fld>
            <a:endParaRPr lang="fi-FI"/>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1524000" y="1122363"/>
            <a:ext cx="9144000" cy="2387600"/>
          </a:xfrm>
        </p:spPr>
        <p:txBody>
          <a:bodyPr anchor="b"/>
          <a:lstStyle>
            <a:lvl1pPr algn="ctr">
              <a:defRPr sz="6000"/>
            </a:lvl1pPr>
          </a:lstStyle>
          <a:p>
            <a:pPr>
              <a:defRPr/>
            </a:pPr>
            <a:r>
              <a:rPr lang="de-DE"/>
              <a:t>Titelmasterformat durch Klicken bearbeiten</a:t>
            </a:r>
            <a:endParaRPr/>
          </a:p>
        </p:txBody>
      </p:sp>
      <p:sp>
        <p:nvSpPr>
          <p:cNvPr id="3" name="Untertitel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28.08.2025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el und vertikaler Tex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Vertikaler Textplatzhalter 2"/>
          <p:cNvSpPr>
            <a:spLocks noGrp="1"/>
          </p:cNvSpPr>
          <p:nvPr>
            <p:ph type="body" orient="vert" idx="1"/>
          </p:nvPr>
        </p:nvSpPr>
        <p:spPr bwMode="auto"/>
        <p:txBody>
          <a:bodyPr vert="eaVert"/>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28.08.2025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kaler Titel und Text">
    <p:spTree>
      <p:nvGrpSpPr>
        <p:cNvPr id="1" name=""/>
        <p:cNvGrpSpPr/>
        <p:nvPr/>
      </p:nvGrpSpPr>
      <p:grpSpPr bwMode="auto">
        <a:xfrm>
          <a:off x="0" y="0"/>
          <a:ext cx="0" cy="0"/>
          <a:chOff x="0" y="0"/>
          <a:chExt cx="0" cy="0"/>
        </a:xfrm>
      </p:grpSpPr>
      <p:sp>
        <p:nvSpPr>
          <p:cNvPr id="2" name="Vertikaler Titel 1"/>
          <p:cNvSpPr>
            <a:spLocks noGrp="1"/>
          </p:cNvSpPr>
          <p:nvPr>
            <p:ph type="title" orient="vert"/>
          </p:nvPr>
        </p:nvSpPr>
        <p:spPr bwMode="auto">
          <a:xfrm>
            <a:off x="8724900" y="365125"/>
            <a:ext cx="2628900" cy="5811838"/>
          </a:xfrm>
        </p:spPr>
        <p:txBody>
          <a:bodyPr vert="eaVert"/>
          <a:lstStyle/>
          <a:p>
            <a:pPr>
              <a:defRPr/>
            </a:pPr>
            <a:r>
              <a:rPr lang="de-DE"/>
              <a:t>Titelmasterformat durch Klicken bearbeiten</a:t>
            </a:r>
            <a:endParaRPr/>
          </a:p>
        </p:txBody>
      </p:sp>
      <p:sp>
        <p:nvSpPr>
          <p:cNvPr id="3" name="Vertikaler Textplatzhalter 2"/>
          <p:cNvSpPr>
            <a:spLocks noGrp="1"/>
          </p:cNvSpPr>
          <p:nvPr>
            <p:ph type="body" orient="vert" idx="1"/>
          </p:nvPr>
        </p:nvSpPr>
        <p:spPr bwMode="auto">
          <a:xfrm>
            <a:off x="838200" y="365125"/>
            <a:ext cx="7734300" cy="5811838"/>
          </a:xfrm>
        </p:spPr>
        <p:txBody>
          <a:bodyPr vert="eaVert"/>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28.08.2025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Title and Content Basic 2">
    <p:spTree>
      <p:nvGrpSpPr>
        <p:cNvPr id="1" name=""/>
        <p:cNvGrpSpPr/>
        <p:nvPr/>
      </p:nvGrpSpPr>
      <p:grpSpPr bwMode="auto">
        <a:xfrm>
          <a:off x="0" y="0"/>
          <a:ext cx="0" cy="0"/>
          <a:chOff x="0" y="0"/>
          <a:chExt cx="0" cy="0"/>
        </a:xfrm>
      </p:grpSpPr>
      <p:sp>
        <p:nvSpPr>
          <p:cNvPr id="13" name="Text Placeholder 2"/>
          <p:cNvSpPr>
            <a:spLocks noGrp="1"/>
          </p:cNvSpPr>
          <p:nvPr>
            <p:ph idx="1" hasCustomPrompt="1"/>
          </p:nvPr>
        </p:nvSpPr>
        <p:spPr bwMode="auto">
          <a:xfrm>
            <a:off x="774000"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defRPr/>
            </a:pPr>
            <a:r>
              <a:rPr lang="fi-FI"/>
              <a:t>Click to add text</a:t>
            </a:r>
          </a:p>
          <a:p>
            <a:pPr lvl="1">
              <a:defRPr/>
            </a:pPr>
            <a:r>
              <a:rPr lang="fi-FI"/>
              <a:t>Second level</a:t>
            </a:r>
          </a:p>
          <a:p>
            <a:pPr lvl="2">
              <a:defRPr/>
            </a:pPr>
            <a:r>
              <a:rPr lang="fi-FI"/>
              <a:t>Third level</a:t>
            </a:r>
          </a:p>
          <a:p>
            <a:pPr lvl="3">
              <a:defRPr/>
            </a:pPr>
            <a:r>
              <a:rPr lang="fi-FI"/>
              <a:t>Fourth level</a:t>
            </a:r>
          </a:p>
          <a:p>
            <a:pPr lvl="4">
              <a:defRPr/>
            </a:pPr>
            <a:r>
              <a:rPr lang="fi-FI"/>
              <a:t>Fifth level</a:t>
            </a:r>
            <a:endParaRPr lang="en-US"/>
          </a:p>
        </p:txBody>
      </p:sp>
      <p:sp>
        <p:nvSpPr>
          <p:cNvPr id="11" name="Text Placeholder 2"/>
          <p:cNvSpPr>
            <a:spLocks noGrp="1"/>
          </p:cNvSpPr>
          <p:nvPr>
            <p:ph idx="13" hasCustomPrompt="1"/>
          </p:nvPr>
        </p:nvSpPr>
        <p:spPr bwMode="auto">
          <a:xfrm>
            <a:off x="6480043"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defRPr/>
            </a:pPr>
            <a:r>
              <a:rPr lang="fi-FI"/>
              <a:t>Click to add text</a:t>
            </a:r>
          </a:p>
          <a:p>
            <a:pPr lvl="1">
              <a:defRPr/>
            </a:pPr>
            <a:r>
              <a:rPr lang="fi-FI"/>
              <a:t>Second level</a:t>
            </a:r>
          </a:p>
          <a:p>
            <a:pPr lvl="2">
              <a:defRPr/>
            </a:pPr>
            <a:r>
              <a:rPr lang="fi-FI"/>
              <a:t>Third level</a:t>
            </a:r>
          </a:p>
          <a:p>
            <a:pPr lvl="3">
              <a:defRPr/>
            </a:pPr>
            <a:r>
              <a:rPr lang="fi-FI"/>
              <a:t>Fourth level</a:t>
            </a:r>
          </a:p>
          <a:p>
            <a:pPr lvl="4">
              <a:defRPr/>
            </a:pPr>
            <a:r>
              <a:rPr lang="fi-FI"/>
              <a:t>Fifth level</a:t>
            </a:r>
            <a:endParaRPr lang="en-US"/>
          </a:p>
        </p:txBody>
      </p:sp>
      <p:sp>
        <p:nvSpPr>
          <p:cNvPr id="2" name="Päivämäärän paikkamerkki 1"/>
          <p:cNvSpPr>
            <a:spLocks noGrp="1"/>
          </p:cNvSpPr>
          <p:nvPr>
            <p:ph type="dt" sz="half" idx="14"/>
          </p:nvPr>
        </p:nvSpPr>
        <p:spPr bwMode="auto">
          <a:xfrm>
            <a:off x="10261600" y="6189117"/>
            <a:ext cx="914400" cy="576000"/>
          </a:xfrm>
          <a:prstGeom prst="rect">
            <a:avLst/>
          </a:prstGeom>
        </p:spPr>
        <p:txBody>
          <a:bodyPr/>
          <a:lstStyle/>
          <a:p>
            <a:pPr>
              <a:defRPr/>
            </a:pPr>
            <a:fld id="{5555436F-78B1-4B4A-B5CE-F7925FD4F414}" type="datetime1">
              <a:rPr lang="en-GB"/>
              <a:t>28/08/2025</a:t>
            </a:fld>
            <a:endParaRPr lang="fi-FI"/>
          </a:p>
        </p:txBody>
      </p:sp>
      <p:sp>
        <p:nvSpPr>
          <p:cNvPr id="4" name="Alatunnisteen paikkamerkki 3"/>
          <p:cNvSpPr>
            <a:spLocks noGrp="1"/>
          </p:cNvSpPr>
          <p:nvPr>
            <p:ph type="ftr" sz="quarter" idx="15"/>
          </p:nvPr>
        </p:nvSpPr>
        <p:spPr bwMode="auto">
          <a:xfrm>
            <a:off x="6768000" y="6189216"/>
            <a:ext cx="3744000" cy="576000"/>
          </a:xfrm>
          <a:prstGeom prst="rect">
            <a:avLst/>
          </a:prstGeom>
        </p:spPr>
        <p:txBody>
          <a:bodyPr/>
          <a:lstStyle/>
          <a:p>
            <a:pPr>
              <a:defRPr/>
            </a:pPr>
            <a:r>
              <a:rPr lang="en-US"/>
              <a:t>collaborative PBL / Outi Haatainen</a:t>
            </a:r>
            <a:endParaRPr lang="fi-FI"/>
          </a:p>
        </p:txBody>
      </p:sp>
      <p:sp>
        <p:nvSpPr>
          <p:cNvPr id="7" name="Dian numeron paikkamerkki 6"/>
          <p:cNvSpPr>
            <a:spLocks noGrp="1"/>
          </p:cNvSpPr>
          <p:nvPr>
            <p:ph type="sldNum" sz="quarter" idx="16"/>
          </p:nvPr>
        </p:nvSpPr>
        <p:spPr bwMode="auto">
          <a:xfrm>
            <a:off x="11176000" y="6189117"/>
            <a:ext cx="680640" cy="576000"/>
          </a:xfrm>
          <a:prstGeom prst="rect">
            <a:avLst/>
          </a:prstGeom>
        </p:spPr>
        <p:txBody>
          <a:bodyPr/>
          <a:lstStyle/>
          <a:p>
            <a:pPr>
              <a:defRPr/>
            </a:pPr>
            <a:fld id="{4669315E-5A66-CF44-AE5D-C333B2F730C4}" type="slidenum">
              <a:rPr lang="en-GB"/>
              <a:t>‹#›</a:t>
            </a:fld>
            <a:endParaRPr lang="en-GB"/>
          </a:p>
        </p:txBody>
      </p:sp>
      <p:sp>
        <p:nvSpPr>
          <p:cNvPr id="3" name="Title 2"/>
          <p:cNvSpPr>
            <a:spLocks noGrp="1"/>
          </p:cNvSpPr>
          <p:nvPr>
            <p:ph type="title"/>
          </p:nvPr>
        </p:nvSpPr>
        <p:spPr bwMode="auto">
          <a:xfrm>
            <a:off x="2063552" y="802411"/>
            <a:ext cx="9722048" cy="970405"/>
          </a:xfrm>
          <a:prstGeom prst="rect">
            <a:avLst/>
          </a:prstGeom>
        </p:spPr>
        <p:txBody>
          <a:bodyPr/>
          <a:lstStyle>
            <a:lvl1pPr>
              <a:lnSpc>
                <a:spcPct val="82000"/>
              </a:lnSpc>
              <a:defRPr/>
            </a:lvl1pPr>
          </a:lstStyle>
          <a:p>
            <a:pPr>
              <a:defRPr/>
            </a:pPr>
            <a:r>
              <a:rPr lang="en-US"/>
              <a:t>Click to edit Master title style</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matchingName="Title and body" type="tx" userDrawn="1">
  <p:cSld name="Title and body">
    <p:spTree>
      <p:nvGrpSpPr>
        <p:cNvPr id="1" name=""/>
        <p:cNvGrpSpPr/>
        <p:nvPr/>
      </p:nvGrpSpPr>
      <p:grpSpPr bwMode="auto">
        <a:xfrm>
          <a:off x="0" y="0"/>
          <a:ext cx="0" cy="0"/>
          <a:chOff x="0" y="0"/>
          <a:chExt cx="0" cy="0"/>
        </a:xfrm>
      </p:grpSpPr>
      <p:sp>
        <p:nvSpPr>
          <p:cNvPr id="55" name="Google Shape;55;p14"/>
          <p:cNvSpPr txBox="1">
            <a:spLocks noGrp="1"/>
          </p:cNvSpPr>
          <p:nvPr>
            <p:ph type="title"/>
          </p:nvPr>
        </p:nvSpPr>
        <p:spPr bwMode="auto">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pPr>
              <a:defRPr/>
            </a:pPr>
            <a:endParaRPr/>
          </a:p>
        </p:txBody>
      </p:sp>
      <p:sp>
        <p:nvSpPr>
          <p:cNvPr id="56" name="Google Shape;56;p14"/>
          <p:cNvSpPr txBox="1">
            <a:spLocks noGrp="1"/>
          </p:cNvSpPr>
          <p:nvPr>
            <p:ph type="body" idx="1"/>
          </p:nvPr>
        </p:nvSpPr>
        <p:spPr bwMode="auto">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4999"/>
              </a:lnSpc>
              <a:spcBef>
                <a:spcPts val="0"/>
              </a:spcBef>
              <a:spcAft>
                <a:spcPts val="0"/>
              </a:spcAft>
              <a:buSzPts val="1800"/>
              <a:buChar char="●"/>
              <a:defRPr/>
            </a:lvl1pPr>
            <a:lvl2pPr marL="1219170" lvl="1" indent="-423323" algn="l">
              <a:lnSpc>
                <a:spcPct val="114999"/>
              </a:lnSpc>
              <a:spcBef>
                <a:spcPts val="2133"/>
              </a:spcBef>
              <a:spcAft>
                <a:spcPts val="0"/>
              </a:spcAft>
              <a:buSzPts val="1400"/>
              <a:buChar char="○"/>
              <a:defRPr/>
            </a:lvl2pPr>
            <a:lvl3pPr marL="1828754" lvl="2" indent="-423323" algn="l">
              <a:lnSpc>
                <a:spcPct val="114999"/>
              </a:lnSpc>
              <a:spcBef>
                <a:spcPts val="2133"/>
              </a:spcBef>
              <a:spcAft>
                <a:spcPts val="0"/>
              </a:spcAft>
              <a:buSzPts val="1400"/>
              <a:buChar char="■"/>
              <a:defRPr/>
            </a:lvl3pPr>
            <a:lvl4pPr marL="2438339" lvl="3" indent="-423323" algn="l">
              <a:lnSpc>
                <a:spcPct val="114999"/>
              </a:lnSpc>
              <a:spcBef>
                <a:spcPts val="2133"/>
              </a:spcBef>
              <a:spcAft>
                <a:spcPts val="0"/>
              </a:spcAft>
              <a:buSzPts val="1400"/>
              <a:buChar char="●"/>
              <a:defRPr/>
            </a:lvl4pPr>
            <a:lvl5pPr marL="3047924" lvl="4" indent="-423323" algn="l">
              <a:lnSpc>
                <a:spcPct val="114999"/>
              </a:lnSpc>
              <a:spcBef>
                <a:spcPts val="2133"/>
              </a:spcBef>
              <a:spcAft>
                <a:spcPts val="0"/>
              </a:spcAft>
              <a:buSzPts val="1400"/>
              <a:buChar char="○"/>
              <a:defRPr/>
            </a:lvl5pPr>
            <a:lvl6pPr marL="3657509" lvl="5" indent="-423323" algn="l">
              <a:lnSpc>
                <a:spcPct val="114999"/>
              </a:lnSpc>
              <a:spcBef>
                <a:spcPts val="2133"/>
              </a:spcBef>
              <a:spcAft>
                <a:spcPts val="0"/>
              </a:spcAft>
              <a:buSzPts val="1400"/>
              <a:buChar char="■"/>
              <a:defRPr/>
            </a:lvl6pPr>
            <a:lvl7pPr marL="4267093" lvl="6" indent="-423323" algn="l">
              <a:lnSpc>
                <a:spcPct val="114999"/>
              </a:lnSpc>
              <a:spcBef>
                <a:spcPts val="2133"/>
              </a:spcBef>
              <a:spcAft>
                <a:spcPts val="0"/>
              </a:spcAft>
              <a:buSzPts val="1400"/>
              <a:buChar char="●"/>
              <a:defRPr/>
            </a:lvl7pPr>
            <a:lvl8pPr marL="4876678" lvl="7" indent="-423323" algn="l">
              <a:lnSpc>
                <a:spcPct val="114999"/>
              </a:lnSpc>
              <a:spcBef>
                <a:spcPts val="2133"/>
              </a:spcBef>
              <a:spcAft>
                <a:spcPts val="0"/>
              </a:spcAft>
              <a:buSzPts val="1400"/>
              <a:buChar char="○"/>
              <a:defRPr/>
            </a:lvl8pPr>
            <a:lvl9pPr marL="5486263" lvl="8" indent="-423323" algn="l">
              <a:lnSpc>
                <a:spcPct val="114999"/>
              </a:lnSpc>
              <a:spcBef>
                <a:spcPts val="2133"/>
              </a:spcBef>
              <a:spcAft>
                <a:spcPts val="2133"/>
              </a:spcAft>
              <a:buSzPts val="1400"/>
              <a:buChar char="■"/>
              <a:defRPr/>
            </a:lvl9pPr>
          </a:lstStyle>
          <a:p>
            <a:pPr>
              <a:defRPr/>
            </a:pPr>
            <a:endParaRPr/>
          </a:p>
        </p:txBody>
      </p:sp>
      <p:sp>
        <p:nvSpPr>
          <p:cNvPr id="57" name="Google Shape;57;p14"/>
          <p:cNvSpPr txBox="1">
            <a:spLocks noGrp="1"/>
          </p:cNvSpPr>
          <p:nvPr>
            <p:ph type="sldNum" idx="12"/>
          </p:nvPr>
        </p:nvSpPr>
        <p:spPr bwMode="auto">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1pPr>
            <a:lvl2pPr marL="0" marR="0" lvl="1"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2pPr>
            <a:lvl3pPr marL="0" marR="0" lvl="2"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3pPr>
            <a:lvl4pPr marL="0" marR="0" lvl="3"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4pPr>
            <a:lvl5pPr marL="0" marR="0" lvl="4"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5pPr>
            <a:lvl6pPr marL="0" marR="0" lvl="5"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6pPr>
            <a:lvl7pPr marL="0" marR="0" lvl="6"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7pPr>
            <a:lvl8pPr marL="0" marR="0" lvl="7"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8pPr>
            <a:lvl9pPr marL="0" marR="0" lvl="8"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9pPr>
          </a:lstStyle>
          <a:p>
            <a:pPr>
              <a:defRPr/>
            </a:pPr>
            <a:fld id="{00000000-1234-1234-1234-123412341234}" type="slidenum">
              <a:rPr lang="fi"/>
              <a:t>‹#›</a:t>
            </a:fld>
            <a:endParaRPr lang="f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Inhaltsplatzhalter 2"/>
          <p:cNvSpPr>
            <a:spLocks noGrp="1"/>
          </p:cNvSpPr>
          <p:nvPr>
            <p:ph idx="1"/>
          </p:nvPr>
        </p:nvSpPr>
        <p:spPr bwMode="auto"/>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28.08.2025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Abschnitts-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1850" y="1709738"/>
            <a:ext cx="10515600" cy="2852737"/>
          </a:xfrm>
        </p:spPr>
        <p:txBody>
          <a:bodyPr anchor="b"/>
          <a:lstStyle>
            <a:lvl1pPr>
              <a:defRPr sz="6000"/>
            </a:lvl1pPr>
          </a:lstStyle>
          <a:p>
            <a:pPr>
              <a:defRPr/>
            </a:pPr>
            <a:r>
              <a:rPr lang="de-DE"/>
              <a:t>Titelmasterformat durch Klicken bearbeiten</a:t>
            </a:r>
            <a:endParaRPr/>
          </a:p>
        </p:txBody>
      </p:sp>
      <p:sp>
        <p:nvSpPr>
          <p:cNvPr id="3" name="Textplatzhalter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de-DE"/>
              <a:t>Formatvorlagen des Textmasters bearbeiten</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28.08.2025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Inhaltsplatzhalter 2"/>
          <p:cNvSpPr>
            <a:spLocks noGrp="1"/>
          </p:cNvSpPr>
          <p:nvPr>
            <p:ph sz="half" idx="1"/>
          </p:nvPr>
        </p:nvSpPr>
        <p:spPr bwMode="auto">
          <a:xfrm>
            <a:off x="838200" y="1825625"/>
            <a:ext cx="5181600" cy="435133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Inhaltsplatzhalter 3"/>
          <p:cNvSpPr>
            <a:spLocks noGrp="1"/>
          </p:cNvSpPr>
          <p:nvPr>
            <p:ph sz="half" idx="2"/>
          </p:nvPr>
        </p:nvSpPr>
        <p:spPr bwMode="auto">
          <a:xfrm>
            <a:off x="6172200" y="1825625"/>
            <a:ext cx="5181600" cy="435133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Datumsplatzhalter 4"/>
          <p:cNvSpPr>
            <a:spLocks noGrp="1"/>
          </p:cNvSpPr>
          <p:nvPr>
            <p:ph type="dt" sz="half" idx="10"/>
          </p:nvPr>
        </p:nvSpPr>
        <p:spPr bwMode="auto"/>
        <p:txBody>
          <a:bodyPr/>
          <a:lstStyle/>
          <a:p>
            <a:pPr>
              <a:defRPr/>
            </a:pPr>
            <a:fld id="{8DB60370-896D-43DE-8621-3B53C70655A4}" type="datetimeFigureOut">
              <a:rPr lang="de-DE"/>
              <a:t>28.08.2025</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Vergleich">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365125"/>
            <a:ext cx="10515600" cy="1325563"/>
          </a:xfrm>
        </p:spPr>
        <p:txBody>
          <a:bodyPr/>
          <a:lstStyle/>
          <a:p>
            <a:pPr>
              <a:defRPr/>
            </a:pPr>
            <a:r>
              <a:rPr lang="de-DE"/>
              <a:t>Titelmasterformat durch Klicken bearbeiten</a:t>
            </a:r>
            <a:endParaRPr/>
          </a:p>
        </p:txBody>
      </p:sp>
      <p:sp>
        <p:nvSpPr>
          <p:cNvPr id="3" name="Textplatzhalt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Formatvorlagen des Textmasters bearbeiten</a:t>
            </a:r>
            <a:endParaRPr/>
          </a:p>
        </p:txBody>
      </p:sp>
      <p:sp>
        <p:nvSpPr>
          <p:cNvPr id="4" name="Inhaltsplatzhalter 3"/>
          <p:cNvSpPr>
            <a:spLocks noGrp="1"/>
          </p:cNvSpPr>
          <p:nvPr>
            <p:ph sz="half" idx="2"/>
          </p:nvPr>
        </p:nvSpPr>
        <p:spPr bwMode="auto">
          <a:xfrm>
            <a:off x="839788" y="2505074"/>
            <a:ext cx="5157787" cy="368458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Textplatzhalt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Formatvorlagen des Textmasters bearbeiten</a:t>
            </a:r>
            <a:endParaRPr/>
          </a:p>
        </p:txBody>
      </p:sp>
      <p:sp>
        <p:nvSpPr>
          <p:cNvPr id="6" name="Inhaltsplatzhalter 5"/>
          <p:cNvSpPr>
            <a:spLocks noGrp="1"/>
          </p:cNvSpPr>
          <p:nvPr>
            <p:ph sz="quarter" idx="4"/>
          </p:nvPr>
        </p:nvSpPr>
        <p:spPr bwMode="auto">
          <a:xfrm>
            <a:off x="6172200" y="2505074"/>
            <a:ext cx="5183188" cy="368458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Datumsplatzhalter 6"/>
          <p:cNvSpPr>
            <a:spLocks noGrp="1"/>
          </p:cNvSpPr>
          <p:nvPr>
            <p:ph type="dt" sz="half" idx="10"/>
          </p:nvPr>
        </p:nvSpPr>
        <p:spPr bwMode="auto"/>
        <p:txBody>
          <a:bodyPr/>
          <a:lstStyle/>
          <a:p>
            <a:pPr>
              <a:defRPr/>
            </a:pPr>
            <a:fld id="{8DB60370-896D-43DE-8621-3B53C70655A4}" type="datetimeFigureOut">
              <a:rPr lang="de-DE"/>
              <a:t>28.08.2025</a:t>
            </a:fld>
            <a:endParaRPr lang="de-DE"/>
          </a:p>
        </p:txBody>
      </p:sp>
      <p:sp>
        <p:nvSpPr>
          <p:cNvPr id="8" name="Fußzeilenplatzhalter 7"/>
          <p:cNvSpPr>
            <a:spLocks noGrp="1"/>
          </p:cNvSpPr>
          <p:nvPr>
            <p:ph type="ftr" sz="quarter" idx="11"/>
          </p:nvPr>
        </p:nvSpPr>
        <p:spPr bwMode="auto"/>
        <p:txBody>
          <a:bodyPr/>
          <a:lstStyle/>
          <a:p>
            <a:pPr>
              <a:defRPr/>
            </a:pPr>
            <a:endParaRPr lang="de-DE"/>
          </a:p>
        </p:txBody>
      </p:sp>
      <p:sp>
        <p:nvSpPr>
          <p:cNvPr id="9" name="Foliennummernplatzhalter 8"/>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Datumsplatzhalter 2"/>
          <p:cNvSpPr>
            <a:spLocks noGrp="1"/>
          </p:cNvSpPr>
          <p:nvPr>
            <p:ph type="dt" sz="half" idx="10"/>
          </p:nvPr>
        </p:nvSpPr>
        <p:spPr bwMode="auto"/>
        <p:txBody>
          <a:bodyPr/>
          <a:lstStyle/>
          <a:p>
            <a:pPr>
              <a:defRPr/>
            </a:pPr>
            <a:fld id="{8DB60370-896D-43DE-8621-3B53C70655A4}" type="datetimeFigureOut">
              <a:rPr lang="de-DE"/>
              <a:t>28.08.2025</a:t>
            </a:fld>
            <a:endParaRPr lang="de-DE"/>
          </a:p>
        </p:txBody>
      </p:sp>
      <p:sp>
        <p:nvSpPr>
          <p:cNvPr id="4" name="Fußzeilenplatzhalter 3"/>
          <p:cNvSpPr>
            <a:spLocks noGrp="1"/>
          </p:cNvSpPr>
          <p:nvPr>
            <p:ph type="ftr" sz="quarter" idx="11"/>
          </p:nvPr>
        </p:nvSpPr>
        <p:spPr bwMode="auto"/>
        <p:txBody>
          <a:bodyPr/>
          <a:lstStyle/>
          <a:p>
            <a:pPr>
              <a:defRPr/>
            </a:pPr>
            <a:endParaRPr lang="de-DE"/>
          </a:p>
        </p:txBody>
      </p:sp>
      <p:sp>
        <p:nvSpPr>
          <p:cNvPr id="5" name="Foliennummernplatzhalter 4"/>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8DB60370-896D-43DE-8621-3B53C70655A4}" type="datetimeFigureOut">
              <a:rPr lang="de-DE"/>
              <a:t>28.08.2025</a:t>
            </a:fld>
            <a:endParaRPr lang="de-DE"/>
          </a:p>
        </p:txBody>
      </p:sp>
      <p:sp>
        <p:nvSpPr>
          <p:cNvPr id="3" name="Fußzeilenplatzhalter 2"/>
          <p:cNvSpPr>
            <a:spLocks noGrp="1"/>
          </p:cNvSpPr>
          <p:nvPr>
            <p:ph type="ftr" sz="quarter" idx="11"/>
          </p:nvPr>
        </p:nvSpPr>
        <p:spPr bwMode="auto"/>
        <p:txBody>
          <a:bodyPr/>
          <a:lstStyle/>
          <a:p>
            <a:pPr>
              <a:defRPr/>
            </a:pPr>
            <a:endParaRPr lang="de-DE"/>
          </a:p>
        </p:txBody>
      </p:sp>
      <p:sp>
        <p:nvSpPr>
          <p:cNvPr id="4" name="Foliennummernplatzhalter 3"/>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457200"/>
            <a:ext cx="3932237" cy="1600200"/>
          </a:xfrm>
        </p:spPr>
        <p:txBody>
          <a:bodyPr anchor="b"/>
          <a:lstStyle>
            <a:lvl1pPr>
              <a:defRPr sz="3200"/>
            </a:lvl1pPr>
          </a:lstStyle>
          <a:p>
            <a:pPr>
              <a:defRPr/>
            </a:pPr>
            <a:r>
              <a:rPr lang="de-DE"/>
              <a:t>Titelmasterformat durch Klicken bearbeiten</a:t>
            </a:r>
            <a:endParaRPr/>
          </a:p>
        </p:txBody>
      </p:sp>
      <p:sp>
        <p:nvSpPr>
          <p:cNvPr id="3" name="Inhaltsplatzhalt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extplatzhalt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sp>
        <p:nvSpPr>
          <p:cNvPr id="5" name="Datumsplatzhalter 4"/>
          <p:cNvSpPr>
            <a:spLocks noGrp="1"/>
          </p:cNvSpPr>
          <p:nvPr>
            <p:ph type="dt" sz="half" idx="10"/>
          </p:nvPr>
        </p:nvSpPr>
        <p:spPr bwMode="auto"/>
        <p:txBody>
          <a:bodyPr/>
          <a:lstStyle/>
          <a:p>
            <a:pPr>
              <a:defRPr/>
            </a:pPr>
            <a:fld id="{8DB60370-896D-43DE-8621-3B53C70655A4}" type="datetimeFigureOut">
              <a:rPr lang="de-DE"/>
              <a:t>28.08.2025</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Bild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457200"/>
            <a:ext cx="3932237" cy="1600200"/>
          </a:xfrm>
        </p:spPr>
        <p:txBody>
          <a:bodyPr anchor="b"/>
          <a:lstStyle>
            <a:lvl1pPr>
              <a:defRPr sz="3200"/>
            </a:lvl1pPr>
          </a:lstStyle>
          <a:p>
            <a:pPr>
              <a:defRPr/>
            </a:pPr>
            <a:r>
              <a:rPr lang="de-DE"/>
              <a:t>Titelmasterformat durch Klicken bearbeiten</a:t>
            </a:r>
            <a:endParaRPr/>
          </a:p>
        </p:txBody>
      </p:sp>
      <p:sp>
        <p:nvSpPr>
          <p:cNvPr id="3" name="Bildplatzhalter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4" name="Textplatzhalt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sp>
        <p:nvSpPr>
          <p:cNvPr id="5" name="Datumsplatzhalter 4"/>
          <p:cNvSpPr>
            <a:spLocks noGrp="1"/>
          </p:cNvSpPr>
          <p:nvPr>
            <p:ph type="dt" sz="half" idx="10"/>
          </p:nvPr>
        </p:nvSpPr>
        <p:spPr bwMode="auto"/>
        <p:txBody>
          <a:bodyPr/>
          <a:lstStyle/>
          <a:p>
            <a:pPr>
              <a:defRPr/>
            </a:pPr>
            <a:fld id="{8DB60370-896D-43DE-8621-3B53C70655A4}" type="datetimeFigureOut">
              <a:rPr lang="de-DE"/>
              <a:t>28.08.2025</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lum/>
          </a:blip>
          <a:stretch/>
        </a:blipFill>
        <a:effectLst/>
      </p:bgPr>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de-DE"/>
              <a:t>Titelmasterformat durch Klicken bearbeiten</a:t>
            </a:r>
            <a:endParaRPr/>
          </a:p>
        </p:txBody>
      </p:sp>
      <p:sp>
        <p:nvSpPr>
          <p:cNvPr id="3" name="Textplatzhalt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DB60370-896D-43DE-8621-3B53C70655A4}" type="datetimeFigureOut">
              <a:rPr lang="de-DE"/>
              <a:t>28.08.2025</a:t>
            </a:fld>
            <a:endParaRPr lang="de-DE"/>
          </a:p>
        </p:txBody>
      </p:sp>
      <p:sp>
        <p:nvSpPr>
          <p:cNvPr id="5" name="Fußzeilenplatzhalt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Foliennummernplatzhalt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226671C-AB9B-4B6D-8BB6-90FC6EF259D2}" type="slidenum">
              <a:rPr lang="de-DE"/>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chesse.org/green-chemistry/experiments-optimized-by-green-chemistry-ideas/"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13.xml"/><Relationship Id="rId10" Type="http://schemas.openxmlformats.org/officeDocument/2006/relationships/image" Target="../media/image3.png"/><Relationship Id="rId4" Type="http://schemas.openxmlformats.org/officeDocument/2006/relationships/video" Target="../media/media2.mp4"/><Relationship Id="rId9" Type="http://schemas.openxmlformats.org/officeDocument/2006/relationships/hyperlink" Target="https://www.tiktok.com/@kemianluokkagadoli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start.luma.fi/en/materials/the-best-of-start-2022/"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hyperlink" Target="https://doi.org/10.1007/s10956-006-9027-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start.luma.fi/wp-content/uploads/2020/04/moldy-books-project-diary-1.pdf"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hyperlink" Target="https://youtu.be/TuFlIoRX0XI?feature=shar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youtu.be/q2c3yLgyY0g?feature=shared" TargetMode="External"/><Relationship Id="rId5" Type="http://schemas.openxmlformats.org/officeDocument/2006/relationships/hyperlink" Target="https://sites.google.com/view/ilmastolaskuri/diary?authuser=0" TargetMode="External"/><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3" Type="http://schemas.openxmlformats.org/officeDocument/2006/relationships/hyperlink" Target="https://www.helsinki.fi/en/research-stations/hyytiala-forest-station"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smear.avaa.csc.fi/" TargetMode="External"/><Relationship Id="rId4" Type="http://schemas.openxmlformats.org/officeDocument/2006/relationships/hyperlink" Target="https://www.helsinki.fi/en/research-stations/hyytiala-forest-field-station/research/station-for-measuring-ecosystem-atmospere-relations-smear"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opendata-education.github.io/en/"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smear.avaa.csc.fi/" TargetMode="External"/><Relationship Id="rId5" Type="http://schemas.openxmlformats.org/officeDocument/2006/relationships/hyperlink" Target="https://opendata.cern.ch/" TargetMode="External"/><Relationship Id="rId4" Type="http://schemas.openxmlformats.org/officeDocument/2006/relationships/hyperlink" Target="https://opendata-education.github.io/Mallipohjat/harjoitukset/Aerosolit.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miro.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teachingcommons.stanford.edu/resources/learning/learning-activities/project-based-learning" TargetMode="External"/><Relationship Id="rId3" Type="http://schemas.openxmlformats.org/officeDocument/2006/relationships/hyperlink" Target="https://doi.org/10.31129/LUMAT.9.1.1392" TargetMode="External"/><Relationship Id="rId7" Type="http://schemas.openxmlformats.org/officeDocument/2006/relationships/hyperlink" Target="https://start.luma.fi/en/materials/" TargetMode="External"/><Relationship Id="rId2" Type="http://schemas.openxmlformats.org/officeDocument/2006/relationships/hyperlink" Target="https://doi.org/10.1007/s10956-006-9027-1" TargetMode="External"/><Relationship Id="rId1" Type="http://schemas.openxmlformats.org/officeDocument/2006/relationships/slideLayout" Target="../slideLayouts/slideLayout4.xml"/><Relationship Id="rId6" Type="http://schemas.openxmlformats.org/officeDocument/2006/relationships/hyperlink" Target="https://start.luma.fi/en/" TargetMode="External"/><Relationship Id="rId5" Type="http://schemas.openxmlformats.org/officeDocument/2006/relationships/hyperlink" Target="https://www.pblworks.org/what-is-pbl" TargetMode="External"/><Relationship Id="rId10" Type="http://schemas.openxmlformats.org/officeDocument/2006/relationships/hyperlink" Target="https://er.educause.edu/articles/2015/1/using-design-thinking-in-higher-education" TargetMode="External"/><Relationship Id="rId4" Type="http://schemas.openxmlformats.org/officeDocument/2006/relationships/hyperlink" Target="https://doi.org/10.1007/978-94-6300-175-5_18" TargetMode="External"/><Relationship Id="rId9" Type="http://schemas.openxmlformats.org/officeDocument/2006/relationships/hyperlink" Target="https://www.edutopia.org/blog/pbl-through-a-makers-lens-patrick-water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007/s10956-006-9027-1"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miro.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tiktok.com/@kemianluokkagadoli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hyperlink" Target="https://www.helsinki.fi/en/science-education-and-academic-outreach/teachers/lumalab-gadolin"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1524000" y="2662572"/>
            <a:ext cx="9144000" cy="2387600"/>
          </a:xfrm>
        </p:spPr>
        <p:txBody>
          <a:bodyPr vertOverflow="overflow" horzOverflow="clip" vert="horz" wrap="square" lIns="91440" tIns="45720" rIns="91440" bIns="45720" numCol="1" spcCol="0" rtlCol="0" fromWordArt="0" anchor="b" anchorCtr="0" forceAA="0" compatLnSpc="0">
            <a:normAutofit fontScale="90000"/>
          </a:bodyPr>
          <a:lstStyle/>
          <a:p>
            <a:pPr rtl="1">
              <a:defRPr/>
            </a:pPr>
            <a:br>
              <a:rPr lang="en-US" b="1" dirty="0">
                <a:solidFill>
                  <a:srgbClr val="025952"/>
                </a:solidFill>
                <a:latin typeface="+mn-lt"/>
              </a:rPr>
            </a:br>
            <a:r>
              <a:rPr lang="ar-SA" b="1" dirty="0">
                <a:solidFill>
                  <a:srgbClr val="025952"/>
                </a:solidFill>
                <a:latin typeface="+mn-lt"/>
              </a:rPr>
              <a:t>التعلّم القائم على المشاريع والهياكل المبتكرة للتعليم من أجل التنمية المستدامة بالتعاون مع الشركاء غير الرسميين وغير النظاميين</a:t>
            </a:r>
            <a:endParaRPr lang="de-DE" b="1" dirty="0">
              <a:solidFill>
                <a:srgbClr val="025952"/>
              </a:solidFill>
              <a:latin typeface="+mn-lt"/>
            </a:endParaRPr>
          </a:p>
        </p:txBody>
      </p:sp>
      <p:sp>
        <p:nvSpPr>
          <p:cNvPr id="3" name="Untertitel 2"/>
          <p:cNvSpPr>
            <a:spLocks noGrp="1"/>
          </p:cNvSpPr>
          <p:nvPr>
            <p:ph type="subTitle" idx="1"/>
          </p:nvPr>
        </p:nvSpPr>
        <p:spPr bwMode="auto">
          <a:xfrm>
            <a:off x="1524000" y="5050172"/>
            <a:ext cx="9144000" cy="618688"/>
          </a:xfrm>
        </p:spPr>
        <p:txBody>
          <a:bodyPr>
            <a:normAutofit/>
          </a:bodyPr>
          <a:lstStyle/>
          <a:p>
            <a:pPr rtl="1">
              <a:defRPr/>
            </a:pPr>
            <a:r>
              <a:rPr lang="ar-SA" dirty="0">
                <a:solidFill>
                  <a:srgbClr val="025952"/>
                </a:solidFill>
              </a:rPr>
              <a:t>"صنّاع المستقبل: نحو بناء الاستدامة معًا"</a:t>
            </a:r>
          </a:p>
          <a:p>
            <a:pPr rtl="1">
              <a:defRPr/>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14" name="Google Shape;314;p39"/>
          <p:cNvSpPr txBox="1">
            <a:spLocks noGrp="1"/>
          </p:cNvSpPr>
          <p:nvPr>
            <p:ph type="title"/>
          </p:nvPr>
        </p:nvSpPr>
        <p:spPr bwMode="auto">
          <a:xfrm>
            <a:off x="457200" y="561860"/>
            <a:ext cx="11367370" cy="1325563"/>
          </a:xfrm>
          <a:prstGeom prst="rect">
            <a:avLst/>
          </a:prstGeom>
        </p:spPr>
        <p:txBody>
          <a:bodyPr spcFirstLastPara="1" vert="horz" wrap="square" lIns="121900" tIns="121900" rIns="121900" bIns="121900" rtlCol="0" anchor="t" anchorCtr="0">
            <a:noAutofit/>
          </a:bodyPr>
          <a:lstStyle/>
          <a:p>
            <a:pPr algn="r" rtl="1">
              <a:defRPr/>
            </a:pPr>
            <a:r>
              <a:rPr lang="ar-SA" sz="4000" b="1" dirty="0">
                <a:latin typeface="+mn-lt"/>
              </a:rPr>
              <a:t>مثال 1: بيئة تعلّم غير نظامية – زيارة دراسية إلى مختبر </a:t>
            </a:r>
            <a:r>
              <a:rPr lang="pt-PT" sz="4000" b="1" dirty="0">
                <a:latin typeface="+mn-lt"/>
              </a:rPr>
              <a:t>LUMALab Gadolin</a:t>
            </a:r>
            <a:endParaRPr sz="4000" b="1" dirty="0">
              <a:latin typeface="+mn-lt"/>
            </a:endParaRPr>
          </a:p>
        </p:txBody>
      </p:sp>
      <p:sp>
        <p:nvSpPr>
          <p:cNvPr id="315" name="Google Shape;315;p39"/>
          <p:cNvSpPr txBox="1">
            <a:spLocks noGrp="1"/>
          </p:cNvSpPr>
          <p:nvPr>
            <p:ph sz="half" idx="1"/>
          </p:nvPr>
        </p:nvSpPr>
        <p:spPr bwMode="auto">
          <a:xfrm>
            <a:off x="457201" y="1844825"/>
            <a:ext cx="7943056" cy="4332138"/>
          </a:xfrm>
          <a:prstGeom prst="rect">
            <a:avLst/>
          </a:prstGeom>
        </p:spPr>
        <p:txBody>
          <a:bodyPr spcFirstLastPara="1" vert="horz" wrap="square" lIns="121900" tIns="121900" rIns="121900" bIns="121900" rtlCol="0" anchor="t" anchorCtr="0">
            <a:noAutofit/>
          </a:bodyPr>
          <a:lstStyle/>
          <a:p>
            <a:pPr marL="0" indent="0" algn="r" rtl="1">
              <a:buSzPts val="1500"/>
              <a:buNone/>
              <a:defRPr/>
            </a:pPr>
            <a:r>
              <a:rPr lang="ar-SA" sz="2400" b="1" dirty="0"/>
              <a:t>قبل الزيارة الدراسية</a:t>
            </a:r>
            <a:endParaRPr sz="2400" b="1" dirty="0"/>
          </a:p>
          <a:p>
            <a:pPr algn="r" rtl="1">
              <a:buSzPts val="1500"/>
              <a:defRPr/>
            </a:pPr>
            <a:r>
              <a:rPr lang="ar-SA" sz="2000" dirty="0"/>
              <a:t>يقوم المعلّم بحجز الزيارة عبر الإنترنت</a:t>
            </a:r>
          </a:p>
          <a:p>
            <a:pPr algn="r" rtl="1">
              <a:buSzPts val="1500"/>
              <a:defRPr/>
            </a:pPr>
            <a:r>
              <a:rPr lang="ar-SA" sz="2000" dirty="0"/>
              <a:t>تُخطَّط موضوعات الزيارات الدراسية لدعم الأهداف التعليمية للمجموعة (بما يتوافق مع المنهاج الدراسي)</a:t>
            </a:r>
          </a:p>
          <a:p>
            <a:pPr algn="r" rtl="1">
              <a:buSzPts val="1500"/>
              <a:defRPr/>
            </a:pPr>
            <a:r>
              <a:rPr lang="ar-SA" sz="2000" dirty="0"/>
              <a:t>يُنجز الطلاب مهام تمهيدية داخل الصف</a:t>
            </a:r>
            <a:endParaRPr sz="2000" dirty="0"/>
          </a:p>
          <a:p>
            <a:pPr marL="0" indent="0" algn="r" rtl="1">
              <a:buNone/>
              <a:defRPr/>
            </a:pPr>
            <a:r>
              <a:rPr lang="ar-SA" sz="2400" b="1" dirty="0"/>
              <a:t>أثناء الزيارة الدراسية (يمكن أن تكون أيضًا زيارة افتراضية)</a:t>
            </a:r>
            <a:endParaRPr sz="2400" b="1" dirty="0"/>
          </a:p>
          <a:p>
            <a:pPr algn="r" rtl="1">
              <a:buSzPts val="1500"/>
              <a:defRPr/>
            </a:pPr>
            <a:r>
              <a:rPr lang="ar-SA" sz="2000" dirty="0"/>
              <a:t>تعلّم سياقي قائم على الاستقصاء والتجريب العملي</a:t>
            </a:r>
          </a:p>
          <a:p>
            <a:pPr algn="r" rtl="1">
              <a:buSzPts val="1500"/>
              <a:defRPr/>
            </a:pPr>
            <a:r>
              <a:rPr lang="ar-SA" sz="2000" dirty="0"/>
              <a:t>تتم الزيارات تحت إشراف طلاب جامعيين (معلمو كيمياء مستقبليون أو كيميائيون مستقبليون)</a:t>
            </a:r>
            <a:endParaRPr sz="2000" dirty="0"/>
          </a:p>
          <a:p>
            <a:pPr marL="0" indent="0" algn="r" rtl="1">
              <a:buNone/>
              <a:defRPr/>
            </a:pPr>
            <a:r>
              <a:rPr lang="ar-SA" sz="2400" b="1" dirty="0"/>
              <a:t>بعد الزيارة الدراسيّة</a:t>
            </a:r>
            <a:endParaRPr dirty="0"/>
          </a:p>
          <a:p>
            <a:pPr algn="r" rtl="1">
              <a:buSzPts val="1500"/>
              <a:defRPr/>
            </a:pPr>
            <a:r>
              <a:rPr lang="ar-SA" sz="2000" dirty="0"/>
              <a:t>مهام مراجعة للطلاب للتأمّل فيما تعلّموه</a:t>
            </a:r>
          </a:p>
          <a:p>
            <a:pPr algn="r" rtl="1">
              <a:buSzPts val="1500"/>
              <a:defRPr/>
            </a:pPr>
            <a:r>
              <a:rPr lang="ar-SA" sz="2000" dirty="0"/>
              <a:t>الحصول تقييم حول الزيارة</a:t>
            </a:r>
            <a:endParaRPr lang="en-US" sz="2000" dirty="0"/>
          </a:p>
        </p:txBody>
      </p:sp>
      <p:sp>
        <p:nvSpPr>
          <p:cNvPr id="5" name="Content Placeholder 4"/>
          <p:cNvSpPr>
            <a:spLocks noGrp="1"/>
          </p:cNvSpPr>
          <p:nvPr>
            <p:ph sz="half" idx="2"/>
          </p:nvPr>
        </p:nvSpPr>
        <p:spPr bwMode="auto">
          <a:xfrm>
            <a:off x="9043271" y="2462722"/>
            <a:ext cx="2781299" cy="3096344"/>
          </a:xfrm>
          <a:prstGeom prst="rect">
            <a:avLst/>
          </a:prstGeom>
          <a:solidFill>
            <a:schemeClr val="accent4">
              <a:lumMod val="20000"/>
              <a:lumOff val="80000"/>
            </a:schemeClr>
          </a:solidFill>
        </p:spPr>
        <p:txBody>
          <a:bodyPr anchor="ctr">
            <a:normAutofit/>
          </a:bodyPr>
          <a:lstStyle/>
          <a:p>
            <a:pPr marL="0" indent="0" algn="r" rtl="1">
              <a:spcBef>
                <a:spcPts val="0"/>
              </a:spcBef>
              <a:buNone/>
              <a:defRPr/>
            </a:pPr>
            <a:r>
              <a:rPr lang="ar-SA" sz="2000" b="1" dirty="0"/>
              <a:t>أمثلة على الأعمال المخبرية التي يمكن تنفيذها أثناء الزيارة:</a:t>
            </a:r>
          </a:p>
          <a:p>
            <a:pPr marL="0" lvl="0" indent="0" algn="r" rtl="1">
              <a:spcBef>
                <a:spcPts val="0"/>
              </a:spcBef>
              <a:spcAft>
                <a:spcPts val="0"/>
              </a:spcAft>
              <a:buNone/>
              <a:defRPr/>
            </a:pPr>
            <a:br>
              <a:rPr lang="en-US" sz="2000" b="1" dirty="0"/>
            </a:br>
            <a:r>
              <a:rPr lang="ar-SA" sz="2000" dirty="0">
                <a:hlinkClick r:id="rId2"/>
              </a:rPr>
              <a:t>تجارب مُحسَّنة وفقًا لمبادئ الكيمياء الخضراء – السلامة الكيميائية في تعليم العلوم (</a:t>
            </a:r>
            <a:r>
              <a:rPr lang="pt-PT" sz="2000" dirty="0">
                <a:hlinkClick r:id="rId2"/>
              </a:rPr>
              <a:t>chesse.org)</a:t>
            </a:r>
            <a:endParaRPr lang="pt-PT" sz="2000" dirty="0"/>
          </a:p>
          <a:p>
            <a:pPr marL="0" indent="0" algn="r" rtl="1">
              <a:buNone/>
              <a:defRPr/>
            </a:pPr>
            <a:endParaRPr lang="fi-FI" sz="2000" dirty="0"/>
          </a:p>
        </p:txBody>
      </p:sp>
      <p:pic>
        <p:nvPicPr>
          <p:cNvPr id="6" name="Picture 8" descr="Icon&#10;&#10;Description automatically generated"/>
          <p:cNvPicPr>
            <a:picLocks noChangeAspect="1"/>
          </p:cNvPicPr>
          <p:nvPr/>
        </p:nvPicPr>
        <p:blipFill>
          <a:blip r:embed="rId3"/>
          <a:stretch/>
        </p:blipFill>
        <p:spPr bwMode="auto">
          <a:xfrm>
            <a:off x="335360" y="5708560"/>
            <a:ext cx="1118000" cy="111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22" name="Google Shape;322;p40"/>
          <p:cNvSpPr txBox="1">
            <a:spLocks noGrp="1"/>
          </p:cNvSpPr>
          <p:nvPr>
            <p:ph type="title"/>
          </p:nvPr>
        </p:nvSpPr>
        <p:spPr bwMode="auto">
          <a:xfrm>
            <a:off x="415599" y="593367"/>
            <a:ext cx="11170975" cy="763600"/>
          </a:xfrm>
          <a:prstGeom prst="rect">
            <a:avLst/>
          </a:prstGeom>
        </p:spPr>
        <p:txBody>
          <a:bodyPr spcFirstLastPara="1" vert="horz" wrap="square" lIns="121900" tIns="121900" rIns="121900" bIns="121900" rtlCol="0" anchor="t" anchorCtr="0">
            <a:noAutofit/>
          </a:bodyPr>
          <a:lstStyle/>
          <a:p>
            <a:pPr algn="r" rtl="1">
              <a:defRPr/>
            </a:pPr>
            <a:r>
              <a:rPr lang="ar-SA" sz="4000" b="1" dirty="0">
                <a:latin typeface="+mn-lt"/>
              </a:rPr>
              <a:t>مثال 2: التعلّم غير الرسمي عبر </a:t>
            </a:r>
            <a:r>
              <a:rPr lang="pt-PT" sz="4000" b="1" dirty="0"/>
              <a:t>Gadolin TikTok</a:t>
            </a:r>
            <a:br>
              <a:rPr lang="pt-PT" sz="4000" dirty="0"/>
            </a:br>
            <a:endParaRPr sz="4000" b="1" dirty="0">
              <a:latin typeface="+mn-lt"/>
            </a:endParaRPr>
          </a:p>
        </p:txBody>
      </p:sp>
      <p:sp>
        <p:nvSpPr>
          <p:cNvPr id="323" name="Google Shape;323;p40"/>
          <p:cNvSpPr txBox="1">
            <a:spLocks noGrp="1"/>
          </p:cNvSpPr>
          <p:nvPr>
            <p:ph type="body" idx="1"/>
          </p:nvPr>
        </p:nvSpPr>
        <p:spPr bwMode="auto">
          <a:xfrm>
            <a:off x="415599" y="1502229"/>
            <a:ext cx="5751936" cy="4996227"/>
          </a:xfrm>
          <a:prstGeom prst="rect">
            <a:avLst/>
          </a:prstGeom>
        </p:spPr>
        <p:txBody>
          <a:bodyPr spcFirstLastPara="1" vert="horz" wrap="square" lIns="121900" tIns="121900" rIns="121900" bIns="121900" rtlCol="0" anchor="t" anchorCtr="0">
            <a:noAutofit/>
          </a:bodyPr>
          <a:lstStyle/>
          <a:p>
            <a:pPr marL="11113" indent="0" algn="r" rtl="1">
              <a:buSzPts val="1500"/>
              <a:buNone/>
              <a:defRPr/>
            </a:pPr>
            <a:r>
              <a:rPr lang="ar-SA" sz="2400" b="1" dirty="0"/>
              <a:t>التعلّم غير الرسمي للكيمياء</a:t>
            </a:r>
            <a:endParaRPr lang="pt-PT" b="1" dirty="0"/>
          </a:p>
          <a:p>
            <a:pPr marL="290415" indent="-342900" algn="r" rtl="1">
              <a:lnSpc>
                <a:spcPct val="100000"/>
              </a:lnSpc>
              <a:spcBef>
                <a:spcPts val="500"/>
              </a:spcBef>
              <a:buSzPts val="1500"/>
              <a:defRPr/>
            </a:pPr>
            <a:r>
              <a:rPr lang="ar-SA" sz="2000" dirty="0"/>
              <a:t>جعل الكيمياء ممتعة وجذّابة</a:t>
            </a:r>
            <a:endParaRPr lang="en-US" sz="2000" dirty="0"/>
          </a:p>
          <a:p>
            <a:pPr marL="290415" indent="-342900" algn="r" rtl="1">
              <a:lnSpc>
                <a:spcPct val="100000"/>
              </a:lnSpc>
              <a:spcBef>
                <a:spcPts val="500"/>
              </a:spcBef>
              <a:buSzPts val="1500"/>
              <a:defRPr/>
            </a:pPr>
            <a:r>
              <a:rPr lang="ar-SA" sz="2000" dirty="0"/>
              <a:t>تحفيز الشباب على تعلّم العلوم واتباع مسارات مهنية فيها</a:t>
            </a:r>
            <a:endParaRPr lang="en-US" sz="2000" dirty="0"/>
          </a:p>
          <a:p>
            <a:pPr marL="290415" indent="-342900" algn="r" rtl="1">
              <a:lnSpc>
                <a:spcPct val="100000"/>
              </a:lnSpc>
              <a:spcBef>
                <a:spcPts val="500"/>
              </a:spcBef>
              <a:buSzPts val="1500"/>
              <a:defRPr/>
            </a:pPr>
            <a:r>
              <a:rPr lang="ar-SA" sz="2000" dirty="0"/>
              <a:t>دعم الحوار مع الشباب حول العلوم</a:t>
            </a:r>
            <a:br>
              <a:rPr lang="ar-SA" sz="2000" dirty="0"/>
            </a:br>
            <a:endParaRPr lang="en-US" sz="2200" dirty="0"/>
          </a:p>
          <a:p>
            <a:pPr marL="11113" indent="0" algn="r" rtl="1">
              <a:lnSpc>
                <a:spcPct val="100000"/>
              </a:lnSpc>
              <a:spcBef>
                <a:spcPts val="500"/>
              </a:spcBef>
              <a:buSzPts val="1500"/>
              <a:buNone/>
              <a:defRPr/>
            </a:pPr>
            <a:r>
              <a:rPr lang="ar-SA" sz="2400" b="1" dirty="0"/>
              <a:t>أهمية ذلك للمعلمين</a:t>
            </a:r>
          </a:p>
          <a:p>
            <a:pPr marL="354013" indent="-342900" algn="r" rtl="1">
              <a:lnSpc>
                <a:spcPct val="100000"/>
              </a:lnSpc>
              <a:spcBef>
                <a:spcPts val="500"/>
              </a:spcBef>
              <a:buSzPts val="1500"/>
              <a:defRPr/>
            </a:pPr>
            <a:r>
              <a:rPr lang="ar-SA" sz="2000" dirty="0"/>
              <a:t>استخدامه كعروض توضيحية</a:t>
            </a:r>
          </a:p>
          <a:p>
            <a:pPr marL="354013" indent="-342900" algn="r" rtl="1">
              <a:lnSpc>
                <a:spcPct val="100000"/>
              </a:lnSpc>
              <a:spcBef>
                <a:spcPts val="500"/>
              </a:spcBef>
              <a:buSzPts val="1500"/>
              <a:defRPr/>
            </a:pPr>
            <a:r>
              <a:rPr lang="ar-SA" sz="2000" dirty="0"/>
              <a:t>مقاطع تمهيدية لدعم النقاش وتعزيز الاهتمام بالتعلّم</a:t>
            </a:r>
          </a:p>
          <a:p>
            <a:pPr marL="354013" indent="-342900" algn="r" rtl="1">
              <a:lnSpc>
                <a:spcPct val="100000"/>
              </a:lnSpc>
              <a:spcBef>
                <a:spcPts val="500"/>
              </a:spcBef>
              <a:buSzPts val="1500"/>
              <a:defRPr/>
            </a:pPr>
            <a:r>
              <a:rPr lang="ar-SA" sz="2000" dirty="0"/>
              <a:t>ورشة عمل متعددة التخصصات تدعم تعلّم العلوم والثقافة الإعلامية</a:t>
            </a:r>
            <a:endParaRPr sz="2000" dirty="0"/>
          </a:p>
        </p:txBody>
      </p:sp>
      <p:pic>
        <p:nvPicPr>
          <p:cNvPr id="2" name="Salakirjoitus">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p:blipFill>
        <p:spPr bwMode="auto">
          <a:xfrm>
            <a:off x="6701553" y="1356965"/>
            <a:ext cx="2612845" cy="4643783"/>
          </a:xfrm>
          <a:prstGeom prst="rect">
            <a:avLst/>
          </a:prstGeom>
        </p:spPr>
      </p:pic>
      <p:pic>
        <p:nvPicPr>
          <p:cNvPr id="4" name="STUK">
            <a:hlinkClick r:id="" action="ppaction://media"/>
            <a:extLst>
              <a:ext uri="{C183D7F6-B498-43B3-948B-1728B52AA6E4}">
                <adec:decorative xmlns:adec="http://schemas.microsoft.com/office/drawing/2017/decorative" val="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p:blipFill>
        <p:spPr bwMode="auto">
          <a:xfrm>
            <a:off x="9446776" y="1356966"/>
            <a:ext cx="2612846" cy="4643784"/>
          </a:xfrm>
          <a:prstGeom prst="rect">
            <a:avLst/>
          </a:prstGeom>
        </p:spPr>
      </p:pic>
      <p:sp>
        <p:nvSpPr>
          <p:cNvPr id="3" name="TextBox 2"/>
          <p:cNvSpPr txBox="1"/>
          <p:nvPr/>
        </p:nvSpPr>
        <p:spPr bwMode="auto">
          <a:xfrm>
            <a:off x="6271596" y="6130766"/>
            <a:ext cx="2346624" cy="738664"/>
          </a:xfrm>
          <a:prstGeom prst="rect">
            <a:avLst/>
          </a:prstGeom>
          <a:noFill/>
        </p:spPr>
        <p:txBody>
          <a:bodyPr wrap="square" rtlCol="0">
            <a:spAutoFit/>
          </a:bodyPr>
          <a:lstStyle/>
          <a:p>
            <a:pPr>
              <a:defRPr/>
            </a:pPr>
            <a:r>
              <a:rPr lang="fi-FI" sz="1400" u="sng">
                <a:hlinkClick r:id="rId9" tooltip="https://www.tiktok.com/@kemianluokkagadolin"/>
              </a:rPr>
              <a:t>Kemianluokka Gadolin (@kemianluokkagadolin) | TikTok</a:t>
            </a:r>
            <a:endParaRPr lang="fi-FI" sz="1400"/>
          </a:p>
        </p:txBody>
      </p:sp>
      <p:pic>
        <p:nvPicPr>
          <p:cNvPr id="6" name="Picture 8" descr="Icon&#10;&#10;Description automatically generated"/>
          <p:cNvPicPr>
            <a:picLocks noChangeAspect="1"/>
          </p:cNvPicPr>
          <p:nvPr/>
        </p:nvPicPr>
        <p:blipFill>
          <a:blip r:embed="rId10"/>
          <a:stretch/>
        </p:blipFill>
        <p:spPr bwMode="auto">
          <a:xfrm>
            <a:off x="5361140" y="5784596"/>
            <a:ext cx="1073404" cy="1073404"/>
          </a:xfrm>
          <a:prstGeom prst="rect">
            <a:avLst/>
          </a:prstGeom>
        </p:spPr>
      </p:pic>
      <p:sp>
        <p:nvSpPr>
          <p:cNvPr id="5" name="TextBox 4">
            <a:extLst>
              <a:ext uri="{FF2B5EF4-FFF2-40B4-BE49-F238E27FC236}">
                <a16:creationId xmlns:a16="http://schemas.microsoft.com/office/drawing/2014/main" id="{F88862B6-11FA-F88C-99B2-C8BC57AD273C}"/>
              </a:ext>
            </a:extLst>
          </p:cNvPr>
          <p:cNvSpPr txBox="1"/>
          <p:nvPr/>
        </p:nvSpPr>
        <p:spPr bwMode="auto">
          <a:xfrm>
            <a:off x="415599" y="6321298"/>
            <a:ext cx="4841480" cy="307777"/>
          </a:xfrm>
          <a:prstGeom prst="rect">
            <a:avLst/>
          </a:prstGeom>
          <a:noFill/>
        </p:spPr>
        <p:txBody>
          <a:bodyPr wrap="square">
            <a:spAutoFit/>
          </a:bodyPr>
          <a:lstStyle/>
          <a:p>
            <a:pPr algn="r" rtl="1"/>
            <a:r>
              <a:rPr lang="ar-SA" sz="1400" dirty="0"/>
              <a:t>مقاطع فيديو </a:t>
            </a:r>
            <a:r>
              <a:rPr lang="en-US" sz="1400" dirty="0"/>
              <a:t> TikTok</a:t>
            </a:r>
            <a:r>
              <a:rPr lang="ar-SA" sz="1400" dirty="0"/>
              <a:t>من </a:t>
            </a:r>
            <a:r>
              <a:rPr lang="pt-PT" sz="1400" dirty="0"/>
              <a:t>LUMAlab Gadolin، </a:t>
            </a:r>
            <a:r>
              <a:rPr lang="ar-SA" sz="1400" dirty="0"/>
              <a:t>جامعة هلسنكي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7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lgn="ctr" rtl="1">
              <a:defRPr/>
            </a:pPr>
            <a:r>
              <a:rPr lang="ar-SA" sz="4400" b="1" dirty="0">
                <a:solidFill>
                  <a:srgbClr val="025952"/>
                </a:solidFill>
                <a:latin typeface="+mn-lt"/>
              </a:rPr>
              <a:t>2. كيف نتعاون مع الشركاء غير النظاميين وغير الرسميين في مجال التعليم من أجل التنمية المستدامة؟</a:t>
            </a:r>
            <a:br>
              <a:rPr lang="ar-SA" dirty="0"/>
            </a:br>
            <a:endParaRPr lang="fi-FI" b="1" dirty="0"/>
          </a:p>
        </p:txBody>
      </p:sp>
      <p:sp>
        <p:nvSpPr>
          <p:cNvPr id="3" name="Content Placeholder 2"/>
          <p:cNvSpPr>
            <a:spLocks noGrp="1"/>
          </p:cNvSpPr>
          <p:nvPr>
            <p:ph type="body" idx="1"/>
          </p:nvPr>
        </p:nvSpPr>
        <p:spPr bwMode="auto"/>
        <p:txBody>
          <a:bodyPr>
            <a:normAutofit/>
          </a:bodyPr>
          <a:lstStyle/>
          <a:p>
            <a:pPr algn="ctr" rtl="1">
              <a:defRPr/>
            </a:pPr>
            <a:r>
              <a:rPr lang="ar-SA" sz="2800" dirty="0">
                <a:solidFill>
                  <a:srgbClr val="025952"/>
                </a:solidFill>
              </a:rPr>
              <a:t>مقدمة من خلال مثال</a:t>
            </a:r>
            <a:br>
              <a:rPr lang="ar-SA" sz="2800" dirty="0">
                <a:solidFill>
                  <a:srgbClr val="025952"/>
                </a:solidFill>
              </a:rPr>
            </a:br>
            <a:r>
              <a:rPr lang="ar-SA" sz="2800" dirty="0">
                <a:solidFill>
                  <a:srgbClr val="025952"/>
                </a:solidFill>
              </a:rPr>
              <a:t>المعايير الأساسية للتعاون مع الشركاء غير النظاميين وغير الرسميين</a:t>
            </a:r>
            <a:endParaRPr sz="2800" dirty="0">
              <a:solidFill>
                <a:srgbClr val="025952"/>
              </a:solidFill>
            </a:endParaRPr>
          </a:p>
          <a:p>
            <a:pPr algn="ctr">
              <a:defRPr/>
            </a:pPr>
            <a:endParaRPr lang="en-US" sz="2800" dirty="0">
              <a:solidFill>
                <a:srgbClr val="02595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98073" y="595584"/>
            <a:ext cx="10754139" cy="1325563"/>
          </a:xfrm>
        </p:spPr>
        <p:txBody>
          <a:bodyPr>
            <a:noAutofit/>
          </a:bodyPr>
          <a:lstStyle/>
          <a:p>
            <a:pPr algn="r" rtl="1">
              <a:defRPr/>
            </a:pPr>
            <a:br>
              <a:rPr lang="ar-SA" sz="4000" b="1" dirty="0">
                <a:latin typeface="+mn-lt"/>
              </a:rPr>
            </a:br>
            <a:r>
              <a:rPr lang="ar-SA" sz="4000" b="1" dirty="0">
                <a:latin typeface="+mn-lt"/>
              </a:rPr>
              <a:t>مثال على إمكانيات التعاون غير النظامي وغير الرسمي للمدارس</a:t>
            </a:r>
            <a:br>
              <a:rPr lang="ar-SA" dirty="0"/>
            </a:br>
            <a:endParaRPr lang="fi-FI" b="1" dirty="0">
              <a:latin typeface="+mn-lt"/>
            </a:endParaRPr>
          </a:p>
        </p:txBody>
      </p:sp>
      <p:sp>
        <p:nvSpPr>
          <p:cNvPr id="5" name="Text Placeholder 4"/>
          <p:cNvSpPr>
            <a:spLocks noGrp="1"/>
          </p:cNvSpPr>
          <p:nvPr>
            <p:ph type="body" idx="1"/>
          </p:nvPr>
        </p:nvSpPr>
        <p:spPr bwMode="auto"/>
        <p:txBody>
          <a:bodyPr/>
          <a:lstStyle/>
          <a:p>
            <a:pPr algn="r" rtl="1">
              <a:defRPr/>
            </a:pPr>
            <a:r>
              <a:rPr lang="ar-SA" dirty="0"/>
              <a:t>مشروع المساحات الخضراء</a:t>
            </a:r>
            <a:endParaRPr lang="fi-FI" dirty="0"/>
          </a:p>
        </p:txBody>
      </p:sp>
      <p:sp>
        <p:nvSpPr>
          <p:cNvPr id="3" name="Text Placeholder 2"/>
          <p:cNvSpPr>
            <a:spLocks noGrp="1"/>
          </p:cNvSpPr>
          <p:nvPr>
            <p:ph sz="half" idx="2"/>
          </p:nvPr>
        </p:nvSpPr>
        <p:spPr bwMode="auto">
          <a:xfrm>
            <a:off x="839788" y="2505074"/>
            <a:ext cx="7056412" cy="4236294"/>
          </a:xfrm>
          <a:prstGeom prst="rect">
            <a:avLst/>
          </a:prstGeom>
          <a:solidFill>
            <a:schemeClr val="bg1"/>
          </a:solidFill>
        </p:spPr>
        <p:txBody>
          <a:bodyPr>
            <a:noAutofit/>
          </a:bodyPr>
          <a:lstStyle/>
          <a:p>
            <a:pPr indent="0" algn="r" rtl="1">
              <a:buNone/>
              <a:defRPr/>
            </a:pPr>
            <a:endParaRPr lang="ar-SA" sz="1800" b="1" i="1" dirty="0"/>
          </a:p>
          <a:p>
            <a:pPr indent="0" algn="r" rtl="1">
              <a:buNone/>
              <a:defRPr/>
            </a:pPr>
            <a:r>
              <a:rPr lang="ar-SA" sz="1800" b="1" i="1" dirty="0"/>
              <a:t>اسم المجتمع التعليمي:</a:t>
            </a:r>
            <a:br>
              <a:rPr lang="ar-SA" sz="1800" b="1" i="1" dirty="0"/>
            </a:br>
            <a:r>
              <a:rPr lang="ar-SA" sz="1800" dirty="0"/>
              <a:t>مدرسة </a:t>
            </a:r>
            <a:r>
              <a:rPr lang="pt-PT" sz="1800" dirty="0"/>
              <a:t>Veikkolan yhtenäiskoulu، </a:t>
            </a:r>
            <a:r>
              <a:rPr lang="ar-SA" sz="1800" dirty="0"/>
              <a:t>فنلندا (المرحلة الثانوية)</a:t>
            </a:r>
            <a:br>
              <a:rPr lang="ar-SA" sz="1800" dirty="0"/>
            </a:br>
            <a:r>
              <a:rPr lang="ar-SA" sz="1800" b="1" i="1" dirty="0"/>
              <a:t>المستوى المدرسي: </a:t>
            </a:r>
            <a:br>
              <a:rPr lang="ar-SA" sz="1800" b="1" i="1" dirty="0"/>
            </a:br>
            <a:r>
              <a:rPr lang="ar-SA" sz="1800" i="1" dirty="0"/>
              <a:t>المرحلة الابتدائية والإعدادية الدنيا</a:t>
            </a:r>
            <a:br>
              <a:rPr lang="ar-SA" sz="1800" dirty="0"/>
            </a:br>
            <a:r>
              <a:rPr lang="ar-SA" sz="1800" b="1" i="1" dirty="0"/>
              <a:t>المواد المدمجة</a:t>
            </a:r>
            <a:r>
              <a:rPr lang="ar-SA" sz="1800" b="1" dirty="0"/>
              <a:t>: </a:t>
            </a:r>
            <a:r>
              <a:rPr lang="ar-SA" sz="1800" dirty="0"/>
              <a:t>الرياضيات، الأشغال اليدوية، البرمجة، علم الأحياء، اللغة الإنجليزية</a:t>
            </a:r>
          </a:p>
          <a:p>
            <a:pPr indent="0" algn="r" rtl="1">
              <a:buNone/>
              <a:defRPr/>
            </a:pPr>
            <a:endParaRPr lang="en-US" sz="1800" i="1" dirty="0"/>
          </a:p>
          <a:p>
            <a:pPr marL="0" indent="0" algn="r" rtl="1">
              <a:buNone/>
            </a:pPr>
            <a:r>
              <a:rPr lang="ar-SA" sz="1800" b="1" dirty="0"/>
              <a:t>باختصار:</a:t>
            </a:r>
            <a:br>
              <a:rPr lang="ar-SA" sz="1800" dirty="0"/>
            </a:br>
            <a:r>
              <a:rPr lang="ar-SA" sz="1800" dirty="0"/>
              <a:t>تمثّلت الفكرة في إنشاء نظام آلي لزراعة الأعشاب داخل المدرسة. كانت المهمة الأولى تصميم نموذج أولي لاختبار الفكرة، ثم الشروع في بنائه. تمتلك المدرسة خبرة واسعة في مجال الأشغال اليدوية، لذلك أراد الطلاب تصميم نموذج أنيق. وقد ساعد العديد من الشركاء، بما في ذلك شركات، في إنجاز العمل من خلال توفير المواد اللازمة.</a:t>
            </a:r>
          </a:p>
          <a:p>
            <a:pPr marL="0" indent="0" algn="r" rtl="1">
              <a:buNone/>
            </a:pPr>
            <a:r>
              <a:rPr lang="ar-SA" sz="1800" dirty="0">
                <a:hlinkClick r:id="rId3"/>
              </a:rPr>
              <a:t>شاهد فيديو المشروع على يوتيوب (</a:t>
            </a:r>
            <a:r>
              <a:rPr lang="pt-PT" sz="1800" b="1" dirty="0">
                <a:hlinkClick r:id="rId3"/>
              </a:rPr>
              <a:t>The best of StarT 2022</a:t>
            </a:r>
            <a:r>
              <a:rPr lang="ar-SA" sz="1800" dirty="0">
                <a:hlinkClick r:id="rId3"/>
              </a:rPr>
              <a:t>)</a:t>
            </a:r>
            <a:br>
              <a:rPr lang="en-US" sz="1800" i="0" dirty="0"/>
            </a:br>
            <a:endParaRPr lang="en-US" sz="1800" b="1" dirty="0"/>
          </a:p>
        </p:txBody>
      </p:sp>
      <p:pic>
        <p:nvPicPr>
          <p:cNvPr id="12" name="Content Placeholder 11" descr="The herb growing system in the school during final stages of building. ">
            <a:extLst>
              <a:ext uri="{FF2B5EF4-FFF2-40B4-BE49-F238E27FC236}">
                <a16:creationId xmlns:a16="http://schemas.microsoft.com/office/drawing/2014/main" id="{15673592-937D-36AC-AAB8-2E80A2C84F89}"/>
              </a:ext>
            </a:extLst>
          </p:cNvPr>
          <p:cNvPicPr>
            <a:picLocks noGrp="1" noChangeAspect="1"/>
          </p:cNvPicPr>
          <p:nvPr>
            <p:ph sz="quarter" idx="4"/>
          </p:nvPr>
        </p:nvPicPr>
        <p:blipFill>
          <a:blip r:embed="rId4"/>
          <a:srcRect l="48182"/>
          <a:stretch/>
        </p:blipFill>
        <p:spPr>
          <a:xfrm>
            <a:off x="8280361" y="1681163"/>
            <a:ext cx="3481703" cy="3748132"/>
          </a:xfrm>
        </p:spPr>
      </p:pic>
      <p:sp>
        <p:nvSpPr>
          <p:cNvPr id="18" name="TextBox 17">
            <a:extLst>
              <a:ext uri="{FF2B5EF4-FFF2-40B4-BE49-F238E27FC236}">
                <a16:creationId xmlns:a16="http://schemas.microsoft.com/office/drawing/2014/main" id="{57F81C25-E6C9-C468-E4F9-AEFDD7A6FBF0}"/>
              </a:ext>
            </a:extLst>
          </p:cNvPr>
          <p:cNvSpPr txBox="1"/>
          <p:nvPr/>
        </p:nvSpPr>
        <p:spPr>
          <a:xfrm>
            <a:off x="8280361" y="5517232"/>
            <a:ext cx="3481704" cy="338554"/>
          </a:xfrm>
          <a:prstGeom prst="rect">
            <a:avLst/>
          </a:prstGeom>
          <a:noFill/>
        </p:spPr>
        <p:txBody>
          <a:bodyPr wrap="square">
            <a:spAutoFit/>
          </a:bodyPr>
          <a:lstStyle/>
          <a:p>
            <a:pPr algn="r" rtl="1">
              <a:defRPr/>
            </a:pPr>
            <a:r>
              <a:rPr lang="ar-SA" sz="1600" dirty="0"/>
              <a:t>الصورة: برنامج </a:t>
            </a:r>
            <a:r>
              <a:rPr lang="pt-PT" sz="1600" b="1" dirty="0"/>
              <a:t>StarT LUMA</a:t>
            </a:r>
            <a:r>
              <a:rPr lang="pt-PT" sz="1600" dirty="0"/>
              <a:t>، </a:t>
            </a:r>
            <a:r>
              <a:rPr lang="ar-SA" sz="1600" dirty="0"/>
              <a:t>جامعة هلسنكي</a:t>
            </a:r>
            <a:endParaRPr lang="en-US" sz="1600" dirty="0"/>
          </a:p>
        </p:txBody>
      </p:sp>
      <p:pic>
        <p:nvPicPr>
          <p:cNvPr id="4" name="Picture 3"/>
          <p:cNvPicPr>
            <a:picLocks noChangeAspect="1"/>
          </p:cNvPicPr>
          <p:nvPr/>
        </p:nvPicPr>
        <p:blipFill>
          <a:blip r:embed="rId5"/>
          <a:stretch/>
        </p:blipFill>
        <p:spPr bwMode="auto">
          <a:xfrm>
            <a:off x="11332129" y="83625"/>
            <a:ext cx="859871" cy="85987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87235" y="500062"/>
            <a:ext cx="10617530" cy="1325563"/>
          </a:xfrm>
        </p:spPr>
        <p:txBody>
          <a:bodyPr>
            <a:normAutofit fontScale="90000"/>
          </a:bodyPr>
          <a:lstStyle/>
          <a:p>
            <a:pPr algn="ctr" rtl="1">
              <a:defRPr/>
            </a:pPr>
            <a:br>
              <a:rPr lang="ar-SA" sz="4000" b="1" dirty="0">
                <a:latin typeface="+mn-lt"/>
              </a:rPr>
            </a:br>
            <a:r>
              <a:rPr lang="ar-SA" sz="4000" b="1" dirty="0">
                <a:latin typeface="+mn-lt"/>
              </a:rPr>
              <a:t>قائمةُ فحصٍ لتخطيط زيارةٍ إلى بيئة تعليمية غير نظامية</a:t>
            </a:r>
            <a:br>
              <a:rPr lang="ar-SA" sz="4000" dirty="0"/>
            </a:br>
            <a:endParaRPr lang="fi-FI" sz="4000" b="1" dirty="0">
              <a:latin typeface="+mn-lt"/>
            </a:endParaRPr>
          </a:p>
        </p:txBody>
      </p:sp>
      <p:sp>
        <p:nvSpPr>
          <p:cNvPr id="6" name="TextBox 5"/>
          <p:cNvSpPr txBox="1"/>
          <p:nvPr/>
        </p:nvSpPr>
        <p:spPr bwMode="auto">
          <a:xfrm>
            <a:off x="581891" y="6242586"/>
            <a:ext cx="8219421" cy="461665"/>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r>
              <a:rPr lang="en-US" sz="1200" b="0" i="0"/>
              <a:t>Eshach, H. (2007). Bridging In-school and Out-of-school Learning: Formal, Non-Formal, and Informal Education. </a:t>
            </a:r>
            <a:r>
              <a:rPr lang="en-US" sz="1200" b="0" i="1"/>
              <a:t>Journal of Science Education and Technology</a:t>
            </a:r>
            <a:r>
              <a:rPr lang="en-US" sz="1200" b="0" i="0"/>
              <a:t>, </a:t>
            </a:r>
            <a:r>
              <a:rPr lang="en-US" sz="1200" b="0" i="1"/>
              <a:t>16</a:t>
            </a:r>
            <a:r>
              <a:rPr lang="en-US" sz="1200" b="0" i="0"/>
              <a:t>(2), p. 174. </a:t>
            </a:r>
            <a:r>
              <a:rPr lang="en-US" sz="1200" b="0" i="0" u="sng" strike="noStrike">
                <a:solidFill>
                  <a:srgbClr val="0F6CBF"/>
                </a:solidFill>
                <a:hlinkClick r:id="rId2" tooltip="https://doi.org/10.1007/s10956-006-9027-1"/>
              </a:rPr>
              <a:t>https://doi.org/10.1007/s10956-006-9027-1</a:t>
            </a:r>
            <a:endParaRPr lang="en-US" sz="1200" b="0" i="0" u="none" strike="noStrike">
              <a:solidFill>
                <a:srgbClr val="0F6CBF"/>
              </a:solidFill>
            </a:endParaRPr>
          </a:p>
        </p:txBody>
      </p:sp>
      <p:sp>
        <p:nvSpPr>
          <p:cNvPr id="4" name="Content Placeholder 3"/>
          <p:cNvSpPr>
            <a:spLocks noGrp="1"/>
          </p:cNvSpPr>
          <p:nvPr>
            <p:ph idx="1"/>
          </p:nvPr>
        </p:nvSpPr>
        <p:spPr bwMode="auto">
          <a:xfrm>
            <a:off x="838200" y="1858436"/>
            <a:ext cx="10515600" cy="4351338"/>
          </a:xfrm>
        </p:spPr>
        <p:txBody>
          <a:bodyPr>
            <a:normAutofit/>
          </a:bodyPr>
          <a:lstStyle/>
          <a:p>
            <a:pPr marL="514350" indent="-514350" algn="r" rtl="1">
              <a:buFont typeface="Arial"/>
              <a:buAutoNum type="arabicPeriod"/>
              <a:defRPr/>
            </a:pPr>
            <a:r>
              <a:rPr lang="ar-SA" sz="2200" dirty="0"/>
              <a:t>تحديد واضح </a:t>
            </a:r>
            <a:r>
              <a:rPr lang="ar-SA" sz="2200" b="1" dirty="0"/>
              <a:t>للأهداف التعليمية </a:t>
            </a:r>
            <a:r>
              <a:rPr lang="ar-SA" sz="2200" dirty="0"/>
              <a:t>والنتائج المتوقعة</a:t>
            </a:r>
            <a:r>
              <a:rPr lang="en-US" sz="2200" dirty="0"/>
              <a:t> </a:t>
            </a:r>
            <a:endParaRPr sz="2200" dirty="0"/>
          </a:p>
          <a:p>
            <a:pPr marL="514350" indent="-514350" algn="r" rtl="1">
              <a:buFont typeface="Arial"/>
              <a:buAutoNum type="arabicPeriod"/>
              <a:defRPr/>
            </a:pPr>
            <a:r>
              <a:rPr lang="ar-SA" sz="2200" b="1" dirty="0"/>
              <a:t>التحضير: </a:t>
            </a:r>
            <a:r>
              <a:rPr lang="ar-SA" sz="2200" dirty="0"/>
              <a:t>التعرّف على المنظمة / الشركة مسبقًا، وإعداد خطة وجدول زمني مفصّل للزيارة، بما في ذلك تحديد الأنشطة أو المعروضات التي سيتم استكشافها.</a:t>
            </a:r>
          </a:p>
          <a:p>
            <a:pPr marL="514350" indent="-514350" algn="r" rtl="1">
              <a:buFont typeface="Arial"/>
              <a:buAutoNum type="arabicPeriod"/>
              <a:defRPr/>
            </a:pPr>
            <a:r>
              <a:rPr lang="ar-SA" sz="2200" dirty="0"/>
              <a:t>تنفيذ </a:t>
            </a:r>
            <a:r>
              <a:rPr lang="ar-SA" sz="2200" b="1" dirty="0"/>
              <a:t>أنشطة تمهيدية </a:t>
            </a:r>
            <a:r>
              <a:rPr lang="ar-SA" sz="2200" dirty="0"/>
              <a:t>قبل الزيارة داخل الصف لتعريف الطلاب بالموضوعات أو المفاهيم الأساسية.</a:t>
            </a:r>
          </a:p>
          <a:p>
            <a:pPr marL="514350" indent="-514350" algn="r" rtl="1">
              <a:buFont typeface="Arial"/>
              <a:buAutoNum type="arabicPeriod"/>
              <a:defRPr/>
            </a:pPr>
            <a:r>
              <a:rPr lang="ar-SA" sz="2200" dirty="0"/>
              <a:t>اللوجستيات: تنظيم وسائل النقل، والحصول على الموافقات، وإجراء أي حجوزات أو ترتيبات ضرورية للزيارة. التأكد من توفّر عدد كافٍ من المرافقين أو المتطوعين للإشراف على الطلاب ودعمهم أثناء الزيارة.</a:t>
            </a:r>
          </a:p>
          <a:p>
            <a:pPr marL="514350" indent="-514350" algn="r" rtl="1">
              <a:buFont typeface="Arial"/>
              <a:buAutoNum type="arabicPeriod"/>
              <a:defRPr/>
            </a:pPr>
            <a:r>
              <a:rPr lang="ar-SA" sz="2200" dirty="0"/>
              <a:t>تحديد المعروضات التفاعلية أو الأنشطة العملية التي</a:t>
            </a:r>
            <a:r>
              <a:rPr lang="ar-SA" sz="2200" b="1" dirty="0"/>
              <a:t> تشرك الطلاب بشكل فعّال </a:t>
            </a:r>
            <a:r>
              <a:rPr lang="ar-SA" sz="2200" dirty="0"/>
              <a:t>في عملية التعلّم أثناء الزيارة.</a:t>
            </a:r>
            <a:endParaRPr sz="2200" dirty="0"/>
          </a:p>
          <a:p>
            <a:pPr marL="514350" indent="-514350" algn="r" rtl="1">
              <a:buFont typeface="Arial"/>
              <a:buAutoNum type="arabicPeriod"/>
              <a:defRPr/>
            </a:pPr>
            <a:r>
              <a:rPr lang="ar-SA" sz="2200" b="1" dirty="0"/>
              <a:t>مراعاة الفروق الفردية: </a:t>
            </a:r>
            <a:r>
              <a:rPr lang="ar-SA" sz="2200" dirty="0"/>
              <a:t>أخذ أساليب التعلّم واحتياجات الطلاب وقدراتهم المتنوعة في الاعتبار.</a:t>
            </a:r>
          </a:p>
          <a:p>
            <a:pPr marL="514350" indent="-514350" algn="r" rtl="1">
              <a:buFont typeface="Arial"/>
              <a:buAutoNum type="arabicPeriod"/>
              <a:defRPr/>
            </a:pPr>
            <a:r>
              <a:rPr lang="ar-SA" sz="2200" dirty="0"/>
              <a:t>تخطيط أنشطة ما بعد الزيارة </a:t>
            </a:r>
            <a:r>
              <a:rPr lang="ar-SA" sz="2200" b="1" dirty="0"/>
              <a:t>لتعزيز التأمّل </a:t>
            </a:r>
            <a:r>
              <a:rPr lang="ar-SA" sz="2200" dirty="0"/>
              <a:t>في التجربة وضمان ربطها بالمناهج الدراسية.</a:t>
            </a:r>
          </a:p>
          <a:p>
            <a:pPr marL="514350" indent="-514350" algn="r" rtl="1">
              <a:buFont typeface="Arial"/>
              <a:buAutoNum type="arabicPeriod"/>
              <a:defRPr/>
            </a:pPr>
            <a:r>
              <a:rPr lang="ar-SA" sz="2200" dirty="0"/>
              <a:t>تحديد الأساليب المناسبة </a:t>
            </a:r>
            <a:r>
              <a:rPr lang="ar-SA" sz="2200" b="1" dirty="0"/>
              <a:t>لتقييم تعلّم الطلاب </a:t>
            </a:r>
            <a:r>
              <a:rPr lang="ar-SA" sz="2200" dirty="0"/>
              <a:t>أثناء الزيارة وبعدها.</a:t>
            </a:r>
            <a:endParaRPr sz="2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8200" y="500062"/>
            <a:ext cx="10515600" cy="1325563"/>
          </a:xfrm>
        </p:spPr>
        <p:txBody>
          <a:bodyPr>
            <a:noAutofit/>
          </a:bodyPr>
          <a:lstStyle/>
          <a:p>
            <a:pPr algn="ctr" rtl="1">
              <a:defRPr/>
            </a:pPr>
            <a:br>
              <a:rPr lang="ar-SA" sz="3600" b="1" dirty="0">
                <a:latin typeface="+mn-lt"/>
              </a:rPr>
            </a:br>
            <a:r>
              <a:rPr lang="ar-SA" sz="3600" b="1" dirty="0">
                <a:latin typeface="+mn-lt"/>
              </a:rPr>
              <a:t>ما الأمور التي يجب أخذها في الاعتبار عند اختيار شريك للتعاون غير النظامي أو غير الرسمي في مجال التعليم من أجل التنمية المستدامة؟</a:t>
            </a:r>
            <a:br>
              <a:rPr lang="ar-SA" sz="3600" dirty="0"/>
            </a:br>
            <a:endParaRPr sz="3600" dirty="0"/>
          </a:p>
        </p:txBody>
      </p:sp>
      <p:sp>
        <p:nvSpPr>
          <p:cNvPr id="4" name="Content Placeholder 3"/>
          <p:cNvSpPr>
            <a:spLocks noGrp="1"/>
          </p:cNvSpPr>
          <p:nvPr>
            <p:ph idx="1"/>
          </p:nvPr>
        </p:nvSpPr>
        <p:spPr bwMode="auto">
          <a:xfrm>
            <a:off x="832048" y="1825625"/>
            <a:ext cx="10515600" cy="4188122"/>
          </a:xfrm>
        </p:spPr>
        <p:txBody>
          <a:bodyPr>
            <a:normAutofit/>
          </a:bodyPr>
          <a:lstStyle/>
          <a:p>
            <a:pPr algn="r" rtl="1">
              <a:defRPr/>
            </a:pPr>
            <a:r>
              <a:rPr lang="ar-SA" sz="2200" b="1" dirty="0"/>
              <a:t>تحديد الأهداف والنتائج </a:t>
            </a:r>
            <a:r>
              <a:rPr lang="ar-SA" sz="2200" dirty="0"/>
              <a:t>المرجوّة من التعاون بشكل واضح، مع ضمان توافقها مع أهداف المنهاج الدراسي ومبادئ التنمية المستدامة.</a:t>
            </a:r>
            <a:endParaRPr lang="en-US" sz="2200" dirty="0"/>
          </a:p>
          <a:p>
            <a:pPr algn="r" rtl="1">
              <a:defRPr/>
            </a:pPr>
            <a:r>
              <a:rPr lang="ar-SA" sz="2200" b="1" dirty="0"/>
              <a:t>البحث والتقييم</a:t>
            </a:r>
            <a:r>
              <a:rPr lang="ar-SA" sz="2200" dirty="0"/>
              <a:t>: التحقق من التزام الشركاء بالاستدامة، وخبراتهم ذات الصلة، والموارد المتاحة لديهم لدعم المبادرات التعليمية. يُنصح بتقييم مدى توافق الشريك مع قيم المدرسة ومناهجها الدراسية.</a:t>
            </a:r>
            <a:endParaRPr lang="en-US" sz="2200" dirty="0"/>
          </a:p>
          <a:p>
            <a:pPr algn="r" rtl="1">
              <a:defRPr/>
            </a:pPr>
            <a:r>
              <a:rPr lang="ar-SA" sz="2200" b="1" dirty="0"/>
              <a:t>النظر في دور الشريك</a:t>
            </a:r>
            <a:r>
              <a:rPr lang="ar-SA" sz="2200" dirty="0"/>
              <a:t>، مثل: توفير الخبرة والموارد لدعم تعلّم الطلاب، أو إشراكهم في تجارب تعليمية هادفة، مثل الأنشطة العملية أو الرحلات الميدانية، وغيرها.</a:t>
            </a:r>
          </a:p>
          <a:p>
            <a:pPr algn="r" rtl="1">
              <a:defRPr/>
            </a:pPr>
            <a:r>
              <a:rPr lang="ar-SA" sz="2200" dirty="0"/>
              <a:t>النظر في إمكانية </a:t>
            </a:r>
            <a:r>
              <a:rPr lang="ar-SA" sz="2200" b="1" dirty="0"/>
              <a:t>التعاون طويل الأمد </a:t>
            </a:r>
            <a:r>
              <a:rPr lang="ar-SA" sz="2200" dirty="0"/>
              <a:t>واستمرارية الشراكة. ما هي محتويات هذا التعاون التي تجعله ذا صلة بالنسبة لك وكذلك بالنسبة لشريك التعاون على المدى الطويل؟</a:t>
            </a:r>
            <a:endParaRPr sz="2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lgn="ctr" rtl="1">
              <a:defRPr/>
            </a:pPr>
            <a:r>
              <a:rPr lang="ar-SA" sz="4400" b="1" dirty="0">
                <a:solidFill>
                  <a:srgbClr val="025952"/>
                </a:solidFill>
                <a:latin typeface="+mn-lt"/>
              </a:rPr>
              <a:t>3. أمثلة على التعليم من أجل التنمية المستدامة بالشراكة مع جهات غير رسمية وغير نظامية</a:t>
            </a:r>
            <a:br>
              <a:rPr lang="ar-SA" dirty="0"/>
            </a:br>
            <a:endParaRPr lang="fi-FI" b="1" dirty="0"/>
          </a:p>
        </p:txBody>
      </p:sp>
      <p:sp>
        <p:nvSpPr>
          <p:cNvPr id="3" name="Content Placeholder 2"/>
          <p:cNvSpPr>
            <a:spLocks noGrp="1"/>
          </p:cNvSpPr>
          <p:nvPr>
            <p:ph type="body" idx="1"/>
          </p:nvPr>
        </p:nvSpPr>
        <p:spPr bwMode="auto"/>
        <p:txBody>
          <a:bodyPr>
            <a:normAutofit/>
          </a:bodyPr>
          <a:lstStyle/>
          <a:p>
            <a:pPr algn="ctr" rtl="1">
              <a:defRPr/>
            </a:pPr>
            <a:r>
              <a:rPr lang="ar-SA" sz="2700" dirty="0">
                <a:solidFill>
                  <a:srgbClr val="025952"/>
                </a:solidFill>
              </a:rPr>
              <a:t>المثال 1: مشروعان تعاونيان للطلاب برنامج </a:t>
            </a:r>
            <a:r>
              <a:rPr lang="pt-PT" sz="2700" dirty="0">
                <a:solidFill>
                  <a:srgbClr val="025952"/>
                </a:solidFill>
              </a:rPr>
              <a:t>StarT LUMA)</a:t>
            </a:r>
            <a:r>
              <a:rPr lang="ar-SA" sz="2700" dirty="0">
                <a:solidFill>
                  <a:srgbClr val="025952"/>
                </a:solidFill>
              </a:rPr>
              <a:t>)</a:t>
            </a:r>
          </a:p>
          <a:p>
            <a:pPr algn="ctr" rtl="1">
              <a:defRPr/>
            </a:pPr>
            <a:r>
              <a:rPr lang="ar-SA" sz="2700" dirty="0">
                <a:solidFill>
                  <a:srgbClr val="025952"/>
                </a:solidFill>
              </a:rPr>
              <a:t>المثال 2: محطة غابات </a:t>
            </a:r>
            <a:r>
              <a:rPr lang="pt-PT" sz="2700" dirty="0">
                <a:solidFill>
                  <a:srgbClr val="025952"/>
                </a:solidFill>
              </a:rPr>
              <a:t>Hyytiälä</a:t>
            </a:r>
            <a:r>
              <a:rPr lang="ar-SA" sz="2700" dirty="0">
                <a:solidFill>
                  <a:srgbClr val="025952"/>
                </a:solidFill>
              </a:rPr>
              <a:t> كمثال على زيارة دراسية إلى محطة أبحاث</a:t>
            </a:r>
            <a:endParaRPr lang="pt-PT" sz="2700" dirty="0">
              <a:solidFill>
                <a:srgbClr val="025952"/>
              </a:solidFill>
            </a:endParaRPr>
          </a:p>
          <a:p>
            <a:pPr algn="ctr" rtl="1">
              <a:defRPr/>
            </a:pPr>
            <a:r>
              <a:rPr lang="ar-SA" sz="2800" dirty="0">
                <a:solidFill>
                  <a:srgbClr val="FF0000"/>
                </a:solidFill>
              </a:rPr>
              <a:t>يرجى إضافة أمثلتكم المحلية هنا</a:t>
            </a:r>
          </a:p>
          <a:p>
            <a:pPr algn="ctr" rtl="1">
              <a:defRPr/>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 Placeholder 2"/>
          <p:cNvSpPr>
            <a:spLocks noGrp="1"/>
          </p:cNvSpPr>
          <p:nvPr>
            <p:ph idx="1"/>
          </p:nvPr>
        </p:nvSpPr>
        <p:spPr bwMode="auto">
          <a:xfrm>
            <a:off x="792227" y="2132855"/>
            <a:ext cx="5735821" cy="4137413"/>
          </a:xfrm>
          <a:prstGeom prst="rect">
            <a:avLst/>
          </a:prstGeom>
          <a:solidFill>
            <a:schemeClr val="bg1"/>
          </a:solidFill>
        </p:spPr>
        <p:txBody>
          <a:bodyPr>
            <a:normAutofit/>
          </a:bodyPr>
          <a:lstStyle/>
          <a:p>
            <a:pPr marL="87313" indent="0" algn="r" rtl="1">
              <a:buNone/>
              <a:defRPr/>
            </a:pPr>
            <a:r>
              <a:rPr lang="ar-SA" sz="1800" b="1" i="1" dirty="0">
                <a:cs typeface="+mj-cs"/>
              </a:rPr>
              <a:t>اسم المجتمع التعليمي: </a:t>
            </a:r>
            <a:br>
              <a:rPr lang="en-US" sz="1800" b="1" i="1" dirty="0">
                <a:cs typeface="+mj-cs"/>
              </a:rPr>
            </a:br>
            <a:r>
              <a:rPr lang="ar-SA" sz="1800" dirty="0">
                <a:cs typeface="+mj-cs"/>
              </a:rPr>
              <a:t>مدرسة </a:t>
            </a:r>
            <a:r>
              <a:rPr lang="ar-SA" sz="1800" dirty="0" err="1">
                <a:cs typeface="+mj-cs"/>
              </a:rPr>
              <a:t>يانتين</a:t>
            </a:r>
            <a:r>
              <a:rPr lang="ar-SA" sz="1800" dirty="0">
                <a:cs typeface="+mj-cs"/>
              </a:rPr>
              <a:t> </a:t>
            </a:r>
            <a:r>
              <a:rPr lang="ar-SA" sz="1800" dirty="0" err="1">
                <a:cs typeface="+mj-cs"/>
              </a:rPr>
              <a:t>يونهاي</a:t>
            </a:r>
            <a:r>
              <a:rPr lang="ar-SA" sz="1800" dirty="0">
                <a:cs typeface="+mj-cs"/>
              </a:rPr>
              <a:t>، الصين</a:t>
            </a:r>
            <a:endParaRPr lang="he-IL" sz="1800" dirty="0">
              <a:cs typeface="+mj-cs"/>
            </a:endParaRPr>
          </a:p>
          <a:p>
            <a:pPr marL="87313" indent="0" algn="r" rtl="1">
              <a:buNone/>
              <a:defRPr/>
            </a:pPr>
            <a:r>
              <a:rPr lang="ar-SA" sz="1800" b="1" dirty="0">
                <a:cs typeface="+mj-cs"/>
              </a:rPr>
              <a:t>المستوى المدرسي</a:t>
            </a:r>
            <a:r>
              <a:rPr lang="ar-SA" sz="1800" dirty="0">
                <a:cs typeface="+mj-cs"/>
              </a:rPr>
              <a:t>: المرحلة الابتدائية</a:t>
            </a:r>
            <a:endParaRPr lang="he-IL" sz="1800" dirty="0">
              <a:cs typeface="+mj-cs"/>
            </a:endParaRPr>
          </a:p>
          <a:p>
            <a:pPr marL="87313" indent="0" algn="r" rtl="1">
              <a:buNone/>
              <a:defRPr/>
            </a:pPr>
            <a:r>
              <a:rPr lang="ar-SA" sz="1800" b="1" dirty="0">
                <a:cs typeface="+mj-cs"/>
              </a:rPr>
              <a:t>المواد التي استُخدمت في المشروع</a:t>
            </a:r>
            <a:r>
              <a:rPr lang="ar-SA" sz="1800" dirty="0">
                <a:cs typeface="+mj-cs"/>
              </a:rPr>
              <a:t>: الممارسة الشاملة، علم الأحياء، الكيمياء، الفيزياء، علوم الحاسوب والهندسة، الرياضيات، اللغة الصينية، الفن، الجغرافيا، والعلوم.</a:t>
            </a:r>
            <a:endParaRPr lang="he-IL" sz="1800" dirty="0">
              <a:cs typeface="+mj-cs"/>
            </a:endParaRPr>
          </a:p>
          <a:p>
            <a:pPr marL="87313" indent="0" algn="r" rtl="1">
              <a:buNone/>
              <a:defRPr/>
            </a:pPr>
            <a:r>
              <a:rPr lang="ar-SA" sz="1800" b="1" dirty="0">
                <a:cs typeface="+mj-cs"/>
              </a:rPr>
              <a:t>باختصار</a:t>
            </a:r>
            <a:r>
              <a:rPr lang="ar-SA" sz="1800" dirty="0">
                <a:cs typeface="+mj-cs"/>
              </a:rPr>
              <a:t>: </a:t>
            </a:r>
            <a:r>
              <a:rPr lang="ar-SA" sz="1800" i="1" dirty="0">
                <a:cs typeface="+mj-cs"/>
              </a:rPr>
              <a:t>"في أحد الأيام، عندما ذهبنا إلى المكتبة، صادفنا كتابًا في الزاوية تفوح منه رائحة عفن قوية، وعند التدقيق لاحظنا نمو العفن عليه. لاحقًا، علمنا من أمين المكتبة أن العديد من الكتب في المكتبة أصابها العفن."</a:t>
            </a:r>
            <a:endParaRPr lang="ar-SA" sz="1800" dirty="0">
              <a:cs typeface="+mj-cs"/>
            </a:endParaRPr>
          </a:p>
          <a:p>
            <a:pPr marL="87313" indent="0" algn="r" rtl="1">
              <a:buNone/>
              <a:defRPr/>
            </a:pPr>
            <a:endParaRPr sz="2000" dirty="0">
              <a:cs typeface="+mj-cs"/>
            </a:endParaRPr>
          </a:p>
          <a:p>
            <a:pPr marL="92075" indent="0" algn="r" rtl="1">
              <a:buNone/>
              <a:defRPr/>
            </a:pPr>
            <a:r>
              <a:rPr lang="ar-SA" sz="2000" b="1" dirty="0">
                <a:cs typeface="+mj-cs"/>
              </a:rPr>
              <a:t>مذكّرة المشروع</a:t>
            </a:r>
            <a:r>
              <a:rPr lang="ar-SA" sz="2000" dirty="0">
                <a:cs typeface="+mj-cs"/>
              </a:rPr>
              <a:t>:</a:t>
            </a:r>
            <a:endParaRPr lang="he-IL" sz="2000" dirty="0">
              <a:cs typeface="+mj-cs"/>
            </a:endParaRPr>
          </a:p>
          <a:p>
            <a:pPr marL="92075" indent="0" rtl="0">
              <a:buNone/>
              <a:defRPr/>
            </a:pPr>
            <a:r>
              <a:rPr lang="en-US" sz="2000" b="0" u="sng" dirty="0">
                <a:cs typeface="+mj-cs"/>
                <a:hlinkClick r:id="rId3" tooltip="https://start.luma.fi/wp-content/uploads/2020/04/moldy-books-project-diary-1.pdf"/>
              </a:rPr>
              <a:t>https://start.luma.fi/wp-content/uploads/2020/04/moldy-books-project-diary-1.pdf</a:t>
            </a:r>
            <a:endParaRPr lang="en-US" sz="2000" b="0" dirty="0">
              <a:cs typeface="+mj-cs"/>
            </a:endParaRPr>
          </a:p>
        </p:txBody>
      </p:sp>
      <p:sp>
        <p:nvSpPr>
          <p:cNvPr id="5" name="Title 1"/>
          <p:cNvSpPr txBox="1"/>
          <p:nvPr/>
        </p:nvSpPr>
        <p:spPr bwMode="auto">
          <a:xfrm>
            <a:off x="360029" y="587732"/>
            <a:ext cx="11425571" cy="1152128"/>
          </a:xfrm>
          <a:prstGeom prst="rect">
            <a:avLst/>
          </a:prstGeom>
        </p:spPr>
        <p:txBody>
          <a:bodyPr vert="horz" lIns="91440" tIns="45720" rIns="91440" bIns="45720" rtlCol="0" anchor="ctr">
            <a:noAutofit/>
          </a:bodyPr>
          <a:lstStyle>
            <a:lvl1pPr algn="l" defTabSz="914400">
              <a:lnSpc>
                <a:spcPct val="82000"/>
              </a:lnSpc>
              <a:spcBef>
                <a:spcPts val="0"/>
              </a:spcBef>
              <a:buNone/>
              <a:defRPr sz="4400">
                <a:solidFill>
                  <a:schemeClr val="tx1"/>
                </a:solidFill>
                <a:latin typeface="+mj-lt"/>
                <a:ea typeface="+mj-ea"/>
                <a:cs typeface="+mj-cs"/>
              </a:defRPr>
            </a:lvl1pPr>
          </a:lstStyle>
          <a:p>
            <a:pPr marL="742950" indent="-742950" algn="r" rtl="1">
              <a:buAutoNum type="arabicPeriod"/>
              <a:defRPr/>
            </a:pPr>
            <a:r>
              <a:rPr lang="ar-SA" sz="3200" b="1" dirty="0">
                <a:latin typeface="+mn-lt"/>
              </a:rPr>
              <a:t>مثال على التعلّم القائم على المشاريع (</a:t>
            </a:r>
            <a:r>
              <a:rPr lang="pt-PT" sz="3200" b="1" dirty="0">
                <a:latin typeface="+mn-lt"/>
              </a:rPr>
              <a:t>PBL</a:t>
            </a:r>
            <a:r>
              <a:rPr lang="he-IL" sz="3200" b="1" dirty="0">
                <a:latin typeface="+mn-lt"/>
              </a:rPr>
              <a:t>)</a:t>
            </a:r>
            <a:r>
              <a:rPr lang="pt-PT" sz="3200" b="1" dirty="0">
                <a:latin typeface="+mn-lt"/>
              </a:rPr>
              <a:t> </a:t>
            </a:r>
            <a:r>
              <a:rPr lang="ar-SA" sz="3200" b="1" dirty="0">
                <a:latin typeface="+mn-lt"/>
              </a:rPr>
              <a:t>أ: التعاون مع المكتبة المحلية</a:t>
            </a:r>
            <a:br>
              <a:rPr lang="ar-SA" sz="3200" dirty="0"/>
            </a:br>
            <a:r>
              <a:rPr lang="ar-SA" sz="3200" dirty="0"/>
              <a:t>خطة عمل لإنقاذ الكتب المتعفّنة في مكتبة مدرسة </a:t>
            </a:r>
            <a:r>
              <a:rPr lang="ar-SA" sz="3200" dirty="0" err="1"/>
              <a:t>يونهاي</a:t>
            </a:r>
            <a:endParaRPr lang="fi-FI" sz="3200" dirty="0">
              <a:latin typeface="+mn-lt"/>
            </a:endParaRPr>
          </a:p>
        </p:txBody>
      </p:sp>
      <p:sp>
        <p:nvSpPr>
          <p:cNvPr id="2" name="TextBox 1">
            <a:extLst>
              <a:ext uri="{FF2B5EF4-FFF2-40B4-BE49-F238E27FC236}">
                <a16:creationId xmlns:a16="http://schemas.microsoft.com/office/drawing/2014/main" id="{6F2E3B01-2B47-30FC-8D27-B2317CBA5FC0}"/>
              </a:ext>
            </a:extLst>
          </p:cNvPr>
          <p:cNvSpPr txBox="1"/>
          <p:nvPr/>
        </p:nvSpPr>
        <p:spPr>
          <a:xfrm>
            <a:off x="7627431" y="5232738"/>
            <a:ext cx="4536504" cy="646331"/>
          </a:xfrm>
          <a:prstGeom prst="rect">
            <a:avLst/>
          </a:prstGeom>
          <a:noFill/>
        </p:spPr>
        <p:txBody>
          <a:bodyPr wrap="square">
            <a:spAutoFit/>
          </a:bodyPr>
          <a:lstStyle/>
          <a:p>
            <a:pPr algn="r" rtl="1"/>
            <a:r>
              <a:rPr lang="ar-SA" b="1" dirty="0"/>
              <a:t>فيديو المشروع في موقع يوتيوب:</a:t>
            </a:r>
            <a:br>
              <a:rPr lang="en-US" b="1" dirty="0"/>
            </a:br>
            <a:r>
              <a:rPr lang="en-US" dirty="0">
                <a:hlinkClick r:id="rId4"/>
              </a:rPr>
              <a:t>https://youtu.be/TuFlIoRX0XI?feature=shared</a:t>
            </a:r>
            <a:r>
              <a:rPr lang="en-US" dirty="0"/>
              <a:t> </a:t>
            </a:r>
            <a:endParaRPr lang="fi-FI" dirty="0">
              <a:hlinkClick r:id="rId4"/>
            </a:endParaRPr>
          </a:p>
        </p:txBody>
      </p:sp>
      <p:pic>
        <p:nvPicPr>
          <p:cNvPr id="9" name="Content Placeholder 8" descr="StarT programme logo">
            <a:extLst>
              <a:ext uri="{FF2B5EF4-FFF2-40B4-BE49-F238E27FC236}">
                <a16:creationId xmlns:a16="http://schemas.microsoft.com/office/drawing/2014/main" id="{514D7262-1AFC-96D6-F5BD-330E54DA508F}"/>
              </a:ext>
            </a:extLst>
          </p:cNvPr>
          <p:cNvPicPr>
            <a:picLocks noGrp="1" noChangeAspect="1"/>
          </p:cNvPicPr>
          <p:nvPr>
            <p:ph idx="13"/>
          </p:nvPr>
        </p:nvPicPr>
        <p:blipFill>
          <a:blip r:embed="rId5"/>
          <a:stretch/>
        </p:blipFill>
        <p:spPr bwMode="auto">
          <a:xfrm>
            <a:off x="7968208" y="2004105"/>
            <a:ext cx="2964387" cy="296438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4" name="Content Placeholder 13">
            <a:extLst>
              <a:ext uri="{FF2B5EF4-FFF2-40B4-BE49-F238E27FC236}">
                <a16:creationId xmlns:a16="http://schemas.microsoft.com/office/drawing/2014/main" id="{35987246-DFD8-9C08-386D-3670149E5054}"/>
              </a:ext>
              <a:ext uri="{C183D7F6-B498-43B3-948B-1728B52AA6E4}">
                <adec:decorative xmlns:adec="http://schemas.microsoft.com/office/drawing/2017/decorative" val="1"/>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rcRect b="2865"/>
          <a:stretch/>
        </p:blipFill>
        <p:spPr>
          <a:xfrm>
            <a:off x="8616280" y="1127899"/>
            <a:ext cx="3014722" cy="4392488"/>
          </a:xfrm>
        </p:spPr>
      </p:pic>
      <p:pic>
        <p:nvPicPr>
          <p:cNvPr id="4" name="Picture 3"/>
          <p:cNvPicPr>
            <a:picLocks noChangeAspect="1"/>
          </p:cNvPicPr>
          <p:nvPr/>
        </p:nvPicPr>
        <p:blipFill>
          <a:blip r:embed="rId4"/>
          <a:stretch/>
        </p:blipFill>
        <p:spPr bwMode="auto">
          <a:xfrm>
            <a:off x="10976152" y="11668"/>
            <a:ext cx="1116231" cy="1116231"/>
          </a:xfrm>
          <a:prstGeom prst="rect">
            <a:avLst/>
          </a:prstGeom>
        </p:spPr>
      </p:pic>
      <p:sp>
        <p:nvSpPr>
          <p:cNvPr id="3" name="Text Placeholder 2"/>
          <p:cNvSpPr>
            <a:spLocks noGrp="1"/>
          </p:cNvSpPr>
          <p:nvPr>
            <p:ph idx="1"/>
          </p:nvPr>
        </p:nvSpPr>
        <p:spPr bwMode="auto">
          <a:xfrm>
            <a:off x="360028" y="2564904"/>
            <a:ext cx="7754179" cy="4104456"/>
          </a:xfrm>
          <a:prstGeom prst="rect">
            <a:avLst/>
          </a:prstGeom>
          <a:solidFill>
            <a:schemeClr val="bg1"/>
          </a:solidFill>
        </p:spPr>
        <p:txBody>
          <a:bodyPr>
            <a:noAutofit/>
          </a:bodyPr>
          <a:lstStyle/>
          <a:p>
            <a:pPr marL="228600" indent="0" algn="r" rtl="1">
              <a:buNone/>
              <a:defRPr/>
            </a:pPr>
            <a:r>
              <a:rPr lang="ar-SA" sz="1800" b="1" dirty="0">
                <a:cs typeface="+mn-cs"/>
              </a:rPr>
              <a:t>اسم المجتمع التعليمي</a:t>
            </a:r>
            <a:r>
              <a:rPr lang="ar-SA" sz="1800" dirty="0">
                <a:cs typeface="+mn-cs"/>
              </a:rPr>
              <a:t>: مدرسة </a:t>
            </a:r>
            <a:r>
              <a:rPr lang="pt-PT" sz="1800" dirty="0">
                <a:cs typeface="+mn-cs"/>
              </a:rPr>
              <a:t>Haukiputaan lukio، </a:t>
            </a:r>
            <a:r>
              <a:rPr lang="ar-SA" sz="1800" dirty="0">
                <a:cs typeface="+mn-cs"/>
              </a:rPr>
              <a:t>فنلندا (المرحلة الثانوية العليا)</a:t>
            </a:r>
            <a:br>
              <a:rPr lang="ar-SA" sz="1800" dirty="0">
                <a:cs typeface="+mn-cs"/>
              </a:rPr>
            </a:br>
            <a:r>
              <a:rPr lang="ar-SA" sz="1800" b="1" dirty="0">
                <a:cs typeface="+mn-cs"/>
              </a:rPr>
              <a:t>المستوى المدرسي</a:t>
            </a:r>
            <a:r>
              <a:rPr lang="ar-SA" sz="1800" dirty="0">
                <a:cs typeface="+mn-cs"/>
              </a:rPr>
              <a:t>: </a:t>
            </a:r>
            <a:r>
              <a:rPr lang="ar-SA" sz="1800" i="1" dirty="0">
                <a:cs typeface="+mn-cs"/>
              </a:rPr>
              <a:t>المرحلة الثانوية العليا</a:t>
            </a:r>
            <a:br>
              <a:rPr lang="ar-SA" sz="1800" dirty="0">
                <a:cs typeface="+mn-cs"/>
              </a:rPr>
            </a:br>
            <a:r>
              <a:rPr lang="ar-SA" sz="1800" b="1" dirty="0">
                <a:cs typeface="+mn-cs"/>
              </a:rPr>
              <a:t>المواد التي استُخدمت في المشروع</a:t>
            </a:r>
            <a:r>
              <a:rPr lang="ar-SA" sz="1800" dirty="0">
                <a:cs typeface="+mn-cs"/>
              </a:rPr>
              <a:t>: </a:t>
            </a:r>
            <a:r>
              <a:rPr lang="ar-SA" sz="1800" i="1" dirty="0">
                <a:cs typeface="+mn-cs"/>
              </a:rPr>
              <a:t>الرياضيات، الفيزياء، الدراسات الاجتماعية، علوم الحاسوب، الجغرافيا</a:t>
            </a:r>
            <a:endParaRPr lang="en-US" sz="1800" i="1" dirty="0">
              <a:cs typeface="+mn-cs"/>
            </a:endParaRPr>
          </a:p>
          <a:p>
            <a:pPr marL="228600" indent="0" algn="l">
              <a:buNone/>
              <a:defRPr/>
            </a:pPr>
            <a:endParaRPr lang="en-US" sz="1800" i="1" dirty="0">
              <a:cs typeface="+mn-cs"/>
            </a:endParaRPr>
          </a:p>
          <a:p>
            <a:pPr marL="228600" indent="0" algn="r" rtl="1">
              <a:buNone/>
              <a:defRPr/>
            </a:pPr>
            <a:r>
              <a:rPr lang="ar-SA" sz="1800" b="1" dirty="0">
                <a:cs typeface="+mn-cs"/>
              </a:rPr>
              <a:t>باختصار</a:t>
            </a:r>
            <a:r>
              <a:rPr lang="ar-SA" sz="1800" dirty="0">
                <a:cs typeface="+mn-cs"/>
              </a:rPr>
              <a:t>: أراد طلاب المرحلة الثانوية توفير أداة بسيطة للشباب تمكّنهم من اتخاذ إجراءات مناخية. ومن هنا جاءت فكرة الحاسبة المناخية، حيث يمكن للمستخدمين تسجيل أفعالهم المناخية والحصول على نقاط مقابلها. وقد صُمِّم التطبيق وبرمج من قِبل الطلاب بمساعدة خبراء من الجامعة ومن شركات مختلفة.</a:t>
            </a:r>
          </a:p>
          <a:p>
            <a:pPr marL="228600" indent="0" algn="r" rtl="1">
              <a:buNone/>
              <a:defRPr/>
            </a:pPr>
            <a:r>
              <a:rPr lang="ar-SA" sz="1800" b="1" dirty="0">
                <a:cs typeface="+mn-cs"/>
              </a:rPr>
              <a:t>مذكّرة المشروع:</a:t>
            </a:r>
          </a:p>
          <a:p>
            <a:pPr marL="228600" indent="0" algn="r" rtl="1">
              <a:buNone/>
              <a:defRPr/>
            </a:pPr>
            <a:r>
              <a:rPr lang="en-US" sz="1800" b="1" i="1" u="sng" dirty="0">
                <a:solidFill>
                  <a:srgbClr val="555555"/>
                </a:solidFill>
                <a:hlinkClick r:id="rId5" tooltip="https://sites.google.com/view/ilmastolaskuri/diary?authuser=0"/>
              </a:rPr>
              <a:t>https://sites.google.com/view/ilmastolaskuri/diary?authuser=0</a:t>
            </a:r>
            <a:r>
              <a:rPr lang="en-US" sz="1800" b="1" i="1" dirty="0">
                <a:solidFill>
                  <a:srgbClr val="555555"/>
                </a:solidFill>
              </a:rPr>
              <a:t> </a:t>
            </a:r>
          </a:p>
          <a:p>
            <a:pPr marL="228600" indent="0" algn="r" rtl="1">
              <a:buNone/>
              <a:defRPr/>
            </a:pPr>
            <a:r>
              <a:rPr lang="ar-SA" sz="1800" b="1" dirty="0">
                <a:cs typeface="+mn-cs"/>
              </a:rPr>
              <a:t>فيديو المشروع (يوتيوب):</a:t>
            </a:r>
            <a:endParaRPr lang="en-US" sz="1800" b="1" dirty="0">
              <a:cs typeface="+mn-cs"/>
            </a:endParaRPr>
          </a:p>
          <a:p>
            <a:pPr marL="228600" indent="0" algn="r" rtl="1">
              <a:buNone/>
              <a:defRPr/>
            </a:pPr>
            <a:r>
              <a:rPr lang="en-US" sz="1800" b="1" dirty="0">
                <a:hlinkClick r:id="rId6"/>
              </a:rPr>
              <a:t>https://youtu.be/q2c3yLgyY0g?feature=shared</a:t>
            </a:r>
            <a:r>
              <a:rPr lang="en-US" sz="1800" b="1" dirty="0"/>
              <a:t> </a:t>
            </a:r>
          </a:p>
        </p:txBody>
      </p:sp>
      <p:sp>
        <p:nvSpPr>
          <p:cNvPr id="2" name="Title 1"/>
          <p:cNvSpPr>
            <a:spLocks noGrp="1"/>
          </p:cNvSpPr>
          <p:nvPr>
            <p:ph type="title"/>
          </p:nvPr>
        </p:nvSpPr>
        <p:spPr bwMode="auto">
          <a:xfrm>
            <a:off x="346101" y="673170"/>
            <a:ext cx="8054156" cy="1047164"/>
          </a:xfrm>
        </p:spPr>
        <p:txBody>
          <a:bodyPr>
            <a:noAutofit/>
          </a:bodyPr>
          <a:lstStyle/>
          <a:p>
            <a:pPr algn="r" rtl="1">
              <a:defRPr/>
            </a:pPr>
            <a:br>
              <a:rPr lang="ar-SA" sz="3600" b="1" dirty="0">
                <a:latin typeface="+mn-lt"/>
              </a:rPr>
            </a:br>
            <a:r>
              <a:rPr lang="ar-SA" sz="3600" b="1" dirty="0">
                <a:latin typeface="+mn-lt"/>
              </a:rPr>
              <a:t>1. </a:t>
            </a:r>
            <a:r>
              <a:rPr lang="ar-SA" sz="4000" b="1" dirty="0"/>
              <a:t>مثال على التعلّم القائم على المشاريع (</a:t>
            </a:r>
            <a:r>
              <a:rPr lang="pt-PT" sz="4000" b="1" dirty="0"/>
              <a:t>PBL</a:t>
            </a:r>
            <a:r>
              <a:rPr lang="ar-SA" sz="4000" b="1" dirty="0"/>
              <a:t>)</a:t>
            </a:r>
            <a:r>
              <a:rPr lang="pt-PT" sz="4000" b="1" dirty="0"/>
              <a:t> </a:t>
            </a:r>
            <a:r>
              <a:rPr lang="ar-SA" sz="4000" b="1" dirty="0"/>
              <a:t>ب: التعاون مع الجامعة والشركات</a:t>
            </a:r>
            <a:br>
              <a:rPr lang="fi-FI" sz="4000" dirty="0">
                <a:latin typeface="+mn-lt"/>
              </a:rPr>
            </a:br>
            <a:r>
              <a:rPr lang="ar-SA" sz="2800" dirty="0"/>
              <a:t>حاسبة مناخية لطلاب المرحلة الثانوية لحساب انبعاثات غازات الدفيئة</a:t>
            </a:r>
            <a:endParaRPr lang="fi-FI" sz="4000" dirty="0">
              <a:latin typeface="+mn-lt"/>
            </a:endParaRPr>
          </a:p>
        </p:txBody>
      </p:sp>
      <p:sp>
        <p:nvSpPr>
          <p:cNvPr id="5" name="TextBox 4">
            <a:extLst>
              <a:ext uri="{FF2B5EF4-FFF2-40B4-BE49-F238E27FC236}">
                <a16:creationId xmlns:a16="http://schemas.microsoft.com/office/drawing/2014/main" id="{78835393-CBB4-1843-4642-133144300C21}"/>
              </a:ext>
            </a:extLst>
          </p:cNvPr>
          <p:cNvSpPr txBox="1"/>
          <p:nvPr/>
        </p:nvSpPr>
        <p:spPr bwMode="auto">
          <a:xfrm>
            <a:off x="8616279" y="5589240"/>
            <a:ext cx="3383097" cy="307777"/>
          </a:xfrm>
          <a:prstGeom prst="rect">
            <a:avLst/>
          </a:prstGeom>
          <a:noFill/>
        </p:spPr>
        <p:txBody>
          <a:bodyPr wrap="square">
            <a:spAutoFit/>
          </a:bodyPr>
          <a:lstStyle/>
          <a:p>
            <a:pPr algn="r" rtl="1">
              <a:defRPr/>
            </a:pPr>
            <a:r>
              <a:rPr lang="ar-SA" sz="1400" dirty="0">
                <a:solidFill>
                  <a:srgbClr val="000000"/>
                </a:solidFill>
              </a:rPr>
              <a:t>صورة: إنتاج الذكاء الاصطناعي عبر موقع </a:t>
            </a:r>
            <a:r>
              <a:rPr lang="en-US" sz="1400" dirty="0">
                <a:solidFill>
                  <a:srgbClr val="000000"/>
                </a:solidFill>
              </a:rPr>
              <a:t>Sora</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95400" y="764704"/>
            <a:ext cx="10515600" cy="1325563"/>
          </a:xfrm>
        </p:spPr>
        <p:txBody>
          <a:bodyPr>
            <a:normAutofit fontScale="90000"/>
          </a:bodyPr>
          <a:lstStyle/>
          <a:p>
            <a:pPr algn="r" rtl="1">
              <a:defRPr/>
            </a:pPr>
            <a:r>
              <a:rPr lang="ar-SA" sz="4000" b="1" dirty="0">
                <a:latin typeface="+mn-lt"/>
              </a:rPr>
              <a:t>2. محطة غابات </a:t>
            </a:r>
            <a:r>
              <a:rPr lang="pt-PT" sz="4000" b="1" dirty="0">
                <a:latin typeface="+mn-lt"/>
              </a:rPr>
              <a:t>Hyytiälä</a:t>
            </a:r>
            <a:r>
              <a:rPr lang="ar-SA" sz="4000" b="1" dirty="0">
                <a:latin typeface="+mn-lt"/>
              </a:rPr>
              <a:t>: مثال على زيارة دراسية إلى محطة أبحاث</a:t>
            </a:r>
            <a:br>
              <a:rPr lang="ar-SA" sz="4000" dirty="0"/>
            </a:br>
            <a:endParaRPr lang="fi-FI" sz="4000" b="1" dirty="0">
              <a:latin typeface="+mn-lt"/>
            </a:endParaRPr>
          </a:p>
        </p:txBody>
      </p:sp>
      <p:sp>
        <p:nvSpPr>
          <p:cNvPr id="3" name="Content Placeholder 2"/>
          <p:cNvSpPr>
            <a:spLocks noGrp="1"/>
          </p:cNvSpPr>
          <p:nvPr>
            <p:ph sz="half" idx="1"/>
          </p:nvPr>
        </p:nvSpPr>
        <p:spPr bwMode="auto">
          <a:xfrm>
            <a:off x="838200" y="1825625"/>
            <a:ext cx="5905872" cy="4351338"/>
          </a:xfrm>
        </p:spPr>
        <p:txBody>
          <a:bodyPr>
            <a:normAutofit/>
          </a:bodyPr>
          <a:lstStyle/>
          <a:p>
            <a:pPr algn="r" rtl="1">
              <a:defRPr/>
            </a:pPr>
            <a:r>
              <a:rPr lang="ar-SA" sz="2000" dirty="0"/>
              <a:t>محطة ميدانية تقليدية متخصّصة في علوم الغابات، تطوّرت لتصبح مركزًا دوليًّا لأبحاث متعددة التخصصات على أعلى المستويات في بلدة </a:t>
            </a:r>
            <a:r>
              <a:rPr lang="ar-SA" sz="2000" dirty="0" err="1"/>
              <a:t>يوباجوكي</a:t>
            </a:r>
            <a:r>
              <a:rPr lang="ar-SA" sz="2000" dirty="0"/>
              <a:t>، فنلندا.</a:t>
            </a:r>
          </a:p>
          <a:p>
            <a:pPr algn="r" rtl="1">
              <a:defRPr/>
            </a:pPr>
            <a:r>
              <a:rPr lang="ar-SA" sz="2000" dirty="0"/>
              <a:t>طلاب بلدة </a:t>
            </a:r>
            <a:r>
              <a:rPr lang="ar-SA" sz="2000" dirty="0" err="1"/>
              <a:t>يوباجوكي</a:t>
            </a:r>
            <a:r>
              <a:rPr lang="ar-SA" sz="2000" dirty="0"/>
              <a:t> يزورون محطة الغابات كل عام (من الصف الأول حتى التاسع) – حيث تُخصَّص في كل عام مهام وموضوعات ومحاضرات مختلفة.</a:t>
            </a:r>
          </a:p>
          <a:p>
            <a:pPr algn="r" rtl="1">
              <a:defRPr/>
            </a:pPr>
            <a:r>
              <a:rPr lang="ar-SA" sz="2000" dirty="0"/>
              <a:t>رحلة لمدة يومين إلى محطة غابات </a:t>
            </a:r>
            <a:r>
              <a:rPr lang="pt-PT" sz="2000" dirty="0"/>
              <a:t>Hyytiälä</a:t>
            </a:r>
            <a:r>
              <a:rPr lang="ar-SA" sz="2000" dirty="0"/>
              <a:t> ببرنامج محوره المناخ والاستدامة موجَّه لطلاب تعليم العلوم (وتُنظَّم زيارات مشابهة لطلاب المدارس الابتدائية والثانوية في </a:t>
            </a:r>
            <a:r>
              <a:rPr lang="ar-SA" sz="2000" dirty="0" err="1"/>
              <a:t>هيوتيآلا</a:t>
            </a:r>
            <a:r>
              <a:rPr lang="ar-SA" sz="2000" dirty="0"/>
              <a:t>).</a:t>
            </a:r>
          </a:p>
          <a:p>
            <a:pPr marL="0" indent="0" algn="r" rtl="1">
              <a:buNone/>
              <a:defRPr/>
            </a:pPr>
            <a:endParaRPr lang="ar-SA" sz="2000" dirty="0">
              <a:hlinkClick r:id="rId3"/>
            </a:endParaRPr>
          </a:p>
          <a:p>
            <a:pPr marL="0" indent="0" algn="r" rtl="1">
              <a:buNone/>
              <a:defRPr/>
            </a:pPr>
            <a:r>
              <a:rPr lang="ar-SA" sz="1800" dirty="0">
                <a:cs typeface="+mj-cs"/>
                <a:hlinkClick r:id="rId3"/>
              </a:rPr>
              <a:t>محطة غابات </a:t>
            </a:r>
            <a:r>
              <a:rPr lang="pt-PT" sz="1800" b="1" dirty="0">
                <a:cs typeface="+mj-cs"/>
                <a:hlinkClick r:id="rId3"/>
              </a:rPr>
              <a:t>Hyytiälä</a:t>
            </a:r>
            <a:r>
              <a:rPr lang="ar-SA" sz="1800" b="1" dirty="0">
                <a:cs typeface="+mj-cs"/>
                <a:hlinkClick r:id="rId3"/>
              </a:rPr>
              <a:t> </a:t>
            </a:r>
            <a:r>
              <a:rPr lang="pt-PT" sz="1800" dirty="0">
                <a:cs typeface="+mj-cs"/>
                <a:hlinkClick r:id="rId3"/>
              </a:rPr>
              <a:t>|</a:t>
            </a:r>
            <a:r>
              <a:rPr lang="ar-SA" sz="1800" dirty="0">
                <a:cs typeface="+mj-cs"/>
                <a:hlinkClick r:id="rId3"/>
              </a:rPr>
              <a:t> جامعة هلسنكي</a:t>
            </a:r>
            <a:endParaRPr lang="ar-SA" sz="1800" dirty="0">
              <a:cs typeface="+mj-cs"/>
            </a:endParaRPr>
          </a:p>
          <a:p>
            <a:pPr marL="0" indent="0" algn="r" rtl="1">
              <a:buNone/>
              <a:defRPr/>
            </a:pPr>
            <a:endParaRPr dirty="0"/>
          </a:p>
        </p:txBody>
      </p:sp>
      <p:pic>
        <p:nvPicPr>
          <p:cNvPr id="13" name="Content Placeholder 12" descr="A group of students outside in the snow at Hyytiälä Forest Station in Finland."/>
          <p:cNvPicPr>
            <a:picLocks noGrp="1" noChangeAspect="1"/>
          </p:cNvPicPr>
          <p:nvPr>
            <p:ph sz="half" idx="2"/>
          </p:nvPr>
        </p:nvPicPr>
        <p:blipFill>
          <a:blip r:embed="rId4"/>
          <a:srcRect l="8883" r="-1"/>
          <a:stretch/>
        </p:blipFill>
        <p:spPr bwMode="auto">
          <a:xfrm>
            <a:off x="7176120" y="1825625"/>
            <a:ext cx="4721250" cy="3886200"/>
          </a:xfrm>
          <a:prstGeom prst="rect">
            <a:avLst/>
          </a:prstGeom>
          <a:noFill/>
        </p:spPr>
      </p:pic>
      <p:sp>
        <p:nvSpPr>
          <p:cNvPr id="4" name="TextBox 3">
            <a:extLst>
              <a:ext uri="{FF2B5EF4-FFF2-40B4-BE49-F238E27FC236}">
                <a16:creationId xmlns:a16="http://schemas.microsoft.com/office/drawing/2014/main" id="{DC9CD259-883A-19F3-D6E9-C53554DF9FD9}"/>
              </a:ext>
            </a:extLst>
          </p:cNvPr>
          <p:cNvSpPr txBox="1"/>
          <p:nvPr/>
        </p:nvSpPr>
        <p:spPr bwMode="auto">
          <a:xfrm>
            <a:off x="7176120" y="5859883"/>
            <a:ext cx="4536504" cy="523220"/>
          </a:xfrm>
          <a:prstGeom prst="rect">
            <a:avLst/>
          </a:prstGeom>
          <a:noFill/>
        </p:spPr>
        <p:txBody>
          <a:bodyPr wrap="square">
            <a:spAutoFit/>
          </a:bodyPr>
          <a:lstStyle/>
          <a:p>
            <a:pPr algn="r" rtl="1">
              <a:defRPr/>
            </a:pPr>
            <a:r>
              <a:rPr lang="ar-SA" sz="1400" dirty="0"/>
              <a:t>الصورة: ريتا </a:t>
            </a:r>
            <a:r>
              <a:rPr lang="ar-SA" sz="1400" dirty="0" err="1"/>
              <a:t>ماتيلانين</a:t>
            </a:r>
            <a:r>
              <a:rPr lang="ar-SA" sz="1400" dirty="0"/>
              <a:t>، جامعة هلسنكي</a:t>
            </a:r>
          </a:p>
          <a:p>
            <a:pPr algn="r" rtl="1">
              <a:defRPr/>
            </a:pPr>
            <a:r>
              <a:rPr lang="en-US" sz="1400" b="0" i="0" dirty="0">
                <a:solidFill>
                  <a:srgbClr val="000000"/>
                </a:solidFill>
              </a:rPr>
              <a:t> </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54495" y="836712"/>
            <a:ext cx="10515600" cy="1248431"/>
          </a:xfrm>
        </p:spPr>
        <p:txBody>
          <a:bodyPr>
            <a:noAutofit/>
          </a:bodyPr>
          <a:lstStyle/>
          <a:p>
            <a:pPr algn="ctr" rtl="1">
              <a:defRPr/>
            </a:pPr>
            <a:r>
              <a:rPr lang="ar-SA" b="1" dirty="0">
                <a:latin typeface="+mn-lt"/>
              </a:rPr>
              <a:t>ا</a:t>
            </a:r>
            <a:r>
              <a:rPr lang="ar-SA" b="1" dirty="0"/>
              <a:t>لتعليم من أجل التنمية المستدامة مع الشركاء غير الرسميين وغير النظاميين: مخطط المحاضرة</a:t>
            </a:r>
            <a:endParaRPr lang="de-DE" b="1" dirty="0">
              <a:latin typeface="+mn-lt"/>
            </a:endParaRPr>
          </a:p>
        </p:txBody>
      </p:sp>
      <p:sp>
        <p:nvSpPr>
          <p:cNvPr id="3" name="Inhaltsplatzhalter 2"/>
          <p:cNvSpPr>
            <a:spLocks noGrp="1"/>
          </p:cNvSpPr>
          <p:nvPr>
            <p:ph idx="1"/>
          </p:nvPr>
        </p:nvSpPr>
        <p:spPr bwMode="auto">
          <a:xfrm>
            <a:off x="838200" y="2315361"/>
            <a:ext cx="10515600" cy="3861602"/>
          </a:xfrm>
        </p:spPr>
        <p:txBody>
          <a:bodyPr>
            <a:normAutofit/>
          </a:bodyPr>
          <a:lstStyle/>
          <a:p>
            <a:pPr marL="514350" indent="-514350" algn="r" rtl="1">
              <a:buFont typeface="+mj-lt"/>
              <a:buAutoNum type="arabicPeriod"/>
              <a:defRPr/>
            </a:pPr>
            <a:r>
              <a:rPr lang="ar-SA" sz="2400" b="1" dirty="0"/>
              <a:t>ما معنى بيئة تعلّم؟</a:t>
            </a:r>
          </a:p>
          <a:p>
            <a:pPr marL="0" indent="0" algn="r" rtl="1">
              <a:buNone/>
              <a:defRPr/>
            </a:pPr>
            <a:r>
              <a:rPr lang="ar-SA" sz="2400" dirty="0"/>
              <a:t>تعريف بيئات التعلّم الرسمية وغير النظامية وغير الرسمية مع أمثلة</a:t>
            </a:r>
          </a:p>
          <a:p>
            <a:pPr marL="0" indent="0" algn="r" rtl="1">
              <a:buNone/>
              <a:defRPr/>
            </a:pPr>
            <a:endParaRPr lang="ar-SA" sz="2400" dirty="0"/>
          </a:p>
          <a:p>
            <a:pPr marL="0" indent="0" algn="r" rtl="1">
              <a:buNone/>
              <a:defRPr/>
            </a:pPr>
            <a:r>
              <a:rPr lang="ar-SA" sz="2400" b="1" dirty="0"/>
              <a:t>2. كيف نتعاون مع الشركاء غير النظاميين وغير الرسميين؟</a:t>
            </a:r>
          </a:p>
          <a:p>
            <a:pPr marL="0" indent="0" algn="r" rtl="1">
              <a:buNone/>
              <a:defRPr/>
            </a:pPr>
            <a:r>
              <a:rPr lang="ar-SA" sz="2400" dirty="0"/>
              <a:t>المعايير الأساسية للتعاون مع مثال يوضح إمكانياته</a:t>
            </a:r>
          </a:p>
          <a:p>
            <a:pPr marL="0" indent="0" algn="r" rtl="1">
              <a:buNone/>
              <a:defRPr/>
            </a:pPr>
            <a:endParaRPr lang="ar-SA" sz="2400" dirty="0"/>
          </a:p>
          <a:p>
            <a:pPr marL="0" indent="0" algn="r" rtl="1">
              <a:buNone/>
              <a:defRPr/>
            </a:pPr>
            <a:r>
              <a:rPr lang="ar-SA" sz="2400" b="1" dirty="0"/>
              <a:t>3. أمثلة على المشاريع في مجال التعليم من أجل التنمية المستدامة بالشراكة مع الجهات غير الرسمية وغير النظامية</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61803" y="681037"/>
            <a:ext cx="5334197" cy="1144588"/>
          </a:xfrm>
        </p:spPr>
        <p:txBody>
          <a:bodyPr vert="horz" lIns="91440" tIns="45720" rIns="91440" bIns="45720" rtlCol="0" anchor="ctr">
            <a:normAutofit fontScale="90000"/>
          </a:bodyPr>
          <a:lstStyle/>
          <a:p>
            <a:pPr algn="r" rtl="1">
              <a:defRPr/>
            </a:pPr>
            <a:br>
              <a:rPr lang="ar-SA" sz="3600" b="1" dirty="0">
                <a:latin typeface="+mn-lt"/>
              </a:rPr>
            </a:br>
            <a:r>
              <a:rPr lang="ar-SA" sz="3600" b="1" dirty="0">
                <a:latin typeface="+mn-lt"/>
              </a:rPr>
              <a:t>2. محطة غابات </a:t>
            </a:r>
            <a:r>
              <a:rPr lang="pt-PT" sz="3600" b="1" dirty="0">
                <a:latin typeface="+mn-lt"/>
              </a:rPr>
              <a:t>Hyytiälä</a:t>
            </a:r>
            <a:r>
              <a:rPr lang="ar-SA" sz="3600" b="1" dirty="0">
                <a:latin typeface="+mn-lt"/>
              </a:rPr>
              <a:t>: أنشطة الزيارة الدراسية</a:t>
            </a:r>
            <a:br>
              <a:rPr lang="ar-SA" sz="3600" dirty="0"/>
            </a:br>
            <a:endParaRPr lang="en-US" sz="3600" b="1" dirty="0"/>
          </a:p>
        </p:txBody>
      </p:sp>
      <p:pic>
        <p:nvPicPr>
          <p:cNvPr id="5" name="Content Placeholder 6">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26148" t="2905" r="26544" b="14278"/>
          <a:stretch/>
        </p:blipFill>
        <p:spPr bwMode="auto">
          <a:xfrm>
            <a:off x="7464152" y="836712"/>
            <a:ext cx="4462363" cy="4940132"/>
          </a:xfrm>
          <a:prstGeom prst="rect">
            <a:avLst/>
          </a:prstGeom>
          <a:effectLst>
            <a:outerShdw blurRad="127000" dist="50800" dir="10800000" sx="99000" sy="99000" algn="r" rotWithShape="0">
              <a:prstClr val="black">
                <a:alpha val="40000"/>
              </a:prstClr>
            </a:outerShdw>
          </a:effectLst>
        </p:spPr>
      </p:pic>
      <p:sp>
        <p:nvSpPr>
          <p:cNvPr id="4" name="Content Placeholder 2"/>
          <p:cNvSpPr>
            <a:spLocks noGrp="1"/>
          </p:cNvSpPr>
          <p:nvPr>
            <p:ph sz="half" idx="1"/>
          </p:nvPr>
        </p:nvSpPr>
        <p:spPr bwMode="auto">
          <a:xfrm>
            <a:off x="838198" y="1825625"/>
            <a:ext cx="6019597" cy="4351338"/>
          </a:xfrm>
        </p:spPr>
        <p:txBody>
          <a:bodyPr>
            <a:normAutofit lnSpcReduction="10000"/>
          </a:bodyPr>
          <a:lstStyle/>
          <a:p>
            <a:pPr algn="r" rtl="1">
              <a:defRPr/>
            </a:pPr>
            <a:r>
              <a:rPr lang="ar-SA" sz="2200" dirty="0">
                <a:cs typeface="+mj-cs"/>
              </a:rPr>
              <a:t>قم بزيارة </a:t>
            </a:r>
            <a:r>
              <a:rPr lang="ar-SA" sz="2200" dirty="0">
                <a:cs typeface="+mj-cs"/>
                <a:hlinkClick r:id="rId4"/>
              </a:rPr>
              <a:t>محطة </a:t>
            </a:r>
            <a:r>
              <a:rPr lang="pt-PT" sz="2200" b="1" dirty="0">
                <a:cs typeface="+mj-cs"/>
                <a:hlinkClick r:id="rId4"/>
              </a:rPr>
              <a:t>SMEAR II</a:t>
            </a:r>
            <a:r>
              <a:rPr lang="ar-SA" sz="2200" b="1" dirty="0">
                <a:cs typeface="+mj-cs"/>
                <a:hlinkClick r:id="rId4"/>
              </a:rPr>
              <a:t> </a:t>
            </a:r>
            <a:r>
              <a:rPr lang="ar-SA" sz="2200" dirty="0">
                <a:cs typeface="+mj-cs"/>
                <a:hlinkClick r:id="rId4"/>
              </a:rPr>
              <a:t>(المحطة المخصّصة لقياس العلاقات بين النظام البيئي والغلاف الجوي).</a:t>
            </a:r>
            <a:endParaRPr lang="ar-SA" sz="2200" dirty="0">
              <a:cs typeface="+mj-cs"/>
            </a:endParaRPr>
          </a:p>
          <a:p>
            <a:pPr lvl="1" algn="r" rtl="1">
              <a:defRPr/>
            </a:pPr>
            <a:r>
              <a:rPr lang="ar-SA" sz="1800" dirty="0"/>
              <a:t>تعرّف على الأبحاث وأجهزة القياس من الباحثين في الموقع</a:t>
            </a:r>
          </a:p>
          <a:p>
            <a:pPr lvl="1" algn="r" rtl="1">
              <a:defRPr/>
            </a:pPr>
            <a:r>
              <a:rPr lang="ar-SA" sz="1800" dirty="0"/>
              <a:t>استخدم البيانات المفتوحة في المهام التعليمية عبر </a:t>
            </a:r>
            <a:r>
              <a:rPr lang="pt-PT" sz="1800" dirty="0">
                <a:hlinkClick r:id="rId5"/>
              </a:rPr>
              <a:t>SmartSMEAR - About (csc.fi)</a:t>
            </a:r>
            <a:endParaRPr lang="ar-SA" sz="1800" dirty="0"/>
          </a:p>
          <a:p>
            <a:pPr lvl="1" algn="r" rtl="1">
              <a:defRPr/>
            </a:pPr>
            <a:r>
              <a:rPr lang="ar-SA" sz="1800" dirty="0"/>
              <a:t>محطة لقياس المناخ</a:t>
            </a:r>
            <a:endParaRPr sz="1800" dirty="0"/>
          </a:p>
          <a:p>
            <a:pPr algn="r" rtl="1">
              <a:defRPr/>
            </a:pPr>
            <a:r>
              <a:rPr lang="ar-SA" sz="2400" dirty="0"/>
              <a:t>جولة طبيعية تتخللها أنشطة بحثية وعلمية متعلقة بالغابات مثل:</a:t>
            </a:r>
            <a:endParaRPr sz="2400" dirty="0"/>
          </a:p>
          <a:p>
            <a:pPr lvl="1" algn="r" rtl="1">
              <a:defRPr/>
            </a:pPr>
            <a:r>
              <a:rPr lang="ar-SA" sz="1800" dirty="0"/>
              <a:t>قياس عمر شجرة صنوبر أو حساب كمية الكتلة الخشبية لكل متر مربع</a:t>
            </a:r>
          </a:p>
          <a:p>
            <a:pPr lvl="1" algn="r" rtl="1">
              <a:defRPr/>
            </a:pPr>
            <a:r>
              <a:rPr lang="ar-SA" sz="1800" dirty="0"/>
              <a:t>زيارة الحديقة الشجرية</a:t>
            </a:r>
            <a:endParaRPr sz="1800" dirty="0"/>
          </a:p>
          <a:p>
            <a:pPr algn="r" rtl="1">
              <a:defRPr/>
            </a:pPr>
            <a:r>
              <a:rPr lang="ar-SA" sz="2400" dirty="0"/>
              <a:t>محاضرات يقدّمها علماء بالإضافة إلى حصص دراسية منتظمة</a:t>
            </a:r>
          </a:p>
          <a:p>
            <a:pPr algn="r" rtl="1">
              <a:defRPr/>
            </a:pPr>
            <a:r>
              <a:rPr lang="ar-SA" sz="2400" dirty="0"/>
              <a:t>أنشطة ترفيهية: الساونا، السباحة، وغيرها</a:t>
            </a:r>
            <a:endParaRPr dirty="0"/>
          </a:p>
        </p:txBody>
      </p:sp>
      <p:sp>
        <p:nvSpPr>
          <p:cNvPr id="3" name="TextBox 2">
            <a:extLst>
              <a:ext uri="{FF2B5EF4-FFF2-40B4-BE49-F238E27FC236}">
                <a16:creationId xmlns:a16="http://schemas.microsoft.com/office/drawing/2014/main" id="{19876533-A9DF-1074-C794-DDC85849B7D9}"/>
              </a:ext>
            </a:extLst>
          </p:cNvPr>
          <p:cNvSpPr txBox="1"/>
          <p:nvPr/>
        </p:nvSpPr>
        <p:spPr bwMode="auto">
          <a:xfrm>
            <a:off x="7427081" y="5867399"/>
            <a:ext cx="4536504" cy="307777"/>
          </a:xfrm>
          <a:prstGeom prst="rect">
            <a:avLst/>
          </a:prstGeom>
          <a:noFill/>
        </p:spPr>
        <p:txBody>
          <a:bodyPr wrap="square">
            <a:spAutoFit/>
          </a:bodyPr>
          <a:lstStyle/>
          <a:p>
            <a:pPr algn="r" rtl="1"/>
            <a:r>
              <a:rPr lang="ar-SA" sz="1400" dirty="0"/>
              <a:t>الصورة: جامعة هلسنكي</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8200" y="500062"/>
            <a:ext cx="10515600" cy="1325563"/>
          </a:xfrm>
        </p:spPr>
        <p:txBody>
          <a:bodyPr>
            <a:normAutofit fontScale="90000"/>
          </a:bodyPr>
          <a:lstStyle/>
          <a:p>
            <a:pPr algn="r" rtl="1">
              <a:defRPr/>
            </a:pPr>
            <a:br>
              <a:rPr lang="ar-SA" b="1" dirty="0">
                <a:latin typeface="+mn-lt"/>
              </a:rPr>
            </a:br>
            <a:r>
              <a:rPr lang="ar-SA" b="1" dirty="0">
                <a:latin typeface="+mn-lt"/>
              </a:rPr>
              <a:t>2. محطة غابات </a:t>
            </a:r>
            <a:r>
              <a:rPr lang="pt-PT" b="1" dirty="0">
                <a:latin typeface="+mn-lt"/>
              </a:rPr>
              <a:t>Hyytiälä</a:t>
            </a:r>
            <a:r>
              <a:rPr lang="ar-SA" b="1" dirty="0">
                <a:latin typeface="+mn-lt"/>
              </a:rPr>
              <a:t>: مهمة تعليمية باستخدام البيانات المفتوحة</a:t>
            </a:r>
            <a:br>
              <a:rPr lang="ar-SA" dirty="0"/>
            </a:br>
            <a:endParaRPr lang="fi-FI" dirty="0"/>
          </a:p>
        </p:txBody>
      </p:sp>
      <p:sp>
        <p:nvSpPr>
          <p:cNvPr id="3" name="Content Placeholder 2"/>
          <p:cNvSpPr>
            <a:spLocks noGrp="1"/>
          </p:cNvSpPr>
          <p:nvPr>
            <p:ph sz="half" idx="1"/>
          </p:nvPr>
        </p:nvSpPr>
        <p:spPr bwMode="auto">
          <a:xfrm>
            <a:off x="838200" y="1992792"/>
            <a:ext cx="5181600" cy="4351338"/>
          </a:xfrm>
        </p:spPr>
        <p:txBody>
          <a:bodyPr>
            <a:normAutofit/>
          </a:bodyPr>
          <a:lstStyle/>
          <a:p>
            <a:pPr algn="r" rtl="1">
              <a:defRPr/>
            </a:pPr>
            <a:r>
              <a:rPr lang="ar-SA" sz="2400" b="1" dirty="0">
                <a:hlinkClick r:id="rId3"/>
              </a:rPr>
              <a:t>البيانات المفتوحة في التعليم (</a:t>
            </a:r>
            <a:r>
              <a:rPr lang="pt-PT" sz="2400" b="1" dirty="0">
                <a:hlinkClick r:id="rId3"/>
              </a:rPr>
              <a:t>opendata-education.github.io</a:t>
            </a:r>
            <a:r>
              <a:rPr lang="ar-SA" sz="2400" b="1" dirty="0">
                <a:hlinkClick r:id="rId3"/>
              </a:rPr>
              <a:t>)</a:t>
            </a:r>
            <a:endParaRPr lang="pt-PT" sz="2400" b="1" dirty="0"/>
          </a:p>
          <a:p>
            <a:pPr algn="r" rtl="1">
              <a:defRPr/>
            </a:pPr>
            <a:r>
              <a:rPr lang="ar-SA" sz="2400" dirty="0"/>
              <a:t>مواد تعليمية باللغات الإنجليزية والسويدية والفنلندية (ورش عمل، أساسيات </a:t>
            </a:r>
            <a:r>
              <a:rPr lang="en-US" sz="2400" dirty="0"/>
              <a:t>Python</a:t>
            </a:r>
            <a:r>
              <a:rPr lang="ar-SA" sz="2400" dirty="0"/>
              <a:t> و</a:t>
            </a:r>
            <a:r>
              <a:rPr lang="pt-PT" sz="2400" dirty="0"/>
              <a:t>Jupyter، </a:t>
            </a:r>
            <a:r>
              <a:rPr lang="ar-SA" sz="2400" dirty="0"/>
              <a:t>تحليل النصوص، وغير ذلك)</a:t>
            </a:r>
            <a:r>
              <a:rPr lang="en-US" sz="2400" dirty="0"/>
              <a:t>  </a:t>
            </a:r>
            <a:endParaRPr sz="2400" dirty="0"/>
          </a:p>
          <a:p>
            <a:pPr lvl="1" algn="r" rtl="1">
              <a:defRPr/>
            </a:pPr>
            <a:r>
              <a:rPr lang="ar-SA" dirty="0"/>
              <a:t>إرشادات حول كيفية استخدام المواد</a:t>
            </a:r>
          </a:p>
          <a:p>
            <a:pPr lvl="1" algn="r" rtl="1">
              <a:defRPr/>
            </a:pPr>
            <a:r>
              <a:rPr lang="ar-SA" dirty="0"/>
              <a:t>مشروع مستمر، ويمكنك المشاركة في تطويره</a:t>
            </a:r>
          </a:p>
          <a:p>
            <a:pPr lvl="1" algn="r" rtl="1">
              <a:defRPr/>
            </a:pPr>
            <a:r>
              <a:rPr lang="ar-SA" dirty="0"/>
              <a:t>مثال على مقال حسابي (باللغة الفنلندية) </a:t>
            </a:r>
            <a:r>
              <a:rPr lang="fi-FI" u="sng" dirty="0">
                <a:hlinkClick r:id="rId4" tooltip="https://opendata-education.github.io/Mallipohjat/harjoitukset/Aerosolit.html"/>
              </a:rPr>
              <a:t>Aerosoleja ilmassa? — Mallipohjat (opendata-education.github.io)</a:t>
            </a:r>
            <a:endParaRPr lang="en-US" dirty="0"/>
          </a:p>
          <a:p>
            <a:pPr lvl="1" algn="r" rtl="1">
              <a:defRPr/>
            </a:pPr>
            <a:endParaRPr dirty="0"/>
          </a:p>
          <a:p>
            <a:pPr>
              <a:defRPr/>
            </a:pPr>
            <a:endParaRPr lang="fi-FI" sz="2400" dirty="0"/>
          </a:p>
        </p:txBody>
      </p:sp>
      <p:sp>
        <p:nvSpPr>
          <p:cNvPr id="4" name="Content Placeholder 3"/>
          <p:cNvSpPr>
            <a:spLocks noGrp="1"/>
          </p:cNvSpPr>
          <p:nvPr>
            <p:ph sz="half" idx="2"/>
          </p:nvPr>
        </p:nvSpPr>
        <p:spPr bwMode="auto">
          <a:xfrm>
            <a:off x="6528048" y="1992791"/>
            <a:ext cx="5040560" cy="4184171"/>
          </a:xfrm>
        </p:spPr>
        <p:txBody>
          <a:bodyPr>
            <a:normAutofit/>
          </a:bodyPr>
          <a:lstStyle/>
          <a:p>
            <a:pPr algn="r" rtl="1">
              <a:defRPr/>
            </a:pPr>
            <a:r>
              <a:rPr lang="ar-SA" sz="2400" b="1" dirty="0"/>
              <a:t>أهمية التعلّم</a:t>
            </a:r>
            <a:r>
              <a:rPr lang="ar-SA" sz="2400" dirty="0"/>
              <a:t>: استخدام نفس البيانات الدولية والحديثة التي يستخدمها الباحثون</a:t>
            </a:r>
            <a:br>
              <a:rPr lang="fi-FI" sz="2400" dirty="0"/>
            </a:br>
            <a:endParaRPr sz="2400" dirty="0"/>
          </a:p>
          <a:p>
            <a:pPr algn="r" rtl="1">
              <a:defRPr/>
            </a:pPr>
            <a:r>
              <a:rPr lang="ar-SA" sz="2400" b="1" dirty="0"/>
              <a:t>بوابات البيانات البحثية المفتوحة:</a:t>
            </a:r>
            <a:endParaRPr sz="2400" b="1" dirty="0"/>
          </a:p>
          <a:p>
            <a:pPr lvl="1">
              <a:defRPr/>
            </a:pPr>
            <a:r>
              <a:rPr lang="fi-FI" u="sng" dirty="0">
                <a:hlinkClick r:id="rId5" tooltip="https://opendata.cern.ch/"/>
              </a:rPr>
              <a:t>CERN Open Data </a:t>
            </a:r>
            <a:r>
              <a:rPr lang="fi-FI" u="sng" dirty="0" err="1">
                <a:hlinkClick r:id="rId5" tooltip="https://opendata.cern.ch/"/>
              </a:rPr>
              <a:t>Portal</a:t>
            </a:r>
            <a:endParaRPr lang="fi-FI" dirty="0"/>
          </a:p>
          <a:p>
            <a:pPr lvl="1">
              <a:defRPr/>
            </a:pPr>
            <a:r>
              <a:rPr lang="fi-FI" u="sng" dirty="0" err="1">
                <a:hlinkClick r:id="rId6" tooltip="https://smear.avaa.csc.fi/"/>
              </a:rPr>
              <a:t>SmartSMEAR</a:t>
            </a:r>
            <a:r>
              <a:rPr lang="fi-FI" u="sng" dirty="0">
                <a:hlinkClick r:id="rId6" tooltip="https://smear.avaa.csc.fi/"/>
              </a:rPr>
              <a:t> - </a:t>
            </a:r>
            <a:r>
              <a:rPr lang="fi-FI" u="sng" dirty="0" err="1">
                <a:hlinkClick r:id="rId6" tooltip="https://smear.avaa.csc.fi/"/>
              </a:rPr>
              <a:t>About</a:t>
            </a:r>
            <a:r>
              <a:rPr lang="fi-FI" u="sng" dirty="0">
                <a:hlinkClick r:id="rId6" tooltip="https://smear.avaa.csc.fi/"/>
              </a:rPr>
              <a:t> (csc.fi)</a:t>
            </a:r>
            <a:endParaRPr lang="fi-FI" dirty="0"/>
          </a:p>
          <a:p>
            <a:pPr algn="r" rtl="1">
              <a:defRPr/>
            </a:pPr>
            <a:r>
              <a:rPr lang="ar-SA" sz="2400" dirty="0"/>
              <a:t>عند البحث عن بيانات مفتوحة، من المهم مناقشة مسألة نقد المصادر.</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lgn="r" rtl="1">
              <a:defRPr/>
            </a:pPr>
            <a:r>
              <a:rPr lang="ar-SA" b="1" dirty="0">
                <a:latin typeface="+mn-lt"/>
              </a:rPr>
              <a:t>أمثلة محليّة</a:t>
            </a:r>
            <a:endParaRPr lang="fi-FI" b="1" dirty="0">
              <a:latin typeface="+mn-lt"/>
            </a:endParaRPr>
          </a:p>
        </p:txBody>
      </p:sp>
      <p:sp>
        <p:nvSpPr>
          <p:cNvPr id="6" name="Content Placeholder 5"/>
          <p:cNvSpPr>
            <a:spLocks noGrp="1"/>
          </p:cNvSpPr>
          <p:nvPr>
            <p:ph idx="1"/>
          </p:nvPr>
        </p:nvSpPr>
        <p:spPr bwMode="auto"/>
        <p:txBody>
          <a:bodyPr/>
          <a:lstStyle/>
          <a:p>
            <a:pPr algn="r" rtl="1">
              <a:defRPr/>
            </a:pPr>
            <a:r>
              <a:rPr lang="ar-SA" dirty="0">
                <a:solidFill>
                  <a:srgbClr val="FF0000"/>
                </a:solidFill>
              </a:rPr>
              <a:t>يرجى إضافة أمثلتكم المحلية هنا</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90452" y="2847067"/>
            <a:ext cx="10515600" cy="1325563"/>
          </a:xfrm>
        </p:spPr>
        <p:txBody>
          <a:bodyPr>
            <a:normAutofit fontScale="90000"/>
          </a:bodyPr>
          <a:lstStyle/>
          <a:p>
            <a:pPr algn="ctr" rtl="1">
              <a:defRPr/>
            </a:pPr>
            <a:br>
              <a:rPr lang="ar-SA" b="1" dirty="0">
                <a:solidFill>
                  <a:srgbClr val="FF0000"/>
                </a:solidFill>
                <a:latin typeface="Calibri"/>
              </a:rPr>
            </a:br>
            <a:r>
              <a:rPr lang="ar-SA" b="1" dirty="0">
                <a:solidFill>
                  <a:srgbClr val="FF0000"/>
                </a:solidFill>
                <a:latin typeface="Calibri"/>
              </a:rPr>
              <a:t>عصف ذهني وإعداد قائمة بالشركاء غير النظاميين وغير الرسميين المحليين الذين يمكن أن يكونوا شركاء محتملين في تعزيز التعليم من أجل التنمية المستدامة (</a:t>
            </a:r>
            <a:r>
              <a:rPr lang="pt-PT" b="1" dirty="0">
                <a:solidFill>
                  <a:srgbClr val="FF0000"/>
                </a:solidFill>
                <a:latin typeface="Calibri"/>
              </a:rPr>
              <a:t>ESD</a:t>
            </a:r>
            <a:r>
              <a:rPr lang="ar-SA" b="1" dirty="0">
                <a:solidFill>
                  <a:srgbClr val="FF0000"/>
                </a:solidFill>
                <a:latin typeface="Calibri"/>
              </a:rPr>
              <a:t>)</a:t>
            </a:r>
            <a:br>
              <a:rPr lang="pt-PT" dirty="0"/>
            </a:br>
            <a:endParaRPr dirty="0"/>
          </a:p>
        </p:txBody>
      </p:sp>
      <p:sp>
        <p:nvSpPr>
          <p:cNvPr id="4" name="TextBox 3"/>
          <p:cNvSpPr txBox="1"/>
          <p:nvPr/>
        </p:nvSpPr>
        <p:spPr bwMode="auto">
          <a:xfrm>
            <a:off x="3046971" y="4959349"/>
            <a:ext cx="6098058" cy="646331"/>
          </a:xfrm>
          <a:prstGeom prst="rect">
            <a:avLst/>
          </a:prstGeom>
          <a:noFill/>
        </p:spPr>
        <p:txBody>
          <a:bodyPr wrap="square">
            <a:spAutoFit/>
          </a:bodyPr>
          <a:lstStyle/>
          <a:p>
            <a:pPr algn="r" rtl="1">
              <a:defRPr/>
            </a:pPr>
            <a:r>
              <a:rPr lang="ar-SA" b="1" dirty="0"/>
              <a:t>يُقترح جمع أفكار الطلاب وتصنيفها ومناقشتها من خلال تجميع البطاقات باستخدام أداة </a:t>
            </a:r>
            <a:r>
              <a:rPr lang="de-DE" b="1" dirty="0"/>
              <a:t>Miro</a:t>
            </a:r>
            <a:r>
              <a:rPr lang="ar-SA" b="1" dirty="0"/>
              <a:t> (</a:t>
            </a:r>
            <a:r>
              <a:rPr lang="de-DE" b="1" u="sng" dirty="0">
                <a:hlinkClick r:id="rId3" tooltip="https://miro.com/"/>
              </a:rPr>
              <a:t>https://miro.com/</a:t>
            </a:r>
            <a:r>
              <a:rPr lang="ar-SA" b="1" dirty="0"/>
              <a:t>) أو أداة مشابهة</a:t>
            </a:r>
            <a:endParaRPr lang="fi-FI"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90452" y="2847067"/>
            <a:ext cx="10515600" cy="1325563"/>
          </a:xfrm>
        </p:spPr>
        <p:txBody>
          <a:bodyPr>
            <a:normAutofit fontScale="90000"/>
          </a:bodyPr>
          <a:lstStyle/>
          <a:p>
            <a:pPr algn="ctr" rtl="1">
              <a:defRPr/>
            </a:pPr>
            <a:br>
              <a:rPr lang="ar-SA" b="1" dirty="0">
                <a:solidFill>
                  <a:srgbClr val="FF0000"/>
                </a:solidFill>
                <a:latin typeface="Calibri"/>
              </a:rPr>
            </a:br>
            <a:r>
              <a:rPr lang="ar-SA" b="1" dirty="0">
                <a:solidFill>
                  <a:srgbClr val="FF0000"/>
                </a:solidFill>
                <a:latin typeface="Calibri"/>
              </a:rPr>
              <a:t>مناقشة الفوائد المحتملة وفرص التعاون مع كل شريك من الشركاء غير النظاميين وغير الرسميين المذكورين في المهمة السابقة</a:t>
            </a:r>
            <a:br>
              <a:rPr lang="ar-SA" dirty="0"/>
            </a:b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fontScale="90000"/>
          </a:bodyPr>
          <a:lstStyle/>
          <a:p>
            <a:pPr algn="r" rtl="1">
              <a:defRPr/>
            </a:pPr>
            <a:br>
              <a:rPr lang="ar-SA" b="1" dirty="0">
                <a:latin typeface="+mn-lt"/>
              </a:rPr>
            </a:br>
            <a:r>
              <a:rPr lang="ar-SA" b="1" dirty="0">
                <a:latin typeface="+mn-lt"/>
              </a:rPr>
              <a:t>الأدبيات والمصادر الإلكترونية</a:t>
            </a:r>
            <a:br>
              <a:rPr lang="ar-SA" dirty="0"/>
            </a:br>
            <a:endParaRPr lang="fi-FI" b="1" dirty="0">
              <a:latin typeface="+mn-lt"/>
            </a:endParaRPr>
          </a:p>
        </p:txBody>
      </p:sp>
      <p:sp>
        <p:nvSpPr>
          <p:cNvPr id="3" name="Content Placeholder 2"/>
          <p:cNvSpPr>
            <a:spLocks noGrp="1"/>
          </p:cNvSpPr>
          <p:nvPr>
            <p:ph idx="1"/>
          </p:nvPr>
        </p:nvSpPr>
        <p:spPr bwMode="auto">
          <a:xfrm>
            <a:off x="838200" y="1690688"/>
            <a:ext cx="5181600" cy="4486275"/>
          </a:xfrm>
        </p:spPr>
        <p:txBody>
          <a:bodyPr>
            <a:noAutofit/>
          </a:bodyPr>
          <a:lstStyle/>
          <a:p>
            <a:pPr>
              <a:defRPr/>
            </a:pPr>
            <a:r>
              <a:rPr lang="en-US" sz="1600" b="0" i="0" dirty="0" err="1"/>
              <a:t>Eshach</a:t>
            </a:r>
            <a:r>
              <a:rPr lang="en-US" sz="1600" b="0" i="0" dirty="0"/>
              <a:t>, H. (2007). Bridging In-school and Out-of-school Learning: Formal, Non-Formal, and Informal Education. </a:t>
            </a:r>
            <a:r>
              <a:rPr lang="en-US" sz="1600" b="0" i="1" dirty="0"/>
              <a:t>Journal of Science Education and Technology</a:t>
            </a:r>
            <a:r>
              <a:rPr lang="en-US" sz="1600" b="0" i="0" dirty="0"/>
              <a:t>, </a:t>
            </a:r>
            <a:r>
              <a:rPr lang="en-US" sz="1600" b="0" i="1" dirty="0"/>
              <a:t>16</a:t>
            </a:r>
            <a:r>
              <a:rPr lang="en-US" sz="1600" b="0" i="0" dirty="0"/>
              <a:t>(2), 171–190. </a:t>
            </a:r>
            <a:r>
              <a:rPr lang="en-US" sz="1600" b="0" i="0" u="sng" strike="noStrike" dirty="0">
                <a:solidFill>
                  <a:srgbClr val="0F6CBF"/>
                </a:solidFill>
                <a:hlinkClick r:id="rId2" tooltip="https://doi.org/10.1007/s10956-006-9027-1"/>
              </a:rPr>
              <a:t>https://doi.org/10.1007/s10956-006-9027-1</a:t>
            </a:r>
            <a:endParaRPr sz="1600" dirty="0">
              <a:solidFill>
                <a:srgbClr val="0F6CBF"/>
              </a:solidFill>
            </a:endParaRPr>
          </a:p>
          <a:p>
            <a:pPr>
              <a:defRPr/>
            </a:pPr>
            <a:r>
              <a:rPr lang="en-US" sz="1600" dirty="0"/>
              <a:t>Haatainen, O. &amp; Aksela, M. (2021</a:t>
            </a:r>
            <a:r>
              <a:rPr lang="en-US" sz="1600" i="1" dirty="0"/>
              <a:t>). Project-Based Learning in Science Education: Active Teachers’ Perceptions and Practices.</a:t>
            </a:r>
            <a:r>
              <a:rPr lang="en-US" sz="1600" dirty="0"/>
              <a:t> LUMAT: International Journal on Math, Science and Technology Education, 9(1), 149–173. </a:t>
            </a:r>
            <a:r>
              <a:rPr lang="en-US" sz="1600" u="sng" dirty="0">
                <a:hlinkClick r:id="rId3" tooltip="https://doi.org/10.31129/LUMAT.9.1.1392"/>
              </a:rPr>
              <a:t>https://doi.org/10.31129/LUMAT.9.1.1392</a:t>
            </a:r>
            <a:r>
              <a:rPr lang="en-US" sz="1600" dirty="0"/>
              <a:t>    </a:t>
            </a:r>
            <a:endParaRPr sz="1600" dirty="0"/>
          </a:p>
          <a:p>
            <a:pPr>
              <a:defRPr/>
            </a:pPr>
            <a:r>
              <a:rPr sz="1600" b="0" i="0" u="none" dirty="0" err="1">
                <a:solidFill>
                  <a:srgbClr val="000000"/>
                </a:solidFill>
                <a:latin typeface="Calibri"/>
                <a:ea typeface="Calibri"/>
                <a:cs typeface="Calibri"/>
              </a:rPr>
              <a:t>Markula</a:t>
            </a:r>
            <a:r>
              <a:rPr sz="1600" b="0" i="0" u="none" dirty="0">
                <a:solidFill>
                  <a:srgbClr val="000000"/>
                </a:solidFill>
                <a:latin typeface="Calibri"/>
                <a:ea typeface="Calibri"/>
                <a:cs typeface="Calibri"/>
              </a:rPr>
              <a:t>, A, &amp; Aksela, M. (2022). The key characteristics of project-based learning: how teachers implement projects in K-12 science education.</a:t>
            </a:r>
            <a:r>
              <a:rPr sz="1600" b="0" i="1" u="none" dirty="0">
                <a:solidFill>
                  <a:srgbClr val="000000"/>
                </a:solidFill>
                <a:latin typeface="Calibri"/>
                <a:ea typeface="Calibri"/>
                <a:cs typeface="Calibri"/>
              </a:rPr>
              <a:t> Disciplinary and Interdisciplinary Science Education Research,</a:t>
            </a:r>
            <a:r>
              <a:rPr sz="1600" b="0" i="0" u="none" dirty="0">
                <a:solidFill>
                  <a:srgbClr val="000000"/>
                </a:solidFill>
                <a:latin typeface="Calibri"/>
                <a:ea typeface="Calibri"/>
                <a:cs typeface="Calibri"/>
              </a:rPr>
              <a:t> 4:2</a:t>
            </a:r>
            <a:endParaRPr sz="1600" b="0" i="0" dirty="0">
              <a:solidFill>
                <a:srgbClr val="000000"/>
              </a:solidFill>
            </a:endParaRPr>
          </a:p>
          <a:p>
            <a:pPr>
              <a:defRPr/>
            </a:pPr>
            <a:r>
              <a:rPr lang="fi-FI" sz="1600" dirty="0"/>
              <a:t>Tolppanen, S., Vartiainen, J., Ikävalko, V.-M., &amp; Aksela, M. (2015). </a:t>
            </a:r>
            <a:r>
              <a:rPr lang="fi-FI" sz="1600" dirty="0" err="1"/>
              <a:t>Relevance</a:t>
            </a:r>
            <a:r>
              <a:rPr lang="fi-FI" sz="1600" dirty="0"/>
              <a:t> of Non-</a:t>
            </a:r>
            <a:r>
              <a:rPr lang="fi-FI" sz="1600" dirty="0" err="1"/>
              <a:t>Formal</a:t>
            </a:r>
            <a:r>
              <a:rPr lang="fi-FI" sz="1600" dirty="0"/>
              <a:t> Education in Science Education. In I. Eilks &amp; A. </a:t>
            </a:r>
            <a:r>
              <a:rPr lang="fi-FI" sz="1600" dirty="0" err="1"/>
              <a:t>Hofstein</a:t>
            </a:r>
            <a:r>
              <a:rPr lang="fi-FI" sz="1600" dirty="0"/>
              <a:t> (</a:t>
            </a:r>
            <a:r>
              <a:rPr lang="fi-FI" sz="1600" dirty="0" err="1"/>
              <a:t>Eds</a:t>
            </a:r>
            <a:r>
              <a:rPr lang="fi-FI" sz="1600" dirty="0"/>
              <a:t>.), </a:t>
            </a:r>
            <a:r>
              <a:rPr lang="fi-FI" sz="1600" i="1" dirty="0" err="1"/>
              <a:t>Relevant</a:t>
            </a:r>
            <a:r>
              <a:rPr lang="fi-FI" sz="1600" i="1" dirty="0"/>
              <a:t> Chemistry Education: </a:t>
            </a:r>
            <a:r>
              <a:rPr lang="fi-FI" sz="1600" i="1" dirty="0" err="1"/>
              <a:t>From</a:t>
            </a:r>
            <a:r>
              <a:rPr lang="fi-FI" sz="1600" i="1" dirty="0"/>
              <a:t> </a:t>
            </a:r>
            <a:r>
              <a:rPr lang="fi-FI" sz="1600" i="1" dirty="0" err="1"/>
              <a:t>Theory</a:t>
            </a:r>
            <a:r>
              <a:rPr lang="fi-FI" sz="1600" i="1" dirty="0"/>
              <a:t> to </a:t>
            </a:r>
            <a:r>
              <a:rPr lang="fi-FI" sz="1600" i="1" dirty="0" err="1"/>
              <a:t>Practice</a:t>
            </a:r>
            <a:r>
              <a:rPr lang="fi-FI" sz="1600" dirty="0"/>
              <a:t> (pp. 335–354). </a:t>
            </a:r>
            <a:r>
              <a:rPr lang="fi-FI" sz="1600" dirty="0" err="1"/>
              <a:t>SensePublishers</a:t>
            </a:r>
            <a:r>
              <a:rPr lang="fi-FI" sz="1600" dirty="0"/>
              <a:t>. </a:t>
            </a:r>
            <a:r>
              <a:rPr lang="fi-FI" sz="1600" u="sng" dirty="0">
                <a:hlinkClick r:id="rId4" tooltip="https://doi.org/10.1007/978-94-6300-175-5_18"/>
              </a:rPr>
              <a:t>https://doi.org/10.1007/978-94-6300-175-5_18</a:t>
            </a:r>
            <a:endParaRPr sz="1600" dirty="0"/>
          </a:p>
        </p:txBody>
      </p:sp>
      <p:sp>
        <p:nvSpPr>
          <p:cNvPr id="317417010" name="Inhaltsplatzhalter 3"/>
          <p:cNvSpPr>
            <a:spLocks noGrp="1"/>
          </p:cNvSpPr>
          <p:nvPr>
            <p:ph sz="half" idx="2"/>
          </p:nvPr>
        </p:nvSpPr>
        <p:spPr bwMode="auto">
          <a:xfrm>
            <a:off x="6172200" y="1825624"/>
            <a:ext cx="5181599" cy="4351338"/>
          </a:xfrm>
        </p:spPr>
        <p:txBody>
          <a:bodyPr vertOverflow="overflow" horzOverflow="clip" vert="horz" wrap="square" lIns="91440" tIns="45720" rIns="91440" bIns="45720" numCol="1" spcCol="0" rtlCol="0" fromWordArt="0" anchor="t" anchorCtr="0" forceAA="0" compatLnSpc="0">
            <a:normAutofit/>
          </a:bodyPr>
          <a:lstStyle/>
          <a:p>
            <a:pPr>
              <a:defRPr/>
            </a:pPr>
            <a:r>
              <a:rPr lang="de-DE" sz="1600" b="0" i="0" u="sng" strike="noStrike" cap="none" spc="0">
                <a:solidFill>
                  <a:schemeClr val="tx1"/>
                </a:solidFill>
                <a:latin typeface="Calibri"/>
                <a:ea typeface="Calibri"/>
                <a:cs typeface="Calibri"/>
                <a:hlinkClick r:id="rId5" tooltip="https://www.pblworks.org/what-is-pbl"/>
              </a:rPr>
              <a:t>PBLWorks by Buck Institute for Education</a:t>
            </a:r>
            <a:endParaRPr sz="1600"/>
          </a:p>
          <a:p>
            <a:pPr>
              <a:defRPr/>
            </a:pPr>
            <a:r>
              <a:rPr sz="1600" u="sng">
                <a:hlinkClick r:id="rId6" tooltip="https://start.luma.fi/en/"/>
              </a:rPr>
              <a:t>StarT: international PBL programme</a:t>
            </a:r>
            <a:r>
              <a:t> </a:t>
            </a:r>
          </a:p>
          <a:p>
            <a:pPr>
              <a:defRPr/>
            </a:pPr>
            <a:r>
              <a:rPr sz="1600" u="sng">
                <a:hlinkClick r:id="rId7" tooltip="https://start.luma.fi/en/materials/"/>
              </a:rPr>
              <a:t>StarT material bank</a:t>
            </a:r>
            <a:r>
              <a:rPr sz="1600"/>
              <a:t> </a:t>
            </a:r>
          </a:p>
          <a:p>
            <a:pPr>
              <a:defRPr/>
            </a:pPr>
            <a:r>
              <a:rPr sz="1600" u="sng">
                <a:solidFill>
                  <a:schemeClr val="hlink"/>
                </a:solidFill>
                <a:hlinkClick r:id="rId8" tooltip="https://teachingcommons.stanford.edu/resources/learning/learning-activities/project-based-learning"/>
              </a:rPr>
              <a:t>https://www.bu.edu/ctl/guides/project-based-learning/</a:t>
            </a:r>
            <a:r>
              <a:rPr sz="1600"/>
              <a:t> </a:t>
            </a:r>
          </a:p>
          <a:p>
            <a:pPr>
              <a:defRPr/>
            </a:pPr>
            <a:r>
              <a:rPr sz="1600" u="sng">
                <a:solidFill>
                  <a:schemeClr val="hlink"/>
                </a:solidFill>
                <a:hlinkClick r:id="rId8" tooltip="https://teachingcommons.stanford.edu/resources/learning/learning-activities/project-based-learning"/>
              </a:rPr>
              <a:t>https://teachingcommons.stanford.edu/resources/learning/learning-activities/project-based-learning</a:t>
            </a:r>
            <a:endParaRPr sz="1600"/>
          </a:p>
          <a:p>
            <a:pPr>
              <a:defRPr/>
            </a:pPr>
            <a:r>
              <a:rPr sz="1600" u="sng">
                <a:solidFill>
                  <a:schemeClr val="hlink"/>
                </a:solidFill>
                <a:hlinkClick r:id="rId9" tooltip="https://www.edutopia.org/blog/pbl-through-a-makers-lens-patrick-waters"/>
              </a:rPr>
              <a:t>https://www.edutopia.org/blog/pbl-through-a-makers-lens-patrick-waters</a:t>
            </a:r>
            <a:endParaRPr sz="1600"/>
          </a:p>
          <a:p>
            <a:pPr>
              <a:defRPr/>
            </a:pPr>
            <a:r>
              <a:rPr sz="1600" u="sng">
                <a:solidFill>
                  <a:schemeClr val="hlink"/>
                </a:solidFill>
                <a:hlinkClick r:id="rId10" tooltip="https://er.educause.edu/articles/2015/1/using-design-thinking-in-higher-education"/>
              </a:rPr>
              <a:t>https://er.educause.edu/articles/2015/1/using-design-thinking-in-higher-education</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lgn="ctr" rtl="1">
              <a:defRPr/>
            </a:pPr>
            <a:r>
              <a:rPr lang="ar-SA" sz="4400" b="1" dirty="0">
                <a:solidFill>
                  <a:srgbClr val="025952"/>
                </a:solidFill>
                <a:latin typeface="Calibri"/>
              </a:rPr>
              <a:t>1. ما معنى بيئة تعلّم؟</a:t>
            </a:r>
            <a:endParaRPr lang="fi-FI" b="1" dirty="0"/>
          </a:p>
        </p:txBody>
      </p:sp>
      <p:sp>
        <p:nvSpPr>
          <p:cNvPr id="3" name="Content Placeholder 2"/>
          <p:cNvSpPr>
            <a:spLocks noGrp="1"/>
          </p:cNvSpPr>
          <p:nvPr>
            <p:ph type="body" idx="1"/>
          </p:nvPr>
        </p:nvSpPr>
        <p:spPr bwMode="auto">
          <a:xfrm>
            <a:off x="831850" y="4562475"/>
            <a:ext cx="10515600" cy="1500187"/>
          </a:xfrm>
        </p:spPr>
        <p:txBody>
          <a:bodyPr>
            <a:normAutofit/>
          </a:bodyPr>
          <a:lstStyle/>
          <a:p>
            <a:pPr algn="ctr" rtl="1">
              <a:defRPr/>
            </a:pPr>
            <a:r>
              <a:rPr lang="ar-SA" sz="2800" dirty="0">
                <a:solidFill>
                  <a:srgbClr val="025952"/>
                </a:solidFill>
              </a:rPr>
              <a:t>بيئات التعلّم الرسمية وغير النظامية وغير الرسمية</a:t>
            </a:r>
            <a:br>
              <a:rPr lang="ar-SA" sz="2800" dirty="0">
                <a:solidFill>
                  <a:srgbClr val="025952"/>
                </a:solidFill>
              </a:rPr>
            </a:br>
            <a:r>
              <a:rPr lang="ar-SA" sz="2800" dirty="0">
                <a:solidFill>
                  <a:srgbClr val="025952"/>
                </a:solidFill>
              </a:rPr>
              <a:t>مثال على بيئة تعلّم غير نظامية وأخرى غير رسمية</a:t>
            </a:r>
            <a:endParaRPr lang="fi-FI" sz="2800" dirty="0">
              <a:solidFill>
                <a:srgbClr val="025952"/>
              </a:solidFill>
            </a:endParaRPr>
          </a:p>
          <a:p>
            <a:pPr algn="ctr">
              <a:defRPr/>
            </a:pPr>
            <a:endParaRPr lang="en-US" sz="2800" dirty="0">
              <a:solidFill>
                <a:srgbClr val="02595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Flowchart: Connector 7" descr="The different pespectives of a learning environment. These include physical, pedagogical, social and technical."/>
          <p:cNvSpPr/>
          <p:nvPr/>
        </p:nvSpPr>
        <p:spPr bwMode="auto">
          <a:xfrm>
            <a:off x="5536734" y="55943"/>
            <a:ext cx="6655266" cy="6257983"/>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rtl="1">
              <a:defRPr/>
            </a:pPr>
            <a:r>
              <a:rPr lang="ar-SA" b="1" dirty="0"/>
              <a:t>بيئة تعلّم</a:t>
            </a:r>
            <a:endParaRPr dirty="0"/>
          </a:p>
          <a:p>
            <a:pPr algn="ctr">
              <a:defRPr/>
            </a:pPr>
            <a:endParaRPr lang="fi-FI" b="1" dirty="0"/>
          </a:p>
          <a:p>
            <a:pPr algn="ctr">
              <a:defRPr/>
            </a:pPr>
            <a:endParaRPr lang="fi-FI" b="1" dirty="0"/>
          </a:p>
          <a:p>
            <a:pPr algn="ctr">
              <a:defRPr/>
            </a:pPr>
            <a:endParaRPr lang="fi-FI" b="1" dirty="0"/>
          </a:p>
          <a:p>
            <a:pPr algn="ctr">
              <a:defRPr/>
            </a:pPr>
            <a:endParaRPr lang="fi-FI" b="1" dirty="0"/>
          </a:p>
          <a:p>
            <a:pPr algn="ctr">
              <a:defRPr/>
            </a:pPr>
            <a:endParaRPr lang="fi-FI" b="1" dirty="0"/>
          </a:p>
          <a:p>
            <a:pPr algn="ctr">
              <a:defRPr/>
            </a:pPr>
            <a:endParaRPr lang="fi-FI" b="1" dirty="0"/>
          </a:p>
          <a:p>
            <a:pPr algn="ctr">
              <a:defRPr/>
            </a:pPr>
            <a:endParaRPr lang="fi-FI" b="1" dirty="0"/>
          </a:p>
          <a:p>
            <a:pPr algn="ctr">
              <a:defRPr/>
            </a:pPr>
            <a:endParaRPr lang="fi-FI" b="1" dirty="0"/>
          </a:p>
          <a:p>
            <a:pPr algn="ctr">
              <a:defRPr/>
            </a:pPr>
            <a:endParaRPr lang="fi-FI" b="1" dirty="0"/>
          </a:p>
          <a:p>
            <a:pPr algn="ctr">
              <a:defRPr/>
            </a:pPr>
            <a:endParaRPr lang="fi-FI" b="1" dirty="0"/>
          </a:p>
          <a:p>
            <a:pPr algn="ctr">
              <a:defRPr/>
            </a:pPr>
            <a:endParaRPr lang="fi-FI" b="1" dirty="0"/>
          </a:p>
          <a:p>
            <a:pPr algn="ctr">
              <a:defRPr/>
            </a:pPr>
            <a:endParaRPr lang="fi-FI" b="1" dirty="0"/>
          </a:p>
          <a:p>
            <a:pPr algn="ctr">
              <a:defRPr/>
            </a:pPr>
            <a:endParaRPr lang="fi-FI" b="1" dirty="0"/>
          </a:p>
          <a:p>
            <a:pPr algn="ctr">
              <a:defRPr/>
            </a:pPr>
            <a:endParaRPr lang="fi-FI" b="1" dirty="0"/>
          </a:p>
          <a:p>
            <a:pPr algn="ctr">
              <a:defRPr/>
            </a:pPr>
            <a:endParaRPr lang="fi-FI" b="1" dirty="0"/>
          </a:p>
          <a:p>
            <a:pPr algn="ctr">
              <a:defRPr/>
            </a:pPr>
            <a:endParaRPr lang="fi-FI" b="1" dirty="0"/>
          </a:p>
          <a:p>
            <a:pPr algn="ctr">
              <a:defRPr/>
            </a:pPr>
            <a:endParaRPr lang="fi-FI" b="1" dirty="0"/>
          </a:p>
        </p:txBody>
      </p:sp>
      <p:sp>
        <p:nvSpPr>
          <p:cNvPr id="2" name="Title 1"/>
          <p:cNvSpPr>
            <a:spLocks noGrp="1"/>
          </p:cNvSpPr>
          <p:nvPr>
            <p:ph type="title"/>
          </p:nvPr>
        </p:nvSpPr>
        <p:spPr bwMode="auto">
          <a:xfrm>
            <a:off x="838200" y="365125"/>
            <a:ext cx="5205762" cy="2088143"/>
          </a:xfrm>
        </p:spPr>
        <p:txBody>
          <a:bodyPr/>
          <a:lstStyle/>
          <a:p>
            <a:pPr algn="ctr" rtl="1">
              <a:defRPr/>
            </a:pPr>
            <a:r>
              <a:rPr lang="ar-SA" b="1" dirty="0">
                <a:latin typeface="+mn-lt"/>
              </a:rPr>
              <a:t>ما معنى بيئة تعلّم؟</a:t>
            </a:r>
            <a:endParaRPr lang="fi-FI" b="1" dirty="0">
              <a:latin typeface="+mn-lt"/>
            </a:endParaRP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4053285581"/>
              </p:ext>
            </p:extLst>
          </p:nvPr>
        </p:nvGraphicFramePr>
        <p:xfrm>
          <a:off x="5536734" y="908720"/>
          <a:ext cx="6517733"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p:cNvSpPr>
            <a:spLocks noGrp="1"/>
          </p:cNvSpPr>
          <p:nvPr>
            <p:ph sz="half" idx="1"/>
          </p:nvPr>
        </p:nvSpPr>
        <p:spPr bwMode="auto">
          <a:xfrm>
            <a:off x="586530" y="2204581"/>
            <a:ext cx="4698534" cy="4109345"/>
          </a:xfrm>
        </p:spPr>
        <p:txBody>
          <a:bodyPr>
            <a:normAutofit/>
          </a:bodyPr>
          <a:lstStyle/>
          <a:p>
            <a:pPr algn="r" rtl="1">
              <a:defRPr/>
            </a:pPr>
            <a:r>
              <a:rPr lang="ar-SA" dirty="0"/>
              <a:t>بيئة التعلّم تؤثّر في تعلّم الفرد</a:t>
            </a:r>
            <a:endParaRPr dirty="0"/>
          </a:p>
          <a:p>
            <a:pPr algn="r" rtl="1">
              <a:defRPr/>
            </a:pPr>
            <a:r>
              <a:rPr lang="ar-SA" dirty="0"/>
              <a:t>ليست مجرّد مساحة مادية – بل يمكن النظر إليها من أربع زوايا مختلفة على الأقل</a:t>
            </a:r>
          </a:p>
          <a:p>
            <a:pPr algn="r" rtl="1">
              <a:defRPr/>
            </a:pPr>
            <a:r>
              <a:rPr lang="ar-SA" dirty="0"/>
              <a:t>من المهمّ دراسة بيئة التعلّم بوصفها كيانًا متكاملًا</a:t>
            </a:r>
          </a:p>
          <a:p>
            <a:pPr algn="r" rtl="1">
              <a:defRPr/>
            </a:pPr>
            <a:r>
              <a:rPr lang="ar-SA" dirty="0"/>
              <a:t>لا توجد بيئة جيّدة أو سيئة بشكل مطلق، إذ إن أهميّتها تختلف من شخص لآخر وتتغيّر بمرور الوقت</a:t>
            </a:r>
            <a:endParaRPr dirty="0"/>
          </a:p>
        </p:txBody>
      </p:sp>
      <p:sp>
        <p:nvSpPr>
          <p:cNvPr id="4" name="TextBox 3"/>
          <p:cNvSpPr txBox="1"/>
          <p:nvPr/>
        </p:nvSpPr>
        <p:spPr bwMode="auto">
          <a:xfrm>
            <a:off x="652814" y="6313926"/>
            <a:ext cx="7747442" cy="584775"/>
          </a:xfrm>
          <a:prstGeom prst="rect">
            <a:avLst/>
          </a:prstGeom>
          <a:noFill/>
        </p:spPr>
        <p:txBody>
          <a:bodyPr wrap="square">
            <a:spAutoFit/>
          </a:bodyPr>
          <a:lstStyle/>
          <a:p>
            <a:pPr>
              <a:defRPr/>
            </a:pPr>
            <a:r>
              <a:rPr lang="fi-FI" sz="1400" b="0" i="0" dirty="0" err="1">
                <a:solidFill>
                  <a:srgbClr val="000000"/>
                </a:solidFill>
                <a:latin typeface="Arial"/>
              </a:rPr>
              <a:t>Baeten</a:t>
            </a:r>
            <a:r>
              <a:rPr lang="fi-FI" sz="1400" b="0" i="0" dirty="0">
                <a:solidFill>
                  <a:srgbClr val="000000"/>
                </a:solidFill>
                <a:latin typeface="Arial"/>
              </a:rPr>
              <a:t> et al., 2010; Majoinen, 2019</a:t>
            </a:r>
            <a:r>
              <a:rPr lang="fi-FI" sz="1400" dirty="0">
                <a:solidFill>
                  <a:srgbClr val="000000"/>
                </a:solidFill>
                <a:latin typeface="Arial"/>
              </a:rPr>
              <a:t>. </a:t>
            </a:r>
            <a:br>
              <a:rPr lang="fi-FI" sz="1400" dirty="0">
                <a:solidFill>
                  <a:srgbClr val="000000"/>
                </a:solidFill>
                <a:latin typeface="Arial"/>
              </a:rPr>
            </a:b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lgn="ctr" rtl="1">
              <a:defRPr/>
            </a:pPr>
            <a:r>
              <a:rPr lang="ar-SA" b="1" dirty="0">
                <a:latin typeface="+mn-lt"/>
              </a:rPr>
              <a:t>ا</a:t>
            </a:r>
            <a:r>
              <a:rPr lang="ar-SA" b="1" dirty="0"/>
              <a:t>لتعلّم الرسمي وغير النظامي وغير الرسمي</a:t>
            </a:r>
            <a:endParaRPr lang="fi-FI" b="1" dirty="0">
              <a:latin typeface="+mn-lt"/>
            </a:endParaRPr>
          </a:p>
        </p:txBody>
      </p:sp>
      <p:sp>
        <p:nvSpPr>
          <p:cNvPr id="4" name="Content Placeholder 3"/>
          <p:cNvSpPr>
            <a:spLocks noGrp="1"/>
          </p:cNvSpPr>
          <p:nvPr>
            <p:ph idx="1"/>
          </p:nvPr>
        </p:nvSpPr>
        <p:spPr bwMode="auto"/>
        <p:txBody>
          <a:bodyPr>
            <a:normAutofit/>
          </a:bodyPr>
          <a:lstStyle/>
          <a:p>
            <a:pPr algn="r" rtl="1">
              <a:defRPr/>
            </a:pPr>
            <a:r>
              <a:rPr lang="ar-SA" dirty="0"/>
              <a:t>يُقسَّم التعلّم (أو التعليم) غالبًا إلى ثلاثة أنماط: رسمي، وغير نظامي، وغير رسمي.</a:t>
            </a:r>
            <a:endParaRPr dirty="0"/>
          </a:p>
          <a:p>
            <a:pPr algn="r" rtl="1">
              <a:defRPr/>
            </a:pPr>
            <a:r>
              <a:rPr lang="ar-SA" b="1" dirty="0"/>
              <a:t>التعلّم الرسمي</a:t>
            </a:r>
            <a:r>
              <a:rPr lang="ar-SA" dirty="0"/>
              <a:t> يشكّل جزءًا من النظام التعليمي الرسمي للدولة، ويتضمّن التعلّم الإلزامي وفقًا لمنهاج محدّد، وغالبًا ما يتم في المدارس.</a:t>
            </a:r>
            <a:endParaRPr dirty="0"/>
          </a:p>
          <a:p>
            <a:pPr algn="r" rtl="1">
              <a:defRPr/>
            </a:pPr>
            <a:r>
              <a:rPr lang="ar-SA" b="1" dirty="0"/>
              <a:t>التعلّم غير النظامي</a:t>
            </a:r>
            <a:r>
              <a:rPr lang="ar-SA" dirty="0"/>
              <a:t> هو تعلّم موجَّه نحو تحقيق أهداف محدّدة، يتم التخطيط له من قبل جهة تعليمية. يمكن أن يحدث من خلال أنشطة موجّهة أو بمبادرة المتعلّم نفسه.</a:t>
            </a:r>
          </a:p>
          <a:p>
            <a:pPr algn="r" rtl="1">
              <a:defRPr/>
            </a:pPr>
            <a:r>
              <a:rPr lang="ar-SA" b="1" dirty="0"/>
              <a:t>التعلّم غير الرسمي</a:t>
            </a:r>
            <a:r>
              <a:rPr lang="ar-SA" dirty="0"/>
              <a:t> هو أشكال من التعلّم تكون مقصودة بدرجة ما، لكنها طوعية وأقل تنظيمًا من التعلّم الرسمي أو غير النظامي. يمكن أن يحدث داخل الأسرة وفي الحياة اليومية، ويكون قائمًا على المبادرة الذاتية أو توجيه الأسرة أو المجتمع.</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lgn="ctr" rtl="1">
              <a:defRPr/>
            </a:pPr>
            <a:r>
              <a:rPr lang="ar-SA" b="1" dirty="0"/>
              <a:t>التعلّم الرسمي وغير النظامي وغير الرسمي</a:t>
            </a:r>
            <a:endParaRPr lang="fi-FI" b="1" dirty="0">
              <a:latin typeface="+mn-lt"/>
            </a:endParaRPr>
          </a:p>
        </p:txBody>
      </p:sp>
      <p:pic>
        <p:nvPicPr>
          <p:cNvPr id="5" name="Content Placeholder 4" descr="Picture is a table by Eshach (2007), describing the differences between formal, non-formal and informan learning. "/>
          <p:cNvPicPr>
            <a:picLocks noGrp="1" noChangeAspect="1"/>
          </p:cNvPicPr>
          <p:nvPr>
            <p:ph idx="1"/>
          </p:nvPr>
        </p:nvPicPr>
        <p:blipFill>
          <a:blip r:embed="rId2"/>
          <a:srcRect l="2699" t="32645" r="7866" b="21385"/>
          <a:stretch/>
        </p:blipFill>
        <p:spPr bwMode="auto">
          <a:xfrm>
            <a:off x="192678" y="1690688"/>
            <a:ext cx="11820251" cy="3447574"/>
          </a:xfrm>
          <a:prstGeom prst="rect">
            <a:avLst/>
          </a:prstGeom>
        </p:spPr>
      </p:pic>
      <p:sp>
        <p:nvSpPr>
          <p:cNvPr id="6" name="TextBox 5"/>
          <p:cNvSpPr txBox="1"/>
          <p:nvPr/>
        </p:nvSpPr>
        <p:spPr bwMode="auto">
          <a:xfrm>
            <a:off x="192679" y="5167312"/>
            <a:ext cx="11694522" cy="923330"/>
          </a:xfrm>
          <a:prstGeom prst="rect">
            <a:avLst/>
          </a:prstGeom>
          <a:noFill/>
        </p:spPr>
        <p:txBody>
          <a:bodyPr wrap="square" rtlCol="0">
            <a:spAutoFit/>
          </a:bodyPr>
          <a:lstStyle/>
          <a:p>
            <a:pPr>
              <a:defRPr/>
            </a:pPr>
            <a:r>
              <a:rPr lang="en-US" b="0" i="0" dirty="0" err="1"/>
              <a:t>Eshach</a:t>
            </a:r>
            <a:r>
              <a:rPr lang="en-US" b="0" i="0" dirty="0"/>
              <a:t>, H. (2007). Bridging In-school and Out-of-school Learning: Formal, Non-Formal, and Informal Education. </a:t>
            </a:r>
            <a:r>
              <a:rPr lang="en-US" b="0" i="1" dirty="0"/>
              <a:t>Journal of Science Education and Technology</a:t>
            </a:r>
            <a:r>
              <a:rPr lang="en-US" b="0" i="0" dirty="0"/>
              <a:t>, </a:t>
            </a:r>
            <a:r>
              <a:rPr lang="en-US" b="0" i="1" dirty="0"/>
              <a:t>16</a:t>
            </a:r>
            <a:r>
              <a:rPr lang="en-US" b="0" i="0" dirty="0"/>
              <a:t>(2), p. 174. </a:t>
            </a:r>
            <a:r>
              <a:rPr lang="en-US" b="0" i="0" u="sng" strike="noStrike" dirty="0">
                <a:solidFill>
                  <a:srgbClr val="0F6CBF"/>
                </a:solidFill>
                <a:hlinkClick r:id="rId3" tooltip="https://doi.org/10.1007/s10956-006-9027-1"/>
              </a:rPr>
              <a:t>https://doi.org/10.1007/s10956-006-9027-1</a:t>
            </a:r>
            <a:endParaRPr lang="en-US" b="0" i="0" u="none" strike="noStrike" dirty="0">
              <a:solidFill>
                <a:srgbClr val="0F6CBF"/>
              </a:solidFill>
            </a:endParaRPr>
          </a:p>
          <a:p>
            <a:pPr>
              <a:defRPr/>
            </a:pPr>
            <a:endParaRPr lang="fi-FI"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90452" y="2847067"/>
            <a:ext cx="10515600" cy="1325563"/>
          </a:xfrm>
        </p:spPr>
        <p:txBody>
          <a:bodyPr>
            <a:normAutofit fontScale="90000"/>
          </a:bodyPr>
          <a:lstStyle/>
          <a:p>
            <a:pPr algn="ctr" rtl="1">
              <a:defRPr/>
            </a:pPr>
            <a:r>
              <a:rPr lang="ar-SA" b="1" dirty="0">
                <a:solidFill>
                  <a:srgbClr val="FF0000"/>
                </a:solidFill>
                <a:latin typeface="Calibri"/>
              </a:rPr>
              <a:t>ما نوع الخبرات التي تمتلكها مع بيئات التعلّم المختلفة؟</a:t>
            </a:r>
            <a:br>
              <a:rPr lang="ar-SA" b="1" dirty="0">
                <a:solidFill>
                  <a:srgbClr val="FF0000"/>
                </a:solidFill>
                <a:latin typeface="Calibri"/>
              </a:rPr>
            </a:br>
            <a:br>
              <a:rPr lang="ar-SA" b="1" dirty="0">
                <a:solidFill>
                  <a:srgbClr val="FF0000"/>
                </a:solidFill>
                <a:latin typeface="Calibri"/>
              </a:rPr>
            </a:br>
            <a:r>
              <a:rPr lang="ar-SA" b="1" dirty="0">
                <a:solidFill>
                  <a:srgbClr val="FF0000"/>
                </a:solidFill>
                <a:latin typeface="Calibri"/>
              </a:rPr>
              <a:t>كيف تصنّف هذه البيئات التعليمية؟</a:t>
            </a:r>
            <a:br>
              <a:rPr lang="en-US" b="1" dirty="0">
                <a:solidFill>
                  <a:srgbClr val="FF0000"/>
                </a:solidFill>
                <a:latin typeface="Calibri"/>
              </a:rPr>
            </a:br>
            <a:endParaRPr lang="en-US" b="1" dirty="0">
              <a:solidFill>
                <a:srgbClr val="FF0000"/>
              </a:solidFill>
              <a:latin typeface="Calibri"/>
            </a:endParaRPr>
          </a:p>
        </p:txBody>
      </p:sp>
      <p:sp>
        <p:nvSpPr>
          <p:cNvPr id="4" name="TextBox 3"/>
          <p:cNvSpPr txBox="1"/>
          <p:nvPr/>
        </p:nvSpPr>
        <p:spPr bwMode="auto">
          <a:xfrm>
            <a:off x="3046971" y="4959349"/>
            <a:ext cx="6098058" cy="646331"/>
          </a:xfrm>
          <a:prstGeom prst="rect">
            <a:avLst/>
          </a:prstGeom>
          <a:noFill/>
        </p:spPr>
        <p:txBody>
          <a:bodyPr wrap="square">
            <a:spAutoFit/>
          </a:bodyPr>
          <a:lstStyle/>
          <a:p>
            <a:pPr algn="r" rtl="1">
              <a:defRPr/>
            </a:pPr>
            <a:r>
              <a:rPr lang="ar-SA" b="1" dirty="0"/>
              <a:t>يُقترح جمع أفكار الطلاب وتصنيفها ومناقشتها من خلال تجميع البطاقات باستخدام أداة </a:t>
            </a:r>
            <a:r>
              <a:rPr lang="en-US" b="1" dirty="0"/>
              <a:t>Miro</a:t>
            </a:r>
            <a:r>
              <a:rPr lang="ar-SA" b="1" dirty="0"/>
              <a:t> (</a:t>
            </a:r>
            <a:r>
              <a:rPr lang="de-DE" b="1" u="sng" dirty="0">
                <a:hlinkClick r:id="rId3" tooltip="https://miro.com/"/>
              </a:rPr>
              <a:t>https://miro.com/</a:t>
            </a:r>
            <a:r>
              <a:rPr lang="ar-SA" b="1" dirty="0"/>
              <a:t>) أو أداة مشابهة.</a:t>
            </a:r>
            <a:endParaRPr lang="fi-FI"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5" name="Straight Arrow Connector 4"/>
          <p:cNvCxnSpPr>
            <a:cxnSpLocks/>
          </p:cNvCxnSpPr>
          <p:nvPr/>
        </p:nvCxnSpPr>
        <p:spPr bwMode="auto">
          <a:xfrm>
            <a:off x="1355558" y="4852737"/>
            <a:ext cx="9384631"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bwMode="auto">
          <a:xfrm>
            <a:off x="838200" y="555206"/>
            <a:ext cx="10515600" cy="1325563"/>
          </a:xfrm>
        </p:spPr>
        <p:txBody>
          <a:bodyPr>
            <a:normAutofit/>
          </a:bodyPr>
          <a:lstStyle/>
          <a:p>
            <a:pPr algn="ctr" rtl="1">
              <a:defRPr/>
            </a:pPr>
            <a:r>
              <a:rPr lang="ar-SA" b="1" dirty="0">
                <a:latin typeface="+mn-lt"/>
              </a:rPr>
              <a:t>التعلّم الرسمي وغير النظامي وغير الرسمي: </a:t>
            </a:r>
            <a:br>
              <a:rPr lang="ar-SA" b="1" dirty="0">
                <a:latin typeface="+mn-lt"/>
              </a:rPr>
            </a:br>
            <a:r>
              <a:rPr lang="ar-SA" sz="2400" b="1" dirty="0">
                <a:latin typeface="+mn-lt"/>
              </a:rPr>
              <a:t>أمثلة على أنماط مختلفة من بيئات التعلّم</a:t>
            </a:r>
            <a:endParaRPr lang="fi-FI" sz="2400" b="1" dirty="0">
              <a:latin typeface="+mn-lt"/>
            </a:endParaRPr>
          </a:p>
        </p:txBody>
      </p:sp>
      <p:sp>
        <p:nvSpPr>
          <p:cNvPr id="4" name="Content Placeholder 3"/>
          <p:cNvSpPr>
            <a:spLocks noGrp="1"/>
          </p:cNvSpPr>
          <p:nvPr>
            <p:ph idx="1"/>
          </p:nvPr>
        </p:nvSpPr>
        <p:spPr bwMode="auto">
          <a:xfrm>
            <a:off x="838200" y="5048052"/>
            <a:ext cx="11008895" cy="673768"/>
          </a:xfrm>
        </p:spPr>
        <p:txBody>
          <a:bodyPr/>
          <a:lstStyle/>
          <a:p>
            <a:pPr marL="0" indent="0">
              <a:buNone/>
              <a:defRPr/>
            </a:pPr>
            <a:r>
              <a:rPr lang="ar-SA" dirty="0"/>
              <a:t>رسمي</a:t>
            </a:r>
            <a:r>
              <a:rPr lang="fi-FI" dirty="0"/>
              <a:t>				</a:t>
            </a:r>
            <a:r>
              <a:rPr lang="ar-SA" dirty="0"/>
              <a:t>غير نظامي</a:t>
            </a:r>
            <a:r>
              <a:rPr lang="fi-FI" dirty="0"/>
              <a:t>			</a:t>
            </a:r>
            <a:r>
              <a:rPr lang="ar-SA" dirty="0"/>
              <a:t> غير رسمي</a:t>
            </a:r>
            <a:endParaRPr dirty="0"/>
          </a:p>
        </p:txBody>
      </p:sp>
      <p:sp>
        <p:nvSpPr>
          <p:cNvPr id="7" name="TextBox 6"/>
          <p:cNvSpPr txBox="1"/>
          <p:nvPr/>
        </p:nvSpPr>
        <p:spPr bwMode="auto">
          <a:xfrm>
            <a:off x="1181699" y="4005934"/>
            <a:ext cx="1483894" cy="646331"/>
          </a:xfrm>
          <a:prstGeom prst="rect">
            <a:avLst/>
          </a:prstGeom>
          <a:noFill/>
        </p:spPr>
        <p:txBody>
          <a:bodyPr wrap="square" rtlCol="0">
            <a:spAutoFit/>
          </a:bodyPr>
          <a:lstStyle/>
          <a:p>
            <a:pPr algn="r" rtl="1">
              <a:defRPr/>
            </a:pPr>
            <a:r>
              <a:rPr lang="ar-SA" dirty="0"/>
              <a:t>الصف الدراسي / المدرسة</a:t>
            </a:r>
            <a:endParaRPr dirty="0"/>
          </a:p>
        </p:txBody>
      </p:sp>
      <p:sp>
        <p:nvSpPr>
          <p:cNvPr id="8" name="TextBox 7"/>
          <p:cNvSpPr txBox="1"/>
          <p:nvPr/>
        </p:nvSpPr>
        <p:spPr bwMode="auto">
          <a:xfrm>
            <a:off x="3478298" y="2540904"/>
            <a:ext cx="1165891" cy="1200329"/>
          </a:xfrm>
          <a:prstGeom prst="rect">
            <a:avLst/>
          </a:prstGeom>
          <a:noFill/>
        </p:spPr>
        <p:txBody>
          <a:bodyPr wrap="square" rtlCol="0">
            <a:spAutoFit/>
          </a:bodyPr>
          <a:lstStyle/>
          <a:p>
            <a:pPr algn="r" rtl="1">
              <a:defRPr/>
            </a:pPr>
            <a:r>
              <a:rPr lang="ar-SA" dirty="0"/>
              <a:t>الأنشطة المدرسية بعد الدوام الرسمي</a:t>
            </a:r>
            <a:endParaRPr lang="fi-FI" dirty="0"/>
          </a:p>
        </p:txBody>
      </p:sp>
      <p:sp>
        <p:nvSpPr>
          <p:cNvPr id="9" name="TextBox 8"/>
          <p:cNvSpPr txBox="1"/>
          <p:nvPr/>
        </p:nvSpPr>
        <p:spPr bwMode="auto">
          <a:xfrm>
            <a:off x="5183150" y="2676912"/>
            <a:ext cx="1483894" cy="923330"/>
          </a:xfrm>
          <a:prstGeom prst="rect">
            <a:avLst/>
          </a:prstGeom>
          <a:noFill/>
        </p:spPr>
        <p:txBody>
          <a:bodyPr wrap="square" rtlCol="0">
            <a:spAutoFit/>
          </a:bodyPr>
          <a:lstStyle/>
          <a:p>
            <a:pPr algn="r" rtl="1">
              <a:defRPr/>
            </a:pPr>
            <a:r>
              <a:rPr lang="ar-SA" dirty="0"/>
              <a:t>المسابقات والمعارض العلمية</a:t>
            </a:r>
            <a:endParaRPr lang="fi-FI" dirty="0"/>
          </a:p>
        </p:txBody>
      </p:sp>
      <p:sp>
        <p:nvSpPr>
          <p:cNvPr id="10" name="TextBox 9"/>
          <p:cNvSpPr txBox="1"/>
          <p:nvPr/>
        </p:nvSpPr>
        <p:spPr bwMode="auto">
          <a:xfrm>
            <a:off x="2565366" y="4185765"/>
            <a:ext cx="1483894" cy="646331"/>
          </a:xfrm>
          <a:prstGeom prst="rect">
            <a:avLst/>
          </a:prstGeom>
          <a:noFill/>
        </p:spPr>
        <p:txBody>
          <a:bodyPr wrap="square" rtlCol="0">
            <a:spAutoFit/>
          </a:bodyPr>
          <a:lstStyle/>
          <a:p>
            <a:pPr algn="r" rtl="1">
              <a:defRPr/>
            </a:pPr>
            <a:r>
              <a:rPr lang="ar-SA" dirty="0"/>
              <a:t>العمل القائم على المشاريع</a:t>
            </a:r>
            <a:endParaRPr lang="fi-FI" dirty="0"/>
          </a:p>
        </p:txBody>
      </p:sp>
      <p:sp>
        <p:nvSpPr>
          <p:cNvPr id="11" name="TextBox 10"/>
          <p:cNvSpPr txBox="1"/>
          <p:nvPr/>
        </p:nvSpPr>
        <p:spPr bwMode="auto">
          <a:xfrm>
            <a:off x="8318205" y="3304236"/>
            <a:ext cx="1483894" cy="369332"/>
          </a:xfrm>
          <a:prstGeom prst="rect">
            <a:avLst/>
          </a:prstGeom>
          <a:noFill/>
        </p:spPr>
        <p:txBody>
          <a:bodyPr wrap="square" rtlCol="0">
            <a:spAutoFit/>
          </a:bodyPr>
          <a:lstStyle/>
          <a:p>
            <a:pPr algn="r" rtl="1">
              <a:defRPr/>
            </a:pPr>
            <a:r>
              <a:rPr lang="ar-SA" dirty="0"/>
              <a:t>الهوايات</a:t>
            </a:r>
            <a:endParaRPr lang="fi-FI" dirty="0"/>
          </a:p>
        </p:txBody>
      </p:sp>
      <p:sp>
        <p:nvSpPr>
          <p:cNvPr id="12" name="TextBox 11"/>
          <p:cNvSpPr txBox="1"/>
          <p:nvPr/>
        </p:nvSpPr>
        <p:spPr bwMode="auto">
          <a:xfrm>
            <a:off x="6846717" y="2653528"/>
            <a:ext cx="1576332" cy="646331"/>
          </a:xfrm>
          <a:prstGeom prst="rect">
            <a:avLst/>
          </a:prstGeom>
          <a:noFill/>
        </p:spPr>
        <p:txBody>
          <a:bodyPr wrap="square" rtlCol="0">
            <a:spAutoFit/>
          </a:bodyPr>
          <a:lstStyle/>
          <a:p>
            <a:pPr algn="r" rtl="1">
              <a:defRPr/>
            </a:pPr>
            <a:r>
              <a:rPr lang="ar-SA" dirty="0"/>
              <a:t>الأندية العلمية / المخيّمات العلمية</a:t>
            </a:r>
            <a:endParaRPr lang="fi-FI" dirty="0"/>
          </a:p>
        </p:txBody>
      </p:sp>
      <p:sp>
        <p:nvSpPr>
          <p:cNvPr id="13" name="TextBox 12"/>
          <p:cNvSpPr txBox="1"/>
          <p:nvPr/>
        </p:nvSpPr>
        <p:spPr bwMode="auto">
          <a:xfrm>
            <a:off x="3221650" y="3664706"/>
            <a:ext cx="1588701" cy="646331"/>
          </a:xfrm>
          <a:prstGeom prst="rect">
            <a:avLst/>
          </a:prstGeom>
          <a:noFill/>
        </p:spPr>
        <p:txBody>
          <a:bodyPr wrap="square" rtlCol="0">
            <a:spAutoFit/>
          </a:bodyPr>
          <a:lstStyle/>
          <a:p>
            <a:pPr algn="r" rtl="1">
              <a:defRPr/>
            </a:pPr>
            <a:r>
              <a:rPr lang="ar-SA" dirty="0"/>
              <a:t>الزيارات الدراسية خارج المدرسة</a:t>
            </a:r>
            <a:endParaRPr lang="fi-FI" dirty="0"/>
          </a:p>
        </p:txBody>
      </p:sp>
      <p:sp>
        <p:nvSpPr>
          <p:cNvPr id="14" name="TextBox 13"/>
          <p:cNvSpPr txBox="1"/>
          <p:nvPr/>
        </p:nvSpPr>
        <p:spPr bwMode="auto">
          <a:xfrm>
            <a:off x="7299505" y="4326629"/>
            <a:ext cx="1483894" cy="369332"/>
          </a:xfrm>
          <a:prstGeom prst="rect">
            <a:avLst/>
          </a:prstGeom>
          <a:noFill/>
        </p:spPr>
        <p:txBody>
          <a:bodyPr wrap="square" rtlCol="0">
            <a:spAutoFit/>
          </a:bodyPr>
          <a:lstStyle/>
          <a:p>
            <a:pPr algn="r" rtl="1">
              <a:defRPr/>
            </a:pPr>
            <a:r>
              <a:rPr lang="ar-SA" dirty="0"/>
              <a:t>المتاحف</a:t>
            </a:r>
            <a:endParaRPr lang="fi-FI" dirty="0"/>
          </a:p>
        </p:txBody>
      </p:sp>
      <p:sp>
        <p:nvSpPr>
          <p:cNvPr id="15" name="TextBox 14"/>
          <p:cNvSpPr txBox="1"/>
          <p:nvPr/>
        </p:nvSpPr>
        <p:spPr bwMode="auto">
          <a:xfrm>
            <a:off x="9526407" y="4016957"/>
            <a:ext cx="1483894" cy="646331"/>
          </a:xfrm>
          <a:prstGeom prst="rect">
            <a:avLst/>
          </a:prstGeom>
          <a:noFill/>
        </p:spPr>
        <p:txBody>
          <a:bodyPr wrap="square" rtlCol="0">
            <a:spAutoFit/>
          </a:bodyPr>
          <a:lstStyle/>
          <a:p>
            <a:pPr algn="r" rtl="1">
              <a:defRPr/>
            </a:pPr>
            <a:r>
              <a:rPr lang="ar-SA" dirty="0"/>
              <a:t>وسائل التواصل الاجتماعي</a:t>
            </a:r>
            <a:endParaRPr dirty="0"/>
          </a:p>
        </p:txBody>
      </p:sp>
      <p:sp>
        <p:nvSpPr>
          <p:cNvPr id="16" name="TextBox 15"/>
          <p:cNvSpPr txBox="1"/>
          <p:nvPr/>
        </p:nvSpPr>
        <p:spPr bwMode="auto">
          <a:xfrm>
            <a:off x="9430687" y="3054877"/>
            <a:ext cx="778042" cy="369332"/>
          </a:xfrm>
          <a:prstGeom prst="rect">
            <a:avLst/>
          </a:prstGeom>
          <a:noFill/>
        </p:spPr>
        <p:txBody>
          <a:bodyPr wrap="square" rtlCol="0">
            <a:spAutoFit/>
          </a:bodyPr>
          <a:lstStyle/>
          <a:p>
            <a:pPr algn="r" rtl="1">
              <a:defRPr/>
            </a:pPr>
            <a:r>
              <a:rPr lang="ar-SA" dirty="0"/>
              <a:t>المنزل</a:t>
            </a:r>
            <a:endParaRPr dirty="0"/>
          </a:p>
        </p:txBody>
      </p:sp>
      <p:sp>
        <p:nvSpPr>
          <p:cNvPr id="17" name="TextBox 16"/>
          <p:cNvSpPr txBox="1"/>
          <p:nvPr/>
        </p:nvSpPr>
        <p:spPr bwMode="auto">
          <a:xfrm>
            <a:off x="8423049" y="3872489"/>
            <a:ext cx="1008644" cy="369332"/>
          </a:xfrm>
          <a:prstGeom prst="rect">
            <a:avLst/>
          </a:prstGeom>
          <a:noFill/>
        </p:spPr>
        <p:txBody>
          <a:bodyPr wrap="square" rtlCol="0">
            <a:spAutoFit/>
          </a:bodyPr>
          <a:lstStyle/>
          <a:p>
            <a:pPr algn="r" rtl="1">
              <a:defRPr/>
            </a:pPr>
            <a:r>
              <a:rPr lang="ar-SA" dirty="0"/>
              <a:t>المكتبات</a:t>
            </a:r>
            <a:endParaRPr dirty="0"/>
          </a:p>
        </p:txBody>
      </p:sp>
      <p:sp>
        <p:nvSpPr>
          <p:cNvPr id="18" name="TextBox 17"/>
          <p:cNvSpPr txBox="1"/>
          <p:nvPr/>
        </p:nvSpPr>
        <p:spPr bwMode="auto">
          <a:xfrm>
            <a:off x="9765796" y="3813725"/>
            <a:ext cx="1008643" cy="369332"/>
          </a:xfrm>
          <a:prstGeom prst="rect">
            <a:avLst/>
          </a:prstGeom>
          <a:noFill/>
        </p:spPr>
        <p:txBody>
          <a:bodyPr wrap="square" rtlCol="0">
            <a:spAutoFit/>
          </a:bodyPr>
          <a:lstStyle/>
          <a:p>
            <a:pPr algn="r" rtl="1">
              <a:defRPr/>
            </a:pPr>
            <a:r>
              <a:rPr lang="ar-SA" dirty="0"/>
              <a:t>الإعلام</a:t>
            </a:r>
            <a:endParaRPr dirty="0"/>
          </a:p>
        </p:txBody>
      </p:sp>
      <p:sp>
        <p:nvSpPr>
          <p:cNvPr id="20" name="TextBox 19"/>
          <p:cNvSpPr txBox="1"/>
          <p:nvPr/>
        </p:nvSpPr>
        <p:spPr bwMode="auto">
          <a:xfrm>
            <a:off x="7218983" y="3530470"/>
            <a:ext cx="913397" cy="646331"/>
          </a:xfrm>
          <a:prstGeom prst="rect">
            <a:avLst/>
          </a:prstGeom>
          <a:noFill/>
        </p:spPr>
        <p:txBody>
          <a:bodyPr wrap="square" rtlCol="0">
            <a:spAutoFit/>
          </a:bodyPr>
          <a:lstStyle/>
          <a:p>
            <a:pPr algn="r" rtl="1">
              <a:defRPr/>
            </a:pPr>
            <a:r>
              <a:rPr lang="ar-SA" dirty="0"/>
              <a:t>المراكز العلميّة</a:t>
            </a:r>
            <a:endParaRPr lang="fi-FI" dirty="0"/>
          </a:p>
        </p:txBody>
      </p:sp>
      <p:sp>
        <p:nvSpPr>
          <p:cNvPr id="21" name="TextBox 20"/>
          <p:cNvSpPr txBox="1"/>
          <p:nvPr/>
        </p:nvSpPr>
        <p:spPr bwMode="auto">
          <a:xfrm>
            <a:off x="1721525" y="3320021"/>
            <a:ext cx="1241632" cy="646331"/>
          </a:xfrm>
          <a:prstGeom prst="rect">
            <a:avLst/>
          </a:prstGeom>
          <a:noFill/>
        </p:spPr>
        <p:txBody>
          <a:bodyPr wrap="square" rtlCol="0">
            <a:spAutoFit/>
          </a:bodyPr>
          <a:lstStyle/>
          <a:p>
            <a:pPr algn="r" rtl="1">
              <a:defRPr/>
            </a:pPr>
            <a:r>
              <a:rPr lang="ar-SA" dirty="0"/>
              <a:t>زوم، </a:t>
            </a:r>
            <a:r>
              <a:rPr lang="ar-SA" dirty="0" err="1"/>
              <a:t>تيمز</a:t>
            </a:r>
            <a:r>
              <a:rPr lang="ar-SA" dirty="0"/>
              <a:t>، وغير ذلك</a:t>
            </a:r>
            <a:endParaRPr dirty="0"/>
          </a:p>
        </p:txBody>
      </p:sp>
      <p:sp>
        <p:nvSpPr>
          <p:cNvPr id="22" name="TextBox 21"/>
          <p:cNvSpPr txBox="1"/>
          <p:nvPr/>
        </p:nvSpPr>
        <p:spPr bwMode="auto">
          <a:xfrm>
            <a:off x="8906311" y="2573019"/>
            <a:ext cx="913397" cy="369332"/>
          </a:xfrm>
          <a:prstGeom prst="rect">
            <a:avLst/>
          </a:prstGeom>
          <a:noFill/>
        </p:spPr>
        <p:txBody>
          <a:bodyPr wrap="square" rtlCol="0">
            <a:spAutoFit/>
          </a:bodyPr>
          <a:lstStyle/>
          <a:p>
            <a:pPr algn="r" rtl="1">
              <a:defRPr/>
            </a:pPr>
            <a:r>
              <a:rPr lang="ar-SA" dirty="0"/>
              <a:t>الطبيعة</a:t>
            </a:r>
            <a:endParaRPr lang="fi-FI" dirty="0"/>
          </a:p>
        </p:txBody>
      </p:sp>
      <p:sp>
        <p:nvSpPr>
          <p:cNvPr id="23" name="TextBox 22"/>
          <p:cNvSpPr txBox="1"/>
          <p:nvPr/>
        </p:nvSpPr>
        <p:spPr bwMode="auto">
          <a:xfrm>
            <a:off x="1574384" y="2668230"/>
            <a:ext cx="1418004" cy="646331"/>
          </a:xfrm>
          <a:prstGeom prst="rect">
            <a:avLst/>
          </a:prstGeom>
          <a:noFill/>
        </p:spPr>
        <p:txBody>
          <a:bodyPr wrap="square" rtlCol="0">
            <a:spAutoFit/>
          </a:bodyPr>
          <a:lstStyle/>
          <a:p>
            <a:pPr algn="r">
              <a:defRPr/>
            </a:pPr>
            <a:r>
              <a:rPr lang="ar-SA" dirty="0" err="1"/>
              <a:t>مووك</a:t>
            </a:r>
            <a:r>
              <a:rPr lang="ar-SA" dirty="0"/>
              <a:t>/</a:t>
            </a:r>
            <a:r>
              <a:rPr lang="ar-SA" dirty="0" err="1"/>
              <a:t>مودل</a:t>
            </a:r>
            <a:r>
              <a:rPr lang="ar-SA" dirty="0"/>
              <a:t>، وغير ذلك</a:t>
            </a:r>
            <a:endParaRPr dirty="0"/>
          </a:p>
        </p:txBody>
      </p:sp>
      <p:sp>
        <p:nvSpPr>
          <p:cNvPr id="61" name="TextBox 60"/>
          <p:cNvSpPr txBox="1"/>
          <p:nvPr/>
        </p:nvSpPr>
        <p:spPr bwMode="auto">
          <a:xfrm>
            <a:off x="4820771" y="3741233"/>
            <a:ext cx="1908179" cy="923330"/>
          </a:xfrm>
          <a:prstGeom prst="rect">
            <a:avLst/>
          </a:prstGeom>
          <a:noFill/>
        </p:spPr>
        <p:txBody>
          <a:bodyPr wrap="square" rtlCol="0">
            <a:spAutoFit/>
          </a:bodyPr>
          <a:lstStyle/>
          <a:p>
            <a:pPr algn="r" rtl="1">
              <a:defRPr/>
            </a:pPr>
            <a:r>
              <a:rPr lang="ar-SA" dirty="0"/>
              <a:t>صفوف العلوم أو </a:t>
            </a:r>
          </a:p>
          <a:p>
            <a:pPr algn="r" rtl="1">
              <a:defRPr/>
            </a:pPr>
            <a:r>
              <a:rPr lang="ar-SA" dirty="0"/>
              <a:t>مجالات </a:t>
            </a:r>
            <a:r>
              <a:rPr lang="en-US" dirty="0"/>
              <a:t>STEM</a:t>
            </a:r>
            <a:r>
              <a:rPr lang="ar-SA" dirty="0"/>
              <a:t> / المختبرات العلميّة</a:t>
            </a:r>
            <a:endParaRPr lang="fi-FI" dirty="0"/>
          </a:p>
        </p:txBody>
      </p:sp>
      <p:sp>
        <p:nvSpPr>
          <p:cNvPr id="62" name="TextBox 61"/>
          <p:cNvSpPr txBox="1"/>
          <p:nvPr/>
        </p:nvSpPr>
        <p:spPr bwMode="auto">
          <a:xfrm>
            <a:off x="2827639" y="5640198"/>
            <a:ext cx="2783306" cy="646331"/>
          </a:xfrm>
          <a:prstGeom prst="rect">
            <a:avLst/>
          </a:prstGeom>
          <a:noFill/>
        </p:spPr>
        <p:txBody>
          <a:bodyPr wrap="square" rtlCol="0">
            <a:spAutoFit/>
          </a:bodyPr>
          <a:lstStyle/>
          <a:p>
            <a:pPr algn="r" rtl="1">
              <a:defRPr/>
            </a:pPr>
            <a:r>
              <a:rPr lang="ar-SA" dirty="0"/>
              <a:t>مختبر </a:t>
            </a:r>
            <a:r>
              <a:rPr lang="pt-PT" b="1" dirty="0"/>
              <a:t>LUMALab Gadolin</a:t>
            </a:r>
            <a:r>
              <a:rPr lang="ar-SA" dirty="0"/>
              <a:t> في كلية العلوم بجامعة هلسنكي</a:t>
            </a:r>
            <a:endParaRPr dirty="0"/>
          </a:p>
        </p:txBody>
      </p:sp>
      <p:pic>
        <p:nvPicPr>
          <p:cNvPr id="63" name="Picture 8" descr="Icon&#10;&#10;Description automatically generated"/>
          <p:cNvPicPr>
            <a:picLocks noChangeAspect="1"/>
          </p:cNvPicPr>
          <p:nvPr/>
        </p:nvPicPr>
        <p:blipFill>
          <a:blip r:embed="rId3"/>
          <a:stretch/>
        </p:blipFill>
        <p:spPr bwMode="auto">
          <a:xfrm>
            <a:off x="5456589" y="5684022"/>
            <a:ext cx="956859" cy="956859"/>
          </a:xfrm>
          <a:prstGeom prst="rect">
            <a:avLst/>
          </a:prstGeom>
        </p:spPr>
      </p:pic>
      <p:grpSp>
        <p:nvGrpSpPr>
          <p:cNvPr id="67" name="Group 66"/>
          <p:cNvGrpSpPr/>
          <p:nvPr/>
        </p:nvGrpSpPr>
        <p:grpSpPr bwMode="auto">
          <a:xfrm>
            <a:off x="5113646" y="3626653"/>
            <a:ext cx="1733071" cy="2057369"/>
            <a:chOff x="5113646" y="3626653"/>
            <a:chExt cx="1733071" cy="2057369"/>
          </a:xfrm>
        </p:grpSpPr>
        <p:sp>
          <p:nvSpPr>
            <p:cNvPr id="64" name="Oval 63"/>
            <p:cNvSpPr/>
            <p:nvPr/>
          </p:nvSpPr>
          <p:spPr bwMode="auto">
            <a:xfrm>
              <a:off x="5113646" y="3626653"/>
              <a:ext cx="1733071" cy="1252496"/>
            </a:xfrm>
            <a:prstGeom prst="ellipse">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fi-FI"/>
            </a:p>
          </p:txBody>
        </p:sp>
        <p:cxnSp>
          <p:nvCxnSpPr>
            <p:cNvPr id="66" name="Straight Arrow Connector 65"/>
            <p:cNvCxnSpPr>
              <a:cxnSpLocks/>
              <a:stCxn id="64" idx="4"/>
            </p:cNvCxnSpPr>
            <p:nvPr/>
          </p:nvCxnSpPr>
          <p:spPr bwMode="auto">
            <a:xfrm flipH="1">
              <a:off x="5362289" y="4879149"/>
              <a:ext cx="617892" cy="80487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sp>
        <p:nvSpPr>
          <p:cNvPr id="3" name="TextBox 2"/>
          <p:cNvSpPr txBox="1"/>
          <p:nvPr/>
        </p:nvSpPr>
        <p:spPr bwMode="auto">
          <a:xfrm>
            <a:off x="6507747" y="5820898"/>
            <a:ext cx="2346624" cy="738664"/>
          </a:xfrm>
          <a:prstGeom prst="rect">
            <a:avLst/>
          </a:prstGeom>
          <a:noFill/>
        </p:spPr>
        <p:txBody>
          <a:bodyPr wrap="square" rtlCol="0">
            <a:spAutoFit/>
          </a:bodyPr>
          <a:lstStyle/>
          <a:p>
            <a:pPr>
              <a:defRPr/>
            </a:pPr>
            <a:r>
              <a:rPr lang="fi-FI" sz="1400" u="sng">
                <a:hlinkClick r:id="rId4" tooltip="https://www.tiktok.com/@kemianluokkagadolin"/>
              </a:rPr>
              <a:t>Kemianluokka Gadolin (@kemianluokkagadolin) | TikTok</a:t>
            </a:r>
            <a:endParaRPr lang="fi-FI" sz="1400"/>
          </a:p>
        </p:txBody>
      </p:sp>
      <p:grpSp>
        <p:nvGrpSpPr>
          <p:cNvPr id="28" name="Group 27"/>
          <p:cNvGrpSpPr/>
          <p:nvPr/>
        </p:nvGrpSpPr>
        <p:grpSpPr bwMode="auto">
          <a:xfrm>
            <a:off x="8025014" y="3909020"/>
            <a:ext cx="3068258" cy="1911878"/>
            <a:chOff x="8018402" y="3909020"/>
            <a:chExt cx="3068258" cy="1911878"/>
          </a:xfrm>
        </p:grpSpPr>
        <p:sp>
          <p:nvSpPr>
            <p:cNvPr id="19" name="Oval 18"/>
            <p:cNvSpPr/>
            <p:nvPr/>
          </p:nvSpPr>
          <p:spPr bwMode="auto">
            <a:xfrm>
              <a:off x="9536558" y="3909020"/>
              <a:ext cx="1550102" cy="717489"/>
            </a:xfrm>
            <a:prstGeom prst="ellipse">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fi-FI"/>
            </a:p>
          </p:txBody>
        </p:sp>
        <p:cxnSp>
          <p:nvCxnSpPr>
            <p:cNvPr id="24" name="Straight Arrow Connector 23"/>
            <p:cNvCxnSpPr>
              <a:cxnSpLocks/>
              <a:stCxn id="19" idx="4"/>
            </p:cNvCxnSpPr>
            <p:nvPr/>
          </p:nvCxnSpPr>
          <p:spPr bwMode="auto">
            <a:xfrm flipH="1">
              <a:off x="8018402" y="4626509"/>
              <a:ext cx="2293207" cy="119438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Picture 6" descr="Black text on a white background&#10;&#10;Description automatically generated"/>
          <p:cNvPicPr>
            <a:picLocks noChangeAspect="1"/>
          </p:cNvPicPr>
          <p:nvPr/>
        </p:nvPicPr>
        <p:blipFill>
          <a:blip r:embed="rId2"/>
          <a:stretch/>
        </p:blipFill>
        <p:spPr bwMode="auto">
          <a:xfrm>
            <a:off x="6691040" y="6162512"/>
            <a:ext cx="2217282" cy="697124"/>
          </a:xfrm>
          <a:prstGeom prst="rect">
            <a:avLst/>
          </a:prstGeom>
        </p:spPr>
      </p:pic>
      <p:pic>
        <p:nvPicPr>
          <p:cNvPr id="2" name="Picture 1" descr="A group of kids in Gadolin laboratory wearing safety goggles and smiling"/>
          <p:cNvPicPr>
            <a:picLocks noChangeAspect="1"/>
          </p:cNvPicPr>
          <p:nvPr/>
        </p:nvPicPr>
        <p:blipFill>
          <a:blip r:embed="rId3"/>
          <a:srcRect b="9769"/>
          <a:stretch/>
        </p:blipFill>
        <p:spPr bwMode="auto">
          <a:xfrm>
            <a:off x="7979558" y="583452"/>
            <a:ext cx="4133237" cy="5594577"/>
          </a:xfrm>
          <a:prstGeom prst="rect">
            <a:avLst/>
          </a:prstGeom>
        </p:spPr>
      </p:pic>
      <p:sp>
        <p:nvSpPr>
          <p:cNvPr id="308" name="Google Shape;308;p38"/>
          <p:cNvSpPr txBox="1">
            <a:spLocks noGrp="1"/>
          </p:cNvSpPr>
          <p:nvPr>
            <p:ph type="body" idx="1"/>
          </p:nvPr>
        </p:nvSpPr>
        <p:spPr bwMode="auto">
          <a:xfrm>
            <a:off x="317071" y="2061882"/>
            <a:ext cx="6928061" cy="4364396"/>
          </a:xfrm>
          <a:prstGeom prst="rect">
            <a:avLst/>
          </a:prstGeom>
        </p:spPr>
        <p:txBody>
          <a:bodyPr spcFirstLastPara="1" vert="horz" wrap="square" lIns="121900" tIns="121900" rIns="121900" bIns="121900" rtlCol="0" anchor="t" anchorCtr="0">
            <a:noAutofit/>
          </a:bodyPr>
          <a:lstStyle/>
          <a:p>
            <a:pPr marL="0" indent="0" algn="r" rtl="1">
              <a:buNone/>
              <a:defRPr/>
            </a:pPr>
            <a:r>
              <a:rPr lang="ar-SA" b="1" dirty="0"/>
              <a:t>مختبر </a:t>
            </a:r>
            <a:r>
              <a:rPr lang="pt-PT" b="1" dirty="0"/>
              <a:t>LUMALab Gadolin</a:t>
            </a:r>
            <a:endParaRPr b="1" dirty="0"/>
          </a:p>
          <a:p>
            <a:pPr marL="457200" indent="-457200" algn="r" rtl="1">
              <a:defRPr/>
            </a:pPr>
            <a:r>
              <a:rPr lang="ar-SA" sz="2400" dirty="0"/>
              <a:t>بيئة تعلّم غير نظامية ومتعددة الاستخدامات / </a:t>
            </a:r>
            <a:r>
              <a:rPr lang="ar-SA" sz="2400" b="1" dirty="0"/>
              <a:t>مختبر</a:t>
            </a:r>
            <a:r>
              <a:rPr lang="ar-SA" sz="2400" dirty="0"/>
              <a:t> يقدّم، على سبيل المثال، زيارات دراسية مجانية في قسم الكيمياء بجامعة هلسنكي</a:t>
            </a:r>
          </a:p>
          <a:p>
            <a:pPr marL="457200" indent="-457200" algn="r" rtl="1">
              <a:defRPr/>
            </a:pPr>
            <a:r>
              <a:rPr lang="ar-SA" sz="2400" dirty="0"/>
              <a:t>يُعدّ جزءًا من مركز </a:t>
            </a:r>
            <a:r>
              <a:rPr lang="pt-PT" sz="2400" b="1" dirty="0"/>
              <a:t>LUMA</a:t>
            </a:r>
            <a:r>
              <a:rPr lang="ar-SA" sz="2400" dirty="0"/>
              <a:t> في فنلندا، وهو شبكة تعليمية علمية تابعة للجامعات الفنلندية.</a:t>
            </a:r>
            <a:endParaRPr lang="en-US" sz="2400" b="1" dirty="0"/>
          </a:p>
          <a:p>
            <a:pPr marL="0" indent="0" algn="r" rtl="1">
              <a:buNone/>
              <a:defRPr/>
            </a:pPr>
            <a:r>
              <a:rPr lang="ar-SA" sz="1600" dirty="0"/>
              <a:t>الموقع: </a:t>
            </a:r>
            <a:r>
              <a:rPr lang="ar-SA" sz="1600" dirty="0">
                <a:hlinkClick r:id="rId4"/>
              </a:rPr>
              <a:t>مختبر </a:t>
            </a:r>
            <a:r>
              <a:rPr lang="pt-PT" sz="1600" b="1" dirty="0">
                <a:hlinkClick r:id="rId4"/>
              </a:rPr>
              <a:t>LUMALab Gadolin</a:t>
            </a:r>
            <a:r>
              <a:rPr lang="ar-SA" sz="1600" dirty="0">
                <a:hlinkClick r:id="rId4"/>
              </a:rPr>
              <a:t> </a:t>
            </a:r>
            <a:r>
              <a:rPr lang="pt-PT" sz="1600" dirty="0">
                <a:hlinkClick r:id="rId4"/>
              </a:rPr>
              <a:t>|</a:t>
            </a:r>
            <a:r>
              <a:rPr lang="ar-SA" sz="1600" dirty="0">
                <a:hlinkClick r:id="rId4"/>
              </a:rPr>
              <a:t>تعليم العلوم والتواصل الأكاديمي | جامعة هلسنكي</a:t>
            </a:r>
            <a:endParaRPr lang="ar-SA" sz="1600" dirty="0"/>
          </a:p>
          <a:p>
            <a:pPr marL="0" indent="0" algn="r" rtl="1">
              <a:buNone/>
              <a:defRPr/>
            </a:pPr>
            <a:r>
              <a:rPr lang="ar-SA" sz="1600" dirty="0"/>
              <a:t>الصورة: مختبر </a:t>
            </a:r>
            <a:r>
              <a:rPr lang="en-US" sz="1600" dirty="0" err="1"/>
              <a:t>LUMAlab</a:t>
            </a:r>
            <a:r>
              <a:rPr lang="en-US" sz="1600" dirty="0"/>
              <a:t> Gadolin</a:t>
            </a:r>
            <a:r>
              <a:rPr lang="ar-SA" sz="1600" dirty="0"/>
              <a:t>، جامعة هلسنكي</a:t>
            </a:r>
            <a:endParaRPr lang="en-US" sz="1600" dirty="0"/>
          </a:p>
        </p:txBody>
      </p:sp>
      <p:pic>
        <p:nvPicPr>
          <p:cNvPr id="5" name="Picture 8" descr="Icon&#10;&#10;Description automatically generated"/>
          <p:cNvPicPr>
            <a:picLocks noChangeAspect="1"/>
          </p:cNvPicPr>
          <p:nvPr/>
        </p:nvPicPr>
        <p:blipFill>
          <a:blip r:embed="rId5"/>
          <a:stretch/>
        </p:blipFill>
        <p:spPr bwMode="auto">
          <a:xfrm>
            <a:off x="10857144" y="92326"/>
            <a:ext cx="1414061" cy="1414061"/>
          </a:xfrm>
          <a:prstGeom prst="rect">
            <a:avLst/>
          </a:prstGeom>
        </p:spPr>
      </p:pic>
      <p:sp>
        <p:nvSpPr>
          <p:cNvPr id="4" name="Title 3"/>
          <p:cNvSpPr>
            <a:spLocks noGrp="1"/>
          </p:cNvSpPr>
          <p:nvPr>
            <p:ph type="title"/>
          </p:nvPr>
        </p:nvSpPr>
        <p:spPr bwMode="auto">
          <a:xfrm>
            <a:off x="415600" y="593366"/>
            <a:ext cx="7563958" cy="1035157"/>
          </a:xfrm>
        </p:spPr>
        <p:txBody>
          <a:bodyPr/>
          <a:lstStyle/>
          <a:p>
            <a:pPr algn="r" rtl="1">
              <a:defRPr/>
            </a:pPr>
            <a:r>
              <a:rPr lang="ar-SA" sz="4000" b="1" dirty="0">
                <a:latin typeface="+mn-lt"/>
              </a:rPr>
              <a:t>مثال 1: بيئة تعلّم غير نظامية</a:t>
            </a:r>
            <a:endParaRPr lang="fi-FI" sz="4000" b="1" dirty="0">
              <a:latin typeface="+mn-lt"/>
            </a:endParaRPr>
          </a:p>
        </p:txBody>
      </p:sp>
    </p:spTree>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2360</TotalTime>
  <Words>3149</Words>
  <Application>Microsoft Office PowerPoint</Application>
  <DocSecurity>0</DocSecurity>
  <PresentationFormat>Widescreen</PresentationFormat>
  <Paragraphs>255</Paragraphs>
  <Slides>25</Slides>
  <Notes>12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Calibri Light</vt:lpstr>
      <vt:lpstr>ElsevierGulliver</vt:lpstr>
      <vt:lpstr>Lato</vt:lpstr>
      <vt:lpstr>Open Sans</vt:lpstr>
      <vt:lpstr>Poppins</vt:lpstr>
      <vt:lpstr>Roboto</vt:lpstr>
      <vt:lpstr>Söhne</vt:lpstr>
      <vt:lpstr>Office</vt:lpstr>
      <vt:lpstr> التعلّم القائم على المشاريع والهياكل المبتكرة للتعليم من أجل التنمية المستدامة بالتعاون مع الشركاء غير الرسميين وغير النظاميين</vt:lpstr>
      <vt:lpstr>التعليم من أجل التنمية المستدامة مع الشركاء غير الرسميين وغير النظاميين: مخطط المحاضرة</vt:lpstr>
      <vt:lpstr>1. ما معنى بيئة تعلّم؟</vt:lpstr>
      <vt:lpstr>ما معنى بيئة تعلّم؟</vt:lpstr>
      <vt:lpstr>التعلّم الرسمي وغير النظامي وغير الرسمي</vt:lpstr>
      <vt:lpstr>التعلّم الرسمي وغير النظامي وغير الرسمي</vt:lpstr>
      <vt:lpstr>ما نوع الخبرات التي تمتلكها مع بيئات التعلّم المختلفة؟  كيف تصنّف هذه البيئات التعليمية؟ </vt:lpstr>
      <vt:lpstr>التعلّم الرسمي وغير النظامي وغير الرسمي:  أمثلة على أنماط مختلفة من بيئات التعلّم</vt:lpstr>
      <vt:lpstr>مثال 1: بيئة تعلّم غير نظامية</vt:lpstr>
      <vt:lpstr>مثال 1: بيئة تعلّم غير نظامية – زيارة دراسية إلى مختبر LUMALab Gadolin</vt:lpstr>
      <vt:lpstr>مثال 2: التعلّم غير الرسمي عبر Gadolin TikTok </vt:lpstr>
      <vt:lpstr>2. كيف نتعاون مع الشركاء غير النظاميين وغير الرسميين في مجال التعليم من أجل التنمية المستدامة؟ </vt:lpstr>
      <vt:lpstr> مثال على إمكانيات التعاون غير النظامي وغير الرسمي للمدارس </vt:lpstr>
      <vt:lpstr> قائمةُ فحصٍ لتخطيط زيارةٍ إلى بيئة تعليمية غير نظامية </vt:lpstr>
      <vt:lpstr> ما الأمور التي يجب أخذها في الاعتبار عند اختيار شريك للتعاون غير النظامي أو غير الرسمي في مجال التعليم من أجل التنمية المستدامة؟ </vt:lpstr>
      <vt:lpstr>3. أمثلة على التعليم من أجل التنمية المستدامة بالشراكة مع جهات غير رسمية وغير نظامية </vt:lpstr>
      <vt:lpstr>PowerPoint Presentation</vt:lpstr>
      <vt:lpstr> 1. مثال على التعلّم القائم على المشاريع (PBL) ب: التعاون مع الجامعة والشركات حاسبة مناخية لطلاب المرحلة الثانوية لحساب انبعاثات غازات الدفيئة</vt:lpstr>
      <vt:lpstr>2. محطة غابات Hyytiälä: مثال على زيارة دراسية إلى محطة أبحاث </vt:lpstr>
      <vt:lpstr> 2. محطة غابات Hyytiälä: أنشطة الزيارة الدراسية </vt:lpstr>
      <vt:lpstr> 2. محطة غابات Hyytiälä: مهمة تعليمية باستخدام البيانات المفتوحة </vt:lpstr>
      <vt:lpstr>أمثلة محليّة</vt:lpstr>
      <vt:lpstr> عصف ذهني وإعداد قائمة بالشركاء غير النظاميين وغير الرسميين المحليين الذين يمكن أن يكونوا شركاء محتملين في تعزيز التعليم من أجل التنمية المستدامة (ESD) </vt:lpstr>
      <vt:lpstr> مناقشة الفوائد المحتملة وفرص التعاون مع كل شريك من الشركاء غير النظاميين وغير الرسميين المذكورين في المهمة السابقة </vt:lpstr>
      <vt:lpstr> الأدبيات والمصادر الإلكترونية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
  <dc:creator>reviewer</dc:creator>
  <cp:keywords/>
  <dc:description/>
  <cp:lastModifiedBy>Iyad Malouf</cp:lastModifiedBy>
  <cp:revision>25</cp:revision>
  <dcterms:created xsi:type="dcterms:W3CDTF">2023-11-09T10:04:11Z</dcterms:created>
  <dcterms:modified xsi:type="dcterms:W3CDTF">2025-08-28T09:49:03Z</dcterms:modified>
  <cp:category/>
  <dc:identifier/>
  <cp:contentStatus/>
  <dc:language/>
  <cp:version/>
</cp:coreProperties>
</file>