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585" r:id="rId2"/>
    <p:sldId id="257" r:id="rId3"/>
    <p:sldId id="258" r:id="rId4"/>
    <p:sldId id="586" r:id="rId5"/>
    <p:sldId id="587" r:id="rId6"/>
    <p:sldId id="259" r:id="rId7"/>
    <p:sldId id="260" r:id="rId8"/>
    <p:sldId id="261" r:id="rId9"/>
    <p:sldId id="262" r:id="rId10"/>
    <p:sldId id="265" r:id="rId11"/>
    <p:sldId id="588" r:id="rId12"/>
    <p:sldId id="266" r:id="rId13"/>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8" d="100"/>
          <a:sy n="78" d="100"/>
        </p:scale>
        <p:origin x="850" y="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8/3/2025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8/3/2025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8/3/2025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8/3/2025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8/3/2025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8/3/2025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8/3/2025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8/3/2025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8/3/2025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8/3/2025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8/3/2025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8/3/2025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תיבת טקסט 6">
            <a:extLst>
              <a:ext uri="{FF2B5EF4-FFF2-40B4-BE49-F238E27FC236}">
                <a16:creationId xmlns:a16="http://schemas.microsoft.com/office/drawing/2014/main" id="{4BBC0119-863F-B858-CA52-A97C8C99A100}"/>
              </a:ext>
            </a:extLst>
          </p:cNvPr>
          <p:cNvSpPr txBox="1"/>
          <p:nvPr/>
        </p:nvSpPr>
        <p:spPr>
          <a:xfrm>
            <a:off x="3119483" y="2979614"/>
            <a:ext cx="6048672" cy="584775"/>
          </a:xfrm>
          <a:prstGeom prst="rect">
            <a:avLst/>
          </a:prstGeom>
          <a:noFill/>
        </p:spPr>
        <p:txBody>
          <a:bodyPr wrap="square">
            <a:spAutoFit/>
          </a:bodyPr>
          <a:lstStyle/>
          <a:p>
            <a:r>
              <a:rPr lang="he-IL" sz="3200" b="1" dirty="0" err="1"/>
              <a:t>تعليم</a:t>
            </a:r>
            <a:r>
              <a:rPr lang="he-IL" sz="3200" b="1" dirty="0"/>
              <a:t> </a:t>
            </a:r>
            <a:r>
              <a:rPr lang="he-IL" sz="3200" b="1" dirty="0" err="1"/>
              <a:t>ذو</a:t>
            </a:r>
            <a:r>
              <a:rPr lang="he-IL" sz="3200" b="1" dirty="0"/>
              <a:t> </a:t>
            </a:r>
            <a:r>
              <a:rPr lang="he-IL" sz="3200" b="1" dirty="0" err="1"/>
              <a:t>صلة</a:t>
            </a:r>
            <a:r>
              <a:rPr lang="he-IL" sz="3200" b="1" dirty="0"/>
              <a:t> </a:t>
            </a:r>
            <a:r>
              <a:rPr lang="he-IL" sz="3200" b="1" dirty="0" err="1"/>
              <a:t>في</a:t>
            </a:r>
            <a:r>
              <a:rPr lang="he-IL" sz="3200" b="1" dirty="0"/>
              <a:t> </a:t>
            </a:r>
            <a:r>
              <a:rPr lang="he-IL" sz="3200" b="1" dirty="0" err="1"/>
              <a:t>العلوم</a:t>
            </a:r>
            <a:r>
              <a:rPr lang="he-IL" sz="3200" b="1" dirty="0"/>
              <a:t> </a:t>
            </a:r>
            <a:r>
              <a:rPr lang="he-IL" sz="3200" b="1" dirty="0" err="1"/>
              <a:t>من</a:t>
            </a:r>
            <a:r>
              <a:rPr lang="he-IL" sz="3200" b="1" dirty="0"/>
              <a:t> </a:t>
            </a:r>
            <a:r>
              <a:rPr lang="he-IL" sz="3200" b="1" dirty="0" err="1"/>
              <a:t>أجل</a:t>
            </a:r>
            <a:r>
              <a:rPr lang="he-IL" sz="3200" b="1" dirty="0"/>
              <a:t> </a:t>
            </a:r>
            <a:r>
              <a:rPr lang="he-IL" sz="3200" b="1" dirty="0" err="1"/>
              <a:t>الاستدامة</a:t>
            </a:r>
            <a:endParaRPr lang="he-IL" sz="3200" b="1" dirty="0"/>
          </a:p>
        </p:txBody>
      </p:sp>
      <p:sp>
        <p:nvSpPr>
          <p:cNvPr id="8" name="תיבת טקסט 7">
            <a:extLst>
              <a:ext uri="{FF2B5EF4-FFF2-40B4-BE49-F238E27FC236}">
                <a16:creationId xmlns:a16="http://schemas.microsoft.com/office/drawing/2014/main" id="{8BB2697B-B44B-1CCF-972E-D0C574CE2B8F}"/>
              </a:ext>
            </a:extLst>
          </p:cNvPr>
          <p:cNvSpPr txBox="1"/>
          <p:nvPr/>
        </p:nvSpPr>
        <p:spPr>
          <a:xfrm>
            <a:off x="2782529" y="4026381"/>
            <a:ext cx="7378930" cy="1569660"/>
          </a:xfrm>
          <a:prstGeom prst="rect">
            <a:avLst/>
          </a:prstGeom>
          <a:noFill/>
        </p:spPr>
        <p:txBody>
          <a:bodyPr wrap="square">
            <a:spAutoFit/>
          </a:bodyPr>
          <a:lstStyle/>
          <a:p>
            <a:pPr algn="ctr">
              <a:defRPr sz="2600">
                <a:solidFill>
                  <a:srgbClr val="000000"/>
                </a:solidFill>
                <a:latin typeface="Arial"/>
              </a:defRPr>
            </a:pPr>
            <a:r>
              <a:rPr lang="ar-SA" sz="4800" b="1" dirty="0">
                <a:solidFill>
                  <a:schemeClr val="tx2"/>
                </a:solidFill>
              </a:rPr>
              <a:t>أفضل الممارسات في التعليم من أجل التنمية المستدامة في إسرائيل</a:t>
            </a:r>
          </a:p>
        </p:txBody>
      </p:sp>
      <p:pic>
        <p:nvPicPr>
          <p:cNvPr id="3" name="תמונה 2">
            <a:extLst>
              <a:ext uri="{FF2B5EF4-FFF2-40B4-BE49-F238E27FC236}">
                <a16:creationId xmlns:a16="http://schemas.microsoft.com/office/drawing/2014/main" id="{E9FCFD72-D20B-A50E-539C-5BD73AA43FA6}"/>
              </a:ext>
            </a:extLst>
          </p:cNvPr>
          <p:cNvPicPr>
            <a:picLocks noChangeAspect="1"/>
          </p:cNvPicPr>
          <p:nvPr/>
        </p:nvPicPr>
        <p:blipFill>
          <a:blip r:embed="rId2"/>
          <a:stretch>
            <a:fillRect/>
          </a:stretch>
        </p:blipFill>
        <p:spPr>
          <a:xfrm>
            <a:off x="5014293" y="648265"/>
            <a:ext cx="2586949" cy="1780304"/>
          </a:xfrm>
          <a:prstGeom prst="rect">
            <a:avLst/>
          </a:prstGeom>
        </p:spPr>
      </p:pic>
    </p:spTree>
    <p:extLst>
      <p:ext uri="{BB962C8B-B14F-4D97-AF65-F5344CB8AC3E}">
        <p14:creationId xmlns:p14="http://schemas.microsoft.com/office/powerpoint/2010/main" val="36502495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149535" y="205476"/>
            <a:ext cx="5889754" cy="707886"/>
          </a:xfrm>
          <a:prstGeom prst="rect">
            <a:avLst/>
          </a:prstGeom>
          <a:noFill/>
        </p:spPr>
        <p:txBody>
          <a:bodyPr wrap="none">
            <a:spAutoFit/>
          </a:bodyPr>
          <a:lstStyle/>
          <a:p>
            <a:pPr algn="r">
              <a:defRPr sz="3200" b="1">
                <a:solidFill>
                  <a:srgbClr val="004696"/>
                </a:solidFill>
                <a:latin typeface="Arial"/>
              </a:defRPr>
            </a:pPr>
            <a:r>
              <a:rPr sz="4000" b="1" dirty="0" err="1">
                <a:solidFill>
                  <a:srgbClr val="004696"/>
                </a:solidFill>
                <a:latin typeface="Arial"/>
              </a:rPr>
              <a:t>توجيه</a:t>
            </a:r>
            <a:r>
              <a:rPr sz="4000" b="1" dirty="0">
                <a:solidFill>
                  <a:srgbClr val="004696"/>
                </a:solidFill>
                <a:latin typeface="Arial"/>
              </a:rPr>
              <a:t> </a:t>
            </a:r>
            <a:r>
              <a:rPr sz="4000" b="1" dirty="0" err="1">
                <a:solidFill>
                  <a:srgbClr val="004696"/>
                </a:solidFill>
                <a:latin typeface="Arial"/>
              </a:rPr>
              <a:t>الطلاب</a:t>
            </a:r>
            <a:r>
              <a:rPr sz="4000" b="1" dirty="0">
                <a:solidFill>
                  <a:srgbClr val="004696"/>
                </a:solidFill>
                <a:latin typeface="Arial"/>
              </a:rPr>
              <a:t> </a:t>
            </a:r>
            <a:r>
              <a:rPr sz="4000" b="1" dirty="0" err="1">
                <a:solidFill>
                  <a:srgbClr val="004696"/>
                </a:solidFill>
                <a:latin typeface="Arial"/>
              </a:rPr>
              <a:t>لحل</a:t>
            </a:r>
            <a:r>
              <a:rPr sz="4000" b="1" dirty="0">
                <a:solidFill>
                  <a:srgbClr val="004696"/>
                </a:solidFill>
                <a:latin typeface="Arial"/>
              </a:rPr>
              <a:t> </a:t>
            </a:r>
            <a:r>
              <a:rPr sz="4000" b="1" dirty="0" err="1">
                <a:solidFill>
                  <a:srgbClr val="004696"/>
                </a:solidFill>
                <a:latin typeface="Arial"/>
              </a:rPr>
              <a:t>التحديات</a:t>
            </a:r>
            <a:r>
              <a:rPr sz="4000" b="1" dirty="0">
                <a:solidFill>
                  <a:srgbClr val="004696"/>
                </a:solidFill>
                <a:latin typeface="Arial"/>
              </a:rPr>
              <a:t> </a:t>
            </a:r>
            <a:r>
              <a:rPr sz="4000" b="1" dirty="0" err="1">
                <a:solidFill>
                  <a:srgbClr val="004696"/>
                </a:solidFill>
                <a:latin typeface="Arial"/>
              </a:rPr>
              <a:t>البيئية</a:t>
            </a:r>
            <a:endParaRPr sz="4000" b="1" dirty="0">
              <a:solidFill>
                <a:srgbClr val="004696"/>
              </a:solidFill>
              <a:latin typeface="Arial"/>
            </a:endParaRPr>
          </a:p>
        </p:txBody>
      </p:sp>
      <p:sp>
        <p:nvSpPr>
          <p:cNvPr id="8" name="תיבת טקסט 7">
            <a:extLst>
              <a:ext uri="{FF2B5EF4-FFF2-40B4-BE49-F238E27FC236}">
                <a16:creationId xmlns:a16="http://schemas.microsoft.com/office/drawing/2014/main" id="{4B6337E0-68B7-6AC2-C95D-7EF5DFED6892}"/>
              </a:ext>
            </a:extLst>
          </p:cNvPr>
          <p:cNvSpPr txBox="1"/>
          <p:nvPr/>
        </p:nvSpPr>
        <p:spPr>
          <a:xfrm>
            <a:off x="1002890" y="1216858"/>
            <a:ext cx="10687665" cy="5170646"/>
          </a:xfrm>
          <a:prstGeom prst="rect">
            <a:avLst/>
          </a:prstGeom>
          <a:noFill/>
        </p:spPr>
        <p:txBody>
          <a:bodyPr wrap="square">
            <a:spAutoFit/>
          </a:bodyPr>
          <a:lstStyle/>
          <a:p>
            <a:pPr algn="r"/>
            <a:r>
              <a:rPr lang="ar-SA" sz="3000" b="1" dirty="0"/>
              <a:t>تحديد المشكلات المحلية: </a:t>
            </a:r>
            <a:r>
              <a:rPr lang="ar-SA" sz="3000" dirty="0"/>
              <a:t>يُشجَّع الطلاب على مراقبة بيئتهم المباشرة والتعرف على القضايا البيئية التي تؤثر على مجتمعاتهم، مثل تلوّث نهر محلي، نقص المساحات الخضراء، أو ارتفاع استهلاك البلاستيك. هذا التحليل ينمّي وعيًا بيئيًا حقيقيًا مبنيًا على الواقع. </a:t>
            </a:r>
          </a:p>
          <a:p>
            <a:pPr algn="r"/>
            <a:r>
              <a:rPr lang="ar-SA" sz="3000" b="1" dirty="0"/>
              <a:t>البحث عن حلول مبتكرة: </a:t>
            </a:r>
            <a:r>
              <a:rPr lang="ar-SA" sz="3000" dirty="0"/>
              <a:t>من خلال النقاش والعمل الجماعي، يُطلب من الطلاب التفكير بحلول واقعية وإبداعية لهذه المشكلات. قد تتضمّن الحلول إعادة الاستخدام، التوعية المجتمعية، تصميم تكنولوجيات بسيطة، أو التواصل مع جهات مختصة للحصول على دعم. </a:t>
            </a:r>
          </a:p>
          <a:p>
            <a:pPr algn="r"/>
            <a:r>
              <a:rPr lang="ar-SA" sz="3000" b="1" dirty="0"/>
              <a:t>تنفيذ المشاريع البيئية: </a:t>
            </a:r>
            <a:r>
              <a:rPr lang="ar-SA" sz="3000" dirty="0"/>
              <a:t>بعد التخطيط، يتم تنفيذ المشاريع فعليًا، سواء كانت حملات نظافة، تصميم ملصقات توعية، بناء حدائق مدرسية، أو تنظيم فعاليات بيئية. هذه العملية تُعزز مهارات القيادة، التنظيم، والتعاون، وتُشعر الطلاب بالقدرة على التأثير.</a:t>
            </a:r>
            <a:endParaRPr lang="he-IL" sz="3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ACF76A-07F9-DB8A-6898-E09E44FC881F}"/>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2BE090A7-8B4C-777A-82B4-B4BAE88AFBE6}"/>
              </a:ext>
            </a:extLst>
          </p:cNvPr>
          <p:cNvSpPr txBox="1"/>
          <p:nvPr/>
        </p:nvSpPr>
        <p:spPr>
          <a:xfrm>
            <a:off x="2772698" y="559419"/>
            <a:ext cx="4329637" cy="707886"/>
          </a:xfrm>
          <a:prstGeom prst="rect">
            <a:avLst/>
          </a:prstGeom>
          <a:noFill/>
        </p:spPr>
        <p:txBody>
          <a:bodyPr wrap="square">
            <a:spAutoFit/>
          </a:bodyPr>
          <a:lstStyle/>
          <a:p>
            <a:pPr algn="r">
              <a:defRPr sz="3200" b="1">
                <a:solidFill>
                  <a:srgbClr val="004696"/>
                </a:solidFill>
                <a:latin typeface="Arial"/>
              </a:defRPr>
            </a:pPr>
            <a:r>
              <a:rPr lang="ar-SA" sz="4000" b="1" dirty="0">
                <a:solidFill>
                  <a:srgbClr val="004696"/>
                </a:solidFill>
                <a:latin typeface="Arial"/>
              </a:rPr>
              <a:t>مهمة للطلاب</a:t>
            </a:r>
            <a:endParaRPr sz="4000" b="1" dirty="0">
              <a:solidFill>
                <a:srgbClr val="004696"/>
              </a:solidFill>
              <a:latin typeface="Arial"/>
            </a:endParaRPr>
          </a:p>
        </p:txBody>
      </p:sp>
      <p:sp>
        <p:nvSpPr>
          <p:cNvPr id="17" name="תיבת טקסט 16">
            <a:extLst>
              <a:ext uri="{FF2B5EF4-FFF2-40B4-BE49-F238E27FC236}">
                <a16:creationId xmlns:a16="http://schemas.microsoft.com/office/drawing/2014/main" id="{280AF46E-062A-085A-9867-886C7D679F17}"/>
              </a:ext>
            </a:extLst>
          </p:cNvPr>
          <p:cNvSpPr txBox="1"/>
          <p:nvPr/>
        </p:nvSpPr>
        <p:spPr>
          <a:xfrm>
            <a:off x="1799303" y="1435113"/>
            <a:ext cx="8986684" cy="4524315"/>
          </a:xfrm>
          <a:prstGeom prst="rect">
            <a:avLst/>
          </a:prstGeom>
          <a:noFill/>
        </p:spPr>
        <p:txBody>
          <a:bodyPr wrap="square">
            <a:spAutoFit/>
          </a:bodyPr>
          <a:lstStyle/>
          <a:p>
            <a:pPr algn="r" rtl="1"/>
            <a:r>
              <a:rPr lang="ar-SA" sz="3600" b="1" dirty="0"/>
              <a:t>الموضوع: </a:t>
            </a:r>
            <a:r>
              <a:rPr lang="ar-SA" sz="3600" dirty="0"/>
              <a:t>تحدي بيئي في بيئتك المحلية</a:t>
            </a:r>
          </a:p>
          <a:p>
            <a:pPr algn="r" rtl="1"/>
            <a:r>
              <a:rPr lang="ar-SA" sz="3600" b="1" dirty="0"/>
              <a:t>التعليمات: </a:t>
            </a:r>
            <a:r>
              <a:rPr lang="ar-SA" sz="3600" dirty="0"/>
              <a:t>اختر مشكلة بيئية تراها في مدرستك أو حيك (مثل النفايات، نقص الأشجار، تلوث، هدر الطعام...).</a:t>
            </a:r>
          </a:p>
          <a:p>
            <a:pPr algn="r" rtl="1"/>
            <a:endParaRPr lang="ar-SA" sz="3600" dirty="0"/>
          </a:p>
          <a:p>
            <a:pPr algn="r" rtl="1"/>
            <a:r>
              <a:rPr lang="ar-SA" sz="3600" u="sng" dirty="0"/>
              <a:t>أجب عن الأسئلة التالية بإجابات قصيرة:</a:t>
            </a:r>
          </a:p>
          <a:p>
            <a:pPr marL="742950" indent="-742950" algn="r" rtl="1">
              <a:buFont typeface="+mj-lt"/>
              <a:buAutoNum type="arabicPeriod"/>
            </a:pPr>
            <a:r>
              <a:rPr lang="ar-SA" sz="3600" dirty="0"/>
              <a:t>ما هي المشكلة؟</a:t>
            </a:r>
          </a:p>
          <a:p>
            <a:pPr marL="742950" indent="-742950" algn="r" rtl="1">
              <a:buFont typeface="+mj-lt"/>
              <a:buAutoNum type="arabicPeriod"/>
            </a:pPr>
            <a:r>
              <a:rPr lang="ar-SA" sz="3600" dirty="0"/>
              <a:t>لماذا تعتبر هذه المشكلة مهمة؟</a:t>
            </a:r>
          </a:p>
          <a:p>
            <a:pPr marL="742950" indent="-742950" algn="r" rtl="1">
              <a:buFont typeface="+mj-lt"/>
              <a:buAutoNum type="arabicPeriod"/>
            </a:pPr>
            <a:r>
              <a:rPr lang="ar-SA" sz="3600" dirty="0"/>
              <a:t>ما هو اقتراحك لحل بسيط أو خطوة أولى لمعالجتها؟</a:t>
            </a:r>
            <a:endParaRPr lang="he-IL" sz="3600" dirty="0"/>
          </a:p>
        </p:txBody>
      </p:sp>
    </p:spTree>
    <p:extLst>
      <p:ext uri="{BB962C8B-B14F-4D97-AF65-F5344CB8AC3E}">
        <p14:creationId xmlns:p14="http://schemas.microsoft.com/office/powerpoint/2010/main" val="28515344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997336" y="647946"/>
            <a:ext cx="3937296" cy="707886"/>
          </a:xfrm>
          <a:prstGeom prst="rect">
            <a:avLst/>
          </a:prstGeom>
          <a:noFill/>
        </p:spPr>
        <p:txBody>
          <a:bodyPr wrap="none">
            <a:spAutoFit/>
          </a:bodyPr>
          <a:lstStyle/>
          <a:p>
            <a:pPr algn="r">
              <a:defRPr sz="3200" b="1">
                <a:solidFill>
                  <a:srgbClr val="004696"/>
                </a:solidFill>
                <a:latin typeface="Arial"/>
              </a:defRPr>
            </a:pPr>
            <a:r>
              <a:rPr sz="4000" b="1" dirty="0" err="1">
                <a:solidFill>
                  <a:srgbClr val="004696"/>
                </a:solidFill>
                <a:latin typeface="Arial"/>
              </a:rPr>
              <a:t>مصادر</a:t>
            </a:r>
            <a:r>
              <a:rPr sz="4000" b="1" dirty="0">
                <a:solidFill>
                  <a:srgbClr val="004696"/>
                </a:solidFill>
                <a:latin typeface="Arial"/>
              </a:rPr>
              <a:t> </a:t>
            </a:r>
            <a:r>
              <a:rPr sz="4000" b="1" dirty="0" err="1">
                <a:solidFill>
                  <a:srgbClr val="004696"/>
                </a:solidFill>
                <a:latin typeface="Arial"/>
              </a:rPr>
              <a:t>المعرفة</a:t>
            </a:r>
            <a:r>
              <a:rPr sz="4000" b="1" dirty="0">
                <a:solidFill>
                  <a:srgbClr val="004696"/>
                </a:solidFill>
                <a:latin typeface="Arial"/>
              </a:rPr>
              <a:t> </a:t>
            </a:r>
            <a:r>
              <a:rPr sz="4000" b="1" dirty="0" err="1">
                <a:solidFill>
                  <a:srgbClr val="004696"/>
                </a:solidFill>
                <a:latin typeface="Arial"/>
              </a:rPr>
              <a:t>للطلاب</a:t>
            </a:r>
            <a:endParaRPr sz="4000" b="1" dirty="0">
              <a:solidFill>
                <a:srgbClr val="004696"/>
              </a:solidFill>
              <a:latin typeface="Arial"/>
            </a:endParaRPr>
          </a:p>
        </p:txBody>
      </p:sp>
      <p:sp>
        <p:nvSpPr>
          <p:cNvPr id="6" name="תיבת טקסט 5">
            <a:extLst>
              <a:ext uri="{FF2B5EF4-FFF2-40B4-BE49-F238E27FC236}">
                <a16:creationId xmlns:a16="http://schemas.microsoft.com/office/drawing/2014/main" id="{8E645530-18F6-83B1-6740-59E9DD51F69D}"/>
              </a:ext>
            </a:extLst>
          </p:cNvPr>
          <p:cNvSpPr txBox="1"/>
          <p:nvPr/>
        </p:nvSpPr>
        <p:spPr>
          <a:xfrm>
            <a:off x="1268362" y="1776175"/>
            <a:ext cx="8131277" cy="3305649"/>
          </a:xfrm>
          <a:prstGeom prst="rect">
            <a:avLst/>
          </a:prstGeom>
          <a:noFill/>
        </p:spPr>
        <p:txBody>
          <a:bodyPr wrap="square">
            <a:spAutoFit/>
          </a:bodyPr>
          <a:lstStyle/>
          <a:p>
            <a:pPr marL="342900" lvl="0" indent="-342900" algn="l" rtl="0">
              <a:lnSpc>
                <a:spcPct val="107000"/>
              </a:lnSpc>
              <a:spcAft>
                <a:spcPts val="800"/>
              </a:spcAft>
              <a:buFont typeface="Symbol" panose="05050102010706020507" pitchFamily="18" charset="2"/>
              <a:buChar char=""/>
            </a:pPr>
            <a:r>
              <a:rPr lang="en-US" sz="1800" dirty="0">
                <a:effectLst/>
                <a:latin typeface="Times New Roman" panose="02020603050405020304" pitchFamily="18" charset="0"/>
                <a:ea typeface="Aptos" panose="020B0004020202020204" pitchFamily="34" charset="0"/>
                <a:cs typeface="Arial" panose="020B0604020202020204" pitchFamily="34" charset="0"/>
              </a:rPr>
              <a:t>Gan, D. (2021). Perspectives on environmental education, citizenship, and assessment: A case study of elementary school teachers and principals in Israel. Education Policy Analysis Archives, 29(127).</a:t>
            </a:r>
            <a:endParaRPr lang="en-US" sz="1600" dirty="0">
              <a:effectLst/>
              <a:latin typeface="Aptos" panose="020B0004020202020204" pitchFamily="34" charset="0"/>
              <a:ea typeface="Aptos" panose="020B0004020202020204" pitchFamily="34" charset="0"/>
              <a:cs typeface="Arial" panose="020B0604020202020204" pitchFamily="34" charset="0"/>
            </a:endParaRPr>
          </a:p>
          <a:p>
            <a:pPr marL="342900" lvl="0" indent="-342900" algn="l" rtl="0">
              <a:lnSpc>
                <a:spcPct val="107000"/>
              </a:lnSpc>
              <a:spcAft>
                <a:spcPts val="800"/>
              </a:spcAft>
              <a:buFont typeface="Symbol" panose="05050102010706020507" pitchFamily="18" charset="2"/>
              <a:buChar char=""/>
            </a:pPr>
            <a:r>
              <a:rPr lang="en-US" sz="1800" dirty="0" err="1">
                <a:effectLst/>
                <a:latin typeface="Times New Roman" panose="02020603050405020304" pitchFamily="18" charset="0"/>
                <a:ea typeface="Aptos" panose="020B0004020202020204" pitchFamily="34" charset="0"/>
                <a:cs typeface="Arial" panose="020B0604020202020204" pitchFamily="34" charset="0"/>
              </a:rPr>
              <a:t>Zuzovsky</a:t>
            </a:r>
            <a:r>
              <a:rPr lang="en-US" sz="1800" dirty="0">
                <a:effectLst/>
                <a:latin typeface="Times New Roman" panose="02020603050405020304" pitchFamily="18" charset="0"/>
                <a:ea typeface="Aptos" panose="020B0004020202020204" pitchFamily="34" charset="0"/>
                <a:cs typeface="Arial" panose="020B0604020202020204" pitchFamily="34" charset="0"/>
              </a:rPr>
              <a:t>, R. (2021). Failing the test or the failure of the test: The case of environmental education in Israel. </a:t>
            </a:r>
            <a:r>
              <a:rPr lang="en-US" sz="1800" i="1" dirty="0">
                <a:effectLst/>
                <a:latin typeface="Times New Roman" panose="02020603050405020304" pitchFamily="18" charset="0"/>
                <a:ea typeface="Aptos" panose="020B0004020202020204" pitchFamily="34" charset="0"/>
                <a:cs typeface="Arial" panose="020B0604020202020204" pitchFamily="34" charset="0"/>
              </a:rPr>
              <a:t>Education Policy Analysis Archives</a:t>
            </a:r>
            <a:r>
              <a:rPr lang="en-US" sz="1800" dirty="0">
                <a:effectLst/>
                <a:latin typeface="Times New Roman" panose="02020603050405020304" pitchFamily="18" charset="0"/>
                <a:ea typeface="Aptos" panose="020B0004020202020204" pitchFamily="34" charset="0"/>
                <a:cs typeface="Arial" panose="020B0604020202020204" pitchFamily="34" charset="0"/>
              </a:rPr>
              <a:t>, 29(123).</a:t>
            </a:r>
            <a:endParaRPr lang="en-US" sz="1600" dirty="0">
              <a:effectLst/>
              <a:latin typeface="Aptos" panose="020B0004020202020204" pitchFamily="34" charset="0"/>
              <a:ea typeface="Aptos" panose="020B0004020202020204" pitchFamily="34" charset="0"/>
              <a:cs typeface="Arial" panose="020B0604020202020204" pitchFamily="34" charset="0"/>
            </a:endParaRPr>
          </a:p>
          <a:p>
            <a:pPr marL="342900" lvl="0" indent="-342900" algn="l" rtl="0">
              <a:lnSpc>
                <a:spcPct val="107000"/>
              </a:lnSpc>
              <a:spcAft>
                <a:spcPts val="800"/>
              </a:spcAft>
              <a:buFont typeface="Symbol" panose="05050102010706020507" pitchFamily="18" charset="2"/>
              <a:buChar char=""/>
            </a:pPr>
            <a:r>
              <a:rPr lang="en-US" sz="1800" dirty="0" err="1">
                <a:effectLst/>
                <a:latin typeface="Times New Roman" panose="02020603050405020304" pitchFamily="18" charset="0"/>
                <a:ea typeface="Aptos" panose="020B0004020202020204" pitchFamily="34" charset="0"/>
                <a:cs typeface="Arial" panose="020B0604020202020204" pitchFamily="34" charset="0"/>
              </a:rPr>
              <a:t>Zaradez</a:t>
            </a:r>
            <a:r>
              <a:rPr lang="en-US" sz="1800" dirty="0">
                <a:effectLst/>
                <a:latin typeface="Times New Roman" panose="02020603050405020304" pitchFamily="18" charset="0"/>
                <a:ea typeface="Aptos" panose="020B0004020202020204" pitchFamily="34" charset="0"/>
                <a:cs typeface="Arial" panose="020B0604020202020204" pitchFamily="34" charset="0"/>
              </a:rPr>
              <a:t>, N., Sela-Sheffy, R., &amp; Tal, T. (2020). The identity work of environmental education teachers in Israel. </a:t>
            </a:r>
            <a:r>
              <a:rPr lang="en-US" sz="1800" i="1" dirty="0">
                <a:effectLst/>
                <a:latin typeface="Times New Roman" panose="02020603050405020304" pitchFamily="18" charset="0"/>
                <a:ea typeface="Aptos" panose="020B0004020202020204" pitchFamily="34" charset="0"/>
                <a:cs typeface="Arial" panose="020B0604020202020204" pitchFamily="34" charset="0"/>
              </a:rPr>
              <a:t>Environmental Education Research</a:t>
            </a:r>
            <a:r>
              <a:rPr lang="en-US" sz="1800" dirty="0">
                <a:effectLst/>
                <a:latin typeface="Times New Roman" panose="02020603050405020304" pitchFamily="18" charset="0"/>
                <a:ea typeface="Aptos" panose="020B0004020202020204" pitchFamily="34" charset="0"/>
                <a:cs typeface="Arial" panose="020B0604020202020204" pitchFamily="34" charset="0"/>
              </a:rPr>
              <a:t>, </a:t>
            </a:r>
            <a:r>
              <a:rPr lang="en-US" sz="1800" i="1" dirty="0">
                <a:effectLst/>
                <a:latin typeface="Times New Roman" panose="02020603050405020304" pitchFamily="18" charset="0"/>
                <a:ea typeface="Aptos" panose="020B0004020202020204" pitchFamily="34" charset="0"/>
                <a:cs typeface="Arial" panose="020B0604020202020204" pitchFamily="34" charset="0"/>
              </a:rPr>
              <a:t>26</a:t>
            </a:r>
            <a:r>
              <a:rPr lang="en-US" sz="1800" dirty="0">
                <a:effectLst/>
                <a:latin typeface="Times New Roman" panose="02020603050405020304" pitchFamily="18" charset="0"/>
                <a:ea typeface="Aptos" panose="020B0004020202020204" pitchFamily="34" charset="0"/>
                <a:cs typeface="Arial" panose="020B0604020202020204" pitchFamily="34" charset="0"/>
              </a:rPr>
              <a:t>(6), 812-829.</a:t>
            </a:r>
            <a:r>
              <a:rPr lang="ar-SA" sz="1800" i="1" dirty="0">
                <a:effectLst/>
                <a:latin typeface="Aptos" panose="020B0004020202020204" pitchFamily="34" charset="0"/>
                <a:ea typeface="Aptos" panose="020B0004020202020204" pitchFamily="34" charset="0"/>
                <a:cs typeface="Times New Roman" panose="02020603050405020304" pitchFamily="18" charset="0"/>
              </a:rPr>
              <a:t>‏</a:t>
            </a:r>
            <a:endParaRPr lang="en-US" sz="1600" dirty="0">
              <a:effectLst/>
              <a:latin typeface="Aptos" panose="020B0004020202020204" pitchFamily="34" charset="0"/>
              <a:ea typeface="Aptos" panose="020B0004020202020204" pitchFamily="34" charset="0"/>
              <a:cs typeface="Arial" panose="020B0604020202020204" pitchFamily="34" charset="0"/>
            </a:endParaRPr>
          </a:p>
          <a:p>
            <a:pPr>
              <a:buNone/>
            </a:pPr>
            <a:r>
              <a:rPr lang="en-US" sz="1800" kern="100" dirty="0">
                <a:effectLst/>
                <a:latin typeface="Times New Roman" panose="02020603050405020304" pitchFamily="18" charset="0"/>
                <a:ea typeface="Aptos" panose="020B0004020202020204" pitchFamily="34" charset="0"/>
              </a:rPr>
              <a:t>Tal, T. (2020). Green schools in Israel: Multiple rationales and multiple action plans. </a:t>
            </a:r>
            <a:r>
              <a:rPr lang="en-US" sz="1800" i="1" kern="100" dirty="0">
                <a:effectLst/>
                <a:latin typeface="Times New Roman" panose="02020603050405020304" pitchFamily="18" charset="0"/>
                <a:ea typeface="Aptos" panose="020B0004020202020204" pitchFamily="34" charset="0"/>
              </a:rPr>
              <a:t>Green schools globally: Stories of impact on education for sustainable development</a:t>
            </a:r>
            <a:r>
              <a:rPr lang="en-US" sz="1800" kern="100" dirty="0">
                <a:effectLst/>
                <a:latin typeface="Times New Roman" panose="02020603050405020304" pitchFamily="18" charset="0"/>
                <a:ea typeface="Aptos" panose="020B0004020202020204" pitchFamily="34" charset="0"/>
              </a:rPr>
              <a:t>, 227-244.</a:t>
            </a:r>
            <a:r>
              <a:rPr lang="ar-SA" sz="1800" i="1" kern="100" dirty="0">
                <a:effectLst/>
                <a:latin typeface="Times New Roman" panose="02020603050405020304" pitchFamily="18" charset="0"/>
                <a:ea typeface="Aptos" panose="020B0004020202020204" pitchFamily="34" charset="0"/>
              </a:rPr>
              <a:t>‏</a:t>
            </a:r>
            <a:endParaRPr lang="he-IL"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43897" y="1992015"/>
            <a:ext cx="10333704" cy="3477875"/>
          </a:xfrm>
          <a:prstGeom prst="rect">
            <a:avLst/>
          </a:prstGeom>
          <a:noFill/>
        </p:spPr>
        <p:txBody>
          <a:bodyPr wrap="square">
            <a:spAutoFit/>
          </a:bodyPr>
          <a:lstStyle/>
          <a:p>
            <a:pPr algn="r">
              <a:defRPr sz="2600">
                <a:solidFill>
                  <a:srgbClr val="000000"/>
                </a:solidFill>
                <a:latin typeface="Arial"/>
              </a:defRPr>
            </a:pPr>
            <a:r>
              <a:rPr sz="4400" dirty="0" err="1"/>
              <a:t>سيتعلم</a:t>
            </a:r>
            <a:r>
              <a:rPr sz="4400" dirty="0"/>
              <a:t> </a:t>
            </a:r>
            <a:r>
              <a:rPr sz="4400" dirty="0" err="1"/>
              <a:t>الطلاب</a:t>
            </a:r>
            <a:r>
              <a:rPr sz="4400" dirty="0"/>
              <a:t> </a:t>
            </a:r>
            <a:r>
              <a:rPr sz="4400" dirty="0" err="1"/>
              <a:t>كيفية</a:t>
            </a:r>
            <a:r>
              <a:rPr sz="4400" dirty="0"/>
              <a:t> </a:t>
            </a:r>
            <a:r>
              <a:rPr sz="4400" dirty="0" err="1"/>
              <a:t>دمج</a:t>
            </a:r>
            <a:r>
              <a:rPr sz="4400" dirty="0"/>
              <a:t> </a:t>
            </a:r>
            <a:r>
              <a:rPr sz="4400" dirty="0" err="1"/>
              <a:t>التعليم</a:t>
            </a:r>
            <a:r>
              <a:rPr sz="4400" dirty="0"/>
              <a:t> </a:t>
            </a:r>
            <a:r>
              <a:rPr sz="4400" dirty="0" err="1"/>
              <a:t>من</a:t>
            </a:r>
            <a:r>
              <a:rPr sz="4400" dirty="0"/>
              <a:t> </a:t>
            </a:r>
            <a:r>
              <a:rPr sz="4400" dirty="0" err="1"/>
              <a:t>أجل</a:t>
            </a:r>
            <a:r>
              <a:rPr sz="4400" dirty="0"/>
              <a:t> </a:t>
            </a:r>
            <a:r>
              <a:rPr sz="4400" dirty="0" err="1"/>
              <a:t>التنمية</a:t>
            </a:r>
            <a:r>
              <a:rPr sz="4400" dirty="0"/>
              <a:t> </a:t>
            </a:r>
            <a:r>
              <a:rPr sz="4400" dirty="0" err="1"/>
              <a:t>المستدامة</a:t>
            </a:r>
            <a:r>
              <a:rPr sz="4400" dirty="0"/>
              <a:t> </a:t>
            </a:r>
            <a:r>
              <a:rPr sz="4400" dirty="0" err="1"/>
              <a:t>في</a:t>
            </a:r>
            <a:r>
              <a:rPr sz="4400" dirty="0"/>
              <a:t> </a:t>
            </a:r>
            <a:r>
              <a:rPr sz="4400" dirty="0" err="1"/>
              <a:t>مختلف</a:t>
            </a:r>
            <a:r>
              <a:rPr sz="4400" dirty="0"/>
              <a:t> </a:t>
            </a:r>
            <a:r>
              <a:rPr sz="4400" dirty="0" err="1"/>
              <a:t>المواد</a:t>
            </a:r>
            <a:r>
              <a:rPr sz="4400" dirty="0"/>
              <a:t> </a:t>
            </a:r>
            <a:r>
              <a:rPr sz="4400" dirty="0" err="1"/>
              <a:t>الدراسية</a:t>
            </a:r>
            <a:r>
              <a:rPr sz="4400" dirty="0"/>
              <a:t> </a:t>
            </a:r>
            <a:r>
              <a:rPr sz="4400" dirty="0" err="1"/>
              <a:t>لتزويدهم</a:t>
            </a:r>
            <a:r>
              <a:rPr sz="4400" dirty="0"/>
              <a:t> </a:t>
            </a:r>
            <a:r>
              <a:rPr sz="4400" dirty="0" err="1"/>
              <a:t>بفهم</a:t>
            </a:r>
            <a:r>
              <a:rPr sz="4400" dirty="0"/>
              <a:t> </a:t>
            </a:r>
            <a:r>
              <a:rPr sz="4400" dirty="0" err="1"/>
              <a:t>شامل</a:t>
            </a:r>
            <a:r>
              <a:rPr sz="4400" dirty="0"/>
              <a:t> </a:t>
            </a:r>
            <a:r>
              <a:rPr sz="4400" dirty="0" err="1"/>
              <a:t>لقضايا</a:t>
            </a:r>
            <a:r>
              <a:rPr sz="4400" dirty="0"/>
              <a:t> </a:t>
            </a:r>
            <a:r>
              <a:rPr sz="4400" dirty="0" err="1"/>
              <a:t>الاستدامة</a:t>
            </a:r>
            <a:r>
              <a:rPr sz="4400" dirty="0"/>
              <a:t>، </a:t>
            </a:r>
            <a:r>
              <a:rPr sz="4400" dirty="0" err="1"/>
              <a:t>ودور</a:t>
            </a:r>
            <a:r>
              <a:rPr sz="4400" dirty="0"/>
              <a:t> </a:t>
            </a:r>
            <a:r>
              <a:rPr sz="4400" dirty="0" err="1"/>
              <a:t>المجتمع</a:t>
            </a:r>
            <a:r>
              <a:rPr sz="4400" dirty="0"/>
              <a:t> </a:t>
            </a:r>
            <a:r>
              <a:rPr sz="4400" dirty="0" err="1"/>
              <a:t>المحلي</a:t>
            </a:r>
            <a:r>
              <a:rPr sz="4400" dirty="0"/>
              <a:t> </a:t>
            </a:r>
            <a:r>
              <a:rPr sz="4400" dirty="0" err="1"/>
              <a:t>في</a:t>
            </a:r>
            <a:r>
              <a:rPr sz="4400" dirty="0"/>
              <a:t> </a:t>
            </a:r>
            <a:r>
              <a:rPr sz="4400" dirty="0" err="1"/>
              <a:t>العملية</a:t>
            </a:r>
            <a:r>
              <a:rPr sz="4400" dirty="0"/>
              <a:t> </a:t>
            </a:r>
            <a:r>
              <a:rPr sz="4400" dirty="0" err="1"/>
              <a:t>التعليمية</a:t>
            </a:r>
            <a:r>
              <a:rPr sz="4400" dirty="0"/>
              <a:t>، </a:t>
            </a:r>
            <a:r>
              <a:rPr sz="4400" dirty="0" err="1"/>
              <a:t>وكيفية</a:t>
            </a:r>
            <a:r>
              <a:rPr sz="4400" dirty="0"/>
              <a:t> </a:t>
            </a:r>
            <a:r>
              <a:rPr sz="4400" dirty="0" err="1"/>
              <a:t>تكييف</a:t>
            </a:r>
            <a:r>
              <a:rPr sz="4400" dirty="0"/>
              <a:t> </a:t>
            </a:r>
            <a:r>
              <a:rPr sz="4400" dirty="0" err="1"/>
              <a:t>المحتوى</a:t>
            </a:r>
            <a:r>
              <a:rPr sz="4400" dirty="0"/>
              <a:t> </a:t>
            </a:r>
            <a:r>
              <a:rPr sz="4400" dirty="0" err="1"/>
              <a:t>ليعكس</a:t>
            </a:r>
            <a:r>
              <a:rPr sz="4400" dirty="0"/>
              <a:t> </a:t>
            </a:r>
            <a:r>
              <a:rPr sz="4400" dirty="0" err="1"/>
              <a:t>السياق</a:t>
            </a:r>
            <a:r>
              <a:rPr sz="4400" dirty="0"/>
              <a:t> </a:t>
            </a:r>
            <a:r>
              <a:rPr sz="4400" dirty="0" err="1"/>
              <a:t>الثقافي</a:t>
            </a:r>
            <a:r>
              <a:rPr sz="4400" dirty="0"/>
              <a:t> </a:t>
            </a:r>
            <a:r>
              <a:rPr sz="4400" dirty="0" err="1"/>
              <a:t>والاجتماعي</a:t>
            </a:r>
            <a:r>
              <a:rPr sz="4400" dirty="0"/>
              <a:t> </a:t>
            </a:r>
            <a:r>
              <a:rPr sz="4400" dirty="0" err="1"/>
              <a:t>والتاريخي</a:t>
            </a:r>
            <a:r>
              <a:rPr sz="4400" dirty="0"/>
              <a:t> </a:t>
            </a:r>
            <a:r>
              <a:rPr sz="4400" dirty="0" err="1"/>
              <a:t>في</a:t>
            </a:r>
            <a:r>
              <a:rPr sz="4400" dirty="0"/>
              <a:t> </a:t>
            </a:r>
            <a:r>
              <a:rPr sz="4400" dirty="0" err="1"/>
              <a:t>إسرائيل</a:t>
            </a:r>
            <a:r>
              <a:rPr lang="he-IL" sz="4400" dirty="0"/>
              <a:t>.</a:t>
            </a:r>
            <a:endParaRPr sz="4400" dirty="0"/>
          </a:p>
        </p:txBody>
      </p:sp>
      <p:sp>
        <p:nvSpPr>
          <p:cNvPr id="5" name="TextBox 2">
            <a:extLst>
              <a:ext uri="{FF2B5EF4-FFF2-40B4-BE49-F238E27FC236}">
                <a16:creationId xmlns:a16="http://schemas.microsoft.com/office/drawing/2014/main" id="{8ABAEEEE-4209-B216-BCC9-78DE92E27DE0}"/>
              </a:ext>
            </a:extLst>
          </p:cNvPr>
          <p:cNvSpPr txBox="1"/>
          <p:nvPr/>
        </p:nvSpPr>
        <p:spPr>
          <a:xfrm>
            <a:off x="3864078" y="448719"/>
            <a:ext cx="3846134" cy="1015663"/>
          </a:xfrm>
          <a:prstGeom prst="rect">
            <a:avLst/>
          </a:prstGeom>
          <a:noFill/>
        </p:spPr>
        <p:txBody>
          <a:bodyPr wrap="square">
            <a:spAutoFit/>
          </a:bodyPr>
          <a:lstStyle/>
          <a:p>
            <a:pPr algn="ctr">
              <a:defRPr sz="3200" b="1">
                <a:solidFill>
                  <a:srgbClr val="004696"/>
                </a:solidFill>
                <a:latin typeface="Arial"/>
              </a:defRPr>
            </a:pPr>
            <a:r>
              <a:rPr lang="ar-SA" sz="6000" dirty="0"/>
              <a:t>الهدف العام</a:t>
            </a:r>
            <a:endParaRPr sz="7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485660" y="566707"/>
            <a:ext cx="9373080" cy="707886"/>
          </a:xfrm>
          <a:prstGeom prst="rect">
            <a:avLst/>
          </a:prstGeom>
          <a:noFill/>
        </p:spPr>
        <p:txBody>
          <a:bodyPr wrap="none">
            <a:spAutoFit/>
          </a:bodyPr>
          <a:lstStyle/>
          <a:p>
            <a:pPr algn="ctr">
              <a:defRPr sz="3200" b="1">
                <a:solidFill>
                  <a:srgbClr val="004696"/>
                </a:solidFill>
                <a:latin typeface="Arial"/>
              </a:defRPr>
            </a:pPr>
            <a:r>
              <a:rPr sz="4000" dirty="0" err="1"/>
              <a:t>تطبيق</a:t>
            </a:r>
            <a:r>
              <a:rPr sz="4000" dirty="0"/>
              <a:t> </a:t>
            </a:r>
            <a:r>
              <a:rPr sz="4000" dirty="0" err="1"/>
              <a:t>التعليم</a:t>
            </a:r>
            <a:r>
              <a:rPr sz="4000" dirty="0"/>
              <a:t> </a:t>
            </a:r>
            <a:r>
              <a:rPr sz="4000" dirty="0" err="1"/>
              <a:t>من</a:t>
            </a:r>
            <a:r>
              <a:rPr sz="4000" dirty="0"/>
              <a:t> </a:t>
            </a:r>
            <a:r>
              <a:rPr sz="4000" dirty="0" err="1"/>
              <a:t>أجل</a:t>
            </a:r>
            <a:r>
              <a:rPr sz="4000" dirty="0"/>
              <a:t> </a:t>
            </a:r>
            <a:r>
              <a:rPr sz="4000" dirty="0" err="1"/>
              <a:t>الاستدامة</a:t>
            </a:r>
            <a:r>
              <a:rPr sz="4000" dirty="0"/>
              <a:t> </a:t>
            </a:r>
            <a:r>
              <a:rPr sz="4000" dirty="0" err="1"/>
              <a:t>عبر</a:t>
            </a:r>
            <a:r>
              <a:rPr sz="4000" dirty="0"/>
              <a:t> </a:t>
            </a:r>
            <a:r>
              <a:rPr sz="4000" dirty="0" err="1"/>
              <a:t>المواضيع</a:t>
            </a:r>
            <a:r>
              <a:rPr lang="he-IL" sz="4000" dirty="0"/>
              <a:t> </a:t>
            </a:r>
            <a:r>
              <a:rPr lang="ar-SA" sz="4000" dirty="0"/>
              <a:t>المختلفة</a:t>
            </a:r>
            <a:endParaRPr sz="4000" dirty="0"/>
          </a:p>
        </p:txBody>
      </p:sp>
      <p:sp>
        <p:nvSpPr>
          <p:cNvPr id="4" name="TextBox 3"/>
          <p:cNvSpPr txBox="1"/>
          <p:nvPr/>
        </p:nvSpPr>
        <p:spPr>
          <a:xfrm>
            <a:off x="359229" y="1962519"/>
            <a:ext cx="11195694" cy="2123658"/>
          </a:xfrm>
          <a:prstGeom prst="rect">
            <a:avLst/>
          </a:prstGeom>
          <a:noFill/>
        </p:spPr>
        <p:txBody>
          <a:bodyPr wrap="none">
            <a:spAutoFit/>
          </a:bodyPr>
          <a:lstStyle/>
          <a:p>
            <a:pPr marL="571500" indent="-571500" algn="r" rtl="1">
              <a:buFont typeface="Arial" panose="020B0604020202020204" pitchFamily="34" charset="0"/>
              <a:buChar char="•"/>
              <a:defRPr sz="2600">
                <a:solidFill>
                  <a:srgbClr val="000000"/>
                </a:solidFill>
                <a:latin typeface="Arial"/>
              </a:defRPr>
            </a:pPr>
            <a:r>
              <a:rPr sz="4400" dirty="0" err="1"/>
              <a:t>إدماج</a:t>
            </a:r>
            <a:r>
              <a:rPr sz="4400" dirty="0"/>
              <a:t> </a:t>
            </a:r>
            <a:r>
              <a:rPr sz="4400" dirty="0" err="1"/>
              <a:t>مفاهيم</a:t>
            </a:r>
            <a:r>
              <a:rPr sz="4400" dirty="0"/>
              <a:t> </a:t>
            </a:r>
            <a:r>
              <a:rPr sz="4400" dirty="0" err="1"/>
              <a:t>الاستدامة</a:t>
            </a:r>
            <a:r>
              <a:rPr sz="4400" dirty="0"/>
              <a:t> </a:t>
            </a:r>
            <a:r>
              <a:rPr sz="4400" dirty="0" err="1"/>
              <a:t>في</a:t>
            </a:r>
            <a:r>
              <a:rPr sz="4400" dirty="0"/>
              <a:t> </a:t>
            </a:r>
            <a:r>
              <a:rPr sz="4400" dirty="0" err="1"/>
              <a:t>مواضيع</a:t>
            </a:r>
            <a:r>
              <a:rPr sz="4400" dirty="0"/>
              <a:t> </a:t>
            </a:r>
            <a:r>
              <a:rPr sz="4400" dirty="0" err="1"/>
              <a:t>مثل</a:t>
            </a:r>
            <a:r>
              <a:rPr sz="4400" dirty="0"/>
              <a:t> </a:t>
            </a:r>
            <a:r>
              <a:rPr sz="4400" dirty="0" err="1"/>
              <a:t>العلوم</a:t>
            </a:r>
            <a:r>
              <a:rPr sz="4400" dirty="0"/>
              <a:t>، </a:t>
            </a:r>
            <a:r>
              <a:rPr sz="4400" dirty="0" err="1"/>
              <a:t>الجغرافيا</a:t>
            </a:r>
            <a:r>
              <a:rPr sz="4400" dirty="0"/>
              <a:t>، </a:t>
            </a:r>
            <a:endParaRPr lang="he-IL" sz="4400" dirty="0"/>
          </a:p>
          <a:p>
            <a:pPr algn="r" rtl="1">
              <a:defRPr sz="2600">
                <a:solidFill>
                  <a:srgbClr val="000000"/>
                </a:solidFill>
                <a:latin typeface="Arial"/>
              </a:defRPr>
            </a:pPr>
            <a:r>
              <a:rPr lang="he-IL" sz="4400" dirty="0"/>
              <a:t>    </a:t>
            </a:r>
            <a:r>
              <a:rPr sz="4400" dirty="0" err="1"/>
              <a:t>الاقتصاد</a:t>
            </a:r>
            <a:r>
              <a:rPr sz="4400" dirty="0"/>
              <a:t> </a:t>
            </a:r>
            <a:r>
              <a:rPr sz="4400" dirty="0" err="1"/>
              <a:t>والمواطنة</a:t>
            </a:r>
            <a:r>
              <a:rPr lang="he-IL" sz="4400" dirty="0"/>
              <a:t>.</a:t>
            </a:r>
          </a:p>
          <a:p>
            <a:pPr marL="571500" indent="-571500" algn="r" rtl="1">
              <a:buFont typeface="Arial" panose="020B0604020202020204" pitchFamily="34" charset="0"/>
              <a:buChar char="•"/>
              <a:defRPr sz="2600">
                <a:solidFill>
                  <a:srgbClr val="000000"/>
                </a:solidFill>
                <a:latin typeface="Arial"/>
              </a:defRPr>
            </a:pPr>
            <a:r>
              <a:rPr sz="4400" dirty="0" err="1"/>
              <a:t>تطوير</a:t>
            </a:r>
            <a:r>
              <a:rPr sz="4400" dirty="0"/>
              <a:t> </a:t>
            </a:r>
            <a:r>
              <a:rPr sz="4400" dirty="0" err="1"/>
              <a:t>نهج</a:t>
            </a:r>
            <a:r>
              <a:rPr sz="4400" dirty="0"/>
              <a:t> </a:t>
            </a:r>
            <a:r>
              <a:rPr sz="4400" dirty="0" err="1"/>
              <a:t>متعدد</a:t>
            </a:r>
            <a:r>
              <a:rPr sz="4400" dirty="0"/>
              <a:t> </a:t>
            </a:r>
            <a:r>
              <a:rPr sz="4400" dirty="0" err="1"/>
              <a:t>التخصصات</a:t>
            </a:r>
            <a:r>
              <a:rPr sz="4400" dirty="0"/>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A49227-83CF-A8ED-3B15-2948B94A40F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23D097F-79AF-5780-27E0-13C2251C584D}"/>
              </a:ext>
            </a:extLst>
          </p:cNvPr>
          <p:cNvSpPr txBox="1"/>
          <p:nvPr/>
        </p:nvSpPr>
        <p:spPr>
          <a:xfrm>
            <a:off x="1514514" y="566707"/>
            <a:ext cx="9315371" cy="523220"/>
          </a:xfrm>
          <a:prstGeom prst="rect">
            <a:avLst/>
          </a:prstGeom>
          <a:noFill/>
        </p:spPr>
        <p:txBody>
          <a:bodyPr wrap="none">
            <a:spAutoFit/>
          </a:bodyPr>
          <a:lstStyle/>
          <a:p>
            <a:pPr algn="ctr">
              <a:defRPr sz="3200" b="1">
                <a:solidFill>
                  <a:srgbClr val="004696"/>
                </a:solidFill>
                <a:latin typeface="Arial"/>
              </a:defRPr>
            </a:pPr>
            <a:r>
              <a:rPr lang="ar-SA" sz="2800" b="1" dirty="0"/>
              <a:t>إدماج مفاهيم الاستدامة في مواضيع مثل العلوم، الجغرافيا، الاقتصاد والمواطنة:</a:t>
            </a:r>
            <a:endParaRPr sz="2800" dirty="0"/>
          </a:p>
        </p:txBody>
      </p:sp>
      <p:sp>
        <p:nvSpPr>
          <p:cNvPr id="5" name="תיבת טקסט 4">
            <a:extLst>
              <a:ext uri="{FF2B5EF4-FFF2-40B4-BE49-F238E27FC236}">
                <a16:creationId xmlns:a16="http://schemas.microsoft.com/office/drawing/2014/main" id="{0E43B750-64B3-7811-18D2-63268079077C}"/>
              </a:ext>
            </a:extLst>
          </p:cNvPr>
          <p:cNvSpPr txBox="1"/>
          <p:nvPr/>
        </p:nvSpPr>
        <p:spPr>
          <a:xfrm>
            <a:off x="668594" y="1191509"/>
            <a:ext cx="10687663" cy="4678204"/>
          </a:xfrm>
          <a:prstGeom prst="rect">
            <a:avLst/>
          </a:prstGeom>
          <a:noFill/>
        </p:spPr>
        <p:txBody>
          <a:bodyPr wrap="square">
            <a:spAutoFit/>
          </a:bodyPr>
          <a:lstStyle/>
          <a:p>
            <a:pPr algn="r" rtl="1">
              <a:buNone/>
            </a:pPr>
            <a:r>
              <a:rPr lang="ar-SA" b="1" dirty="0"/>
              <a:t>‏</a:t>
            </a:r>
            <a:br>
              <a:rPr lang="ar-SA" sz="2800" dirty="0"/>
            </a:br>
            <a:r>
              <a:rPr lang="ar-SA" sz="4000" dirty="0"/>
              <a:t>يُعَدّ دمج الاستدامة في المناهج الدراسية نهجًا شاملاً يربط بين الجوانب البيئية، الاقتصادية والاجتماعية. فمثلاً، في دروس العلوم يمكن مناقشة تغير المناخ، التنوع البيولوجي والطاقة المتجددة. أما في الجغرافيا، فيتم دراسة الموارد الطبيعية والتوزيع البيئي. وفي الاقتصاد، يتم تحليل الاستهلاك المسؤول ودورة الحياة للمنتجات. وفي المواطنة، يناقش الطلاب قضايا العدالة البيئية والمسؤولية المجتمعية.</a:t>
            </a:r>
            <a:endParaRPr lang="ar-SA" sz="2800" dirty="0"/>
          </a:p>
        </p:txBody>
      </p:sp>
    </p:spTree>
    <p:extLst>
      <p:ext uri="{BB962C8B-B14F-4D97-AF65-F5344CB8AC3E}">
        <p14:creationId xmlns:p14="http://schemas.microsoft.com/office/powerpoint/2010/main" val="5728020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5D9A4F-2DFC-C20A-5BD7-BC4F3508F320}"/>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F5ABBAB5-905A-025D-9009-620DCB687135}"/>
              </a:ext>
            </a:extLst>
          </p:cNvPr>
          <p:cNvSpPr txBox="1"/>
          <p:nvPr/>
        </p:nvSpPr>
        <p:spPr>
          <a:xfrm>
            <a:off x="3309877" y="566707"/>
            <a:ext cx="5724645" cy="769441"/>
          </a:xfrm>
          <a:prstGeom prst="rect">
            <a:avLst/>
          </a:prstGeom>
          <a:noFill/>
        </p:spPr>
        <p:txBody>
          <a:bodyPr wrap="none">
            <a:spAutoFit/>
          </a:bodyPr>
          <a:lstStyle/>
          <a:p>
            <a:pPr algn="ctr">
              <a:defRPr sz="3200" b="1">
                <a:solidFill>
                  <a:srgbClr val="004696"/>
                </a:solidFill>
                <a:latin typeface="Arial"/>
              </a:defRPr>
            </a:pPr>
            <a:r>
              <a:rPr lang="ar-SA" sz="4400" b="1" dirty="0"/>
              <a:t>تطوير نهج متعدد التخصصات:</a:t>
            </a:r>
            <a:endParaRPr sz="4400" dirty="0"/>
          </a:p>
        </p:txBody>
      </p:sp>
      <p:sp>
        <p:nvSpPr>
          <p:cNvPr id="5" name="תיבת טקסט 4">
            <a:extLst>
              <a:ext uri="{FF2B5EF4-FFF2-40B4-BE49-F238E27FC236}">
                <a16:creationId xmlns:a16="http://schemas.microsoft.com/office/drawing/2014/main" id="{9D253099-246B-A5DB-9EBF-48E99B355F5E}"/>
              </a:ext>
            </a:extLst>
          </p:cNvPr>
          <p:cNvSpPr txBox="1"/>
          <p:nvPr/>
        </p:nvSpPr>
        <p:spPr>
          <a:xfrm>
            <a:off x="668594" y="1191509"/>
            <a:ext cx="10687663" cy="3877985"/>
          </a:xfrm>
          <a:prstGeom prst="rect">
            <a:avLst/>
          </a:prstGeom>
          <a:noFill/>
        </p:spPr>
        <p:txBody>
          <a:bodyPr wrap="square">
            <a:spAutoFit/>
          </a:bodyPr>
          <a:lstStyle/>
          <a:p>
            <a:pPr algn="r" rtl="1">
              <a:buNone/>
            </a:pPr>
            <a:r>
              <a:rPr lang="ar-SA" b="1" dirty="0"/>
              <a:t>‏</a:t>
            </a:r>
            <a:br>
              <a:rPr lang="ar-SA" sz="2800" dirty="0"/>
            </a:br>
            <a:br>
              <a:rPr lang="ar-SA" sz="2800" dirty="0"/>
            </a:br>
            <a:r>
              <a:rPr lang="ar-SA" sz="4000" dirty="0"/>
              <a:t>التعليم من أجل الاستدامة لا يقتصر على مادة دراسية واحدة، بل يتطلب تعاونًا بين المعلمين في مجالات مختلفة لتقديم رؤية شاملة ومعمّقة للطلاب. يمكن تنفيذ مشاريع مشتركة بين مواد متعددة (مثلاً: مشروع حول تقليل النفايات يجمع بين العلوم، الفنون واللغة) مما يعزز التفكير النقدي ويعمّق الفهم.</a:t>
            </a:r>
            <a:endParaRPr lang="ar-SA" sz="2800" dirty="0"/>
          </a:p>
        </p:txBody>
      </p:sp>
    </p:spTree>
    <p:extLst>
      <p:ext uri="{BB962C8B-B14F-4D97-AF65-F5344CB8AC3E}">
        <p14:creationId xmlns:p14="http://schemas.microsoft.com/office/powerpoint/2010/main" val="34037981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890684" y="792849"/>
            <a:ext cx="6223819" cy="707886"/>
          </a:xfrm>
          <a:prstGeom prst="rect">
            <a:avLst/>
          </a:prstGeom>
          <a:noFill/>
        </p:spPr>
        <p:txBody>
          <a:bodyPr wrap="square">
            <a:spAutoFit/>
          </a:bodyPr>
          <a:lstStyle/>
          <a:p>
            <a:pPr algn="r">
              <a:defRPr sz="3200" b="1">
                <a:solidFill>
                  <a:srgbClr val="004696"/>
                </a:solidFill>
                <a:latin typeface="Arial"/>
              </a:defRPr>
            </a:pPr>
            <a:r>
              <a:rPr sz="4000" dirty="0" err="1"/>
              <a:t>التكيف</a:t>
            </a:r>
            <a:r>
              <a:rPr sz="4000" dirty="0"/>
              <a:t> </a:t>
            </a:r>
            <a:r>
              <a:rPr sz="4000" dirty="0" err="1"/>
              <a:t>مع</a:t>
            </a:r>
            <a:r>
              <a:rPr sz="4000" dirty="0"/>
              <a:t> </a:t>
            </a:r>
            <a:r>
              <a:rPr sz="4000" dirty="0" err="1"/>
              <a:t>التحديات</a:t>
            </a:r>
            <a:r>
              <a:rPr sz="4000" dirty="0"/>
              <a:t> </a:t>
            </a:r>
            <a:r>
              <a:rPr sz="4000" dirty="0" err="1"/>
              <a:t>البيئية</a:t>
            </a:r>
            <a:r>
              <a:rPr sz="4000" dirty="0"/>
              <a:t> </a:t>
            </a:r>
            <a:r>
              <a:rPr sz="4000" dirty="0" err="1"/>
              <a:t>والثقافية</a:t>
            </a:r>
            <a:endParaRPr sz="4000" dirty="0"/>
          </a:p>
        </p:txBody>
      </p:sp>
      <p:sp>
        <p:nvSpPr>
          <p:cNvPr id="4" name="TextBox 3"/>
          <p:cNvSpPr txBox="1"/>
          <p:nvPr/>
        </p:nvSpPr>
        <p:spPr>
          <a:xfrm>
            <a:off x="747252" y="1795369"/>
            <a:ext cx="10503153" cy="4955203"/>
          </a:xfrm>
          <a:prstGeom prst="rect">
            <a:avLst/>
          </a:prstGeom>
          <a:noFill/>
        </p:spPr>
        <p:txBody>
          <a:bodyPr wrap="square">
            <a:spAutoFit/>
          </a:bodyPr>
          <a:lstStyle/>
          <a:p>
            <a:pPr algn="r"/>
            <a:r>
              <a:rPr lang="ar-SA" sz="2800" b="1" dirty="0"/>
              <a:t>‏معالجة القضايا البيئية المحلية:</a:t>
            </a:r>
            <a:br>
              <a:rPr lang="ar-SA" sz="2800" dirty="0"/>
            </a:br>
            <a:r>
              <a:rPr lang="ar-SA" sz="2800" dirty="0"/>
              <a:t>يواجه المجتمع في إسرائيل تحديات بيئية متزايدة، منها ندرة المياه، تلوث الهواء، إدارة النفايات، وزيادة استهلاك الطاقة. من المهم أن ينعكس هذا الواقع في التعليم، من خلال تزويد الطلاب بأدوات تحليلية وعملية لفهم هذه المشكلات واقتراح حلول لها ضمن بيئتهم المحلية.</a:t>
            </a:r>
          </a:p>
          <a:p>
            <a:pPr algn="r"/>
            <a:r>
              <a:rPr lang="ar-SA" sz="2800" b="1" dirty="0"/>
              <a:t>احترام السياقات الثقافية والدينية المتنوعة في البلاد:</a:t>
            </a:r>
            <a:br>
              <a:rPr lang="ar-SA" sz="2800" dirty="0"/>
            </a:br>
            <a:r>
              <a:rPr lang="ar-SA" sz="2800" dirty="0"/>
              <a:t>إسرائيل مجتمع متعدد الثقافات والأديان، والتعليم من أجل الاستدامة يجب أن يأخذ ذلك بعين الاعتبار. من المهم احترام الخلفيات الدينية والتقاليد الثقافية المختلفة عند طرح مواضيع مثل الغذاء المستدام، استخدام الموارد، أو الحفاظ على البيئة. يمكن تحقيق ذلك من خلال تضمين روايات محلية، أمثلة من مجتمعات مختلفة، وإتاحة الفرصة للطلاب للتعبير عن وجهات نظرهم بطرق تعكس هويتهم الثقافية.</a:t>
            </a:r>
          </a:p>
          <a:p>
            <a:pPr marL="571500" indent="-571500" algn="r" rtl="1">
              <a:buFont typeface="Arial" panose="020B0604020202020204" pitchFamily="34" charset="0"/>
              <a:buChar char="•"/>
              <a:defRPr sz="2600">
                <a:solidFill>
                  <a:srgbClr val="000000"/>
                </a:solidFill>
                <a:latin typeface="Arial"/>
              </a:defRPr>
            </a:pPr>
            <a:endParaRPr sz="3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823588" y="756639"/>
            <a:ext cx="5595094" cy="830997"/>
          </a:xfrm>
          <a:prstGeom prst="rect">
            <a:avLst/>
          </a:prstGeom>
          <a:noFill/>
        </p:spPr>
        <p:txBody>
          <a:bodyPr wrap="square">
            <a:spAutoFit/>
          </a:bodyPr>
          <a:lstStyle/>
          <a:p>
            <a:pPr algn="r">
              <a:defRPr sz="3200" b="1">
                <a:solidFill>
                  <a:srgbClr val="004696"/>
                </a:solidFill>
                <a:latin typeface="Arial"/>
              </a:defRPr>
            </a:pPr>
            <a:r>
              <a:rPr sz="4800" dirty="0" err="1"/>
              <a:t>التعاون</a:t>
            </a:r>
            <a:r>
              <a:rPr sz="4800" dirty="0"/>
              <a:t> </a:t>
            </a:r>
            <a:r>
              <a:rPr sz="4800" dirty="0" err="1"/>
              <a:t>مع</a:t>
            </a:r>
            <a:r>
              <a:rPr sz="4800" dirty="0"/>
              <a:t> </a:t>
            </a:r>
            <a:r>
              <a:rPr sz="4800" dirty="0" err="1"/>
              <a:t>جهات</a:t>
            </a:r>
            <a:r>
              <a:rPr sz="4800" dirty="0"/>
              <a:t> </a:t>
            </a:r>
            <a:r>
              <a:rPr sz="4800" dirty="0" err="1"/>
              <a:t>محلية</a:t>
            </a:r>
            <a:endParaRPr sz="6000" dirty="0"/>
          </a:p>
        </p:txBody>
      </p:sp>
      <p:sp>
        <p:nvSpPr>
          <p:cNvPr id="4" name="TextBox 3"/>
          <p:cNvSpPr txBox="1"/>
          <p:nvPr/>
        </p:nvSpPr>
        <p:spPr>
          <a:xfrm>
            <a:off x="812883" y="2583788"/>
            <a:ext cx="10709983" cy="1446550"/>
          </a:xfrm>
          <a:prstGeom prst="rect">
            <a:avLst/>
          </a:prstGeom>
          <a:noFill/>
        </p:spPr>
        <p:txBody>
          <a:bodyPr wrap="none">
            <a:spAutoFit/>
          </a:bodyPr>
          <a:lstStyle/>
          <a:p>
            <a:pPr marL="571500" indent="-571500" algn="r" rtl="1">
              <a:buFont typeface="Arial" panose="020B0604020202020204" pitchFamily="34" charset="0"/>
              <a:buChar char="•"/>
              <a:defRPr sz="2600">
                <a:solidFill>
                  <a:srgbClr val="000000"/>
                </a:solidFill>
                <a:latin typeface="Arial"/>
              </a:defRPr>
            </a:pPr>
            <a:r>
              <a:rPr sz="4400" dirty="0" err="1">
                <a:solidFill>
                  <a:srgbClr val="000000"/>
                </a:solidFill>
                <a:latin typeface="Arial"/>
              </a:rPr>
              <a:t>العمل</a:t>
            </a:r>
            <a:r>
              <a:rPr sz="4400" dirty="0">
                <a:solidFill>
                  <a:srgbClr val="000000"/>
                </a:solidFill>
                <a:latin typeface="Arial"/>
              </a:rPr>
              <a:t> </a:t>
            </a:r>
            <a:r>
              <a:rPr sz="4400" dirty="0" err="1">
                <a:solidFill>
                  <a:srgbClr val="000000"/>
                </a:solidFill>
                <a:latin typeface="Arial"/>
              </a:rPr>
              <a:t>مع</a:t>
            </a:r>
            <a:r>
              <a:rPr sz="4400" dirty="0">
                <a:solidFill>
                  <a:srgbClr val="000000"/>
                </a:solidFill>
                <a:latin typeface="Arial"/>
              </a:rPr>
              <a:t> </a:t>
            </a:r>
            <a:r>
              <a:rPr sz="4400" dirty="0" err="1">
                <a:solidFill>
                  <a:srgbClr val="000000"/>
                </a:solidFill>
                <a:latin typeface="Arial"/>
              </a:rPr>
              <a:t>البلديات</a:t>
            </a:r>
            <a:r>
              <a:rPr sz="4400" dirty="0">
                <a:solidFill>
                  <a:srgbClr val="000000"/>
                </a:solidFill>
                <a:latin typeface="Arial"/>
              </a:rPr>
              <a:t>، </a:t>
            </a:r>
            <a:r>
              <a:rPr sz="4400" dirty="0" err="1">
                <a:solidFill>
                  <a:srgbClr val="000000"/>
                </a:solidFill>
                <a:latin typeface="Arial"/>
              </a:rPr>
              <a:t>الجمعيات</a:t>
            </a:r>
            <a:r>
              <a:rPr sz="4400" dirty="0">
                <a:solidFill>
                  <a:srgbClr val="000000"/>
                </a:solidFill>
                <a:latin typeface="Arial"/>
              </a:rPr>
              <a:t> </a:t>
            </a:r>
            <a:r>
              <a:rPr sz="4400" dirty="0" err="1">
                <a:solidFill>
                  <a:srgbClr val="000000"/>
                </a:solidFill>
                <a:latin typeface="Arial"/>
              </a:rPr>
              <a:t>البيئية</a:t>
            </a:r>
            <a:r>
              <a:rPr sz="4400" dirty="0">
                <a:solidFill>
                  <a:srgbClr val="000000"/>
                </a:solidFill>
                <a:latin typeface="Arial"/>
              </a:rPr>
              <a:t>، </a:t>
            </a:r>
            <a:r>
              <a:rPr sz="4400" dirty="0" err="1">
                <a:solidFill>
                  <a:srgbClr val="000000"/>
                </a:solidFill>
                <a:latin typeface="Arial"/>
              </a:rPr>
              <a:t>المدارس</a:t>
            </a:r>
            <a:r>
              <a:rPr sz="4400" dirty="0">
                <a:solidFill>
                  <a:srgbClr val="000000"/>
                </a:solidFill>
                <a:latin typeface="Arial"/>
              </a:rPr>
              <a:t> </a:t>
            </a:r>
            <a:r>
              <a:rPr sz="4400" dirty="0" err="1">
                <a:solidFill>
                  <a:srgbClr val="000000"/>
                </a:solidFill>
                <a:latin typeface="Arial"/>
              </a:rPr>
              <a:t>الأخرى</a:t>
            </a:r>
            <a:r>
              <a:rPr sz="4400" dirty="0">
                <a:solidFill>
                  <a:srgbClr val="000000"/>
                </a:solidFill>
                <a:latin typeface="Arial"/>
              </a:rPr>
              <a:t>.</a:t>
            </a:r>
            <a:endParaRPr lang="he-IL" sz="4400" dirty="0">
              <a:solidFill>
                <a:srgbClr val="000000"/>
              </a:solidFill>
              <a:latin typeface="Arial"/>
            </a:endParaRPr>
          </a:p>
          <a:p>
            <a:pPr marL="571500" indent="-571500" algn="r" rtl="1">
              <a:buFont typeface="Arial" panose="020B0604020202020204" pitchFamily="34" charset="0"/>
              <a:buChar char="•"/>
              <a:defRPr sz="2600">
                <a:solidFill>
                  <a:srgbClr val="000000"/>
                </a:solidFill>
                <a:latin typeface="Arial"/>
              </a:defRPr>
            </a:pPr>
            <a:r>
              <a:rPr sz="4400" dirty="0" err="1">
                <a:solidFill>
                  <a:srgbClr val="000000"/>
                </a:solidFill>
                <a:latin typeface="Arial"/>
              </a:rPr>
              <a:t>تنظيم</a:t>
            </a:r>
            <a:r>
              <a:rPr sz="4400" dirty="0">
                <a:solidFill>
                  <a:srgbClr val="000000"/>
                </a:solidFill>
                <a:latin typeface="Arial"/>
              </a:rPr>
              <a:t> </a:t>
            </a:r>
            <a:r>
              <a:rPr sz="4400" dirty="0" err="1">
                <a:solidFill>
                  <a:srgbClr val="000000"/>
                </a:solidFill>
                <a:latin typeface="Arial"/>
              </a:rPr>
              <a:t>زيارات</a:t>
            </a:r>
            <a:r>
              <a:rPr sz="4400" dirty="0">
                <a:solidFill>
                  <a:srgbClr val="000000"/>
                </a:solidFill>
                <a:latin typeface="Arial"/>
              </a:rPr>
              <a:t> </a:t>
            </a:r>
            <a:r>
              <a:rPr sz="4400" dirty="0" err="1">
                <a:solidFill>
                  <a:srgbClr val="000000"/>
                </a:solidFill>
                <a:latin typeface="Arial"/>
              </a:rPr>
              <a:t>ميدانية</a:t>
            </a:r>
            <a:r>
              <a:rPr sz="4400" dirty="0">
                <a:solidFill>
                  <a:srgbClr val="000000"/>
                </a:solidFill>
                <a:latin typeface="Arial"/>
              </a:rPr>
              <a:t>، </a:t>
            </a:r>
            <a:r>
              <a:rPr sz="4400" dirty="0" err="1">
                <a:solidFill>
                  <a:srgbClr val="000000"/>
                </a:solidFill>
                <a:latin typeface="Arial"/>
              </a:rPr>
              <a:t>مشاريع</a:t>
            </a:r>
            <a:r>
              <a:rPr sz="4400" dirty="0">
                <a:solidFill>
                  <a:srgbClr val="000000"/>
                </a:solidFill>
                <a:latin typeface="Arial"/>
              </a:rPr>
              <a:t> </a:t>
            </a:r>
            <a:r>
              <a:rPr sz="4400" dirty="0" err="1">
                <a:solidFill>
                  <a:srgbClr val="000000"/>
                </a:solidFill>
                <a:latin typeface="Arial"/>
              </a:rPr>
              <a:t>مجتمعية</a:t>
            </a:r>
            <a:r>
              <a:rPr sz="4400" dirty="0">
                <a:solidFill>
                  <a:srgbClr val="000000"/>
                </a:solidFill>
                <a:latin typeface="Arial"/>
              </a:rPr>
              <a:t>، </a:t>
            </a:r>
            <a:r>
              <a:rPr sz="4400" dirty="0" err="1">
                <a:solidFill>
                  <a:srgbClr val="000000"/>
                </a:solidFill>
                <a:latin typeface="Arial"/>
              </a:rPr>
              <a:t>حملات</a:t>
            </a:r>
            <a:r>
              <a:rPr sz="4400" dirty="0">
                <a:solidFill>
                  <a:srgbClr val="000000"/>
                </a:solidFill>
                <a:latin typeface="Arial"/>
              </a:rPr>
              <a:t> </a:t>
            </a:r>
            <a:r>
              <a:rPr sz="4400" dirty="0" err="1">
                <a:solidFill>
                  <a:srgbClr val="000000"/>
                </a:solidFill>
                <a:latin typeface="Arial"/>
              </a:rPr>
              <a:t>توعية</a:t>
            </a:r>
            <a:r>
              <a:rPr sz="4400" dirty="0">
                <a:solidFill>
                  <a:srgbClr val="000000"/>
                </a:solidFill>
                <a:latin typeface="Arial"/>
              </a:rPr>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4652" y="806882"/>
            <a:ext cx="5184948" cy="707886"/>
          </a:xfrm>
          <a:prstGeom prst="rect">
            <a:avLst/>
          </a:prstGeom>
          <a:noFill/>
        </p:spPr>
        <p:txBody>
          <a:bodyPr wrap="square">
            <a:spAutoFit/>
          </a:bodyPr>
          <a:lstStyle/>
          <a:p>
            <a:pPr algn="r">
              <a:defRPr sz="3200" b="1">
                <a:solidFill>
                  <a:srgbClr val="004696"/>
                </a:solidFill>
                <a:latin typeface="Arial"/>
              </a:defRPr>
            </a:pPr>
            <a:r>
              <a:rPr sz="4000" dirty="0" err="1"/>
              <a:t>مشاريع</a:t>
            </a:r>
            <a:r>
              <a:rPr sz="4000" dirty="0"/>
              <a:t> </a:t>
            </a:r>
            <a:r>
              <a:rPr sz="4000" dirty="0" err="1"/>
              <a:t>بقيادة</a:t>
            </a:r>
            <a:r>
              <a:rPr sz="4000" dirty="0"/>
              <a:t> </a:t>
            </a:r>
            <a:r>
              <a:rPr sz="4000" dirty="0" err="1"/>
              <a:t>الطلاب</a:t>
            </a:r>
            <a:endParaRPr sz="4000" dirty="0"/>
          </a:p>
        </p:txBody>
      </p:sp>
      <p:sp>
        <p:nvSpPr>
          <p:cNvPr id="4" name="TextBox 3"/>
          <p:cNvSpPr txBox="1"/>
          <p:nvPr/>
        </p:nvSpPr>
        <p:spPr>
          <a:xfrm>
            <a:off x="2672161" y="2530331"/>
            <a:ext cx="8453020" cy="2308324"/>
          </a:xfrm>
          <a:prstGeom prst="rect">
            <a:avLst/>
          </a:prstGeom>
          <a:noFill/>
        </p:spPr>
        <p:txBody>
          <a:bodyPr wrap="none">
            <a:spAutoFit/>
          </a:bodyPr>
          <a:lstStyle/>
          <a:p>
            <a:pPr marL="457200" indent="-457200" algn="r" rtl="1">
              <a:buFont typeface="Arial" panose="020B0604020202020204" pitchFamily="34" charset="0"/>
              <a:buChar char="•"/>
              <a:defRPr sz="2600">
                <a:solidFill>
                  <a:srgbClr val="000000"/>
                </a:solidFill>
                <a:latin typeface="Arial"/>
              </a:defRPr>
            </a:pPr>
            <a:r>
              <a:rPr sz="3600" dirty="0" err="1"/>
              <a:t>تشجيع</a:t>
            </a:r>
            <a:r>
              <a:rPr sz="3600" dirty="0"/>
              <a:t> </a:t>
            </a:r>
            <a:r>
              <a:rPr sz="3600" dirty="0" err="1"/>
              <a:t>الطلاب</a:t>
            </a:r>
            <a:r>
              <a:rPr sz="3600" dirty="0"/>
              <a:t> </a:t>
            </a:r>
            <a:r>
              <a:rPr sz="3600" dirty="0" err="1"/>
              <a:t>على</a:t>
            </a:r>
            <a:r>
              <a:rPr sz="3600" dirty="0"/>
              <a:t> </a:t>
            </a:r>
            <a:r>
              <a:rPr sz="3600" dirty="0" err="1"/>
              <a:t>المبادرة</a:t>
            </a:r>
            <a:r>
              <a:rPr sz="3600" dirty="0"/>
              <a:t> </a:t>
            </a:r>
            <a:r>
              <a:rPr sz="3600" dirty="0" err="1"/>
              <a:t>والعمل</a:t>
            </a:r>
            <a:r>
              <a:rPr sz="3600" dirty="0"/>
              <a:t> </a:t>
            </a:r>
            <a:r>
              <a:rPr sz="3600" dirty="0" err="1"/>
              <a:t>الجماعي</a:t>
            </a:r>
            <a:r>
              <a:rPr sz="3600" dirty="0"/>
              <a:t>.</a:t>
            </a:r>
            <a:endParaRPr lang="he-IL" sz="3600" dirty="0"/>
          </a:p>
          <a:p>
            <a:pPr algn="r" rtl="1">
              <a:defRPr sz="2600">
                <a:solidFill>
                  <a:srgbClr val="000000"/>
                </a:solidFill>
                <a:latin typeface="Arial"/>
              </a:defRPr>
            </a:pPr>
            <a:endParaRPr lang="he-IL" sz="3600" dirty="0"/>
          </a:p>
          <a:p>
            <a:pPr marL="457200" indent="-457200" algn="r" rtl="1">
              <a:buFont typeface="Arial" panose="020B0604020202020204" pitchFamily="34" charset="0"/>
              <a:buChar char="•"/>
              <a:defRPr sz="2600">
                <a:solidFill>
                  <a:srgbClr val="000000"/>
                </a:solidFill>
                <a:latin typeface="Arial"/>
              </a:defRPr>
            </a:pPr>
            <a:r>
              <a:rPr sz="3600" b="1" u="sng" dirty="0" err="1"/>
              <a:t>أمثلة</a:t>
            </a:r>
            <a:r>
              <a:rPr sz="3600" b="1" u="sng" dirty="0"/>
              <a:t>: </a:t>
            </a:r>
            <a:r>
              <a:rPr lang="he-IL" sz="3600" b="1" u="sng" dirty="0"/>
              <a:t> </a:t>
            </a:r>
            <a:r>
              <a:rPr sz="3600" dirty="0" err="1"/>
              <a:t>حدائق</a:t>
            </a:r>
            <a:r>
              <a:rPr sz="3600" dirty="0"/>
              <a:t> </a:t>
            </a:r>
            <a:r>
              <a:rPr sz="3600" dirty="0" err="1"/>
              <a:t>مدرسية</a:t>
            </a:r>
            <a:r>
              <a:rPr sz="3600" dirty="0"/>
              <a:t>، </a:t>
            </a:r>
            <a:r>
              <a:rPr sz="3600" dirty="0" err="1"/>
              <a:t>مشاريع</a:t>
            </a:r>
            <a:r>
              <a:rPr sz="3600" dirty="0"/>
              <a:t> </a:t>
            </a:r>
            <a:r>
              <a:rPr sz="3600" dirty="0" err="1"/>
              <a:t>إعادة</a:t>
            </a:r>
            <a:r>
              <a:rPr sz="3600" dirty="0"/>
              <a:t> </a:t>
            </a:r>
            <a:r>
              <a:rPr sz="3600" dirty="0" err="1"/>
              <a:t>التدوير</a:t>
            </a:r>
            <a:r>
              <a:rPr sz="3600" dirty="0"/>
              <a:t>، </a:t>
            </a:r>
            <a:r>
              <a:rPr sz="3600" dirty="0" err="1"/>
              <a:t>توعية</a:t>
            </a:r>
            <a:r>
              <a:rPr sz="3600" dirty="0"/>
              <a:t> </a:t>
            </a:r>
            <a:endParaRPr lang="he-IL" sz="3600" dirty="0"/>
          </a:p>
          <a:p>
            <a:pPr algn="r" rtl="1">
              <a:defRPr sz="2600">
                <a:solidFill>
                  <a:srgbClr val="000000"/>
                </a:solidFill>
                <a:latin typeface="Arial"/>
              </a:defRPr>
            </a:pPr>
            <a:r>
              <a:rPr lang="he-IL" sz="3600" dirty="0"/>
              <a:t>    </a:t>
            </a:r>
            <a:r>
              <a:rPr sz="3600" dirty="0" err="1"/>
              <a:t>عبر</a:t>
            </a:r>
            <a:r>
              <a:rPr sz="3600" dirty="0"/>
              <a:t> </a:t>
            </a:r>
            <a:r>
              <a:rPr sz="3600" dirty="0" err="1"/>
              <a:t>وسائل</a:t>
            </a:r>
            <a:r>
              <a:rPr sz="3600" dirty="0"/>
              <a:t> </a:t>
            </a:r>
            <a:r>
              <a:rPr sz="3600" dirty="0" err="1"/>
              <a:t>التواصل</a:t>
            </a:r>
            <a:r>
              <a:rPr sz="3600" dirty="0"/>
              <a:t> </a:t>
            </a:r>
            <a:r>
              <a:rPr sz="3600" dirty="0" err="1"/>
              <a:t>الاجتماعي</a:t>
            </a:r>
            <a:r>
              <a:rPr dirty="0"/>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214174" y="274320"/>
            <a:ext cx="4464685" cy="707886"/>
          </a:xfrm>
          <a:prstGeom prst="rect">
            <a:avLst/>
          </a:prstGeom>
          <a:noFill/>
        </p:spPr>
        <p:txBody>
          <a:bodyPr wrap="none">
            <a:spAutoFit/>
          </a:bodyPr>
          <a:lstStyle/>
          <a:p>
            <a:pPr algn="r">
              <a:defRPr sz="3200" b="1">
                <a:solidFill>
                  <a:srgbClr val="004696"/>
                </a:solidFill>
                <a:latin typeface="Arial"/>
              </a:defRPr>
            </a:pPr>
            <a:r>
              <a:rPr sz="4000" b="1" dirty="0" err="1">
                <a:solidFill>
                  <a:srgbClr val="004696"/>
                </a:solidFill>
                <a:latin typeface="Arial"/>
              </a:rPr>
              <a:t>المهارات</a:t>
            </a:r>
            <a:r>
              <a:rPr sz="4000" b="1" dirty="0">
                <a:solidFill>
                  <a:srgbClr val="004696"/>
                </a:solidFill>
                <a:latin typeface="Arial"/>
              </a:rPr>
              <a:t> </a:t>
            </a:r>
            <a:r>
              <a:rPr sz="4000" b="1" dirty="0" err="1">
                <a:solidFill>
                  <a:srgbClr val="004696"/>
                </a:solidFill>
                <a:latin typeface="Arial"/>
              </a:rPr>
              <a:t>العملية</a:t>
            </a:r>
            <a:r>
              <a:rPr sz="4000" b="1" dirty="0">
                <a:solidFill>
                  <a:srgbClr val="004696"/>
                </a:solidFill>
                <a:latin typeface="Arial"/>
              </a:rPr>
              <a:t> </a:t>
            </a:r>
            <a:r>
              <a:rPr sz="4000" b="1" dirty="0" err="1">
                <a:solidFill>
                  <a:srgbClr val="004696"/>
                </a:solidFill>
                <a:latin typeface="Arial"/>
              </a:rPr>
              <a:t>المكتسبة</a:t>
            </a:r>
            <a:endParaRPr sz="4000" b="1" dirty="0">
              <a:solidFill>
                <a:srgbClr val="004696"/>
              </a:solidFill>
              <a:latin typeface="Arial"/>
            </a:endParaRPr>
          </a:p>
        </p:txBody>
      </p:sp>
      <p:sp>
        <p:nvSpPr>
          <p:cNvPr id="4" name="TextBox 3"/>
          <p:cNvSpPr txBox="1"/>
          <p:nvPr/>
        </p:nvSpPr>
        <p:spPr>
          <a:xfrm>
            <a:off x="935506" y="1156274"/>
            <a:ext cx="10317811" cy="5262979"/>
          </a:xfrm>
          <a:prstGeom prst="rect">
            <a:avLst/>
          </a:prstGeom>
          <a:noFill/>
        </p:spPr>
        <p:txBody>
          <a:bodyPr wrap="square">
            <a:spAutoFit/>
          </a:bodyPr>
          <a:lstStyle/>
          <a:p>
            <a:pPr marL="457200" indent="-457200" algn="r" rtl="1">
              <a:buFont typeface="Wingdings" panose="05000000000000000000" pitchFamily="2" charset="2"/>
              <a:buChar char="§"/>
              <a:defRPr sz="2600">
                <a:solidFill>
                  <a:srgbClr val="000000"/>
                </a:solidFill>
                <a:latin typeface="Arial"/>
              </a:defRPr>
            </a:pPr>
            <a:r>
              <a:rPr lang="ar-SA" sz="2800" b="1" dirty="0"/>
              <a:t>تحليل المشكلات البيئية: </a:t>
            </a:r>
            <a:r>
              <a:rPr lang="ar-SA" sz="2800" dirty="0"/>
              <a:t>يتعلم الطلاب كيفية تحديد التحديات البيئية في محيطهم مثل تلوث المياه، النفايات، أو قطع الأشجار. من خلال جمع البيانات، مقارنة البدائل، وتقييم التأثيرات، يطور الطلاب مهارات تحليل منهجية تساعدهم في التفكير النقدي وصنع القرار المستدام.</a:t>
            </a:r>
          </a:p>
          <a:p>
            <a:pPr marL="457200" indent="-457200" algn="r" rtl="1">
              <a:buFont typeface="Wingdings" panose="05000000000000000000" pitchFamily="2" charset="2"/>
              <a:buChar char="§"/>
              <a:defRPr sz="2600">
                <a:solidFill>
                  <a:srgbClr val="000000"/>
                </a:solidFill>
                <a:latin typeface="Arial"/>
              </a:defRPr>
            </a:pPr>
            <a:r>
              <a:rPr lang="ar-SA" sz="2800" b="1" dirty="0">
                <a:solidFill>
                  <a:srgbClr val="000000"/>
                </a:solidFill>
                <a:latin typeface="Arial"/>
              </a:rPr>
              <a:t>طرح الأسئلة الناقدة: </a:t>
            </a:r>
            <a:r>
              <a:rPr lang="ar-SA" sz="2800" dirty="0"/>
              <a:t>يكتسب الطلاب القدرة على التساؤل والتحقيق في أسباب وآثار القضايا البيئية والاجتماعية. على سبيل المثال: "ما الأسباب الرئيسية لتلوث الهواء في مدينتي؟" أو "من المسؤول عن إدارة النفايات؟" هذه الأسئلة تفتح المجال للنقاش والتفكير العميق.</a:t>
            </a:r>
          </a:p>
          <a:p>
            <a:pPr marL="457200" indent="-457200" algn="r" rtl="1">
              <a:buFont typeface="Wingdings" panose="05000000000000000000" pitchFamily="2" charset="2"/>
              <a:buChar char="§"/>
              <a:defRPr sz="2600">
                <a:solidFill>
                  <a:srgbClr val="000000"/>
                </a:solidFill>
                <a:latin typeface="Arial"/>
              </a:defRPr>
            </a:pPr>
            <a:r>
              <a:rPr lang="ar-SA" sz="2800" b="1" dirty="0">
                <a:solidFill>
                  <a:srgbClr val="000000"/>
                </a:solidFill>
                <a:latin typeface="Arial"/>
              </a:rPr>
              <a:t>تطبيق المفاهيم في الحياة اليومية: </a:t>
            </a:r>
            <a:r>
              <a:rPr lang="ar-SA" sz="2800" dirty="0"/>
              <a:t>لا يبقى التعلم نظريًا فقط، بل يُشجَّع الطلاب على تغيير سلوكهم، مثل تقليل استهلاك البلاستيك، الحفاظ على المياه، استخدام وسائل نقل مستدامة، أو الانخراط في حملات بيئية. هذا التطبيق العملي يعزز شعورهم بالمسؤولية والقدرة على التأثير في مجتمعاتهم.</a:t>
            </a:r>
            <a:endParaRPr sz="2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66</TotalTime>
  <Words>891</Words>
  <Application>Microsoft Office PowerPoint</Application>
  <PresentationFormat>מותאם אישית</PresentationFormat>
  <Paragraphs>44</Paragraphs>
  <Slides>12</Slides>
  <Notes>0</Notes>
  <HiddenSlides>0</HiddenSlides>
  <MMClips>0</MMClips>
  <ScaleCrop>false</ScaleCrop>
  <HeadingPairs>
    <vt:vector size="6" baseType="variant">
      <vt:variant>
        <vt:lpstr>גופנים בשימוש</vt:lpstr>
      </vt:variant>
      <vt:variant>
        <vt:i4>6</vt:i4>
      </vt:variant>
      <vt:variant>
        <vt:lpstr>ערכת נושא</vt:lpstr>
      </vt:variant>
      <vt:variant>
        <vt:i4>1</vt:i4>
      </vt:variant>
      <vt:variant>
        <vt:lpstr>כותרות שקופיות</vt:lpstr>
      </vt:variant>
      <vt:variant>
        <vt:i4>12</vt:i4>
      </vt:variant>
    </vt:vector>
  </HeadingPairs>
  <TitlesOfParts>
    <vt:vector size="19" baseType="lpstr">
      <vt:lpstr>Aptos</vt:lpstr>
      <vt:lpstr>Arial</vt:lpstr>
      <vt:lpstr>Calibri</vt:lpstr>
      <vt:lpstr>Symbol</vt:lpstr>
      <vt:lpstr>Times New Roman</vt:lpstr>
      <vt:lpstr>Wingdings</vt:lpstr>
      <vt:lpstr>Office Theme</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NAJI</dc:creator>
  <cp:keywords/>
  <dc:description>generated using python-pptx</dc:description>
  <cp:lastModifiedBy>Reviewer</cp:lastModifiedBy>
  <cp:revision>12</cp:revision>
  <dcterms:created xsi:type="dcterms:W3CDTF">2013-01-27T09:14:16Z</dcterms:created>
  <dcterms:modified xsi:type="dcterms:W3CDTF">2025-08-03T10:08:14Z</dcterms:modified>
  <cp:category/>
</cp:coreProperties>
</file>