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57" r:id="rId5"/>
    <p:sldId id="262" r:id="rId6"/>
    <p:sldId id="260" r:id="rId7"/>
    <p:sldId id="263" r:id="rId8"/>
    <p:sldId id="264" r:id="rId9"/>
    <p:sldId id="261" r:id="rId10"/>
    <p:sldId id="265" r:id="rId11"/>
    <p:sldId id="269" r:id="rId12"/>
    <p:sldId id="268" r:id="rId13"/>
    <p:sldId id="270" r:id="rId14"/>
    <p:sldId id="271" r:id="rId15"/>
    <p:sldId id="272" r:id="rId16"/>
    <p:sldId id="266" r:id="rId17"/>
    <p:sldId id="267" r:id="rId18"/>
    <p:sldId id="273" r:id="rId19"/>
  </p:sldIdLst>
  <p:sldSz cx="12192000" cy="6858000"/>
  <p:notesSz cx="6858000" cy="9144000"/>
  <p:defaultTextStyle>
    <a:defPPr>
      <a:defRPr lang="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59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61" autoAdjust="0"/>
    <p:restoredTop sz="84577"/>
  </p:normalViewPr>
  <p:slideViewPr>
    <p:cSldViewPr snapToGrid="0">
      <p:cViewPr varScale="1">
        <p:scale>
          <a:sx n="55" d="100"/>
          <a:sy n="55" d="100"/>
        </p:scale>
        <p:origin x="1304" y="48"/>
      </p:cViewPr>
      <p:guideLst/>
    </p:cSldViewPr>
  </p:slideViewPr>
  <p:outlineViewPr>
    <p:cViewPr>
      <p:scale>
        <a:sx n="33" d="100"/>
        <a:sy n="33" d="100"/>
      </p:scale>
      <p:origin x="0" y="-2118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99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DE2853-4AEA-8043-9D65-219AA7D2F62A}" type="datetimeFigureOut">
              <a:rPr lang="de-DE" smtClean="0"/>
              <a:t>04.09.2025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DB1CF-61CB-0C45-B834-69E42CEF13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304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" dirty="0" err="1"/>
              <a:t>Sesi </a:t>
            </a:r>
            <a:r>
              <a:rPr lang="id" dirty="0"/>
              <a:t>ini </a:t>
            </a:r>
            <a:r>
              <a:rPr lang="id" dirty="0" err="1"/>
              <a:t>bergantung</a:t>
            </a:r>
            <a:r>
              <a:rPr lang="id" dirty="0"/>
              <a:t> </a:t>
            </a:r>
            <a:r>
              <a:rPr lang="id" dirty="0" err="1"/>
              <a:t>sangat bergantung </a:t>
            </a:r>
            <a:r>
              <a:rPr lang="id" dirty="0"/>
              <a:t>pada </a:t>
            </a:r>
            <a:r>
              <a:rPr lang="id" dirty="0" err="1"/>
              <a:t>aktivitas</a:t>
            </a:r>
            <a:r>
              <a:rPr lang="id" dirty="0"/>
              <a:t> </a:t>
            </a:r>
            <a:r>
              <a:rPr lang="id" dirty="0" err="1"/>
              <a:t>dari</a:t>
            </a:r>
            <a:r>
              <a:rPr lang="id" dirty="0"/>
              <a:t> </a:t>
            </a:r>
            <a:r>
              <a:rPr lang="id" dirty="0" err="1"/>
              <a:t>itu</a:t>
            </a:r>
            <a:r>
              <a:rPr lang="id" dirty="0"/>
              <a:t> </a:t>
            </a:r>
            <a:r>
              <a:rPr lang="id" dirty="0" err="1"/>
              <a:t>peserta </a:t>
            </a:r>
            <a:r>
              <a:rPr lang="id" dirty="0"/>
              <a:t>- </a:t>
            </a:r>
            <a:r>
              <a:rPr lang="id" dirty="0" err="1"/>
              <a:t>mereka</a:t>
            </a:r>
            <a:r>
              <a:rPr lang="id" dirty="0"/>
              <a:t> </a:t>
            </a:r>
            <a:r>
              <a:rPr lang="id" dirty="0" err="1"/>
              <a:t>sebaiknya</a:t>
            </a:r>
            <a:r>
              <a:rPr lang="id" dirty="0"/>
              <a:t> </a:t>
            </a:r>
            <a:r>
              <a:rPr lang="id" dirty="0" err="1"/>
              <a:t>memikirkan</a:t>
            </a:r>
            <a:r>
              <a:rPr lang="id" dirty="0"/>
              <a:t> </a:t>
            </a:r>
            <a:r>
              <a:rPr lang="id" dirty="0" err="1"/>
              <a:t>tentang</a:t>
            </a:r>
            <a:r>
              <a:rPr lang="id" dirty="0"/>
              <a:t> </a:t>
            </a:r>
            <a:r>
              <a:rPr lang="id" dirty="0" err="1"/>
              <a:t>mengapa </a:t>
            </a:r>
            <a:r>
              <a:rPr lang="id" dirty="0"/>
              <a:t>penduduk </a:t>
            </a:r>
            <a:r>
              <a:rPr lang="id" dirty="0" err="1"/>
              <a:t>lokal</a:t>
            </a:r>
            <a:r>
              <a:rPr lang="id" dirty="0"/>
              <a:t> </a:t>
            </a:r>
            <a:r>
              <a:rPr lang="id" dirty="0" err="1"/>
              <a:t>perspektif</a:t>
            </a:r>
            <a:r>
              <a:rPr lang="id" dirty="0"/>
              <a:t> </a:t>
            </a:r>
            <a:r>
              <a:rPr lang="id" dirty="0" err="1"/>
              <a:t>relevan ketika</a:t>
            </a:r>
            <a:r>
              <a:rPr lang="id" dirty="0"/>
              <a:t>​ </a:t>
            </a:r>
            <a:r>
              <a:rPr lang="id" dirty="0" err="1"/>
              <a:t>mempertimbangkan aspek </a:t>
            </a:r>
            <a:r>
              <a:rPr lang="id" dirty="0"/>
              <a:t>ESD dan </a:t>
            </a:r>
            <a:r>
              <a:rPr lang="id" dirty="0" err="1"/>
              <a:t>melihat</a:t>
            </a:r>
            <a:r>
              <a:rPr lang="id" dirty="0"/>
              <a:t> </a:t>
            </a:r>
            <a:r>
              <a:rPr lang="id" dirty="0" err="1"/>
              <a:t>untuk</a:t>
            </a:r>
            <a:r>
              <a:rPr lang="id" dirty="0"/>
              <a:t> </a:t>
            </a:r>
            <a:r>
              <a:rPr lang="id" dirty="0" err="1"/>
              <a:t>contoh</a:t>
            </a:r>
            <a:r>
              <a:rPr lang="id" dirty="0"/>
              <a:t> </a:t>
            </a:r>
            <a:r>
              <a:rPr lang="id" dirty="0" err="1"/>
              <a:t>diri mereka sendiri </a:t>
            </a:r>
            <a:r>
              <a:rPr lang="id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DDB1CF-61CB-0C45-B834-69E42CEF134A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404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" dirty="0"/>
              <a:t>Di sini, </a:t>
            </a:r>
            <a:r>
              <a:rPr lang="id" dirty="0" err="1"/>
              <a:t>singkatnya</a:t>
            </a:r>
            <a:r>
              <a:rPr lang="id" dirty="0"/>
              <a:t> </a:t>
            </a:r>
            <a:r>
              <a:rPr lang="id" dirty="0" err="1"/>
              <a:t>curah pendapat</a:t>
            </a:r>
            <a:r>
              <a:rPr lang="id" dirty="0"/>
              <a:t> </a:t>
            </a:r>
            <a:r>
              <a:rPr lang="id" dirty="0" err="1"/>
              <a:t>sidang</a:t>
            </a:r>
            <a:r>
              <a:rPr lang="id" dirty="0"/>
              <a:t> </a:t>
            </a:r>
            <a:r>
              <a:rPr lang="id" dirty="0" err="1"/>
              <a:t>Bisa</a:t>
            </a:r>
            <a:r>
              <a:rPr lang="id" dirty="0"/>
              <a:t> </a:t>
            </a:r>
            <a:r>
              <a:rPr lang="id" dirty="0" err="1"/>
              <a:t>menjadi</a:t>
            </a:r>
            <a:r>
              <a:rPr lang="id" dirty="0"/>
              <a:t> </a:t>
            </a:r>
            <a:r>
              <a:rPr lang="id" dirty="0" err="1"/>
              <a:t>diadakan </a:t>
            </a:r>
            <a:r>
              <a:rPr lang="id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DDB1CF-61CB-0C45-B834-69E42CEF134A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2563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" dirty="0" err="1"/>
              <a:t>Anda</a:t>
            </a:r>
            <a:r>
              <a:rPr lang="id" dirty="0"/>
              <a:t> </a:t>
            </a:r>
            <a:r>
              <a:rPr lang="id" dirty="0" err="1"/>
              <a:t>Bisa</a:t>
            </a:r>
            <a:r>
              <a:rPr lang="id" dirty="0"/>
              <a:t> </a:t>
            </a:r>
            <a:r>
              <a:rPr lang="id" dirty="0" err="1"/>
              <a:t>menukarkan</a:t>
            </a:r>
            <a:r>
              <a:rPr lang="id" dirty="0"/>
              <a:t> </a:t>
            </a:r>
            <a:r>
              <a:rPr lang="id" dirty="0" err="1"/>
              <a:t>itu</a:t>
            </a:r>
            <a:r>
              <a:rPr lang="id" dirty="0"/>
              <a:t> </a:t>
            </a:r>
            <a:r>
              <a:rPr lang="id" dirty="0" err="1"/>
              <a:t>berita utama</a:t>
            </a:r>
            <a:r>
              <a:rPr lang="id" dirty="0"/>
              <a:t> </a:t>
            </a:r>
            <a:r>
              <a:rPr lang="id" dirty="0" err="1"/>
              <a:t>jika</a:t>
            </a:r>
            <a:r>
              <a:rPr lang="id" dirty="0"/>
              <a:t> </a:t>
            </a:r>
            <a:r>
              <a:rPr lang="id" dirty="0" err="1"/>
              <a:t>Anda</a:t>
            </a:r>
            <a:r>
              <a:rPr lang="id" dirty="0"/>
              <a:t> </a:t>
            </a:r>
            <a:r>
              <a:rPr lang="id" dirty="0" err="1"/>
              <a:t>dengan</a:t>
            </a:r>
            <a:r>
              <a:rPr lang="id" dirty="0"/>
              <a:t> </a:t>
            </a:r>
            <a:r>
              <a:rPr lang="id" dirty="0" err="1"/>
              <a:t>ke</a:t>
            </a:r>
            <a:r>
              <a:rPr lang="id" dirty="0"/>
              <a:t> </a:t>
            </a:r>
            <a:r>
              <a:rPr lang="id" dirty="0" err="1"/>
              <a:t>menunjukkan</a:t>
            </a:r>
            <a:r>
              <a:rPr lang="id" dirty="0"/>
              <a:t> </a:t>
            </a:r>
            <a:r>
              <a:rPr lang="id" dirty="0" err="1"/>
              <a:t>lagi</a:t>
            </a:r>
            <a:r>
              <a:rPr lang="id" dirty="0"/>
              <a:t> </a:t>
            </a:r>
            <a:r>
              <a:rPr lang="id" dirty="0" err="1"/>
              <a:t>isu-isu </a:t>
            </a:r>
            <a:r>
              <a:rPr lang="id" dirty="0"/>
              <a:t>yang relevan </a:t>
            </a:r>
            <a:r>
              <a:rPr lang="id" dirty="0" err="1"/>
              <a:t>secara lokal </a:t>
            </a:r>
            <a:r>
              <a:rPr lang="id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DDB1CF-61CB-0C45-B834-69E42CEF134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000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" dirty="0"/>
              <a:t>Makalah </a:t>
            </a:r>
            <a:r>
              <a:rPr lang="id" dirty="0" err="1"/>
              <a:t>-makalah</a:t>
            </a:r>
            <a:r>
              <a:rPr lang="id" dirty="0"/>
              <a:t> </a:t>
            </a:r>
            <a:r>
              <a:rPr lang="id" dirty="0" err="1"/>
              <a:t>Bisa</a:t>
            </a:r>
            <a:r>
              <a:rPr lang="id" dirty="0"/>
              <a:t> </a:t>
            </a:r>
            <a:r>
              <a:rPr lang="id" dirty="0" err="1"/>
              <a:t>menjadi</a:t>
            </a:r>
            <a:r>
              <a:rPr lang="id" dirty="0"/>
              <a:t> </a:t>
            </a:r>
            <a:r>
              <a:rPr lang="id" dirty="0" err="1"/>
              <a:t>ditemukan </a:t>
            </a:r>
            <a:r>
              <a:rPr lang="id" dirty="0"/>
              <a:t>di</a:t>
            </a:r>
            <a:r>
              <a:rPr lang="id" dirty="0" err="1"/>
              <a:t>​</a:t>
            </a:r>
            <a:r>
              <a:rPr lang="id" dirty="0"/>
              <a:t> </a:t>
            </a:r>
            <a:r>
              <a:rPr lang="id" dirty="0" err="1"/>
              <a:t>tambahan</a:t>
            </a:r>
            <a:r>
              <a:rPr lang="id" dirty="0"/>
              <a:t> </a:t>
            </a:r>
            <a:r>
              <a:rPr lang="id" dirty="0" err="1"/>
              <a:t>bahan-bahan</a:t>
            </a:r>
            <a:r>
              <a:rPr lang="id" dirty="0"/>
              <a:t> </a:t>
            </a:r>
            <a:r>
              <a:rPr lang="id" dirty="0" err="1"/>
              <a:t>folder </a:t>
            </a:r>
            <a:r>
              <a:rPr lang="id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DDB1CF-61CB-0C45-B834-69E42CEF134A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7283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" dirty="0" err="1"/>
              <a:t>Kami</a:t>
            </a:r>
            <a:r>
              <a:rPr lang="id" dirty="0"/>
              <a:t> </a:t>
            </a:r>
            <a:r>
              <a:rPr lang="id" dirty="0" err="1"/>
              <a:t>dimasukkan</a:t>
            </a:r>
            <a:r>
              <a:rPr lang="id" dirty="0"/>
              <a:t> </a:t>
            </a:r>
            <a:r>
              <a:rPr lang="id" dirty="0" err="1"/>
              <a:t>tiga</a:t>
            </a:r>
            <a:r>
              <a:rPr lang="id" dirty="0"/>
              <a:t> </a:t>
            </a:r>
            <a:r>
              <a:rPr lang="id" dirty="0" err="1"/>
              <a:t>teladan</a:t>
            </a:r>
            <a:r>
              <a:rPr lang="id" dirty="0"/>
              <a:t> </a:t>
            </a:r>
            <a:r>
              <a:rPr lang="id" dirty="0" err="1"/>
              <a:t>kasus- kasus </a:t>
            </a:r>
            <a:r>
              <a:rPr lang="id" dirty="0"/>
              <a:t>, </a:t>
            </a:r>
            <a:r>
              <a:rPr lang="id" dirty="0" err="1"/>
              <a:t>masing-masing</a:t>
            </a:r>
            <a:r>
              <a:rPr lang="id" dirty="0"/>
              <a:t> </a:t>
            </a:r>
            <a:r>
              <a:rPr lang="id" dirty="0" err="1"/>
              <a:t>dokumen</a:t>
            </a:r>
            <a:r>
              <a:rPr lang="id" dirty="0"/>
              <a:t> </a:t>
            </a:r>
            <a:r>
              <a:rPr lang="id" dirty="0" err="1"/>
              <a:t>Bisa</a:t>
            </a:r>
            <a:r>
              <a:rPr lang="id" dirty="0"/>
              <a:t> </a:t>
            </a:r>
            <a:r>
              <a:rPr lang="id" dirty="0" err="1"/>
              <a:t>menjadi</a:t>
            </a:r>
            <a:r>
              <a:rPr lang="id" dirty="0"/>
              <a:t> </a:t>
            </a:r>
            <a:r>
              <a:rPr lang="id" dirty="0" err="1"/>
              <a:t>ditemukan </a:t>
            </a:r>
            <a:r>
              <a:rPr lang="id" dirty="0"/>
              <a:t>di</a:t>
            </a:r>
            <a:r>
              <a:rPr lang="id" dirty="0" err="1"/>
              <a:t>​</a:t>
            </a:r>
            <a:r>
              <a:rPr lang="id" dirty="0"/>
              <a:t> </a:t>
            </a:r>
            <a:r>
              <a:rPr lang="id" dirty="0" err="1"/>
              <a:t>tambahan</a:t>
            </a:r>
            <a:r>
              <a:rPr lang="id" dirty="0"/>
              <a:t> </a:t>
            </a:r>
            <a:r>
              <a:rPr lang="id" dirty="0" err="1"/>
              <a:t>bahan-bahan </a:t>
            </a:r>
            <a:r>
              <a:rPr lang="id" dirty="0"/>
              <a:t>. </a:t>
            </a:r>
            <a:r>
              <a:rPr lang="id" dirty="0" err="1"/>
              <a:t>Kamu</a:t>
            </a:r>
            <a:r>
              <a:rPr lang="id" dirty="0"/>
              <a:t> </a:t>
            </a:r>
            <a:r>
              <a:rPr lang="id" dirty="0" err="1"/>
              <a:t>Bisa</a:t>
            </a:r>
            <a:r>
              <a:rPr lang="id" dirty="0"/>
              <a:t> </a:t>
            </a:r>
            <a:r>
              <a:rPr lang="id" dirty="0" err="1"/>
              <a:t>memutuskan</a:t>
            </a:r>
            <a:r>
              <a:rPr lang="id" dirty="0"/>
              <a:t> </a:t>
            </a:r>
            <a:r>
              <a:rPr lang="id" dirty="0" err="1"/>
              <a:t>ke</a:t>
            </a:r>
            <a:r>
              <a:rPr lang="id" dirty="0"/>
              <a:t> </a:t>
            </a:r>
            <a:r>
              <a:rPr lang="id" dirty="0" err="1"/>
              <a:t>masukkan </a:t>
            </a:r>
            <a:r>
              <a:rPr lang="id" dirty="0"/>
              <a:t>ke </a:t>
            </a:r>
            <a:r>
              <a:rPr lang="id" dirty="0" err="1"/>
              <a:t>yang lain</a:t>
            </a:r>
            <a:r>
              <a:rPr lang="id" dirty="0"/>
              <a:t> </a:t>
            </a:r>
            <a:r>
              <a:rPr lang="id" dirty="0" err="1"/>
              <a:t>contohnya </a:t>
            </a:r>
            <a:r>
              <a:rPr lang="id" dirty="0"/>
              <a:t>, </a:t>
            </a:r>
            <a:r>
              <a:rPr lang="id" dirty="0" err="1"/>
              <a:t>mungkin</a:t>
            </a:r>
            <a:r>
              <a:rPr lang="id" dirty="0"/>
              <a:t> </a:t>
            </a:r>
            <a:r>
              <a:rPr lang="id" dirty="0" err="1"/>
              <a:t>dari</a:t>
            </a:r>
            <a:r>
              <a:rPr lang="id" dirty="0"/>
              <a:t> </a:t>
            </a:r>
            <a:r>
              <a:rPr lang="id" dirty="0" err="1"/>
              <a:t>milikmu</a:t>
            </a:r>
            <a:r>
              <a:rPr lang="id" dirty="0"/>
              <a:t> </a:t>
            </a:r>
            <a:r>
              <a:rPr lang="id" dirty="0" err="1"/>
              <a:t>wilayah </a:t>
            </a:r>
            <a:r>
              <a:rPr lang="id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DDB1CF-61CB-0C45-B834-69E42CEF134A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2155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DDB1CF-61CB-0C45-B834-69E42CEF134A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170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DDB1CF-61CB-0C45-B834-69E42CEF134A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3997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DDB1CF-61CB-0C45-B834-69E42CEF134A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0489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" dirty="0"/>
              <a:t>Di sini, </a:t>
            </a:r>
            <a:r>
              <a:rPr lang="id" dirty="0" err="1"/>
              <a:t>database </a:t>
            </a:r>
            <a:r>
              <a:rPr lang="id" dirty="0"/>
              <a:t>seperti Google Scholar </a:t>
            </a:r>
            <a:r>
              <a:rPr lang="id" dirty="0" err="1"/>
              <a:t>atau </a:t>
            </a:r>
            <a:r>
              <a:rPr lang="id" dirty="0"/>
              <a:t>ERIC </a:t>
            </a:r>
            <a:r>
              <a:rPr lang="id" dirty="0" err="1"/>
              <a:t>( eric.ed.gov </a:t>
            </a:r>
            <a:r>
              <a:rPr lang="id" dirty="0"/>
              <a:t>) </a:t>
            </a:r>
            <a:r>
              <a:rPr lang="id" dirty="0" err="1"/>
              <a:t>dapat</a:t>
            </a:r>
            <a:r>
              <a:rPr lang="id" dirty="0"/>
              <a:t> </a:t>
            </a:r>
            <a:r>
              <a:rPr lang="id" dirty="0" err="1"/>
              <a:t>menjadi</a:t>
            </a:r>
            <a:r>
              <a:rPr lang="id" dirty="0"/>
              <a:t> </a:t>
            </a:r>
            <a:r>
              <a:rPr lang="id" dirty="0" err="1"/>
              <a:t>digunakan </a:t>
            </a:r>
            <a:r>
              <a:rPr lang="id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DDB1CF-61CB-0C45-B834-69E42CEF134A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8999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04.09.2025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8194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04.09.2025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165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04.09.2025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915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04.09.2025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8531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04.09.2025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6957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04.09.2025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7722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04.09.2025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9093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04.09.2025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8442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04.09.2025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2250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04.09.2025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6406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04.09.2025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1418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60370-896D-43DE-8621-3B53C70655A4}" type="datetimeFigureOut">
              <a:rPr lang="de-DE" smtClean="0"/>
              <a:t>04.09.2025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6671C-AB9B-4B6D-8BB6-90FC6EF259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931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d" b="1" dirty="0">
                <a:solidFill>
                  <a:srgbClr val="025952"/>
                </a:solidFill>
              </a:rPr>
              <a:t>Praktik </a:t>
            </a:r>
            <a:r>
              <a:rPr lang="en-GB" b="1" dirty="0">
                <a:solidFill>
                  <a:srgbClr val="025952"/>
                </a:solidFill>
              </a:rPr>
              <a:t>baik</a:t>
            </a:r>
            <a:r>
              <a:rPr lang="id" b="1" dirty="0">
                <a:solidFill>
                  <a:srgbClr val="025952"/>
                </a:solidFill>
              </a:rPr>
              <a:t> ESD dari perspektif </a:t>
            </a:r>
            <a:r>
              <a:rPr lang="en-GB" b="1" dirty="0">
                <a:solidFill>
                  <a:srgbClr val="025952"/>
                </a:solidFill>
              </a:rPr>
              <a:t>Internasional</a:t>
            </a:r>
            <a:endParaRPr lang="de-DE" b="1" dirty="0">
              <a:solidFill>
                <a:srgbClr val="0259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159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" b="1" dirty="0"/>
              <a:t>Kasus 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8744" y="1591055"/>
            <a:ext cx="10811256" cy="4343401"/>
          </a:xfrm>
        </p:spPr>
        <p:txBody>
          <a:bodyPr>
            <a:normAutofit/>
          </a:bodyPr>
          <a:lstStyle/>
          <a:p>
            <a:r>
              <a:rPr lang="id" sz="2000" dirty="0" err="1"/>
              <a:t>Doxsee </a:t>
            </a:r>
            <a:r>
              <a:rPr lang="id" sz="2000" dirty="0"/>
              <a:t>, KM (2015). Pengembangan Kolaboratif </a:t>
            </a:r>
            <a:r>
              <a:rPr lang="id" sz="2000" dirty="0" err="1"/>
              <a:t>Kurikulum </a:t>
            </a:r>
            <a:r>
              <a:rPr lang="id" sz="2000" dirty="0"/>
              <a:t>Kimia Hijau SMA di Thailand. Dalam Tren Pendidikan Kimia Hijau di Seluruh Dunia (hlm. 61-75). Royal Society </a:t>
            </a:r>
            <a:r>
              <a:rPr lang="id" sz="2000" dirty="0" err="1"/>
              <a:t>of </a:t>
            </a:r>
            <a:r>
              <a:rPr lang="id" sz="2000" dirty="0"/>
              <a:t>Chemistry.</a:t>
            </a:r>
          </a:p>
          <a:p>
            <a:endParaRPr lang="de-DE" sz="2000" dirty="0"/>
          </a:p>
          <a:p>
            <a:r>
              <a:rPr lang="id" sz="2000" dirty="0"/>
              <a:t>Penulis​ telah membawa eksperimen G</a:t>
            </a:r>
            <a:r>
              <a:rPr lang="en-GB" sz="2000" dirty="0" err="1"/>
              <a:t>reen</a:t>
            </a:r>
            <a:r>
              <a:rPr lang="en-GB" sz="2000" dirty="0"/>
              <a:t> </a:t>
            </a:r>
            <a:r>
              <a:rPr lang="id" sz="2000" dirty="0"/>
              <a:t>C</a:t>
            </a:r>
            <a:r>
              <a:rPr lang="en-GB" sz="2000" dirty="0" err="1"/>
              <a:t>hemistry</a:t>
            </a:r>
            <a:r>
              <a:rPr lang="en-GB" sz="2000" dirty="0"/>
              <a:t> </a:t>
            </a:r>
            <a:r>
              <a:rPr lang="id" sz="2000" dirty="0"/>
              <a:t> yang aman dan hemat biaya ke mitra lembaga di Thailand dan mendirikan “Laboratorium Hijau” di Thonburi .</a:t>
            </a:r>
          </a:p>
          <a:p>
            <a:pPr lvl="1"/>
            <a:r>
              <a:rPr lang="id" sz="1600" dirty="0"/>
              <a:t>Percobaan </a:t>
            </a:r>
            <a:r>
              <a:rPr lang="id" sz="1600" dirty="0" err="1"/>
              <a:t>telah</a:t>
            </a:r>
            <a:r>
              <a:rPr lang="id" sz="1600" dirty="0"/>
              <a:t> </a:t>
            </a:r>
            <a:r>
              <a:rPr lang="id" sz="1600" dirty="0" err="1"/>
              <a:t>pernah</a:t>
            </a:r>
            <a:r>
              <a:rPr lang="id" sz="1600" dirty="0"/>
              <a:t> </a:t>
            </a:r>
            <a:r>
              <a:rPr lang="id" sz="1600" dirty="0" err="1"/>
              <a:t>diuji </a:t>
            </a:r>
            <a:r>
              <a:rPr lang="id" sz="1600" dirty="0"/>
              <a:t>di </a:t>
            </a:r>
            <a:r>
              <a:rPr lang="id" sz="1600" dirty="0" err="1"/>
              <a:t>lembaga-lembaga AS</a:t>
            </a:r>
            <a:r>
              <a:rPr lang="id" sz="1600" dirty="0"/>
              <a:t> </a:t>
            </a:r>
            <a:r>
              <a:rPr lang="id" sz="1600" dirty="0" err="1"/>
              <a:t>sebelumnya</a:t>
            </a:r>
            <a:endParaRPr lang="de-DE" sz="1600" dirty="0"/>
          </a:p>
          <a:p>
            <a:pPr lvl="1"/>
            <a:r>
              <a:rPr lang="id" sz="1600" dirty="0" err="1"/>
              <a:t>Doxsee</a:t>
            </a:r>
            <a:r>
              <a:rPr lang="id" sz="1600" dirty="0"/>
              <a:t> </a:t>
            </a:r>
            <a:r>
              <a:rPr lang="id" sz="1600" dirty="0" err="1"/>
              <a:t>digunakan</a:t>
            </a:r>
            <a:r>
              <a:rPr lang="id" sz="1600" dirty="0"/>
              <a:t> </a:t>
            </a:r>
            <a:r>
              <a:rPr lang="id" sz="1600" dirty="0" err="1"/>
              <a:t>jarak</a:t>
            </a:r>
            <a:r>
              <a:rPr lang="id" sz="1600" dirty="0"/>
              <a:t> </a:t>
            </a:r>
            <a:r>
              <a:rPr lang="id" sz="1600" dirty="0" err="1"/>
              <a:t>sedang belajar</a:t>
            </a:r>
            <a:r>
              <a:rPr lang="id" sz="1600" dirty="0"/>
              <a:t> </a:t>
            </a:r>
            <a:r>
              <a:rPr lang="id" sz="1600" dirty="0" err="1"/>
              <a:t>teknik </a:t>
            </a:r>
            <a:r>
              <a:rPr lang="id" sz="1600" dirty="0"/>
              <a:t>( </a:t>
            </a:r>
            <a:r>
              <a:rPr lang="id" sz="1600" dirty="0" err="1"/>
              <a:t>kamera</a:t>
            </a:r>
            <a:r>
              <a:rPr lang="id" sz="1600" dirty="0"/>
              <a:t> </a:t>
            </a:r>
            <a:r>
              <a:rPr lang="id" sz="1600" dirty="0" err="1"/>
              <a:t>streaming </a:t>
            </a:r>
            <a:r>
              <a:rPr lang="id" sz="1600" dirty="0"/>
              <a:t>) </a:t>
            </a:r>
            <a:r>
              <a:rPr lang="id" sz="1600" dirty="0" err="1"/>
              <a:t>selengkapnya</a:t>
            </a:r>
            <a:r>
              <a:rPr lang="id" sz="1600" dirty="0"/>
              <a:t> </a:t>
            </a:r>
            <a:r>
              <a:rPr lang="id" sz="1600" dirty="0" err="1"/>
              <a:t>lebih dari </a:t>
            </a:r>
            <a:r>
              <a:rPr lang="id" sz="1600" dirty="0"/>
              <a:t>10 </a:t>
            </a:r>
            <a:r>
              <a:rPr lang="id" sz="1600" dirty="0" err="1"/>
              <a:t>tahun</a:t>
            </a:r>
            <a:r>
              <a:rPr lang="id" sz="1600" dirty="0"/>
              <a:t> </a:t>
            </a:r>
            <a:r>
              <a:rPr lang="id" sz="1600" dirty="0" err="1"/>
              <a:t>sebelum</a:t>
            </a:r>
            <a:r>
              <a:rPr lang="id" sz="1600" dirty="0"/>
              <a:t> </a:t>
            </a:r>
            <a:r>
              <a:rPr lang="id" sz="1600" dirty="0" err="1"/>
              <a:t>itu</a:t>
            </a:r>
            <a:r>
              <a:rPr lang="id" sz="1600" dirty="0"/>
              <a:t> </a:t>
            </a:r>
            <a:r>
              <a:rPr lang="id" sz="1600" dirty="0" err="1"/>
              <a:t>pandemi</a:t>
            </a:r>
            <a:r>
              <a:rPr lang="id" sz="1600" dirty="0"/>
              <a:t> </a:t>
            </a:r>
            <a:r>
              <a:rPr lang="id" sz="1600" dirty="0" err="1"/>
              <a:t>ke</a:t>
            </a:r>
            <a:r>
              <a:rPr lang="id" sz="1600" dirty="0"/>
              <a:t> </a:t>
            </a:r>
            <a:r>
              <a:rPr lang="id" sz="1600" dirty="0" err="1"/>
              <a:t>mencapai</a:t>
            </a:r>
            <a:r>
              <a:rPr lang="id" sz="1600" dirty="0"/>
              <a:t> </a:t>
            </a:r>
            <a:r>
              <a:rPr lang="id" sz="1600" dirty="0" err="1"/>
              <a:t>ribuan</a:t>
            </a:r>
            <a:r>
              <a:rPr lang="id" sz="1600" dirty="0"/>
              <a:t> </a:t>
            </a:r>
            <a:r>
              <a:rPr lang="id" sz="1600" dirty="0" err="1"/>
              <a:t>dari</a:t>
            </a:r>
            <a:r>
              <a:rPr lang="id" sz="1600" dirty="0"/>
              <a:t> </a:t>
            </a:r>
            <a:r>
              <a:rPr lang="id" sz="1600" dirty="0" err="1"/>
              <a:t>siswa</a:t>
            </a:r>
            <a:endParaRPr lang="de-DE" sz="1600" dirty="0"/>
          </a:p>
          <a:p>
            <a:pPr lvl="1"/>
            <a:r>
              <a:rPr lang="id" sz="1600" dirty="0"/>
              <a:t>Dia </a:t>
            </a:r>
            <a:r>
              <a:rPr lang="id" sz="1600" dirty="0" err="1"/>
              <a:t>menghadapi</a:t>
            </a:r>
            <a:r>
              <a:rPr lang="id" sz="1600" dirty="0"/>
              <a:t> </a:t>
            </a:r>
            <a:r>
              <a:rPr lang="id" sz="1600" dirty="0" err="1"/>
              <a:t>budaya </a:t>
            </a:r>
            <a:r>
              <a:rPr lang="id" sz="1600" dirty="0"/>
              <a:t>/ </a:t>
            </a:r>
            <a:r>
              <a:rPr lang="id" sz="1600" dirty="0" err="1"/>
              <a:t>bahasa</a:t>
            </a:r>
            <a:r>
              <a:rPr lang="id" sz="1600" dirty="0"/>
              <a:t> </a:t>
            </a:r>
            <a:r>
              <a:rPr lang="id" sz="1600" dirty="0" err="1"/>
              <a:t>hambatan </a:t>
            </a:r>
            <a:r>
              <a:rPr lang="id" sz="1600" dirty="0"/>
              <a:t>( </a:t>
            </a:r>
            <a:r>
              <a:rPr lang="id" sz="1600" dirty="0" err="1"/>
              <a:t>untuk</a:t>
            </a:r>
            <a:r>
              <a:rPr lang="id" sz="1600" dirty="0"/>
              <a:t> </a:t>
            </a:r>
            <a:r>
              <a:rPr lang="id" sz="1600" dirty="0" err="1"/>
              <a:t>misalnya </a:t>
            </a:r>
            <a:r>
              <a:rPr lang="id" sz="1600" dirty="0"/>
              <a:t>,</a:t>
            </a:r>
            <a:r>
              <a:rPr lang="id" sz="1600" dirty="0" err="1"/>
              <a:t>​</a:t>
            </a:r>
            <a:r>
              <a:rPr lang="id" sz="1600" dirty="0"/>
              <a:t> </a:t>
            </a:r>
            <a:r>
              <a:rPr lang="id" sz="1600" dirty="0" err="1"/>
              <a:t>kata </a:t>
            </a:r>
            <a:r>
              <a:rPr lang="id" sz="1600" dirty="0"/>
              <a:t>" </a:t>
            </a:r>
            <a:r>
              <a:rPr lang="id" sz="1600" dirty="0" err="1"/>
              <a:t>hijau </a:t>
            </a:r>
            <a:r>
              <a:rPr lang="id" sz="1600" dirty="0"/>
              <a:t>" </a:t>
            </a:r>
            <a:r>
              <a:rPr lang="id" sz="1600" dirty="0" err="1"/>
              <a:t>tidak </a:t>
            </a:r>
            <a:r>
              <a:rPr lang="id" sz="1600" dirty="0"/>
              <a:t>memiliki</a:t>
            </a:r>
            <a:r>
              <a:rPr lang="id" sz="1600" dirty="0" err="1"/>
              <a:t>​</a:t>
            </a:r>
            <a:r>
              <a:rPr lang="id" sz="1600" dirty="0"/>
              <a:t> </a:t>
            </a:r>
            <a:r>
              <a:rPr lang="id" sz="1600" dirty="0" err="1"/>
              <a:t>konotasi </a:t>
            </a:r>
            <a:r>
              <a:rPr lang="id" sz="1600" dirty="0"/>
              <a:t>positif yang sama dalam </a:t>
            </a:r>
            <a:r>
              <a:rPr lang="id" sz="1600" dirty="0" err="1"/>
              <a:t>bahasa Thailand </a:t>
            </a:r>
            <a:r>
              <a:rPr lang="id" sz="1600" dirty="0"/>
              <a:t>)</a:t>
            </a:r>
          </a:p>
          <a:p>
            <a:pPr lvl="1"/>
            <a:r>
              <a:rPr lang="id" sz="1600" dirty="0" err="1"/>
              <a:t>Kasus </a:t>
            </a:r>
            <a:r>
              <a:rPr lang="id" sz="1600" dirty="0"/>
              <a:t>ini </a:t>
            </a:r>
            <a:r>
              <a:rPr lang="id" sz="1600" dirty="0" err="1"/>
              <a:t>menunjukkan </a:t>
            </a:r>
            <a:r>
              <a:rPr lang="id" sz="1600" dirty="0"/>
              <a:t>kebaikan</a:t>
            </a:r>
            <a:r>
              <a:rPr lang="id" sz="1600" dirty="0" err="1"/>
              <a:t>​</a:t>
            </a:r>
            <a:r>
              <a:rPr lang="id" sz="1600" dirty="0"/>
              <a:t> </a:t>
            </a:r>
            <a:r>
              <a:rPr lang="id" sz="1600" dirty="0" err="1"/>
              <a:t>contoh</a:t>
            </a:r>
            <a:r>
              <a:rPr lang="id" sz="1600" dirty="0"/>
              <a:t> </a:t>
            </a:r>
            <a:r>
              <a:rPr lang="id" sz="1600" dirty="0" err="1"/>
              <a:t>dari</a:t>
            </a:r>
            <a:r>
              <a:rPr lang="id" sz="1600" dirty="0"/>
              <a:t> </a:t>
            </a:r>
            <a:r>
              <a:rPr lang="id" sz="1600" dirty="0" err="1"/>
              <a:t>bagaimana transisi </a:t>
            </a:r>
            <a:r>
              <a:rPr lang="id" sz="1600" dirty="0"/>
              <a:t>1:1 </a:t>
            </a:r>
            <a:r>
              <a:rPr lang="id" sz="1600" dirty="0" err="1"/>
              <a:t>dari</a:t>
            </a:r>
            <a:r>
              <a:rPr lang="id" sz="1600" dirty="0"/>
              <a:t> </a:t>
            </a:r>
            <a:r>
              <a:rPr lang="id" sz="1600" dirty="0" err="1"/>
              <a:t>ada </a:t>
            </a:r>
            <a:r>
              <a:rPr lang="id" sz="1600" dirty="0"/>
              <a:t>, </a:t>
            </a:r>
            <a:r>
              <a:rPr lang="id" sz="1600" dirty="0" err="1"/>
              <a:t>sukses</a:t>
            </a:r>
            <a:r>
              <a:rPr lang="id" sz="1600" dirty="0"/>
              <a:t> </a:t>
            </a:r>
            <a:r>
              <a:rPr lang="id" sz="1600" dirty="0" err="1"/>
              <a:t>pengajaran</a:t>
            </a:r>
            <a:r>
              <a:rPr lang="id" sz="1600" dirty="0"/>
              <a:t> </a:t>
            </a:r>
            <a:r>
              <a:rPr lang="id" sz="1600" dirty="0" err="1"/>
              <a:t>strategi</a:t>
            </a:r>
            <a:r>
              <a:rPr lang="id" sz="1600" dirty="0"/>
              <a:t> </a:t>
            </a:r>
            <a:r>
              <a:rPr lang="id" sz="1600" dirty="0" err="1"/>
              <a:t>ke</a:t>
            </a:r>
            <a:r>
              <a:rPr lang="id" sz="1600" dirty="0"/>
              <a:t> negara </a:t>
            </a:r>
            <a:r>
              <a:rPr lang="id" sz="1600" dirty="0" err="1"/>
              <a:t>lain bisa</a:t>
            </a:r>
            <a:r>
              <a:rPr lang="id" sz="1600" dirty="0"/>
              <a:t> </a:t>
            </a:r>
            <a:r>
              <a:rPr lang="id" sz="1600" dirty="0" err="1"/>
              <a:t>menjadi</a:t>
            </a:r>
            <a:r>
              <a:rPr lang="id" sz="1600" dirty="0"/>
              <a:t> </a:t>
            </a:r>
            <a:r>
              <a:rPr lang="id" sz="1600" dirty="0" err="1"/>
              <a:t>menantang </a:t>
            </a:r>
            <a:r>
              <a:rPr lang="id" sz="1600" dirty="0"/>
              <a:t>.</a:t>
            </a:r>
          </a:p>
          <a:p>
            <a:pPr lvl="1"/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361296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A28D8C4-0770-6262-B4B7-1346A55209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</a:blip>
          <a:srcRect l="1656"/>
          <a:stretch/>
        </p:blipFill>
        <p:spPr>
          <a:xfrm>
            <a:off x="2338466" y="301211"/>
            <a:ext cx="7643734" cy="625557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3F43A58-F656-8ECE-5D0F-D32B5A876E5B}"/>
              </a:ext>
            </a:extLst>
          </p:cNvPr>
          <p:cNvSpPr txBox="1"/>
          <p:nvPr/>
        </p:nvSpPr>
        <p:spPr>
          <a:xfrm>
            <a:off x="10163331" y="5501391"/>
            <a:ext cx="1528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" dirty="0" err="1"/>
              <a:t>Doxsee </a:t>
            </a:r>
            <a:r>
              <a:rPr lang="id" dirty="0"/>
              <a:t>, 2015, hal. 65</a:t>
            </a:r>
          </a:p>
        </p:txBody>
      </p:sp>
    </p:spTree>
    <p:extLst>
      <p:ext uri="{BB962C8B-B14F-4D97-AF65-F5344CB8AC3E}">
        <p14:creationId xmlns:p14="http://schemas.microsoft.com/office/powerpoint/2010/main" val="3118994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" b="1" dirty="0"/>
              <a:t>Kasus II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8744" y="1591055"/>
            <a:ext cx="10811256" cy="4343401"/>
          </a:xfrm>
        </p:spPr>
        <p:txBody>
          <a:bodyPr>
            <a:normAutofit/>
          </a:bodyPr>
          <a:lstStyle/>
          <a:p>
            <a:r>
              <a:rPr lang="id" sz="2000" dirty="0" err="1"/>
              <a:t>Linkwitz </a:t>
            </a:r>
            <a:r>
              <a:rPr lang="id" sz="2000" dirty="0"/>
              <a:t>, M., &amp; </a:t>
            </a:r>
            <a:r>
              <a:rPr lang="id" sz="2000" dirty="0" err="1"/>
              <a:t>Eilks , I. (2022). </a:t>
            </a:r>
            <a:r>
              <a:rPr lang="id" sz="2000" dirty="0"/>
              <a:t>Perjalanan Penelitian Tindakan Guru saat Mengintegrasikan Kimia Hijau ke dalam Kurikulum Kimia Sekolah Menengah Atas. </a:t>
            </a:r>
            <a:r>
              <a:rPr lang="id" sz="2000" dirty="0" err="1"/>
              <a:t>Keberlanjutan </a:t>
            </a:r>
            <a:r>
              <a:rPr lang="id" sz="2000" dirty="0"/>
              <a:t>, 14(17), 10621.</a:t>
            </a:r>
            <a:endParaRPr lang="de-DE" sz="2000" dirty="0">
              <a:solidFill>
                <a:srgbClr val="FF0000"/>
              </a:solidFill>
            </a:endParaRPr>
          </a:p>
          <a:p>
            <a:endParaRPr lang="de-DE" sz="2000" dirty="0">
              <a:solidFill>
                <a:srgbClr val="FF0000"/>
              </a:solidFill>
            </a:endParaRPr>
          </a:p>
          <a:p>
            <a:r>
              <a:rPr lang="id" sz="2000" dirty="0"/>
              <a:t>Penelitian Tindakan </a:t>
            </a:r>
            <a:r>
              <a:rPr lang="id" sz="2000" dirty="0" err="1"/>
              <a:t>proyek </a:t>
            </a:r>
            <a:r>
              <a:rPr lang="id" sz="2000" dirty="0"/>
              <a:t>( </a:t>
            </a:r>
            <a:r>
              <a:rPr lang="id" sz="2000" dirty="0" err="1"/>
              <a:t>didukung</a:t>
            </a:r>
            <a:r>
              <a:rPr lang="id" sz="2000" dirty="0"/>
              <a:t> </a:t>
            </a:r>
            <a:r>
              <a:rPr lang="id" sz="2000" dirty="0" err="1"/>
              <a:t>oleh </a:t>
            </a:r>
            <a:r>
              <a:rPr lang="id" sz="2000" dirty="0"/>
              <a:t>seorang </a:t>
            </a:r>
            <a:r>
              <a:rPr lang="id" sz="2000" dirty="0" err="1"/>
              <a:t>ahli kimia</a:t>
            </a:r>
            <a:r>
              <a:rPr lang="id" sz="2000" dirty="0"/>
              <a:t> </a:t>
            </a:r>
            <a:r>
              <a:rPr lang="id" sz="2000" dirty="0" err="1"/>
              <a:t>pendidikan</a:t>
            </a:r>
            <a:r>
              <a:rPr lang="id" sz="2000" dirty="0"/>
              <a:t> </a:t>
            </a:r>
            <a:r>
              <a:rPr lang="id" sz="2000" dirty="0" err="1"/>
              <a:t>penelitian</a:t>
            </a:r>
            <a:r>
              <a:rPr lang="id" sz="2000" dirty="0"/>
              <a:t> </a:t>
            </a:r>
            <a:r>
              <a:rPr lang="id" sz="2000" dirty="0" err="1"/>
              <a:t>kelompok </a:t>
            </a:r>
            <a:r>
              <a:rPr lang="id" sz="2000" dirty="0"/>
              <a:t>), seorang </a:t>
            </a:r>
            <a:r>
              <a:rPr lang="id" sz="2000" dirty="0" err="1"/>
              <a:t>guru</a:t>
            </a:r>
            <a:r>
              <a:rPr lang="id" sz="2000" dirty="0"/>
              <a:t> </a:t>
            </a:r>
            <a:r>
              <a:rPr lang="id" sz="2000" dirty="0" err="1"/>
              <a:t>direstrukturisasi</a:t>
            </a:r>
            <a:r>
              <a:rPr lang="id" sz="2000" dirty="0"/>
              <a:t> </a:t>
            </a:r>
            <a:r>
              <a:rPr lang="id" sz="2000" dirty="0" err="1"/>
              <a:t>tahun pertamanya</a:t>
            </a:r>
            <a:r>
              <a:rPr lang="id" sz="2000" dirty="0"/>
              <a:t>​ </a:t>
            </a:r>
            <a:r>
              <a:rPr lang="id" sz="2000" dirty="0" err="1"/>
              <a:t>atas</a:t>
            </a:r>
            <a:r>
              <a:rPr lang="id" sz="2000" dirty="0"/>
              <a:t> </a:t>
            </a:r>
            <a:r>
              <a:rPr lang="id" sz="2000" dirty="0" err="1"/>
              <a:t>sekunder</a:t>
            </a:r>
            <a:r>
              <a:rPr lang="id" sz="2000" dirty="0"/>
              <a:t> </a:t>
            </a:r>
            <a:r>
              <a:rPr lang="id" sz="2000" dirty="0" err="1"/>
              <a:t>kimia</a:t>
            </a:r>
            <a:r>
              <a:rPr lang="id" sz="2000" dirty="0"/>
              <a:t> </a:t>
            </a:r>
            <a:r>
              <a:rPr lang="id" sz="2000" dirty="0" err="1"/>
              <a:t>kursus</a:t>
            </a:r>
            <a:r>
              <a:rPr lang="id" sz="2000" dirty="0"/>
              <a:t> </a:t>
            </a:r>
            <a:r>
              <a:rPr lang="id" sz="2000" dirty="0" err="1"/>
              <a:t>berdasarkan</a:t>
            </a:r>
            <a:r>
              <a:rPr lang="id" sz="2000" dirty="0"/>
              <a:t>​</a:t>
            </a:r>
            <a:r>
              <a:rPr lang="id" sz="2000" dirty="0" err="1"/>
              <a:t>​</a:t>
            </a:r>
            <a:r>
              <a:rPr lang="id" sz="2000" dirty="0"/>
              <a:t> </a:t>
            </a:r>
            <a:r>
              <a:rPr lang="id" sz="2000" dirty="0" err="1"/>
              <a:t>prinsip-prinsip</a:t>
            </a:r>
            <a:r>
              <a:rPr lang="id" sz="2000" dirty="0"/>
              <a:t> </a:t>
            </a:r>
            <a:r>
              <a:rPr lang="id" sz="2000" dirty="0" err="1"/>
              <a:t>Kimia </a:t>
            </a:r>
            <a:r>
              <a:rPr lang="id" sz="2000" dirty="0"/>
              <a:t>Hijau</a:t>
            </a:r>
          </a:p>
          <a:p>
            <a:r>
              <a:rPr lang="en-GB" sz="2000" dirty="0" err="1"/>
              <a:t>Pembelajaran</a:t>
            </a:r>
            <a:r>
              <a:rPr lang="id" sz="2000" dirty="0"/>
              <a:t> ini ( di ) desain ulang dalam jangka waktu tertentu dari empat sekolah bertahun-tahun</a:t>
            </a:r>
            <a:endParaRPr lang="de-DE" sz="2000" dirty="0"/>
          </a:p>
          <a:p>
            <a:r>
              <a:rPr lang="id" sz="2000" dirty="0" err="1"/>
              <a:t>Topik </a:t>
            </a:r>
            <a:r>
              <a:rPr lang="id" sz="2000" dirty="0"/>
              <a:t>utama : “ </a:t>
            </a:r>
            <a:r>
              <a:rPr lang="id" sz="2000" dirty="0" err="1"/>
              <a:t>Dari</a:t>
            </a:r>
            <a:r>
              <a:rPr lang="id" sz="2000" dirty="0"/>
              <a:t> </a:t>
            </a:r>
            <a:r>
              <a:rPr lang="id" sz="2000" dirty="0" err="1"/>
              <a:t>gula</a:t>
            </a:r>
            <a:r>
              <a:rPr lang="id" sz="2000" dirty="0"/>
              <a:t> </a:t>
            </a:r>
            <a:r>
              <a:rPr lang="id" sz="2000" dirty="0" err="1"/>
              <a:t>bit</a:t>
            </a:r>
            <a:r>
              <a:rPr lang="id" sz="2000" dirty="0"/>
              <a:t> </a:t>
            </a:r>
            <a:r>
              <a:rPr lang="id" sz="2000" dirty="0" err="1"/>
              <a:t>ke</a:t>
            </a:r>
            <a:r>
              <a:rPr lang="id" sz="2000" dirty="0"/>
              <a:t> </a:t>
            </a:r>
            <a:r>
              <a:rPr lang="id" sz="2000" dirty="0" err="1"/>
              <a:t>bioplastik </a:t>
            </a:r>
            <a:r>
              <a:rPr lang="id" sz="2000" dirty="0"/>
              <a:t>“</a:t>
            </a:r>
          </a:p>
          <a:p>
            <a:r>
              <a:rPr lang="id" sz="2000" dirty="0"/>
              <a:t>Para siswa </a:t>
            </a:r>
            <a:r>
              <a:rPr lang="en-GB" sz="2000" dirty="0" err="1"/>
              <a:t>merasakan</a:t>
            </a:r>
            <a:r>
              <a:rPr lang="en-GB" sz="2000" dirty="0"/>
              <a:t> </a:t>
            </a:r>
            <a:r>
              <a:rPr lang="en-GB" sz="2000" dirty="0" err="1"/>
              <a:t>pembelajaran</a:t>
            </a:r>
            <a:r>
              <a:rPr lang="en-GB" sz="2000" dirty="0"/>
              <a:t>  </a:t>
            </a:r>
            <a:r>
              <a:rPr lang="id" sz="2000" dirty="0"/>
              <a:t>sangat positif</a:t>
            </a:r>
            <a:endParaRPr lang="de-DE" sz="2000" dirty="0"/>
          </a:p>
          <a:p>
            <a:r>
              <a:rPr lang="id" sz="2000" dirty="0"/>
              <a:t>Proyek​ menunjukkan </a:t>
            </a:r>
            <a:r>
              <a:rPr lang="en-GB" sz="2000" dirty="0"/>
              <a:t>bahwa </a:t>
            </a:r>
            <a:r>
              <a:rPr lang="id" sz="2000" dirty="0"/>
              <a:t>mungkin untuk memenuhi kurikulum kimia sekolah Jerman ( yang cukup terbuka) , sekaligus mengintegrasikan prinsip -prinsip </a:t>
            </a:r>
            <a:r>
              <a:rPr lang="en-GB" sz="2000" dirty="0"/>
              <a:t>green chemistry</a:t>
            </a:r>
            <a:endParaRPr lang="de-DE" sz="2000" dirty="0"/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701335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E6FB046-6A28-F22F-9408-25C649BF2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942" y="783048"/>
            <a:ext cx="8588115" cy="558227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3F631C6-E2BD-976A-B976-601A8F4ECE3B}"/>
              </a:ext>
            </a:extLst>
          </p:cNvPr>
          <p:cNvSpPr txBox="1"/>
          <p:nvPr/>
        </p:nvSpPr>
        <p:spPr>
          <a:xfrm>
            <a:off x="10163330" y="5501391"/>
            <a:ext cx="2028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" dirty="0" err="1"/>
              <a:t>Linkwitz </a:t>
            </a:r>
            <a:r>
              <a:rPr lang="id" dirty="0"/>
              <a:t>&amp; </a:t>
            </a:r>
            <a:r>
              <a:rPr lang="id" dirty="0" err="1"/>
              <a:t>Eilks </a:t>
            </a:r>
            <a:r>
              <a:rPr lang="id" dirty="0"/>
              <a:t>, 2022, hlm. 7</a:t>
            </a:r>
          </a:p>
        </p:txBody>
      </p:sp>
    </p:spTree>
    <p:extLst>
      <p:ext uri="{BB962C8B-B14F-4D97-AF65-F5344CB8AC3E}">
        <p14:creationId xmlns:p14="http://schemas.microsoft.com/office/powerpoint/2010/main" val="3963195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" b="1" dirty="0"/>
              <a:t>Kasus III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8744" y="1591055"/>
            <a:ext cx="10811256" cy="4343401"/>
          </a:xfrm>
        </p:spPr>
        <p:txBody>
          <a:bodyPr>
            <a:normAutofit/>
          </a:bodyPr>
          <a:lstStyle/>
          <a:p>
            <a:r>
              <a:rPr lang="id" sz="2000" dirty="0" err="1"/>
              <a:t>Dzerefos </a:t>
            </a:r>
            <a:r>
              <a:rPr lang="id" sz="2000" dirty="0"/>
              <a:t>, C. (2020). </a:t>
            </a:r>
            <a:r>
              <a:rPr lang="id" sz="2000" dirty="0" err="1"/>
              <a:t>Meninjau</a:t>
            </a:r>
            <a:r>
              <a:rPr lang="id" sz="2000" dirty="0"/>
              <a:t> </a:t>
            </a:r>
            <a:r>
              <a:rPr lang="id" sz="2000" dirty="0" err="1"/>
              <a:t>pendidikan</a:t>
            </a:r>
            <a:r>
              <a:rPr lang="id" sz="2000" dirty="0"/>
              <a:t> </a:t>
            </a:r>
            <a:r>
              <a:rPr lang="id" sz="2000" dirty="0" err="1"/>
              <a:t>untuk</a:t>
            </a:r>
            <a:r>
              <a:rPr lang="id" sz="2000" dirty="0"/>
              <a:t> </a:t>
            </a:r>
            <a:r>
              <a:rPr lang="id" sz="2000" dirty="0" err="1"/>
              <a:t>berkelanjutan</a:t>
            </a:r>
            <a:r>
              <a:rPr lang="id" sz="2000" dirty="0"/>
              <a:t> </a:t>
            </a:r>
            <a:r>
              <a:rPr lang="id" sz="2000" dirty="0" err="1"/>
              <a:t>perkembangan</a:t>
            </a:r>
            <a:r>
              <a:rPr lang="id" sz="2000" dirty="0"/>
              <a:t> </a:t>
            </a:r>
            <a:r>
              <a:rPr lang="id" sz="2000" dirty="0" err="1"/>
              <a:t>praktik di sekolah ekologi </a:t>
            </a:r>
            <a:r>
              <a:rPr lang="id" sz="2000" dirty="0"/>
              <a:t>Afrika Selatan . Penelitian Pendidikan Lingkungan, 26(11), 1621-1635.</a:t>
            </a:r>
          </a:p>
          <a:p>
            <a:pPr marL="0" indent="0">
              <a:buNone/>
            </a:pPr>
            <a:endParaRPr lang="de-DE" sz="2000" dirty="0">
              <a:solidFill>
                <a:srgbClr val="FF0000"/>
              </a:solidFill>
            </a:endParaRPr>
          </a:p>
          <a:p>
            <a:r>
              <a:rPr lang="id" sz="2000" dirty="0"/>
              <a:t>Program Sekolah Ramah Lingkungan </a:t>
            </a:r>
            <a:r>
              <a:rPr lang="id" sz="2000" dirty="0" err="1"/>
              <a:t>yang dijelaskan </a:t>
            </a:r>
            <a:r>
              <a:rPr lang="id" sz="2000" dirty="0"/>
              <a:t>di </a:t>
            </a:r>
            <a:r>
              <a:rPr lang="id" sz="2000" dirty="0" err="1"/>
              <a:t>Afrika Selatan</a:t>
            </a:r>
            <a:r>
              <a:rPr lang="id" sz="2000" dirty="0"/>
              <a:t> </a:t>
            </a:r>
            <a:r>
              <a:rPr lang="id" sz="2000" dirty="0" err="1"/>
              <a:t>adalah</a:t>
            </a:r>
            <a:r>
              <a:rPr lang="id" sz="2000" dirty="0"/>
              <a:t> </a:t>
            </a:r>
            <a:r>
              <a:rPr lang="id" sz="2000" dirty="0" err="1"/>
              <a:t>itu</a:t>
            </a:r>
            <a:r>
              <a:rPr lang="id" sz="2000" dirty="0"/>
              <a:t> Pendidikan </a:t>
            </a:r>
            <a:r>
              <a:rPr lang="id" sz="2000" dirty="0" err="1"/>
              <a:t>terlama untuk</a:t>
            </a:r>
            <a:r>
              <a:rPr lang="id" sz="2000" dirty="0"/>
              <a:t> Inisiatif Pembangunan </a:t>
            </a:r>
            <a:r>
              <a:rPr lang="id" sz="2000" dirty="0" err="1"/>
              <a:t>Berkelanjutan (ESD) di Afrika </a:t>
            </a:r>
            <a:r>
              <a:rPr lang="id" sz="2000" dirty="0"/>
              <a:t>.</a:t>
            </a:r>
          </a:p>
          <a:p>
            <a:r>
              <a:rPr lang="id" sz="2000" dirty="0"/>
              <a:t>Di </a:t>
            </a:r>
            <a:r>
              <a:rPr lang="id" sz="2000" dirty="0" err="1"/>
              <a:t>Afrika Selatan </a:t>
            </a:r>
            <a:r>
              <a:rPr lang="id" sz="2000" dirty="0"/>
              <a:t>, Sekolah Ramah Lingkungan </a:t>
            </a:r>
            <a:r>
              <a:rPr lang="id" sz="2000" dirty="0" err="1"/>
              <a:t>menggambarkan</a:t>
            </a:r>
            <a:r>
              <a:rPr lang="id" sz="2000" dirty="0"/>
              <a:t> </a:t>
            </a:r>
            <a:r>
              <a:rPr lang="id" sz="2000" dirty="0" err="1"/>
              <a:t>diri</a:t>
            </a:r>
            <a:r>
              <a:rPr lang="id" sz="2000" dirty="0"/>
              <a:t> </a:t>
            </a:r>
            <a:r>
              <a:rPr lang="id" sz="2000" dirty="0" err="1"/>
              <a:t>sebagai</a:t>
            </a:r>
            <a:r>
              <a:rPr lang="id" sz="2000" dirty="0"/>
              <a:t> </a:t>
            </a:r>
            <a:r>
              <a:rPr lang="id" sz="2000" dirty="0" err="1"/>
              <a:t>makhluk</a:t>
            </a:r>
            <a:r>
              <a:rPr lang="id" sz="2000" dirty="0"/>
              <a:t> </a:t>
            </a:r>
            <a:r>
              <a:rPr lang="id" sz="2000" dirty="0" err="1"/>
              <a:t>khususnya</a:t>
            </a:r>
            <a:r>
              <a:rPr lang="id" sz="2000" dirty="0"/>
              <a:t> </a:t>
            </a:r>
            <a:r>
              <a:rPr lang="id" sz="2000" dirty="0" err="1"/>
              <a:t>berorientasi pada perubahan </a:t>
            </a:r>
            <a:r>
              <a:rPr lang="id" sz="2000" dirty="0"/>
              <a:t>(hal. 1624).</a:t>
            </a:r>
          </a:p>
          <a:p>
            <a:r>
              <a:rPr lang="id" sz="2000" dirty="0"/>
              <a:t>Di Sekolah Ramah Lingkungan </a:t>
            </a:r>
            <a:r>
              <a:rPr lang="id" sz="2000" dirty="0" err="1"/>
              <a:t>,</a:t>
            </a:r>
            <a:r>
              <a:rPr lang="id" sz="2000" dirty="0"/>
              <a:t> </a:t>
            </a:r>
            <a:r>
              <a:rPr lang="id" sz="2000" dirty="0" err="1"/>
              <a:t>program </a:t>
            </a:r>
            <a:r>
              <a:rPr lang="id" sz="2000" dirty="0"/>
              <a:t>„ </a:t>
            </a:r>
            <a:r>
              <a:rPr lang="id" sz="2000" dirty="0" err="1"/>
              <a:t>dimulai </a:t>
            </a:r>
            <a:r>
              <a:rPr lang="id" sz="2000" dirty="0"/>
              <a:t>di</a:t>
            </a:r>
            <a:r>
              <a:rPr lang="id" sz="2000" dirty="0" err="1"/>
              <a:t>​</a:t>
            </a:r>
            <a:r>
              <a:rPr lang="id" sz="2000" dirty="0"/>
              <a:t> </a:t>
            </a:r>
            <a:r>
              <a:rPr lang="id" sz="2000" dirty="0" err="1"/>
              <a:t>kelas </a:t>
            </a:r>
            <a:r>
              <a:rPr lang="id" sz="2000" dirty="0"/>
              <a:t>dan </a:t>
            </a:r>
            <a:r>
              <a:rPr lang="id" sz="2000" dirty="0" err="1"/>
              <a:t>berkembang</a:t>
            </a:r>
            <a:r>
              <a:rPr lang="id" sz="2000" dirty="0"/>
              <a:t> </a:t>
            </a:r>
            <a:r>
              <a:rPr lang="id" sz="2000" dirty="0" err="1"/>
              <a:t>ke</a:t>
            </a:r>
            <a:r>
              <a:rPr lang="id" sz="2000" dirty="0"/>
              <a:t> </a:t>
            </a:r>
            <a:r>
              <a:rPr lang="id" sz="2000" dirty="0" err="1"/>
              <a:t>itu</a:t>
            </a:r>
            <a:r>
              <a:rPr lang="id" sz="2000" dirty="0"/>
              <a:t> </a:t>
            </a:r>
            <a:r>
              <a:rPr lang="id" sz="2000" dirty="0" err="1"/>
              <a:t>masyarakat</a:t>
            </a:r>
            <a:r>
              <a:rPr lang="id" sz="2000" dirty="0"/>
              <a:t> </a:t>
            </a:r>
            <a:r>
              <a:rPr lang="id" sz="2000" dirty="0" err="1"/>
              <a:t>oleh</a:t>
            </a:r>
            <a:r>
              <a:rPr lang="id" sz="2000" dirty="0"/>
              <a:t> </a:t>
            </a:r>
            <a:r>
              <a:rPr lang="id" sz="2000" dirty="0" err="1"/>
              <a:t>menarik</a:t>
            </a:r>
            <a:r>
              <a:rPr lang="id" sz="2000" dirty="0"/>
              <a:t> </a:t>
            </a:r>
            <a:r>
              <a:rPr lang="id" sz="2000" dirty="0" err="1"/>
              <a:t>itu</a:t>
            </a:r>
            <a:r>
              <a:rPr lang="id" sz="2000" dirty="0"/>
              <a:t> </a:t>
            </a:r>
            <a:r>
              <a:rPr lang="id" sz="2000" dirty="0" err="1"/>
              <a:t>Berikutnya</a:t>
            </a:r>
            <a:r>
              <a:rPr lang="id" sz="2000" dirty="0"/>
              <a:t> </a:t>
            </a:r>
            <a:r>
              <a:rPr lang="id" sz="2000" dirty="0" err="1"/>
              <a:t>generasi berbasis </a:t>
            </a:r>
            <a:r>
              <a:rPr lang="id" sz="2000" dirty="0"/>
              <a:t>aksi “ </a:t>
            </a:r>
            <a:r>
              <a:rPr lang="id" sz="2000" dirty="0" err="1"/>
              <a:t>belajar </a:t>
            </a:r>
            <a:r>
              <a:rPr lang="id" sz="2000" dirty="0"/>
              <a:t>” (hal. 1624) </a:t>
            </a:r>
            <a:r>
              <a:rPr lang="id" sz="2000" dirty="0" err="1"/>
              <a:t>oleh</a:t>
            </a:r>
            <a:r>
              <a:rPr lang="id" sz="2000" dirty="0"/>
              <a:t> </a:t>
            </a:r>
            <a:r>
              <a:rPr lang="id" sz="2000" dirty="0" err="1"/>
              <a:t>pengalamatan</a:t>
            </a:r>
            <a:r>
              <a:rPr lang="id" sz="2000" dirty="0"/>
              <a:t> </a:t>
            </a:r>
            <a:r>
              <a:rPr lang="id" sz="2000" dirty="0" err="1"/>
              <a:t>isu-isu </a:t>
            </a:r>
            <a:endParaRPr lang="de-DE" sz="2000" dirty="0"/>
          </a:p>
          <a:p>
            <a:pPr lvl="1"/>
            <a:r>
              <a:rPr lang="id" sz="1600" dirty="0" err="1">
                <a:effectLst/>
              </a:rPr>
              <a:t>Untuk</a:t>
            </a:r>
            <a:r>
              <a:rPr lang="id" sz="1600" dirty="0">
                <a:effectLst/>
              </a:rPr>
              <a:t> </a:t>
            </a:r>
            <a:r>
              <a:rPr lang="id" sz="1600" dirty="0" err="1">
                <a:effectLst/>
              </a:rPr>
              <a:t>misalnya </a:t>
            </a:r>
            <a:r>
              <a:rPr lang="id" sz="1600" dirty="0">
                <a:effectLst/>
              </a:rPr>
              <a:t>, </a:t>
            </a:r>
            <a:r>
              <a:rPr lang="id" sz="1600" dirty="0" err="1">
                <a:effectLst/>
              </a:rPr>
              <a:t>Departemen</a:t>
            </a:r>
            <a:r>
              <a:rPr lang="id" sz="1600" dirty="0">
                <a:effectLst/>
              </a:rPr>
              <a:t>​</a:t>
            </a:r>
            <a:r>
              <a:rPr lang="id" sz="1600" dirty="0" err="1">
                <a:effectLst/>
              </a:rPr>
              <a:t>​</a:t>
            </a:r>
            <a:r>
              <a:rPr lang="id" sz="1600" dirty="0">
                <a:effectLst/>
              </a:rPr>
              <a:t> </a:t>
            </a:r>
            <a:r>
              <a:rPr lang="id" sz="1600" dirty="0" err="1">
                <a:effectLst/>
              </a:rPr>
              <a:t>Air </a:t>
            </a:r>
            <a:r>
              <a:rPr lang="id" sz="1600" dirty="0">
                <a:effectLst/>
              </a:rPr>
              <a:t>dan</a:t>
            </a:r>
            <a:r>
              <a:rPr lang="id" sz="1600" dirty="0"/>
              <a:t> </a:t>
            </a:r>
            <a:r>
              <a:rPr lang="id" sz="1600" dirty="0" err="1">
                <a:effectLst/>
              </a:rPr>
              <a:t>Sanitasi </a:t>
            </a:r>
            <a:r>
              <a:rPr lang="id" sz="1600" dirty="0">
                <a:effectLst/>
              </a:rPr>
              <a:t>di </a:t>
            </a:r>
            <a:r>
              <a:rPr lang="id" sz="1600" dirty="0" err="1">
                <a:effectLst/>
              </a:rPr>
              <a:t>Afrika Selatan</a:t>
            </a:r>
            <a:r>
              <a:rPr lang="id" sz="1600" dirty="0">
                <a:effectLst/>
              </a:rPr>
              <a:t> </a:t>
            </a:r>
            <a:r>
              <a:rPr lang="id" sz="1600" dirty="0" err="1">
                <a:effectLst/>
              </a:rPr>
              <a:t>memiliki</a:t>
            </a:r>
            <a:r>
              <a:rPr lang="id" sz="1600" dirty="0">
                <a:effectLst/>
              </a:rPr>
              <a:t> </a:t>
            </a:r>
            <a:r>
              <a:rPr lang="id" sz="1600" dirty="0" err="1">
                <a:effectLst/>
              </a:rPr>
              <a:t>didukung</a:t>
            </a:r>
            <a:r>
              <a:rPr lang="id" sz="1600" dirty="0">
                <a:effectLst/>
              </a:rPr>
              <a:t> </a:t>
            </a:r>
            <a:r>
              <a:rPr lang="id" sz="1600" dirty="0" err="1">
                <a:effectLst/>
              </a:rPr>
              <a:t>program Sekolah </a:t>
            </a:r>
            <a:r>
              <a:rPr lang="id" sz="1600" dirty="0">
                <a:effectLst/>
              </a:rPr>
              <a:t>Ramah Lingkungan </a:t>
            </a:r>
            <a:r>
              <a:rPr lang="id" sz="1600" dirty="0" err="1">
                <a:effectLst/>
              </a:rPr>
              <a:t>ke</a:t>
            </a:r>
            <a:r>
              <a:rPr lang="id" sz="1600" dirty="0">
                <a:effectLst/>
              </a:rPr>
              <a:t> </a:t>
            </a:r>
            <a:r>
              <a:rPr lang="id" sz="1600" dirty="0" err="1">
                <a:effectLst/>
              </a:rPr>
              <a:t>membangun</a:t>
            </a:r>
            <a:r>
              <a:rPr lang="id" sz="1600" dirty="0">
                <a:effectLst/>
              </a:rPr>
              <a:t> </a:t>
            </a:r>
            <a:r>
              <a:rPr lang="id" sz="1600" dirty="0" err="1">
                <a:effectLst/>
              </a:rPr>
              <a:t>masyarakat</a:t>
            </a:r>
            <a:r>
              <a:rPr lang="id" sz="1600" dirty="0">
                <a:effectLst/>
              </a:rPr>
              <a:t> </a:t>
            </a:r>
            <a:r>
              <a:rPr lang="id" sz="1600" dirty="0" err="1">
                <a:effectLst/>
              </a:rPr>
              <a:t>ketangguhan</a:t>
            </a:r>
            <a:r>
              <a:rPr lang="id" sz="1600" dirty="0"/>
              <a:t> </a:t>
            </a:r>
            <a:r>
              <a:rPr lang="id" sz="1600" dirty="0" err="1">
                <a:effectLst/>
              </a:rPr>
              <a:t>selama</a:t>
            </a:r>
            <a:r>
              <a:rPr lang="id" sz="1600" dirty="0">
                <a:effectLst/>
              </a:rPr>
              <a:t> </a:t>
            </a:r>
            <a:r>
              <a:rPr lang="id" sz="1600" dirty="0" err="1">
                <a:effectLst/>
              </a:rPr>
              <a:t>kekeringan</a:t>
            </a:r>
            <a:endParaRPr lang="de-DE" sz="1600" dirty="0">
              <a:effectLst/>
            </a:endParaRPr>
          </a:p>
          <a:p>
            <a:r>
              <a:rPr lang="id" sz="2000" dirty="0"/>
              <a:t>Penelitian</a:t>
            </a:r>
            <a:r>
              <a:rPr lang="id" sz="2000" dirty="0" err="1"/>
              <a:t>​</a:t>
            </a:r>
            <a:r>
              <a:rPr lang="id" sz="2000" dirty="0"/>
              <a:t> </a:t>
            </a:r>
            <a:r>
              <a:rPr lang="id" sz="2000" dirty="0" err="1"/>
              <a:t>melihat kriteria </a:t>
            </a:r>
            <a:r>
              <a:rPr lang="id" sz="2000" dirty="0"/>
              <a:t>/ </a:t>
            </a:r>
            <a:r>
              <a:rPr lang="id" sz="2000" dirty="0" err="1"/>
              <a:t>indikator</a:t>
            </a:r>
            <a:r>
              <a:rPr lang="id" sz="2000" dirty="0"/>
              <a:t>​ </a:t>
            </a:r>
            <a:r>
              <a:rPr lang="id" sz="2000" dirty="0" err="1"/>
              <a:t>itu</a:t>
            </a:r>
            <a:r>
              <a:rPr lang="id" sz="2000" dirty="0"/>
              <a:t> </a:t>
            </a:r>
            <a:r>
              <a:rPr lang="id" sz="2000" dirty="0" err="1"/>
              <a:t>Bisa</a:t>
            </a:r>
            <a:r>
              <a:rPr lang="id" sz="2000" dirty="0"/>
              <a:t> </a:t>
            </a:r>
            <a:r>
              <a:rPr lang="id" sz="2000" dirty="0" err="1"/>
              <a:t>menjadi</a:t>
            </a:r>
            <a:r>
              <a:rPr lang="id" sz="2000" dirty="0"/>
              <a:t> </a:t>
            </a:r>
            <a:r>
              <a:rPr lang="id" sz="2000" dirty="0" err="1"/>
              <a:t>digunakan</a:t>
            </a:r>
            <a:r>
              <a:rPr lang="id" sz="2000" dirty="0"/>
              <a:t> </a:t>
            </a:r>
            <a:r>
              <a:rPr lang="id" sz="2000" dirty="0" err="1"/>
              <a:t>untuk </a:t>
            </a:r>
            <a:r>
              <a:rPr lang="id" sz="2000" dirty="0"/>
              <a:t>menilai</a:t>
            </a:r>
            <a:r>
              <a:rPr lang="id" sz="2000" dirty="0" err="1"/>
              <a:t>​</a:t>
            </a:r>
            <a:r>
              <a:rPr lang="id" sz="2000" dirty="0"/>
              <a:t> </a:t>
            </a:r>
            <a:r>
              <a:rPr lang="id" sz="2000" dirty="0" err="1"/>
              <a:t>keberhasilan</a:t>
            </a:r>
            <a:r>
              <a:rPr lang="id" sz="2000" dirty="0"/>
              <a:t> </a:t>
            </a:r>
            <a:r>
              <a:rPr lang="id" sz="2000" dirty="0" err="1"/>
              <a:t>dari </a:t>
            </a:r>
            <a:r>
              <a:rPr lang="id" sz="2000" dirty="0"/>
              <a:t>inisiatif semacam itu ( </a:t>
            </a:r>
            <a:r>
              <a:rPr lang="id" sz="2000" dirty="0" err="1"/>
              <a:t>lihat</a:t>
            </a:r>
            <a:r>
              <a:rPr lang="id" sz="2000" dirty="0"/>
              <a:t> </a:t>
            </a:r>
            <a:r>
              <a:rPr lang="id" sz="2000" dirty="0" err="1"/>
              <a:t>Berikutnya</a:t>
            </a:r>
            <a:r>
              <a:rPr lang="id" sz="2000" dirty="0"/>
              <a:t> </a:t>
            </a:r>
            <a:r>
              <a:rPr lang="id" sz="2000" dirty="0" err="1"/>
              <a:t>menggeser </a:t>
            </a:r>
            <a:r>
              <a:rPr lang="id" sz="2000" dirty="0"/>
              <a:t>).</a:t>
            </a: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40929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93F631C6-E2BD-976A-B976-601A8F4ECE3B}"/>
              </a:ext>
            </a:extLst>
          </p:cNvPr>
          <p:cNvSpPr txBox="1"/>
          <p:nvPr/>
        </p:nvSpPr>
        <p:spPr>
          <a:xfrm>
            <a:off x="10163330" y="5501391"/>
            <a:ext cx="2028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" dirty="0" err="1"/>
              <a:t>Dzeferos </a:t>
            </a:r>
            <a:r>
              <a:rPr lang="id" dirty="0"/>
              <a:t>, 2020, hlm. 1630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14DD132-56CA-3CA5-85EF-3E3151E2A1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53"/>
          <a:stretch/>
        </p:blipFill>
        <p:spPr>
          <a:xfrm>
            <a:off x="2044909" y="328209"/>
            <a:ext cx="7772400" cy="581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72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0278" y="2367643"/>
            <a:ext cx="6607629" cy="2387600"/>
          </a:xfrm>
        </p:spPr>
        <p:txBody>
          <a:bodyPr>
            <a:noAutofit/>
          </a:bodyPr>
          <a:lstStyle/>
          <a:p>
            <a:r>
              <a:rPr lang="id" sz="4000" b="1" dirty="0">
                <a:solidFill>
                  <a:srgbClr val="025952"/>
                </a:solidFill>
              </a:rPr>
              <a:t>Tugas: </a:t>
            </a:r>
            <a:r>
              <a:rPr lang="en-GB" sz="4000" b="1" dirty="0" err="1">
                <a:solidFill>
                  <a:srgbClr val="025952"/>
                </a:solidFill>
              </a:rPr>
              <a:t>Gunakan</a:t>
            </a:r>
            <a:r>
              <a:rPr lang="en-GB" sz="4000" b="1" dirty="0">
                <a:solidFill>
                  <a:srgbClr val="025952"/>
                </a:solidFill>
              </a:rPr>
              <a:t> basis data</a:t>
            </a:r>
            <a:r>
              <a:rPr lang="id" sz="4000" b="1" dirty="0">
                <a:solidFill>
                  <a:srgbClr val="025952"/>
                </a:solidFill>
              </a:rPr>
              <a:t> literatur, temukan dan sajikan satu lagi </a:t>
            </a:r>
            <a:r>
              <a:rPr lang="en-GB" sz="4000" b="1" dirty="0" err="1">
                <a:solidFill>
                  <a:srgbClr val="025952"/>
                </a:solidFill>
              </a:rPr>
              <a:t>studi</a:t>
            </a:r>
            <a:r>
              <a:rPr lang="en-GB" sz="4000" b="1" dirty="0">
                <a:solidFill>
                  <a:srgbClr val="025952"/>
                </a:solidFill>
              </a:rPr>
              <a:t> </a:t>
            </a:r>
            <a:r>
              <a:rPr lang="id" sz="4000" b="1" dirty="0">
                <a:solidFill>
                  <a:srgbClr val="025952"/>
                </a:solidFill>
              </a:rPr>
              <a:t>kasus </a:t>
            </a:r>
            <a:r>
              <a:rPr lang="en-GB" sz="4000" b="1" dirty="0" err="1">
                <a:solidFill>
                  <a:srgbClr val="025952"/>
                </a:solidFill>
              </a:rPr>
              <a:t>penerapan</a:t>
            </a:r>
            <a:r>
              <a:rPr lang="en-GB" sz="4000" b="1" dirty="0">
                <a:solidFill>
                  <a:srgbClr val="025952"/>
                </a:solidFill>
              </a:rPr>
              <a:t> </a:t>
            </a:r>
            <a:r>
              <a:rPr lang="en-GB" sz="4000" b="1" dirty="0" err="1">
                <a:solidFill>
                  <a:srgbClr val="025952"/>
                </a:solidFill>
              </a:rPr>
              <a:t>pembelajaran</a:t>
            </a:r>
            <a:r>
              <a:rPr lang="en-GB" sz="4000" b="1" dirty="0">
                <a:solidFill>
                  <a:srgbClr val="025952"/>
                </a:solidFill>
              </a:rPr>
              <a:t> ESD </a:t>
            </a:r>
            <a:r>
              <a:rPr lang="id" sz="4000" b="1" dirty="0">
                <a:solidFill>
                  <a:srgbClr val="025952"/>
                </a:solidFill>
              </a:rPr>
              <a:t>saat ini dari wilayah Anda ( yang diperluas ) .</a:t>
            </a:r>
          </a:p>
        </p:txBody>
      </p:sp>
      <p:pic>
        <p:nvPicPr>
          <p:cNvPr id="7" name="Grafik 6" descr="Gruppenbrainstorming Silhouette">
            <a:extLst>
              <a:ext uri="{FF2B5EF4-FFF2-40B4-BE49-F238E27FC236}">
                <a16:creationId xmlns:a16="http://schemas.microsoft.com/office/drawing/2014/main" id="{010DD48F-8D49-8636-1467-8C3DCF446F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28304" y="2627376"/>
            <a:ext cx="1978152" cy="197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142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0278" y="1433576"/>
            <a:ext cx="6607629" cy="2387600"/>
          </a:xfrm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rgbClr val="025952"/>
                </a:solidFill>
              </a:rPr>
              <a:t>Presentasikan di </a:t>
            </a:r>
            <a:r>
              <a:rPr lang="en-GB" sz="4000" b="1" dirty="0" err="1">
                <a:solidFill>
                  <a:srgbClr val="025952"/>
                </a:solidFill>
              </a:rPr>
              <a:t>depan</a:t>
            </a:r>
            <a:r>
              <a:rPr lang="en-GB" sz="4000" b="1" dirty="0">
                <a:solidFill>
                  <a:srgbClr val="025952"/>
                </a:solidFill>
              </a:rPr>
              <a:t> kelas</a:t>
            </a:r>
            <a:r>
              <a:rPr lang="id" sz="4000" b="1" dirty="0">
                <a:solidFill>
                  <a:srgbClr val="025952"/>
                </a:solidFill>
              </a:rPr>
              <a:t>!</a:t>
            </a:r>
          </a:p>
        </p:txBody>
      </p:sp>
      <p:pic>
        <p:nvPicPr>
          <p:cNvPr id="7" name="Grafik 6" descr="Gruppenbrainstorming Silhouette">
            <a:extLst>
              <a:ext uri="{FF2B5EF4-FFF2-40B4-BE49-F238E27FC236}">
                <a16:creationId xmlns:a16="http://schemas.microsoft.com/office/drawing/2014/main" id="{010DD48F-8D49-8636-1467-8C3DCF446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28304" y="2627376"/>
            <a:ext cx="1978152" cy="197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512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85249" y="2217928"/>
            <a:ext cx="6607629" cy="2387600"/>
          </a:xfrm>
        </p:spPr>
        <p:txBody>
          <a:bodyPr>
            <a:noAutofit/>
          </a:bodyPr>
          <a:lstStyle/>
          <a:p>
            <a:r>
              <a:rPr lang="id" sz="4000" b="1" dirty="0">
                <a:solidFill>
                  <a:srgbClr val="025952"/>
                </a:solidFill>
              </a:rPr>
              <a:t>Diskusi : Apa </a:t>
            </a:r>
            <a:r>
              <a:rPr lang="en-GB" sz="4000" b="1" dirty="0">
                <a:solidFill>
                  <a:srgbClr val="025952"/>
                </a:solidFill>
              </a:rPr>
              <a:t>yang </a:t>
            </a:r>
            <a:r>
              <a:rPr lang="id" sz="4000" b="1" dirty="0">
                <a:solidFill>
                  <a:srgbClr val="025952"/>
                </a:solidFill>
              </a:rPr>
              <a:t>Bisa </a:t>
            </a:r>
            <a:r>
              <a:rPr lang="en-GB" sz="4000" b="1" dirty="0" err="1">
                <a:solidFill>
                  <a:srgbClr val="025952"/>
                </a:solidFill>
              </a:rPr>
              <a:t>kita</a:t>
            </a:r>
            <a:r>
              <a:rPr lang="en-GB" sz="4000" b="1" dirty="0">
                <a:solidFill>
                  <a:srgbClr val="025952"/>
                </a:solidFill>
              </a:rPr>
              <a:t> </a:t>
            </a:r>
            <a:r>
              <a:rPr lang="en-GB" sz="4000" b="1" dirty="0" err="1">
                <a:solidFill>
                  <a:srgbClr val="025952"/>
                </a:solidFill>
              </a:rPr>
              <a:t>pelajari</a:t>
            </a:r>
            <a:r>
              <a:rPr lang="id" sz="4000" b="1" dirty="0">
                <a:solidFill>
                  <a:srgbClr val="025952"/>
                </a:solidFill>
              </a:rPr>
              <a:t> dari </a:t>
            </a:r>
            <a:r>
              <a:rPr lang="en-GB" sz="4000" b="1" dirty="0" err="1">
                <a:solidFill>
                  <a:srgbClr val="025952"/>
                </a:solidFill>
              </a:rPr>
              <a:t>contoh-contoh</a:t>
            </a:r>
            <a:r>
              <a:rPr lang="en-GB" sz="4000" b="1" dirty="0">
                <a:solidFill>
                  <a:srgbClr val="025952"/>
                </a:solidFill>
              </a:rPr>
              <a:t> praktik baik </a:t>
            </a:r>
            <a:r>
              <a:rPr lang="en-GB" sz="4000" b="1" dirty="0" err="1">
                <a:solidFill>
                  <a:srgbClr val="025952"/>
                </a:solidFill>
              </a:rPr>
              <a:t>penerapan</a:t>
            </a:r>
            <a:r>
              <a:rPr lang="en-GB" sz="4000" b="1" dirty="0">
                <a:solidFill>
                  <a:srgbClr val="025952"/>
                </a:solidFill>
              </a:rPr>
              <a:t> ESD </a:t>
            </a:r>
            <a:r>
              <a:rPr lang="en-GB" sz="4000" b="1" dirty="0" err="1">
                <a:solidFill>
                  <a:srgbClr val="025952"/>
                </a:solidFill>
              </a:rPr>
              <a:t>dari</a:t>
            </a:r>
            <a:r>
              <a:rPr lang="en-GB" sz="4000" b="1" dirty="0">
                <a:solidFill>
                  <a:srgbClr val="025952"/>
                </a:solidFill>
              </a:rPr>
              <a:t> </a:t>
            </a:r>
            <a:r>
              <a:rPr lang="en-GB" sz="4000" b="1" dirty="0" err="1">
                <a:solidFill>
                  <a:srgbClr val="025952"/>
                </a:solidFill>
              </a:rPr>
              <a:t>perspektif</a:t>
            </a:r>
            <a:r>
              <a:rPr lang="en-GB" sz="4000" b="1" dirty="0">
                <a:solidFill>
                  <a:srgbClr val="025952"/>
                </a:solidFill>
              </a:rPr>
              <a:t> </a:t>
            </a:r>
            <a:r>
              <a:rPr lang="en-GB" sz="4000" b="1" dirty="0" err="1">
                <a:solidFill>
                  <a:srgbClr val="025952"/>
                </a:solidFill>
              </a:rPr>
              <a:t>internasional</a:t>
            </a:r>
            <a:r>
              <a:rPr lang="id" sz="4000" b="1" dirty="0">
                <a:solidFill>
                  <a:srgbClr val="025952"/>
                </a:solidFill>
              </a:rPr>
              <a:t>?</a:t>
            </a:r>
          </a:p>
        </p:txBody>
      </p:sp>
      <p:pic>
        <p:nvPicPr>
          <p:cNvPr id="7" name="Grafik 6" descr="Gruppenbrainstorming Silhouette">
            <a:extLst>
              <a:ext uri="{FF2B5EF4-FFF2-40B4-BE49-F238E27FC236}">
                <a16:creationId xmlns:a16="http://schemas.microsoft.com/office/drawing/2014/main" id="{010DD48F-8D49-8636-1467-8C3DCF446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28304" y="2627376"/>
            <a:ext cx="1978152" cy="197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0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0278" y="2367643"/>
            <a:ext cx="6607629" cy="2387600"/>
          </a:xfrm>
        </p:spPr>
        <p:txBody>
          <a:bodyPr>
            <a:noAutofit/>
          </a:bodyPr>
          <a:lstStyle/>
          <a:p>
            <a:r>
              <a:rPr lang="id" sz="4000" b="1" dirty="0">
                <a:solidFill>
                  <a:srgbClr val="025952"/>
                </a:solidFill>
              </a:rPr>
              <a:t>Kenapa kamu​ </a:t>
            </a:r>
            <a:r>
              <a:rPr lang="en-GB" sz="4000" b="1" dirty="0" err="1">
                <a:solidFill>
                  <a:srgbClr val="025952"/>
                </a:solidFill>
              </a:rPr>
              <a:t>berfikir</a:t>
            </a:r>
            <a:r>
              <a:rPr lang="en-GB" sz="4000" b="1" dirty="0">
                <a:solidFill>
                  <a:srgbClr val="025952"/>
                </a:solidFill>
              </a:rPr>
              <a:t> bahwa</a:t>
            </a:r>
            <a:r>
              <a:rPr lang="id" sz="4000" b="1" dirty="0">
                <a:solidFill>
                  <a:srgbClr val="025952"/>
                </a:solidFill>
              </a:rPr>
              <a:t> penting untuk </a:t>
            </a:r>
            <a:r>
              <a:rPr lang="en-GB" sz="4000" b="1" dirty="0" err="1">
                <a:solidFill>
                  <a:srgbClr val="025952"/>
                </a:solidFill>
              </a:rPr>
              <a:t>membahas</a:t>
            </a:r>
            <a:r>
              <a:rPr lang="id" sz="4000" b="1" dirty="0">
                <a:solidFill>
                  <a:srgbClr val="025952"/>
                </a:solidFill>
              </a:rPr>
              <a:t>​ aspek</a:t>
            </a:r>
            <a:r>
              <a:rPr lang="en-GB" sz="4000" b="1" dirty="0">
                <a:solidFill>
                  <a:srgbClr val="025952"/>
                </a:solidFill>
              </a:rPr>
              <a:t> </a:t>
            </a:r>
            <a:r>
              <a:rPr lang="en-GB" sz="4000" b="1" dirty="0" err="1">
                <a:solidFill>
                  <a:srgbClr val="025952"/>
                </a:solidFill>
              </a:rPr>
              <a:t>penerapan</a:t>
            </a:r>
            <a:r>
              <a:rPr lang="id" sz="4000" b="1" dirty="0">
                <a:solidFill>
                  <a:srgbClr val="025952"/>
                </a:solidFill>
              </a:rPr>
              <a:t> ESD spesifik pada suatu negara?</a:t>
            </a:r>
          </a:p>
        </p:txBody>
      </p:sp>
      <p:pic>
        <p:nvPicPr>
          <p:cNvPr id="7" name="Grafik 6" descr="Gruppenbrainstorming Silhouette">
            <a:extLst>
              <a:ext uri="{FF2B5EF4-FFF2-40B4-BE49-F238E27FC236}">
                <a16:creationId xmlns:a16="http://schemas.microsoft.com/office/drawing/2014/main" id="{010DD48F-8D49-8636-1467-8C3DCF446F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28304" y="2627376"/>
            <a:ext cx="1978152" cy="197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33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6506" y="1121870"/>
            <a:ext cx="10515600" cy="1325563"/>
          </a:xfrm>
        </p:spPr>
        <p:txBody>
          <a:bodyPr/>
          <a:lstStyle/>
          <a:p>
            <a:pPr algn="ctr"/>
            <a:r>
              <a:rPr lang="id" b="1" dirty="0"/>
              <a:t>Berbeda </a:t>
            </a:r>
            <a:r>
              <a:rPr lang="id" b="1" dirty="0" err="1"/>
              <a:t>daerah </a:t>
            </a:r>
            <a:r>
              <a:rPr lang="id" b="1" dirty="0"/>
              <a:t>, berbeda pula </a:t>
            </a:r>
            <a:r>
              <a:rPr lang="id" b="1" dirty="0" err="1"/>
              <a:t>permasalahannya</a:t>
            </a:r>
            <a:endParaRPr lang="de-DE" b="1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D3621C0-87D9-08A1-848C-541D0DA52E9D}"/>
              </a:ext>
            </a:extLst>
          </p:cNvPr>
          <p:cNvSpPr txBox="1"/>
          <p:nvPr/>
        </p:nvSpPr>
        <p:spPr>
          <a:xfrm>
            <a:off x="3361817" y="6117336"/>
            <a:ext cx="52849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021C843-C7E0-8E0F-1FD2-B8851E803BB2}"/>
              </a:ext>
            </a:extLst>
          </p:cNvPr>
          <p:cNvSpPr txBox="1"/>
          <p:nvPr/>
        </p:nvSpPr>
        <p:spPr>
          <a:xfrm>
            <a:off x="2217181" y="3092569"/>
            <a:ext cx="8280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" i="1" dirty="0">
                <a:solidFill>
                  <a:srgbClr val="FF0000"/>
                </a:solidFill>
              </a:rPr>
              <a:t>Masukkan </a:t>
            </a:r>
            <a:r>
              <a:rPr lang="id" i="1" dirty="0" err="1">
                <a:solidFill>
                  <a:srgbClr val="FF0000"/>
                </a:solidFill>
              </a:rPr>
              <a:t>contoh</a:t>
            </a:r>
            <a:r>
              <a:rPr lang="id" i="1" dirty="0">
                <a:solidFill>
                  <a:srgbClr val="FF0000"/>
                </a:solidFill>
              </a:rPr>
              <a:t> </a:t>
            </a:r>
            <a:r>
              <a:rPr lang="id" i="1" dirty="0" err="1">
                <a:solidFill>
                  <a:srgbClr val="FF0000"/>
                </a:solidFill>
              </a:rPr>
              <a:t>dari</a:t>
            </a:r>
            <a:r>
              <a:rPr lang="id" i="1" dirty="0">
                <a:solidFill>
                  <a:srgbClr val="FF0000"/>
                </a:solidFill>
              </a:rPr>
              <a:t> </a:t>
            </a:r>
            <a:r>
              <a:rPr lang="id" i="1" dirty="0" err="1">
                <a:solidFill>
                  <a:srgbClr val="FF0000"/>
                </a:solidFill>
              </a:rPr>
              <a:t>berita utama terkait </a:t>
            </a:r>
            <a:r>
              <a:rPr lang="id" i="1" dirty="0">
                <a:solidFill>
                  <a:srgbClr val="FF0000"/>
                </a:solidFill>
              </a:rPr>
              <a:t>ESD </a:t>
            </a:r>
            <a:r>
              <a:rPr lang="id" i="1" dirty="0" err="1">
                <a:solidFill>
                  <a:srgbClr val="FF0000"/>
                </a:solidFill>
              </a:rPr>
              <a:t>masalah </a:t>
            </a:r>
            <a:r>
              <a:rPr lang="id" i="1" dirty="0">
                <a:solidFill>
                  <a:srgbClr val="FF0000"/>
                </a:solidFill>
              </a:rPr>
              <a:t>di berbagai negara </a:t>
            </a:r>
            <a:r>
              <a:rPr lang="id" i="1" dirty="0" err="1">
                <a:solidFill>
                  <a:srgbClr val="FF0000"/>
                </a:solidFill>
              </a:rPr>
              <a:t>di sini </a:t>
            </a:r>
            <a:r>
              <a:rPr lang="id" i="1" dirty="0">
                <a:solidFill>
                  <a:srgbClr val="FF0000"/>
                </a:solidFill>
              </a:rPr>
              <a:t>. </a:t>
            </a:r>
            <a:r>
              <a:rPr lang="id" i="1" dirty="0" err="1">
                <a:solidFill>
                  <a:srgbClr val="FF0000"/>
                </a:solidFill>
              </a:rPr>
              <a:t>Untuk </a:t>
            </a:r>
            <a:r>
              <a:rPr lang="id" i="1" dirty="0">
                <a:solidFill>
                  <a:srgbClr val="FF0000"/>
                </a:solidFill>
              </a:rPr>
              <a:t>menemukan </a:t>
            </a:r>
            <a:r>
              <a:rPr lang="id" i="1" dirty="0" err="1">
                <a:solidFill>
                  <a:srgbClr val="FF0000"/>
                </a:solidFill>
              </a:rPr>
              <a:t>judul berita </a:t>
            </a:r>
            <a:r>
              <a:rPr lang="id" i="1" dirty="0">
                <a:solidFill>
                  <a:srgbClr val="FF0000"/>
                </a:solidFill>
              </a:rPr>
              <a:t>, </a:t>
            </a:r>
            <a:r>
              <a:rPr lang="id" i="1" dirty="0" err="1">
                <a:solidFill>
                  <a:srgbClr val="FF0000"/>
                </a:solidFill>
              </a:rPr>
              <a:t>kamu</a:t>
            </a:r>
            <a:r>
              <a:rPr lang="id" i="1" dirty="0">
                <a:solidFill>
                  <a:srgbClr val="FF0000"/>
                </a:solidFill>
              </a:rPr>
              <a:t> </a:t>
            </a:r>
            <a:r>
              <a:rPr lang="id" i="1" dirty="0" err="1">
                <a:solidFill>
                  <a:srgbClr val="FF0000"/>
                </a:solidFill>
              </a:rPr>
              <a:t>Bisa</a:t>
            </a:r>
            <a:r>
              <a:rPr lang="id" i="1" dirty="0">
                <a:solidFill>
                  <a:srgbClr val="FF0000"/>
                </a:solidFill>
              </a:rPr>
              <a:t> </a:t>
            </a:r>
            <a:r>
              <a:rPr lang="id" i="1" dirty="0" err="1">
                <a:solidFill>
                  <a:srgbClr val="FF0000"/>
                </a:solidFill>
              </a:rPr>
              <a:t>gunakan </a:t>
            </a:r>
            <a:r>
              <a:rPr lang="id" i="1" dirty="0">
                <a:solidFill>
                  <a:srgbClr val="FF0000"/>
                </a:solidFill>
              </a:rPr>
              <a:t>Google, </a:t>
            </a:r>
            <a:r>
              <a:rPr lang="id" i="1" dirty="0" err="1">
                <a:solidFill>
                  <a:srgbClr val="FF0000"/>
                </a:solidFill>
              </a:rPr>
              <a:t>masukkan</a:t>
            </a:r>
            <a:r>
              <a:rPr lang="id" i="1" dirty="0">
                <a:solidFill>
                  <a:srgbClr val="FF0000"/>
                </a:solidFill>
              </a:rPr>
              <a:t> </a:t>
            </a:r>
            <a:r>
              <a:rPr lang="id" i="1" dirty="0" err="1">
                <a:solidFill>
                  <a:srgbClr val="FF0000"/>
                </a:solidFill>
              </a:rPr>
              <a:t>kata kunci </a:t>
            </a:r>
            <a:r>
              <a:rPr lang="id" i="1" dirty="0">
                <a:solidFill>
                  <a:srgbClr val="FF0000"/>
                </a:solidFill>
              </a:rPr>
              <a:t>seperti “ </a:t>
            </a:r>
            <a:r>
              <a:rPr lang="id" i="1" dirty="0" err="1">
                <a:solidFill>
                  <a:srgbClr val="FF0000"/>
                </a:solidFill>
              </a:rPr>
              <a:t>keberlanjutan </a:t>
            </a:r>
            <a:r>
              <a:rPr lang="id" i="1" dirty="0">
                <a:solidFill>
                  <a:srgbClr val="FF0000"/>
                </a:solidFill>
              </a:rPr>
              <a:t>+ Indonesia” dan </a:t>
            </a:r>
            <a:r>
              <a:rPr lang="id" i="1" dirty="0" err="1">
                <a:solidFill>
                  <a:srgbClr val="FF0000"/>
                </a:solidFill>
              </a:rPr>
              <a:t>pergi</a:t>
            </a:r>
            <a:r>
              <a:rPr lang="id" i="1" dirty="0">
                <a:solidFill>
                  <a:srgbClr val="FF0000"/>
                </a:solidFill>
              </a:rPr>
              <a:t> </a:t>
            </a:r>
            <a:r>
              <a:rPr lang="id" i="1" dirty="0" err="1">
                <a:solidFill>
                  <a:srgbClr val="FF0000"/>
                </a:solidFill>
              </a:rPr>
              <a:t>ke </a:t>
            </a:r>
            <a:r>
              <a:rPr lang="id" i="1" dirty="0">
                <a:solidFill>
                  <a:srgbClr val="FF0000"/>
                </a:solidFill>
              </a:rPr>
              <a:t>"Berita".</a:t>
            </a:r>
          </a:p>
          <a:p>
            <a:endParaRPr lang="de-DE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265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1792" y="1079425"/>
            <a:ext cx="10515600" cy="1325563"/>
          </a:xfrm>
        </p:spPr>
        <p:txBody>
          <a:bodyPr/>
          <a:lstStyle/>
          <a:p>
            <a:pPr algn="ctr"/>
            <a:r>
              <a:rPr lang="id" b="1" dirty="0"/>
              <a:t>Berbeda </a:t>
            </a:r>
            <a:r>
              <a:rPr lang="id" b="1" dirty="0" err="1"/>
              <a:t>daerah </a:t>
            </a:r>
            <a:r>
              <a:rPr lang="id" b="1" dirty="0"/>
              <a:t>, berbeda pula </a:t>
            </a:r>
            <a:r>
              <a:rPr lang="id" b="1" dirty="0" err="1"/>
              <a:t>permasalahannya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3209543"/>
            <a:ext cx="5041392" cy="2967419"/>
          </a:xfrm>
        </p:spPr>
        <p:txBody>
          <a:bodyPr/>
          <a:lstStyle/>
          <a:p>
            <a:pPr marL="0" indent="0">
              <a:buNone/>
            </a:pPr>
            <a:r>
              <a:rPr lang="id" dirty="0"/>
              <a:t>Apa prioritas spesifik </a:t>
            </a:r>
            <a:r>
              <a:rPr lang="en-GB" dirty="0"/>
              <a:t>yang </a:t>
            </a:r>
            <a:r>
              <a:rPr lang="id" dirty="0"/>
              <a:t>akan </a:t>
            </a:r>
            <a:r>
              <a:rPr lang="id" u="sng" dirty="0"/>
              <a:t>Anda</a:t>
            </a:r>
            <a:r>
              <a:rPr lang="id" dirty="0"/>
              <a:t> </a:t>
            </a:r>
            <a:r>
              <a:rPr lang="en-GB" dirty="0" err="1"/>
              <a:t>atur</a:t>
            </a:r>
            <a:r>
              <a:rPr lang="en-GB" dirty="0"/>
              <a:t> </a:t>
            </a:r>
            <a:r>
              <a:rPr lang="en-GB" dirty="0" err="1"/>
              <a:t>ketika</a:t>
            </a:r>
            <a:r>
              <a:rPr lang="en-GB" dirty="0"/>
              <a:t> </a:t>
            </a:r>
            <a:r>
              <a:rPr lang="id" dirty="0"/>
              <a:t>mengajarkan aspek ESD di​ </a:t>
            </a:r>
            <a:r>
              <a:rPr lang="en-GB" dirty="0" err="1"/>
              <a:t>daerah</a:t>
            </a:r>
            <a:r>
              <a:rPr lang="en-GB" dirty="0"/>
              <a:t> kalian</a:t>
            </a:r>
            <a:r>
              <a:rPr lang="id" dirty="0"/>
              <a:t> ?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A88AE9F-BF99-1F73-9C0D-F0BAB11C6D66}"/>
              </a:ext>
            </a:extLst>
          </p:cNvPr>
          <p:cNvSpPr txBox="1"/>
          <p:nvPr/>
        </p:nvSpPr>
        <p:spPr>
          <a:xfrm>
            <a:off x="4672584" y="6391656"/>
            <a:ext cx="3483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" sz="800" dirty="0">
                <a:solidFill>
                  <a:schemeClr val="bg1">
                    <a:lumMod val="65000"/>
                  </a:schemeClr>
                </a:solidFill>
              </a:rPr>
              <a:t>XXX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0AFB9A2-1D8A-C336-59F9-705D0F98E8A9}"/>
              </a:ext>
            </a:extLst>
          </p:cNvPr>
          <p:cNvSpPr txBox="1"/>
          <p:nvPr/>
        </p:nvSpPr>
        <p:spPr>
          <a:xfrm>
            <a:off x="7412736" y="3338208"/>
            <a:ext cx="3941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" i="1" dirty="0" err="1">
                <a:solidFill>
                  <a:srgbClr val="FF0000"/>
                </a:solidFill>
              </a:rPr>
              <a:t>Di </a:t>
            </a:r>
            <a:r>
              <a:rPr lang="id" i="1" dirty="0">
                <a:solidFill>
                  <a:srgbClr val="FF0000"/>
                </a:solidFill>
              </a:rPr>
              <a:t>sini, kode QR </a:t>
            </a:r>
            <a:r>
              <a:rPr lang="id" i="1" dirty="0" err="1">
                <a:solidFill>
                  <a:srgbClr val="FF0000"/>
                </a:solidFill>
              </a:rPr>
              <a:t>ke alat </a:t>
            </a:r>
            <a:r>
              <a:rPr lang="id" i="1" dirty="0">
                <a:solidFill>
                  <a:srgbClr val="FF0000"/>
                </a:solidFill>
              </a:rPr>
              <a:t>digital seperti </a:t>
            </a:r>
            <a:r>
              <a:rPr lang="id" i="1" dirty="0" err="1">
                <a:solidFill>
                  <a:srgbClr val="FF0000"/>
                </a:solidFill>
              </a:rPr>
              <a:t>Mentimeter </a:t>
            </a:r>
            <a:r>
              <a:rPr lang="id" i="1" dirty="0">
                <a:solidFill>
                  <a:srgbClr val="FF0000"/>
                </a:solidFill>
              </a:rPr>
              <a:t>( </a:t>
            </a:r>
            <a:r>
              <a:rPr lang="id" i="1" dirty="0" err="1">
                <a:solidFill>
                  <a:srgbClr val="FF0000"/>
                </a:solidFill>
              </a:rPr>
              <a:t>mentimeter.com </a:t>
            </a:r>
            <a:r>
              <a:rPr lang="id" i="1" dirty="0">
                <a:solidFill>
                  <a:srgbClr val="FF0000"/>
                </a:solidFill>
              </a:rPr>
              <a:t>) </a:t>
            </a:r>
            <a:r>
              <a:rPr lang="id" i="1" dirty="0" err="1">
                <a:solidFill>
                  <a:srgbClr val="FF0000"/>
                </a:solidFill>
              </a:rPr>
              <a:t>bisa</a:t>
            </a:r>
            <a:r>
              <a:rPr lang="id" i="1" dirty="0">
                <a:solidFill>
                  <a:srgbClr val="FF0000"/>
                </a:solidFill>
              </a:rPr>
              <a:t> </a:t>
            </a:r>
            <a:r>
              <a:rPr lang="id" i="1" dirty="0" err="1">
                <a:solidFill>
                  <a:srgbClr val="FF0000"/>
                </a:solidFill>
              </a:rPr>
              <a:t>menjadi</a:t>
            </a:r>
            <a:r>
              <a:rPr lang="id" i="1" dirty="0">
                <a:solidFill>
                  <a:srgbClr val="FF0000"/>
                </a:solidFill>
              </a:rPr>
              <a:t> </a:t>
            </a:r>
            <a:r>
              <a:rPr lang="id" i="1" dirty="0" err="1">
                <a:solidFill>
                  <a:srgbClr val="FF0000"/>
                </a:solidFill>
              </a:rPr>
              <a:t>dimasukkan</a:t>
            </a:r>
            <a:r>
              <a:rPr lang="id" i="1" dirty="0">
                <a:solidFill>
                  <a:srgbClr val="FF0000"/>
                </a:solidFill>
              </a:rPr>
              <a:t> </a:t>
            </a:r>
            <a:r>
              <a:rPr lang="id" i="1" dirty="0" err="1">
                <a:solidFill>
                  <a:srgbClr val="FF0000"/>
                </a:solidFill>
              </a:rPr>
              <a:t>ke</a:t>
            </a:r>
            <a:r>
              <a:rPr lang="id" i="1" dirty="0">
                <a:solidFill>
                  <a:srgbClr val="FF0000"/>
                </a:solidFill>
              </a:rPr>
              <a:t> </a:t>
            </a:r>
            <a:r>
              <a:rPr lang="id" i="1" dirty="0" err="1">
                <a:solidFill>
                  <a:srgbClr val="FF0000"/>
                </a:solidFill>
              </a:rPr>
              <a:t>mengumpulkan</a:t>
            </a:r>
            <a:r>
              <a:rPr lang="id" i="1" dirty="0">
                <a:solidFill>
                  <a:srgbClr val="FF0000"/>
                </a:solidFill>
              </a:rPr>
              <a:t> </a:t>
            </a:r>
            <a:r>
              <a:rPr lang="id" i="1" dirty="0" err="1">
                <a:solidFill>
                  <a:srgbClr val="FF0000"/>
                </a:solidFill>
              </a:rPr>
              <a:t>itu</a:t>
            </a:r>
            <a:r>
              <a:rPr lang="id" i="1" dirty="0">
                <a:solidFill>
                  <a:srgbClr val="FF0000"/>
                </a:solidFill>
              </a:rPr>
              <a:t> </a:t>
            </a:r>
            <a:r>
              <a:rPr lang="id" i="1" dirty="0" err="1">
                <a:solidFill>
                  <a:srgbClr val="FF0000"/>
                </a:solidFill>
              </a:rPr>
              <a:t>ide-ide </a:t>
            </a:r>
            <a:r>
              <a:rPr lang="id" i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9917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188534" y="1434955"/>
            <a:ext cx="6607629" cy="2387600"/>
          </a:xfrm>
        </p:spPr>
        <p:txBody>
          <a:bodyPr>
            <a:noAutofit/>
          </a:bodyPr>
          <a:lstStyle/>
          <a:p>
            <a:r>
              <a:rPr lang="id" sz="4000" b="1" dirty="0">
                <a:solidFill>
                  <a:srgbClr val="025952"/>
                </a:solidFill>
              </a:rPr>
              <a:t>Tinjauan/ </a:t>
            </a:r>
            <a:r>
              <a:rPr lang="id" sz="4000" b="1" dirty="0" err="1">
                <a:solidFill>
                  <a:srgbClr val="025952"/>
                </a:solidFill>
              </a:rPr>
              <a:t>ikhtisar terkini</a:t>
            </a:r>
            <a:r>
              <a:rPr lang="id" sz="4000" b="1" dirty="0">
                <a:solidFill>
                  <a:srgbClr val="025952"/>
                </a:solidFill>
              </a:rPr>
              <a:t> </a:t>
            </a:r>
            <a:r>
              <a:rPr lang="id" sz="4000" b="1" dirty="0" err="1">
                <a:solidFill>
                  <a:srgbClr val="025952"/>
                </a:solidFill>
              </a:rPr>
              <a:t>publikasi</a:t>
            </a:r>
            <a:endParaRPr lang="de-DE" sz="4000" b="1" dirty="0">
              <a:solidFill>
                <a:srgbClr val="0259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331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" b="1" dirty="0" err="1"/>
              <a:t>Ringkasan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8744" y="1591055"/>
            <a:ext cx="10811256" cy="4343401"/>
          </a:xfrm>
        </p:spPr>
        <p:txBody>
          <a:bodyPr>
            <a:normAutofit/>
          </a:bodyPr>
          <a:lstStyle/>
          <a:p>
            <a:r>
              <a:rPr lang="id" sz="2000" dirty="0" err="1"/>
              <a:t>Bourn </a:t>
            </a:r>
            <a:r>
              <a:rPr lang="id" sz="2000" dirty="0"/>
              <a:t>, D., </a:t>
            </a:r>
            <a:r>
              <a:rPr lang="id" sz="2000" dirty="0" err="1"/>
              <a:t>Kalsoom </a:t>
            </a:r>
            <a:r>
              <a:rPr lang="id" sz="2000" dirty="0"/>
              <a:t>, Q., Soysal, N. &amp; Ince, B. (2023). Pemahaman dan Keterlibatan Calon Guru </a:t>
            </a:r>
            <a:r>
              <a:rPr lang="id" sz="2000" dirty="0" err="1"/>
              <a:t>dalam </a:t>
            </a:r>
            <a:r>
              <a:rPr lang="id" sz="2000" dirty="0"/>
              <a:t>Pendidikan </a:t>
            </a:r>
            <a:r>
              <a:rPr lang="id" sz="2000" dirty="0" err="1"/>
              <a:t>untuk</a:t>
            </a:r>
            <a:r>
              <a:rPr lang="id" sz="2000" dirty="0"/>
              <a:t> Pembangunan </a:t>
            </a:r>
            <a:r>
              <a:rPr lang="id" sz="2000" dirty="0" err="1"/>
              <a:t>Berkelanjutan </a:t>
            </a:r>
            <a:r>
              <a:rPr lang="id" sz="2000" dirty="0"/>
              <a:t>(ESD) di Inggris, </a:t>
            </a:r>
            <a:r>
              <a:rPr lang="id" sz="2000" dirty="0" err="1"/>
              <a:t>Turki </a:t>
            </a:r>
            <a:r>
              <a:rPr lang="id" sz="2000" dirty="0"/>
              <a:t>, dan Pakistan. Makalah Penelitian DERC </a:t>
            </a:r>
            <a:r>
              <a:rPr lang="id" sz="2000" dirty="0" err="1"/>
              <a:t>no . 23. London: Institut Pendidikan </a:t>
            </a:r>
            <a:r>
              <a:rPr lang="id" sz="2000" dirty="0"/>
              <a:t>UCL .</a:t>
            </a:r>
          </a:p>
          <a:p>
            <a:r>
              <a:rPr lang="id" sz="2000" dirty="0" err="1"/>
              <a:t>Rocksén </a:t>
            </a:r>
            <a:r>
              <a:rPr lang="id" sz="2000" dirty="0"/>
              <a:t>, M., </a:t>
            </a:r>
            <a:r>
              <a:rPr lang="id" sz="2000" dirty="0" err="1"/>
              <a:t>Vhurumuku </a:t>
            </a:r>
            <a:r>
              <a:rPr lang="id" sz="2000" dirty="0"/>
              <a:t>, E., &amp; Svensson, M. (2022). </a:t>
            </a:r>
            <a:r>
              <a:rPr lang="id" sz="2000" dirty="0" err="1"/>
              <a:t>Keberlanjutan </a:t>
            </a:r>
            <a:r>
              <a:rPr lang="id" sz="2000" dirty="0"/>
              <a:t>dan </a:t>
            </a:r>
            <a:r>
              <a:rPr lang="id" sz="2000" dirty="0" err="1"/>
              <a:t>sains </a:t>
            </a:r>
            <a:r>
              <a:rPr lang="id" sz="2000" dirty="0"/>
              <a:t>dan </a:t>
            </a:r>
            <a:r>
              <a:rPr lang="id" sz="2000" dirty="0" err="1"/>
              <a:t>teknologi</a:t>
            </a:r>
            <a:r>
              <a:rPr lang="id" sz="2000" dirty="0"/>
              <a:t> </a:t>
            </a:r>
            <a:r>
              <a:rPr lang="id" sz="2000" dirty="0" err="1"/>
              <a:t>guru</a:t>
            </a:r>
            <a:r>
              <a:rPr lang="id" sz="2000" dirty="0"/>
              <a:t> </a:t>
            </a:r>
            <a:r>
              <a:rPr lang="id" sz="2000" dirty="0" err="1"/>
              <a:t>pendidikan : </a:t>
            </a:r>
            <a:r>
              <a:rPr lang="id" sz="2000" dirty="0"/>
              <a:t>Tinjauan </a:t>
            </a:r>
            <a:r>
              <a:rPr lang="id" sz="2000" dirty="0" err="1"/>
              <a:t>itu</a:t>
            </a:r>
            <a:r>
              <a:rPr lang="id" sz="2000" dirty="0"/>
              <a:t> </a:t>
            </a:r>
            <a:r>
              <a:rPr lang="id" sz="2000" dirty="0" err="1"/>
              <a:t>Sastra </a:t>
            </a:r>
            <a:r>
              <a:rPr lang="id" sz="2000" dirty="0"/>
              <a:t>. Pendidikan Guru Sains dan Teknologi </a:t>
            </a:r>
            <a:r>
              <a:rPr lang="id" sz="2000" dirty="0" err="1"/>
              <a:t>di</a:t>
            </a:r>
            <a:r>
              <a:rPr lang="id" sz="2000" dirty="0"/>
              <a:t> </a:t>
            </a:r>
            <a:r>
              <a:rPr lang="id" sz="2000" dirty="0" err="1"/>
              <a:t>Antroposen </a:t>
            </a:r>
            <a:r>
              <a:rPr lang="id" sz="2000" dirty="0"/>
              <a:t>, 13-32.</a:t>
            </a:r>
          </a:p>
          <a:p>
            <a:r>
              <a:rPr lang="id" sz="2000" dirty="0" err="1"/>
              <a:t>Algurén </a:t>
            </a:r>
            <a:r>
              <a:rPr lang="id" sz="2000" dirty="0"/>
              <a:t>, B. (2021). </a:t>
            </a:r>
            <a:r>
              <a:rPr lang="id" sz="2000" dirty="0" err="1"/>
              <a:t>Bagaimana</a:t>
            </a:r>
            <a:r>
              <a:rPr lang="id" sz="2000" dirty="0"/>
              <a:t> </a:t>
            </a:r>
            <a:r>
              <a:rPr lang="id" sz="2000" dirty="0" err="1"/>
              <a:t>untuk </a:t>
            </a:r>
            <a:r>
              <a:rPr lang="id" sz="2000" dirty="0"/>
              <a:t>menghasilkan</a:t>
            </a:r>
            <a:r>
              <a:rPr lang="id" sz="2000" dirty="0" err="1"/>
              <a:t>​</a:t>
            </a:r>
            <a:r>
              <a:rPr lang="id" sz="2000" dirty="0"/>
              <a:t> </a:t>
            </a:r>
            <a:r>
              <a:rPr lang="id" sz="2000" dirty="0" err="1"/>
              <a:t>perubahan </a:t>
            </a:r>
            <a:r>
              <a:rPr lang="id" sz="2000" dirty="0"/>
              <a:t>– tinjauan </a:t>
            </a:r>
            <a:r>
              <a:rPr lang="id" sz="2000" dirty="0" err="1"/>
              <a:t>pustaka tentang</a:t>
            </a:r>
            <a:r>
              <a:rPr lang="id" sz="2000" dirty="0"/>
              <a:t> </a:t>
            </a:r>
            <a:r>
              <a:rPr lang="id" sz="2000" dirty="0" err="1"/>
              <a:t>pendidikan </a:t>
            </a:r>
            <a:r>
              <a:rPr lang="id" sz="2000" dirty="0"/>
              <a:t>dan </a:t>
            </a:r>
            <a:r>
              <a:rPr lang="id" sz="2000" dirty="0" err="1"/>
              <a:t>pembelajaran</a:t>
            </a:r>
            <a:r>
              <a:rPr lang="id" sz="2000" dirty="0"/>
              <a:t> </a:t>
            </a:r>
            <a:r>
              <a:rPr lang="id" sz="2000" dirty="0" err="1"/>
              <a:t>kegiatan</a:t>
            </a:r>
            <a:r>
              <a:rPr lang="id" sz="2000" dirty="0"/>
              <a:t> </a:t>
            </a:r>
            <a:r>
              <a:rPr lang="id" sz="2000" dirty="0" err="1"/>
              <a:t>untuk</a:t>
            </a:r>
            <a:r>
              <a:rPr lang="id" sz="2000" dirty="0"/>
              <a:t> </a:t>
            </a:r>
            <a:r>
              <a:rPr lang="id" sz="2000" dirty="0" err="1"/>
              <a:t>berkelanjutan</a:t>
            </a:r>
            <a:r>
              <a:rPr lang="id" sz="2000" dirty="0"/>
              <a:t> </a:t>
            </a:r>
            <a:r>
              <a:rPr lang="id" sz="2000" dirty="0" err="1"/>
              <a:t>pengembangan </a:t>
            </a:r>
            <a:r>
              <a:rPr lang="id" sz="2000" dirty="0"/>
              <a:t>. </a:t>
            </a:r>
            <a:r>
              <a:rPr lang="id" sz="2000" dirty="0" err="1"/>
              <a:t>Wacana </a:t>
            </a:r>
            <a:r>
              <a:rPr lang="id" sz="2000" dirty="0"/>
              <a:t>dan Komunikasi </a:t>
            </a:r>
            <a:r>
              <a:rPr lang="id" sz="2000" dirty="0" err="1"/>
              <a:t>untuk</a:t>
            </a:r>
            <a:r>
              <a:rPr lang="id" sz="2000" dirty="0"/>
              <a:t> Pendidikan </a:t>
            </a:r>
            <a:r>
              <a:rPr lang="id" sz="2000" dirty="0" err="1"/>
              <a:t>Berkelanjutan </a:t>
            </a:r>
            <a:r>
              <a:rPr lang="id" sz="2000" dirty="0"/>
              <a:t>, 12(1), 5-21.</a:t>
            </a:r>
          </a:p>
        </p:txBody>
      </p:sp>
    </p:spTree>
    <p:extLst>
      <p:ext uri="{BB962C8B-B14F-4D97-AF65-F5344CB8AC3E}">
        <p14:creationId xmlns:p14="http://schemas.microsoft.com/office/powerpoint/2010/main" val="2792448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" b="1" dirty="0" err="1"/>
              <a:t>Beberapa</a:t>
            </a:r>
            <a:r>
              <a:rPr lang="id" b="1" dirty="0"/>
              <a:t> </a:t>
            </a:r>
            <a:r>
              <a:rPr lang="id" b="1" dirty="0" err="1"/>
              <a:t>temuan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8744" y="1591055"/>
            <a:ext cx="10811256" cy="4343401"/>
          </a:xfrm>
        </p:spPr>
        <p:txBody>
          <a:bodyPr>
            <a:normAutofit/>
          </a:bodyPr>
          <a:lstStyle/>
          <a:p>
            <a:r>
              <a:rPr lang="id" sz="1800" dirty="0">
                <a:effectLst/>
                <a:latin typeface="Calibri" panose="020F0502020204030204" pitchFamily="34" charset="0"/>
              </a:rPr>
              <a:t>Komitmen </a:t>
            </a:r>
            <a:r>
              <a:rPr lang="id" sz="1800" dirty="0">
                <a:latin typeface="Calibri" panose="020F0502020204030204" pitchFamily="34" charset="0"/>
              </a:rPr>
              <a:t>lembaga </a:t>
            </a:r>
            <a:r>
              <a:rPr lang="id" sz="1800" dirty="0">
                <a:effectLst/>
                <a:latin typeface="Calibri" panose="020F0502020204030204" pitchFamily="34" charset="0"/>
              </a:rPr>
              <a:t>sendiri​ ke keberlanjutan dan ESD adalah penting dalam pengembangan konsepsi </a:t>
            </a:r>
            <a:r>
              <a:rPr lang="en-GB" sz="1800" dirty="0">
                <a:effectLst/>
                <a:latin typeface="Calibri" panose="020F0502020204030204" pitchFamily="34" charset="0"/>
              </a:rPr>
              <a:t>mahasiswa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calon</a:t>
            </a:r>
            <a:r>
              <a:rPr lang="en-GB" sz="1800" dirty="0">
                <a:effectLst/>
                <a:latin typeface="Calibri" panose="020F0502020204030204" pitchFamily="34" charset="0"/>
              </a:rPr>
              <a:t> </a:t>
            </a:r>
            <a:r>
              <a:rPr lang="id" sz="1800" dirty="0">
                <a:effectLst/>
                <a:latin typeface="Calibri" panose="020F0502020204030204" pitchFamily="34" charset="0"/>
              </a:rPr>
              <a:t>guru​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terhadap</a:t>
            </a:r>
            <a:r>
              <a:rPr lang="en-GB" sz="1800" dirty="0">
                <a:effectLst/>
                <a:latin typeface="Calibri" panose="020F0502020204030204" pitchFamily="34" charset="0"/>
              </a:rPr>
              <a:t> </a:t>
            </a:r>
            <a:r>
              <a:rPr lang="id" sz="1800" dirty="0">
                <a:effectLst/>
                <a:latin typeface="Calibri" panose="020F0502020204030204" pitchFamily="34" charset="0"/>
              </a:rPr>
              <a:t>ESD , dan pemberdayaan mereka </a:t>
            </a:r>
            <a:r>
              <a:rPr lang="en-GB" sz="1800" dirty="0">
                <a:effectLst/>
                <a:latin typeface="Calibri" panose="020F0502020204030204" pitchFamily="34" charset="0"/>
              </a:rPr>
              <a:t>untuk</a:t>
            </a:r>
            <a:r>
              <a:rPr lang="id" sz="1800" dirty="0">
                <a:effectLst/>
                <a:latin typeface="Calibri" panose="020F0502020204030204" pitchFamily="34" charset="0"/>
              </a:rPr>
              <a:t> bertindak sebagai pendidik ESD di​ masa depan pengajaran ( Bourn dkk., 2021)</a:t>
            </a:r>
          </a:p>
          <a:p>
            <a:r>
              <a:rPr lang="id" sz="1800" dirty="0">
                <a:effectLst/>
                <a:latin typeface="Calibri" panose="020F0502020204030204" pitchFamily="34" charset="0"/>
              </a:rPr>
              <a:t>Pendidikan dan </a:t>
            </a:r>
            <a:r>
              <a:rPr lang="id" sz="1800" dirty="0">
                <a:latin typeface="Calibri" panose="020F0502020204030204" pitchFamily="34" charset="0"/>
              </a:rPr>
              <a:t>kegiatan </a:t>
            </a:r>
            <a:r>
              <a:rPr lang="id" sz="1800" dirty="0">
                <a:effectLst/>
                <a:latin typeface="Calibri" panose="020F0502020204030204" pitchFamily="34" charset="0"/>
              </a:rPr>
              <a:t>pembelajaran dalam ESD adalah sebagian besar berdasarkan diskusi dan refleksi , dimulai​ dengan konkret masalah atau pengalaman , dan umumnya tidak disiplin spesifik , melainkan interdisipliner ( </a:t>
            </a:r>
            <a:r>
              <a:rPr lang="id" sz="1800" dirty="0"/>
              <a:t>Algurén , 2021)</a:t>
            </a:r>
          </a:p>
          <a:p>
            <a:r>
              <a:rPr lang="id" sz="1800" dirty="0">
                <a:effectLst/>
                <a:latin typeface="Calibri" panose="020F0502020204030204" pitchFamily="34" charset="0"/>
              </a:rPr>
              <a:t>ELA </a:t>
            </a:r>
            <a:r>
              <a:rPr lang="id" sz="1800" dirty="0" err="1">
                <a:latin typeface="Calibri" panose="020F0502020204030204" pitchFamily="34" charset="0"/>
              </a:rPr>
              <a:t>sebagian besar</a:t>
            </a:r>
            <a:r>
              <a:rPr lang="id" sz="1800" dirty="0">
                <a:latin typeface="Calibri" panose="020F0502020204030204" pitchFamily="34" charset="0"/>
              </a:rPr>
              <a:t> </a:t>
            </a:r>
            <a:r>
              <a:rPr lang="id" sz="1800" dirty="0" err="1">
                <a:latin typeface="Calibri" panose="020F0502020204030204" pitchFamily="34" charset="0"/>
              </a:rPr>
              <a:t>menggunakan</a:t>
            </a:r>
            <a:r>
              <a:rPr lang="id" sz="1800" dirty="0">
                <a:latin typeface="Calibri" panose="020F0502020204030204" pitchFamily="34" charset="0"/>
              </a:rPr>
              <a:t> </a:t>
            </a:r>
            <a:r>
              <a:rPr lang="id" sz="1800" dirty="0" err="1">
                <a:latin typeface="Calibri" panose="020F0502020204030204" pitchFamily="34" charset="0"/>
              </a:rPr>
              <a:t>partisipasi</a:t>
            </a:r>
            <a:r>
              <a:rPr lang="id" sz="1800" dirty="0">
                <a:latin typeface="Calibri" panose="020F0502020204030204" pitchFamily="34" charset="0"/>
              </a:rPr>
              <a:t> </a:t>
            </a:r>
            <a:r>
              <a:rPr lang="id" sz="1800" dirty="0" err="1">
                <a:latin typeface="Calibri" panose="020F0502020204030204" pitchFamily="34" charset="0"/>
              </a:rPr>
              <a:t>pengajaran</a:t>
            </a:r>
            <a:r>
              <a:rPr lang="id" sz="1800" dirty="0">
                <a:latin typeface="Calibri" panose="020F0502020204030204" pitchFamily="34" charset="0"/>
              </a:rPr>
              <a:t> </a:t>
            </a:r>
            <a:r>
              <a:rPr lang="id" sz="1800" dirty="0" err="1">
                <a:latin typeface="Calibri" panose="020F0502020204030204" pitchFamily="34" charset="0"/>
              </a:rPr>
              <a:t>metode berbasis </a:t>
            </a:r>
            <a:r>
              <a:rPr lang="id" sz="1800" dirty="0">
                <a:latin typeface="Calibri" panose="020F0502020204030204" pitchFamily="34" charset="0"/>
              </a:rPr>
              <a:t>masalah </a:t>
            </a:r>
            <a:r>
              <a:rPr lang="id" sz="1800" dirty="0" err="1">
                <a:latin typeface="Calibri" panose="020F0502020204030204" pitchFamily="34" charset="0"/>
              </a:rPr>
              <a:t>pembelajaran </a:t>
            </a:r>
            <a:r>
              <a:rPr lang="id" sz="1800" dirty="0">
                <a:latin typeface="Calibri" panose="020F0502020204030204" pitchFamily="34" charset="0"/>
              </a:rPr>
              <a:t>dan </a:t>
            </a:r>
            <a:r>
              <a:rPr lang="id" sz="1800" dirty="0" err="1">
                <a:latin typeface="Calibri" panose="020F0502020204030204" pitchFamily="34" charset="0"/>
              </a:rPr>
              <a:t>kolaborasi</a:t>
            </a:r>
            <a:r>
              <a:rPr lang="id" sz="1800" dirty="0">
                <a:latin typeface="Calibri" panose="020F0502020204030204" pitchFamily="34" charset="0"/>
              </a:rPr>
              <a:t> </a:t>
            </a:r>
            <a:r>
              <a:rPr lang="id" sz="1800" dirty="0">
                <a:effectLst/>
                <a:latin typeface="Calibri" panose="020F0502020204030204" pitchFamily="34" charset="0"/>
              </a:rPr>
              <a:t>( </a:t>
            </a:r>
            <a:r>
              <a:rPr lang="id" sz="1800" dirty="0" err="1"/>
              <a:t>Algurén </a:t>
            </a:r>
            <a:r>
              <a:rPr lang="id" sz="1800" dirty="0"/>
              <a:t>, 2021)</a:t>
            </a:r>
          </a:p>
          <a:p>
            <a:r>
              <a:rPr lang="id" sz="1800" dirty="0">
                <a:effectLst/>
                <a:latin typeface="Calibri" panose="020F0502020204030204" pitchFamily="34" charset="0"/>
              </a:rPr>
              <a:t>Meskipun UNESCO telah menguraikan </a:t>
            </a:r>
            <a:r>
              <a:rPr lang="id" sz="1800" dirty="0">
                <a:latin typeface="Calibri" panose="020F0502020204030204" pitchFamily="34" charset="0"/>
              </a:rPr>
              <a:t>tujuan </a:t>
            </a:r>
            <a:r>
              <a:rPr lang="id" sz="1800" dirty="0">
                <a:effectLst/>
                <a:latin typeface="Calibri" panose="020F0502020204030204" pitchFamily="34" charset="0"/>
              </a:rPr>
              <a:t>pembelajaran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ber</a:t>
            </a:r>
            <a:r>
              <a:rPr lang="id" sz="1800" dirty="0">
                <a:effectLst/>
                <a:latin typeface="Calibri" panose="020F0502020204030204" pitchFamily="34" charset="0"/>
              </a:rPr>
              <a:t>perilaku sebagai khususnya penting untuk ESD, ulasan tersebut mengungkapkan itu ini telah hampir tidak pernah dicapai oleh itu used ELA ( </a:t>
            </a:r>
            <a:r>
              <a:rPr lang="id" sz="1800" dirty="0"/>
              <a:t>Algurén , 2021)</a:t>
            </a:r>
          </a:p>
          <a:p>
            <a:r>
              <a:rPr lang="id" sz="1800" dirty="0">
                <a:effectLst/>
                <a:latin typeface="Calibri" panose="020F0502020204030204" pitchFamily="34" charset="0"/>
              </a:rPr>
              <a:t>Secara internasional , </a:t>
            </a:r>
            <a:r>
              <a:rPr lang="id" sz="1800" dirty="0">
                <a:latin typeface="Calibri" panose="020F0502020204030204" pitchFamily="34" charset="0"/>
              </a:rPr>
              <a:t>upaya </a:t>
            </a:r>
            <a:r>
              <a:rPr lang="id" sz="1800" dirty="0">
                <a:effectLst/>
                <a:latin typeface="Calibri" panose="020F0502020204030204" pitchFamily="34" charset="0"/>
              </a:rPr>
              <a:t>penelitian didukung oleh</a:t>
            </a:r>
            <a:r>
              <a:rPr lang="id" sz="1800" dirty="0">
                <a:latin typeface="Calibri" panose="020F0502020204030204" pitchFamily="34" charset="0"/>
              </a:rPr>
              <a:t> </a:t>
            </a:r>
            <a:r>
              <a:rPr lang="id" sz="1800" dirty="0">
                <a:effectLst/>
                <a:latin typeface="Calibri" panose="020F0502020204030204" pitchFamily="34" charset="0"/>
              </a:rPr>
              <a:t>jangkauan</a:t>
            </a:r>
            <a:r>
              <a:rPr lang="en-GB" sz="1800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luas</a:t>
            </a:r>
            <a:r>
              <a:rPr lang="id" sz="1800" dirty="0">
                <a:effectLst/>
                <a:latin typeface="Calibri" panose="020F0502020204030204" pitchFamily="34" charset="0"/>
              </a:rPr>
              <a:t> dari teori dominan paradigma termasuk </a:t>
            </a:r>
            <a:r>
              <a:rPr lang="id" sz="1800" dirty="0">
                <a:latin typeface="Calibri" panose="020F0502020204030204" pitchFamily="34" charset="0"/>
              </a:rPr>
              <a:t>teori </a:t>
            </a:r>
            <a:r>
              <a:rPr lang="en-GB" sz="1800" dirty="0">
                <a:latin typeface="Calibri" panose="020F0502020204030204" pitchFamily="34" charset="0"/>
              </a:rPr>
              <a:t> </a:t>
            </a:r>
            <a:r>
              <a:rPr lang="id" sz="1800" dirty="0">
                <a:effectLst/>
                <a:latin typeface="Calibri" panose="020F0502020204030204" pitchFamily="34" charset="0"/>
              </a:rPr>
              <a:t>kognitif</a:t>
            </a:r>
            <a:r>
              <a:rPr lang="en-GB" sz="1800" dirty="0">
                <a:effectLst/>
                <a:latin typeface="Calibri" panose="020F0502020204030204" pitchFamily="34" charset="0"/>
              </a:rPr>
              <a:t>, </a:t>
            </a:r>
            <a:r>
              <a:rPr lang="id" sz="1800" dirty="0">
                <a:effectLst/>
                <a:latin typeface="Calibri" panose="020F0502020204030204" pitchFamily="34" charset="0"/>
              </a:rPr>
              <a:t>teori</a:t>
            </a:r>
            <a:r>
              <a:rPr lang="id" sz="1800" dirty="0">
                <a:latin typeface="Calibri" panose="020F0502020204030204" pitchFamily="34" charset="0"/>
              </a:rPr>
              <a:t> kritis </a:t>
            </a:r>
            <a:r>
              <a:rPr lang="id" sz="1800" dirty="0">
                <a:effectLst/>
                <a:latin typeface="Calibri" panose="020F0502020204030204" pitchFamily="34" charset="0"/>
              </a:rPr>
              <a:t>dan sosio-ekologis teori , tapi riset muncul </a:t>
            </a:r>
            <a:r>
              <a:rPr lang="en-GB" sz="1800" dirty="0" err="1">
                <a:latin typeface="Calibri" panose="020F0502020204030204" pitchFamily="34" charset="0"/>
              </a:rPr>
              <a:t>didorong</a:t>
            </a:r>
            <a:r>
              <a:rPr lang="en-GB" sz="1800" dirty="0">
                <a:latin typeface="Calibri" panose="020F0502020204030204" pitchFamily="34" charset="0"/>
              </a:rPr>
              <a:t> </a:t>
            </a:r>
            <a:r>
              <a:rPr lang="id" sz="1800" dirty="0">
                <a:effectLst/>
                <a:latin typeface="Calibri" panose="020F0502020204030204" pitchFamily="34" charset="0"/>
              </a:rPr>
              <a:t>oleh</a:t>
            </a:r>
            <a:r>
              <a:rPr lang="id" sz="1800" dirty="0">
                <a:latin typeface="Calibri" panose="020F0502020204030204" pitchFamily="34" charset="0"/>
              </a:rPr>
              <a:t> </a:t>
            </a:r>
            <a:r>
              <a:rPr lang="id" sz="1800" dirty="0">
                <a:effectLst/>
                <a:latin typeface="Calibri" panose="020F0502020204030204" pitchFamily="34" charset="0"/>
              </a:rPr>
              <a:t>ideologi dan filosofi yang berbeda orientasi dan keyakinan (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Pengaruh</a:t>
            </a:r>
            <a:r>
              <a:rPr lang="id" sz="1800" dirty="0">
                <a:effectLst/>
                <a:latin typeface="Calibri" panose="020F0502020204030204" pitchFamily="34" charset="0"/>
              </a:rPr>
              <a:t> Barat vs. </a:t>
            </a:r>
            <a:r>
              <a:rPr lang="id" sz="1800" dirty="0" err="1">
                <a:latin typeface="Calibri" panose="020F0502020204030204" pitchFamily="34" charset="0"/>
              </a:rPr>
              <a:t>indigenisasi </a:t>
            </a:r>
            <a:r>
              <a:rPr lang="id" sz="1800" dirty="0">
                <a:latin typeface="Calibri" panose="020F0502020204030204" pitchFamily="34" charset="0"/>
              </a:rPr>
              <a:t>, </a:t>
            </a:r>
            <a:r>
              <a:rPr lang="id" sz="1800" dirty="0" err="1">
                <a:latin typeface="Calibri" panose="020F0502020204030204" pitchFamily="34" charset="0"/>
              </a:rPr>
              <a:t>dekolonisasi, </a:t>
            </a:r>
            <a:r>
              <a:rPr lang="id" sz="1800" dirty="0">
                <a:latin typeface="Calibri" panose="020F0502020204030204" pitchFamily="34" charset="0"/>
              </a:rPr>
              <a:t>dll.) ( </a:t>
            </a:r>
            <a:r>
              <a:rPr lang="id" sz="1800" dirty="0" err="1"/>
              <a:t>Rocksén </a:t>
            </a:r>
            <a:r>
              <a:rPr lang="id" sz="1800" dirty="0"/>
              <a:t>et al., 2022)</a:t>
            </a:r>
            <a:endParaRPr lang="de-DE" sz="1800" dirty="0">
              <a:effectLst/>
              <a:latin typeface="Calibri" panose="020F0502020204030204" pitchFamily="34" charset="0"/>
            </a:endParaRPr>
          </a:p>
          <a:p>
            <a:endParaRPr lang="de-DE" sz="1400" dirty="0">
              <a:effectLst/>
              <a:latin typeface="Calibri" panose="020F0502020204030204" pitchFamily="34" charset="0"/>
            </a:endParaRPr>
          </a:p>
          <a:p>
            <a:endParaRPr lang="de-DE" sz="1400" dirty="0">
              <a:effectLst/>
              <a:latin typeface="Calibri" panose="020F0502020204030204" pitchFamily="34" charset="0"/>
            </a:endParaRP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931546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" b="1" dirty="0" err="1"/>
              <a:t>Beberapa</a:t>
            </a:r>
            <a:r>
              <a:rPr lang="id" b="1" dirty="0"/>
              <a:t> </a:t>
            </a:r>
            <a:r>
              <a:rPr lang="id" b="1" dirty="0" err="1"/>
              <a:t>temuan</a:t>
            </a:r>
            <a:endParaRPr lang="de-DE" b="1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1623B2F-C83C-8DE6-FB9B-981CEA705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48" y="1473534"/>
            <a:ext cx="7080504" cy="452254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EEAA691-6D2B-AE72-DDE8-E5005B9508BE}"/>
              </a:ext>
            </a:extLst>
          </p:cNvPr>
          <p:cNvSpPr txBox="1"/>
          <p:nvPr/>
        </p:nvSpPr>
        <p:spPr>
          <a:xfrm>
            <a:off x="4672584" y="6391656"/>
            <a:ext cx="3483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" sz="800" dirty="0">
                <a:solidFill>
                  <a:schemeClr val="bg1">
                    <a:lumMod val="65000"/>
                  </a:schemeClr>
                </a:solidFill>
              </a:rPr>
              <a:t>(Bourne dkk., 2023, hal. 23)</a:t>
            </a:r>
          </a:p>
        </p:txBody>
      </p:sp>
    </p:spTree>
    <p:extLst>
      <p:ext uri="{BB962C8B-B14F-4D97-AF65-F5344CB8AC3E}">
        <p14:creationId xmlns:p14="http://schemas.microsoft.com/office/powerpoint/2010/main" val="2660284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49038" y="1352659"/>
            <a:ext cx="6607629" cy="2387600"/>
          </a:xfrm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rgbClr val="025952"/>
                </a:solidFill>
              </a:rPr>
              <a:t>Studi </a:t>
            </a:r>
            <a:r>
              <a:rPr lang="id" sz="4000" b="1" dirty="0">
                <a:solidFill>
                  <a:srgbClr val="025952"/>
                </a:solidFill>
              </a:rPr>
              <a:t>Kasus pada </a:t>
            </a:r>
            <a:r>
              <a:rPr lang="en-GB" sz="4000" b="1" dirty="0">
                <a:solidFill>
                  <a:srgbClr val="025952"/>
                </a:solidFill>
              </a:rPr>
              <a:t>beberapa</a:t>
            </a:r>
            <a:r>
              <a:rPr lang="id" sz="4000" b="1" dirty="0">
                <a:solidFill>
                  <a:srgbClr val="025952"/>
                </a:solidFill>
              </a:rPr>
              <a:t> </a:t>
            </a:r>
            <a:r>
              <a:rPr lang="en-GB" sz="4000" b="1" dirty="0" err="1">
                <a:solidFill>
                  <a:srgbClr val="025952"/>
                </a:solidFill>
              </a:rPr>
              <a:t>tren</a:t>
            </a:r>
            <a:r>
              <a:rPr lang="en-GB" sz="4000" b="1" dirty="0">
                <a:solidFill>
                  <a:srgbClr val="025952"/>
                </a:solidFill>
              </a:rPr>
              <a:t> penelitian </a:t>
            </a:r>
            <a:r>
              <a:rPr lang="en-GB" sz="4000" b="1" dirty="0" err="1">
                <a:solidFill>
                  <a:srgbClr val="025952"/>
                </a:solidFill>
              </a:rPr>
              <a:t>terpilih</a:t>
            </a:r>
            <a:endParaRPr lang="de-DE" sz="4000" b="1" dirty="0">
              <a:solidFill>
                <a:srgbClr val="0259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813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1068</Words>
  <Application>Microsoft Office PowerPoint</Application>
  <PresentationFormat>Breitbild</PresentationFormat>
  <Paragraphs>68</Paragraphs>
  <Slides>18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</vt:lpstr>
      <vt:lpstr>Praktik baik ESD dari perspektif Internasional</vt:lpstr>
      <vt:lpstr>Kenapa kamu​ berfikir bahwa penting untuk membahas​ aspek penerapan ESD spesifik pada suatu negara?</vt:lpstr>
      <vt:lpstr>Berbeda daerah , berbeda pula permasalahannya</vt:lpstr>
      <vt:lpstr>Berbeda daerah , berbeda pula permasalahannya</vt:lpstr>
      <vt:lpstr>Tinjauan/ ikhtisar terkini publikasi</vt:lpstr>
      <vt:lpstr>Ringkasan</vt:lpstr>
      <vt:lpstr>Beberapa temuan</vt:lpstr>
      <vt:lpstr>Beberapa temuan</vt:lpstr>
      <vt:lpstr>Studi Kasus pada beberapa tren penelitian terpilih</vt:lpstr>
      <vt:lpstr>Kasus I</vt:lpstr>
      <vt:lpstr>PowerPoint-Präsentation</vt:lpstr>
      <vt:lpstr>Kasus II</vt:lpstr>
      <vt:lpstr>PowerPoint-Präsentation</vt:lpstr>
      <vt:lpstr>Kasus III</vt:lpstr>
      <vt:lpstr>PowerPoint-Präsentation</vt:lpstr>
      <vt:lpstr>Tugas: Gunakan basis data literatur, temukan dan sajikan satu lagi studi kasus penerapan pembelajaran ESD saat ini dari wilayah Anda ( yang diperluas ) .</vt:lpstr>
      <vt:lpstr>Presentasikan di depan kelas!</vt:lpstr>
      <vt:lpstr>Diskusi : Apa yang Bisa kita pelajari dari contoh-contoh praktik baik penerapan ESD dari perspektif internasional?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reviewer</dc:creator>
  <cp:lastModifiedBy>ingo eilks</cp:lastModifiedBy>
  <cp:revision>19</cp:revision>
  <dcterms:created xsi:type="dcterms:W3CDTF">2023-11-09T10:04:11Z</dcterms:created>
  <dcterms:modified xsi:type="dcterms:W3CDTF">2025-09-04T16:28:00Z</dcterms:modified>
</cp:coreProperties>
</file>