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2" r:id="rId6"/>
    <p:sldId id="260" r:id="rId7"/>
    <p:sldId id="263" r:id="rId8"/>
    <p:sldId id="274" r:id="rId9"/>
    <p:sldId id="264" r:id="rId10"/>
    <p:sldId id="261" r:id="rId11"/>
    <p:sldId id="265" r:id="rId12"/>
    <p:sldId id="269" r:id="rId13"/>
    <p:sldId id="268" r:id="rId14"/>
    <p:sldId id="270" r:id="rId15"/>
    <p:sldId id="271" r:id="rId16"/>
    <p:sldId id="272" r:id="rId17"/>
    <p:sldId id="266" r:id="rId18"/>
    <p:sldId id="267" r:id="rId19"/>
    <p:sldId id="27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84593"/>
  </p:normalViewPr>
  <p:slideViewPr>
    <p:cSldViewPr snapToGrid="0">
      <p:cViewPr varScale="1">
        <p:scale>
          <a:sx n="73" d="100"/>
          <a:sy n="73" d="100"/>
        </p:scale>
        <p:origin x="808" y="184"/>
      </p:cViewPr>
      <p:guideLst/>
    </p:cSldViewPr>
  </p:slideViewPr>
  <p:outlineViewPr>
    <p:cViewPr>
      <p:scale>
        <a:sx n="33" d="100"/>
        <a:sy n="33" d="100"/>
      </p:scale>
      <p:origin x="0" y="-21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2853-4AEA-8043-9D65-219AA7D2F62A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B1CF-61CB-0C45-B834-69E42CEF1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3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relies</a:t>
            </a:r>
            <a:r>
              <a:rPr lang="de-DE" dirty="0"/>
              <a:t> </a:t>
            </a:r>
            <a:r>
              <a:rPr lang="de-DE" dirty="0" err="1"/>
              <a:t>heavily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-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a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relevant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considering</a:t>
            </a:r>
            <a:r>
              <a:rPr lang="de-DE" dirty="0"/>
              <a:t> ESD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0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Here,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brainstorming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6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headlines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locally</a:t>
            </a:r>
            <a:r>
              <a:rPr lang="de-DE" dirty="0"/>
              <a:t> relevant </a:t>
            </a:r>
            <a:r>
              <a:rPr lang="de-DE" dirty="0" err="1"/>
              <a:t>issues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0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supplementary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</a:t>
            </a:r>
            <a:r>
              <a:rPr lang="de-DE" dirty="0" err="1"/>
              <a:t>folder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28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inserted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exemplary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supplementary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,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5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17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99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8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Here, </a:t>
            </a:r>
            <a:r>
              <a:rPr lang="de-DE" dirty="0" err="1"/>
              <a:t>databases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Google Scholar </a:t>
            </a:r>
            <a:r>
              <a:rPr lang="de-DE" dirty="0" err="1"/>
              <a:t>or</a:t>
            </a:r>
            <a:r>
              <a:rPr lang="de-DE" dirty="0"/>
              <a:t> ERIC (</a:t>
            </a:r>
            <a:r>
              <a:rPr lang="de-DE" dirty="0" err="1"/>
              <a:t>eric.ed.gov</a:t>
            </a:r>
            <a:r>
              <a:rPr lang="de-DE" dirty="0"/>
              <a:t>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99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9846" y="1825747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b="1" dirty="0">
                <a:solidFill>
                  <a:srgbClr val="025952"/>
                </a:solidFill>
              </a:rPr>
              <a:t>שיטות מיטביות בחינוך לפיתוח בר-קיימא מנקודת מבט בינלאומית</a:t>
            </a:r>
            <a:endParaRPr lang="de-DE" sz="48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5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78822" y="2938072"/>
            <a:ext cx="6607629" cy="84715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sz="4800" b="1" dirty="0">
                <a:solidFill>
                  <a:srgbClr val="025952"/>
                </a:solidFill>
              </a:rPr>
              <a:t>מקרים בנוגע למגמות נבחרות</a:t>
            </a:r>
          </a:p>
        </p:txBody>
      </p:sp>
    </p:spTree>
    <p:extLst>
      <p:ext uri="{BB962C8B-B14F-4D97-AF65-F5344CB8AC3E}">
        <p14:creationId xmlns:p14="http://schemas.microsoft.com/office/powerpoint/2010/main" val="329081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700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מקרה א׳</a:t>
            </a:r>
            <a:endParaRPr lang="de-DE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3" y="1629562"/>
            <a:ext cx="11117505" cy="100224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sz="2000" dirty="0" err="1"/>
              <a:t>Doxsee</a:t>
            </a:r>
            <a:r>
              <a:rPr lang="de-DE" sz="2000" dirty="0"/>
              <a:t>, K. M. (2015). Collaborative Development </a:t>
            </a:r>
            <a:r>
              <a:rPr lang="de-DE" sz="2000" dirty="0" err="1"/>
              <a:t>of</a:t>
            </a:r>
            <a:r>
              <a:rPr lang="de-DE" sz="2000" dirty="0"/>
              <a:t> a High School Green Chemistry Curriculum in Thailand. In Worldwide Trends in Green Chemistry Education (pp. 61-75). The Royal Society </a:t>
            </a:r>
            <a:r>
              <a:rPr lang="de-DE" sz="2000" dirty="0" err="1"/>
              <a:t>of</a:t>
            </a:r>
            <a:r>
              <a:rPr lang="de-DE" sz="2000" dirty="0"/>
              <a:t> Chemistry.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3310-9740-744D-D793-0EB2F04953A8}"/>
              </a:ext>
            </a:extLst>
          </p:cNvPr>
          <p:cNvSpPr txBox="1"/>
          <p:nvPr/>
        </p:nvSpPr>
        <p:spPr>
          <a:xfrm>
            <a:off x="312495" y="2766716"/>
            <a:ext cx="11423754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המחבר הביא ניסויי כימיה ירוקה</a:t>
            </a:r>
            <a:r>
              <a:rPr lang="en-US" sz="20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(GC) </a:t>
            </a:r>
            <a:r>
              <a:rPr lang="he-IL" sz="20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בטוחים וחסכוניים למוסדות שותפים בתאילנד והקים (מעבדה ירוקה) </a:t>
            </a:r>
            <a:r>
              <a:rPr lang="he-IL" sz="2000" dirty="0" err="1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בטונבורי</a:t>
            </a:r>
            <a:r>
              <a:rPr lang="he-IL" sz="20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הניסויים נוסו קודם לכן במוסדות בארצות הברית.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דוקסי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השתמש בטכניקות למידה מרחוק (שידורי מצלמה) יותר מעשור לפני מגפת הקורונה, כדי להגיע לאלפי סטודנטים.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דוקסי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נתקל במכשולים תרבותיים/לשוניים (לדוגמה, </a:t>
            </a:r>
            <a:r>
              <a:rPr lang="he-IL" sz="2000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המילה</a:t>
            </a:r>
            <a:r>
              <a:rPr lang="he-IL" sz="2000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אינה נושאת אותה קונוטציה חיובית בשפה התאילנדית).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מקרה זה מדגים דוגמה טובה לכך שמעבר ישיר של אסטרטגיות הוראה מצליחות ממדינה אחת לאחרת עשוי להיות מאתגר.</a:t>
            </a:r>
          </a:p>
        </p:txBody>
      </p:sp>
    </p:spTree>
    <p:extLst>
      <p:ext uri="{BB962C8B-B14F-4D97-AF65-F5344CB8AC3E}">
        <p14:creationId xmlns:p14="http://schemas.microsoft.com/office/powerpoint/2010/main" val="236129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28D8C4-0770-6262-B4B7-1346A5520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1656"/>
          <a:stretch/>
        </p:blipFill>
        <p:spPr>
          <a:xfrm>
            <a:off x="874427" y="914401"/>
            <a:ext cx="6565691" cy="57623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F43A58-F656-8ECE-5D0F-D32B5A876E5B}"/>
              </a:ext>
            </a:extLst>
          </p:cNvPr>
          <p:cNvSpPr txBox="1"/>
          <p:nvPr/>
        </p:nvSpPr>
        <p:spPr>
          <a:xfrm>
            <a:off x="10163331" y="5501391"/>
            <a:ext cx="152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Doxsee</a:t>
            </a:r>
            <a:r>
              <a:rPr lang="de-DE" dirty="0"/>
              <a:t>, 2015, p. 65</a:t>
            </a:r>
          </a:p>
        </p:txBody>
      </p:sp>
    </p:spTree>
    <p:extLst>
      <p:ext uri="{BB962C8B-B14F-4D97-AF65-F5344CB8AC3E}">
        <p14:creationId xmlns:p14="http://schemas.microsoft.com/office/powerpoint/2010/main" val="311899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5065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מקרה ב׳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7923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1800" dirty="0" err="1"/>
              <a:t>Linkwitz</a:t>
            </a:r>
            <a:r>
              <a:rPr lang="de-DE" sz="1800" dirty="0"/>
              <a:t>, M., &amp; </a:t>
            </a:r>
            <a:r>
              <a:rPr lang="de-DE" sz="1800" dirty="0" err="1"/>
              <a:t>Eilks</a:t>
            </a:r>
            <a:r>
              <a:rPr lang="de-DE" sz="1800" dirty="0"/>
              <a:t>, I. (2022). An Action Research </a:t>
            </a:r>
            <a:r>
              <a:rPr lang="de-DE" sz="1800" dirty="0" err="1"/>
              <a:t>Teacher’s</a:t>
            </a:r>
            <a:r>
              <a:rPr lang="de-DE" sz="1800" dirty="0"/>
              <a:t> Journey </a:t>
            </a:r>
            <a:r>
              <a:rPr lang="de-DE" sz="1800" dirty="0" err="1"/>
              <a:t>while</a:t>
            </a:r>
            <a:r>
              <a:rPr lang="de-DE" sz="1800" dirty="0"/>
              <a:t> </a:t>
            </a:r>
            <a:r>
              <a:rPr lang="de-DE" sz="1800" dirty="0" err="1"/>
              <a:t>Integrating</a:t>
            </a:r>
            <a:r>
              <a:rPr lang="de-DE" sz="1800" dirty="0"/>
              <a:t> Green Chemistry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High School Chemistry Curriculum. </a:t>
            </a:r>
            <a:r>
              <a:rPr lang="de-DE" sz="1800" dirty="0" err="1"/>
              <a:t>Sustainability</a:t>
            </a:r>
            <a:r>
              <a:rPr lang="de-DE" sz="1800" dirty="0"/>
              <a:t>, 14(17), 10621.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C9CD6-5F10-D99B-2D85-D0D800613988}"/>
              </a:ext>
            </a:extLst>
          </p:cNvPr>
          <p:cNvSpPr txBox="1"/>
          <p:nvPr/>
        </p:nvSpPr>
        <p:spPr>
          <a:xfrm>
            <a:off x="1093034" y="2661786"/>
            <a:ext cx="10591800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במסגרת פרויקט מחקר פעולה (בתמיכת קבוצת מחקר בחינוך לכימיה), מורה עיצב מחדש את קורס הכימיה שלו לתלמידי שנה א׳ בתיכון עליונה, בהתבסס על עקרונות </a:t>
            </a:r>
            <a:r>
              <a:rPr lang="he-IL" sz="2000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הכימיה הירוקה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הקורס תוכנן מחדש לאורך פרק זמן של ארבע שנות לימוד.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 מרכזי:</a:t>
            </a:r>
            <a:r>
              <a:rPr lang="he-IL" sz="20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i="1" dirty="0">
                <a:latin typeface="David" panose="020E0502060401010101" pitchFamily="34" charset="-79"/>
                <a:cs typeface="David" panose="020E0502060401010101" pitchFamily="34" charset="-79"/>
              </a:rPr>
              <a:t>מהסלק הסוכר - לפלסטיק ביולוגי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התלמידים תפסו את הקורס כחיובי מאוד.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הפרויקט הראה כי ניתן היה לעמוד בדרישות תכנית הלימודים הגרמנית (שהיא די פתוחה), ובמקביל לשלב את עקרונות הכימיה הירוקה.</a:t>
            </a:r>
          </a:p>
        </p:txBody>
      </p:sp>
    </p:spTree>
    <p:extLst>
      <p:ext uri="{BB962C8B-B14F-4D97-AF65-F5344CB8AC3E}">
        <p14:creationId xmlns:p14="http://schemas.microsoft.com/office/powerpoint/2010/main" val="370133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E6FB046-6A28-F22F-9408-25C649BF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0" y="977920"/>
            <a:ext cx="7821743" cy="55822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F631C6-E2BD-976A-B976-601A8F4ECE3B}"/>
              </a:ext>
            </a:extLst>
          </p:cNvPr>
          <p:cNvSpPr txBox="1"/>
          <p:nvPr/>
        </p:nvSpPr>
        <p:spPr>
          <a:xfrm>
            <a:off x="9099030" y="5756224"/>
            <a:ext cx="276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Linkwitz</a:t>
            </a:r>
            <a:r>
              <a:rPr lang="de-DE" dirty="0"/>
              <a:t> &amp; </a:t>
            </a:r>
            <a:r>
              <a:rPr lang="de-DE" dirty="0" err="1"/>
              <a:t>Eilks</a:t>
            </a:r>
            <a:r>
              <a:rPr lang="de-DE" dirty="0"/>
              <a:t>, 2022, p. 7</a:t>
            </a:r>
          </a:p>
        </p:txBody>
      </p:sp>
    </p:spTree>
    <p:extLst>
      <p:ext uri="{BB962C8B-B14F-4D97-AF65-F5344CB8AC3E}">
        <p14:creationId xmlns:p14="http://schemas.microsoft.com/office/powerpoint/2010/main" val="396319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698" y="1414418"/>
            <a:ext cx="10811256" cy="7324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1800" dirty="0" err="1"/>
              <a:t>Dzerefos</a:t>
            </a:r>
            <a:r>
              <a:rPr lang="de-DE" sz="1800" dirty="0"/>
              <a:t>, C. (2020). </a:t>
            </a:r>
            <a:r>
              <a:rPr lang="de-DE" sz="1800" dirty="0" err="1"/>
              <a:t>Reviewing</a:t>
            </a:r>
            <a:r>
              <a:rPr lang="de-DE" sz="1800" dirty="0"/>
              <a:t> </a:t>
            </a:r>
            <a:r>
              <a:rPr lang="de-DE" sz="1800" dirty="0" err="1"/>
              <a:t>education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sustainable</a:t>
            </a:r>
            <a:r>
              <a:rPr lang="de-DE" sz="1800" dirty="0"/>
              <a:t> </a:t>
            </a:r>
            <a:r>
              <a:rPr lang="de-DE" sz="1800" dirty="0" err="1"/>
              <a:t>development</a:t>
            </a:r>
            <a:r>
              <a:rPr lang="de-DE" sz="1800" dirty="0"/>
              <a:t> </a:t>
            </a:r>
            <a:r>
              <a:rPr lang="de-DE" sz="1800" dirty="0" err="1"/>
              <a:t>practices</a:t>
            </a:r>
            <a:r>
              <a:rPr lang="de-DE" sz="1800" dirty="0"/>
              <a:t> in South African </a:t>
            </a:r>
            <a:r>
              <a:rPr lang="de-DE" sz="1800" dirty="0" err="1"/>
              <a:t>eco</a:t>
            </a:r>
            <a:r>
              <a:rPr lang="de-DE" sz="1800" dirty="0"/>
              <a:t>-schools. Environmental Education Research, 26(11), 1621-1635.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C6192E5-55FB-9033-F71D-E36AE441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95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מקרה ג׳</a:t>
            </a:r>
            <a:endParaRPr lang="de-D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A0EFE-9406-AFAA-7506-34ABF2CB136F}"/>
              </a:ext>
            </a:extLst>
          </p:cNvPr>
          <p:cNvSpPr txBox="1"/>
          <p:nvPr/>
        </p:nvSpPr>
        <p:spPr>
          <a:xfrm>
            <a:off x="403485" y="2453086"/>
            <a:ext cx="11385029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תכנית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Eco-Schools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המתוארת בדרום אפריקה היא יוזמת החינוך לפיתוח בר-קיימא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(ESD)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הוותיקה ביותר ביבשת אפריקה.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בדרום אפריקה, בתי הספר הירוקים מתארים את עצמם כבעלי אוריינטציה חזקה לשינוי (עמ' 1624).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בבתי הספר הירוקים, התכנית מתחילה בכיתה ומתרחבת לקהילה באמצעות למידה מבוסס-עשייה של הדור הבא (עמ' 1624), תוך התמודדות עם סוגיות מקומיות רלוונטיות לחינוך לפיתוח בר-קיימא. לדוגמה, משרד המים והסניטציה של דרום אפריקה תמך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בתכנית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Eco-Schools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במטרה לבנות חוסן קהילתי בתקופות בצורת.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המחקר בחן קריטריונים/אינדיקטורים שיכולים לשמש למדידת הצלחתה של יוזמה מסוג זה (ראו שקף הבא).</a:t>
            </a:r>
          </a:p>
        </p:txBody>
      </p:sp>
    </p:spTree>
    <p:extLst>
      <p:ext uri="{BB962C8B-B14F-4D97-AF65-F5344CB8AC3E}">
        <p14:creationId xmlns:p14="http://schemas.microsoft.com/office/powerpoint/2010/main" val="4092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4DD132-56CA-3CA5-85EF-3E3151E2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3"/>
          <a:stretch/>
        </p:blipFill>
        <p:spPr>
          <a:xfrm>
            <a:off x="216108" y="867855"/>
            <a:ext cx="7683707" cy="5819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958A7-B84F-A819-2276-41EFEFA97E7F}"/>
              </a:ext>
            </a:extLst>
          </p:cNvPr>
          <p:cNvSpPr txBox="1"/>
          <p:nvPr/>
        </p:nvSpPr>
        <p:spPr>
          <a:xfrm>
            <a:off x="5688767" y="751344"/>
            <a:ext cx="61009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 בסיס: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מנהל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ועד מנהל בית הספר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ועדת אקו</a:t>
            </a:r>
          </a:p>
          <a:p>
            <a:pPr algn="r" rtl="1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תהליך: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תכנון מראש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השתתפות כלל בית הספר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מוביל אקו</a:t>
            </a:r>
          </a:p>
          <a:p>
            <a:pPr algn="r" rtl="1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תוצרים: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פרויקטים חדשניים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מונע על ידי תלמידים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דגל ירוק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שיתוף פעולה עם ארגונים ממשלתיים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ולא־ממשלתיים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פעילות מול בתי ספר אחרים, מצוינות במתמטיקה/מדעים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endParaRPr lang="he-IL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השפעה:</a:t>
            </a:r>
          </a:p>
          <a:p>
            <a:pPr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פרויקטים מתמשכים, גיוס משאבים וזכייה בפרסים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B135F474-7ED1-527D-00F8-C03FB6AAF7A0}"/>
              </a:ext>
            </a:extLst>
          </p:cNvPr>
          <p:cNvSpPr txBox="1"/>
          <p:nvPr/>
        </p:nvSpPr>
        <p:spPr>
          <a:xfrm>
            <a:off x="6335843" y="6466183"/>
            <a:ext cx="240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Dzeferos</a:t>
            </a:r>
            <a:r>
              <a:rPr lang="de-DE" dirty="0"/>
              <a:t>, 2020, p. 1630 </a:t>
            </a:r>
          </a:p>
        </p:txBody>
      </p:sp>
    </p:spTree>
    <p:extLst>
      <p:ext uri="{BB962C8B-B14F-4D97-AF65-F5344CB8AC3E}">
        <p14:creationId xmlns:p14="http://schemas.microsoft.com/office/powerpoint/2010/main" val="139727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366" y="2132699"/>
            <a:ext cx="3113857" cy="3113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F38BFE-62AB-1E93-2C75-45E8E8A6FF15}"/>
              </a:ext>
            </a:extLst>
          </p:cNvPr>
          <p:cNvSpPr txBox="1"/>
          <p:nvPr/>
        </p:nvSpPr>
        <p:spPr>
          <a:xfrm>
            <a:off x="587115" y="1099625"/>
            <a:ext cx="1101777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משימה: השתמשו במאגרי ספרות כדי למצוא ולהציג מקרה עדכני נוסף מהאזור שלכם (או מהאזור המורחב שלכם).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514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7995" y="2020200"/>
            <a:ext cx="3226358" cy="322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11DDC-9140-8783-4FFB-810A040118F6}"/>
              </a:ext>
            </a:extLst>
          </p:cNvPr>
          <p:cNvSpPr txBox="1"/>
          <p:nvPr/>
        </p:nvSpPr>
        <p:spPr>
          <a:xfrm>
            <a:off x="4604353" y="3044279"/>
            <a:ext cx="61009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4400" b="1" dirty="0">
                <a:solidFill>
                  <a:srgbClr val="C00000"/>
                </a:solidFill>
              </a:rPr>
              <a:t>הציגו את המקרה שלכם!</a:t>
            </a:r>
            <a:endParaRPr lang="he-IL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1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0744" y="3024265"/>
            <a:ext cx="1978152" cy="1978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4BD7C-89D7-1D69-872D-1D9EF268FC97}"/>
              </a:ext>
            </a:extLst>
          </p:cNvPr>
          <p:cNvSpPr txBox="1"/>
          <p:nvPr/>
        </p:nvSpPr>
        <p:spPr>
          <a:xfrm>
            <a:off x="379945" y="1732501"/>
            <a:ext cx="1129009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he-IL" sz="3200" b="1" dirty="0">
                <a:solidFill>
                  <a:srgbClr val="C00000"/>
                </a:solidFill>
              </a:rPr>
              <a:t>דיון: מה נוכל ללמוד מדוגמאות בינלאומיות של "שיטות מיטביות"?</a:t>
            </a:r>
            <a:endParaRPr lang="he-I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9508" y="1234152"/>
            <a:ext cx="10895353" cy="137909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</a:rPr>
              <a:t>מדוע לדעתך חשוב להתמודד עם היבטים ספציפיים של חינוך לפיתוח בר-קיימא ברמה הלאומית של כל מדינה?</a:t>
            </a:r>
            <a:endParaRPr lang="de-DE" sz="3600" dirty="0">
              <a:solidFill>
                <a:srgbClr val="C00000"/>
              </a:solidFill>
            </a:endParaRP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986" y="2191100"/>
            <a:ext cx="3432748" cy="34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8824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אזורים שונים - סוגיות שונות !!</a:t>
            </a:r>
            <a:endParaRPr lang="de-DE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24372C-E970-4DC4-F11F-61C29FA3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47" y="1558022"/>
            <a:ext cx="5552495" cy="112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3621C0-87D9-08A1-848C-541D0DA52E9D}"/>
              </a:ext>
            </a:extLst>
          </p:cNvPr>
          <p:cNvSpPr txBox="1"/>
          <p:nvPr/>
        </p:nvSpPr>
        <p:spPr>
          <a:xfrm>
            <a:off x="6494376" y="5267105"/>
            <a:ext cx="5284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news.mongabay.com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/2023/08/indonesia-singapore-lobster-larvae-smuggling-illegal-fisheries-trade-sustainability/; https://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unece.org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housing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-and-land-management/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publications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/smart-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sustainable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cities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-profile-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tbilisi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georgia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; https://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www.downtoearth.org.in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blog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water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/revolutionising-water-sustainability-israel-s-desalination-success-and-how-india-can-benefit-91187; https://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apparelresources.com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/business-news/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sustainability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infinited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-fiber-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shaping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sustainable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-fashion-future/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8EA375-12D7-A91B-6F29-444469132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45" y="5599326"/>
            <a:ext cx="5552495" cy="112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D54A4F-19C6-3BEA-75B3-31C6A2010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46" y="2787087"/>
            <a:ext cx="5552495" cy="1295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3A7CAD-D7F1-7B24-D591-60055BC22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46" y="4191095"/>
            <a:ext cx="5552495" cy="1295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9512C1-E277-695E-8A1D-9AA767DEDC55}"/>
              </a:ext>
            </a:extLst>
          </p:cNvPr>
          <p:cNvSpPr txBox="1"/>
          <p:nvPr/>
        </p:nvSpPr>
        <p:spPr>
          <a:xfrm>
            <a:off x="5913035" y="2043122"/>
            <a:ext cx="6100996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אינדונזיה וסינגפור יחזקו שיתוף פעולה במאבק במבריחי זחלי לובסטר.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מהפכה בניהול מים בר-קיימא: הצלחת ההתפלה של ישראל וכיצד הודו יכולה להרוויח מכך.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חברת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Infinitive Fiber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מעצבת עתיד אופנה בר-קיימא | חדשות קיימות, פינלנד.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פרופיל ערים חכמות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ובנות־קיימא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טביליסי, גאורגיה.</a:t>
            </a:r>
          </a:p>
        </p:txBody>
      </p:sp>
    </p:spTree>
    <p:extLst>
      <p:ext uri="{BB962C8B-B14F-4D97-AF65-F5344CB8AC3E}">
        <p14:creationId xmlns:p14="http://schemas.microsoft.com/office/powerpoint/2010/main" val="373226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88AE9F-BF99-1F73-9C0D-F0BAB11C6D66}"/>
              </a:ext>
            </a:extLst>
          </p:cNvPr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XXX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2E33D60-1E24-1BD4-91D0-C6BDE1DE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44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אזורים שונים - סוגיות שונות !!</a:t>
            </a:r>
            <a:endParaRPr lang="de-DE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EA759-819F-80CB-BFF0-70F5DAAA9551}"/>
              </a:ext>
            </a:extLst>
          </p:cNvPr>
          <p:cNvSpPr txBox="1"/>
          <p:nvPr/>
        </p:nvSpPr>
        <p:spPr>
          <a:xfrm>
            <a:off x="479685" y="2097866"/>
            <a:ext cx="10993412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אילו סדרי עדיפויות ספציפיים היית קובע בעת הוראת היבטים של חינוך לפיתוח בר-קיימא באזור שלך?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79481-C5F2-2993-7D5A-35919CE67EEE}"/>
              </a:ext>
            </a:extLst>
          </p:cNvPr>
          <p:cNvSpPr txBox="1"/>
          <p:nvPr/>
        </p:nvSpPr>
        <p:spPr>
          <a:xfrm>
            <a:off x="838200" y="3979183"/>
            <a:ext cx="10634897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כאן ניתן להוסיף קוד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QR </a:t>
            </a:r>
            <a:r>
              <a:rPr lang="he-IL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לכלי דיגיטלי כגון </a:t>
            </a:r>
            <a:r>
              <a:rPr lang="en-US" sz="2800" b="1" dirty="0" err="1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Mentimeter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mentimeter.com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‏</a:t>
            </a:r>
            <a:r>
              <a:rPr lang="he-IL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לצורך איסוף הרעיונות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!!</a:t>
            </a:r>
            <a:endParaRPr lang="he-IL" sz="28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8250" y="3009244"/>
            <a:ext cx="7307796" cy="839512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025952"/>
                </a:solidFill>
              </a:rPr>
              <a:t>פרסומי סקירה/סקירות עדכניים</a:t>
            </a:r>
            <a:endParaRPr lang="de-DE" sz="48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8803" y="1852997"/>
            <a:ext cx="10811256" cy="43434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000" dirty="0" err="1"/>
              <a:t>Bourn</a:t>
            </a:r>
            <a:r>
              <a:rPr lang="de-DE" sz="2000" dirty="0"/>
              <a:t>, D., </a:t>
            </a:r>
            <a:r>
              <a:rPr lang="de-DE" sz="2000" dirty="0" err="1"/>
              <a:t>Kalsoom</a:t>
            </a:r>
            <a:r>
              <a:rPr lang="de-DE" sz="2000" dirty="0"/>
              <a:t>, Q., Soysal, N. &amp; Ince, B. (2023). Student Teachers’ Understanding and Engagement </a:t>
            </a:r>
            <a:r>
              <a:rPr lang="de-DE" sz="2000" dirty="0" err="1"/>
              <a:t>with</a:t>
            </a:r>
            <a:r>
              <a:rPr lang="de-DE" sz="2000" dirty="0"/>
              <a:t> Education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Development (ESD) in England, </a:t>
            </a:r>
            <a:r>
              <a:rPr lang="de-DE" sz="2000" dirty="0" err="1"/>
              <a:t>Türkiye</a:t>
            </a:r>
            <a:r>
              <a:rPr lang="de-DE" sz="2000" dirty="0"/>
              <a:t> (Turkey) and Pakistan. DERC Research Paper </a:t>
            </a:r>
            <a:r>
              <a:rPr lang="de-DE" sz="2000" dirty="0" err="1"/>
              <a:t>no</a:t>
            </a:r>
            <a:r>
              <a:rPr lang="de-DE" sz="2000" dirty="0"/>
              <a:t>. 23. London: UCL Institute </a:t>
            </a:r>
            <a:r>
              <a:rPr lang="de-DE" sz="2000" dirty="0" err="1"/>
              <a:t>of</a:t>
            </a:r>
            <a:r>
              <a:rPr lang="de-DE" sz="2000" dirty="0"/>
              <a:t> Education.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000" dirty="0" err="1"/>
              <a:t>Rocksén</a:t>
            </a:r>
            <a:r>
              <a:rPr lang="de-DE" sz="2000" dirty="0"/>
              <a:t>, M., </a:t>
            </a:r>
            <a:r>
              <a:rPr lang="de-DE" sz="2000" dirty="0" err="1"/>
              <a:t>Vhurumuku</a:t>
            </a:r>
            <a:r>
              <a:rPr lang="de-DE" sz="2000" dirty="0"/>
              <a:t>, E., &amp; Svensson, M. (2022). </a:t>
            </a:r>
            <a:r>
              <a:rPr lang="de-DE" sz="2000" dirty="0" err="1"/>
              <a:t>Sustainability</a:t>
            </a:r>
            <a:r>
              <a:rPr lang="de-DE" sz="2000" dirty="0"/>
              <a:t> and </a:t>
            </a:r>
            <a:r>
              <a:rPr lang="de-DE" sz="2000" dirty="0" err="1"/>
              <a:t>science</a:t>
            </a:r>
            <a:r>
              <a:rPr lang="de-DE" sz="2000" dirty="0"/>
              <a:t> and </a:t>
            </a:r>
            <a:r>
              <a:rPr lang="de-DE" sz="2000" dirty="0" err="1"/>
              <a:t>technology</a:t>
            </a:r>
            <a:r>
              <a:rPr lang="de-DE" sz="2000" dirty="0"/>
              <a:t> </a:t>
            </a:r>
            <a:r>
              <a:rPr lang="de-DE" sz="2000" dirty="0" err="1"/>
              <a:t>teacher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: A review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literature</a:t>
            </a:r>
            <a:r>
              <a:rPr lang="de-DE" sz="2000" dirty="0"/>
              <a:t>. Science and Technology Teacher Education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Anthropocene</a:t>
            </a:r>
            <a:r>
              <a:rPr lang="de-DE" sz="2000" dirty="0"/>
              <a:t>, 13-32.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000" dirty="0" err="1"/>
              <a:t>Algurén</a:t>
            </a:r>
            <a:r>
              <a:rPr lang="de-DE" sz="2000" dirty="0"/>
              <a:t>, B. (2021).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bring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r>
              <a:rPr lang="de-DE" sz="2000" dirty="0"/>
              <a:t>–a </a:t>
            </a:r>
            <a:r>
              <a:rPr lang="de-DE" sz="2000" dirty="0" err="1"/>
              <a:t>literature</a:t>
            </a:r>
            <a:r>
              <a:rPr lang="de-DE" sz="2000" dirty="0"/>
              <a:t> review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 and </a:t>
            </a:r>
            <a:r>
              <a:rPr lang="de-DE" sz="2000" dirty="0" err="1"/>
              <a:t>learning</a:t>
            </a:r>
            <a:r>
              <a:rPr lang="de-DE" sz="2000" dirty="0"/>
              <a:t> </a:t>
            </a:r>
            <a:r>
              <a:rPr lang="de-DE" sz="2000" dirty="0" err="1"/>
              <a:t>activities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</a:t>
            </a:r>
            <a:r>
              <a:rPr lang="de-DE" sz="2000" dirty="0" err="1"/>
              <a:t>development</a:t>
            </a:r>
            <a:r>
              <a:rPr lang="de-DE" sz="2000" dirty="0"/>
              <a:t>. </a:t>
            </a:r>
            <a:r>
              <a:rPr lang="de-DE" sz="2000" dirty="0" err="1"/>
              <a:t>Discourse</a:t>
            </a:r>
            <a:r>
              <a:rPr lang="de-DE" sz="2000" dirty="0"/>
              <a:t> and Communication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Education, 12(1), 5-21.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D8BE5F6-3D5B-7583-F6AD-4694371AB57F}"/>
              </a:ext>
            </a:extLst>
          </p:cNvPr>
          <p:cNvSpPr txBox="1">
            <a:spLocks/>
          </p:cNvSpPr>
          <p:nvPr/>
        </p:nvSpPr>
        <p:spPr>
          <a:xfrm>
            <a:off x="761999" y="841484"/>
            <a:ext cx="10578060" cy="83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מקורות</a:t>
            </a:r>
            <a:endParaRPr lang="de-DE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244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9995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ממצאים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B71-13DB-C541-1C91-50DE757C62CD}"/>
              </a:ext>
            </a:extLst>
          </p:cNvPr>
          <p:cNvSpPr txBox="1"/>
          <p:nvPr/>
        </p:nvSpPr>
        <p:spPr>
          <a:xfrm>
            <a:off x="369757" y="1735658"/>
            <a:ext cx="11452485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המחויבות של המוסד עצמו לקיימות ולחינוך לפיתוח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בר־קיימא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היא גורם מרכזי בפיתוח התפיסות של מורי העתיד לגבי חינוך לפיתוח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בר־קיימא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ובהעצמתם לפעול כמחנכים לקיימות בהוראתם העתידית (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(Bourn et al., 2021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פעילויות חינוכיות ולימודיות בחינוך לפיתוח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בר־קיימא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מבוססות בעיקר על דיונים ורפלקציה, המתחילים מבעיות או חוויות קונקרטיות. הן אינן בהכרח דיסציפלינריות אלא לרוב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בין־תחומיות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Algurén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 2021)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רוב פעילויות ה־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ELA (Education and Learning Activities)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משתמשות בשיטות הוראה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השתתפותיות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למידה מבוססת בעיות ושיתופיות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Algurén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 2021)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154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DED86-7761-0594-3885-F79337F9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5D6874-FB53-4D9A-2A13-32140BFB8AA8}"/>
              </a:ext>
            </a:extLst>
          </p:cNvPr>
          <p:cNvSpPr txBox="1"/>
          <p:nvPr/>
        </p:nvSpPr>
        <p:spPr>
          <a:xfrm>
            <a:off x="369757" y="2091577"/>
            <a:ext cx="1145248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למרות ש־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UNESCO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הדגישה מטרות למידה התנהגותיות כחשובות במיוחד לחינוך לפיתוח בר-קיימא, הסקירה גילתה כי מטרות אלו כמעט שלא הושגו באמצעות ה-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ELA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שנעשה בהם שימוש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Algurén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 2021)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ברמה הבינלאומית, המאמצים המחקריים נתמכים במגוון רחב של פרדיגמות תאורטיות מרכזיות, בהן תאוריות קוגניטיביות, תאוריה ביקורתית ותיאוריה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סוציו־אקולוגית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 עם זאת, נראה כי המחקר מונע על ידי אוריינטציות ואמונות אידיאולוגיות ופילוסופיות שונות (דגשים מערביים לעומת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אינדיגניזציה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דה־קולוניזציה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ועוד)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Rocksén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et al., 2022)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7E2D4A-CF71-D511-DC14-6A4DE1854E5A}"/>
              </a:ext>
            </a:extLst>
          </p:cNvPr>
          <p:cNvSpPr txBox="1">
            <a:spLocks/>
          </p:cNvSpPr>
          <p:nvPr/>
        </p:nvSpPr>
        <p:spPr>
          <a:xfrm>
            <a:off x="838200" y="559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ממצאים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186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623B2F-C83C-8DE6-FB9B-981CEA70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61" y="1655542"/>
            <a:ext cx="6512652" cy="45225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EAA691-6D2B-AE72-DDE8-E5005B9508BE}"/>
              </a:ext>
            </a:extLst>
          </p:cNvPr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(Bourne et al., 2023, p. 23)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4FD3A1D-5995-1553-B628-F1C4F44E55BB}"/>
              </a:ext>
            </a:extLst>
          </p:cNvPr>
          <p:cNvSpPr txBox="1">
            <a:spLocks/>
          </p:cNvSpPr>
          <p:nvPr/>
        </p:nvSpPr>
        <p:spPr>
          <a:xfrm>
            <a:off x="838200" y="425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ממצאים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7D20D-BF31-55F3-1A6D-631880544A9E}"/>
              </a:ext>
            </a:extLst>
          </p:cNvPr>
          <p:cNvSpPr txBox="1"/>
          <p:nvPr/>
        </p:nvSpPr>
        <p:spPr>
          <a:xfrm>
            <a:off x="7121291" y="1472452"/>
            <a:ext cx="4511077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algn="ctr" defTabSz="914400" rtl="1" eaLnBrk="1" latinLnBrk="0" hangingPunct="1"/>
            <a:r>
              <a:rPr lang="he-IL" b="1" dirty="0"/>
              <a:t>מחויבות עתידית של מורי-סטודנטים להטמעת תכני קיימות בהוראה</a:t>
            </a:r>
            <a:endParaRPr lang="en-I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48AF-C35A-FFBE-2A6A-D80D2A176B08}"/>
              </a:ext>
            </a:extLst>
          </p:cNvPr>
          <p:cNvSpPr txBox="1"/>
          <p:nvPr/>
        </p:nvSpPr>
        <p:spPr>
          <a:xfrm>
            <a:off x="6685613" y="2216000"/>
            <a:ext cx="5257800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1" eaLnBrk="1" latinLnBrk="0" hangingPunct="1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9. לשלב בהוראה שלי תכנים הקשורים לסביבה (למשל: שינוי אקלים, ניהול פסולת, דלדול משאבים, אנרגיה נקייה, מגוון ביולוגי, הגנת הסביבה וכד’).</a:t>
            </a:r>
          </a:p>
          <a:p>
            <a:pPr marL="0" algn="just" defTabSz="914400" rtl="1" eaLnBrk="1" latinLnBrk="0" hangingPunct="1">
              <a:lnSpc>
                <a:spcPct val="150000"/>
              </a:lnSpc>
            </a:pP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10. לשלב בהוראה שלי תכנים הקשורים לכלכלה (למשל: עוני, גידול אוכלוסין).</a:t>
            </a:r>
          </a:p>
          <a:p>
            <a:pPr marL="0" algn="just" defTabSz="914400" rtl="1" eaLnBrk="1" latinLnBrk="0" hangingPunct="1">
              <a:lnSpc>
                <a:spcPct val="150000"/>
              </a:lnSpc>
            </a:pP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11. לשלב בהוראה שלי תכנים הקשורים לסוגיות חברתיות (למשל: גיוון, זכויות אדם ושלום).</a:t>
            </a:r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028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1220</Words>
  <Application>Microsoft Macintosh PowerPoint</Application>
  <PresentationFormat>Widescreen</PresentationFormat>
  <Paragraphs>91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David</vt:lpstr>
      <vt:lpstr>Wingdings</vt:lpstr>
      <vt:lpstr>Office</vt:lpstr>
      <vt:lpstr>שיטות מיטביות בחינוך לפיתוח בר-קיימא מנקודת מבט בינלאומית</vt:lpstr>
      <vt:lpstr>מדוע לדעתך חשוב להתמודד עם היבטים ספציפיים של חינוך לפיתוח בר-קיימא ברמה הלאומית של כל מדינה?</vt:lpstr>
      <vt:lpstr>אזורים שונים - סוגיות שונות !!</vt:lpstr>
      <vt:lpstr>אזורים שונים - סוגיות שונות !!</vt:lpstr>
      <vt:lpstr>פרסומי סקירה/סקירות עדכניים</vt:lpstr>
      <vt:lpstr>PowerPoint Presentation</vt:lpstr>
      <vt:lpstr>ממצאים</vt:lpstr>
      <vt:lpstr>PowerPoint Presentation</vt:lpstr>
      <vt:lpstr>PowerPoint Presentation</vt:lpstr>
      <vt:lpstr>מקרים בנוגע למגמות נבחרות</vt:lpstr>
      <vt:lpstr>מקרה א׳</vt:lpstr>
      <vt:lpstr>PowerPoint Presentation</vt:lpstr>
      <vt:lpstr>מקרה ב׳</vt:lpstr>
      <vt:lpstr>PowerPoint Presentation</vt:lpstr>
      <vt:lpstr>מקרה ג׳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Ahmad Salhab</cp:lastModifiedBy>
  <cp:revision>42</cp:revision>
  <dcterms:created xsi:type="dcterms:W3CDTF">2023-11-09T10:04:11Z</dcterms:created>
  <dcterms:modified xsi:type="dcterms:W3CDTF">2025-08-23T09:54:22Z</dcterms:modified>
</cp:coreProperties>
</file>