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57" r:id="rId5"/>
    <p:sldId id="262" r:id="rId6"/>
    <p:sldId id="260" r:id="rId7"/>
    <p:sldId id="263" r:id="rId8"/>
    <p:sldId id="264" r:id="rId9"/>
    <p:sldId id="261" r:id="rId10"/>
    <p:sldId id="265" r:id="rId11"/>
    <p:sldId id="269" r:id="rId12"/>
    <p:sldId id="268" r:id="rId13"/>
    <p:sldId id="270" r:id="rId14"/>
    <p:sldId id="271" r:id="rId15"/>
    <p:sldId id="272" r:id="rId16"/>
    <p:sldId id="266" r:id="rId17"/>
    <p:sldId id="267" r:id="rId18"/>
    <p:sldId id="27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50700-BB4C-4B26-A8EE-278368FCE508}" v="48" dt="2025-08-03T06:59:53.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84577"/>
  </p:normalViewPr>
  <p:slideViewPr>
    <p:cSldViewPr snapToGrid="0">
      <p:cViewPr varScale="1">
        <p:scale>
          <a:sx n="93" d="100"/>
          <a:sy n="93" d="100"/>
        </p:scale>
        <p:origin x="1584" y="96"/>
      </p:cViewPr>
      <p:guideLst/>
    </p:cSldViewPr>
  </p:slideViewPr>
  <p:outlineViewPr>
    <p:cViewPr>
      <p:scale>
        <a:sx n="33" d="100"/>
        <a:sy n="33" d="100"/>
      </p:scale>
      <p:origin x="0" y="-21184"/>
    </p:cViewPr>
  </p:outlineViewPr>
  <p:notesTextViewPr>
    <p:cViewPr>
      <p:scale>
        <a:sx n="1" d="1"/>
        <a:sy n="1" d="1"/>
      </p:scale>
      <p:origin x="0" y="0"/>
    </p:cViewPr>
  </p:notesTextViewPr>
  <p:notesViewPr>
    <p:cSldViewPr snapToGrid="0">
      <p:cViewPr varScale="1">
        <p:scale>
          <a:sx n="82" d="100"/>
          <a:sy n="82" d="100"/>
        </p:scale>
        <p:origin x="3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ad Malouf" userId="2fd0c98d045c6b9a" providerId="LiveId" clId="{23D50700-BB4C-4B26-A8EE-278368FCE508}"/>
    <pc:docChg chg="undo custSel modSld">
      <pc:chgData name="Iyad Malouf" userId="2fd0c98d045c6b9a" providerId="LiveId" clId="{23D50700-BB4C-4B26-A8EE-278368FCE508}" dt="2025-08-03T07:00:16.373" v="662" actId="20577"/>
      <pc:docMkLst>
        <pc:docMk/>
      </pc:docMkLst>
      <pc:sldChg chg="modSp mod">
        <pc:chgData name="Iyad Malouf" userId="2fd0c98d045c6b9a" providerId="LiveId" clId="{23D50700-BB4C-4B26-A8EE-278368FCE508}" dt="2025-08-03T06:16:49.977" v="19" actId="20577"/>
        <pc:sldMkLst>
          <pc:docMk/>
          <pc:sldMk cId="3325159247" sldId="256"/>
        </pc:sldMkLst>
        <pc:spChg chg="mod">
          <ac:chgData name="Iyad Malouf" userId="2fd0c98d045c6b9a" providerId="LiveId" clId="{23D50700-BB4C-4B26-A8EE-278368FCE508}" dt="2025-08-03T06:16:49.977" v="19" actId="20577"/>
          <ac:spMkLst>
            <pc:docMk/>
            <pc:sldMk cId="3325159247" sldId="256"/>
            <ac:spMk id="2" creationId="{00000000-0000-0000-0000-000000000000}"/>
          </ac:spMkLst>
        </pc:spChg>
      </pc:sldChg>
      <pc:sldChg chg="modSp mod">
        <pc:chgData name="Iyad Malouf" userId="2fd0c98d045c6b9a" providerId="LiveId" clId="{23D50700-BB4C-4B26-A8EE-278368FCE508}" dt="2025-08-03T06:30:40.145" v="164" actId="6549"/>
        <pc:sldMkLst>
          <pc:docMk/>
          <pc:sldMk cId="1369917576" sldId="257"/>
        </pc:sldMkLst>
        <pc:spChg chg="mod">
          <ac:chgData name="Iyad Malouf" userId="2fd0c98d045c6b9a" providerId="LiveId" clId="{23D50700-BB4C-4B26-A8EE-278368FCE508}" dt="2025-08-03T06:28:25.132" v="131"/>
          <ac:spMkLst>
            <pc:docMk/>
            <pc:sldMk cId="1369917576" sldId="257"/>
            <ac:spMk id="2" creationId="{00000000-0000-0000-0000-000000000000}"/>
          </ac:spMkLst>
        </pc:spChg>
        <pc:spChg chg="mod">
          <ac:chgData name="Iyad Malouf" userId="2fd0c98d045c6b9a" providerId="LiveId" clId="{23D50700-BB4C-4B26-A8EE-278368FCE508}" dt="2025-08-03T06:29:31.076" v="146" actId="6549"/>
          <ac:spMkLst>
            <pc:docMk/>
            <pc:sldMk cId="1369917576" sldId="257"/>
            <ac:spMk id="3" creationId="{00000000-0000-0000-0000-000000000000}"/>
          </ac:spMkLst>
        </pc:spChg>
        <pc:spChg chg="mod">
          <ac:chgData name="Iyad Malouf" userId="2fd0c98d045c6b9a" providerId="LiveId" clId="{23D50700-BB4C-4B26-A8EE-278368FCE508}" dt="2025-08-03T06:30:40.145" v="164" actId="6549"/>
          <ac:spMkLst>
            <pc:docMk/>
            <pc:sldMk cId="1369917576" sldId="257"/>
            <ac:spMk id="5" creationId="{C0AFB9A2-1D8A-C336-59F9-705D0F98E8A9}"/>
          </ac:spMkLst>
        </pc:spChg>
      </pc:sldChg>
      <pc:sldChg chg="addSp modSp mod">
        <pc:chgData name="Iyad Malouf" userId="2fd0c98d045c6b9a" providerId="LiveId" clId="{23D50700-BB4C-4B26-A8EE-278368FCE508}" dt="2025-08-03T06:26:14.774" v="72" actId="6549"/>
        <pc:sldMkLst>
          <pc:docMk/>
          <pc:sldMk cId="732133572" sldId="258"/>
        </pc:sldMkLst>
        <pc:spChg chg="mod">
          <ac:chgData name="Iyad Malouf" userId="2fd0c98d045c6b9a" providerId="LiveId" clId="{23D50700-BB4C-4B26-A8EE-278368FCE508}" dt="2025-08-03T06:26:14.774" v="72" actId="6549"/>
          <ac:spMkLst>
            <pc:docMk/>
            <pc:sldMk cId="732133572" sldId="258"/>
            <ac:spMk id="2" creationId="{00000000-0000-0000-0000-000000000000}"/>
          </ac:spMkLst>
        </pc:spChg>
        <pc:spChg chg="add mod">
          <ac:chgData name="Iyad Malouf" userId="2fd0c98d045c6b9a" providerId="LiveId" clId="{23D50700-BB4C-4B26-A8EE-278368FCE508}" dt="2025-08-03T06:24:57.934" v="23" actId="1076"/>
          <ac:spMkLst>
            <pc:docMk/>
            <pc:sldMk cId="732133572" sldId="258"/>
            <ac:spMk id="3" creationId="{E70A8048-1192-8403-4499-29ACAB5C1AEC}"/>
          </ac:spMkLst>
        </pc:spChg>
      </pc:sldChg>
      <pc:sldChg chg="modSp mod">
        <pc:chgData name="Iyad Malouf" userId="2fd0c98d045c6b9a" providerId="LiveId" clId="{23D50700-BB4C-4B26-A8EE-278368FCE508}" dt="2025-08-03T06:28:16.061" v="129" actId="6549"/>
        <pc:sldMkLst>
          <pc:docMk/>
          <pc:sldMk cId="3732265957" sldId="259"/>
        </pc:sldMkLst>
        <pc:spChg chg="mod">
          <ac:chgData name="Iyad Malouf" userId="2fd0c98d045c6b9a" providerId="LiveId" clId="{23D50700-BB4C-4B26-A8EE-278368FCE508}" dt="2025-08-03T06:26:56.989" v="106" actId="6549"/>
          <ac:spMkLst>
            <pc:docMk/>
            <pc:sldMk cId="3732265957" sldId="259"/>
            <ac:spMk id="2" creationId="{00000000-0000-0000-0000-000000000000}"/>
          </ac:spMkLst>
        </pc:spChg>
        <pc:spChg chg="mod">
          <ac:chgData name="Iyad Malouf" userId="2fd0c98d045c6b9a" providerId="LiveId" clId="{23D50700-BB4C-4B26-A8EE-278368FCE508}" dt="2025-08-03T06:28:16.061" v="129" actId="6549"/>
          <ac:spMkLst>
            <pc:docMk/>
            <pc:sldMk cId="3732265957" sldId="259"/>
            <ac:spMk id="3" creationId="{3021C843-C7E0-8E0F-1FD2-B8851E803BB2}"/>
          </ac:spMkLst>
        </pc:spChg>
      </pc:sldChg>
      <pc:sldChg chg="modSp mod">
        <pc:chgData name="Iyad Malouf" userId="2fd0c98d045c6b9a" providerId="LiveId" clId="{23D50700-BB4C-4B26-A8EE-278368FCE508}" dt="2025-08-03T06:32:16.463" v="197" actId="20577"/>
        <pc:sldMkLst>
          <pc:docMk/>
          <pc:sldMk cId="2792448515" sldId="260"/>
        </pc:sldMkLst>
        <pc:spChg chg="mod">
          <ac:chgData name="Iyad Malouf" userId="2fd0c98d045c6b9a" providerId="LiveId" clId="{23D50700-BB4C-4B26-A8EE-278368FCE508}" dt="2025-08-03T06:32:16.463" v="197" actId="20577"/>
          <ac:spMkLst>
            <pc:docMk/>
            <pc:sldMk cId="2792448515" sldId="260"/>
            <ac:spMk id="2" creationId="{00000000-0000-0000-0000-000000000000}"/>
          </ac:spMkLst>
        </pc:spChg>
      </pc:sldChg>
      <pc:sldChg chg="modSp mod">
        <pc:chgData name="Iyad Malouf" userId="2fd0c98d045c6b9a" providerId="LiveId" clId="{23D50700-BB4C-4B26-A8EE-278368FCE508}" dt="2025-08-03T06:42:57.545" v="363" actId="6549"/>
        <pc:sldMkLst>
          <pc:docMk/>
          <pc:sldMk cId="3290813306" sldId="261"/>
        </pc:sldMkLst>
        <pc:spChg chg="mod">
          <ac:chgData name="Iyad Malouf" userId="2fd0c98d045c6b9a" providerId="LiveId" clId="{23D50700-BB4C-4B26-A8EE-278368FCE508}" dt="2025-08-03T06:42:57.545" v="363" actId="6549"/>
          <ac:spMkLst>
            <pc:docMk/>
            <pc:sldMk cId="3290813306" sldId="261"/>
            <ac:spMk id="2" creationId="{00000000-0000-0000-0000-000000000000}"/>
          </ac:spMkLst>
        </pc:spChg>
      </pc:sldChg>
      <pc:sldChg chg="modSp mod">
        <pc:chgData name="Iyad Malouf" userId="2fd0c98d045c6b9a" providerId="LiveId" clId="{23D50700-BB4C-4B26-A8EE-278368FCE508}" dt="2025-08-03T06:31:57.034" v="180" actId="6549"/>
        <pc:sldMkLst>
          <pc:docMk/>
          <pc:sldMk cId="2344331736" sldId="262"/>
        </pc:sldMkLst>
        <pc:spChg chg="mod">
          <ac:chgData name="Iyad Malouf" userId="2fd0c98d045c6b9a" providerId="LiveId" clId="{23D50700-BB4C-4B26-A8EE-278368FCE508}" dt="2025-08-03T06:31:57.034" v="180" actId="6549"/>
          <ac:spMkLst>
            <pc:docMk/>
            <pc:sldMk cId="2344331736" sldId="262"/>
            <ac:spMk id="2" creationId="{00000000-0000-0000-0000-000000000000}"/>
          </ac:spMkLst>
        </pc:spChg>
      </pc:sldChg>
      <pc:sldChg chg="modSp mod">
        <pc:chgData name="Iyad Malouf" userId="2fd0c98d045c6b9a" providerId="LiveId" clId="{23D50700-BB4C-4B26-A8EE-278368FCE508}" dt="2025-08-03T06:37:52.543" v="304" actId="27636"/>
        <pc:sldMkLst>
          <pc:docMk/>
          <pc:sldMk cId="3931546897" sldId="263"/>
        </pc:sldMkLst>
        <pc:spChg chg="mod">
          <ac:chgData name="Iyad Malouf" userId="2fd0c98d045c6b9a" providerId="LiveId" clId="{23D50700-BB4C-4B26-A8EE-278368FCE508}" dt="2025-08-03T06:32:44.295" v="210" actId="20577"/>
          <ac:spMkLst>
            <pc:docMk/>
            <pc:sldMk cId="3931546897" sldId="263"/>
            <ac:spMk id="2" creationId="{00000000-0000-0000-0000-000000000000}"/>
          </ac:spMkLst>
        </pc:spChg>
        <pc:spChg chg="mod">
          <ac:chgData name="Iyad Malouf" userId="2fd0c98d045c6b9a" providerId="LiveId" clId="{23D50700-BB4C-4B26-A8EE-278368FCE508}" dt="2025-08-03T06:37:52.543" v="304" actId="27636"/>
          <ac:spMkLst>
            <pc:docMk/>
            <pc:sldMk cId="3931546897" sldId="263"/>
            <ac:spMk id="3" creationId="{00000000-0000-0000-0000-000000000000}"/>
          </ac:spMkLst>
        </pc:spChg>
      </pc:sldChg>
      <pc:sldChg chg="modSp mod">
        <pc:chgData name="Iyad Malouf" userId="2fd0c98d045c6b9a" providerId="LiveId" clId="{23D50700-BB4C-4B26-A8EE-278368FCE508}" dt="2025-08-03T06:38:07.172" v="306"/>
        <pc:sldMkLst>
          <pc:docMk/>
          <pc:sldMk cId="2660284453" sldId="264"/>
        </pc:sldMkLst>
        <pc:spChg chg="mod">
          <ac:chgData name="Iyad Malouf" userId="2fd0c98d045c6b9a" providerId="LiveId" clId="{23D50700-BB4C-4B26-A8EE-278368FCE508}" dt="2025-08-03T06:38:07.172" v="306"/>
          <ac:spMkLst>
            <pc:docMk/>
            <pc:sldMk cId="2660284453" sldId="264"/>
            <ac:spMk id="2" creationId="{00000000-0000-0000-0000-000000000000}"/>
          </ac:spMkLst>
        </pc:spChg>
      </pc:sldChg>
      <pc:sldChg chg="modSp mod">
        <pc:chgData name="Iyad Malouf" userId="2fd0c98d045c6b9a" providerId="LiveId" clId="{23D50700-BB4C-4B26-A8EE-278368FCE508}" dt="2025-08-03T06:50:24.962" v="488" actId="20577"/>
        <pc:sldMkLst>
          <pc:docMk/>
          <pc:sldMk cId="2361296134" sldId="265"/>
        </pc:sldMkLst>
        <pc:spChg chg="mod">
          <ac:chgData name="Iyad Malouf" userId="2fd0c98d045c6b9a" providerId="LiveId" clId="{23D50700-BB4C-4B26-A8EE-278368FCE508}" dt="2025-08-03T06:43:05.569" v="370" actId="20577"/>
          <ac:spMkLst>
            <pc:docMk/>
            <pc:sldMk cId="2361296134" sldId="265"/>
            <ac:spMk id="2" creationId="{00000000-0000-0000-0000-000000000000}"/>
          </ac:spMkLst>
        </pc:spChg>
        <pc:spChg chg="mod">
          <ac:chgData name="Iyad Malouf" userId="2fd0c98d045c6b9a" providerId="LiveId" clId="{23D50700-BB4C-4B26-A8EE-278368FCE508}" dt="2025-08-03T06:50:24.962" v="488" actId="20577"/>
          <ac:spMkLst>
            <pc:docMk/>
            <pc:sldMk cId="2361296134" sldId="265"/>
            <ac:spMk id="3" creationId="{00000000-0000-0000-0000-000000000000}"/>
          </ac:spMkLst>
        </pc:spChg>
      </pc:sldChg>
      <pc:sldChg chg="modSp mod">
        <pc:chgData name="Iyad Malouf" userId="2fd0c98d045c6b9a" providerId="LiveId" clId="{23D50700-BB4C-4B26-A8EE-278368FCE508}" dt="2025-08-03T06:56:41.850" v="615" actId="6549"/>
        <pc:sldMkLst>
          <pc:docMk/>
          <pc:sldMk cId="1185142887" sldId="266"/>
        </pc:sldMkLst>
        <pc:spChg chg="mod">
          <ac:chgData name="Iyad Malouf" userId="2fd0c98d045c6b9a" providerId="LiveId" clId="{23D50700-BB4C-4B26-A8EE-278368FCE508}" dt="2025-08-03T06:56:41.850" v="615" actId="6549"/>
          <ac:spMkLst>
            <pc:docMk/>
            <pc:sldMk cId="1185142887" sldId="266"/>
            <ac:spMk id="2" creationId="{00000000-0000-0000-0000-000000000000}"/>
          </ac:spMkLst>
        </pc:spChg>
      </pc:sldChg>
      <pc:sldChg chg="modSp mod">
        <pc:chgData name="Iyad Malouf" userId="2fd0c98d045c6b9a" providerId="LiveId" clId="{23D50700-BB4C-4B26-A8EE-278368FCE508}" dt="2025-08-03T06:57:05.884" v="645" actId="6549"/>
        <pc:sldMkLst>
          <pc:docMk/>
          <pc:sldMk cId="2388512181" sldId="267"/>
        </pc:sldMkLst>
        <pc:spChg chg="mod">
          <ac:chgData name="Iyad Malouf" userId="2fd0c98d045c6b9a" providerId="LiveId" clId="{23D50700-BB4C-4B26-A8EE-278368FCE508}" dt="2025-08-03T06:57:05.884" v="645" actId="6549"/>
          <ac:spMkLst>
            <pc:docMk/>
            <pc:sldMk cId="2388512181" sldId="267"/>
            <ac:spMk id="2" creationId="{00000000-0000-0000-0000-000000000000}"/>
          </ac:spMkLst>
        </pc:spChg>
      </pc:sldChg>
      <pc:sldChg chg="modSp mod">
        <pc:chgData name="Iyad Malouf" userId="2fd0c98d045c6b9a" providerId="LiveId" clId="{23D50700-BB4C-4B26-A8EE-278368FCE508}" dt="2025-08-03T06:51:00.951" v="489" actId="6549"/>
        <pc:sldMkLst>
          <pc:docMk/>
          <pc:sldMk cId="3701335530" sldId="268"/>
        </pc:sldMkLst>
        <pc:spChg chg="mod">
          <ac:chgData name="Iyad Malouf" userId="2fd0c98d045c6b9a" providerId="LiveId" clId="{23D50700-BB4C-4B26-A8EE-278368FCE508}" dt="2025-08-03T06:46:27.545" v="429" actId="20577"/>
          <ac:spMkLst>
            <pc:docMk/>
            <pc:sldMk cId="3701335530" sldId="268"/>
            <ac:spMk id="2" creationId="{00000000-0000-0000-0000-000000000000}"/>
          </ac:spMkLst>
        </pc:spChg>
        <pc:spChg chg="mod">
          <ac:chgData name="Iyad Malouf" userId="2fd0c98d045c6b9a" providerId="LiveId" clId="{23D50700-BB4C-4B26-A8EE-278368FCE508}" dt="2025-08-03T06:51:00.951" v="489" actId="6549"/>
          <ac:spMkLst>
            <pc:docMk/>
            <pc:sldMk cId="3701335530" sldId="268"/>
            <ac:spMk id="3" creationId="{00000000-0000-0000-0000-000000000000}"/>
          </ac:spMkLst>
        </pc:spChg>
      </pc:sldChg>
      <pc:sldChg chg="modSp mod">
        <pc:chgData name="Iyad Malouf" userId="2fd0c98d045c6b9a" providerId="LiveId" clId="{23D50700-BB4C-4B26-A8EE-278368FCE508}" dt="2025-08-03T06:55:13.703" v="581" actId="20577"/>
        <pc:sldMkLst>
          <pc:docMk/>
          <pc:sldMk cId="3118994892" sldId="269"/>
        </pc:sldMkLst>
        <pc:spChg chg="mod">
          <ac:chgData name="Iyad Malouf" userId="2fd0c98d045c6b9a" providerId="LiveId" clId="{23D50700-BB4C-4B26-A8EE-278368FCE508}" dt="2025-08-03T06:55:13.703" v="581" actId="20577"/>
          <ac:spMkLst>
            <pc:docMk/>
            <pc:sldMk cId="3118994892" sldId="269"/>
            <ac:spMk id="5" creationId="{93F43A58-F656-8ECE-5D0F-D32B5A876E5B}"/>
          </ac:spMkLst>
        </pc:spChg>
      </pc:sldChg>
      <pc:sldChg chg="modSp mod">
        <pc:chgData name="Iyad Malouf" userId="2fd0c98d045c6b9a" providerId="LiveId" clId="{23D50700-BB4C-4B26-A8EE-278368FCE508}" dt="2025-08-03T06:55:07.439" v="580" actId="20577"/>
        <pc:sldMkLst>
          <pc:docMk/>
          <pc:sldMk cId="3963195591" sldId="270"/>
        </pc:sldMkLst>
        <pc:spChg chg="mod">
          <ac:chgData name="Iyad Malouf" userId="2fd0c98d045c6b9a" providerId="LiveId" clId="{23D50700-BB4C-4B26-A8EE-278368FCE508}" dt="2025-08-03T06:55:07.439" v="580" actId="20577"/>
          <ac:spMkLst>
            <pc:docMk/>
            <pc:sldMk cId="3963195591" sldId="270"/>
            <ac:spMk id="5" creationId="{93F631C6-E2BD-976A-B976-601A8F4ECE3B}"/>
          </ac:spMkLst>
        </pc:spChg>
      </pc:sldChg>
      <pc:sldChg chg="modSp mod">
        <pc:chgData name="Iyad Malouf" userId="2fd0c98d045c6b9a" providerId="LiveId" clId="{23D50700-BB4C-4B26-A8EE-278368FCE508}" dt="2025-08-03T06:54:54.090" v="578" actId="27636"/>
        <pc:sldMkLst>
          <pc:docMk/>
          <pc:sldMk cId="40929077" sldId="271"/>
        </pc:sldMkLst>
        <pc:spChg chg="mod">
          <ac:chgData name="Iyad Malouf" userId="2fd0c98d045c6b9a" providerId="LiveId" clId="{23D50700-BB4C-4B26-A8EE-278368FCE508}" dt="2025-08-03T06:51:13.035" v="497" actId="20577"/>
          <ac:spMkLst>
            <pc:docMk/>
            <pc:sldMk cId="40929077" sldId="271"/>
            <ac:spMk id="2" creationId="{00000000-0000-0000-0000-000000000000}"/>
          </ac:spMkLst>
        </pc:spChg>
        <pc:spChg chg="mod">
          <ac:chgData name="Iyad Malouf" userId="2fd0c98d045c6b9a" providerId="LiveId" clId="{23D50700-BB4C-4B26-A8EE-278368FCE508}" dt="2025-08-03T06:54:54.090" v="578" actId="27636"/>
          <ac:spMkLst>
            <pc:docMk/>
            <pc:sldMk cId="40929077" sldId="271"/>
            <ac:spMk id="3" creationId="{00000000-0000-0000-0000-000000000000}"/>
          </ac:spMkLst>
        </pc:spChg>
      </pc:sldChg>
      <pc:sldChg chg="addSp modSp mod">
        <pc:chgData name="Iyad Malouf" userId="2fd0c98d045c6b9a" providerId="LiveId" clId="{23D50700-BB4C-4B26-A8EE-278368FCE508}" dt="2025-08-03T06:55:01.455" v="579" actId="20577"/>
        <pc:sldMkLst>
          <pc:docMk/>
          <pc:sldMk cId="1397272163" sldId="272"/>
        </pc:sldMkLst>
        <pc:spChg chg="add mod">
          <ac:chgData name="Iyad Malouf" userId="2fd0c98d045c6b9a" providerId="LiveId" clId="{23D50700-BB4C-4B26-A8EE-278368FCE508}" dt="2025-07-28T17:02:28.751" v="4" actId="14100"/>
          <ac:spMkLst>
            <pc:docMk/>
            <pc:sldMk cId="1397272163" sldId="272"/>
            <ac:spMk id="3" creationId="{D3A04492-9444-E9F3-F217-EE0B26D5FF48}"/>
          </ac:spMkLst>
        </pc:spChg>
        <pc:spChg chg="mod">
          <ac:chgData name="Iyad Malouf" userId="2fd0c98d045c6b9a" providerId="LiveId" clId="{23D50700-BB4C-4B26-A8EE-278368FCE508}" dt="2025-08-03T06:55:01.455" v="579" actId="20577"/>
          <ac:spMkLst>
            <pc:docMk/>
            <pc:sldMk cId="1397272163" sldId="272"/>
            <ac:spMk id="5" creationId="{93F631C6-E2BD-976A-B976-601A8F4ECE3B}"/>
          </ac:spMkLst>
        </pc:spChg>
      </pc:sldChg>
      <pc:sldChg chg="modSp mod">
        <pc:chgData name="Iyad Malouf" userId="2fd0c98d045c6b9a" providerId="LiveId" clId="{23D50700-BB4C-4B26-A8EE-278368FCE508}" dt="2025-08-03T07:00:16.373" v="662" actId="20577"/>
        <pc:sldMkLst>
          <pc:docMk/>
          <pc:sldMk cId="177860594" sldId="273"/>
        </pc:sldMkLst>
        <pc:spChg chg="mod">
          <ac:chgData name="Iyad Malouf" userId="2fd0c98d045c6b9a" providerId="LiveId" clId="{23D50700-BB4C-4B26-A8EE-278368FCE508}" dt="2025-08-03T07:00:16.373" v="662" actId="20577"/>
          <ac:spMkLst>
            <pc:docMk/>
            <pc:sldMk cId="177860594" sldId="27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E2853-4AEA-8043-9D65-219AA7D2F62A}" type="datetimeFigureOut">
              <a:rPr lang="de-DE" smtClean="0"/>
              <a:t>03.08.2025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DB1CF-61CB-0C45-B834-69E42CEF134A}" type="slidenum">
              <a:rPr lang="de-DE" smtClean="0"/>
              <a:t>‹#›</a:t>
            </a:fld>
            <a:endParaRPr lang="de-DE"/>
          </a:p>
        </p:txBody>
      </p:sp>
    </p:spTree>
    <p:extLst>
      <p:ext uri="{BB962C8B-B14F-4D97-AF65-F5344CB8AC3E}">
        <p14:creationId xmlns:p14="http://schemas.microsoft.com/office/powerpoint/2010/main" val="324530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session</a:t>
            </a:r>
            <a:r>
              <a:rPr lang="de-DE" dirty="0"/>
              <a:t> </a:t>
            </a:r>
            <a:r>
              <a:rPr lang="de-DE" dirty="0" err="1"/>
              <a:t>relies</a:t>
            </a:r>
            <a:r>
              <a:rPr lang="de-DE" dirty="0"/>
              <a:t> </a:t>
            </a:r>
            <a:r>
              <a:rPr lang="de-DE" dirty="0" err="1"/>
              <a:t>heavily</a:t>
            </a:r>
            <a:r>
              <a:rPr lang="de-DE" dirty="0"/>
              <a:t> on </a:t>
            </a:r>
            <a:r>
              <a:rPr lang="de-DE" dirty="0" err="1"/>
              <a:t>the</a:t>
            </a:r>
            <a:r>
              <a:rPr lang="de-DE" dirty="0"/>
              <a:t> </a:t>
            </a:r>
            <a:r>
              <a:rPr lang="de-DE" dirty="0" err="1"/>
              <a:t>activity</a:t>
            </a:r>
            <a:r>
              <a:rPr lang="de-DE" dirty="0"/>
              <a:t> </a:t>
            </a:r>
            <a:r>
              <a:rPr lang="de-DE" dirty="0" err="1"/>
              <a:t>of</a:t>
            </a:r>
            <a:r>
              <a:rPr lang="de-DE" dirty="0"/>
              <a:t> </a:t>
            </a:r>
            <a:r>
              <a:rPr lang="de-DE" dirty="0" err="1"/>
              <a:t>the</a:t>
            </a:r>
            <a:r>
              <a:rPr lang="de-DE" dirty="0"/>
              <a:t> </a:t>
            </a:r>
            <a:r>
              <a:rPr lang="de-DE" dirty="0" err="1"/>
              <a:t>participants</a:t>
            </a:r>
            <a:r>
              <a:rPr lang="de-DE" dirty="0"/>
              <a:t> - </a:t>
            </a:r>
            <a:r>
              <a:rPr lang="de-DE" dirty="0" err="1"/>
              <a:t>they</a:t>
            </a:r>
            <a:r>
              <a:rPr lang="de-DE" dirty="0"/>
              <a:t> </a:t>
            </a:r>
            <a:r>
              <a:rPr lang="de-DE" dirty="0" err="1"/>
              <a:t>should</a:t>
            </a:r>
            <a:r>
              <a:rPr lang="de-DE" dirty="0"/>
              <a:t> </a:t>
            </a:r>
            <a:r>
              <a:rPr lang="de-DE" dirty="0" err="1"/>
              <a:t>think</a:t>
            </a:r>
            <a:r>
              <a:rPr lang="de-DE" dirty="0"/>
              <a:t> </a:t>
            </a:r>
            <a:r>
              <a:rPr lang="de-DE" dirty="0" err="1"/>
              <a:t>about</a:t>
            </a:r>
            <a:r>
              <a:rPr lang="de-DE" dirty="0"/>
              <a:t> </a:t>
            </a:r>
            <a:r>
              <a:rPr lang="de-DE" dirty="0" err="1"/>
              <a:t>why</a:t>
            </a:r>
            <a:r>
              <a:rPr lang="de-DE" dirty="0"/>
              <a:t> a </a:t>
            </a:r>
            <a:r>
              <a:rPr lang="de-DE" dirty="0" err="1"/>
              <a:t>local</a:t>
            </a:r>
            <a:r>
              <a:rPr lang="de-DE" dirty="0"/>
              <a:t> </a:t>
            </a:r>
            <a:r>
              <a:rPr lang="de-DE" dirty="0" err="1"/>
              <a:t>perspective</a:t>
            </a:r>
            <a:r>
              <a:rPr lang="de-DE" dirty="0"/>
              <a:t> </a:t>
            </a:r>
            <a:r>
              <a:rPr lang="de-DE" dirty="0" err="1"/>
              <a:t>is</a:t>
            </a:r>
            <a:r>
              <a:rPr lang="de-DE" dirty="0"/>
              <a:t> relevant </a:t>
            </a:r>
            <a:r>
              <a:rPr lang="de-DE" dirty="0" err="1"/>
              <a:t>when</a:t>
            </a:r>
            <a:r>
              <a:rPr lang="de-DE" dirty="0"/>
              <a:t> </a:t>
            </a:r>
            <a:r>
              <a:rPr lang="de-DE" dirty="0" err="1"/>
              <a:t>considering</a:t>
            </a:r>
            <a:r>
              <a:rPr lang="de-DE" dirty="0"/>
              <a:t> ESD </a:t>
            </a:r>
            <a:r>
              <a:rPr lang="de-DE" dirty="0" err="1"/>
              <a:t>aspects</a:t>
            </a:r>
            <a:r>
              <a:rPr lang="de-DE" dirty="0"/>
              <a:t> and </a:t>
            </a:r>
            <a:r>
              <a:rPr lang="de-DE" dirty="0" err="1"/>
              <a:t>look</a:t>
            </a:r>
            <a:r>
              <a:rPr lang="de-DE" dirty="0"/>
              <a:t> </a:t>
            </a:r>
            <a:r>
              <a:rPr lang="de-DE" dirty="0" err="1"/>
              <a:t>for</a:t>
            </a:r>
            <a:r>
              <a:rPr lang="de-DE" dirty="0"/>
              <a:t> </a:t>
            </a:r>
            <a:r>
              <a:rPr lang="de-DE" dirty="0" err="1"/>
              <a:t>examples</a:t>
            </a:r>
            <a:r>
              <a:rPr lang="de-DE" dirty="0"/>
              <a:t> </a:t>
            </a:r>
            <a:r>
              <a:rPr lang="de-DE" dirty="0" err="1"/>
              <a:t>themselves</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1</a:t>
            </a:fld>
            <a:endParaRPr lang="de-DE"/>
          </a:p>
        </p:txBody>
      </p:sp>
    </p:spTree>
    <p:extLst>
      <p:ext uri="{BB962C8B-B14F-4D97-AF65-F5344CB8AC3E}">
        <p14:creationId xmlns:p14="http://schemas.microsoft.com/office/powerpoint/2010/main" val="31340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Here, a </a:t>
            </a:r>
            <a:r>
              <a:rPr lang="de-DE" dirty="0" err="1"/>
              <a:t>short</a:t>
            </a:r>
            <a:r>
              <a:rPr lang="de-DE" dirty="0"/>
              <a:t> </a:t>
            </a:r>
            <a:r>
              <a:rPr lang="de-DE" dirty="0" err="1"/>
              <a:t>brainstorming</a:t>
            </a:r>
            <a:r>
              <a:rPr lang="de-DE" dirty="0"/>
              <a:t> </a:t>
            </a:r>
            <a:r>
              <a:rPr lang="de-DE" dirty="0" err="1"/>
              <a:t>session</a:t>
            </a:r>
            <a:r>
              <a:rPr lang="de-DE" dirty="0"/>
              <a:t> </a:t>
            </a:r>
            <a:r>
              <a:rPr lang="de-DE" dirty="0" err="1"/>
              <a:t>can</a:t>
            </a:r>
            <a:r>
              <a:rPr lang="de-DE" dirty="0"/>
              <a:t> </a:t>
            </a:r>
            <a:r>
              <a:rPr lang="de-DE" dirty="0" err="1"/>
              <a:t>be</a:t>
            </a:r>
            <a:r>
              <a:rPr lang="de-DE" dirty="0"/>
              <a:t> </a:t>
            </a:r>
            <a:r>
              <a:rPr lang="de-DE" dirty="0" err="1"/>
              <a:t>conducted</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2</a:t>
            </a:fld>
            <a:endParaRPr lang="de-DE"/>
          </a:p>
        </p:txBody>
      </p:sp>
    </p:spTree>
    <p:extLst>
      <p:ext uri="{BB962C8B-B14F-4D97-AF65-F5344CB8AC3E}">
        <p14:creationId xmlns:p14="http://schemas.microsoft.com/office/powerpoint/2010/main" val="225256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You</a:t>
            </a:r>
            <a:r>
              <a:rPr lang="de-DE" dirty="0"/>
              <a:t> </a:t>
            </a:r>
            <a:r>
              <a:rPr lang="de-DE" dirty="0" err="1"/>
              <a:t>can</a:t>
            </a:r>
            <a:r>
              <a:rPr lang="de-DE" dirty="0"/>
              <a:t> </a:t>
            </a:r>
            <a:r>
              <a:rPr lang="de-DE" dirty="0" err="1"/>
              <a:t>exchange</a:t>
            </a:r>
            <a:r>
              <a:rPr lang="de-DE" dirty="0"/>
              <a:t> </a:t>
            </a:r>
            <a:r>
              <a:rPr lang="de-DE" dirty="0" err="1"/>
              <a:t>the</a:t>
            </a:r>
            <a:r>
              <a:rPr lang="de-DE" dirty="0"/>
              <a:t> </a:t>
            </a:r>
            <a:r>
              <a:rPr lang="de-DE" dirty="0" err="1"/>
              <a:t>headlines</a:t>
            </a:r>
            <a:r>
              <a:rPr lang="de-DE" dirty="0"/>
              <a:t> </a:t>
            </a:r>
            <a:r>
              <a:rPr lang="de-DE" dirty="0" err="1"/>
              <a:t>if</a:t>
            </a:r>
            <a:r>
              <a:rPr lang="de-DE" dirty="0"/>
              <a:t> </a:t>
            </a:r>
            <a:r>
              <a:rPr lang="de-DE" dirty="0" err="1"/>
              <a:t>you</a:t>
            </a:r>
            <a:r>
              <a:rPr lang="de-DE" dirty="0"/>
              <a:t> </a:t>
            </a:r>
            <a:r>
              <a:rPr lang="de-DE" dirty="0" err="1"/>
              <a:t>with</a:t>
            </a:r>
            <a:r>
              <a:rPr lang="de-DE" dirty="0"/>
              <a:t> </a:t>
            </a:r>
            <a:r>
              <a:rPr lang="de-DE" dirty="0" err="1"/>
              <a:t>to</a:t>
            </a:r>
            <a:r>
              <a:rPr lang="de-DE" dirty="0"/>
              <a:t> </a:t>
            </a:r>
            <a:r>
              <a:rPr lang="de-DE" dirty="0" err="1"/>
              <a:t>show</a:t>
            </a:r>
            <a:r>
              <a:rPr lang="de-DE" dirty="0"/>
              <a:t> </a:t>
            </a:r>
            <a:r>
              <a:rPr lang="de-DE" dirty="0" err="1"/>
              <a:t>more</a:t>
            </a:r>
            <a:r>
              <a:rPr lang="de-DE" dirty="0"/>
              <a:t> </a:t>
            </a:r>
            <a:r>
              <a:rPr lang="de-DE" dirty="0" err="1"/>
              <a:t>locally</a:t>
            </a:r>
            <a:r>
              <a:rPr lang="de-DE" dirty="0"/>
              <a:t> relevant </a:t>
            </a:r>
            <a:r>
              <a:rPr lang="de-DE" dirty="0" err="1"/>
              <a:t>issues</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3</a:t>
            </a:fld>
            <a:endParaRPr lang="de-DE"/>
          </a:p>
        </p:txBody>
      </p:sp>
    </p:spTree>
    <p:extLst>
      <p:ext uri="{BB962C8B-B14F-4D97-AF65-F5344CB8AC3E}">
        <p14:creationId xmlns:p14="http://schemas.microsoft.com/office/powerpoint/2010/main" val="132700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papers</a:t>
            </a:r>
            <a:r>
              <a:rPr lang="de-DE" dirty="0"/>
              <a:t> </a:t>
            </a:r>
            <a:r>
              <a:rPr lang="de-DE" dirty="0" err="1"/>
              <a:t>can</a:t>
            </a:r>
            <a:r>
              <a:rPr lang="de-DE" dirty="0"/>
              <a:t> </a:t>
            </a:r>
            <a:r>
              <a:rPr lang="de-DE" dirty="0" err="1"/>
              <a:t>be</a:t>
            </a:r>
            <a:r>
              <a:rPr lang="de-DE" dirty="0"/>
              <a:t> </a:t>
            </a:r>
            <a:r>
              <a:rPr lang="de-DE" dirty="0" err="1"/>
              <a:t>found</a:t>
            </a:r>
            <a:r>
              <a:rPr lang="de-DE" dirty="0"/>
              <a:t> in </a:t>
            </a:r>
            <a:r>
              <a:rPr lang="de-DE" dirty="0" err="1"/>
              <a:t>the</a:t>
            </a:r>
            <a:r>
              <a:rPr lang="de-DE" dirty="0"/>
              <a:t> </a:t>
            </a:r>
            <a:r>
              <a:rPr lang="de-DE" dirty="0" err="1"/>
              <a:t>supplementary</a:t>
            </a:r>
            <a:r>
              <a:rPr lang="de-DE" dirty="0"/>
              <a:t> </a:t>
            </a:r>
            <a:r>
              <a:rPr lang="de-DE" dirty="0" err="1"/>
              <a:t>materials</a:t>
            </a:r>
            <a:r>
              <a:rPr lang="de-DE" dirty="0"/>
              <a:t> </a:t>
            </a:r>
            <a:r>
              <a:rPr lang="de-DE" dirty="0" err="1"/>
              <a:t>folder</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6</a:t>
            </a:fld>
            <a:endParaRPr lang="de-DE"/>
          </a:p>
        </p:txBody>
      </p:sp>
    </p:spTree>
    <p:extLst>
      <p:ext uri="{BB962C8B-B14F-4D97-AF65-F5344CB8AC3E}">
        <p14:creationId xmlns:p14="http://schemas.microsoft.com/office/powerpoint/2010/main" val="36272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inserted</a:t>
            </a:r>
            <a:r>
              <a:rPr lang="de-DE" dirty="0"/>
              <a:t> </a:t>
            </a:r>
            <a:r>
              <a:rPr lang="de-DE" dirty="0" err="1"/>
              <a:t>three</a:t>
            </a:r>
            <a:r>
              <a:rPr lang="de-DE" dirty="0"/>
              <a:t> </a:t>
            </a:r>
            <a:r>
              <a:rPr lang="de-DE" dirty="0" err="1"/>
              <a:t>exemplary</a:t>
            </a:r>
            <a:r>
              <a:rPr lang="de-DE" dirty="0"/>
              <a:t> </a:t>
            </a:r>
            <a:r>
              <a:rPr lang="de-DE" dirty="0" err="1"/>
              <a:t>cases</a:t>
            </a:r>
            <a:r>
              <a:rPr lang="de-DE" dirty="0"/>
              <a:t>, </a:t>
            </a:r>
            <a:r>
              <a:rPr lang="de-DE" dirty="0" err="1"/>
              <a:t>the</a:t>
            </a:r>
            <a:r>
              <a:rPr lang="de-DE" dirty="0"/>
              <a:t> </a:t>
            </a:r>
            <a:r>
              <a:rPr lang="de-DE" dirty="0" err="1"/>
              <a:t>respective</a:t>
            </a:r>
            <a:r>
              <a:rPr lang="de-DE" dirty="0"/>
              <a:t> </a:t>
            </a:r>
            <a:r>
              <a:rPr lang="de-DE" dirty="0" err="1"/>
              <a:t>papers</a:t>
            </a:r>
            <a:r>
              <a:rPr lang="de-DE" dirty="0"/>
              <a:t> </a:t>
            </a:r>
            <a:r>
              <a:rPr lang="de-DE" dirty="0" err="1"/>
              <a:t>can</a:t>
            </a:r>
            <a:r>
              <a:rPr lang="de-DE" dirty="0"/>
              <a:t> </a:t>
            </a:r>
            <a:r>
              <a:rPr lang="de-DE" dirty="0" err="1"/>
              <a:t>be</a:t>
            </a:r>
            <a:r>
              <a:rPr lang="de-DE" dirty="0"/>
              <a:t> </a:t>
            </a:r>
            <a:r>
              <a:rPr lang="de-DE" dirty="0" err="1"/>
              <a:t>found</a:t>
            </a:r>
            <a:r>
              <a:rPr lang="de-DE" dirty="0"/>
              <a:t> in </a:t>
            </a:r>
            <a:r>
              <a:rPr lang="de-DE" dirty="0" err="1"/>
              <a:t>the</a:t>
            </a:r>
            <a:r>
              <a:rPr lang="de-DE" dirty="0"/>
              <a:t> </a:t>
            </a:r>
            <a:r>
              <a:rPr lang="de-DE" dirty="0" err="1"/>
              <a:t>supplementary</a:t>
            </a:r>
            <a:r>
              <a:rPr lang="de-DE" dirty="0"/>
              <a:t> </a:t>
            </a:r>
            <a:r>
              <a:rPr lang="de-DE" dirty="0" err="1"/>
              <a:t>materials</a:t>
            </a:r>
            <a:r>
              <a:rPr lang="de-DE" dirty="0"/>
              <a:t>. </a:t>
            </a:r>
            <a:r>
              <a:rPr lang="de-DE" dirty="0" err="1"/>
              <a:t>You</a:t>
            </a:r>
            <a:r>
              <a:rPr lang="de-DE" dirty="0"/>
              <a:t> </a:t>
            </a:r>
            <a:r>
              <a:rPr lang="de-DE" dirty="0" err="1"/>
              <a:t>can</a:t>
            </a:r>
            <a:r>
              <a:rPr lang="de-DE" dirty="0"/>
              <a:t> </a:t>
            </a:r>
            <a:r>
              <a:rPr lang="de-DE" dirty="0" err="1"/>
              <a:t>decide</a:t>
            </a:r>
            <a:r>
              <a:rPr lang="de-DE" dirty="0"/>
              <a:t> </a:t>
            </a:r>
            <a:r>
              <a:rPr lang="de-DE" dirty="0" err="1"/>
              <a:t>to</a:t>
            </a:r>
            <a:r>
              <a:rPr lang="de-DE" dirty="0"/>
              <a:t> </a:t>
            </a:r>
            <a:r>
              <a:rPr lang="de-DE" dirty="0" err="1"/>
              <a:t>put</a:t>
            </a:r>
            <a:r>
              <a:rPr lang="de-DE" dirty="0"/>
              <a:t> in </a:t>
            </a:r>
            <a:r>
              <a:rPr lang="de-DE" dirty="0" err="1"/>
              <a:t>other</a:t>
            </a:r>
            <a:r>
              <a:rPr lang="de-DE" dirty="0"/>
              <a:t> </a:t>
            </a:r>
            <a:r>
              <a:rPr lang="de-DE" dirty="0" err="1"/>
              <a:t>examples</a:t>
            </a:r>
            <a:r>
              <a:rPr lang="de-DE" dirty="0"/>
              <a:t>, </a:t>
            </a:r>
            <a:r>
              <a:rPr lang="de-DE" dirty="0" err="1"/>
              <a:t>maybe</a:t>
            </a:r>
            <a:r>
              <a:rPr lang="de-DE" dirty="0"/>
              <a:t> </a:t>
            </a:r>
            <a:r>
              <a:rPr lang="de-DE" dirty="0" err="1"/>
              <a:t>from</a:t>
            </a:r>
            <a:r>
              <a:rPr lang="de-DE" dirty="0"/>
              <a:t> </a:t>
            </a:r>
            <a:r>
              <a:rPr lang="de-DE" dirty="0" err="1"/>
              <a:t>your</a:t>
            </a:r>
            <a:r>
              <a:rPr lang="de-DE" dirty="0"/>
              <a:t> </a:t>
            </a:r>
            <a:r>
              <a:rPr lang="de-DE" dirty="0" err="1"/>
              <a:t>region</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9</a:t>
            </a:fld>
            <a:endParaRPr lang="de-DE"/>
          </a:p>
        </p:txBody>
      </p:sp>
    </p:spTree>
    <p:extLst>
      <p:ext uri="{BB962C8B-B14F-4D97-AF65-F5344CB8AC3E}">
        <p14:creationId xmlns:p14="http://schemas.microsoft.com/office/powerpoint/2010/main" val="383215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DDB1CF-61CB-0C45-B834-69E42CEF134A}" type="slidenum">
              <a:rPr lang="de-DE" smtClean="0"/>
              <a:t>10</a:t>
            </a:fld>
            <a:endParaRPr lang="de-DE"/>
          </a:p>
        </p:txBody>
      </p:sp>
    </p:spTree>
    <p:extLst>
      <p:ext uri="{BB962C8B-B14F-4D97-AF65-F5344CB8AC3E}">
        <p14:creationId xmlns:p14="http://schemas.microsoft.com/office/powerpoint/2010/main" val="279517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3DDB1CF-61CB-0C45-B834-69E42CEF134A}" type="slidenum">
              <a:rPr lang="de-DE" smtClean="0"/>
              <a:t>12</a:t>
            </a:fld>
            <a:endParaRPr lang="de-DE"/>
          </a:p>
        </p:txBody>
      </p:sp>
    </p:spTree>
    <p:extLst>
      <p:ext uri="{BB962C8B-B14F-4D97-AF65-F5344CB8AC3E}">
        <p14:creationId xmlns:p14="http://schemas.microsoft.com/office/powerpoint/2010/main" val="142399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3DDB1CF-61CB-0C45-B834-69E42CEF134A}" type="slidenum">
              <a:rPr lang="de-DE" smtClean="0"/>
              <a:t>14</a:t>
            </a:fld>
            <a:endParaRPr lang="de-DE"/>
          </a:p>
        </p:txBody>
      </p:sp>
    </p:spTree>
    <p:extLst>
      <p:ext uri="{BB962C8B-B14F-4D97-AF65-F5344CB8AC3E}">
        <p14:creationId xmlns:p14="http://schemas.microsoft.com/office/powerpoint/2010/main" val="122048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Here, </a:t>
            </a:r>
            <a:r>
              <a:rPr lang="de-DE" dirty="0" err="1"/>
              <a:t>databases</a:t>
            </a:r>
            <a:r>
              <a:rPr lang="de-DE" dirty="0"/>
              <a:t> such </a:t>
            </a:r>
            <a:r>
              <a:rPr lang="de-DE" dirty="0" err="1"/>
              <a:t>as</a:t>
            </a:r>
            <a:r>
              <a:rPr lang="de-DE" dirty="0"/>
              <a:t> Google Scholar </a:t>
            </a:r>
            <a:r>
              <a:rPr lang="de-DE" dirty="0" err="1"/>
              <a:t>or</a:t>
            </a:r>
            <a:r>
              <a:rPr lang="de-DE" dirty="0"/>
              <a:t> ERIC (</a:t>
            </a:r>
            <a:r>
              <a:rPr lang="de-DE" dirty="0" err="1"/>
              <a:t>eric.ed.gov</a:t>
            </a:r>
            <a:r>
              <a:rPr lang="de-DE" dirty="0"/>
              <a:t>) </a:t>
            </a:r>
            <a:r>
              <a:rPr lang="de-DE" dirty="0" err="1"/>
              <a:t>can</a:t>
            </a:r>
            <a:r>
              <a:rPr lang="de-DE" dirty="0"/>
              <a:t> </a:t>
            </a:r>
            <a:r>
              <a:rPr lang="de-DE" dirty="0" err="1"/>
              <a:t>be</a:t>
            </a:r>
            <a:r>
              <a:rPr lang="de-DE" dirty="0"/>
              <a:t> </a:t>
            </a:r>
            <a:r>
              <a:rPr lang="de-DE" dirty="0" err="1"/>
              <a:t>used</a:t>
            </a:r>
            <a:r>
              <a:rPr lang="de-DE" dirty="0"/>
              <a:t>.</a:t>
            </a:r>
          </a:p>
        </p:txBody>
      </p:sp>
      <p:sp>
        <p:nvSpPr>
          <p:cNvPr id="4" name="Foliennummernplatzhalter 3"/>
          <p:cNvSpPr>
            <a:spLocks noGrp="1"/>
          </p:cNvSpPr>
          <p:nvPr>
            <p:ph type="sldNum" sz="quarter" idx="5"/>
          </p:nvPr>
        </p:nvSpPr>
        <p:spPr/>
        <p:txBody>
          <a:bodyPr/>
          <a:lstStyle/>
          <a:p>
            <a:fld id="{73DDB1CF-61CB-0C45-B834-69E42CEF134A}" type="slidenum">
              <a:rPr lang="de-DE" smtClean="0"/>
              <a:t>16</a:t>
            </a:fld>
            <a:endParaRPr lang="de-DE"/>
          </a:p>
        </p:txBody>
      </p:sp>
    </p:spTree>
    <p:extLst>
      <p:ext uri="{BB962C8B-B14F-4D97-AF65-F5344CB8AC3E}">
        <p14:creationId xmlns:p14="http://schemas.microsoft.com/office/powerpoint/2010/main" val="169899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5381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43165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3559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95853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77695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8277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B60370-896D-43DE-8621-3B53C70655A4}" type="datetimeFigureOut">
              <a:rPr lang="de-DE" smtClean="0"/>
              <a:t>03.08.2025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7290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B60370-896D-43DE-8621-3B53C70655A4}" type="datetimeFigureOut">
              <a:rPr lang="de-DE" smtClean="0"/>
              <a:t>03.08.2025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584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t>03.08.2025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07225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3640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5214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t>03.08.2025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t>‹#›</a:t>
            </a:fld>
            <a:endParaRPr lang="de-DE"/>
          </a:p>
        </p:txBody>
      </p:sp>
    </p:spTree>
    <p:extLst>
      <p:ext uri="{BB962C8B-B14F-4D97-AF65-F5344CB8AC3E}">
        <p14:creationId xmlns:p14="http://schemas.microsoft.com/office/powerpoint/2010/main" val="27959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rtl="1"/>
            <a:r>
              <a:rPr lang="ar-SA" b="1" dirty="0">
                <a:solidFill>
                  <a:srgbClr val="025952"/>
                </a:solidFill>
              </a:rPr>
              <a:t>أفضل الممارسات في التعليم من أجل التنمية المستدامة من منظور دولي</a:t>
            </a:r>
            <a:endParaRPr lang="de-DE" b="1" dirty="0">
              <a:solidFill>
                <a:srgbClr val="025952"/>
              </a:solidFill>
            </a:endParaRPr>
          </a:p>
        </p:txBody>
      </p:sp>
    </p:spTree>
    <p:extLst>
      <p:ext uri="{BB962C8B-B14F-4D97-AF65-F5344CB8AC3E}">
        <p14:creationId xmlns:p14="http://schemas.microsoft.com/office/powerpoint/2010/main" val="33251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ar-SA" b="1" dirty="0"/>
              <a:t>نموذج 1</a:t>
            </a:r>
            <a:endParaRPr lang="de-DE" b="1" dirty="0"/>
          </a:p>
        </p:txBody>
      </p:sp>
      <p:sp>
        <p:nvSpPr>
          <p:cNvPr id="3" name="Inhaltsplatzhalter 2"/>
          <p:cNvSpPr>
            <a:spLocks noGrp="1"/>
          </p:cNvSpPr>
          <p:nvPr>
            <p:ph idx="1"/>
          </p:nvPr>
        </p:nvSpPr>
        <p:spPr>
          <a:xfrm>
            <a:off x="618744" y="1591055"/>
            <a:ext cx="10811256" cy="4343401"/>
          </a:xfrm>
        </p:spPr>
        <p:txBody>
          <a:bodyPr>
            <a:normAutofit/>
          </a:bodyPr>
          <a:lstStyle/>
          <a:p>
            <a:r>
              <a:rPr lang="de-DE" sz="2000" dirty="0" err="1"/>
              <a:t>Doxsee</a:t>
            </a:r>
            <a:r>
              <a:rPr lang="de-DE" sz="2000" dirty="0"/>
              <a:t>, K. M. (2015). Collaborative Development </a:t>
            </a:r>
            <a:r>
              <a:rPr lang="de-DE" sz="2000" dirty="0" err="1"/>
              <a:t>of</a:t>
            </a:r>
            <a:r>
              <a:rPr lang="de-DE" sz="2000" dirty="0"/>
              <a:t> a High School Green Chemistry Curriculum in Thailand. In Worldwide Trends in Green Chemistry Education (pp. 61-75). The Royal Society </a:t>
            </a:r>
            <a:r>
              <a:rPr lang="de-DE" sz="2000" dirty="0" err="1"/>
              <a:t>of</a:t>
            </a:r>
            <a:r>
              <a:rPr lang="de-DE" sz="2000" dirty="0"/>
              <a:t> Chemistry.</a:t>
            </a:r>
          </a:p>
          <a:p>
            <a:endParaRPr lang="de-DE" sz="2000" dirty="0"/>
          </a:p>
          <a:p>
            <a:pPr algn="r" rtl="1"/>
            <a:r>
              <a:rPr lang="ar-SA" sz="2000" dirty="0"/>
              <a:t>قدّم المؤلف تجارب في الكيمياء الخضراء (</a:t>
            </a:r>
            <a:r>
              <a:rPr lang="en-US" sz="2000" dirty="0"/>
              <a:t>GC</a:t>
            </a:r>
            <a:r>
              <a:rPr lang="ar-SA" sz="2000" dirty="0"/>
              <a:t>) تتسم بالأمان والكفاءة من حيث التكلفة إلى مؤسسات شريكة في تايلاند، وأنشأ "مختبرًا أخضر" في منطقة </a:t>
            </a:r>
            <a:r>
              <a:rPr lang="ar-SA" sz="2000" dirty="0" err="1"/>
              <a:t>ثونبوري</a:t>
            </a:r>
            <a:r>
              <a:rPr lang="ar-SA" sz="2000" dirty="0"/>
              <a:t>.</a:t>
            </a:r>
            <a:endParaRPr lang="de-DE" sz="2000" dirty="0"/>
          </a:p>
          <a:p>
            <a:pPr lvl="1" algn="r" rtl="1"/>
            <a:r>
              <a:rPr lang="ar-SA" sz="1600" dirty="0"/>
              <a:t>تم اختبار هذه التجارب مسبقًا في مؤسسات تعليمية في الولايات المتحدة</a:t>
            </a:r>
          </a:p>
          <a:p>
            <a:pPr lvl="1" algn="r" rtl="1"/>
            <a:r>
              <a:rPr lang="ar-SA" sz="1600" dirty="0"/>
              <a:t>ستخدم </a:t>
            </a:r>
            <a:r>
              <a:rPr lang="en-US" sz="1600" dirty="0"/>
              <a:t> </a:t>
            </a:r>
            <a:r>
              <a:rPr lang="pt-PT" sz="1600" dirty="0"/>
              <a:t>Doxsee </a:t>
            </a:r>
            <a:r>
              <a:rPr lang="ar-SA" sz="1600" dirty="0"/>
              <a:t>تقنيات التعلم عن بُعد (مثل البث المباشر عبر الكاميرا) قبل أكثر من عشر سنوات من تفشي جائحة كورونا، مما أتاح له الوصول إلى آلاف الطلاب.</a:t>
            </a:r>
          </a:p>
          <a:p>
            <a:pPr lvl="1" algn="r" rtl="1"/>
            <a:r>
              <a:rPr lang="ar-SA" sz="1600" dirty="0"/>
              <a:t>واجه تحديات ثقافية ولغوية، إذ لا تحمل كلمة "أخضر" نفس الدلالات الإيجابية في اللغة التايلاندية كما في الإنجليزية، على سبيل المثال.</a:t>
            </a:r>
          </a:p>
          <a:p>
            <a:pPr lvl="1" algn="r" rtl="1"/>
            <a:r>
              <a:rPr lang="ar-SA" sz="1600" dirty="0"/>
              <a:t>يُعدّ هذا النموذج مثالًا جيدًا على التحديات التي قد تواجه الانتقال المباشر (1:1) لإستراتيجيات تدريس ناجحة من سياق محلي إلى سياقات دولية مختلفة.</a:t>
            </a:r>
            <a:endParaRPr lang="de-DE" sz="1600" dirty="0"/>
          </a:p>
          <a:p>
            <a:pPr lvl="1"/>
            <a:endParaRPr lang="de-DE" sz="1600" dirty="0"/>
          </a:p>
        </p:txBody>
      </p:sp>
    </p:spTree>
    <p:extLst>
      <p:ext uri="{BB962C8B-B14F-4D97-AF65-F5344CB8AC3E}">
        <p14:creationId xmlns:p14="http://schemas.microsoft.com/office/powerpoint/2010/main" val="236129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A28D8C4-0770-6262-B4B7-1346A55209E5}"/>
              </a:ext>
            </a:extLst>
          </p:cNvPr>
          <p:cNvPicPr>
            <a:picLocks noChangeAspect="1"/>
          </p:cNvPicPr>
          <p:nvPr/>
        </p:nvPicPr>
        <p:blipFill rotWithShape="1">
          <a:blip r:embed="rId2">
            <a:biLevel thresh="75000"/>
          </a:blip>
          <a:srcRect l="1656"/>
          <a:stretch/>
        </p:blipFill>
        <p:spPr>
          <a:xfrm>
            <a:off x="2338466" y="301211"/>
            <a:ext cx="7643734" cy="6255578"/>
          </a:xfrm>
          <a:prstGeom prst="rect">
            <a:avLst/>
          </a:prstGeom>
        </p:spPr>
      </p:pic>
      <p:sp>
        <p:nvSpPr>
          <p:cNvPr id="5" name="Textfeld 4">
            <a:extLst>
              <a:ext uri="{FF2B5EF4-FFF2-40B4-BE49-F238E27FC236}">
                <a16:creationId xmlns:a16="http://schemas.microsoft.com/office/drawing/2014/main" id="{93F43A58-F656-8ECE-5D0F-D32B5A876E5B}"/>
              </a:ext>
            </a:extLst>
          </p:cNvPr>
          <p:cNvSpPr txBox="1"/>
          <p:nvPr/>
        </p:nvSpPr>
        <p:spPr>
          <a:xfrm>
            <a:off x="10163331" y="5501391"/>
            <a:ext cx="1528996" cy="646331"/>
          </a:xfrm>
          <a:prstGeom prst="rect">
            <a:avLst/>
          </a:prstGeom>
          <a:noFill/>
        </p:spPr>
        <p:txBody>
          <a:bodyPr wrap="square" rtlCol="0">
            <a:spAutoFit/>
          </a:bodyPr>
          <a:lstStyle/>
          <a:p>
            <a:r>
              <a:rPr lang="de-DE" dirty="0" err="1"/>
              <a:t>Doxsee</a:t>
            </a:r>
            <a:r>
              <a:rPr lang="de-DE" dirty="0"/>
              <a:t>, 2015, </a:t>
            </a:r>
            <a:r>
              <a:rPr lang="ar-SA" dirty="0"/>
              <a:t>ص</a:t>
            </a:r>
            <a:r>
              <a:rPr lang="de-DE" dirty="0"/>
              <a:t>. 65</a:t>
            </a:r>
          </a:p>
        </p:txBody>
      </p:sp>
    </p:spTree>
    <p:extLst>
      <p:ext uri="{BB962C8B-B14F-4D97-AF65-F5344CB8AC3E}">
        <p14:creationId xmlns:p14="http://schemas.microsoft.com/office/powerpoint/2010/main" val="311899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ar-SA" b="1" dirty="0"/>
              <a:t>نموذج 2</a:t>
            </a:r>
            <a:endParaRPr lang="de-DE" b="1" dirty="0"/>
          </a:p>
        </p:txBody>
      </p:sp>
      <p:sp>
        <p:nvSpPr>
          <p:cNvPr id="3" name="Inhaltsplatzhalter 2"/>
          <p:cNvSpPr>
            <a:spLocks noGrp="1"/>
          </p:cNvSpPr>
          <p:nvPr>
            <p:ph idx="1"/>
          </p:nvPr>
        </p:nvSpPr>
        <p:spPr>
          <a:xfrm>
            <a:off x="618744" y="1591055"/>
            <a:ext cx="10811256" cy="4343401"/>
          </a:xfrm>
        </p:spPr>
        <p:txBody>
          <a:bodyPr>
            <a:normAutofit/>
          </a:bodyPr>
          <a:lstStyle/>
          <a:p>
            <a:r>
              <a:rPr lang="de-DE" sz="2000" dirty="0" err="1"/>
              <a:t>Linkwitz</a:t>
            </a:r>
            <a:r>
              <a:rPr lang="de-DE" sz="2000" dirty="0"/>
              <a:t>, M., &amp; </a:t>
            </a:r>
            <a:r>
              <a:rPr lang="de-DE" sz="2000" dirty="0" err="1"/>
              <a:t>Eilks</a:t>
            </a:r>
            <a:r>
              <a:rPr lang="de-DE" sz="2000" dirty="0"/>
              <a:t>, I. (2022). An Action Research </a:t>
            </a:r>
            <a:r>
              <a:rPr lang="de-DE" sz="2000" dirty="0" err="1"/>
              <a:t>Teacher’s</a:t>
            </a:r>
            <a:r>
              <a:rPr lang="de-DE" sz="2000" dirty="0"/>
              <a:t> Journey </a:t>
            </a:r>
            <a:r>
              <a:rPr lang="de-DE" sz="2000" dirty="0" err="1"/>
              <a:t>while</a:t>
            </a:r>
            <a:r>
              <a:rPr lang="de-DE" sz="2000" dirty="0"/>
              <a:t> </a:t>
            </a:r>
            <a:r>
              <a:rPr lang="de-DE" sz="2000" dirty="0" err="1"/>
              <a:t>Integrating</a:t>
            </a:r>
            <a:r>
              <a:rPr lang="de-DE" sz="2000" dirty="0"/>
              <a:t> Green Chemistry </a:t>
            </a:r>
            <a:r>
              <a:rPr lang="de-DE" sz="2000" dirty="0" err="1"/>
              <a:t>into</a:t>
            </a:r>
            <a:r>
              <a:rPr lang="de-DE" sz="2000" dirty="0"/>
              <a:t> </a:t>
            </a:r>
            <a:r>
              <a:rPr lang="de-DE" sz="2000" dirty="0" err="1"/>
              <a:t>the</a:t>
            </a:r>
            <a:r>
              <a:rPr lang="de-DE" sz="2000" dirty="0"/>
              <a:t> High School Chemistry Curriculum. </a:t>
            </a:r>
            <a:r>
              <a:rPr lang="de-DE" sz="2000" dirty="0" err="1"/>
              <a:t>Sustainability</a:t>
            </a:r>
            <a:r>
              <a:rPr lang="de-DE" sz="2000" dirty="0"/>
              <a:t>, 14(17), 10621.</a:t>
            </a:r>
            <a:endParaRPr lang="de-DE" sz="2000" dirty="0">
              <a:solidFill>
                <a:srgbClr val="FF0000"/>
              </a:solidFill>
            </a:endParaRPr>
          </a:p>
          <a:p>
            <a:endParaRPr lang="de-DE" sz="2000" dirty="0">
              <a:solidFill>
                <a:srgbClr val="FF0000"/>
              </a:solidFill>
            </a:endParaRPr>
          </a:p>
          <a:p>
            <a:pPr algn="r" rtl="1"/>
            <a:r>
              <a:rPr lang="ar-SA" sz="2000" dirty="0"/>
              <a:t>في إطار مشروع بحث تشاركي (</a:t>
            </a:r>
            <a:r>
              <a:rPr lang="pt-PT" sz="2000" dirty="0"/>
              <a:t>Action Research</a:t>
            </a:r>
            <a:r>
              <a:rPr lang="ar-SA" sz="2000" dirty="0"/>
              <a:t>)</a:t>
            </a:r>
            <a:r>
              <a:rPr lang="pt-PT" sz="2000" dirty="0"/>
              <a:t> </a:t>
            </a:r>
            <a:r>
              <a:rPr lang="ar-SA" sz="2000" dirty="0"/>
              <a:t>بدعم من مجموعة بحثية متخصصة في تعليم الكيمياء، قام أحد المعلّمين بإعادة هيكلة مساق الكيمياء للسنة الأولى من المرحلة الثانوية العليا، مستندًا إلى مبادئ الكيمياء الخضراء.</a:t>
            </a:r>
          </a:p>
          <a:p>
            <a:pPr algn="r" rtl="1"/>
            <a:r>
              <a:rPr lang="ar-SA" sz="2000" dirty="0"/>
              <a:t>تم تصميم المساق (أو إعادة تصميمه) على مدى أربع سنوات دراسية.</a:t>
            </a:r>
          </a:p>
          <a:p>
            <a:pPr algn="r" rtl="1"/>
            <a:r>
              <a:rPr lang="ar-SA" sz="2000" dirty="0"/>
              <a:t>الموضوع المحوري للمساق كان: </a:t>
            </a:r>
            <a:r>
              <a:rPr lang="ar-SA" sz="2000" i="1" dirty="0"/>
              <a:t>"من بنجر السكر إلى المواد البلاستيكية الحيوية."</a:t>
            </a:r>
          </a:p>
          <a:p>
            <a:pPr algn="r" rtl="1"/>
            <a:r>
              <a:rPr lang="ar-SA" sz="2000" dirty="0"/>
              <a:t>عبّر الطلاب عن تقييم إيجابي للغاية للمساق.</a:t>
            </a:r>
          </a:p>
          <a:p>
            <a:pPr algn="r" rtl="1"/>
            <a:r>
              <a:rPr lang="ar-SA" sz="2000" dirty="0"/>
              <a:t>أظهر المشروع أنه من الممكن تلبية متطلبات المنهاج الألماني في الكيمياء المدرسية – رغم طابعه المفتوح نسبيًا – مع دمج مبادئ الكيمياء الخضراء في الوقت ذاته.</a:t>
            </a:r>
            <a:endParaRPr lang="de-DE" sz="2000" dirty="0"/>
          </a:p>
          <a:p>
            <a:endParaRPr lang="de-DE" sz="2000" dirty="0"/>
          </a:p>
        </p:txBody>
      </p:sp>
    </p:spTree>
    <p:extLst>
      <p:ext uri="{BB962C8B-B14F-4D97-AF65-F5344CB8AC3E}">
        <p14:creationId xmlns:p14="http://schemas.microsoft.com/office/powerpoint/2010/main" val="370133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E6FB046-6A28-F22F-9408-25C649BF2205}"/>
              </a:ext>
            </a:extLst>
          </p:cNvPr>
          <p:cNvPicPr>
            <a:picLocks noChangeAspect="1"/>
          </p:cNvPicPr>
          <p:nvPr/>
        </p:nvPicPr>
        <p:blipFill>
          <a:blip r:embed="rId2"/>
          <a:stretch>
            <a:fillRect/>
          </a:stretch>
        </p:blipFill>
        <p:spPr>
          <a:xfrm>
            <a:off x="1801942" y="783048"/>
            <a:ext cx="8588115" cy="5582275"/>
          </a:xfrm>
          <a:prstGeom prst="rect">
            <a:avLst/>
          </a:prstGeom>
        </p:spPr>
      </p:pic>
      <p:sp>
        <p:nvSpPr>
          <p:cNvPr id="5" name="Textfeld 4">
            <a:extLst>
              <a:ext uri="{FF2B5EF4-FFF2-40B4-BE49-F238E27FC236}">
                <a16:creationId xmlns:a16="http://schemas.microsoft.com/office/drawing/2014/main" id="{93F631C6-E2BD-976A-B976-601A8F4ECE3B}"/>
              </a:ext>
            </a:extLst>
          </p:cNvPr>
          <p:cNvSpPr txBox="1"/>
          <p:nvPr/>
        </p:nvSpPr>
        <p:spPr>
          <a:xfrm>
            <a:off x="10163330" y="5501391"/>
            <a:ext cx="2028669" cy="646331"/>
          </a:xfrm>
          <a:prstGeom prst="rect">
            <a:avLst/>
          </a:prstGeom>
          <a:noFill/>
        </p:spPr>
        <p:txBody>
          <a:bodyPr wrap="square" rtlCol="0">
            <a:spAutoFit/>
          </a:bodyPr>
          <a:lstStyle/>
          <a:p>
            <a:r>
              <a:rPr lang="de-DE" dirty="0" err="1"/>
              <a:t>Linkwitz</a:t>
            </a:r>
            <a:r>
              <a:rPr lang="de-DE" dirty="0"/>
              <a:t> &amp; </a:t>
            </a:r>
            <a:r>
              <a:rPr lang="de-DE" dirty="0" err="1"/>
              <a:t>Eilks</a:t>
            </a:r>
            <a:r>
              <a:rPr lang="de-DE" dirty="0"/>
              <a:t>, 2022, </a:t>
            </a:r>
            <a:r>
              <a:rPr lang="ar-SA" dirty="0"/>
              <a:t>ص</a:t>
            </a:r>
            <a:r>
              <a:rPr lang="de-DE" dirty="0"/>
              <a:t>. 7</a:t>
            </a:r>
          </a:p>
        </p:txBody>
      </p:sp>
    </p:spTree>
    <p:extLst>
      <p:ext uri="{BB962C8B-B14F-4D97-AF65-F5344CB8AC3E}">
        <p14:creationId xmlns:p14="http://schemas.microsoft.com/office/powerpoint/2010/main" val="396319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نموذج 3</a:t>
            </a:r>
            <a:endParaRPr lang="de-DE" b="1" dirty="0"/>
          </a:p>
        </p:txBody>
      </p:sp>
      <p:sp>
        <p:nvSpPr>
          <p:cNvPr id="3" name="Inhaltsplatzhalter 2"/>
          <p:cNvSpPr>
            <a:spLocks noGrp="1"/>
          </p:cNvSpPr>
          <p:nvPr>
            <p:ph idx="1"/>
          </p:nvPr>
        </p:nvSpPr>
        <p:spPr>
          <a:xfrm>
            <a:off x="618744" y="1591055"/>
            <a:ext cx="10811256" cy="4343401"/>
          </a:xfrm>
        </p:spPr>
        <p:txBody>
          <a:bodyPr>
            <a:normAutofit/>
          </a:bodyPr>
          <a:lstStyle/>
          <a:p>
            <a:r>
              <a:rPr lang="de-DE" sz="2000" dirty="0" err="1"/>
              <a:t>Dzerefos</a:t>
            </a:r>
            <a:r>
              <a:rPr lang="de-DE" sz="2000" dirty="0"/>
              <a:t>, C. (2020). </a:t>
            </a:r>
            <a:r>
              <a:rPr lang="de-DE" sz="2000" dirty="0" err="1"/>
              <a:t>Reviewing</a:t>
            </a:r>
            <a:r>
              <a:rPr lang="de-DE" sz="2000" dirty="0"/>
              <a:t> </a:t>
            </a:r>
            <a:r>
              <a:rPr lang="de-DE" sz="2000" dirty="0" err="1"/>
              <a:t>education</a:t>
            </a:r>
            <a:r>
              <a:rPr lang="de-DE" sz="2000" dirty="0"/>
              <a:t> </a:t>
            </a:r>
            <a:r>
              <a:rPr lang="de-DE" sz="2000" dirty="0" err="1"/>
              <a:t>for</a:t>
            </a:r>
            <a:r>
              <a:rPr lang="de-DE" sz="2000" dirty="0"/>
              <a:t> </a:t>
            </a:r>
            <a:r>
              <a:rPr lang="de-DE" sz="2000" dirty="0" err="1"/>
              <a:t>sustainable</a:t>
            </a:r>
            <a:r>
              <a:rPr lang="de-DE" sz="2000" dirty="0"/>
              <a:t> </a:t>
            </a:r>
            <a:r>
              <a:rPr lang="de-DE" sz="2000" dirty="0" err="1"/>
              <a:t>development</a:t>
            </a:r>
            <a:r>
              <a:rPr lang="de-DE" sz="2000" dirty="0"/>
              <a:t> </a:t>
            </a:r>
            <a:r>
              <a:rPr lang="de-DE" sz="2000" dirty="0" err="1"/>
              <a:t>practices</a:t>
            </a:r>
            <a:r>
              <a:rPr lang="de-DE" sz="2000" dirty="0"/>
              <a:t> in South African </a:t>
            </a:r>
            <a:r>
              <a:rPr lang="de-DE" sz="2000" dirty="0" err="1"/>
              <a:t>eco</a:t>
            </a:r>
            <a:r>
              <a:rPr lang="de-DE" sz="2000" dirty="0"/>
              <a:t>-schools. Environmental Education Research, 26(11), 1621-1635.</a:t>
            </a:r>
          </a:p>
          <a:p>
            <a:pPr marL="0" indent="0">
              <a:buNone/>
            </a:pPr>
            <a:endParaRPr lang="de-DE" sz="2000" dirty="0">
              <a:solidFill>
                <a:srgbClr val="FF0000"/>
              </a:solidFill>
            </a:endParaRPr>
          </a:p>
          <a:p>
            <a:pPr algn="r" rtl="1"/>
            <a:r>
              <a:rPr lang="ar-SA" sz="2000" dirty="0"/>
              <a:t>يُعدّ برنامج "المدارس البيئية" (</a:t>
            </a:r>
            <a:r>
              <a:rPr lang="pt-PT" sz="2000" dirty="0"/>
              <a:t>Eco-Schools</a:t>
            </a:r>
            <a:r>
              <a:rPr lang="ar-SA" sz="2000" dirty="0"/>
              <a:t>)</a:t>
            </a:r>
            <a:r>
              <a:rPr lang="pt-PT" sz="2000" dirty="0"/>
              <a:t> </a:t>
            </a:r>
            <a:r>
              <a:rPr lang="ar-SA" sz="2000" dirty="0"/>
              <a:t>الموصوف في جنوب أفريقيا أطول مبادرة قائمة في مجال التعليم من أجل التنمية المستدامة (</a:t>
            </a:r>
            <a:r>
              <a:rPr lang="pt-PT" sz="2000" dirty="0"/>
              <a:t>ESD</a:t>
            </a:r>
            <a:r>
              <a:rPr lang="ar-SA" sz="2000" dirty="0"/>
              <a:t>) في القارة الأفريقية.</a:t>
            </a:r>
          </a:p>
          <a:p>
            <a:pPr algn="r" rtl="1"/>
            <a:r>
              <a:rPr lang="ar-SA" sz="2000" dirty="0"/>
              <a:t>تُعرِّف المدارس البيئية في جنوب أفريقيا نفسها بأنها تركّز بشكل خاص على إحداث التغيير (ص. 1624).</a:t>
            </a:r>
          </a:p>
          <a:p>
            <a:pPr algn="r" rtl="1"/>
            <a:r>
              <a:rPr lang="ar-SA" sz="2000" dirty="0"/>
              <a:t>في هذه المدارس، يبدأ البرنامج داخل الصف الدراسي ويتوسّع ليشمل المجتمع من خلال إشراك الجيل القادم في تعلّم قائم على العمل (ص. 1624)، وذلك من خلال تناول قضايا محلية ذات صلة بالتعليم من أجل التنمية المستدامة (</a:t>
            </a:r>
            <a:r>
              <a:rPr lang="en-US" sz="2000" dirty="0"/>
              <a:t>ESD</a:t>
            </a:r>
            <a:r>
              <a:rPr lang="ar-SA" sz="2000" dirty="0"/>
              <a:t>).</a:t>
            </a:r>
            <a:endParaRPr lang="de-DE" sz="2000" dirty="0"/>
          </a:p>
          <a:p>
            <a:pPr lvl="1" algn="r" rtl="1"/>
            <a:r>
              <a:rPr lang="ar-SA" sz="1600" dirty="0"/>
              <a:t>على سبيل المثال، قدّمت وزارة المياه والصرف الصحي في جنوب أفريقيا دعمًا لبرنامج المدارس البيئية بهدف تعزيز قدرة المجتمع على الصمود في مواجهة الجفاف.</a:t>
            </a:r>
            <a:r>
              <a:rPr lang="en-US" sz="1600" dirty="0"/>
              <a:t> </a:t>
            </a:r>
            <a:endParaRPr lang="de-DE" sz="1600" dirty="0">
              <a:effectLst/>
            </a:endParaRPr>
          </a:p>
          <a:p>
            <a:pPr algn="r" rtl="1"/>
            <a:r>
              <a:rPr lang="ar-SA" sz="2000" dirty="0"/>
              <a:t>تتناول الدراسة المعايير أو المؤشرات التي يمكن استخدامها لتقييم مدى نجاح مثل هذه المبادرة (انظر الشريحة التالية).</a:t>
            </a:r>
            <a:endParaRPr lang="de-DE" sz="2000" dirty="0"/>
          </a:p>
          <a:p>
            <a:endParaRPr lang="de-DE" sz="2000" dirty="0"/>
          </a:p>
        </p:txBody>
      </p:sp>
    </p:spTree>
    <p:extLst>
      <p:ext uri="{BB962C8B-B14F-4D97-AF65-F5344CB8AC3E}">
        <p14:creationId xmlns:p14="http://schemas.microsoft.com/office/powerpoint/2010/main" val="4092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3F631C6-E2BD-976A-B976-601A8F4ECE3B}"/>
              </a:ext>
            </a:extLst>
          </p:cNvPr>
          <p:cNvSpPr txBox="1"/>
          <p:nvPr/>
        </p:nvSpPr>
        <p:spPr>
          <a:xfrm>
            <a:off x="10163330" y="5501391"/>
            <a:ext cx="2028669" cy="646331"/>
          </a:xfrm>
          <a:prstGeom prst="rect">
            <a:avLst/>
          </a:prstGeom>
          <a:noFill/>
        </p:spPr>
        <p:txBody>
          <a:bodyPr wrap="square" rtlCol="0">
            <a:spAutoFit/>
          </a:bodyPr>
          <a:lstStyle/>
          <a:p>
            <a:r>
              <a:rPr lang="de-DE" dirty="0" err="1"/>
              <a:t>Dzeferos</a:t>
            </a:r>
            <a:r>
              <a:rPr lang="de-DE" dirty="0"/>
              <a:t>, 2020, </a:t>
            </a:r>
            <a:r>
              <a:rPr lang="ar-SA" dirty="0"/>
              <a:t>ص</a:t>
            </a:r>
            <a:r>
              <a:rPr lang="de-DE" dirty="0"/>
              <a:t>. 1630 </a:t>
            </a:r>
          </a:p>
        </p:txBody>
      </p:sp>
      <p:pic>
        <p:nvPicPr>
          <p:cNvPr id="2" name="Grafik 1">
            <a:extLst>
              <a:ext uri="{FF2B5EF4-FFF2-40B4-BE49-F238E27FC236}">
                <a16:creationId xmlns:a16="http://schemas.microsoft.com/office/drawing/2014/main" id="{114DD132-56CA-3CA5-85EF-3E3151E2A1BA}"/>
              </a:ext>
            </a:extLst>
          </p:cNvPr>
          <p:cNvPicPr>
            <a:picLocks noChangeAspect="1"/>
          </p:cNvPicPr>
          <p:nvPr/>
        </p:nvPicPr>
        <p:blipFill rotWithShape="1">
          <a:blip r:embed="rId2"/>
          <a:srcRect b="1453"/>
          <a:stretch/>
        </p:blipFill>
        <p:spPr>
          <a:xfrm>
            <a:off x="2044909" y="328209"/>
            <a:ext cx="7772400" cy="5819513"/>
          </a:xfrm>
          <a:prstGeom prst="rect">
            <a:avLst/>
          </a:prstGeom>
        </p:spPr>
      </p:pic>
      <p:sp>
        <p:nvSpPr>
          <p:cNvPr id="3" name="Rectangle 2">
            <a:extLst>
              <a:ext uri="{FF2B5EF4-FFF2-40B4-BE49-F238E27FC236}">
                <a16:creationId xmlns:a16="http://schemas.microsoft.com/office/drawing/2014/main" id="{D3A04492-9444-E9F3-F217-EE0B26D5FF48}"/>
              </a:ext>
            </a:extLst>
          </p:cNvPr>
          <p:cNvSpPr/>
          <p:nvPr/>
        </p:nvSpPr>
        <p:spPr>
          <a:xfrm>
            <a:off x="3565133" y="3084815"/>
            <a:ext cx="606174" cy="839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39727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0278" y="2367643"/>
            <a:ext cx="6607629" cy="2387600"/>
          </a:xfrm>
        </p:spPr>
        <p:txBody>
          <a:bodyPr>
            <a:noAutofit/>
          </a:bodyPr>
          <a:lstStyle/>
          <a:p>
            <a:pPr rtl="1"/>
            <a:br>
              <a:rPr lang="de-DE" sz="4000" b="1" dirty="0">
                <a:solidFill>
                  <a:srgbClr val="025952"/>
                </a:solidFill>
              </a:rPr>
            </a:br>
            <a:r>
              <a:rPr lang="ar-SA" sz="4000" b="1" dirty="0">
                <a:solidFill>
                  <a:srgbClr val="025952"/>
                </a:solidFill>
              </a:rPr>
              <a:t>مَهمة: باستخدام قواعد بيانات الأدبيات، ابحث وقدّم نموذجًا حاليًّا إضافيًّا من منطقتك (الموسّعة).</a:t>
            </a:r>
            <a:endParaRPr lang="de-DE" sz="4000" b="1" dirty="0">
              <a:solidFill>
                <a:srgbClr val="025952"/>
              </a:solidFill>
            </a:endParaRPr>
          </a:p>
        </p:txBody>
      </p:sp>
      <p:pic>
        <p:nvPicPr>
          <p:cNvPr id="7" name="Grafik 6" descr="Gruppenbrainstorming Silhouette">
            <a:extLst>
              <a:ext uri="{FF2B5EF4-FFF2-40B4-BE49-F238E27FC236}">
                <a16:creationId xmlns:a16="http://schemas.microsoft.com/office/drawing/2014/main" id="{010DD48F-8D49-8636-1467-8C3DCF446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8304" y="2627376"/>
            <a:ext cx="1978152" cy="1978152"/>
          </a:xfrm>
          <a:prstGeom prst="rect">
            <a:avLst/>
          </a:prstGeom>
        </p:spPr>
      </p:pic>
    </p:spTree>
    <p:extLst>
      <p:ext uri="{BB962C8B-B14F-4D97-AF65-F5344CB8AC3E}">
        <p14:creationId xmlns:p14="http://schemas.microsoft.com/office/powerpoint/2010/main" val="118514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0278" y="1433576"/>
            <a:ext cx="6607629" cy="2387600"/>
          </a:xfrm>
        </p:spPr>
        <p:txBody>
          <a:bodyPr>
            <a:noAutofit/>
          </a:bodyPr>
          <a:lstStyle/>
          <a:p>
            <a:pPr rtl="1"/>
            <a:br>
              <a:rPr lang="ar-SA" sz="4000" b="1" dirty="0">
                <a:solidFill>
                  <a:srgbClr val="025952"/>
                </a:solidFill>
              </a:rPr>
            </a:br>
            <a:r>
              <a:rPr lang="ar-SA" sz="4000" b="1" dirty="0">
                <a:solidFill>
                  <a:srgbClr val="025952"/>
                </a:solidFill>
              </a:rPr>
              <a:t>اعرض النموذج الذي اخترته!</a:t>
            </a:r>
            <a:endParaRPr lang="de-DE" sz="4000" b="1" dirty="0">
              <a:solidFill>
                <a:srgbClr val="025952"/>
              </a:solidFill>
            </a:endParaRPr>
          </a:p>
        </p:txBody>
      </p:sp>
      <p:pic>
        <p:nvPicPr>
          <p:cNvPr id="7" name="Grafik 6" descr="Gruppenbrainstorming Silhouette">
            <a:extLst>
              <a:ext uri="{FF2B5EF4-FFF2-40B4-BE49-F238E27FC236}">
                <a16:creationId xmlns:a16="http://schemas.microsoft.com/office/drawing/2014/main" id="{010DD48F-8D49-8636-1467-8C3DCF446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8304" y="2627376"/>
            <a:ext cx="1978152" cy="1978152"/>
          </a:xfrm>
          <a:prstGeom prst="rect">
            <a:avLst/>
          </a:prstGeom>
        </p:spPr>
      </p:pic>
    </p:spTree>
    <p:extLst>
      <p:ext uri="{BB962C8B-B14F-4D97-AF65-F5344CB8AC3E}">
        <p14:creationId xmlns:p14="http://schemas.microsoft.com/office/powerpoint/2010/main" val="238851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85249" y="2217928"/>
            <a:ext cx="6607629" cy="2387600"/>
          </a:xfrm>
        </p:spPr>
        <p:txBody>
          <a:bodyPr>
            <a:noAutofit/>
          </a:bodyPr>
          <a:lstStyle/>
          <a:p>
            <a:pPr rtl="1"/>
            <a:br>
              <a:rPr lang="ar-SA" sz="4000" b="1" dirty="0">
                <a:solidFill>
                  <a:srgbClr val="025952"/>
                </a:solidFill>
              </a:rPr>
            </a:br>
            <a:r>
              <a:rPr lang="ar-SA" sz="4000" b="1" dirty="0">
                <a:solidFill>
                  <a:srgbClr val="025952"/>
                </a:solidFill>
              </a:rPr>
              <a:t>ما الدروس التي يمكن استخلاصها من أمثلة "أفضل الممارسات" في التعليم من أجل التنمية المستدامة من منظور دولي؟</a:t>
            </a:r>
            <a:endParaRPr lang="de-DE" sz="4000" b="1" dirty="0">
              <a:solidFill>
                <a:srgbClr val="025952"/>
              </a:solidFill>
            </a:endParaRPr>
          </a:p>
        </p:txBody>
      </p:sp>
      <p:pic>
        <p:nvPicPr>
          <p:cNvPr id="7" name="Grafik 6" descr="Gruppenbrainstorming Silhouette">
            <a:extLst>
              <a:ext uri="{FF2B5EF4-FFF2-40B4-BE49-F238E27FC236}">
                <a16:creationId xmlns:a16="http://schemas.microsoft.com/office/drawing/2014/main" id="{010DD48F-8D49-8636-1467-8C3DCF446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8304" y="2627376"/>
            <a:ext cx="1978152" cy="1978152"/>
          </a:xfrm>
          <a:prstGeom prst="rect">
            <a:avLst/>
          </a:prstGeom>
        </p:spPr>
      </p:pic>
    </p:spTree>
    <p:extLst>
      <p:ext uri="{BB962C8B-B14F-4D97-AF65-F5344CB8AC3E}">
        <p14:creationId xmlns:p14="http://schemas.microsoft.com/office/powerpoint/2010/main" val="1778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0278" y="2367643"/>
            <a:ext cx="6607629" cy="2387600"/>
          </a:xfrm>
        </p:spPr>
        <p:txBody>
          <a:bodyPr>
            <a:noAutofit/>
          </a:bodyPr>
          <a:lstStyle/>
          <a:p>
            <a:pPr rtl="1"/>
            <a:br>
              <a:rPr lang="ar-SA" sz="4000" b="1" dirty="0">
                <a:solidFill>
                  <a:srgbClr val="025952"/>
                </a:solidFill>
              </a:rPr>
            </a:br>
            <a:r>
              <a:rPr lang="ar-SA" sz="4000" b="1" dirty="0">
                <a:solidFill>
                  <a:srgbClr val="025952"/>
                </a:solidFill>
              </a:rPr>
              <a:t>لماذا تعتقد أنه من المهم معالجة جوانب محددة من التعليم من أجل التنمية المستدامة (</a:t>
            </a:r>
            <a:r>
              <a:rPr lang="en-US" sz="4000" b="1" dirty="0">
                <a:solidFill>
                  <a:srgbClr val="025952"/>
                </a:solidFill>
              </a:rPr>
              <a:t>ESD</a:t>
            </a:r>
            <a:r>
              <a:rPr lang="ar-SA" sz="4000" b="1" dirty="0">
                <a:solidFill>
                  <a:srgbClr val="025952"/>
                </a:solidFill>
              </a:rPr>
              <a:t>) على مستوى كل دولة؟</a:t>
            </a:r>
            <a:endParaRPr lang="de-DE" sz="4000" b="1" dirty="0">
              <a:solidFill>
                <a:srgbClr val="025952"/>
              </a:solidFill>
            </a:endParaRPr>
          </a:p>
        </p:txBody>
      </p:sp>
      <p:pic>
        <p:nvPicPr>
          <p:cNvPr id="7" name="Grafik 6" descr="Gruppenbrainstorming Silhouette">
            <a:extLst>
              <a:ext uri="{FF2B5EF4-FFF2-40B4-BE49-F238E27FC236}">
                <a16:creationId xmlns:a16="http://schemas.microsoft.com/office/drawing/2014/main" id="{010DD48F-8D49-8636-1467-8C3DCF446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8304" y="2627376"/>
            <a:ext cx="1978152" cy="1978152"/>
          </a:xfrm>
          <a:prstGeom prst="rect">
            <a:avLst/>
          </a:prstGeom>
        </p:spPr>
      </p:pic>
    </p:spTree>
    <p:extLst>
      <p:ext uri="{BB962C8B-B14F-4D97-AF65-F5344CB8AC3E}">
        <p14:creationId xmlns:p14="http://schemas.microsoft.com/office/powerpoint/2010/main" val="73213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مناطق مختلفة – قضايا مختلفة</a:t>
            </a:r>
            <a:endParaRPr lang="de-DE" b="1" dirty="0"/>
          </a:p>
        </p:txBody>
      </p:sp>
      <p:sp>
        <p:nvSpPr>
          <p:cNvPr id="7" name="Textfeld 6">
            <a:extLst>
              <a:ext uri="{FF2B5EF4-FFF2-40B4-BE49-F238E27FC236}">
                <a16:creationId xmlns:a16="http://schemas.microsoft.com/office/drawing/2014/main" id="{AD3621C0-87D9-08A1-848C-541D0DA52E9D}"/>
              </a:ext>
            </a:extLst>
          </p:cNvPr>
          <p:cNvSpPr txBox="1"/>
          <p:nvPr/>
        </p:nvSpPr>
        <p:spPr>
          <a:xfrm>
            <a:off x="3361817" y="6117336"/>
            <a:ext cx="5284978" cy="215444"/>
          </a:xfrm>
          <a:prstGeom prst="rect">
            <a:avLst/>
          </a:prstGeom>
          <a:noFill/>
        </p:spPr>
        <p:txBody>
          <a:bodyPr wrap="square" rtlCol="0">
            <a:spAutoFit/>
          </a:bodyPr>
          <a:lstStyle/>
          <a:p>
            <a:pPr algn="ctr"/>
            <a:endParaRPr lang="de-DE" sz="800" dirty="0">
              <a:solidFill>
                <a:schemeClr val="bg1">
                  <a:lumMod val="65000"/>
                </a:schemeClr>
              </a:solidFill>
            </a:endParaRPr>
          </a:p>
        </p:txBody>
      </p:sp>
      <p:sp>
        <p:nvSpPr>
          <p:cNvPr id="3" name="Textfeld 2">
            <a:extLst>
              <a:ext uri="{FF2B5EF4-FFF2-40B4-BE49-F238E27FC236}">
                <a16:creationId xmlns:a16="http://schemas.microsoft.com/office/drawing/2014/main" id="{3021C843-C7E0-8E0F-1FD2-B8851E803BB2}"/>
              </a:ext>
            </a:extLst>
          </p:cNvPr>
          <p:cNvSpPr txBox="1"/>
          <p:nvPr/>
        </p:nvSpPr>
        <p:spPr>
          <a:xfrm>
            <a:off x="2217181" y="3092569"/>
            <a:ext cx="8280684" cy="1200329"/>
          </a:xfrm>
          <a:prstGeom prst="rect">
            <a:avLst/>
          </a:prstGeom>
          <a:noFill/>
        </p:spPr>
        <p:txBody>
          <a:bodyPr wrap="square" rtlCol="0">
            <a:spAutoFit/>
          </a:bodyPr>
          <a:lstStyle/>
          <a:p>
            <a:pPr algn="r" rtl="1"/>
            <a:r>
              <a:rPr lang="ar-SA" i="1" dirty="0">
                <a:solidFill>
                  <a:srgbClr val="FF0000"/>
                </a:solidFill>
              </a:rPr>
              <a:t>يُرجى إدراج أمثلة لعناوين رئيسية تتعلق بقضايا التعليم من أجل التنمية المستدامة (</a:t>
            </a:r>
            <a:r>
              <a:rPr lang="en-US" i="1" dirty="0">
                <a:solidFill>
                  <a:srgbClr val="FF0000"/>
                </a:solidFill>
              </a:rPr>
              <a:t>ESD</a:t>
            </a:r>
            <a:r>
              <a:rPr lang="ar-SA" i="1" dirty="0">
                <a:solidFill>
                  <a:srgbClr val="FF0000"/>
                </a:solidFill>
              </a:rPr>
              <a:t>) في بلدان مختلفة هنا. للعثور على العناوين، يمكنك استخدام </a:t>
            </a:r>
            <a:r>
              <a:rPr lang="pt-PT" i="1" dirty="0">
                <a:solidFill>
                  <a:srgbClr val="FF0000"/>
                </a:solidFill>
              </a:rPr>
              <a:t>Google، </a:t>
            </a:r>
            <a:r>
              <a:rPr lang="ar-SA" i="1" dirty="0">
                <a:solidFill>
                  <a:srgbClr val="FF0000"/>
                </a:solidFill>
              </a:rPr>
              <a:t>وإدخال كلمات مفتاحية مثل "الاستدامة + إندونيسيا" ثم الانتقال إلى قسم "الأخبار".</a:t>
            </a:r>
            <a:endParaRPr lang="de-DE" i="1" dirty="0">
              <a:solidFill>
                <a:srgbClr val="FF0000"/>
              </a:solidFill>
            </a:endParaRPr>
          </a:p>
          <a:p>
            <a:endParaRPr lang="de-DE" i="1" dirty="0">
              <a:solidFill>
                <a:srgbClr val="FF0000"/>
              </a:solidFill>
            </a:endParaRPr>
          </a:p>
        </p:txBody>
      </p:sp>
    </p:spTree>
    <p:extLst>
      <p:ext uri="{BB962C8B-B14F-4D97-AF65-F5344CB8AC3E}">
        <p14:creationId xmlns:p14="http://schemas.microsoft.com/office/powerpoint/2010/main" val="373226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مناطق مختلفة – قضايا مختلفة</a:t>
            </a:r>
            <a:endParaRPr lang="de-DE" b="1" dirty="0"/>
          </a:p>
        </p:txBody>
      </p:sp>
      <p:sp>
        <p:nvSpPr>
          <p:cNvPr id="3" name="Inhaltsplatzhalter 2"/>
          <p:cNvSpPr>
            <a:spLocks noGrp="1"/>
          </p:cNvSpPr>
          <p:nvPr>
            <p:ph idx="1"/>
          </p:nvPr>
        </p:nvSpPr>
        <p:spPr>
          <a:xfrm>
            <a:off x="838200" y="3209543"/>
            <a:ext cx="5041392" cy="2967419"/>
          </a:xfrm>
        </p:spPr>
        <p:txBody>
          <a:bodyPr/>
          <a:lstStyle/>
          <a:p>
            <a:pPr marL="0" indent="0" algn="r" rtl="1">
              <a:buNone/>
            </a:pPr>
            <a:r>
              <a:rPr lang="ar-SA" dirty="0"/>
              <a:t>ما الأولويات المحددة التي ستضعها عند تدريس جوانب التعليم من أجل التنمية المستدامة (</a:t>
            </a:r>
            <a:r>
              <a:rPr lang="en-US" dirty="0"/>
              <a:t>ESD</a:t>
            </a:r>
            <a:r>
              <a:rPr lang="ar-SA" dirty="0"/>
              <a:t>) في منطقتك؟</a:t>
            </a:r>
            <a:endParaRPr lang="de-DE" dirty="0"/>
          </a:p>
        </p:txBody>
      </p:sp>
      <p:sp>
        <p:nvSpPr>
          <p:cNvPr id="4" name="Textfeld 3">
            <a:extLst>
              <a:ext uri="{FF2B5EF4-FFF2-40B4-BE49-F238E27FC236}">
                <a16:creationId xmlns:a16="http://schemas.microsoft.com/office/drawing/2014/main" id="{6A88AE9F-BF99-1F73-9C0D-F0BAB11C6D66}"/>
              </a:ext>
            </a:extLst>
          </p:cNvPr>
          <p:cNvSpPr txBox="1"/>
          <p:nvPr/>
        </p:nvSpPr>
        <p:spPr>
          <a:xfrm>
            <a:off x="4672584" y="6391656"/>
            <a:ext cx="3483864" cy="215444"/>
          </a:xfrm>
          <a:prstGeom prst="rect">
            <a:avLst/>
          </a:prstGeom>
          <a:noFill/>
        </p:spPr>
        <p:txBody>
          <a:bodyPr wrap="square" rtlCol="0">
            <a:spAutoFit/>
          </a:bodyPr>
          <a:lstStyle/>
          <a:p>
            <a:pPr algn="ctr"/>
            <a:r>
              <a:rPr lang="de-DE" sz="800" dirty="0">
                <a:solidFill>
                  <a:schemeClr val="bg1">
                    <a:lumMod val="65000"/>
                  </a:schemeClr>
                </a:solidFill>
              </a:rPr>
              <a:t>XXX</a:t>
            </a:r>
          </a:p>
        </p:txBody>
      </p:sp>
      <p:sp>
        <p:nvSpPr>
          <p:cNvPr id="5" name="Textfeld 4">
            <a:extLst>
              <a:ext uri="{FF2B5EF4-FFF2-40B4-BE49-F238E27FC236}">
                <a16:creationId xmlns:a16="http://schemas.microsoft.com/office/drawing/2014/main" id="{C0AFB9A2-1D8A-C336-59F9-705D0F98E8A9}"/>
              </a:ext>
            </a:extLst>
          </p:cNvPr>
          <p:cNvSpPr txBox="1"/>
          <p:nvPr/>
        </p:nvSpPr>
        <p:spPr>
          <a:xfrm>
            <a:off x="7412736" y="3338208"/>
            <a:ext cx="3941064" cy="923330"/>
          </a:xfrm>
          <a:prstGeom prst="rect">
            <a:avLst/>
          </a:prstGeom>
          <a:noFill/>
        </p:spPr>
        <p:txBody>
          <a:bodyPr wrap="square" rtlCol="0">
            <a:spAutoFit/>
          </a:bodyPr>
          <a:lstStyle/>
          <a:p>
            <a:pPr algn="r" rtl="1"/>
            <a:r>
              <a:rPr lang="ar-SA" i="1" dirty="0">
                <a:solidFill>
                  <a:srgbClr val="FF0000"/>
                </a:solidFill>
              </a:rPr>
              <a:t>يُمكن إدراج رمز </a:t>
            </a:r>
            <a:r>
              <a:rPr lang="en-US" i="1" dirty="0">
                <a:solidFill>
                  <a:srgbClr val="FF0000"/>
                </a:solidFill>
              </a:rPr>
              <a:t>QR</a:t>
            </a:r>
            <a:r>
              <a:rPr lang="ar-SA" i="1" dirty="0">
                <a:solidFill>
                  <a:srgbClr val="FF0000"/>
                </a:solidFill>
              </a:rPr>
              <a:t> يؤدي إلى أداة رقمية مثل </a:t>
            </a:r>
            <a:r>
              <a:rPr lang="pt-PT" i="1" dirty="0">
                <a:solidFill>
                  <a:srgbClr val="FF0000"/>
                </a:solidFill>
              </a:rPr>
              <a:t>Mentimeter ‏</a:t>
            </a:r>
            <a:r>
              <a:rPr lang="en-US" i="1" dirty="0">
                <a:solidFill>
                  <a:srgbClr val="FF0000"/>
                </a:solidFill>
              </a:rPr>
              <a:t> </a:t>
            </a:r>
            <a:r>
              <a:rPr lang="pt-PT" i="1" dirty="0">
                <a:solidFill>
                  <a:srgbClr val="FF0000"/>
                </a:solidFill>
              </a:rPr>
              <a:t>(mentimeter.com) </a:t>
            </a:r>
            <a:r>
              <a:rPr lang="ar-SA" i="1" dirty="0">
                <a:solidFill>
                  <a:srgbClr val="FF0000"/>
                </a:solidFill>
              </a:rPr>
              <a:t>لجمع الأفكار.</a:t>
            </a:r>
            <a:endParaRPr lang="de-DE" i="1" dirty="0">
              <a:solidFill>
                <a:srgbClr val="FF0000"/>
              </a:solidFill>
            </a:endParaRPr>
          </a:p>
        </p:txBody>
      </p:sp>
    </p:spTree>
    <p:extLst>
      <p:ext uri="{BB962C8B-B14F-4D97-AF65-F5344CB8AC3E}">
        <p14:creationId xmlns:p14="http://schemas.microsoft.com/office/powerpoint/2010/main" val="136991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88534" y="1434955"/>
            <a:ext cx="6607629" cy="2387600"/>
          </a:xfrm>
        </p:spPr>
        <p:txBody>
          <a:bodyPr>
            <a:noAutofit/>
          </a:bodyPr>
          <a:lstStyle/>
          <a:p>
            <a:pPr rtl="1"/>
            <a:r>
              <a:rPr lang="ar-SA" sz="4000" b="1" dirty="0">
                <a:solidFill>
                  <a:srgbClr val="025952"/>
                </a:solidFill>
              </a:rPr>
              <a:t>المنشورات الحالية من نوع المراجعات أو النظرات العامة</a:t>
            </a:r>
            <a:endParaRPr lang="de-DE" sz="4000" b="1" dirty="0">
              <a:solidFill>
                <a:srgbClr val="025952"/>
              </a:solidFill>
            </a:endParaRPr>
          </a:p>
        </p:txBody>
      </p:sp>
    </p:spTree>
    <p:extLst>
      <p:ext uri="{BB962C8B-B14F-4D97-AF65-F5344CB8AC3E}">
        <p14:creationId xmlns:p14="http://schemas.microsoft.com/office/powerpoint/2010/main" val="234433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نظرة عامّة</a:t>
            </a:r>
            <a:endParaRPr lang="de-DE" b="1" dirty="0"/>
          </a:p>
        </p:txBody>
      </p:sp>
      <p:sp>
        <p:nvSpPr>
          <p:cNvPr id="3" name="Inhaltsplatzhalter 2"/>
          <p:cNvSpPr>
            <a:spLocks noGrp="1"/>
          </p:cNvSpPr>
          <p:nvPr>
            <p:ph idx="1"/>
          </p:nvPr>
        </p:nvSpPr>
        <p:spPr>
          <a:xfrm>
            <a:off x="618744" y="1591055"/>
            <a:ext cx="10811256" cy="4343401"/>
          </a:xfrm>
        </p:spPr>
        <p:txBody>
          <a:bodyPr>
            <a:normAutofit/>
          </a:bodyPr>
          <a:lstStyle/>
          <a:p>
            <a:r>
              <a:rPr lang="de-DE" sz="2000" dirty="0" err="1"/>
              <a:t>Bourn</a:t>
            </a:r>
            <a:r>
              <a:rPr lang="de-DE" sz="2000" dirty="0"/>
              <a:t>, D., </a:t>
            </a:r>
            <a:r>
              <a:rPr lang="de-DE" sz="2000" dirty="0" err="1"/>
              <a:t>Kalsoom</a:t>
            </a:r>
            <a:r>
              <a:rPr lang="de-DE" sz="2000" dirty="0"/>
              <a:t>, Q., Soysal, N. &amp; Ince, B. (2023). Student Teachers’ Understanding and Engagement </a:t>
            </a:r>
            <a:r>
              <a:rPr lang="de-DE" sz="2000" dirty="0" err="1"/>
              <a:t>with</a:t>
            </a:r>
            <a:r>
              <a:rPr lang="de-DE" sz="2000" dirty="0"/>
              <a:t> Education </a:t>
            </a:r>
            <a:r>
              <a:rPr lang="de-DE" sz="2000" dirty="0" err="1"/>
              <a:t>for</a:t>
            </a:r>
            <a:r>
              <a:rPr lang="de-DE" sz="2000" dirty="0"/>
              <a:t> </a:t>
            </a:r>
            <a:r>
              <a:rPr lang="de-DE" sz="2000" dirty="0" err="1"/>
              <a:t>Sustainable</a:t>
            </a:r>
            <a:r>
              <a:rPr lang="de-DE" sz="2000" dirty="0"/>
              <a:t> Development (ESD) in England, </a:t>
            </a:r>
            <a:r>
              <a:rPr lang="de-DE" sz="2000" dirty="0" err="1"/>
              <a:t>Türkiye</a:t>
            </a:r>
            <a:r>
              <a:rPr lang="de-DE" sz="2000" dirty="0"/>
              <a:t> (Turkey) and Pakistan. DERC Research Paper </a:t>
            </a:r>
            <a:r>
              <a:rPr lang="de-DE" sz="2000" dirty="0" err="1"/>
              <a:t>no</a:t>
            </a:r>
            <a:r>
              <a:rPr lang="de-DE" sz="2000" dirty="0"/>
              <a:t>. 23. London: UCL Institute </a:t>
            </a:r>
            <a:r>
              <a:rPr lang="de-DE" sz="2000" dirty="0" err="1"/>
              <a:t>of</a:t>
            </a:r>
            <a:r>
              <a:rPr lang="de-DE" sz="2000" dirty="0"/>
              <a:t> Education.</a:t>
            </a:r>
          </a:p>
          <a:p>
            <a:r>
              <a:rPr lang="de-DE" sz="2000" dirty="0" err="1"/>
              <a:t>Rocksén</a:t>
            </a:r>
            <a:r>
              <a:rPr lang="de-DE" sz="2000" dirty="0"/>
              <a:t>, M., </a:t>
            </a:r>
            <a:r>
              <a:rPr lang="de-DE" sz="2000" dirty="0" err="1"/>
              <a:t>Vhurumuku</a:t>
            </a:r>
            <a:r>
              <a:rPr lang="de-DE" sz="2000" dirty="0"/>
              <a:t>, E., &amp; Svensson, M. (2022). </a:t>
            </a:r>
            <a:r>
              <a:rPr lang="de-DE" sz="2000" dirty="0" err="1"/>
              <a:t>Sustainability</a:t>
            </a:r>
            <a:r>
              <a:rPr lang="de-DE" sz="2000" dirty="0"/>
              <a:t> and </a:t>
            </a:r>
            <a:r>
              <a:rPr lang="de-DE" sz="2000" dirty="0" err="1"/>
              <a:t>science</a:t>
            </a:r>
            <a:r>
              <a:rPr lang="de-DE" sz="2000" dirty="0"/>
              <a:t> and </a:t>
            </a:r>
            <a:r>
              <a:rPr lang="de-DE" sz="2000" dirty="0" err="1"/>
              <a:t>technology</a:t>
            </a:r>
            <a:r>
              <a:rPr lang="de-DE" sz="2000" dirty="0"/>
              <a:t> </a:t>
            </a:r>
            <a:r>
              <a:rPr lang="de-DE" sz="2000" dirty="0" err="1"/>
              <a:t>teacher</a:t>
            </a:r>
            <a:r>
              <a:rPr lang="de-DE" sz="2000" dirty="0"/>
              <a:t> </a:t>
            </a:r>
            <a:r>
              <a:rPr lang="de-DE" sz="2000" dirty="0" err="1"/>
              <a:t>education</a:t>
            </a:r>
            <a:r>
              <a:rPr lang="de-DE" sz="2000" dirty="0"/>
              <a:t>: A review </a:t>
            </a:r>
            <a:r>
              <a:rPr lang="de-DE" sz="2000" dirty="0" err="1"/>
              <a:t>of</a:t>
            </a:r>
            <a:r>
              <a:rPr lang="de-DE" sz="2000" dirty="0"/>
              <a:t> </a:t>
            </a:r>
            <a:r>
              <a:rPr lang="de-DE" sz="2000" dirty="0" err="1"/>
              <a:t>the</a:t>
            </a:r>
            <a:r>
              <a:rPr lang="de-DE" sz="2000" dirty="0"/>
              <a:t> </a:t>
            </a:r>
            <a:r>
              <a:rPr lang="de-DE" sz="2000" dirty="0" err="1"/>
              <a:t>literature</a:t>
            </a:r>
            <a:r>
              <a:rPr lang="de-DE" sz="2000" dirty="0"/>
              <a:t>. Science and Technology Teacher Education in </a:t>
            </a:r>
            <a:r>
              <a:rPr lang="de-DE" sz="2000" dirty="0" err="1"/>
              <a:t>the</a:t>
            </a:r>
            <a:r>
              <a:rPr lang="de-DE" sz="2000" dirty="0"/>
              <a:t> </a:t>
            </a:r>
            <a:r>
              <a:rPr lang="de-DE" sz="2000" dirty="0" err="1"/>
              <a:t>Anthropocene</a:t>
            </a:r>
            <a:r>
              <a:rPr lang="de-DE" sz="2000" dirty="0"/>
              <a:t>, 13-32.</a:t>
            </a:r>
          </a:p>
          <a:p>
            <a:r>
              <a:rPr lang="de-DE" sz="2000" dirty="0" err="1"/>
              <a:t>Algurén</a:t>
            </a:r>
            <a:r>
              <a:rPr lang="de-DE" sz="2000" dirty="0"/>
              <a:t>, B. (2021). </a:t>
            </a:r>
            <a:r>
              <a:rPr lang="de-DE" sz="2000" dirty="0" err="1"/>
              <a:t>How</a:t>
            </a:r>
            <a:r>
              <a:rPr lang="de-DE" sz="2000" dirty="0"/>
              <a:t> </a:t>
            </a:r>
            <a:r>
              <a:rPr lang="de-DE" sz="2000" dirty="0" err="1"/>
              <a:t>to</a:t>
            </a:r>
            <a:r>
              <a:rPr lang="de-DE" sz="2000" dirty="0"/>
              <a:t> bring </a:t>
            </a:r>
            <a:r>
              <a:rPr lang="de-DE" sz="2000" dirty="0" err="1"/>
              <a:t>about</a:t>
            </a:r>
            <a:r>
              <a:rPr lang="de-DE" sz="2000" dirty="0"/>
              <a:t> </a:t>
            </a:r>
            <a:r>
              <a:rPr lang="de-DE" sz="2000" dirty="0" err="1"/>
              <a:t>change</a:t>
            </a:r>
            <a:r>
              <a:rPr lang="de-DE" sz="2000" dirty="0"/>
              <a:t>–a </a:t>
            </a:r>
            <a:r>
              <a:rPr lang="de-DE" sz="2000" dirty="0" err="1"/>
              <a:t>literature</a:t>
            </a:r>
            <a:r>
              <a:rPr lang="de-DE" sz="2000" dirty="0"/>
              <a:t> review </a:t>
            </a:r>
            <a:r>
              <a:rPr lang="de-DE" sz="2000" dirty="0" err="1"/>
              <a:t>about</a:t>
            </a:r>
            <a:r>
              <a:rPr lang="de-DE" sz="2000" dirty="0"/>
              <a:t> </a:t>
            </a:r>
            <a:r>
              <a:rPr lang="de-DE" sz="2000" dirty="0" err="1"/>
              <a:t>education</a:t>
            </a:r>
            <a:r>
              <a:rPr lang="de-DE" sz="2000" dirty="0"/>
              <a:t> and </a:t>
            </a:r>
            <a:r>
              <a:rPr lang="de-DE" sz="2000" dirty="0" err="1"/>
              <a:t>learning</a:t>
            </a:r>
            <a:r>
              <a:rPr lang="de-DE" sz="2000" dirty="0"/>
              <a:t> </a:t>
            </a:r>
            <a:r>
              <a:rPr lang="de-DE" sz="2000" dirty="0" err="1"/>
              <a:t>activities</a:t>
            </a:r>
            <a:r>
              <a:rPr lang="de-DE" sz="2000" dirty="0"/>
              <a:t> </a:t>
            </a:r>
            <a:r>
              <a:rPr lang="de-DE" sz="2000" dirty="0" err="1"/>
              <a:t>for</a:t>
            </a:r>
            <a:r>
              <a:rPr lang="de-DE" sz="2000" dirty="0"/>
              <a:t> </a:t>
            </a:r>
            <a:r>
              <a:rPr lang="de-DE" sz="2000" dirty="0" err="1"/>
              <a:t>sustainable</a:t>
            </a:r>
            <a:r>
              <a:rPr lang="de-DE" sz="2000" dirty="0"/>
              <a:t> </a:t>
            </a:r>
            <a:r>
              <a:rPr lang="de-DE" sz="2000" dirty="0" err="1"/>
              <a:t>development</a:t>
            </a:r>
            <a:r>
              <a:rPr lang="de-DE" sz="2000" dirty="0"/>
              <a:t>. </a:t>
            </a:r>
            <a:r>
              <a:rPr lang="de-DE" sz="2000" dirty="0" err="1"/>
              <a:t>Discourse</a:t>
            </a:r>
            <a:r>
              <a:rPr lang="de-DE" sz="2000" dirty="0"/>
              <a:t> and Communication </a:t>
            </a:r>
            <a:r>
              <a:rPr lang="de-DE" sz="2000" dirty="0" err="1"/>
              <a:t>for</a:t>
            </a:r>
            <a:r>
              <a:rPr lang="de-DE" sz="2000" dirty="0"/>
              <a:t> </a:t>
            </a:r>
            <a:r>
              <a:rPr lang="de-DE" sz="2000" dirty="0" err="1"/>
              <a:t>Sustainable</a:t>
            </a:r>
            <a:r>
              <a:rPr lang="de-DE" sz="2000" dirty="0"/>
              <a:t> Education, 12(1), 5-21.</a:t>
            </a:r>
          </a:p>
        </p:txBody>
      </p:sp>
    </p:spTree>
    <p:extLst>
      <p:ext uri="{BB962C8B-B14F-4D97-AF65-F5344CB8AC3E}">
        <p14:creationId xmlns:p14="http://schemas.microsoft.com/office/powerpoint/2010/main" val="27924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بعض النتائج</a:t>
            </a:r>
            <a:endParaRPr lang="de-DE" b="1" dirty="0"/>
          </a:p>
        </p:txBody>
      </p:sp>
      <p:sp>
        <p:nvSpPr>
          <p:cNvPr id="3" name="Inhaltsplatzhalter 2"/>
          <p:cNvSpPr>
            <a:spLocks noGrp="1"/>
          </p:cNvSpPr>
          <p:nvPr>
            <p:ph idx="1"/>
          </p:nvPr>
        </p:nvSpPr>
        <p:spPr>
          <a:xfrm>
            <a:off x="618744" y="1591055"/>
            <a:ext cx="10811256" cy="4343401"/>
          </a:xfrm>
        </p:spPr>
        <p:txBody>
          <a:bodyPr>
            <a:normAutofit/>
          </a:bodyPr>
          <a:lstStyle/>
          <a:p>
            <a:pPr algn="r" rtl="1"/>
            <a:r>
              <a:rPr lang="ar-SA" sz="1800" dirty="0"/>
              <a:t>إن التزام المؤسسة نفسها بالاستدامة وبالتعليم من أجل التنمية المستدامة (</a:t>
            </a:r>
            <a:r>
              <a:rPr lang="en-US" sz="1800" dirty="0"/>
              <a:t>ESD</a:t>
            </a:r>
            <a:r>
              <a:rPr lang="ar-SA" sz="1800" dirty="0"/>
              <a:t>) يُعدّ أمرًا محوريًا في تشكيل تصوّرات المعلمين المتدرّبين حول التعليم من أجل التنمية المستدامة، وتمكينهم من أداء دورهم كمربّين في هذا المجال مستقبلاً (</a:t>
            </a:r>
            <a:r>
              <a:rPr lang="pt-PT" sz="1800" dirty="0"/>
              <a:t>Bourn et al., 2021</a:t>
            </a:r>
            <a:r>
              <a:rPr lang="ar-SA" sz="1800" dirty="0"/>
              <a:t>)</a:t>
            </a:r>
          </a:p>
          <a:p>
            <a:pPr algn="r" rtl="1"/>
            <a:r>
              <a:rPr lang="ar-SA" sz="1800" dirty="0"/>
              <a:t>تُبنى أنشطة التعليم والتعلّم في مجال </a:t>
            </a:r>
            <a:r>
              <a:rPr lang="pt-PT" sz="1800" dirty="0"/>
              <a:t>ESD</a:t>
            </a:r>
            <a:r>
              <a:rPr lang="ar-SA" sz="1800" dirty="0"/>
              <a:t> غالبًا على النقاشات والتأملات، وتنطلق من مشكلات أو تجارب ملموسة. وهي عادةً لا تقتصر على تخصص أكاديمي بعينه، بل تتسم بالطابع التداخلي بين التخصصات (</a:t>
            </a:r>
            <a:r>
              <a:rPr lang="de-DE" sz="1800" dirty="0" err="1"/>
              <a:t>Algurén</a:t>
            </a:r>
            <a:r>
              <a:rPr lang="de-DE" sz="1800" dirty="0"/>
              <a:t>, 2021</a:t>
            </a:r>
            <a:r>
              <a:rPr lang="ar-SA" sz="1800" dirty="0"/>
              <a:t>)</a:t>
            </a:r>
          </a:p>
          <a:p>
            <a:pPr algn="r" rtl="1"/>
            <a:r>
              <a:rPr lang="ar-SA" sz="1800" dirty="0"/>
              <a:t>تعتمد أنشطة التعليم والتعلّم (</a:t>
            </a:r>
            <a:r>
              <a:rPr lang="en-US" sz="1800" dirty="0"/>
              <a:t>ELA</a:t>
            </a:r>
            <a:r>
              <a:rPr lang="ar-SA" sz="1800" dirty="0"/>
              <a:t>) بشكل رئيس على أساليب تدريس تشاركية، وتعلّم قائم على حل المشكلات، والتعاون بين المتعلمين (</a:t>
            </a:r>
            <a:r>
              <a:rPr lang="de-DE" sz="1800" dirty="0" err="1"/>
              <a:t>Algurén</a:t>
            </a:r>
            <a:r>
              <a:rPr lang="de-DE" sz="1800" dirty="0"/>
              <a:t>, 2021</a:t>
            </a:r>
            <a:r>
              <a:rPr lang="ar-SA" sz="1800" dirty="0"/>
              <a:t>)</a:t>
            </a:r>
          </a:p>
          <a:p>
            <a:pPr algn="r" rtl="1"/>
            <a:r>
              <a:rPr lang="ar-SA" sz="1800" dirty="0"/>
              <a:t>رغم أن منظمة اليونسكو قد حدّدت الأهداف السلوكية للتعلّم كأهداف مركزية في سياق </a:t>
            </a:r>
            <a:r>
              <a:rPr lang="pt-PT" sz="1800" dirty="0"/>
              <a:t>ESD، </a:t>
            </a:r>
            <a:r>
              <a:rPr lang="ar-SA" sz="1800" dirty="0"/>
              <a:t>إلا أن المراجعة أظهرت أن هذه الأهداف بالكاد تحققت عبر أنشطة </a:t>
            </a:r>
            <a:r>
              <a:rPr lang="en-US" sz="1800" dirty="0"/>
              <a:t>ELA</a:t>
            </a:r>
            <a:r>
              <a:rPr lang="ar-SA" sz="1800" dirty="0"/>
              <a:t> المستخدمة (</a:t>
            </a:r>
            <a:r>
              <a:rPr lang="de-DE" sz="1800" dirty="0" err="1"/>
              <a:t>Algurén</a:t>
            </a:r>
            <a:r>
              <a:rPr lang="de-DE" sz="1800" dirty="0"/>
              <a:t>, 2021</a:t>
            </a:r>
            <a:r>
              <a:rPr lang="ar-SA" sz="1800" dirty="0"/>
              <a:t>) </a:t>
            </a:r>
          </a:p>
          <a:p>
            <a:pPr algn="r" rtl="1"/>
            <a:r>
              <a:rPr lang="ar-SA" sz="1800" dirty="0"/>
              <a:t>على الصعيد الدولي، تستند الجهود البحثية إلى مجموعة واسعة من النظريات السائدة، مثل النظريات المعرفية، والنظرية النقدية، والنظرية الاجتماعية-البيئية. ومع ذلك، يبدو أن هذه الأبحاث تحركها توجهات ومعتقدات أيديولوجية وفلسفية متباينة (مثل الضرورات الغربية في مقابل الاتجاهات نحو التوطين وإزالة الاستعمار) (</a:t>
            </a:r>
            <a:r>
              <a:rPr lang="de-DE" sz="1800" dirty="0" err="1"/>
              <a:t>Rocksén</a:t>
            </a:r>
            <a:r>
              <a:rPr lang="de-DE" sz="1800" dirty="0"/>
              <a:t> et al., 2022</a:t>
            </a:r>
            <a:r>
              <a:rPr lang="ar-SA" sz="1800" dirty="0"/>
              <a:t>)</a:t>
            </a:r>
            <a:endParaRPr lang="de-DE" sz="1800" dirty="0">
              <a:effectLst/>
              <a:latin typeface="Calibri" panose="020F0502020204030204" pitchFamily="34" charset="0"/>
            </a:endParaRPr>
          </a:p>
          <a:p>
            <a:endParaRPr lang="de-DE" sz="1400" dirty="0">
              <a:effectLst/>
              <a:latin typeface="Calibri" panose="020F0502020204030204" pitchFamily="34" charset="0"/>
            </a:endParaRPr>
          </a:p>
          <a:p>
            <a:endParaRPr lang="de-DE" sz="1400" dirty="0">
              <a:effectLst/>
              <a:latin typeface="Calibri" panose="020F0502020204030204" pitchFamily="34" charset="0"/>
            </a:endParaRPr>
          </a:p>
          <a:p>
            <a:endParaRPr lang="de-DE" sz="2000" dirty="0"/>
          </a:p>
        </p:txBody>
      </p:sp>
    </p:spTree>
    <p:extLst>
      <p:ext uri="{BB962C8B-B14F-4D97-AF65-F5344CB8AC3E}">
        <p14:creationId xmlns:p14="http://schemas.microsoft.com/office/powerpoint/2010/main" val="393154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t>بعض النتائج</a:t>
            </a:r>
            <a:endParaRPr lang="de-DE" b="1" dirty="0"/>
          </a:p>
        </p:txBody>
      </p:sp>
      <p:pic>
        <p:nvPicPr>
          <p:cNvPr id="6" name="Grafik 5">
            <a:extLst>
              <a:ext uri="{FF2B5EF4-FFF2-40B4-BE49-F238E27FC236}">
                <a16:creationId xmlns:a16="http://schemas.microsoft.com/office/drawing/2014/main" id="{91623B2F-C83C-8DE6-FB9B-981CEA7053D6}"/>
              </a:ext>
            </a:extLst>
          </p:cNvPr>
          <p:cNvPicPr>
            <a:picLocks noChangeAspect="1"/>
          </p:cNvPicPr>
          <p:nvPr/>
        </p:nvPicPr>
        <p:blipFill>
          <a:blip r:embed="rId2"/>
          <a:stretch>
            <a:fillRect/>
          </a:stretch>
        </p:blipFill>
        <p:spPr>
          <a:xfrm>
            <a:off x="2555748" y="1473534"/>
            <a:ext cx="7080504" cy="4522541"/>
          </a:xfrm>
          <a:prstGeom prst="rect">
            <a:avLst/>
          </a:prstGeom>
        </p:spPr>
      </p:pic>
      <p:sp>
        <p:nvSpPr>
          <p:cNvPr id="7" name="Textfeld 6">
            <a:extLst>
              <a:ext uri="{FF2B5EF4-FFF2-40B4-BE49-F238E27FC236}">
                <a16:creationId xmlns:a16="http://schemas.microsoft.com/office/drawing/2014/main" id="{1EEAA691-6D2B-AE72-DDE8-E5005B9508BE}"/>
              </a:ext>
            </a:extLst>
          </p:cNvPr>
          <p:cNvSpPr txBox="1"/>
          <p:nvPr/>
        </p:nvSpPr>
        <p:spPr>
          <a:xfrm>
            <a:off x="4672584" y="6391656"/>
            <a:ext cx="3483864" cy="215444"/>
          </a:xfrm>
          <a:prstGeom prst="rect">
            <a:avLst/>
          </a:prstGeom>
          <a:noFill/>
        </p:spPr>
        <p:txBody>
          <a:bodyPr wrap="square" rtlCol="0">
            <a:spAutoFit/>
          </a:bodyPr>
          <a:lstStyle/>
          <a:p>
            <a:pPr algn="ctr"/>
            <a:r>
              <a:rPr lang="de-DE" sz="800" dirty="0">
                <a:solidFill>
                  <a:schemeClr val="bg1">
                    <a:lumMod val="65000"/>
                  </a:schemeClr>
                </a:solidFill>
              </a:rPr>
              <a:t>(Bourne et al., 2023, p. 23)</a:t>
            </a:r>
          </a:p>
        </p:txBody>
      </p:sp>
    </p:spTree>
    <p:extLst>
      <p:ext uri="{BB962C8B-B14F-4D97-AF65-F5344CB8AC3E}">
        <p14:creationId xmlns:p14="http://schemas.microsoft.com/office/powerpoint/2010/main" val="266028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49038" y="1352659"/>
            <a:ext cx="6607629" cy="2387600"/>
          </a:xfrm>
        </p:spPr>
        <p:txBody>
          <a:bodyPr>
            <a:noAutofit/>
          </a:bodyPr>
          <a:lstStyle/>
          <a:p>
            <a:pPr rtl="1"/>
            <a:r>
              <a:rPr lang="ar-SA" sz="4000" b="1" dirty="0">
                <a:solidFill>
                  <a:srgbClr val="025952"/>
                </a:solidFill>
              </a:rPr>
              <a:t>نماذج من موضوعات رائجة مختارة</a:t>
            </a:r>
            <a:endParaRPr lang="de-DE" sz="4000" b="1" dirty="0">
              <a:solidFill>
                <a:srgbClr val="025952"/>
              </a:solidFill>
            </a:endParaRPr>
          </a:p>
        </p:txBody>
      </p:sp>
    </p:spTree>
    <p:extLst>
      <p:ext uri="{BB962C8B-B14F-4D97-AF65-F5344CB8AC3E}">
        <p14:creationId xmlns:p14="http://schemas.microsoft.com/office/powerpoint/2010/main" val="32908133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1157</Words>
  <Application>Microsoft Office PowerPoint</Application>
  <PresentationFormat>Widescreen</PresentationFormat>
  <Paragraphs>68</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vt:lpstr>
      <vt:lpstr>أفضل الممارسات في التعليم من أجل التنمية المستدامة من منظور دولي</vt:lpstr>
      <vt:lpstr> لماذا تعتقد أنه من المهم معالجة جوانب محددة من التعليم من أجل التنمية المستدامة (ESD) على مستوى كل دولة؟</vt:lpstr>
      <vt:lpstr>مناطق مختلفة – قضايا مختلفة</vt:lpstr>
      <vt:lpstr>مناطق مختلفة – قضايا مختلفة</vt:lpstr>
      <vt:lpstr>المنشورات الحالية من نوع المراجعات أو النظرات العامة</vt:lpstr>
      <vt:lpstr>نظرة عامّة</vt:lpstr>
      <vt:lpstr>بعض النتائج</vt:lpstr>
      <vt:lpstr>بعض النتائج</vt:lpstr>
      <vt:lpstr>نماذج من موضوعات رائجة مختارة</vt:lpstr>
      <vt:lpstr>نموذج 1</vt:lpstr>
      <vt:lpstr>PowerPoint Presentation</vt:lpstr>
      <vt:lpstr>نموذج 2</vt:lpstr>
      <vt:lpstr>PowerPoint Presentation</vt:lpstr>
      <vt:lpstr>نموذج 3</vt:lpstr>
      <vt:lpstr>PowerPoint Presentation</vt:lpstr>
      <vt:lpstr> مَهمة: باستخدام قواعد بيانات الأدبيات، ابحث وقدّم نموذجًا حاليًّا إضافيًّا من منطقتك (الموسّعة).</vt:lpstr>
      <vt:lpstr> اعرض النموذج الذي اخترته!</vt:lpstr>
      <vt:lpstr> ما الدروس التي يمكن استخلاصها من أمثلة "أفضل الممارسات" في التعليم من أجل التنمية المستدامة من منظور دولي؟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Iyad Malouf</cp:lastModifiedBy>
  <cp:revision>17</cp:revision>
  <dcterms:created xsi:type="dcterms:W3CDTF">2023-11-09T10:04:11Z</dcterms:created>
  <dcterms:modified xsi:type="dcterms:W3CDTF">2025-08-03T07:00:21Z</dcterms:modified>
</cp:coreProperties>
</file>