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de-DE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Instagram</c:v>
                </c:pt>
              </c:strCache>
            </c:strRef>
          </c:tx>
          <c:spPr>
            <a:solidFill>
              <a:srgbClr val="70AD47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900" b="0" strike="noStrike" spc="-1">
                    <a:solidFill>
                      <a:srgbClr val="404040"/>
                    </a:solidFill>
                    <a:latin typeface="Calibri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Ökologisch</c:v>
                </c:pt>
                <c:pt idx="1">
                  <c:v>Sozial</c:v>
                </c:pt>
                <c:pt idx="2">
                  <c:v>Ökonomisch</c:v>
                </c:pt>
                <c:pt idx="3">
                  <c:v>Mehrere Dimensionen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80</c:v>
                </c:pt>
                <c:pt idx="1">
                  <c:v>24</c:v>
                </c:pt>
                <c:pt idx="2">
                  <c:v>20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4-4410-BC24-2D6278981EEE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TikTok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900" b="0" strike="noStrike" spc="-1">
                    <a:solidFill>
                      <a:srgbClr val="404040"/>
                    </a:solidFill>
                    <a:latin typeface="Calibri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Ökologisch</c:v>
                </c:pt>
                <c:pt idx="1">
                  <c:v>Sozial</c:v>
                </c:pt>
                <c:pt idx="2">
                  <c:v>Ökonomisch</c:v>
                </c:pt>
                <c:pt idx="3">
                  <c:v>Mehrere Dimensionen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89</c:v>
                </c:pt>
                <c:pt idx="1">
                  <c:v>2</c:v>
                </c:pt>
                <c:pt idx="2">
                  <c:v>12</c:v>
                </c:pt>
                <c:pt idx="3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34-4410-BC24-2D6278981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273720"/>
        <c:axId val="30201012"/>
      </c:barChart>
      <c:catAx>
        <c:axId val="822737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900" b="0" strike="noStrike" spc="-1">
                <a:solidFill>
                  <a:srgbClr val="595959"/>
                </a:solidFill>
                <a:latin typeface="Arial"/>
              </a:defRPr>
            </a:pPr>
            <a:endParaRPr lang="de-DE"/>
          </a:p>
        </c:txPr>
        <c:crossAx val="30201012"/>
        <c:crosses val="autoZero"/>
        <c:auto val="1"/>
        <c:lblAlgn val="ctr"/>
        <c:lblOffset val="100"/>
        <c:noMultiLvlLbl val="0"/>
      </c:catAx>
      <c:valAx>
        <c:axId val="30201012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lang="de-DE" sz="1000" b="0" strike="noStrike" spc="-1">
                    <a:solidFill>
                      <a:srgbClr val="595959"/>
                    </a:solidFill>
                    <a:latin typeface="Arial"/>
                  </a:defRPr>
                </a:pPr>
                <a:r>
                  <a:rPr lang="id" sz="1000" b="0" strike="noStrike" spc="-1">
                    <a:solidFill>
                      <a:srgbClr val="595959"/>
                    </a:solidFill>
                    <a:latin typeface="Arial"/>
                  </a:rPr>
                  <a:t>Jumlah postingan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900" b="0" strike="noStrike" spc="-1">
                <a:solidFill>
                  <a:srgbClr val="595959"/>
                </a:solidFill>
                <a:latin typeface="Calibri"/>
              </a:defRPr>
            </a:pPr>
            <a:endParaRPr lang="de-DE"/>
          </a:p>
        </c:txPr>
        <c:crossAx val="82273720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900" b="0" strike="noStrike" spc="-1">
              <a:solidFill>
                <a:srgbClr val="595959"/>
              </a:solidFill>
              <a:latin typeface="Calibri"/>
            </a:defRPr>
          </a:pPr>
          <a:endParaRPr lang="de-DE"/>
        </a:p>
      </c:txPr>
    </c:legend>
    <c:plotVisOnly val="1"/>
    <c:dispBlanksAs val="gap"/>
    <c:showDLblsOverMax val="1"/>
  </c:chart>
  <c:spPr>
    <a:noFill/>
    <a:ln w="0">
      <a:noFill/>
    </a:ln>
  </c:spPr>
  <c:userShapes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de-DE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mentimeter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900" b="0" strike="noStrike" spc="-1">
                    <a:solidFill>
                      <a:srgbClr val="404040"/>
                    </a:solidFill>
                    <a:latin typeface="Calibri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ökologisch</c:v>
                </c:pt>
                <c:pt idx="1">
                  <c:v>ökonomisch</c:v>
                </c:pt>
                <c:pt idx="2">
                  <c:v>sozial</c:v>
                </c:pt>
                <c:pt idx="3">
                  <c:v>persönliches Handeln</c:v>
                </c:pt>
                <c:pt idx="4">
                  <c:v>zukünftige Generation</c:v>
                </c:pt>
                <c:pt idx="5">
                  <c:v>Handlungsprinzip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6</c:v>
                </c:pt>
                <c:pt idx="1">
                  <c:v>2</c:v>
                </c:pt>
                <c:pt idx="2">
                  <c:v>0</c:v>
                </c:pt>
                <c:pt idx="3">
                  <c:v>3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21-4D60-9E94-969226491A0B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Fragebogen</c:v>
                </c:pt>
              </c:strCache>
            </c:strRef>
          </c:tx>
          <c:spPr>
            <a:solidFill>
              <a:srgbClr val="A5A5A5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900" b="0" strike="noStrike" spc="-1">
                    <a:solidFill>
                      <a:srgbClr val="404040"/>
                    </a:solidFill>
                    <a:latin typeface="Calibri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ökologisch</c:v>
                </c:pt>
                <c:pt idx="1">
                  <c:v>ökonomisch</c:v>
                </c:pt>
                <c:pt idx="2">
                  <c:v>sozial</c:v>
                </c:pt>
                <c:pt idx="3">
                  <c:v>persönliches Handeln</c:v>
                </c:pt>
                <c:pt idx="4">
                  <c:v>zukünftige Generation</c:v>
                </c:pt>
                <c:pt idx="5">
                  <c:v>Handlungsprinzip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6"/>
                <c:pt idx="0">
                  <c:v>8</c:v>
                </c:pt>
                <c:pt idx="1">
                  <c:v>4</c:v>
                </c:pt>
                <c:pt idx="2">
                  <c:v>4</c:v>
                </c:pt>
                <c:pt idx="3">
                  <c:v>7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21-4D60-9E94-969226491A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966772"/>
        <c:axId val="39899397"/>
      </c:barChart>
      <c:catAx>
        <c:axId val="929667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900" b="0" strike="noStrike" spc="-1">
                <a:solidFill>
                  <a:srgbClr val="595959"/>
                </a:solidFill>
                <a:latin typeface="Calibri"/>
              </a:defRPr>
            </a:pPr>
            <a:endParaRPr lang="de-DE"/>
          </a:p>
        </c:txPr>
        <c:crossAx val="39899397"/>
        <c:crosses val="autoZero"/>
        <c:auto val="1"/>
        <c:lblAlgn val="ctr"/>
        <c:lblOffset val="100"/>
        <c:noMultiLvlLbl val="0"/>
      </c:catAx>
      <c:valAx>
        <c:axId val="39899397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900" b="0" strike="noStrike" spc="-1">
                <a:solidFill>
                  <a:srgbClr val="595959"/>
                </a:solidFill>
                <a:latin typeface="Calibri"/>
              </a:defRPr>
            </a:pPr>
            <a:endParaRPr lang="de-DE"/>
          </a:p>
        </c:txPr>
        <c:crossAx val="92966772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  <c:showDLblsOverMax val="1"/>
  </c:chart>
  <c:spPr>
    <a:noFill/>
    <a:ln w="0">
      <a:noFill/>
    </a:ln>
  </c:spPr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0.37107</cdr:x>
      <cdr:y>0.88829</cdr:y>
    </cdr:from>
    <cdr:to>
      <cdr:x>0.48395</cdr:x>
      <cdr:y>0.94418</cdr:y>
    </cdr:to>
    <cdr:sp macro="" textlink="">
      <cdr:nvSpPr>
        <cdr:cNvPr id="249" name="Textfeld 4"/>
        <cdr:cNvSpPr/>
      </cdr:nvSpPr>
      <cdr:spPr>
        <a:xfrm xmlns:a="http://schemas.openxmlformats.org/drawingml/2006/main">
          <a:off x="3312360" y="4302720"/>
          <a:ext cx="1007640" cy="2707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lIns="90000" tIns="45000" rIns="90000" bIns="45000" anchor="t">
          <a:spAutoFit/>
        </a:bodyPr>
        <a:lstStyle xmlns:a="http://schemas.openxmlformats.org/drawingml/2006/main"/>
        <a:p xmlns:a="http://schemas.openxmlformats.org/drawingml/2006/main">
          <a:pPr defTabSz="914400">
            <a:lnSpc>
              <a:spcPct val="100000"/>
            </a:lnSpc>
          </a:pPr>
          <a:r>
            <a:rPr lang="id" sz="1400" b="0" strike="noStrike" spc="-1">
              <a:solidFill>
                <a:schemeClr val="dk1"/>
              </a:solidFill>
              <a:latin typeface="Calibri"/>
            </a:rPr>
            <a:t>Sosial</a:t>
          </a:r>
          <a:endParaRPr sz="1400" b="0" strike="noStrike" spc="-1">
            <a:solidFill>
              <a:srgbClr val="000000"/>
            </a:solidFill>
            <a:latin typeface="Calibri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Click to move the slide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9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&lt;header&gt;</a:t>
            </a:r>
          </a:p>
        </p:txBody>
      </p:sp>
      <p:sp>
        <p:nvSpPr>
          <p:cNvPr id="99" name="PlaceHolder 4"/>
          <p:cNvSpPr>
            <a:spLocks noGrp="1"/>
          </p:cNvSpPr>
          <p:nvPr>
            <p:ph type="dt" idx="3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100" name="PlaceHolder 5"/>
          <p:cNvSpPr>
            <a:spLocks noGrp="1"/>
          </p:cNvSpPr>
          <p:nvPr>
            <p:ph type="ftr" idx="3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101" name="PlaceHolder 6"/>
          <p:cNvSpPr>
            <a:spLocks noGrp="1"/>
          </p:cNvSpPr>
          <p:nvPr>
            <p:ph type="sldNum" idx="3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3F506764-F9CC-480B-8046-3B8AE6758682}" type="slidenum">
              <a:rPr lang="en-GB" sz="1400" b="0" strike="noStrike" spc="-1">
                <a:solidFill>
                  <a:srgbClr val="000000"/>
                </a:solidFill>
                <a:latin typeface="Calibri"/>
              </a:rPr>
              <a:t>‹Nr.›</a:t>
            </a:fld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Sesi ini sangat bergantung pada aktivitas peserta - mereka harus memikirkan mengapa perspektif lokal relevan ketika mempertimbangkan aspek ESD dan mencari contoh sendiri.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BE2B1E8-9612-4254-9EE6-343B641107F1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1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Di kelas kimia - media tradisional (koran)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Jumlah gol terbatas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Pengantar pelajaran, konteks untuk eksperimen atau tugas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Penggunaan media sosial dan iklan misalnya sudah lama diminati, namun belum diterapkan dalam kelas kimia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Belajar </a:t>
            </a:r>
            <a:r>
              <a:rPr lang="id" sz="2000" b="1" strike="noStrike" spc="-1">
                <a:solidFill>
                  <a:srgbClr val="000000"/>
                </a:solidFill>
                <a:latin typeface="Calibri"/>
              </a:rPr>
              <a:t>dengan media </a:t>
            </a: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daripada belajar </a:t>
            </a:r>
            <a:r>
              <a:rPr lang="id" sz="2000" b="1" strike="noStrike" spc="-1">
                <a:solidFill>
                  <a:srgbClr val="000000"/>
                </a:solidFill>
                <a:latin typeface="Calibri"/>
              </a:rPr>
              <a:t>tentang </a:t>
            </a: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media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Guru bersikap skeptis dan tidak merasa siap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</a:pP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sldNum" idx="5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1F733E4-B4E3-4BED-9A13-F049A0300A46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14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Di kelas kimia - media tradisional (koran)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Jumlah gol terbatas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Pengantar pelajaran, konteks untuk eksperimen atau tugas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Penggunaan media sosial dan iklan misalnya sudah lama diminati, namun belum diterapkan dalam kelas kimia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Belajar </a:t>
            </a:r>
            <a:r>
              <a:rPr lang="id" sz="2000" b="1" strike="noStrike" spc="-1">
                <a:solidFill>
                  <a:srgbClr val="000000"/>
                </a:solidFill>
                <a:latin typeface="Calibri"/>
              </a:rPr>
              <a:t>dengan media </a:t>
            </a: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daripada belajar </a:t>
            </a:r>
            <a:r>
              <a:rPr lang="id" sz="2000" b="1" strike="noStrike" spc="-1">
                <a:solidFill>
                  <a:srgbClr val="000000"/>
                </a:solidFill>
                <a:latin typeface="Calibri"/>
              </a:rPr>
              <a:t>tentang </a:t>
            </a: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media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Guru bersikap skeptis dan tidak merasa siap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</a:pP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sldNum" idx="5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435DF12-B8D6-42F2-B87F-91CAD5515663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15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Ada banyak konten di media sosial ketika Anda mencari #sustainability. Sebagian besar hanya memberikan gambaran terbatas (greenwashing, iklan, dll.)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sldNum" idx="5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AA4A7C9-54B1-40DB-AA7D-F215C91D3809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18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id" sz="4000" b="0" strike="noStrike" spc="-1">
                <a:solidFill>
                  <a:srgbClr val="000000"/>
                </a:solidFill>
                <a:latin typeface="Calibri"/>
              </a:rPr>
              <a:t>Keberlanjutan sebagai tiga lingkaran yang berpotongan. Konsep yang tidak mudah, namun disederhanakan di media sosial!</a:t>
            </a:r>
            <a:endParaRPr lang="en-GB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sldNum" idx="5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7AAE3CA-43CD-4593-A32C-01B24112C22C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19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sldNum" idx="5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BD3A8E7-B9AD-4601-97CB-B8245799B2A3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20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Kami menganalisis 150 unggahan dari Instagram dan 150 unggahan dari TikTok yang kami temukan dengan tagar #sustainability. Sebagian besar unggahan hanya membahas dimensi lingkungan.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sldNum" idx="5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6593922-88DD-4501-90A8-A17E4E0FDE86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21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Anda dapat menggunakan contoh lain dari portofolio Anda atau yang ada di materi tambahan.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sldNum" idx="5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35FD80E-5E8C-4BF6-97FE-063E49134C02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22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Di awal pembelajaran 90 menit, para siswa mengumpulkan asosiasi mereka dengan istilah "keberlanjutan" melalui Mentimeter. Sebagian besar aspek yang disebutkan hanya merujuk pada dimensi ekologis.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sldNum" idx="5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4042A1B-E444-45E5-B981-60A727BD72FE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23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Pada tahap kerja, para siswa mencari sendiri #keberlanjutan dan membandingkan temuan mereka dengan model tiga pilar.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sldNum" idx="5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44AEC1C-1958-4B1D-A08D-9BF920343C31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24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pada akhirnya, para siswa membuat postingan Instagram mereka sendiri pada model tiga pilar.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sldNum" idx="5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9BA0228-C793-4B7D-8B0D-0AAD187F3DFD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25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Di sini, sesi curah pendapat singkat dapat dilakukan.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267DC9B-3C4B-4C89-9F0C-2A123292E8D4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2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sldNum" idx="6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FDE7CA4-03F3-4556-953D-63AFEA760F6F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26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Wissen, Bewerten und Handeln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 type="sldNum" idx="6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97DC890-378E-4A57-934E-B84EF9158442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29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sldNum" idx="6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7A8FF59-D5F5-4F40-B20A-FE543309757F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30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sldNum" idx="6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9A47075-DB77-4B3F-9B6C-DF571531CE31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31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d" sz="2000" b="1" strike="noStrike" spc="29">
                <a:solidFill>
                  <a:schemeClr val="dk2"/>
                </a:solidFill>
                <a:latin typeface="Calibri"/>
              </a:rPr>
              <a:t>Literasi Media dan Informasi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sldNum" idx="4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B368088-8A5D-4928-B74A-DB2B7603B548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5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85840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Media membentuk pemahaman masyarakat tentang sains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Paparan media yang intens = dampak negatif pada sikap terhadap sains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689040" lvl="1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"Kemofobia"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Media mempengaruhi gagasan kaum muda tentang sains (atau NOS) dan perilaku mereka dalam pengambilan keputusan sosio-ilmiah.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Tapi: "Semakin banyak anak tahu, semakin sulit mereka dibujuk." </a:t>
            </a:r>
            <a:r>
              <a:rPr lang="id" sz="2000" b="0" strike="noStrike" spc="-1" baseline="30000">
                <a:solidFill>
                  <a:srgbClr val="000000"/>
                </a:solidFill>
                <a:latin typeface="Arial"/>
                <a:ea typeface="ＭＳ Ｐゴシック"/>
              </a:rPr>
              <a:t>1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sldNum" idx="4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E678166-019E-4F8C-8D1B-8ADF03E3ED43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8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85840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Media membentuk pemahaman masyarakat tentang sains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Paparan media yang intens = dampak negatif pada sikap terhadap sains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689040" lvl="1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"Kemofobia"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Media mempengaruhi gagasan kaum muda tentang sains (atau NOS) dan perilaku mereka dalam pengambilan keputusan sosio-ilmiah.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Tapi: "Semakin banyak anak tahu, semakin sulit mereka dibujuk." </a:t>
            </a:r>
            <a:r>
              <a:rPr lang="id" sz="2000" b="0" strike="noStrike" spc="-1" baseline="30000">
                <a:solidFill>
                  <a:srgbClr val="000000"/>
                </a:solidFill>
                <a:latin typeface="Arial"/>
                <a:ea typeface="ＭＳ Ｐゴシック"/>
              </a:rPr>
              <a:t>1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sldNum" idx="4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30A2516-3B70-44DF-A985-36CEA5780A03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9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85840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Media membentuk pemahaman masyarakat tentang sains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Paparan media yang intens = dampak negatif pada sikap terhadap sains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689040" lvl="1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"Kemofobia"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Media mempengaruhi gagasan kaum muda tentang sains (atau NOS) dan perilaku mereka dalam pengambilan keputusan sosio-ilmiah.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9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Tapi: "Semakin banyak anak tahu, semakin sulit mereka dibujuk." </a:t>
            </a:r>
            <a:r>
              <a:rPr lang="id" sz="2000" b="0" strike="noStrike" spc="-1" baseline="30000">
                <a:solidFill>
                  <a:srgbClr val="000000"/>
                </a:solidFill>
                <a:latin typeface="Arial"/>
                <a:ea typeface="ＭＳ Ｐゴシック"/>
              </a:rPr>
              <a:t>1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sldNum" idx="4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FB80998-86F3-4411-AA77-B325EE7AA3FB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10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“Dunia pasca-kebenaran” - tantangan bagi lanskap pendidikan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Berita Palsu, misinformasi, malinformasi, strategi manipulasi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 lvl="1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Seringkali dengan latar belakang ilmiah atau kimia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23920" lvl="1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Bahkan intervensi yang singkat dan satu kali pun memiliki efek yang bertahan lama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674640" lvl="2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"Inokulasi"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23920" lvl="1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Masih banyak kesenjangan penelitian!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– paparan strategi sebelumnya melindungi dari “tertipu” oleh misinformasi dan manipulasi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sldNum" idx="4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5C0F4A2-CA35-47CB-BB03-AE37F0DD131C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11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“Dunia pasca-kebenaran” - tantangan bagi lanskap pendidikan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Berita Palsu, misinformasi, malinformasi, strategi manipulasi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 lvl="1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Seringkali dengan latar belakang ilmiah atau kimia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23920" lvl="1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Bahkan intervensi yang singkat dan satu kali pun memiliki efek yang bertahan lama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674640" lvl="2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"Inokulasi"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23920" lvl="1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Masih banyak kesenjangan penelitian!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– paparan strategi sebelumnya melindungi dari “tertipu” oleh misinformasi dan manipulasi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sldNum" idx="4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9169A4D-235D-4445-B8FA-32A8EC9872C0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12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“Dunia pasca-kebenaran” - tantangan bagi lanskap pendidikan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Berita Palsu, misinformasi, malinformasi, strategi manipulasi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16000" lvl="1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Seringkali dengan latar belakang ilmiah atau kimia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23920" lvl="1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Bahkan intervensi yang singkat dan satu kali pun memiliki efek yang bertahan lama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674640" lvl="2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"Inokulasi"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223920" lvl="1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Masih banyak kesenjangan penelitian!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d" sz="2000" b="0" strike="noStrike" spc="-1">
                <a:solidFill>
                  <a:srgbClr val="000000"/>
                </a:solidFill>
                <a:latin typeface="Calibri"/>
              </a:rPr>
              <a:t>– paparan strategi sebelumnya melindungi dari “tertipu” oleh misinformasi dan manipulasi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sldNum" idx="4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EDB8AFD-E571-4DB3-B258-261A4618FE3F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13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de-DE" sz="6000" b="0" strike="noStrike" spc="-1">
                <a:solidFill>
                  <a:schemeClr val="dk1"/>
                </a:solidFill>
                <a:latin typeface="Calibri Light"/>
              </a:rPr>
              <a:t>Titelmasterformat durch Klicken bearbeiten</a:t>
            </a:r>
            <a:endParaRPr lang="de-DE" sz="6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645F07E-C0E4-4FF1-A2FD-727DCC517775}" type="slidenum"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itel und Inhal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Überschrift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2034360" y="2263680"/>
            <a:ext cx="9137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400" b="0" strike="noStrike" spc="38">
                <a:solidFill>
                  <a:schemeClr val="dk1"/>
                </a:solidFill>
                <a:latin typeface="Calibri"/>
              </a:rPr>
              <a:t>Unterüberschrift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2027160" y="2913120"/>
            <a:ext cx="9145080" cy="2963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itel und Inhal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Überschrift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2034360" y="2263680"/>
            <a:ext cx="9137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400" b="0" strike="noStrike" spc="38">
                <a:solidFill>
                  <a:schemeClr val="dk1"/>
                </a:solidFill>
                <a:latin typeface="Calibri"/>
              </a:rPr>
              <a:t>Unterüberschrift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2027160" y="2913120"/>
            <a:ext cx="9145080" cy="2963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  <p:sp>
        <p:nvSpPr>
          <p:cNvPr id="46" name="Rechteck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41440" y="6481800"/>
            <a:ext cx="443160" cy="18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914400">
              <a:lnSpc>
                <a:spcPts val="1199"/>
              </a:lnSpc>
            </a:pPr>
            <a:fld id="{83890059-4362-40FE-AC98-1AB06522BA4D}" type="slidenum">
              <a:rPr lang="de-DE" sz="900" b="0" strike="noStrike" spc="18">
                <a:solidFill>
                  <a:schemeClr val="dk1"/>
                </a:solidFill>
                <a:latin typeface="Calibri"/>
              </a:rPr>
              <a:t>‹Nr.›</a:t>
            </a:fld>
            <a:endParaRPr lang="en-GB" sz="9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Titelmasterformat durch Klicken bearbeiten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  <p:sp>
        <p:nvSpPr>
          <p:cNvPr id="49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51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2572C73-5A5B-497E-965D-3067CC8AE400}" type="slidenum"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itel und Inhal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Überschrift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2034360" y="2263680"/>
            <a:ext cx="9137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400" b="0" strike="noStrike" spc="38">
                <a:solidFill>
                  <a:schemeClr val="dk1"/>
                </a:solidFill>
                <a:latin typeface="Calibri"/>
              </a:rPr>
              <a:t>Unterüberschrift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2027160" y="2913120"/>
            <a:ext cx="9145080" cy="2963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itel und Inhal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Überschrift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2034360" y="2263680"/>
            <a:ext cx="9137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400" b="0" strike="noStrike" spc="38">
                <a:solidFill>
                  <a:schemeClr val="dk1"/>
                </a:solidFill>
                <a:latin typeface="Calibri"/>
              </a:rPr>
              <a:t>Unterüberschrift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2027160" y="2913120"/>
            <a:ext cx="9145080" cy="2963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bschnitts-&#10;überschrif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6000" b="0" strike="noStrike" spc="-1">
                <a:solidFill>
                  <a:schemeClr val="dk1"/>
                </a:solidFill>
                <a:latin typeface="Calibri Light"/>
              </a:rPr>
              <a:t>Titelmasterformat durch Klicken bearbeiten</a:t>
            </a:r>
            <a:endParaRPr lang="de-DE" sz="6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4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Formatvorlagen des Textmasters bearbeiten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62" name="PlaceHolder 5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37C5C4C-DFF9-47F9-BCCB-CBBF33317A96}" type="slidenum"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Titelmasterformat durch Klicken bearbeiten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  <p:sp>
        <p:nvSpPr>
          <p:cNvPr id="66" name="PlaceHolder 4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68" name="PlaceHolder 6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B4D7629-FA62-4A5F-92B1-F0D4748A722B}" type="slidenum"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ergleich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Titelmasterformat durch Klicken bearbeiten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400" b="1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400" b="1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  <p:sp>
        <p:nvSpPr>
          <p:cNvPr id="74" name="PlaceHolder 6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76" name="PlaceHolder 8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5AE2CCA-259D-4B1D-B4B6-ADCC393D24E9}" type="slidenum"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Titelmasterformat durch Klicken bearbeiten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58044AC-6A6D-48B7-917F-4771EFAF7B30}" type="slidenum"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83" name="PlaceHolder 3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2A92CF9-A7ED-4488-BA21-56975E2B4A08}" type="slidenum"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Titelmasterformat durch Klicken bearbeiten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1143D81-FF13-410F-95E0-2A534B4D011F}" type="slidenum"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halt mit Überschrif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200" b="0" strike="noStrike" spc="-1">
                <a:solidFill>
                  <a:schemeClr val="dk1"/>
                </a:solidFill>
                <a:latin typeface="Calibri Light"/>
              </a:rPr>
              <a:t>Titelmasterformat durch Klicken bearbeiten</a:t>
            </a:r>
            <a:endParaRPr lang="de-DE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32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</p:txBody>
      </p:sp>
      <p:sp>
        <p:nvSpPr>
          <p:cNvPr id="87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89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9100900-8623-4C3A-9C86-9AEDE914DF4D}" type="slidenum"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ld mit Überschrif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200" b="0" strike="noStrike" spc="-1">
                <a:solidFill>
                  <a:schemeClr val="dk1"/>
                </a:solidFill>
                <a:latin typeface="Calibri Light"/>
              </a:rPr>
              <a:t>Titelmasterformat durch Klicken bearbeiten</a:t>
            </a:r>
            <a:endParaRPr lang="de-DE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32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32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</p:txBody>
      </p:sp>
      <p:sp>
        <p:nvSpPr>
          <p:cNvPr id="93" name="PlaceHolder 4"/>
          <p:cNvSpPr>
            <a:spLocks noGrp="1"/>
          </p:cNvSpPr>
          <p:nvPr>
            <p:ph type="dt" idx="3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ftr" idx="3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95" name="PlaceHolder 6"/>
          <p:cNvSpPr>
            <a:spLocks noGrp="1"/>
          </p:cNvSpPr>
          <p:nvPr>
            <p:ph type="sldNum" idx="3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79E8E4A-43D1-45E6-952F-C630F64E68F2}" type="slidenum"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Titelmasterformat durch Klicken bearbeiten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A8A7BD9-D715-40C2-AC58-7694E75D951D}" type="slidenum"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Titelmasterformat durch Klicken bearbeiten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Textmasterformate durch Klicken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Textmasterformate durch Klicken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  <p:sp>
        <p:nvSpPr>
          <p:cNvPr id="20" name="PlaceHolder 4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21" name="PlaceHolder 5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22" name="PlaceHolder 6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EE2452F-A9E7-47F7-BAEE-CEF85750F28E}" type="slidenum">
              <a:rPr lang="de-DE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‹Nr.›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Titel und Inhal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Überschrift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2034360" y="2263680"/>
            <a:ext cx="9137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400" b="0" strike="noStrike" spc="38">
                <a:solidFill>
                  <a:schemeClr val="dk1"/>
                </a:solidFill>
                <a:latin typeface="Calibri"/>
              </a:rPr>
              <a:t>Unterüberschrift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2027160" y="2913120"/>
            <a:ext cx="9145080" cy="2963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  <p:sp>
        <p:nvSpPr>
          <p:cNvPr id="26" name="Rechteck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41440" y="6481800"/>
            <a:ext cx="443160" cy="18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914400">
              <a:lnSpc>
                <a:spcPts val="1199"/>
              </a:lnSpc>
            </a:pPr>
            <a:fld id="{A3FA4DBB-3F5C-4E49-8D44-678F769CDB72}" type="slidenum">
              <a:rPr lang="de-DE" sz="900" b="0" strike="noStrike" spc="18">
                <a:solidFill>
                  <a:schemeClr val="dk1"/>
                </a:solidFill>
                <a:latin typeface="Calibri"/>
              </a:rPr>
              <a:t>‹Nr.›</a:t>
            </a:fld>
            <a:endParaRPr lang="en-GB" sz="9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itel und Inhal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Überschrift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2034360" y="2263680"/>
            <a:ext cx="9137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400" b="0" strike="noStrike" spc="38">
                <a:solidFill>
                  <a:schemeClr val="dk1"/>
                </a:solidFill>
                <a:latin typeface="Calibri"/>
              </a:rPr>
              <a:t>Unterüberschrift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2027160" y="2913120"/>
            <a:ext cx="9145080" cy="2963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, Inhalt und Bild (links)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591880" y="1695240"/>
            <a:ext cx="5584320" cy="590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Überschrift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600160" y="2263680"/>
            <a:ext cx="557604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400" b="0" strike="noStrike" spc="38">
                <a:solidFill>
                  <a:schemeClr val="dk1"/>
                </a:solidFill>
                <a:latin typeface="Calibri"/>
              </a:rPr>
              <a:t>Unterüberschrift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591880" y="2913120"/>
            <a:ext cx="5580360" cy="2963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0" y="1773360"/>
            <a:ext cx="5087520" cy="410328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Bild durch Klicken auf Symbol hinzufügen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itel und Inhal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Überschrift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2034360" y="2263680"/>
            <a:ext cx="9137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400" b="0" strike="noStrike" spc="38">
                <a:solidFill>
                  <a:schemeClr val="dk1"/>
                </a:solidFill>
                <a:latin typeface="Calibri"/>
              </a:rPr>
              <a:t>Unterüberschrift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2027160" y="2913120"/>
            <a:ext cx="9145080" cy="2963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itel und Inhal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400" b="0" strike="noStrike" spc="-1">
                <a:solidFill>
                  <a:schemeClr val="dk1"/>
                </a:solidFill>
                <a:latin typeface="Calibri Light"/>
              </a:rPr>
              <a:t>Überschrift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2034360" y="2263680"/>
            <a:ext cx="9137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400" b="0" strike="noStrike" spc="38">
                <a:solidFill>
                  <a:schemeClr val="dk1"/>
                </a:solidFill>
                <a:latin typeface="Calibri"/>
              </a:rPr>
              <a:t>Unterüberschrift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2027160" y="2913120"/>
            <a:ext cx="9145080" cy="2963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chemeClr val="dk1"/>
                </a:solidFill>
                <a:latin typeface="Calibri"/>
              </a:rPr>
              <a:t>Formatvorlagen des Textmasters bearbeiten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Zweite Ebene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Dritte Ebene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Vierte Ebene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Fünfte Ebene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creativecommons.org/licenses/by-nc-nd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840280" y="2715120"/>
            <a:ext cx="470916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90000"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id" sz="6000" b="1" strike="noStrike" spc="-1" dirty="0">
                <a:solidFill>
                  <a:srgbClr val="025952"/>
                </a:solidFill>
                <a:latin typeface="Calibri Light"/>
              </a:rPr>
              <a:t>Literasi Media Ilmiah – Aspek Kunci untuk </a:t>
            </a:r>
            <a:r>
              <a:rPr lang="en-GB" sz="6000" b="1" strike="noStrike" spc="-1" dirty="0">
                <a:solidFill>
                  <a:srgbClr val="025952"/>
                </a:solidFill>
                <a:latin typeface="Calibri Light"/>
              </a:rPr>
              <a:t>PRESS</a:t>
            </a:r>
            <a:endParaRPr lang="de-DE" sz="60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03" name="Grafik 5"/>
          <p:cNvPicPr/>
          <p:nvPr/>
        </p:nvPicPr>
        <p:blipFill>
          <a:blip r:embed="rId3"/>
          <a:stretch/>
        </p:blipFill>
        <p:spPr>
          <a:xfrm>
            <a:off x="106200" y="1735200"/>
            <a:ext cx="5542920" cy="3724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4" name="Textfeld 6"/>
          <p:cNvSpPr/>
          <p:nvPr/>
        </p:nvSpPr>
        <p:spPr>
          <a:xfrm>
            <a:off x="106200" y="6581160"/>
            <a:ext cx="46630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d" sz="1200" b="0" strike="noStrike" spc="-1">
                <a:solidFill>
                  <a:schemeClr val="dk1"/>
                </a:solidFill>
                <a:latin typeface="Calibri"/>
              </a:rPr>
              <a:t>Gambar dibuat dengan ChatGPT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4400" b="0" strike="noStrike" spc="-1">
                <a:solidFill>
                  <a:schemeClr val="dk1"/>
                </a:solidFill>
                <a:latin typeface="Calibri Light"/>
              </a:rPr>
              <a:t>Sains dan media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1" name="Rechteck 6"/>
          <p:cNvSpPr/>
          <p:nvPr/>
        </p:nvSpPr>
        <p:spPr>
          <a:xfrm>
            <a:off x="1070640" y="3871440"/>
            <a:ext cx="5401080" cy="909720"/>
          </a:xfrm>
          <a:prstGeom prst="rect">
            <a:avLst/>
          </a:prstGeom>
          <a:solidFill>
            <a:schemeClr val="bg1"/>
          </a:solidFill>
          <a:ln w="28575">
            <a:solidFill>
              <a:srgbClr val="025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16000" tIns="72000" rIns="216000" bIns="72000" anchor="ctr">
            <a:noAutofit/>
          </a:bodyPr>
          <a:lstStyle/>
          <a:p>
            <a:pPr algn="just" defTabSz="914400">
              <a:lnSpc>
                <a:spcPct val="110000"/>
              </a:lnSpc>
            </a:pPr>
            <a:r>
              <a:rPr lang="id" sz="2400" b="0" strike="noStrike" spc="29" dirty="0">
                <a:solidFill>
                  <a:srgbClr val="025952"/>
                </a:solidFill>
                <a:latin typeface="Calibri"/>
              </a:rPr>
              <a:t>“Semakin banyak anak tahu, semakin sulit mereka dibujuk.” </a:t>
            </a:r>
            <a:r>
              <a:rPr lang="id" sz="2400" b="0" strike="noStrike" spc="29" baseline="30000" dirty="0">
                <a:solidFill>
                  <a:srgbClr val="025952"/>
                </a:solidFill>
                <a:latin typeface="Calibri"/>
              </a:rPr>
              <a:t>1</a:t>
            </a:r>
            <a:endParaRPr lang="en-GB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Inhaltsplatzhalter 2"/>
          <p:cNvSpPr/>
          <p:nvPr/>
        </p:nvSpPr>
        <p:spPr>
          <a:xfrm>
            <a:off x="1021680" y="1567080"/>
            <a:ext cx="5688000" cy="460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479"/>
              </a:spcBef>
              <a:buClr>
                <a:srgbClr val="BFBFBF"/>
              </a:buClr>
              <a:buFont typeface="Symbol" charset="2"/>
              <a:buChar char=""/>
            </a:pPr>
            <a:r>
              <a:rPr lang="id" sz="2400" b="0" strike="noStrike" spc="-1">
                <a:solidFill>
                  <a:schemeClr val="lt1">
                    <a:lumMod val="75000"/>
                  </a:schemeClr>
                </a:solidFill>
                <a:latin typeface="Calibri"/>
                <a:ea typeface="ＭＳ Ｐゴシック"/>
              </a:rPr>
              <a:t>memengaruhi ide-ide kaum muda</a:t>
            </a:r>
            <a:endParaRPr lang="en-GB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79"/>
              </a:spcBef>
              <a:buClr>
                <a:srgbClr val="BFBFBF"/>
              </a:buClr>
              <a:buFont typeface="Symbol" charset="2"/>
              <a:buChar char=""/>
            </a:pPr>
            <a:r>
              <a:rPr lang="id" sz="2400" b="0" strike="noStrike" spc="-1">
                <a:solidFill>
                  <a:schemeClr val="lt1">
                    <a:lumMod val="75000"/>
                  </a:schemeClr>
                </a:solidFill>
                <a:latin typeface="Calibri"/>
                <a:ea typeface="ＭＳ Ｐゴシック"/>
              </a:rPr>
              <a:t>tentang sains (atau NOS)</a:t>
            </a:r>
            <a:endParaRPr lang="en-GB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79"/>
              </a:spcBef>
              <a:buClr>
                <a:srgbClr val="BFBFBF"/>
              </a:buClr>
              <a:buFont typeface="Symbol" charset="2"/>
              <a:buChar char=""/>
            </a:pPr>
            <a:r>
              <a:rPr lang="id" sz="2400" b="0" strike="noStrike" spc="-1">
                <a:solidFill>
                  <a:schemeClr val="lt1">
                    <a:lumMod val="75000"/>
                  </a:schemeClr>
                </a:solidFill>
                <a:latin typeface="Calibri"/>
                <a:ea typeface="ＭＳ Ｐゴシック"/>
              </a:rPr>
              <a:t>perilaku mereka dalam keputusan sosio-ilmiah</a:t>
            </a:r>
            <a:endParaRPr lang="en-GB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241"/>
              </a:spcBef>
            </a:pP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lang="en-GB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Fußzeilenplatzhalter 4"/>
          <p:cNvSpPr/>
          <p:nvPr/>
        </p:nvSpPr>
        <p:spPr>
          <a:xfrm>
            <a:off x="0" y="6310440"/>
            <a:ext cx="6336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id" sz="12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(Dhingra, 2003; Guerris et all., 2020; Maier et al., 2014; Lee &amp; Niederdeppe, 2011; </a:t>
            </a:r>
            <a:r>
              <a:rPr lang="id" sz="1200" b="0" strike="noStrike" spc="-1" baseline="30000">
                <a:solidFill>
                  <a:schemeClr val="dk1"/>
                </a:solidFill>
                <a:latin typeface="Calibri"/>
                <a:ea typeface="ＭＳ Ｐゴシック"/>
              </a:rPr>
              <a:t>1 </a:t>
            </a:r>
            <a:r>
              <a:rPr lang="id" sz="12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Hove, Paek &amp; Isaacson, 2011, hal. 524; gambar dibuat dengan ChatGPT)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4" name="Grafik 2"/>
          <p:cNvPicPr/>
          <p:nvPr/>
        </p:nvPicPr>
        <p:blipFill>
          <a:blip r:embed="rId3"/>
          <a:stretch/>
        </p:blipFill>
        <p:spPr>
          <a:xfrm>
            <a:off x="7246080" y="1863720"/>
            <a:ext cx="4534200" cy="30466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4400" b="0" strike="noStrike" spc="-1">
                <a:solidFill>
                  <a:schemeClr val="dk1"/>
                </a:solidFill>
                <a:latin typeface="Calibri Light"/>
              </a:rPr>
              <a:t>Antara misinformasi dan manipulasi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1224000" y="1579320"/>
            <a:ext cx="5639760" cy="4608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 dirty="0">
                <a:solidFill>
                  <a:schemeClr val="dk1"/>
                </a:solidFill>
                <a:latin typeface="Calibri"/>
              </a:rPr>
              <a:t>“Dunia pasca-kebenaran” - tantangan bagi lanskap pendidikan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 dirty="0">
                <a:solidFill>
                  <a:schemeClr val="dk1"/>
                </a:solidFill>
                <a:latin typeface="Calibri"/>
              </a:rPr>
              <a:t>Berita Palsu, misinformasi, malinformasi, strategi manipulasi</a:t>
            </a:r>
          </a:p>
          <a:p>
            <a:pPr marL="792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2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2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4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7" name="Fußzeilenplatzhalter 4"/>
          <p:cNvSpPr/>
          <p:nvPr/>
        </p:nvSpPr>
        <p:spPr>
          <a:xfrm>
            <a:off x="0" y="6310440"/>
            <a:ext cx="6336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id" sz="12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(Dhingra, 2003; Guerris dkk., 2020; Maier dkk., 2014; Lee &amp; Niederdeppe, 2011; </a:t>
            </a:r>
            <a:r>
              <a:rPr lang="id" sz="1200" b="0" strike="noStrike" spc="-1" baseline="30000">
                <a:solidFill>
                  <a:schemeClr val="dk1"/>
                </a:solidFill>
                <a:latin typeface="Calibri"/>
                <a:ea typeface="ＭＳ Ｐゴシック"/>
              </a:rPr>
              <a:t>1 </a:t>
            </a:r>
            <a:r>
              <a:rPr lang="id" sz="12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Hove, Paek &amp; Isaacson, 2011, hal. 524)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08" name="Tabelle 7"/>
          <p:cNvGraphicFramePr/>
          <p:nvPr>
            <p:extLst>
              <p:ext uri="{D42A27DB-BD31-4B8C-83A1-F6EECF244321}">
                <p14:modId xmlns:p14="http://schemas.microsoft.com/office/powerpoint/2010/main" val="4133155115"/>
              </p:ext>
            </p:extLst>
          </p:nvPr>
        </p:nvGraphicFramePr>
        <p:xfrm>
          <a:off x="2029560" y="3348379"/>
          <a:ext cx="3772724" cy="1828800"/>
        </p:xfrm>
        <a:graphic>
          <a:graphicData uri="http://schemas.openxmlformats.org/drawingml/2006/table">
            <a:tbl>
              <a:tblPr/>
              <a:tblGrid>
                <a:gridCol w="2805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599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de-DE" sz="2400" b="0" strike="noStrike" spc="-1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I</a:t>
                      </a:r>
                      <a:endParaRPr lang="en-GB" sz="24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d" sz="24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II</a:t>
                      </a:r>
                      <a:endParaRPr lang="en-GB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81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d" sz="24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Disinformasi</a:t>
                      </a:r>
                      <a:r>
                        <a:rPr lang="id" sz="24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​</a:t>
                      </a:r>
                      <a:endParaRPr lang="en-GB" sz="24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d" sz="24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X</a:t>
                      </a:r>
                      <a:endParaRPr lang="en-GB" sz="24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d" sz="24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X</a:t>
                      </a:r>
                      <a:endParaRPr lang="en-GB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081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Mis</a:t>
                      </a:r>
                      <a:r>
                        <a:rPr lang="en-GB" sz="24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i</a:t>
                      </a:r>
                      <a:r>
                        <a:rPr lang="id" sz="24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nformasi </a:t>
                      </a:r>
                      <a:endParaRPr lang="en-GB" sz="24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d" sz="24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X</a:t>
                      </a:r>
                      <a:endParaRPr lang="en-GB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400" b="0" strike="noStrike" spc="-1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081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Mal</a:t>
                      </a:r>
                      <a:r>
                        <a:rPr lang="en-GB" sz="24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i</a:t>
                      </a:r>
                      <a:r>
                        <a:rPr lang="id" sz="24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nformasi </a:t>
                      </a:r>
                      <a:endParaRPr lang="en-GB" sz="24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400" b="0" strike="noStrike" spc="-1">
                        <a:solidFill>
                          <a:schemeClr val="dk1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d" sz="24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X</a:t>
                      </a:r>
                      <a:endParaRPr lang="en-GB" sz="24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9" name="Textfeld 6"/>
          <p:cNvSpPr/>
          <p:nvPr/>
        </p:nvSpPr>
        <p:spPr>
          <a:xfrm>
            <a:off x="844560" y="5487840"/>
            <a:ext cx="6964200" cy="699480"/>
          </a:xfrm>
          <a:custGeom>
            <a:avLst/>
            <a:gdLst>
              <a:gd name="textAreaLeft" fmla="*/ 0 w 6964200"/>
              <a:gd name="textAreaRight" fmla="*/ 6964560 w 6964200"/>
              <a:gd name="textAreaTop" fmla="*/ 0 h 699480"/>
              <a:gd name="textAreaBottom" fmla="*/ 699840 h 699480"/>
            </a:gdLst>
            <a:ahLst/>
            <a:cxnLst/>
            <a:rect l="textAreaLeft" t="textAreaTop" r="textAreaRight" b="textAreaBottom"/>
            <a:pathLst>
              <a:path w="6964625" h="707886" fill="none">
                <a:moveTo>
                  <a:pt x="0" y="0"/>
                </a:moveTo>
                <a:cubicBezTo>
                  <a:pt x="195348" y="13477"/>
                  <a:pt x="311995" y="23304"/>
                  <a:pt x="487524" y="0"/>
                </a:cubicBezTo>
                <a:cubicBezTo>
                  <a:pt x="663053" y="-23304"/>
                  <a:pt x="859500" y="-24290"/>
                  <a:pt x="1114340" y="0"/>
                </a:cubicBezTo>
                <a:cubicBezTo>
                  <a:pt x="1369180" y="24290"/>
                  <a:pt x="1543128" y="-17170"/>
                  <a:pt x="1671510" y="0"/>
                </a:cubicBezTo>
                <a:cubicBezTo>
                  <a:pt x="1799892" y="17170"/>
                  <a:pt x="2312441" y="-21917"/>
                  <a:pt x="2507265" y="0"/>
                </a:cubicBezTo>
                <a:cubicBezTo>
                  <a:pt x="2702090" y="21917"/>
                  <a:pt x="2977405" y="20278"/>
                  <a:pt x="3273374" y="0"/>
                </a:cubicBezTo>
                <a:cubicBezTo>
                  <a:pt x="3569343" y="-20278"/>
                  <a:pt x="3794339" y="17592"/>
                  <a:pt x="3969836" y="0"/>
                </a:cubicBezTo>
                <a:cubicBezTo>
                  <a:pt x="4145333" y="-17592"/>
                  <a:pt x="4581221" y="-1041"/>
                  <a:pt x="4735945" y="0"/>
                </a:cubicBezTo>
                <a:cubicBezTo>
                  <a:pt x="4890669" y="1041"/>
                  <a:pt x="5110095" y="22260"/>
                  <a:pt x="5432408" y="0"/>
                </a:cubicBezTo>
                <a:cubicBezTo>
                  <a:pt x="5754721" y="-22260"/>
                  <a:pt x="5969043" y="-26132"/>
                  <a:pt x="6268163" y="0"/>
                </a:cubicBezTo>
                <a:cubicBezTo>
                  <a:pt x="6567283" y="26132"/>
                  <a:pt x="6704374" y="9024"/>
                  <a:pt x="6964625" y="0"/>
                </a:cubicBezTo>
                <a:cubicBezTo>
                  <a:pt x="6960241" y="103668"/>
                  <a:pt x="6958435" y="208510"/>
                  <a:pt x="6964625" y="361022"/>
                </a:cubicBezTo>
                <a:cubicBezTo>
                  <a:pt x="6970815" y="513534"/>
                  <a:pt x="6953512" y="599359"/>
                  <a:pt x="6964625" y="707886"/>
                </a:cubicBezTo>
                <a:cubicBezTo>
                  <a:pt x="6766958" y="703752"/>
                  <a:pt x="6598905" y="728150"/>
                  <a:pt x="6477101" y="707886"/>
                </a:cubicBezTo>
                <a:cubicBezTo>
                  <a:pt x="6355297" y="687622"/>
                  <a:pt x="5999370" y="730474"/>
                  <a:pt x="5641346" y="707886"/>
                </a:cubicBezTo>
                <a:cubicBezTo>
                  <a:pt x="5283323" y="685298"/>
                  <a:pt x="5090770" y="694496"/>
                  <a:pt x="4944884" y="707886"/>
                </a:cubicBezTo>
                <a:cubicBezTo>
                  <a:pt x="4798998" y="721276"/>
                  <a:pt x="4688636" y="703803"/>
                  <a:pt x="4457360" y="707886"/>
                </a:cubicBezTo>
                <a:cubicBezTo>
                  <a:pt x="4226084" y="711969"/>
                  <a:pt x="3817549" y="710039"/>
                  <a:pt x="3621605" y="707886"/>
                </a:cubicBezTo>
                <a:cubicBezTo>
                  <a:pt x="3425662" y="705733"/>
                  <a:pt x="3319206" y="692247"/>
                  <a:pt x="3064435" y="707886"/>
                </a:cubicBezTo>
                <a:cubicBezTo>
                  <a:pt x="2809664" y="723526"/>
                  <a:pt x="2465941" y="729675"/>
                  <a:pt x="2298326" y="707886"/>
                </a:cubicBezTo>
                <a:cubicBezTo>
                  <a:pt x="2130711" y="686097"/>
                  <a:pt x="1822686" y="725357"/>
                  <a:pt x="1462571" y="707886"/>
                </a:cubicBezTo>
                <a:cubicBezTo>
                  <a:pt x="1102457" y="690415"/>
                  <a:pt x="1070147" y="700147"/>
                  <a:pt x="905401" y="707886"/>
                </a:cubicBezTo>
                <a:cubicBezTo>
                  <a:pt x="740655" y="715626"/>
                  <a:pt x="430423" y="680024"/>
                  <a:pt x="0" y="707886"/>
                </a:cubicBezTo>
                <a:cubicBezTo>
                  <a:pt x="8210" y="635965"/>
                  <a:pt x="2755" y="529240"/>
                  <a:pt x="0" y="361022"/>
                </a:cubicBezTo>
                <a:cubicBezTo>
                  <a:pt x="-2755" y="192804"/>
                  <a:pt x="-4170" y="99568"/>
                  <a:pt x="0" y="0"/>
                </a:cubicBezTo>
                <a:close/>
              </a:path>
              <a:path w="6964625" h="707886" stroke="0">
                <a:moveTo>
                  <a:pt x="0" y="0"/>
                </a:moveTo>
                <a:cubicBezTo>
                  <a:pt x="113974" y="-14336"/>
                  <a:pt x="282691" y="-11064"/>
                  <a:pt x="557170" y="0"/>
                </a:cubicBezTo>
                <a:cubicBezTo>
                  <a:pt x="831649" y="11064"/>
                  <a:pt x="1177413" y="-3421"/>
                  <a:pt x="1392925" y="0"/>
                </a:cubicBezTo>
                <a:cubicBezTo>
                  <a:pt x="1608438" y="3421"/>
                  <a:pt x="1885109" y="11527"/>
                  <a:pt x="2019741" y="0"/>
                </a:cubicBezTo>
                <a:cubicBezTo>
                  <a:pt x="2154373" y="-11527"/>
                  <a:pt x="2442541" y="17666"/>
                  <a:pt x="2646558" y="0"/>
                </a:cubicBezTo>
                <a:cubicBezTo>
                  <a:pt x="2850575" y="-17666"/>
                  <a:pt x="3211931" y="28154"/>
                  <a:pt x="3412666" y="0"/>
                </a:cubicBezTo>
                <a:cubicBezTo>
                  <a:pt x="3613401" y="-28154"/>
                  <a:pt x="4041742" y="-16513"/>
                  <a:pt x="4248421" y="0"/>
                </a:cubicBezTo>
                <a:cubicBezTo>
                  <a:pt x="4455101" y="16513"/>
                  <a:pt x="4502236" y="23850"/>
                  <a:pt x="4735945" y="0"/>
                </a:cubicBezTo>
                <a:cubicBezTo>
                  <a:pt x="4969654" y="-23850"/>
                  <a:pt x="5326081" y="30753"/>
                  <a:pt x="5502054" y="0"/>
                </a:cubicBezTo>
                <a:cubicBezTo>
                  <a:pt x="5678027" y="-30753"/>
                  <a:pt x="5826382" y="13278"/>
                  <a:pt x="6059224" y="0"/>
                </a:cubicBezTo>
                <a:cubicBezTo>
                  <a:pt x="6292066" y="-13278"/>
                  <a:pt x="6526856" y="25085"/>
                  <a:pt x="6964625" y="0"/>
                </a:cubicBezTo>
                <a:cubicBezTo>
                  <a:pt x="6966597" y="139496"/>
                  <a:pt x="6982588" y="230909"/>
                  <a:pt x="6964625" y="368101"/>
                </a:cubicBezTo>
                <a:cubicBezTo>
                  <a:pt x="6946662" y="505293"/>
                  <a:pt x="6957309" y="539490"/>
                  <a:pt x="6964625" y="707886"/>
                </a:cubicBezTo>
                <a:cubicBezTo>
                  <a:pt x="6703006" y="713022"/>
                  <a:pt x="6318919" y="669273"/>
                  <a:pt x="6128870" y="707886"/>
                </a:cubicBezTo>
                <a:cubicBezTo>
                  <a:pt x="5938822" y="746499"/>
                  <a:pt x="5598250" y="711947"/>
                  <a:pt x="5362761" y="707886"/>
                </a:cubicBezTo>
                <a:cubicBezTo>
                  <a:pt x="5127272" y="703825"/>
                  <a:pt x="4865225" y="698969"/>
                  <a:pt x="4596652" y="707886"/>
                </a:cubicBezTo>
                <a:cubicBezTo>
                  <a:pt x="4328079" y="716803"/>
                  <a:pt x="4193410" y="672660"/>
                  <a:pt x="3830544" y="707886"/>
                </a:cubicBezTo>
                <a:cubicBezTo>
                  <a:pt x="3467678" y="743112"/>
                  <a:pt x="3398308" y="741381"/>
                  <a:pt x="3064435" y="707886"/>
                </a:cubicBezTo>
                <a:cubicBezTo>
                  <a:pt x="2730562" y="674391"/>
                  <a:pt x="2561732" y="711641"/>
                  <a:pt x="2228680" y="707886"/>
                </a:cubicBezTo>
                <a:cubicBezTo>
                  <a:pt x="1895628" y="704131"/>
                  <a:pt x="1772007" y="717258"/>
                  <a:pt x="1392925" y="707886"/>
                </a:cubicBezTo>
                <a:cubicBezTo>
                  <a:pt x="1013843" y="698514"/>
                  <a:pt x="1143449" y="706113"/>
                  <a:pt x="905401" y="707886"/>
                </a:cubicBezTo>
                <a:cubicBezTo>
                  <a:pt x="667353" y="709659"/>
                  <a:pt x="317975" y="715621"/>
                  <a:pt x="0" y="707886"/>
                </a:cubicBezTo>
                <a:cubicBezTo>
                  <a:pt x="-8125" y="586080"/>
                  <a:pt x="8431" y="445265"/>
                  <a:pt x="0" y="375180"/>
                </a:cubicBezTo>
                <a:cubicBezTo>
                  <a:pt x="-8431" y="305095"/>
                  <a:pt x="9392" y="96375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2595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3880" indent="-343080" defTabSz="914400">
              <a:lnSpc>
                <a:spcPct val="100000"/>
              </a:lnSpc>
              <a:tabLst>
                <a:tab pos="0" algn="l"/>
              </a:tabLst>
            </a:pPr>
            <a:r>
              <a:rPr lang="id" sz="2000" b="0" strike="noStrike" spc="-1">
                <a:solidFill>
                  <a:schemeClr val="dk1"/>
                </a:solidFill>
                <a:latin typeface="Calibri"/>
              </a:rPr>
              <a:t>sebenarnya informasi yang salah (I)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  <a:p>
            <a:pPr marL="353880" indent="-343080" defTabSz="914400">
              <a:lnSpc>
                <a:spcPct val="100000"/>
              </a:lnSpc>
              <a:tabLst>
                <a:tab pos="0" algn="l"/>
              </a:tabLst>
            </a:pPr>
            <a:r>
              <a:rPr lang="id" sz="2000" b="0" strike="noStrike" spc="-1">
                <a:solidFill>
                  <a:schemeClr val="dk1"/>
                </a:solidFill>
                <a:latin typeface="Calibri"/>
              </a:rPr>
              <a:t>informasi yang dimaksudkan untuk merugikan seseorang (II)</a:t>
            </a:r>
            <a:endParaRPr lang="en-GB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Abgerundete rechteckige Legende 4"/>
          <p:cNvSpPr/>
          <p:nvPr/>
        </p:nvSpPr>
        <p:spPr>
          <a:xfrm>
            <a:off x="7511040" y="1570680"/>
            <a:ext cx="2651400" cy="1619280"/>
          </a:xfrm>
          <a:custGeom>
            <a:avLst/>
            <a:gdLst>
              <a:gd name="textAreaLeft" fmla="*/ 0 w 2651400"/>
              <a:gd name="textAreaRight" fmla="*/ 2651760 w 2651400"/>
              <a:gd name="textAreaTop" fmla="*/ 0 h 1619280"/>
              <a:gd name="textAreaBottom" fmla="*/ 1619640 h 1619280"/>
            </a:gdLst>
            <a:ahLst/>
            <a:cxnLst/>
            <a:rect l="textAreaLeft" t="textAreaTop" r="textAreaRight" b="textAreaBottom"/>
            <a:pathLst>
              <a:path w="2651760" h="1619795" fill="none">
                <a:moveTo>
                  <a:pt x="0" y="269971"/>
                </a:moveTo>
                <a:cubicBezTo>
                  <a:pt x="11281" y="130582"/>
                  <a:pt x="119358" y="4567"/>
                  <a:pt x="269971" y="0"/>
                </a:cubicBezTo>
                <a:cubicBezTo>
                  <a:pt x="348383" y="2023"/>
                  <a:pt x="378782" y="5714"/>
                  <a:pt x="441960" y="0"/>
                </a:cubicBezTo>
                <a:lnTo>
                  <a:pt x="441960" y="0"/>
                </a:lnTo>
                <a:cubicBezTo>
                  <a:pt x="717781" y="-27495"/>
                  <a:pt x="846729" y="-3398"/>
                  <a:pt x="1104900" y="0"/>
                </a:cubicBezTo>
                <a:cubicBezTo>
                  <a:pt x="1307926" y="-8626"/>
                  <a:pt x="1551365" y="5853"/>
                  <a:pt x="1730576" y="0"/>
                </a:cubicBezTo>
                <a:cubicBezTo>
                  <a:pt x="1909787" y="-5853"/>
                  <a:pt x="2219655" y="-13106"/>
                  <a:pt x="2381789" y="0"/>
                </a:cubicBezTo>
                <a:cubicBezTo>
                  <a:pt x="2539019" y="-14113"/>
                  <a:pt x="2627009" y="111382"/>
                  <a:pt x="2651760" y="269971"/>
                </a:cubicBezTo>
                <a:cubicBezTo>
                  <a:pt x="2626438" y="457947"/>
                  <a:pt x="2650084" y="744179"/>
                  <a:pt x="2651760" y="944880"/>
                </a:cubicBezTo>
                <a:lnTo>
                  <a:pt x="2651760" y="944880"/>
                </a:lnTo>
                <a:cubicBezTo>
                  <a:pt x="2659794" y="1131897"/>
                  <a:pt x="2631908" y="1227901"/>
                  <a:pt x="2651760" y="1349829"/>
                </a:cubicBezTo>
                <a:lnTo>
                  <a:pt x="2651760" y="1349824"/>
                </a:lnTo>
                <a:cubicBezTo>
                  <a:pt x="2681309" y="1507400"/>
                  <a:pt x="2526886" y="1606740"/>
                  <a:pt x="2381789" y="1619795"/>
                </a:cubicBezTo>
                <a:cubicBezTo>
                  <a:pt x="2254654" y="1609790"/>
                  <a:pt x="1947243" y="1641604"/>
                  <a:pt x="1781651" y="1619795"/>
                </a:cubicBezTo>
                <a:cubicBezTo>
                  <a:pt x="1616059" y="1597986"/>
                  <a:pt x="1441490" y="1612935"/>
                  <a:pt x="1104900" y="1619795"/>
                </a:cubicBezTo>
                <a:cubicBezTo>
                  <a:pt x="950232" y="1671699"/>
                  <a:pt x="709363" y="1684527"/>
                  <a:pt x="522805" y="1756365"/>
                </a:cubicBezTo>
                <a:cubicBezTo>
                  <a:pt x="336248" y="1828204"/>
                  <a:pt x="109323" y="1831633"/>
                  <a:pt x="-36462" y="1887580"/>
                </a:cubicBezTo>
                <a:cubicBezTo>
                  <a:pt x="175977" y="1753712"/>
                  <a:pt x="323822" y="1680265"/>
                  <a:pt x="441960" y="1619795"/>
                </a:cubicBezTo>
                <a:cubicBezTo>
                  <a:pt x="360304" y="1622395"/>
                  <a:pt x="336644" y="1618957"/>
                  <a:pt x="269971" y="1619795"/>
                </a:cubicBezTo>
                <a:cubicBezTo>
                  <a:pt x="139470" y="1599670"/>
                  <a:pt x="12588" y="1514402"/>
                  <a:pt x="0" y="1349824"/>
                </a:cubicBezTo>
                <a:lnTo>
                  <a:pt x="0" y="1349829"/>
                </a:lnTo>
                <a:cubicBezTo>
                  <a:pt x="9705" y="1240929"/>
                  <a:pt x="-4282" y="1098295"/>
                  <a:pt x="0" y="944880"/>
                </a:cubicBezTo>
                <a:lnTo>
                  <a:pt x="0" y="944880"/>
                </a:lnTo>
                <a:cubicBezTo>
                  <a:pt x="-25519" y="661753"/>
                  <a:pt x="14534" y="505611"/>
                  <a:pt x="0" y="269971"/>
                </a:cubicBezTo>
                <a:close/>
              </a:path>
              <a:path w="2651760" h="1619795" stroke="0">
                <a:moveTo>
                  <a:pt x="0" y="269971"/>
                </a:moveTo>
                <a:cubicBezTo>
                  <a:pt x="-10788" y="114216"/>
                  <a:pt x="87416" y="12556"/>
                  <a:pt x="269971" y="0"/>
                </a:cubicBezTo>
                <a:cubicBezTo>
                  <a:pt x="308757" y="2062"/>
                  <a:pt x="386953" y="7123"/>
                  <a:pt x="441960" y="0"/>
                </a:cubicBezTo>
                <a:lnTo>
                  <a:pt x="441960" y="0"/>
                </a:lnTo>
                <a:cubicBezTo>
                  <a:pt x="602159" y="25043"/>
                  <a:pt x="918937" y="-16668"/>
                  <a:pt x="1104900" y="0"/>
                </a:cubicBezTo>
                <a:cubicBezTo>
                  <a:pt x="1311179" y="9876"/>
                  <a:pt x="1472605" y="-18317"/>
                  <a:pt x="1730576" y="0"/>
                </a:cubicBezTo>
                <a:cubicBezTo>
                  <a:pt x="1988547" y="18317"/>
                  <a:pt x="2158743" y="-10405"/>
                  <a:pt x="2381789" y="0"/>
                </a:cubicBezTo>
                <a:cubicBezTo>
                  <a:pt x="2527332" y="3350"/>
                  <a:pt x="2650764" y="111374"/>
                  <a:pt x="2651760" y="269971"/>
                </a:cubicBezTo>
                <a:cubicBezTo>
                  <a:pt x="2621291" y="478869"/>
                  <a:pt x="2629231" y="809019"/>
                  <a:pt x="2651760" y="944880"/>
                </a:cubicBezTo>
                <a:lnTo>
                  <a:pt x="2651760" y="944880"/>
                </a:lnTo>
                <a:cubicBezTo>
                  <a:pt x="2652742" y="1065635"/>
                  <a:pt x="2637997" y="1203721"/>
                  <a:pt x="2651760" y="1349829"/>
                </a:cubicBezTo>
                <a:lnTo>
                  <a:pt x="2651760" y="1349824"/>
                </a:lnTo>
                <a:cubicBezTo>
                  <a:pt x="2664724" y="1518222"/>
                  <a:pt x="2533722" y="1649127"/>
                  <a:pt x="2381789" y="1619795"/>
                </a:cubicBezTo>
                <a:cubicBezTo>
                  <a:pt x="2134976" y="1626159"/>
                  <a:pt x="2075441" y="1602206"/>
                  <a:pt x="1781651" y="1619795"/>
                </a:cubicBezTo>
                <a:cubicBezTo>
                  <a:pt x="1487861" y="1637384"/>
                  <a:pt x="1430870" y="1642093"/>
                  <a:pt x="1104900" y="1619795"/>
                </a:cubicBezTo>
                <a:cubicBezTo>
                  <a:pt x="921948" y="1688070"/>
                  <a:pt x="820590" y="1676427"/>
                  <a:pt x="557046" y="1748332"/>
                </a:cubicBezTo>
                <a:cubicBezTo>
                  <a:pt x="293502" y="1820237"/>
                  <a:pt x="169586" y="1835776"/>
                  <a:pt x="-36462" y="1887580"/>
                </a:cubicBezTo>
                <a:cubicBezTo>
                  <a:pt x="183306" y="1756833"/>
                  <a:pt x="257305" y="1738486"/>
                  <a:pt x="441960" y="1619795"/>
                </a:cubicBezTo>
                <a:cubicBezTo>
                  <a:pt x="364079" y="1616383"/>
                  <a:pt x="308062" y="1625835"/>
                  <a:pt x="269971" y="1619795"/>
                </a:cubicBezTo>
                <a:cubicBezTo>
                  <a:pt x="136569" y="1610483"/>
                  <a:pt x="-4409" y="1505924"/>
                  <a:pt x="0" y="1349824"/>
                </a:cubicBezTo>
                <a:lnTo>
                  <a:pt x="0" y="1349829"/>
                </a:lnTo>
                <a:cubicBezTo>
                  <a:pt x="-16226" y="1199781"/>
                  <a:pt x="-7071" y="1045064"/>
                  <a:pt x="0" y="944880"/>
                </a:cubicBezTo>
                <a:lnTo>
                  <a:pt x="0" y="944880"/>
                </a:lnTo>
                <a:cubicBezTo>
                  <a:pt x="-27979" y="670917"/>
                  <a:pt x="4173" y="491357"/>
                  <a:pt x="0" y="26997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259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800" b="1" strike="noStrike" spc="-1">
                <a:solidFill>
                  <a:schemeClr val="dk1"/>
                </a:solidFill>
                <a:latin typeface="Calibri"/>
              </a:rPr>
              <a:t>Kebenaran: </a:t>
            </a:r>
            <a:r>
              <a:rPr lang="id" sz="1800" b="0" strike="noStrike" spc="-1">
                <a:solidFill>
                  <a:schemeClr val="dk1"/>
                </a:solidFill>
                <a:latin typeface="Calibri"/>
              </a:rPr>
              <a:t>Aku berpikir maka aku ada!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Abgerundete rechteckige Legende 7"/>
          <p:cNvSpPr/>
          <p:nvPr/>
        </p:nvSpPr>
        <p:spPr>
          <a:xfrm>
            <a:off x="8303760" y="3667320"/>
            <a:ext cx="2651400" cy="1619280"/>
          </a:xfrm>
          <a:custGeom>
            <a:avLst/>
            <a:gdLst>
              <a:gd name="textAreaLeft" fmla="*/ 0 w 2651400"/>
              <a:gd name="textAreaRight" fmla="*/ 2651760 w 2651400"/>
              <a:gd name="textAreaTop" fmla="*/ 0 h 1619280"/>
              <a:gd name="textAreaBottom" fmla="*/ 1619640 h 1619280"/>
            </a:gdLst>
            <a:ahLst/>
            <a:cxnLst/>
            <a:rect l="textAreaLeft" t="textAreaTop" r="textAreaRight" b="textAreaBottom"/>
            <a:pathLst>
              <a:path w="2651760" h="1619795" fill="none">
                <a:moveTo>
                  <a:pt x="0" y="269971"/>
                </a:moveTo>
                <a:cubicBezTo>
                  <a:pt x="13372" y="123658"/>
                  <a:pt x="105626" y="19000"/>
                  <a:pt x="269971" y="0"/>
                </a:cubicBezTo>
                <a:cubicBezTo>
                  <a:pt x="410029" y="-12906"/>
                  <a:pt x="654317" y="11835"/>
                  <a:pt x="870109" y="0"/>
                </a:cubicBezTo>
                <a:cubicBezTo>
                  <a:pt x="1085901" y="-11835"/>
                  <a:pt x="1350618" y="-28373"/>
                  <a:pt x="1546860" y="0"/>
                </a:cubicBezTo>
                <a:lnTo>
                  <a:pt x="1546860" y="0"/>
                </a:lnTo>
                <a:cubicBezTo>
                  <a:pt x="1822681" y="-27495"/>
                  <a:pt x="1951629" y="-3398"/>
                  <a:pt x="2209800" y="0"/>
                </a:cubicBezTo>
                <a:cubicBezTo>
                  <a:pt x="2286133" y="4308"/>
                  <a:pt x="2329659" y="-2298"/>
                  <a:pt x="2381789" y="0"/>
                </a:cubicBezTo>
                <a:cubicBezTo>
                  <a:pt x="2522027" y="8971"/>
                  <a:pt x="2636948" y="152568"/>
                  <a:pt x="2651760" y="269971"/>
                </a:cubicBezTo>
                <a:cubicBezTo>
                  <a:pt x="2648394" y="442254"/>
                  <a:pt x="2680701" y="785932"/>
                  <a:pt x="2651760" y="944880"/>
                </a:cubicBezTo>
                <a:lnTo>
                  <a:pt x="2651760" y="944880"/>
                </a:lnTo>
                <a:cubicBezTo>
                  <a:pt x="2644625" y="1039596"/>
                  <a:pt x="2654626" y="1218628"/>
                  <a:pt x="2651760" y="1349829"/>
                </a:cubicBezTo>
                <a:lnTo>
                  <a:pt x="2651760" y="1349824"/>
                </a:lnTo>
                <a:cubicBezTo>
                  <a:pt x="2618553" y="1497855"/>
                  <a:pt x="2564983" y="1629542"/>
                  <a:pt x="2381789" y="1619795"/>
                </a:cubicBezTo>
                <a:cubicBezTo>
                  <a:pt x="2316279" y="1627466"/>
                  <a:pt x="2291702" y="1613475"/>
                  <a:pt x="2209800" y="1619795"/>
                </a:cubicBezTo>
                <a:cubicBezTo>
                  <a:pt x="2188846" y="1744051"/>
                  <a:pt x="2154359" y="1885911"/>
                  <a:pt x="2092796" y="2044327"/>
                </a:cubicBezTo>
                <a:cubicBezTo>
                  <a:pt x="1906718" y="1911211"/>
                  <a:pt x="1792475" y="1784414"/>
                  <a:pt x="1546860" y="1619795"/>
                </a:cubicBezTo>
                <a:cubicBezTo>
                  <a:pt x="1253595" y="1618079"/>
                  <a:pt x="1187061" y="1622140"/>
                  <a:pt x="933953" y="1619795"/>
                </a:cubicBezTo>
                <a:cubicBezTo>
                  <a:pt x="680845" y="1617450"/>
                  <a:pt x="593095" y="1626539"/>
                  <a:pt x="269971" y="1619795"/>
                </a:cubicBezTo>
                <a:cubicBezTo>
                  <a:pt x="114589" y="1622714"/>
                  <a:pt x="2092" y="1530296"/>
                  <a:pt x="0" y="1349824"/>
                </a:cubicBezTo>
                <a:lnTo>
                  <a:pt x="0" y="1349829"/>
                </a:lnTo>
                <a:cubicBezTo>
                  <a:pt x="6648" y="1149080"/>
                  <a:pt x="-17875" y="1131492"/>
                  <a:pt x="0" y="944880"/>
                </a:cubicBezTo>
                <a:lnTo>
                  <a:pt x="0" y="944880"/>
                </a:lnTo>
                <a:cubicBezTo>
                  <a:pt x="19540" y="765980"/>
                  <a:pt x="-12043" y="563173"/>
                  <a:pt x="0" y="269971"/>
                </a:cubicBezTo>
                <a:close/>
              </a:path>
              <a:path w="2651760" h="1619795" stroke="0">
                <a:moveTo>
                  <a:pt x="0" y="269971"/>
                </a:moveTo>
                <a:cubicBezTo>
                  <a:pt x="-10788" y="114216"/>
                  <a:pt x="87416" y="12556"/>
                  <a:pt x="269971" y="0"/>
                </a:cubicBezTo>
                <a:cubicBezTo>
                  <a:pt x="493087" y="-27683"/>
                  <a:pt x="602403" y="24129"/>
                  <a:pt x="933953" y="0"/>
                </a:cubicBezTo>
                <a:cubicBezTo>
                  <a:pt x="1265503" y="-24129"/>
                  <a:pt x="1351782" y="-14068"/>
                  <a:pt x="1546860" y="0"/>
                </a:cubicBezTo>
                <a:lnTo>
                  <a:pt x="1546860" y="0"/>
                </a:lnTo>
                <a:cubicBezTo>
                  <a:pt x="1828462" y="-253"/>
                  <a:pt x="1991645" y="14902"/>
                  <a:pt x="2209800" y="0"/>
                </a:cubicBezTo>
                <a:cubicBezTo>
                  <a:pt x="2266268" y="1430"/>
                  <a:pt x="2327532" y="3805"/>
                  <a:pt x="2381789" y="0"/>
                </a:cubicBezTo>
                <a:cubicBezTo>
                  <a:pt x="2527332" y="3350"/>
                  <a:pt x="2650764" y="111374"/>
                  <a:pt x="2651760" y="269971"/>
                </a:cubicBezTo>
                <a:cubicBezTo>
                  <a:pt x="2621291" y="478869"/>
                  <a:pt x="2629231" y="809019"/>
                  <a:pt x="2651760" y="944880"/>
                </a:cubicBezTo>
                <a:lnTo>
                  <a:pt x="2651760" y="944880"/>
                </a:lnTo>
                <a:cubicBezTo>
                  <a:pt x="2652742" y="1065635"/>
                  <a:pt x="2637997" y="1203721"/>
                  <a:pt x="2651760" y="1349829"/>
                </a:cubicBezTo>
                <a:lnTo>
                  <a:pt x="2651760" y="1349824"/>
                </a:lnTo>
                <a:cubicBezTo>
                  <a:pt x="2664724" y="1518222"/>
                  <a:pt x="2533722" y="1649127"/>
                  <a:pt x="2381789" y="1619795"/>
                </a:cubicBezTo>
                <a:cubicBezTo>
                  <a:pt x="2314807" y="1614381"/>
                  <a:pt x="2279738" y="1619502"/>
                  <a:pt x="2209800" y="1619795"/>
                </a:cubicBezTo>
                <a:cubicBezTo>
                  <a:pt x="2171064" y="1822475"/>
                  <a:pt x="2148303" y="1872020"/>
                  <a:pt x="2092796" y="2044327"/>
                </a:cubicBezTo>
                <a:cubicBezTo>
                  <a:pt x="1853845" y="1858126"/>
                  <a:pt x="1700626" y="1716977"/>
                  <a:pt x="1546860" y="1619795"/>
                </a:cubicBezTo>
                <a:cubicBezTo>
                  <a:pt x="1371064" y="1612129"/>
                  <a:pt x="1185049" y="1630259"/>
                  <a:pt x="895647" y="1619795"/>
                </a:cubicBezTo>
                <a:cubicBezTo>
                  <a:pt x="606245" y="1609331"/>
                  <a:pt x="536591" y="1635239"/>
                  <a:pt x="269971" y="1619795"/>
                </a:cubicBezTo>
                <a:cubicBezTo>
                  <a:pt x="106171" y="1620400"/>
                  <a:pt x="4869" y="1490148"/>
                  <a:pt x="0" y="1349824"/>
                </a:cubicBezTo>
                <a:lnTo>
                  <a:pt x="0" y="1349829"/>
                </a:lnTo>
                <a:cubicBezTo>
                  <a:pt x="14712" y="1199065"/>
                  <a:pt x="11728" y="1129255"/>
                  <a:pt x="0" y="944880"/>
                </a:cubicBezTo>
                <a:lnTo>
                  <a:pt x="0" y="944880"/>
                </a:lnTo>
                <a:cubicBezTo>
                  <a:pt x="-26723" y="674945"/>
                  <a:pt x="-25883" y="511183"/>
                  <a:pt x="0" y="26997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259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800" b="1" strike="noStrike" spc="-1">
                <a:solidFill>
                  <a:schemeClr val="dk1"/>
                </a:solidFill>
                <a:latin typeface="Calibri"/>
              </a:rPr>
              <a:t>Pasca-Kebenaran: </a:t>
            </a:r>
            <a:r>
              <a:rPr lang="id" sz="1800" b="0" strike="noStrike" spc="-1">
                <a:solidFill>
                  <a:schemeClr val="dk1"/>
                </a:solidFill>
                <a:latin typeface="Calibri"/>
              </a:rPr>
              <a:t>Saya percaya maka saya benar!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4400" b="0" strike="noStrike" spc="-1">
                <a:solidFill>
                  <a:schemeClr val="dk1"/>
                </a:solidFill>
                <a:latin typeface="Calibri Light"/>
              </a:rPr>
              <a:t>Antara misinformasi dan manipulasi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1051200" y="1587240"/>
            <a:ext cx="6121080" cy="4608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93760" lvl="1" indent="-28584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>
                <a:solidFill>
                  <a:schemeClr val="dk1"/>
                </a:solidFill>
                <a:latin typeface="Calibri"/>
              </a:rPr>
              <a:t>Bahkan intervensi yang singkat dan satu kali pun memiliki efek yang bertahan lama</a:t>
            </a:r>
          </a:p>
          <a:p>
            <a:pPr marL="744480" lvl="2" indent="-28584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>
                <a:solidFill>
                  <a:schemeClr val="dk1"/>
                </a:solidFill>
                <a:latin typeface="Calibri"/>
              </a:rPr>
              <a:t>"Inokulasi"</a:t>
            </a:r>
          </a:p>
          <a:p>
            <a:pPr indent="0" defTabSz="914400">
              <a:lnSpc>
                <a:spcPct val="90000"/>
              </a:lnSpc>
              <a:spcBef>
                <a:spcPts val="499"/>
              </a:spcBef>
              <a:buNone/>
            </a:pP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499"/>
              </a:spcBef>
              <a:buNone/>
            </a:pP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4" name="Fußzeilenplatzhalter 4"/>
          <p:cNvSpPr/>
          <p:nvPr/>
        </p:nvSpPr>
        <p:spPr>
          <a:xfrm>
            <a:off x="0" y="6310440"/>
            <a:ext cx="61210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id" sz="12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(Acerbi, Altay &amp; Mercier, 2022; Barzilai &amp; Chinn, 2020; Cook, Lewandowsky &amp; Ecker, 2017; Roozenbeek &amp; van der Linden, 2019 dll.)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5" name="Grafik 6" descr="Pharmazeutisches Forschungslabor"/>
          <p:cNvPicPr/>
          <p:nvPr/>
        </p:nvPicPr>
        <p:blipFill>
          <a:blip r:embed="rId3"/>
          <a:stretch/>
        </p:blipFill>
        <p:spPr>
          <a:xfrm>
            <a:off x="7967160" y="2236320"/>
            <a:ext cx="4105800" cy="307944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4400" b="0" strike="noStrike" spc="-1">
                <a:solidFill>
                  <a:schemeClr val="dk1"/>
                </a:solidFill>
                <a:latin typeface="Calibri Light"/>
              </a:rPr>
              <a:t>Antara misinformasi dan manipulasi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7" name="Rechteck 5"/>
          <p:cNvSpPr/>
          <p:nvPr/>
        </p:nvSpPr>
        <p:spPr>
          <a:xfrm>
            <a:off x="1410840" y="3891600"/>
            <a:ext cx="5401080" cy="646200"/>
          </a:xfrm>
          <a:prstGeom prst="rect">
            <a:avLst/>
          </a:prstGeom>
          <a:solidFill>
            <a:schemeClr val="bg1"/>
          </a:solidFill>
          <a:ln w="28575">
            <a:solidFill>
              <a:srgbClr val="025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16000" tIns="72000" rIns="216000" bIns="72000" anchor="ctr">
            <a:noAutofit/>
          </a:bodyPr>
          <a:lstStyle/>
          <a:p>
            <a:pPr algn="ctr" defTabSz="914400">
              <a:lnSpc>
                <a:spcPct val="110000"/>
              </a:lnSpc>
            </a:pPr>
            <a:r>
              <a:rPr lang="id" sz="3200" b="0" strike="noStrike" spc="29">
                <a:solidFill>
                  <a:srgbClr val="025952"/>
                </a:solidFill>
                <a:latin typeface="Calibri"/>
              </a:rPr>
              <a:t>Masih banyak kesenjangan penelitian!</a:t>
            </a:r>
            <a:endParaRPr lang="en-GB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8" name="Grafik 6" descr="Pharmazeutisches Forschungslabor"/>
          <p:cNvPicPr/>
          <p:nvPr/>
        </p:nvPicPr>
        <p:blipFill>
          <a:blip r:embed="rId3"/>
          <a:stretch/>
        </p:blipFill>
        <p:spPr>
          <a:xfrm>
            <a:off x="7967160" y="2236320"/>
            <a:ext cx="4105800" cy="307944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9" name="Inhaltsplatzhalter 2"/>
          <p:cNvSpPr/>
          <p:nvPr/>
        </p:nvSpPr>
        <p:spPr>
          <a:xfrm>
            <a:off x="1051200" y="1945178"/>
            <a:ext cx="6121080" cy="42500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marL="293760" lvl="1" indent="-285840" defTabSz="914400">
              <a:lnSpc>
                <a:spcPct val="90000"/>
              </a:lnSpc>
              <a:spcBef>
                <a:spcPts val="499"/>
              </a:spcBef>
              <a:buClr>
                <a:srgbClr val="BFBFBF"/>
              </a:buClr>
              <a:buFont typeface="Symbol" charset="2"/>
              <a:buChar char=""/>
            </a:pPr>
            <a:r>
              <a:rPr lang="id" sz="2400" b="0" strike="noStrike" spc="-1" dirty="0">
                <a:solidFill>
                  <a:schemeClr val="lt1">
                    <a:lumMod val="75000"/>
                  </a:schemeClr>
                </a:solidFill>
                <a:latin typeface="Calibri"/>
              </a:rPr>
              <a:t>Bahkan intervensi yang singkat dan satu kali pun memiliki efek yang bertahan lama</a:t>
            </a:r>
            <a:endParaRPr lang="en-GB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4480" lvl="2" indent="-285840" defTabSz="914400">
              <a:lnSpc>
                <a:spcPct val="90000"/>
              </a:lnSpc>
              <a:spcBef>
                <a:spcPts val="499"/>
              </a:spcBef>
              <a:buClr>
                <a:srgbClr val="BFBFBF"/>
              </a:buClr>
              <a:buFont typeface="Symbol" charset="2"/>
              <a:buChar char=""/>
            </a:pPr>
            <a:r>
              <a:rPr lang="id" sz="2400" b="0" strike="noStrike" spc="-1" dirty="0">
                <a:solidFill>
                  <a:schemeClr val="lt1">
                    <a:lumMod val="75000"/>
                  </a:schemeClr>
                </a:solidFill>
                <a:latin typeface="Calibri"/>
              </a:rPr>
              <a:t>"Inokulasi"</a:t>
            </a:r>
            <a:endParaRPr lang="en-GB" sz="2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499"/>
              </a:spcBef>
            </a:pPr>
            <a:endParaRPr lang="en-GB" sz="2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499"/>
              </a:spcBef>
            </a:pPr>
            <a:endParaRPr lang="en-GB" sz="2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lang="en-GB" sz="2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lang="en-GB" sz="2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lang="en-GB" sz="2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lang="en-GB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Fußzeilenplatzhalter 4"/>
          <p:cNvSpPr/>
          <p:nvPr/>
        </p:nvSpPr>
        <p:spPr>
          <a:xfrm>
            <a:off x="0" y="6310440"/>
            <a:ext cx="61210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id" sz="12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(Acerbi, Altay &amp; Mercier, 2022; Barzilai &amp; Chinn, 2020; Cook, Lewandowsky &amp; Ecker, 2017; Roozenbeek &amp; van der Linden, 2019 dll.; http://thecrcl.ca/living-post-truth-world/)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317160" y="709920"/>
            <a:ext cx="8278200" cy="1022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4400" b="0" strike="noStrike" spc="-1" dirty="0">
                <a:solidFill>
                  <a:schemeClr val="dk1"/>
                </a:solidFill>
                <a:latin typeface="Calibri Light"/>
              </a:rPr>
              <a:t>Media di kelas kimia – situasi terkini</a:t>
            </a:r>
            <a:endParaRPr lang="de-DE" sz="44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1055520" y="2035440"/>
            <a:ext cx="5040000" cy="4608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 dirty="0">
                <a:solidFill>
                  <a:schemeClr val="dk1"/>
                </a:solidFill>
                <a:latin typeface="Calibri"/>
              </a:rPr>
              <a:t>Di kelas kimia - media tradisional (koran)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 dirty="0">
                <a:solidFill>
                  <a:schemeClr val="dk1"/>
                </a:solidFill>
                <a:latin typeface="Calibri"/>
              </a:rPr>
              <a:t>Jumlah </a:t>
            </a:r>
            <a:r>
              <a:rPr lang="en-GB" sz="2400" b="0" strike="noStrike" spc="-1" dirty="0" err="1">
                <a:solidFill>
                  <a:schemeClr val="dk1"/>
                </a:solidFill>
                <a:latin typeface="Calibri"/>
              </a:rPr>
              <a:t>tujuan</a:t>
            </a:r>
            <a:r>
              <a:rPr lang="id" sz="2400" b="0" strike="noStrike" spc="-1" dirty="0">
                <a:solidFill>
                  <a:schemeClr val="dk1"/>
                </a:solidFill>
                <a:latin typeface="Calibri"/>
              </a:rPr>
              <a:t> terbatas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 dirty="0">
                <a:solidFill>
                  <a:schemeClr val="dk1"/>
                </a:solidFill>
                <a:latin typeface="Calibri"/>
              </a:rPr>
              <a:t>Pengantar pelajaran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 dirty="0">
                <a:solidFill>
                  <a:schemeClr val="dk1"/>
                </a:solidFill>
                <a:latin typeface="Calibri"/>
              </a:rPr>
              <a:t>konteks untuk eksperimen atau tugas</a:t>
            </a:r>
          </a:p>
          <a:p>
            <a:pPr indent="0" defTabSz="914400">
              <a:lnSpc>
                <a:spcPct val="90000"/>
              </a:lnSpc>
              <a:spcBef>
                <a:spcPts val="499"/>
              </a:spcBef>
              <a:buNone/>
            </a:pPr>
            <a:endParaRPr lang="de-DE" sz="2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de-DE" sz="24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3" name="Textfeld 6"/>
          <p:cNvSpPr/>
          <p:nvPr/>
        </p:nvSpPr>
        <p:spPr>
          <a:xfrm>
            <a:off x="0" y="6211800"/>
            <a:ext cx="58006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d" sz="1200" b="0" strike="noStrike" spc="-1">
                <a:solidFill>
                  <a:schemeClr val="dk1"/>
                </a:solidFill>
                <a:latin typeface="Calibri"/>
              </a:rPr>
              <a:t>(Belova &amp; Eilks, 2015; Belova &amp; Tietjen, 2021; Jarman &amp; McClune, 2002; Reid &amp; Norris, 2016; Kachan et al., 2006; https://www.nytimes.com/2013/01/19/us/regulations-on-fracking-are-revised.html?searchResultPosition=5)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4" name="Grafik 5" descr="Lehrer und Studenten in Labor"/>
          <p:cNvPicPr/>
          <p:nvPr/>
        </p:nvPicPr>
        <p:blipFill>
          <a:blip r:embed="rId3"/>
          <a:stretch/>
        </p:blipFill>
        <p:spPr>
          <a:xfrm>
            <a:off x="7627320" y="2997000"/>
            <a:ext cx="4062960" cy="270864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5" name="Grafik 7"/>
          <p:cNvPicPr/>
          <p:nvPr/>
        </p:nvPicPr>
        <p:blipFill>
          <a:blip r:embed="rId4"/>
          <a:stretch/>
        </p:blipFill>
        <p:spPr>
          <a:xfrm>
            <a:off x="7627320" y="1376640"/>
            <a:ext cx="4062960" cy="131724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4400" b="0" strike="noStrike" spc="-1">
                <a:solidFill>
                  <a:schemeClr val="dk1"/>
                </a:solidFill>
                <a:latin typeface="Calibri Light"/>
              </a:rPr>
              <a:t>Media di kelas kimia - tuntutan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838080" y="1690560"/>
            <a:ext cx="5832000" cy="4608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algn="just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>
                <a:solidFill>
                  <a:schemeClr val="dk1"/>
                </a:solidFill>
                <a:latin typeface="Calibri"/>
              </a:rPr>
              <a:t>Penggunaan media sosial dan iklan misalnya sudah lama diminati, namun belum diterapkan dalam kelas kimia</a:t>
            </a:r>
          </a:p>
          <a:p>
            <a:pPr marL="228600" indent="-228600" algn="just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>
                <a:solidFill>
                  <a:schemeClr val="dk1"/>
                </a:solidFill>
                <a:latin typeface="Calibri"/>
              </a:rPr>
              <a:t>Belajar </a:t>
            </a:r>
            <a:r>
              <a:rPr lang="id" sz="2400" b="1" strike="noStrike" spc="-1">
                <a:solidFill>
                  <a:schemeClr val="dk1"/>
                </a:solidFill>
                <a:latin typeface="Calibri"/>
              </a:rPr>
              <a:t>dengan media </a:t>
            </a:r>
            <a:r>
              <a:rPr lang="id" sz="2400" b="0" strike="noStrike" spc="-1">
                <a:solidFill>
                  <a:schemeClr val="dk1"/>
                </a:solidFill>
                <a:latin typeface="Calibri"/>
              </a:rPr>
              <a:t>daripada belajar </a:t>
            </a:r>
            <a:r>
              <a:rPr lang="id" sz="2400" b="1" strike="noStrike" spc="-1">
                <a:solidFill>
                  <a:schemeClr val="dk1"/>
                </a:solidFill>
                <a:latin typeface="Calibri"/>
              </a:rPr>
              <a:t>tentang </a:t>
            </a:r>
            <a:r>
              <a:rPr lang="id" sz="2400" b="0" strike="noStrike" spc="-1">
                <a:solidFill>
                  <a:schemeClr val="dk1"/>
                </a:solidFill>
                <a:latin typeface="Calibri"/>
              </a:rPr>
              <a:t>media</a:t>
            </a:r>
          </a:p>
          <a:p>
            <a:pPr marL="228600" indent="-228600" algn="just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>
                <a:solidFill>
                  <a:schemeClr val="dk1"/>
                </a:solidFill>
                <a:latin typeface="Calibri"/>
              </a:rPr>
              <a:t>Guru bersikap skeptis dan merasa tidak siap!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de-DE" sz="28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de-D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8" name="Textfeld 6"/>
          <p:cNvSpPr/>
          <p:nvPr/>
        </p:nvSpPr>
        <p:spPr>
          <a:xfrm>
            <a:off x="0" y="6396480"/>
            <a:ext cx="50875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d" sz="1200" b="0" strike="noStrike" spc="-1">
                <a:solidFill>
                  <a:schemeClr val="dk1"/>
                </a:solidFill>
                <a:latin typeface="Calibri"/>
              </a:rPr>
              <a:t>(Belova &amp; Eilks, 2015; Belova &amp; Tietjen, 2021; Jarman &amp; McClune, 2002; Reid &amp; Norris, 2016; Kachan dkk., 2006)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9" name="Grafik 5" descr="Drei Herz-Benachrichtigungssymbole"/>
          <p:cNvPicPr/>
          <p:nvPr/>
        </p:nvPicPr>
        <p:blipFill>
          <a:blip r:embed="rId3"/>
          <a:stretch/>
        </p:blipFill>
        <p:spPr>
          <a:xfrm>
            <a:off x="7430400" y="2216880"/>
            <a:ext cx="4309200" cy="24238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3188520" y="1434960"/>
            <a:ext cx="66074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id" sz="4000" b="1" strike="noStrike" spc="-1">
                <a:solidFill>
                  <a:srgbClr val="025952"/>
                </a:solidFill>
                <a:latin typeface="Calibri Light"/>
              </a:rPr>
              <a:t>Contoh konteks: keberlanjutan di media sosial</a:t>
            </a:r>
            <a:endParaRPr lang="de-DE" sz="40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1271160" y="2536200"/>
            <a:ext cx="66074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id" sz="4000" b="1" strike="noStrike" spc="-1">
                <a:solidFill>
                  <a:srgbClr val="025952"/>
                </a:solidFill>
                <a:latin typeface="Calibri Light"/>
              </a:rPr>
              <a:t>Kunjungi jejaring sosial pilihan Anda dan cari tagar #sustainability. Jelaskan kesan Anda!</a:t>
            </a:r>
            <a:endParaRPr lang="de-DE" sz="4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2" name="Textfeld 2"/>
          <p:cNvSpPr/>
          <p:nvPr/>
        </p:nvSpPr>
        <p:spPr>
          <a:xfrm>
            <a:off x="7878960" y="3268440"/>
            <a:ext cx="394056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d" sz="1800" b="0" i="1" strike="noStrike" spc="-1">
                <a:solidFill>
                  <a:srgbClr val="FF0000"/>
                </a:solidFill>
                <a:latin typeface="Calibri"/>
              </a:rPr>
              <a:t>Di sini, kode QR ke alat digital seperti Mentimeter (mentimeter.com) dapat dimasukkan untuk mengumpulkan ide.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335520" y="1196640"/>
            <a:ext cx="11232720" cy="576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3000" b="0" strike="noStrike" spc="-1">
                <a:solidFill>
                  <a:schemeClr val="dk1"/>
                </a:solidFill>
                <a:latin typeface="Calibri Light"/>
              </a:rPr>
              <a:t>Keberlanjutan di media sosial</a:t>
            </a:r>
            <a:endParaRPr lang="de-DE" sz="3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4" name="Textfeld 2"/>
          <p:cNvSpPr/>
          <p:nvPr/>
        </p:nvSpPr>
        <p:spPr>
          <a:xfrm>
            <a:off x="1123560" y="3213360"/>
            <a:ext cx="99666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d" sz="1800" b="0" i="1" strike="noStrike" spc="-1">
                <a:solidFill>
                  <a:srgbClr val="FF0000"/>
                </a:solidFill>
                <a:latin typeface="Calibri"/>
              </a:rPr>
              <a:t>Masukkan contoh Anda sendiri: Cari tagar “keberlanjutan” atau “pembangunan berkelanjutan” di media sosial dan buat tangkapan layar.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/>
          </p:nvPr>
        </p:nvSpPr>
        <p:spPr>
          <a:xfrm>
            <a:off x="1753560" y="2473920"/>
            <a:ext cx="6048000" cy="4608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572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  <a:p>
            <a:pPr indent="0" algn="just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1600" b="0" strike="noStrike" spc="-1">
              <a:solidFill>
                <a:schemeClr val="dk1"/>
              </a:solidFill>
              <a:latin typeface="Calibri"/>
            </a:endParaRPr>
          </a:p>
          <a:p>
            <a:pPr marL="4572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16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6" name="Textfeld 5"/>
          <p:cNvSpPr/>
          <p:nvPr/>
        </p:nvSpPr>
        <p:spPr>
          <a:xfrm>
            <a:off x="0" y="6642720"/>
            <a:ext cx="273600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d" sz="800" b="0" strike="noStrike" spc="-1">
                <a:solidFill>
                  <a:schemeClr val="dk1"/>
                </a:solidFill>
                <a:latin typeface="Calibri"/>
              </a:rPr>
              <a:t>berdasarkan Leinfelder, 2018</a:t>
            </a:r>
            <a:endParaRPr lang="en-GB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Titel 1"/>
          <p:cNvSpPr/>
          <p:nvPr/>
        </p:nvSpPr>
        <p:spPr>
          <a:xfrm>
            <a:off x="335520" y="1196640"/>
            <a:ext cx="1123272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id" sz="3600" b="0" strike="noStrike" spc="49">
                <a:solidFill>
                  <a:schemeClr val="dk1"/>
                </a:solidFill>
                <a:latin typeface="Calibri Light"/>
              </a:rPr>
              <a:t>Keberlanjutan – tidak semudah itu…</a:t>
            </a:r>
            <a:endParaRPr lang="en-GB" sz="3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8" name="Grafik 1" descr="Ein Bild, das Zahnrad, Rad, Transport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335520" y="2413800"/>
            <a:ext cx="11219400" cy="3235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140120" y="2367720"/>
            <a:ext cx="66074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id" sz="4000" b="1" strike="noStrike" spc="-1">
                <a:solidFill>
                  <a:srgbClr val="025952"/>
                </a:solidFill>
                <a:latin typeface="Calibri Light"/>
              </a:rPr>
              <a:t>Apa pengalaman Anda dengan media modern (misalnya media sosial) di kelas sains?</a:t>
            </a:r>
            <a:endParaRPr lang="de-DE" sz="4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06" name="Grafik 6" descr="Gruppenbrainstorming Silhouette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8528400" y="2627280"/>
            <a:ext cx="1977840" cy="1977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491440" y="1637100"/>
            <a:ext cx="5961240" cy="590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GB" sz="4400" b="0" strike="noStrike" spc="-1" dirty="0" err="1">
                <a:solidFill>
                  <a:schemeClr val="dk1"/>
                </a:solidFill>
                <a:latin typeface="Calibri Light"/>
              </a:rPr>
              <a:t>Keberlanjutan</a:t>
            </a:r>
            <a:r>
              <a:rPr lang="en-GB" sz="4400" b="0" strike="noStrike" spc="-1" dirty="0">
                <a:solidFill>
                  <a:schemeClr val="dk1"/>
                </a:solidFill>
                <a:latin typeface="Calibri Light"/>
              </a:rPr>
              <a:t> dalam </a:t>
            </a:r>
            <a:r>
              <a:rPr lang="id" sz="4400" b="0" strike="noStrike" spc="-1" dirty="0">
                <a:solidFill>
                  <a:schemeClr val="dk1"/>
                </a:solidFill>
                <a:latin typeface="Calibri Light"/>
              </a:rPr>
              <a:t>Angka</a:t>
            </a:r>
            <a:endParaRPr lang="de-DE" sz="44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40" name="Bildplatzhalter 5"/>
          <p:cNvPicPr/>
          <p:nvPr/>
        </p:nvPicPr>
        <p:blipFill>
          <a:blip r:embed="rId3"/>
          <a:srcRect l="6188" r="6188"/>
          <a:stretch/>
        </p:blipFill>
        <p:spPr>
          <a:xfrm>
            <a:off x="127440" y="1773360"/>
            <a:ext cx="5087520" cy="4103280"/>
          </a:xfrm>
          <a:prstGeom prst="rect">
            <a:avLst/>
          </a:prstGeom>
          <a:solidFill>
            <a:schemeClr val="bg2"/>
          </a:solidFill>
          <a:ln w="0">
            <a:noFill/>
          </a:ln>
          <a:effectLst>
            <a:outerShdw blurRad="5076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41" name="Textfeld 6"/>
          <p:cNvSpPr/>
          <p:nvPr/>
        </p:nvSpPr>
        <p:spPr>
          <a:xfrm>
            <a:off x="5586480" y="2799360"/>
            <a:ext cx="4032000" cy="36396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id" sz="1800" b="1" strike="noStrike" spc="-1">
                <a:solidFill>
                  <a:schemeClr val="lt1">
                    <a:lumMod val="95000"/>
                  </a:schemeClr>
                </a:solidFill>
                <a:latin typeface="Calibri"/>
              </a:rPr>
              <a:t>#keberlanjutan: 15,4 juta postingan</a:t>
            </a:r>
            <a:endParaRPr lang="en-GB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2" name="Textfeld 17"/>
          <p:cNvSpPr/>
          <p:nvPr/>
        </p:nvSpPr>
        <p:spPr>
          <a:xfrm>
            <a:off x="5586480" y="3268440"/>
            <a:ext cx="4032000" cy="9126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id" sz="1800" b="1" strike="noStrike" spc="-1">
                <a:solidFill>
                  <a:schemeClr val="lt1">
                    <a:lumMod val="95000"/>
                  </a:schemeClr>
                </a:solidFill>
                <a:latin typeface="Calibri"/>
              </a:rPr>
              <a:t>#sdgs: 3 juta postingan</a:t>
            </a:r>
            <a:endParaRPr lang="en-GB" sz="1800" b="0" strike="noStrike" spc="-1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id" sz="1800" b="1" strike="noStrike" spc="-1">
                <a:solidFill>
                  <a:schemeClr val="lt1">
                    <a:lumMod val="95000"/>
                  </a:schemeClr>
                </a:solidFill>
                <a:latin typeface="Calibri"/>
              </a:rPr>
              <a:t>#tujuanpembangunanberkelanjutan: 258 juta postingan</a:t>
            </a:r>
            <a:endParaRPr lang="en-GB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3" name="Textfeld 2"/>
          <p:cNvSpPr/>
          <p:nvPr/>
        </p:nvSpPr>
        <p:spPr>
          <a:xfrm>
            <a:off x="127440" y="5877000"/>
            <a:ext cx="5087520" cy="22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d" sz="900" b="0" strike="noStrike" spc="-1">
                <a:solidFill>
                  <a:schemeClr val="dk1"/>
                </a:solidFill>
                <a:latin typeface="Calibri"/>
              </a:rPr>
              <a:t>“SDGs" dari Unbekannter Autor ist lizenziert gemäß </a:t>
            </a:r>
            <a:r>
              <a:rPr lang="id" sz="900" b="0" u="sng" strike="noStrike" spc="-1">
                <a:solidFill>
                  <a:schemeClr val="dk1"/>
                </a:solidFill>
                <a:uFillTx/>
                <a:latin typeface="Calibri"/>
                <a:hlinkClick r:id="rId4"/>
              </a:rPr>
              <a:t>CC BY-NC-ND</a:t>
            </a:r>
            <a:endParaRPr lang="en-GB" sz="9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Textfeld 7"/>
          <p:cNvSpPr/>
          <p:nvPr/>
        </p:nvSpPr>
        <p:spPr>
          <a:xfrm>
            <a:off x="5586480" y="4925880"/>
            <a:ext cx="4032000" cy="36396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800" b="1" strike="noStrike" spc="-1">
                <a:solidFill>
                  <a:schemeClr val="lt1">
                    <a:lumMod val="95000"/>
                  </a:schemeClr>
                </a:solidFill>
                <a:latin typeface="Calibri"/>
              </a:rPr>
              <a:t>#keberlanjutan: 5 miliar tampilan</a:t>
            </a:r>
            <a:endParaRPr lang="en-GB" sz="18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45" name="Picture 2"/>
          <p:cNvPicPr/>
          <p:nvPr/>
        </p:nvPicPr>
        <p:blipFill>
          <a:blip r:embed="rId5"/>
          <a:stretch/>
        </p:blipFill>
        <p:spPr>
          <a:xfrm>
            <a:off x="10199520" y="2802240"/>
            <a:ext cx="1253160" cy="1253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6" name="Picture 4" descr="Tiktok Logo Marke - Kostenloses Bild auf Pixabay - Pixabay"/>
          <p:cNvPicPr/>
          <p:nvPr/>
        </p:nvPicPr>
        <p:blipFill>
          <a:blip r:embed="rId6"/>
          <a:stretch/>
        </p:blipFill>
        <p:spPr>
          <a:xfrm>
            <a:off x="10199520" y="4572360"/>
            <a:ext cx="1253160" cy="1253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19200" y="1130040"/>
            <a:ext cx="9145080" cy="590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4400" b="0" strike="noStrike" spc="-1">
                <a:solidFill>
                  <a:schemeClr val="dk1"/>
                </a:solidFill>
                <a:latin typeface="Calibri Light"/>
              </a:rPr>
              <a:t>Analisis Postingan (N = 300)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248" name="Inhaltsplatzhalter 3"/>
          <p:cNvGraphicFramePr/>
          <p:nvPr/>
        </p:nvGraphicFramePr>
        <p:xfrm>
          <a:off x="1415520" y="1934280"/>
          <a:ext cx="8926200" cy="484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0" name="Textfeld 4"/>
          <p:cNvSpPr/>
          <p:nvPr/>
        </p:nvSpPr>
        <p:spPr>
          <a:xfrm>
            <a:off x="2495520" y="6237360"/>
            <a:ext cx="1295640" cy="3031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</a:rPr>
              <a:t>Lingkungan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Textfeld 5"/>
          <p:cNvSpPr/>
          <p:nvPr/>
        </p:nvSpPr>
        <p:spPr>
          <a:xfrm>
            <a:off x="6744240" y="6237360"/>
            <a:ext cx="1295640" cy="3031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</a:rPr>
              <a:t>Ekonomis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Textfeld 6"/>
          <p:cNvSpPr/>
          <p:nvPr/>
        </p:nvSpPr>
        <p:spPr>
          <a:xfrm>
            <a:off x="8481240" y="6228000"/>
            <a:ext cx="1511640" cy="3031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</a:rPr>
              <a:t>beberapa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3188520" y="1434960"/>
            <a:ext cx="66074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id" sz="4000" b="1" strike="noStrike" spc="-1">
                <a:solidFill>
                  <a:srgbClr val="025952"/>
                </a:solidFill>
                <a:latin typeface="Calibri Light"/>
              </a:rPr>
              <a:t>Urutan pengajaran singkat tentang keberlanjutan di media sosial</a:t>
            </a:r>
            <a:endParaRPr lang="de-DE" sz="40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335520" y="1196640"/>
            <a:ext cx="11232720" cy="576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4400" b="0" strike="noStrike" spc="-1">
                <a:solidFill>
                  <a:schemeClr val="dk1"/>
                </a:solidFill>
                <a:latin typeface="Calibri Light"/>
              </a:rPr>
              <a:t>"Apa yang terlintas di benak Anda ketika mendengar “Keberlanjutan”?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55" name="Grafik 2"/>
          <p:cNvPicPr/>
          <p:nvPr/>
        </p:nvPicPr>
        <p:blipFill>
          <a:blip r:embed="rId3"/>
          <a:srcRect b="4609"/>
          <a:stretch/>
        </p:blipFill>
        <p:spPr>
          <a:xfrm>
            <a:off x="605880" y="2378520"/>
            <a:ext cx="7164720" cy="4248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6" name="Textfeld 3"/>
          <p:cNvSpPr/>
          <p:nvPr/>
        </p:nvSpPr>
        <p:spPr>
          <a:xfrm>
            <a:off x="10848600" y="6627240"/>
            <a:ext cx="4851720" cy="22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d" sz="900" b="0" strike="noStrike" spc="-1">
                <a:solidFill>
                  <a:schemeClr val="dk1"/>
                </a:solidFill>
                <a:latin typeface="Calibri"/>
              </a:rPr>
              <a:t>Data dari kelas 9</a:t>
            </a:r>
            <a:endParaRPr lang="en-GB" sz="9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7" name="Grafik 5" descr="Ein Bild, das Text, Screenshot, Design enthält.&#10;&#10;Automatisch generierte Beschreibung"/>
          <p:cNvPicPr/>
          <p:nvPr/>
        </p:nvPicPr>
        <p:blipFill>
          <a:blip r:embed="rId4">
            <a:alphaModFix amt="70000"/>
          </a:blip>
          <a:stretch/>
        </p:blipFill>
        <p:spPr>
          <a:xfrm rot="16200000">
            <a:off x="8415000" y="2277000"/>
            <a:ext cx="2828160" cy="4451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8" name="Textfeld 6"/>
          <p:cNvSpPr/>
          <p:nvPr/>
        </p:nvSpPr>
        <p:spPr>
          <a:xfrm>
            <a:off x="7546680" y="2705400"/>
            <a:ext cx="28314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d" sz="1800" b="0" strike="noStrike" spc="-1">
                <a:solidFill>
                  <a:schemeClr val="dk1"/>
                </a:solidFill>
                <a:latin typeface="Calibri"/>
              </a:rPr>
              <a:t>Terjemahan: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335520" y="1196640"/>
            <a:ext cx="11232720" cy="576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4400" b="0" strike="noStrike" spc="-1">
                <a:solidFill>
                  <a:schemeClr val="dk1"/>
                </a:solidFill>
                <a:latin typeface="Calibri Light"/>
              </a:rPr>
              <a:t>Tahap Kerja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60" name="Grafik 4"/>
          <p:cNvPicPr/>
          <p:nvPr/>
        </p:nvPicPr>
        <p:blipFill>
          <a:blip r:embed="rId3"/>
          <a:stretch/>
        </p:blipFill>
        <p:spPr>
          <a:xfrm>
            <a:off x="7824240" y="1200960"/>
            <a:ext cx="3911040" cy="5526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1" name="Grafik 5"/>
          <p:cNvPicPr/>
          <p:nvPr/>
        </p:nvPicPr>
        <p:blipFill>
          <a:blip r:embed="rId4"/>
          <a:srcRect l="2361"/>
          <a:stretch/>
        </p:blipFill>
        <p:spPr>
          <a:xfrm>
            <a:off x="3746160" y="1196640"/>
            <a:ext cx="3911040" cy="56188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335519" y="1196640"/>
            <a:ext cx="4070225" cy="576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4400" b="0" strike="noStrike" spc="-1" dirty="0">
                <a:solidFill>
                  <a:schemeClr val="dk1"/>
                </a:solidFill>
                <a:latin typeface="Calibri Light"/>
              </a:rPr>
              <a:t>Pos Sendiri – Galeri Jalan-Jalan</a:t>
            </a:r>
            <a:endParaRPr lang="de-DE" sz="44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63" name="Grafik 9" descr="Ein Bild, das Text, Screenshot, Schrift, Design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4922280" y="0"/>
            <a:ext cx="2614680" cy="685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1847520" y="764640"/>
            <a:ext cx="9145080" cy="590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4400" b="0" strike="noStrike" spc="-1">
                <a:solidFill>
                  <a:schemeClr val="dk1"/>
                </a:solidFill>
                <a:latin typeface="Calibri Light"/>
              </a:rPr>
              <a:t>Mentimeter (kiri) vs. Pasca Kuesioner (kanan)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265" name="Inhaltsplatzhalter 3"/>
          <p:cNvGraphicFramePr/>
          <p:nvPr/>
        </p:nvGraphicFramePr>
        <p:xfrm>
          <a:off x="551520" y="1484640"/>
          <a:ext cx="10800720" cy="489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6" name="Textfeld 6"/>
          <p:cNvSpPr/>
          <p:nvPr/>
        </p:nvSpPr>
        <p:spPr>
          <a:xfrm>
            <a:off x="1049040" y="6180840"/>
            <a:ext cx="1295640" cy="3031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</a:rPr>
              <a:t>Lingkungan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Textfeld 4"/>
          <p:cNvSpPr/>
          <p:nvPr/>
        </p:nvSpPr>
        <p:spPr>
          <a:xfrm>
            <a:off x="4871880" y="6165360"/>
            <a:ext cx="1007640" cy="3031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</a:rPr>
              <a:t>Sosial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Textfeld 8"/>
          <p:cNvSpPr/>
          <p:nvPr/>
        </p:nvSpPr>
        <p:spPr>
          <a:xfrm>
            <a:off x="2897640" y="6138000"/>
            <a:ext cx="1295640" cy="3031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</a:rPr>
              <a:t>Ekonomis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Textfeld 4"/>
          <p:cNvSpPr/>
          <p:nvPr/>
        </p:nvSpPr>
        <p:spPr>
          <a:xfrm>
            <a:off x="6233400" y="6159240"/>
            <a:ext cx="1295640" cy="516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</a:rPr>
              <a:t>Tindakan Pribadi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Textfeld 4"/>
          <p:cNvSpPr/>
          <p:nvPr/>
        </p:nvSpPr>
        <p:spPr>
          <a:xfrm>
            <a:off x="8001000" y="6165360"/>
            <a:ext cx="1295640" cy="516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</a:rPr>
              <a:t>Generasi Masa Depan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Textfeld 4"/>
          <p:cNvSpPr/>
          <p:nvPr/>
        </p:nvSpPr>
        <p:spPr>
          <a:xfrm>
            <a:off x="9768240" y="6165360"/>
            <a:ext cx="1295640" cy="455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id" sz="1200" b="0" strike="noStrike" spc="-1">
                <a:solidFill>
                  <a:schemeClr val="dk1"/>
                </a:solidFill>
                <a:latin typeface="Calibri"/>
              </a:rPr>
              <a:t>Prinsip Panduan untuk Semua Tindakan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1214640" y="2627280"/>
            <a:ext cx="66074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id" sz="4000" b="1" strike="noStrike" spc="-1">
                <a:solidFill>
                  <a:srgbClr val="025952"/>
                </a:solidFill>
                <a:latin typeface="Calibri Light"/>
              </a:rPr>
              <a:t>Tugas: Uraikan urutan pengajaran Anda sendiri yang mendorong literasi media ilmiah dan ESD. Bekerjalah dalam kelompok!</a:t>
            </a:r>
            <a:endParaRPr lang="de-DE" sz="4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73" name="Grafik 6" descr="Gruppenbrainstorming Silhouette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528400" y="2627280"/>
            <a:ext cx="1977840" cy="1977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1185120" y="2217960"/>
            <a:ext cx="66074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id" sz="4000" b="1" strike="noStrike" spc="-1">
                <a:solidFill>
                  <a:srgbClr val="025952"/>
                </a:solidFill>
                <a:latin typeface="Calibri Light"/>
              </a:rPr>
              <a:t>Pembahasan: Bagaimana kita dapat menumbuhkan literasi media ilmiah (kritis) di kelas sains?</a:t>
            </a:r>
            <a:endParaRPr lang="de-DE" sz="4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75" name="Grafik 6" descr="Gruppenbrainstorming Silhouette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528400" y="2627280"/>
            <a:ext cx="1977840" cy="1977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335520" y="1196640"/>
            <a:ext cx="11232720" cy="576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3000" b="0" strike="noStrike" spc="-1">
                <a:solidFill>
                  <a:schemeClr val="dk1"/>
                </a:solidFill>
                <a:latin typeface="Calibri Light"/>
              </a:rPr>
              <a:t>Pikiran akhir</a:t>
            </a:r>
            <a:endParaRPr lang="de-DE" sz="3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7" name="Rechteckige Legende 2"/>
          <p:cNvSpPr/>
          <p:nvPr/>
        </p:nvSpPr>
        <p:spPr>
          <a:xfrm>
            <a:off x="5265360" y="3285000"/>
            <a:ext cx="6001920" cy="1079280"/>
          </a:xfrm>
          <a:prstGeom prst="wedgeRectCallout">
            <a:avLst>
              <a:gd name="adj1" fmla="val -4099"/>
              <a:gd name="adj2" fmla="val 88286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760" dist="37674" dir="8100000" algn="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10000"/>
              </a:lnSpc>
            </a:pPr>
            <a:r>
              <a:rPr lang="id" sz="1800" b="0" strike="noStrike" spc="29">
                <a:solidFill>
                  <a:schemeClr val="lt1"/>
                </a:solidFill>
                <a:latin typeface="Calibri"/>
              </a:rPr>
              <a:t>Penting untuk mempersiapkan guru untuk peran masa depan mereka: mereka harus membekali peserta didik dengan keterampilan yang membantu mereka mengevaluasi isu-isu kompleks.</a:t>
            </a:r>
            <a:endParaRPr lang="en-GB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8" name="Rechteckige Legende 3"/>
          <p:cNvSpPr/>
          <p:nvPr/>
        </p:nvSpPr>
        <p:spPr>
          <a:xfrm>
            <a:off x="3719880" y="5178240"/>
            <a:ext cx="6001920" cy="1079280"/>
          </a:xfrm>
          <a:prstGeom prst="wedgeRectCallout">
            <a:avLst>
              <a:gd name="adj1" fmla="val 34506"/>
              <a:gd name="adj2" fmla="val 97593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10000"/>
              </a:lnSpc>
            </a:pPr>
            <a:r>
              <a:rPr lang="id" sz="1800" b="0" strike="noStrike" spc="29">
                <a:solidFill>
                  <a:schemeClr val="lt1"/>
                </a:solidFill>
                <a:latin typeface="Calibri"/>
              </a:rPr>
              <a:t>Guru masa depan juga harus peka terhadap penggambaran aspek keberlanjutan yang terkadang berat sebelah di media sosial.</a:t>
            </a:r>
            <a:endParaRPr lang="en-GB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9" name="Rechteckige Legende 4"/>
          <p:cNvSpPr/>
          <p:nvPr/>
        </p:nvSpPr>
        <p:spPr>
          <a:xfrm>
            <a:off x="4223880" y="1348200"/>
            <a:ext cx="6255360" cy="1079280"/>
          </a:xfrm>
          <a:prstGeom prst="wedgeRectCallout">
            <a:avLst>
              <a:gd name="adj1" fmla="val -37465"/>
              <a:gd name="adj2" fmla="val 83193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10000"/>
              </a:lnSpc>
            </a:pPr>
            <a:r>
              <a:rPr lang="id" sz="1800" b="0" strike="noStrike" spc="29">
                <a:solidFill>
                  <a:schemeClr val="lt1"/>
                </a:solidFill>
                <a:latin typeface="Calibri"/>
              </a:rPr>
              <a:t>Bagaimana kita bisa mengajarkan (tentang) keberlanjutan di dunia pasca-kebenaran?</a:t>
            </a:r>
            <a:endParaRPr lang="en-GB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188520" y="1434960"/>
            <a:ext cx="66074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id" sz="4000" b="1" strike="noStrike" spc="-1">
                <a:solidFill>
                  <a:srgbClr val="025952"/>
                </a:solidFill>
                <a:latin typeface="Calibri Light"/>
              </a:rPr>
              <a:t>Sains di media</a:t>
            </a:r>
            <a:endParaRPr lang="de-DE" sz="40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platzhalter 2"/>
          <p:cNvSpPr/>
          <p:nvPr/>
        </p:nvSpPr>
        <p:spPr>
          <a:xfrm>
            <a:off x="1271520" y="1268640"/>
            <a:ext cx="10368720" cy="511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9360" defTabSz="914400">
              <a:lnSpc>
                <a:spcPct val="114000"/>
              </a:lnSpc>
              <a:spcAft>
                <a:spcPts val="601"/>
              </a:spcAft>
              <a:tabLst>
                <a:tab pos="0" algn="l"/>
              </a:tabLst>
            </a:pP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spcAft>
                <a:spcPts val="601"/>
              </a:spcAft>
              <a:tabLst>
                <a:tab pos="0" algn="l"/>
              </a:tabLst>
            </a:pP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tabLst>
                <a:tab pos="0" algn="l"/>
              </a:tabLst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tabLst>
                <a:tab pos="0" algn="l"/>
              </a:tabLst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4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539640" defTabSz="914400">
              <a:lnSpc>
                <a:spcPct val="114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Textfeld 2"/>
          <p:cNvSpPr/>
          <p:nvPr/>
        </p:nvSpPr>
        <p:spPr>
          <a:xfrm>
            <a:off x="551520" y="1071360"/>
            <a:ext cx="10800720" cy="553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15000"/>
              </a:lnSpc>
              <a:spcAft>
                <a:spcPts val="1001"/>
              </a:spcAft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Acerbi A., Altay S., &amp; Mercier H. (2022). Catatan penelitian: Melawan misinformasi atau memperjuangkan informasi? Harvard Kennedy School of Misinformation Review, 3(1), 1–15.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5000"/>
              </a:lnSpc>
              <a:spcAft>
                <a:spcPts val="1001"/>
              </a:spcAft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Allen, J., Howland, B., Mobius, M., Rothschild, D., &amp; Watts, DJ (2020). Mengevaluasi permasalahan berita palsu pada skala ekosistem informasi. </a:t>
            </a:r>
            <a:r>
              <a:rPr lang="id" sz="1400" b="0" i="1" strike="noStrike" spc="-1">
                <a:solidFill>
                  <a:schemeClr val="dk1"/>
                </a:solidFill>
                <a:latin typeface="Calibri"/>
                <a:ea typeface="Calibri"/>
              </a:rPr>
              <a:t>Science Advances </a:t>
            </a: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, </a:t>
            </a:r>
            <a:r>
              <a:rPr lang="id" sz="1400" b="0" i="1" strike="noStrike" spc="-1">
                <a:solidFill>
                  <a:schemeClr val="dk1"/>
                </a:solidFill>
                <a:latin typeface="Calibri"/>
                <a:ea typeface="Calibri"/>
              </a:rPr>
              <a:t>6 </a:t>
            </a: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(14), eaay3539.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5000"/>
              </a:lnSpc>
              <a:spcAft>
                <a:spcPts val="1001"/>
              </a:spcAft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Baacke, D. (1997): Medienpädagogik, Tübingen: Niemeyer (Grundlagen der Medienkomunikation Band 1).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Barzilai, S., &amp; Chinn, CA (2020). Tinjauan respons pendidikan terhadap kondisi “pasca-kebenaran”: Empat sudut pandang terhadap masalah “pasca-kebenaran”. </a:t>
            </a:r>
            <a:r>
              <a:rPr lang="id" sz="1400" b="0" i="1" strike="noStrike" spc="-1">
                <a:solidFill>
                  <a:schemeClr val="dk1"/>
                </a:solidFill>
                <a:latin typeface="Calibri"/>
                <a:ea typeface="Calibri"/>
              </a:rPr>
              <a:t>Psikolog Pendidikan </a:t>
            </a: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, </a:t>
            </a:r>
            <a:r>
              <a:rPr lang="id" sz="1400" b="0" i="1" strike="noStrike" spc="-1">
                <a:solidFill>
                  <a:schemeClr val="dk1"/>
                </a:solidFill>
                <a:latin typeface="Calibri"/>
                <a:ea typeface="Calibri"/>
              </a:rPr>
              <a:t>55 </a:t>
            </a: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(3), 107-119.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Belova, N., &amp; Eilks, I. (2015). Pembelajaran dengan dan tentang periklanan dalam pendidikan kimia dengan rencana pembelajaran kosmetik alami – Sebuah studi kasus. Penelitian dan Praktik Pendidikan Kimia, 16(3), 578-588.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Belova, N., Chang-Rundgren, S.-N., &amp; Eilks, I. (2015). Periklanan dan pendidikan sains: Tinjauan literatur multiperspektif. Studi dalam Pendidikan Sains, 51(2), 169-200.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Belova, N., &amp; Krause, M. (2023). Membentengi siswa dari strategi manipulasi berbasis sains di media sosial: membongkar konsep 'air dengan ekstrak konduktivitas'. Chemistry Education Research and Practice, 24, 192-202.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Belova, N., Krause, M., &amp; Siemens, C. (2022). Strategi siswa dalam menangani informasi berbasis sains di media sosial – sebuah studi diskusi kelompok. Ilmu Pendidikan, 12, 603.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Cook, J., Lewandowsky, S., &amp; Ecker, Inggris (2017). Menetralkan misinformasi melalui inokulasi: Mengungkap teknik argumentasi yang menyesatkan mengurangi pengaruhnya. </a:t>
            </a:r>
            <a:r>
              <a:rPr lang="id" sz="1400" b="0" i="1" strike="noStrike" spc="-1">
                <a:solidFill>
                  <a:schemeClr val="dk1"/>
                </a:solidFill>
                <a:latin typeface="Calibri"/>
                <a:ea typeface="Calibri"/>
              </a:rPr>
              <a:t>PloS one </a:t>
            </a: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, </a:t>
            </a:r>
            <a:r>
              <a:rPr lang="id" sz="1400" b="0" i="1" strike="noStrike" spc="-1">
                <a:solidFill>
                  <a:schemeClr val="dk1"/>
                </a:solidFill>
                <a:latin typeface="Calibri"/>
                <a:ea typeface="Calibri"/>
              </a:rPr>
              <a:t>12 </a:t>
            </a:r>
            <a:r>
              <a:rPr lang="id" sz="1400" b="0" strike="noStrike" spc="-1">
                <a:solidFill>
                  <a:schemeClr val="dk1"/>
                </a:solidFill>
                <a:latin typeface="Calibri"/>
                <a:ea typeface="Calibri"/>
              </a:rPr>
              <a:t>(5), e0175799.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platzhalter 2"/>
          <p:cNvSpPr/>
          <p:nvPr/>
        </p:nvSpPr>
        <p:spPr>
          <a:xfrm>
            <a:off x="767520" y="1052640"/>
            <a:ext cx="10656720" cy="511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15000"/>
              </a:lnSpc>
              <a:spcAft>
                <a:spcPts val="1001"/>
              </a:spcAft>
              <a:tabLst>
                <a:tab pos="0" algn="l"/>
              </a:tabLst>
            </a:pP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Craig-Hare, J., Rowland, A., Ault, M., &amp; Ellis, JD (2018). Mempraktikkan Argumentasi Ilmiah Melalui Media Sosial. Dalam Information Resources Management Association (Ed.), Media Sosial dalam Pendidikan: Terobosan dalam Penelitian dan Praktik (hlm. 234-256). Hershey, PA: IGI Global.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5000"/>
              </a:lnSpc>
              <a:spcAft>
                <a:spcPts val="1001"/>
              </a:spcAft>
              <a:tabLst>
                <a:tab pos="0" algn="l"/>
              </a:tabLst>
            </a:pP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Hove, T., Paek, H.-J., &amp; Isaacson, T (2011). Menggunakan literasi eHealth remaja untuk mengukur kepercayaan pada situs web komersial: The more Lorrie, B., Shalmon, M. (2005). Bedah kosmetik dan konstruksi budaya kecantikan. Pendidikan Seni, 58(3), 14-18.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5000"/>
              </a:lnSpc>
              <a:spcAft>
                <a:spcPts val="1001"/>
              </a:spcAft>
              <a:tabLst>
                <a:tab pos="0" algn="l"/>
              </a:tabLst>
            </a:pP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Kuckartz, U. (2018). Analisis Inhalasi Kualitatif. Methoden, Praksis, Computerunterstützung. Weinheim: Sabuk.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5000"/>
              </a:lnSpc>
              <a:spcAft>
                <a:spcPts val="1001"/>
              </a:spcAft>
              <a:tabLst>
                <a:tab pos="0" algn="l"/>
              </a:tabLst>
            </a:pP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McGrew, S., Breakstone, J., Ortega, T., Smith, M., &amp; Wineburg, S. (2018). Bisakah siswa mengevaluasi sumber daring? Belajar dari asesmen penalaran kewarganegaraan daring. </a:t>
            </a:r>
            <a:r>
              <a:rPr lang="id" sz="1400" b="0" i="1" strike="noStrike" spc="29">
                <a:solidFill>
                  <a:schemeClr val="dk1"/>
                </a:solidFill>
                <a:latin typeface="Calibri"/>
                <a:ea typeface="Calibri"/>
              </a:rPr>
              <a:t>Teori &amp; Penelitian dalam Pendidikan Sosial </a:t>
            </a: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, </a:t>
            </a:r>
            <a:r>
              <a:rPr lang="id" sz="1400" b="0" i="1" strike="noStrike" spc="29">
                <a:solidFill>
                  <a:schemeClr val="dk1"/>
                </a:solidFill>
                <a:latin typeface="Calibri"/>
                <a:ea typeface="Calibri"/>
              </a:rPr>
              <a:t>46 </a:t>
            </a: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(2), 165-193.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5000"/>
              </a:lnSpc>
              <a:spcAft>
                <a:spcPts val="1001"/>
              </a:spcAft>
              <a:tabLst>
                <a:tab pos="0" algn="l"/>
              </a:tabLst>
            </a:pP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Roozenbeek, J., &amp; Van der Linden, S. (2019). Permainan berita palsu memberikan perlawanan psikologis terhadap misinformasi daring. </a:t>
            </a:r>
            <a:r>
              <a:rPr lang="id" sz="1400" b="0" i="1" strike="noStrike" spc="29">
                <a:solidFill>
                  <a:schemeClr val="dk1"/>
                </a:solidFill>
                <a:latin typeface="Calibri"/>
                <a:ea typeface="Calibri"/>
              </a:rPr>
              <a:t>Palgrave Communications </a:t>
            </a: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, </a:t>
            </a:r>
            <a:r>
              <a:rPr lang="id" sz="1400" b="0" i="1" strike="noStrike" spc="29">
                <a:solidFill>
                  <a:schemeClr val="dk1"/>
                </a:solidFill>
                <a:latin typeface="Calibri"/>
                <a:ea typeface="Calibri"/>
              </a:rPr>
              <a:t>5 </a:t>
            </a: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(1), 1-10.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5000"/>
              </a:lnSpc>
              <a:spcAft>
                <a:spcPts val="1001"/>
              </a:spcAft>
              <a:tabLst>
                <a:tab pos="0" algn="l"/>
              </a:tabLst>
            </a:pP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Tseng, AS (2018). Siswa dan evaluasi misinformasi berbasis web tentang vaksinasi: membaca kritis atau menerima klaim secara pasif?. </a:t>
            </a:r>
            <a:r>
              <a:rPr lang="id" sz="1400" b="0" i="1" strike="noStrike" spc="29">
                <a:solidFill>
                  <a:schemeClr val="dk1"/>
                </a:solidFill>
                <a:latin typeface="Calibri"/>
                <a:ea typeface="Calibri"/>
              </a:rPr>
              <a:t>Jurnal Internasional Pendidikan Sains, Bagian B </a:t>
            </a: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, </a:t>
            </a:r>
            <a:r>
              <a:rPr lang="id" sz="1400" b="0" i="1" strike="noStrike" spc="29">
                <a:solidFill>
                  <a:schemeClr val="dk1"/>
                </a:solidFill>
                <a:latin typeface="Calibri"/>
                <a:ea typeface="Calibri"/>
              </a:rPr>
              <a:t>8 </a:t>
            </a: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(3), 250-265.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5000"/>
              </a:lnSpc>
              <a:spcAft>
                <a:spcPts val="1001"/>
              </a:spcAft>
              <a:tabLst>
                <a:tab pos="0" algn="l"/>
              </a:tabLst>
            </a:pP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UNESCO (2019). Le Program pendidikan dasar Péruvien menghadapi model EMI de l'UNESCO - F. Espinosa - IHECS 2018-2019. Diperoleh dari https://www.researchgate.net/publication/337404033_Le_Programme_d'education_fondamental_Peruvien_face_au_modele_d'EMI_de_l'UNESCO_-_F_Espinosa_-_IHECS_2018-2019 (20.11.2022).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5000"/>
              </a:lnSpc>
              <a:spcAft>
                <a:spcPts val="1001"/>
              </a:spcAft>
              <a:tabLst>
                <a:tab pos="0" algn="l"/>
              </a:tabLst>
            </a:pP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van der Linden, S. (2022). Misinformasi: kerentanan, penyebaran, dan intervensi untuk mengimunisasi masyarakat. </a:t>
            </a:r>
            <a:r>
              <a:rPr lang="id" sz="1400" b="0" i="1" strike="noStrike" spc="29">
                <a:solidFill>
                  <a:schemeClr val="dk1"/>
                </a:solidFill>
                <a:latin typeface="Calibri"/>
                <a:ea typeface="Calibri"/>
              </a:rPr>
              <a:t>Nature Medicine </a:t>
            </a: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, </a:t>
            </a:r>
            <a:r>
              <a:rPr lang="id" sz="1400" b="0" i="1" strike="noStrike" spc="29">
                <a:solidFill>
                  <a:schemeClr val="dk1"/>
                </a:solidFill>
                <a:latin typeface="Calibri"/>
                <a:ea typeface="Calibri"/>
              </a:rPr>
              <a:t>28 </a:t>
            </a:r>
            <a:r>
              <a:rPr lang="id" sz="1400" b="0" strike="noStrike" spc="29">
                <a:solidFill>
                  <a:schemeClr val="dk1"/>
                </a:solidFill>
                <a:latin typeface="Calibri"/>
                <a:ea typeface="Calibri"/>
              </a:rPr>
              <a:t>(3), 460-467.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spcAft>
                <a:spcPts val="601"/>
              </a:spcAft>
              <a:tabLst>
                <a:tab pos="0" algn="l"/>
              </a:tabLst>
            </a:pP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spcAft>
                <a:spcPts val="601"/>
              </a:spcAft>
              <a:tabLst>
                <a:tab pos="0" algn="l"/>
              </a:tabLst>
            </a:pP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tabLst>
                <a:tab pos="0" algn="l"/>
              </a:tabLst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tabLst>
                <a:tab pos="0" algn="l"/>
              </a:tabLst>
            </a:pP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14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14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  <a:p>
            <a:pPr marL="539640" defTabSz="914400">
              <a:lnSpc>
                <a:spcPct val="114000"/>
              </a:lnSpc>
              <a:tabLst>
                <a:tab pos="0" algn="l"/>
              </a:tabLst>
            </a:pP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uppieren 4"/>
          <p:cNvGrpSpPr/>
          <p:nvPr/>
        </p:nvGrpSpPr>
        <p:grpSpPr>
          <a:xfrm>
            <a:off x="1913040" y="2015640"/>
            <a:ext cx="6494400" cy="2446560"/>
            <a:chOff x="1913040" y="2015640"/>
            <a:chExt cx="6494400" cy="2446560"/>
          </a:xfrm>
        </p:grpSpPr>
        <p:grpSp>
          <p:nvGrpSpPr>
            <p:cNvPr id="109" name="Gruppieren 5"/>
            <p:cNvGrpSpPr/>
            <p:nvPr/>
          </p:nvGrpSpPr>
          <p:grpSpPr>
            <a:xfrm>
              <a:off x="1938600" y="2489040"/>
              <a:ext cx="6468840" cy="1973160"/>
              <a:chOff x="1938600" y="2489040"/>
              <a:chExt cx="6468840" cy="1973160"/>
            </a:xfrm>
          </p:grpSpPr>
          <p:sp>
            <p:nvSpPr>
              <p:cNvPr id="110" name="Oval 5"/>
              <p:cNvSpPr/>
              <p:nvPr/>
            </p:nvSpPr>
            <p:spPr>
              <a:xfrm flipH="1">
                <a:off x="1938240" y="2505960"/>
                <a:ext cx="6455160" cy="1950120"/>
              </a:xfrm>
              <a:prstGeom prst="snip1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254160" dist="190409" dir="2700000" algn="tl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1" name="Oval 61"/>
              <p:cNvSpPr/>
              <p:nvPr/>
            </p:nvSpPr>
            <p:spPr>
              <a:xfrm flipH="1">
                <a:off x="1951920" y="2489040"/>
                <a:ext cx="6455160" cy="1973160"/>
              </a:xfrm>
              <a:prstGeom prst="snip1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254160" dist="190409" dir="13500000" algn="tl" rotWithShape="0">
                  <a:schemeClr val="bg1">
                    <a:lumMod val="85000"/>
                    <a:alpha val="5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12" name="Gruppieren 6"/>
            <p:cNvGrpSpPr/>
            <p:nvPr/>
          </p:nvGrpSpPr>
          <p:grpSpPr>
            <a:xfrm>
              <a:off x="1913040" y="2015640"/>
              <a:ext cx="6414840" cy="2371680"/>
              <a:chOff x="1913040" y="2015640"/>
              <a:chExt cx="6414840" cy="2371680"/>
            </a:xfrm>
          </p:grpSpPr>
          <p:sp>
            <p:nvSpPr>
              <p:cNvPr id="113" name="Freihandform 7"/>
              <p:cNvSpPr/>
              <p:nvPr/>
            </p:nvSpPr>
            <p:spPr>
              <a:xfrm>
                <a:off x="1913040" y="2015640"/>
                <a:ext cx="1165680" cy="596520"/>
              </a:xfrm>
              <a:custGeom>
                <a:avLst/>
                <a:gdLst>
                  <a:gd name="textAreaLeft" fmla="*/ 0 w 1165680"/>
                  <a:gd name="textAreaRight" fmla="*/ 1166040 w 1165680"/>
                  <a:gd name="textAreaTop" fmla="*/ 0 h 596520"/>
                  <a:gd name="textAreaBottom" fmla="*/ 596880 h 596520"/>
                </a:gdLst>
                <a:ahLst/>
                <a:cxnLst/>
                <a:rect l="textAreaLeft" t="textAreaTop" r="textAreaRight" b="textAreaBottom"/>
                <a:pathLst>
                  <a:path w="1113881" h="740103">
                    <a:moveTo>
                      <a:pt x="1113881" y="0"/>
                    </a:moveTo>
                    <a:lnTo>
                      <a:pt x="1079111" y="165157"/>
                    </a:lnTo>
                    <a:cubicBezTo>
                      <a:pt x="1019505" y="179231"/>
                      <a:pt x="973559" y="203238"/>
                      <a:pt x="941273" y="237180"/>
                    </a:cubicBezTo>
                    <a:cubicBezTo>
                      <a:pt x="908986" y="271123"/>
                      <a:pt x="884151" y="324105"/>
                      <a:pt x="866766" y="396129"/>
                    </a:cubicBezTo>
                    <a:lnTo>
                      <a:pt x="1030681" y="396129"/>
                    </a:lnTo>
                    <a:lnTo>
                      <a:pt x="958658" y="740103"/>
                    </a:lnTo>
                    <a:lnTo>
                      <a:pt x="599782" y="740103"/>
                    </a:lnTo>
                    <a:lnTo>
                      <a:pt x="658146" y="455735"/>
                    </a:lnTo>
                    <a:cubicBezTo>
                      <a:pt x="692916" y="290991"/>
                      <a:pt x="747761" y="174470"/>
                      <a:pt x="822682" y="106172"/>
                    </a:cubicBezTo>
                    <a:cubicBezTo>
                      <a:pt x="897603" y="37874"/>
                      <a:pt x="994670" y="2483"/>
                      <a:pt x="1113881" y="0"/>
                    </a:cubicBezTo>
                    <a:close/>
                    <a:moveTo>
                      <a:pt x="514099" y="0"/>
                    </a:moveTo>
                    <a:lnTo>
                      <a:pt x="479329" y="165157"/>
                    </a:lnTo>
                    <a:cubicBezTo>
                      <a:pt x="419723" y="179231"/>
                      <a:pt x="373777" y="203238"/>
                      <a:pt x="341491" y="237180"/>
                    </a:cubicBezTo>
                    <a:cubicBezTo>
                      <a:pt x="309204" y="271123"/>
                      <a:pt x="284783" y="324105"/>
                      <a:pt x="268226" y="396129"/>
                    </a:cubicBezTo>
                    <a:lnTo>
                      <a:pt x="432141" y="396129"/>
                    </a:lnTo>
                    <a:lnTo>
                      <a:pt x="360118" y="740103"/>
                    </a:lnTo>
                    <a:lnTo>
                      <a:pt x="0" y="740103"/>
                    </a:lnTo>
                    <a:lnTo>
                      <a:pt x="59606" y="455735"/>
                    </a:lnTo>
                    <a:cubicBezTo>
                      <a:pt x="94376" y="290991"/>
                      <a:pt x="149014" y="174470"/>
                      <a:pt x="223521" y="106172"/>
                    </a:cubicBezTo>
                    <a:cubicBezTo>
                      <a:pt x="298028" y="37874"/>
                      <a:pt x="394888" y="2483"/>
                      <a:pt x="514099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horzOverflow="overflow" numCol="1" spcCol="0" anchor="t">
                <a:noAutofit/>
              </a:bodyPr>
              <a:lstStyle/>
              <a:p>
                <a:pPr algn="just" defTabSz="914400">
                  <a:lnSpc>
                    <a:spcPct val="100000"/>
                  </a:lnSpc>
                </a:pPr>
                <a:endParaRPr lang="de-DE" sz="20000" b="1" strike="noStrike" spc="-1">
                  <a:solidFill>
                    <a:schemeClr val="lt1">
                      <a:lumMod val="65000"/>
                    </a:schemeClr>
                  </a:solidFill>
                  <a:latin typeface="Arial"/>
                </a:endParaRPr>
              </a:p>
            </p:txBody>
          </p:sp>
          <p:sp>
            <p:nvSpPr>
              <p:cNvPr id="114" name="Abgerundetes Rechteck 8"/>
              <p:cNvSpPr/>
              <p:nvPr/>
            </p:nvSpPr>
            <p:spPr>
              <a:xfrm>
                <a:off x="1988640" y="2394720"/>
                <a:ext cx="6339240" cy="19926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just" defTabSz="914400">
                  <a:lnSpc>
                    <a:spcPct val="100000"/>
                  </a:lnSpc>
                </a:pPr>
                <a:r>
                  <a:rPr lang="id" sz="2800" b="0" i="1" strike="noStrike" spc="-1">
                    <a:solidFill>
                      <a:schemeClr val="dk1"/>
                    </a:solidFill>
                    <a:latin typeface="Calibri"/>
                  </a:rPr>
                  <a:t>“[Media sosial] begitu tersebar luas dan tertanam dalam budaya kita sehingga sia-sia untuk mencoba menghentikan pengaruhnya di pintu kelas” </a:t>
                </a:r>
                <a:r>
                  <a:rPr lang="id" sz="2800" b="0" i="1" strike="noStrike" spc="-1" baseline="30000">
                    <a:solidFill>
                      <a:schemeClr val="dk1"/>
                    </a:solidFill>
                    <a:latin typeface="Calibri"/>
                  </a:rPr>
                  <a:t>1</a:t>
                </a:r>
                <a:endParaRPr lang="en-GB" sz="28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pic>
        <p:nvPicPr>
          <p:cNvPr id="115" name="Picture 2"/>
          <p:cNvPicPr/>
          <p:nvPr/>
        </p:nvPicPr>
        <p:blipFill>
          <a:blip r:embed="rId2"/>
          <a:srcRect r="8335"/>
          <a:stretch/>
        </p:blipFill>
        <p:spPr>
          <a:xfrm>
            <a:off x="8555400" y="2464200"/>
            <a:ext cx="3299400" cy="2023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6" name="PlaceHolder 1"/>
          <p:cNvSpPr>
            <a:spLocks noGrp="1"/>
          </p:cNvSpPr>
          <p:nvPr>
            <p:ph type="ftr" idx="40"/>
          </p:nvPr>
        </p:nvSpPr>
        <p:spPr>
          <a:xfrm>
            <a:off x="8683920" y="5850360"/>
            <a:ext cx="3507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de-DE" sz="1400" b="0" strike="noStrike" spc="-1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</a:rPr>
              <a:t>(Craig-Hare, 2018, hlm. 324 </a:t>
            </a:r>
            <a:r>
              <a:rPr lang="id" sz="1400" b="0" strike="noStrike" spc="-1" baseline="30000">
                <a:solidFill>
                  <a:schemeClr val="dk1"/>
                </a:solidFill>
                <a:latin typeface="Calibri"/>
              </a:rPr>
              <a:t>1 </a:t>
            </a:r>
            <a:r>
              <a:rPr lang="id" sz="1400" b="0" strike="noStrike" spc="-1">
                <a:solidFill>
                  <a:schemeClr val="dk1"/>
                </a:solidFill>
                <a:latin typeface="Calibri"/>
              </a:rPr>
              <a:t>; CC BY-SA 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uppieren 4"/>
          <p:cNvGrpSpPr/>
          <p:nvPr/>
        </p:nvGrpSpPr>
        <p:grpSpPr>
          <a:xfrm>
            <a:off x="1919520" y="692640"/>
            <a:ext cx="9726120" cy="5181840"/>
            <a:chOff x="1919520" y="692640"/>
            <a:chExt cx="9726120" cy="5181840"/>
          </a:xfrm>
        </p:grpSpPr>
        <p:grpSp>
          <p:nvGrpSpPr>
            <p:cNvPr id="118" name="Gruppieren 5"/>
            <p:cNvGrpSpPr/>
            <p:nvPr/>
          </p:nvGrpSpPr>
          <p:grpSpPr>
            <a:xfrm>
              <a:off x="1919520" y="692640"/>
              <a:ext cx="9726120" cy="5181840"/>
              <a:chOff x="1919520" y="692640"/>
              <a:chExt cx="9726120" cy="5181840"/>
            </a:xfrm>
          </p:grpSpPr>
          <p:grpSp>
            <p:nvGrpSpPr>
              <p:cNvPr id="119" name="Gruppieren 19"/>
              <p:cNvGrpSpPr/>
              <p:nvPr/>
            </p:nvGrpSpPr>
            <p:grpSpPr>
              <a:xfrm>
                <a:off x="1919520" y="692640"/>
                <a:ext cx="9726120" cy="5181840"/>
                <a:chOff x="1919520" y="692640"/>
                <a:chExt cx="9726120" cy="5181840"/>
              </a:xfrm>
            </p:grpSpPr>
            <p:grpSp>
              <p:nvGrpSpPr>
                <p:cNvPr id="120" name="Gruppieren 21"/>
                <p:cNvGrpSpPr/>
                <p:nvPr/>
              </p:nvGrpSpPr>
              <p:grpSpPr>
                <a:xfrm>
                  <a:off x="1919520" y="692640"/>
                  <a:ext cx="9726120" cy="5181840"/>
                  <a:chOff x="1919520" y="692640"/>
                  <a:chExt cx="9726120" cy="5181840"/>
                </a:xfrm>
              </p:grpSpPr>
              <p:grpSp>
                <p:nvGrpSpPr>
                  <p:cNvPr id="121" name="Gruppieren 23"/>
                  <p:cNvGrpSpPr/>
                  <p:nvPr/>
                </p:nvGrpSpPr>
                <p:grpSpPr>
                  <a:xfrm>
                    <a:off x="1919520" y="692640"/>
                    <a:ext cx="9726120" cy="5181840"/>
                    <a:chOff x="1919520" y="692640"/>
                    <a:chExt cx="9726120" cy="5181840"/>
                  </a:xfrm>
                </p:grpSpPr>
                <p:sp>
                  <p:nvSpPr>
                    <p:cNvPr id="122" name="Oval 25"/>
                    <p:cNvSpPr/>
                    <p:nvPr/>
                  </p:nvSpPr>
                  <p:spPr>
                    <a:xfrm>
                      <a:off x="6163920" y="5014080"/>
                      <a:ext cx="1562040" cy="8604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tIns="45000" rIns="90000" bIns="4500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14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3" name="Oval 26"/>
                    <p:cNvSpPr/>
                    <p:nvPr/>
                  </p:nvSpPr>
                  <p:spPr>
                    <a:xfrm>
                      <a:off x="7956360" y="4718880"/>
                      <a:ext cx="1562040" cy="8604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tIns="45000" rIns="90000" bIns="4500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14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4" name="Oval 27"/>
                    <p:cNvSpPr/>
                    <p:nvPr/>
                  </p:nvSpPr>
                  <p:spPr>
                    <a:xfrm>
                      <a:off x="9391680" y="4065120"/>
                      <a:ext cx="1562040" cy="8604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tIns="45000" rIns="90000" bIns="4500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14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5" name="Oval 28"/>
                    <p:cNvSpPr/>
                    <p:nvPr/>
                  </p:nvSpPr>
                  <p:spPr>
                    <a:xfrm>
                      <a:off x="10083600" y="3169080"/>
                      <a:ext cx="1562040" cy="8604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tIns="45000" rIns="90000" bIns="4500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14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6" name="Oval 29"/>
                    <p:cNvSpPr/>
                    <p:nvPr/>
                  </p:nvSpPr>
                  <p:spPr>
                    <a:xfrm>
                      <a:off x="9855720" y="2202840"/>
                      <a:ext cx="1562040" cy="8604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tIns="45000" rIns="90000" bIns="4500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14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7" name="Oval 30"/>
                    <p:cNvSpPr/>
                    <p:nvPr/>
                  </p:nvSpPr>
                  <p:spPr>
                    <a:xfrm>
                      <a:off x="8945280" y="1395000"/>
                      <a:ext cx="1562040" cy="8604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tIns="45000" rIns="90000" bIns="4500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14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8" name="Oval 31"/>
                    <p:cNvSpPr/>
                    <p:nvPr/>
                  </p:nvSpPr>
                  <p:spPr>
                    <a:xfrm>
                      <a:off x="4458240" y="4902120"/>
                      <a:ext cx="1562040" cy="8604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tIns="45000" rIns="90000" bIns="4500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14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9" name="Oval 32"/>
                    <p:cNvSpPr/>
                    <p:nvPr/>
                  </p:nvSpPr>
                  <p:spPr>
                    <a:xfrm>
                      <a:off x="7452720" y="912240"/>
                      <a:ext cx="1562040" cy="8604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tIns="45000" rIns="90000" bIns="4500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14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0" name="Oval 33"/>
                    <p:cNvSpPr/>
                    <p:nvPr/>
                  </p:nvSpPr>
                  <p:spPr>
                    <a:xfrm>
                      <a:off x="2012040" y="3436200"/>
                      <a:ext cx="1562040" cy="8604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tIns="45000" rIns="90000" bIns="4500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14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1" name="Oval 34"/>
                    <p:cNvSpPr/>
                    <p:nvPr/>
                  </p:nvSpPr>
                  <p:spPr>
                    <a:xfrm>
                      <a:off x="2895840" y="4296960"/>
                      <a:ext cx="1562040" cy="8604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tIns="45000" rIns="90000" bIns="4500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14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2" name="Oval 35"/>
                    <p:cNvSpPr/>
                    <p:nvPr/>
                  </p:nvSpPr>
                  <p:spPr>
                    <a:xfrm>
                      <a:off x="5769000" y="692640"/>
                      <a:ext cx="1562040" cy="8604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tIns="45000" rIns="90000" bIns="4500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14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3" name="Oval 36"/>
                    <p:cNvSpPr/>
                    <p:nvPr/>
                  </p:nvSpPr>
                  <p:spPr>
                    <a:xfrm>
                      <a:off x="4056480" y="912240"/>
                      <a:ext cx="1562040" cy="8604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tIns="45000" rIns="90000" bIns="4500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14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4" name="Oval 37"/>
                    <p:cNvSpPr/>
                    <p:nvPr/>
                  </p:nvSpPr>
                  <p:spPr>
                    <a:xfrm>
                      <a:off x="2724480" y="1557360"/>
                      <a:ext cx="1562040" cy="8604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tIns="45000" rIns="90000" bIns="4500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14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5" name="Oval 38"/>
                    <p:cNvSpPr/>
                    <p:nvPr/>
                  </p:nvSpPr>
                  <p:spPr>
                    <a:xfrm>
                      <a:off x="1919520" y="2430720"/>
                      <a:ext cx="1562040" cy="860400"/>
                    </a:xfrm>
                    <a:prstGeom prst="ellipse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tIns="45000" rIns="90000" bIns="45000" anchor="ctr">
                      <a:noAutofit/>
                    </a:bodyPr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14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36" name="Oval 24"/>
                  <p:cNvSpPr/>
                  <p:nvPr/>
                </p:nvSpPr>
                <p:spPr>
                  <a:xfrm>
                    <a:off x="4752360" y="2118600"/>
                    <a:ext cx="4138200" cy="2280240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de-DE" sz="1400" b="1" strike="noStrike" spc="-1">
                      <a:solidFill>
                        <a:schemeClr val="lt1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37" name="Textfeld 22"/>
                <p:cNvSpPr/>
                <p:nvPr/>
              </p:nvSpPr>
              <p:spPr>
                <a:xfrm>
                  <a:off x="1960560" y="2703960"/>
                  <a:ext cx="1468080" cy="3042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anchor="ctr">
                  <a:spAutoFit/>
                </a:bodyPr>
                <a:lstStyle/>
                <a:p>
                  <a:pPr algn="ctr" defTabSz="914400">
                    <a:lnSpc>
                      <a:spcPct val="100000"/>
                    </a:lnSpc>
                  </a:pPr>
                  <a:r>
                    <a:rPr lang="id" sz="1400" b="1" strike="noStrike" spc="-1">
                      <a:solidFill>
                        <a:schemeClr val="dk1"/>
                      </a:solidFill>
                      <a:latin typeface="Calibri"/>
                    </a:rPr>
                    <a:t>Berita L.</a:t>
                  </a:r>
                  <a:endParaRPr lang="en-GB" sz="1400" b="0" strike="noStrike" spc="-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38" name="Textfeld 20"/>
              <p:cNvSpPr/>
              <p:nvPr/>
            </p:nvSpPr>
            <p:spPr>
              <a:xfrm>
                <a:off x="5055840" y="2453760"/>
                <a:ext cx="3531240" cy="1796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ctr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id" sz="1600" b="1" strike="noStrike" spc="-1">
                    <a:solidFill>
                      <a:schemeClr val="dk1"/>
                    </a:solidFill>
                    <a:latin typeface="Calibri"/>
                  </a:rPr>
                  <a:t>Literasi Media/Informasi</a:t>
                </a:r>
                <a:endParaRPr lang="en-GB" sz="160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algn="just" defTabSz="914400">
                  <a:lnSpc>
                    <a:spcPct val="100000"/>
                  </a:lnSpc>
                </a:pPr>
                <a:r>
                  <a:rPr lang="id" sz="1600" b="1" strike="noStrike" spc="-1">
                    <a:solidFill>
                      <a:schemeClr val="dk1"/>
                    </a:solidFill>
                    <a:latin typeface="Calibri"/>
                  </a:rPr>
                  <a:t>Pengetahuan tentang…</a:t>
                </a:r>
                <a:endParaRPr lang="en-GB" sz="160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algn="just" defTabSz="914400">
                  <a:lnSpc>
                    <a:spcPct val="100000"/>
                  </a:lnSpc>
                </a:pPr>
                <a:r>
                  <a:rPr lang="id" sz="1600" b="1" strike="noStrike" spc="-1">
                    <a:solidFill>
                      <a:schemeClr val="dk1"/>
                    </a:solidFill>
                    <a:latin typeface="Calibri"/>
                  </a:rPr>
                  <a:t>…fungsi media.</a:t>
                </a:r>
                <a:endParaRPr lang="en-GB" sz="160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algn="just" defTabSz="914400">
                  <a:lnSpc>
                    <a:spcPct val="100000"/>
                  </a:lnSpc>
                </a:pPr>
                <a:r>
                  <a:rPr lang="id" sz="1600" b="1" strike="noStrike" spc="-1">
                    <a:solidFill>
                      <a:schemeClr val="dk1"/>
                    </a:solidFill>
                    <a:latin typeface="Calibri"/>
                  </a:rPr>
                  <a:t>…kondisi operasi media.</a:t>
                </a:r>
                <a:endParaRPr lang="en-GB" sz="160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algn="just" defTabSz="914400">
                  <a:lnSpc>
                    <a:spcPct val="100000"/>
                  </a:lnSpc>
                </a:pPr>
                <a:r>
                  <a:rPr lang="id" sz="1600" b="1" strike="noStrike" spc="-1">
                    <a:solidFill>
                      <a:schemeClr val="dk1"/>
                    </a:solidFill>
                    <a:latin typeface="Calibri"/>
                  </a:rPr>
                  <a:t>…bagaimana mengevaluasi konten media.</a:t>
                </a:r>
                <a:endParaRPr lang="en-GB" sz="160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algn="just" defTabSz="914400">
                  <a:lnSpc>
                    <a:spcPct val="100000"/>
                  </a:lnSpc>
                </a:pPr>
                <a:endParaRPr lang="en-GB" sz="160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algn="just" defTabSz="914400">
                  <a:lnSpc>
                    <a:spcPct val="100000"/>
                  </a:lnSpc>
                </a:pPr>
                <a:endParaRPr lang="en-GB" sz="16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39" name="Textfeld 6"/>
            <p:cNvSpPr/>
            <p:nvPr/>
          </p:nvSpPr>
          <p:spPr>
            <a:xfrm>
              <a:off x="2633760" y="1839240"/>
              <a:ext cx="1743480" cy="304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400" b="1" strike="noStrike" spc="-1">
                  <a:solidFill>
                    <a:schemeClr val="dk1"/>
                  </a:solidFill>
                  <a:latin typeface="Calibri"/>
                </a:rPr>
                <a:t>Periklanan L.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0" name="Textfeld 7"/>
            <p:cNvSpPr/>
            <p:nvPr/>
          </p:nvSpPr>
          <p:spPr>
            <a:xfrm>
              <a:off x="3993840" y="1174320"/>
              <a:ext cx="1743480" cy="304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400" b="1" strike="noStrike" spc="-1">
                  <a:solidFill>
                    <a:schemeClr val="dk1"/>
                  </a:solidFill>
                  <a:latin typeface="Calibri"/>
                </a:rPr>
                <a:t>Media L.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1" name="Textfeld 8"/>
            <p:cNvSpPr/>
            <p:nvPr/>
          </p:nvSpPr>
          <p:spPr>
            <a:xfrm>
              <a:off x="5663520" y="955440"/>
              <a:ext cx="1743480" cy="304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400" b="1" strike="noStrike" spc="-1">
                  <a:solidFill>
                    <a:schemeClr val="dk1"/>
                  </a:solidFill>
                  <a:latin typeface="Calibri"/>
                </a:rPr>
                <a:t>Informasi L.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2" name="Textfeld 9"/>
            <p:cNvSpPr/>
            <p:nvPr/>
          </p:nvSpPr>
          <p:spPr>
            <a:xfrm>
              <a:off x="7354800" y="1181880"/>
              <a:ext cx="1743480" cy="304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400" b="1" strike="noStrike" spc="-1">
                  <a:solidFill>
                    <a:schemeClr val="dk1"/>
                  </a:solidFill>
                  <a:latin typeface="Calibri"/>
                </a:rPr>
                <a:t>Jaringan sosial L.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3" name="Rechteck 10"/>
            <p:cNvSpPr/>
            <p:nvPr/>
          </p:nvSpPr>
          <p:spPr>
            <a:xfrm>
              <a:off x="9309600" y="1642320"/>
              <a:ext cx="859320" cy="3031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400" b="1" strike="noStrike" spc="-1">
                  <a:solidFill>
                    <a:schemeClr val="dk1"/>
                  </a:solidFill>
                  <a:latin typeface="Calibri"/>
                </a:rPr>
                <a:t>Perpustakaan L.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4" name="Rechteck 11"/>
            <p:cNvSpPr/>
            <p:nvPr/>
          </p:nvSpPr>
          <p:spPr>
            <a:xfrm>
              <a:off x="10047960" y="2450520"/>
              <a:ext cx="124488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400" b="1" strike="noStrike" spc="-1">
                  <a:solidFill>
                    <a:schemeClr val="dk1"/>
                  </a:solidFill>
                  <a:latin typeface="Calibri"/>
                </a:rPr>
                <a:t>FOE dan FOI L.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5" name="Rechteck 12"/>
            <p:cNvSpPr/>
            <p:nvPr/>
          </p:nvSpPr>
          <p:spPr>
            <a:xfrm>
              <a:off x="10494720" y="3457440"/>
              <a:ext cx="824040" cy="3031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400" b="1" strike="noStrike" spc="-1">
                  <a:solidFill>
                    <a:schemeClr val="dk1"/>
                  </a:solidFill>
                  <a:latin typeface="Calibri"/>
                </a:rPr>
                <a:t>Digital L.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6" name="Rechteck 13"/>
            <p:cNvSpPr/>
            <p:nvPr/>
          </p:nvSpPr>
          <p:spPr>
            <a:xfrm>
              <a:off x="9503280" y="4329360"/>
              <a:ext cx="133776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400" b="1" strike="noStrike" spc="-1">
                  <a:solidFill>
                    <a:schemeClr val="dk1"/>
                  </a:solidFill>
                  <a:latin typeface="Calibri"/>
                </a:rPr>
                <a:t>Media Digital L.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7" name="Rechteck 14"/>
            <p:cNvSpPr/>
            <p:nvPr/>
          </p:nvSpPr>
          <p:spPr>
            <a:xfrm>
              <a:off x="4811760" y="5145840"/>
              <a:ext cx="854640" cy="3031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400" b="1" strike="noStrike" spc="-1">
                  <a:solidFill>
                    <a:schemeClr val="dk1"/>
                  </a:solidFill>
                  <a:latin typeface="Calibri"/>
                </a:rPr>
                <a:t>Permainan L.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8" name="Rechteck 15"/>
            <p:cNvSpPr/>
            <p:nvPr/>
          </p:nvSpPr>
          <p:spPr>
            <a:xfrm>
              <a:off x="8193600" y="4979880"/>
              <a:ext cx="1087920" cy="3031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400" b="1" strike="noStrike" spc="-1">
                  <a:solidFill>
                    <a:schemeClr val="dk1"/>
                  </a:solidFill>
                  <a:latin typeface="Calibri"/>
                </a:rPr>
                <a:t>Komputer L.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9" name="Rechteck 16"/>
            <p:cNvSpPr/>
            <p:nvPr/>
          </p:nvSpPr>
          <p:spPr>
            <a:xfrm>
              <a:off x="6483960" y="5299920"/>
              <a:ext cx="947520" cy="3031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400" b="1" strike="noStrike" spc="-1">
                  <a:solidFill>
                    <a:schemeClr val="dk1"/>
                  </a:solidFill>
                  <a:latin typeface="Calibri"/>
                </a:rPr>
                <a:t>Internet L.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0" name="Rechteck 17"/>
            <p:cNvSpPr/>
            <p:nvPr/>
          </p:nvSpPr>
          <p:spPr>
            <a:xfrm>
              <a:off x="2250720" y="3695040"/>
              <a:ext cx="1077120" cy="3031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400" b="1" strike="noStrike" spc="-1">
                  <a:solidFill>
                    <a:schemeClr val="dk1"/>
                  </a:solidFill>
                  <a:latin typeface="Calibri"/>
                </a:rPr>
                <a:t>Televisi L.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1" name="Rechteck 18"/>
            <p:cNvSpPr/>
            <p:nvPr/>
          </p:nvSpPr>
          <p:spPr>
            <a:xfrm>
              <a:off x="3231360" y="4573440"/>
              <a:ext cx="905040" cy="3031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400" b="1" strike="noStrike" spc="-1">
                  <a:solidFill>
                    <a:schemeClr val="dk1"/>
                  </a:solidFill>
                  <a:latin typeface="Calibri"/>
                </a:rPr>
                <a:t>Bioskop L.</a:t>
              </a:r>
              <a:endParaRPr lang="en-GB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52" name="Fußzeilenplatzhalter 4"/>
          <p:cNvSpPr/>
          <p:nvPr/>
        </p:nvSpPr>
        <p:spPr>
          <a:xfrm>
            <a:off x="9014760" y="5945760"/>
            <a:ext cx="34970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id" sz="1400" b="0" strike="noStrike" spc="-1">
                <a:solidFill>
                  <a:schemeClr val="dk1"/>
                </a:solidFill>
                <a:latin typeface="Calibri"/>
              </a:rPr>
              <a:t>(UNESCO, 2011, 2019, L. = Literasi)</a:t>
            </a:r>
            <a:endParaRPr lang="en-GB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Titel 1"/>
          <p:cNvSpPr/>
          <p:nvPr/>
        </p:nvSpPr>
        <p:spPr>
          <a:xfrm>
            <a:off x="107280" y="697680"/>
            <a:ext cx="3255840" cy="119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id" sz="4000" b="1" strike="noStrike" spc="-1">
                <a:solidFill>
                  <a:schemeClr val="dk1"/>
                </a:solidFill>
                <a:latin typeface="Calibri Light"/>
              </a:rPr>
              <a:t>Apa itu Literasi Media?</a:t>
            </a:r>
            <a:endParaRPr lang="en-GB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263520" y="702360"/>
            <a:ext cx="11232720" cy="98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4400" b="0" strike="noStrike" spc="-1">
                <a:solidFill>
                  <a:schemeClr val="dk1"/>
                </a:solidFill>
                <a:latin typeface="Calibri Light"/>
              </a:rPr>
              <a:t>Literasi Media Ilmiah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5" name="Textfeld 9"/>
          <p:cNvSpPr/>
          <p:nvPr/>
        </p:nvSpPr>
        <p:spPr>
          <a:xfrm>
            <a:off x="2711520" y="1975680"/>
            <a:ext cx="2664000" cy="363960"/>
          </a:xfrm>
          <a:custGeom>
            <a:avLst/>
            <a:gdLst>
              <a:gd name="textAreaLeft" fmla="*/ 0 w 2664000"/>
              <a:gd name="textAreaRight" fmla="*/ 2664360 w 2664000"/>
              <a:gd name="textAreaTop" fmla="*/ 0 h 363960"/>
              <a:gd name="textAreaBottom" fmla="*/ 364320 h 363960"/>
            </a:gdLst>
            <a:ahLst/>
            <a:cxnLst/>
            <a:rect l="textAreaLeft" t="textAreaTop" r="textAreaRight" b="textAreaBottom"/>
            <a:pathLst>
              <a:path w="2664296" h="369332" fill="none">
                <a:moveTo>
                  <a:pt x="0" y="0"/>
                </a:moveTo>
                <a:cubicBezTo>
                  <a:pt x="204781" y="-6370"/>
                  <a:pt x="344343" y="19894"/>
                  <a:pt x="666074" y="0"/>
                </a:cubicBezTo>
                <a:cubicBezTo>
                  <a:pt x="987805" y="-19894"/>
                  <a:pt x="1020248" y="18678"/>
                  <a:pt x="1305505" y="0"/>
                </a:cubicBezTo>
                <a:cubicBezTo>
                  <a:pt x="1590762" y="-18678"/>
                  <a:pt x="1760682" y="-6964"/>
                  <a:pt x="1944936" y="0"/>
                </a:cubicBezTo>
                <a:cubicBezTo>
                  <a:pt x="2129190" y="6964"/>
                  <a:pt x="2311757" y="9954"/>
                  <a:pt x="2664296" y="0"/>
                </a:cubicBezTo>
                <a:cubicBezTo>
                  <a:pt x="2681969" y="119039"/>
                  <a:pt x="2668230" y="195803"/>
                  <a:pt x="2664296" y="369332"/>
                </a:cubicBezTo>
                <a:cubicBezTo>
                  <a:pt x="2320408" y="342554"/>
                  <a:pt x="2227263" y="350280"/>
                  <a:pt x="1944936" y="369332"/>
                </a:cubicBezTo>
                <a:cubicBezTo>
                  <a:pt x="1662609" y="388384"/>
                  <a:pt x="1545940" y="397883"/>
                  <a:pt x="1305505" y="369332"/>
                </a:cubicBezTo>
                <a:cubicBezTo>
                  <a:pt x="1065070" y="340781"/>
                  <a:pt x="914738" y="361627"/>
                  <a:pt x="692717" y="369332"/>
                </a:cubicBezTo>
                <a:cubicBezTo>
                  <a:pt x="470696" y="377037"/>
                  <a:pt x="228079" y="344646"/>
                  <a:pt x="0" y="369332"/>
                </a:cubicBezTo>
                <a:cubicBezTo>
                  <a:pt x="-16048" y="279182"/>
                  <a:pt x="-6154" y="124624"/>
                  <a:pt x="0" y="0"/>
                </a:cubicBezTo>
                <a:close/>
              </a:path>
              <a:path w="2664296" h="369332" stroke="0">
                <a:moveTo>
                  <a:pt x="0" y="0"/>
                </a:moveTo>
                <a:cubicBezTo>
                  <a:pt x="242831" y="16171"/>
                  <a:pt x="461589" y="-5069"/>
                  <a:pt x="612788" y="0"/>
                </a:cubicBezTo>
                <a:cubicBezTo>
                  <a:pt x="763987" y="5069"/>
                  <a:pt x="1029979" y="12261"/>
                  <a:pt x="1332148" y="0"/>
                </a:cubicBezTo>
                <a:cubicBezTo>
                  <a:pt x="1634317" y="-12261"/>
                  <a:pt x="1806382" y="15441"/>
                  <a:pt x="1971579" y="0"/>
                </a:cubicBezTo>
                <a:cubicBezTo>
                  <a:pt x="2136776" y="-15441"/>
                  <a:pt x="2492316" y="-21159"/>
                  <a:pt x="2664296" y="0"/>
                </a:cubicBezTo>
                <a:cubicBezTo>
                  <a:pt x="2658982" y="107044"/>
                  <a:pt x="2682630" y="244092"/>
                  <a:pt x="2664296" y="369332"/>
                </a:cubicBezTo>
                <a:cubicBezTo>
                  <a:pt x="2449724" y="340143"/>
                  <a:pt x="2227817" y="363221"/>
                  <a:pt x="1998222" y="369332"/>
                </a:cubicBezTo>
                <a:cubicBezTo>
                  <a:pt x="1768627" y="375443"/>
                  <a:pt x="1667530" y="356248"/>
                  <a:pt x="1385434" y="369332"/>
                </a:cubicBezTo>
                <a:cubicBezTo>
                  <a:pt x="1103338" y="382416"/>
                  <a:pt x="940981" y="354886"/>
                  <a:pt x="719360" y="369332"/>
                </a:cubicBezTo>
                <a:cubicBezTo>
                  <a:pt x="497739" y="383778"/>
                  <a:pt x="339657" y="340511"/>
                  <a:pt x="0" y="369332"/>
                </a:cubicBezTo>
                <a:cubicBezTo>
                  <a:pt x="5956" y="260737"/>
                  <a:pt x="-3110" y="146208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70AD4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800" b="1" strike="noStrike" spc="-1">
                <a:solidFill>
                  <a:schemeClr val="dk1"/>
                </a:solidFill>
                <a:latin typeface="Calibri"/>
              </a:rPr>
              <a:t>Domain keterampilan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Textfeld 10"/>
          <p:cNvSpPr/>
          <p:nvPr/>
        </p:nvSpPr>
        <p:spPr>
          <a:xfrm>
            <a:off x="8184240" y="1975680"/>
            <a:ext cx="2664000" cy="363960"/>
          </a:xfrm>
          <a:custGeom>
            <a:avLst/>
            <a:gdLst>
              <a:gd name="textAreaLeft" fmla="*/ 0 w 2664000"/>
              <a:gd name="textAreaRight" fmla="*/ 2664360 w 2664000"/>
              <a:gd name="textAreaTop" fmla="*/ 0 h 363960"/>
              <a:gd name="textAreaBottom" fmla="*/ 364320 h 363960"/>
            </a:gdLst>
            <a:ahLst/>
            <a:cxnLst/>
            <a:rect l="textAreaLeft" t="textAreaTop" r="textAreaRight" b="textAreaBottom"/>
            <a:pathLst>
              <a:path w="2664296" h="369332" fill="none">
                <a:moveTo>
                  <a:pt x="0" y="0"/>
                </a:moveTo>
                <a:cubicBezTo>
                  <a:pt x="204781" y="-6370"/>
                  <a:pt x="344343" y="19894"/>
                  <a:pt x="666074" y="0"/>
                </a:cubicBezTo>
                <a:cubicBezTo>
                  <a:pt x="987805" y="-19894"/>
                  <a:pt x="1020248" y="18678"/>
                  <a:pt x="1305505" y="0"/>
                </a:cubicBezTo>
                <a:cubicBezTo>
                  <a:pt x="1590762" y="-18678"/>
                  <a:pt x="1760682" y="-6964"/>
                  <a:pt x="1944936" y="0"/>
                </a:cubicBezTo>
                <a:cubicBezTo>
                  <a:pt x="2129190" y="6964"/>
                  <a:pt x="2311757" y="9954"/>
                  <a:pt x="2664296" y="0"/>
                </a:cubicBezTo>
                <a:cubicBezTo>
                  <a:pt x="2681969" y="119039"/>
                  <a:pt x="2668230" y="195803"/>
                  <a:pt x="2664296" y="369332"/>
                </a:cubicBezTo>
                <a:cubicBezTo>
                  <a:pt x="2320408" y="342554"/>
                  <a:pt x="2227263" y="350280"/>
                  <a:pt x="1944936" y="369332"/>
                </a:cubicBezTo>
                <a:cubicBezTo>
                  <a:pt x="1662609" y="388384"/>
                  <a:pt x="1545940" y="397883"/>
                  <a:pt x="1305505" y="369332"/>
                </a:cubicBezTo>
                <a:cubicBezTo>
                  <a:pt x="1065070" y="340781"/>
                  <a:pt x="914738" y="361627"/>
                  <a:pt x="692717" y="369332"/>
                </a:cubicBezTo>
                <a:cubicBezTo>
                  <a:pt x="470696" y="377037"/>
                  <a:pt x="228079" y="344646"/>
                  <a:pt x="0" y="369332"/>
                </a:cubicBezTo>
                <a:cubicBezTo>
                  <a:pt x="-16048" y="279182"/>
                  <a:pt x="-6154" y="124624"/>
                  <a:pt x="0" y="0"/>
                </a:cubicBezTo>
                <a:close/>
              </a:path>
              <a:path w="2664296" h="369332" stroke="0">
                <a:moveTo>
                  <a:pt x="0" y="0"/>
                </a:moveTo>
                <a:cubicBezTo>
                  <a:pt x="242831" y="16171"/>
                  <a:pt x="461589" y="-5069"/>
                  <a:pt x="612788" y="0"/>
                </a:cubicBezTo>
                <a:cubicBezTo>
                  <a:pt x="763987" y="5069"/>
                  <a:pt x="1029979" y="12261"/>
                  <a:pt x="1332148" y="0"/>
                </a:cubicBezTo>
                <a:cubicBezTo>
                  <a:pt x="1634317" y="-12261"/>
                  <a:pt x="1806382" y="15441"/>
                  <a:pt x="1971579" y="0"/>
                </a:cubicBezTo>
                <a:cubicBezTo>
                  <a:pt x="2136776" y="-15441"/>
                  <a:pt x="2492316" y="-21159"/>
                  <a:pt x="2664296" y="0"/>
                </a:cubicBezTo>
                <a:cubicBezTo>
                  <a:pt x="2658982" y="107044"/>
                  <a:pt x="2682630" y="244092"/>
                  <a:pt x="2664296" y="369332"/>
                </a:cubicBezTo>
                <a:cubicBezTo>
                  <a:pt x="2449724" y="340143"/>
                  <a:pt x="2227817" y="363221"/>
                  <a:pt x="1998222" y="369332"/>
                </a:cubicBezTo>
                <a:cubicBezTo>
                  <a:pt x="1768627" y="375443"/>
                  <a:pt x="1667530" y="356248"/>
                  <a:pt x="1385434" y="369332"/>
                </a:cubicBezTo>
                <a:cubicBezTo>
                  <a:pt x="1103338" y="382416"/>
                  <a:pt x="940981" y="354886"/>
                  <a:pt x="719360" y="369332"/>
                </a:cubicBezTo>
                <a:cubicBezTo>
                  <a:pt x="497739" y="383778"/>
                  <a:pt x="339657" y="340511"/>
                  <a:pt x="0" y="369332"/>
                </a:cubicBezTo>
                <a:cubicBezTo>
                  <a:pt x="5956" y="260737"/>
                  <a:pt x="-3110" y="146208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70AD4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800" b="1" strike="noStrike" spc="-1">
                <a:solidFill>
                  <a:schemeClr val="dk1"/>
                </a:solidFill>
                <a:latin typeface="Calibri"/>
              </a:rPr>
              <a:t>Domain pengetahuan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Textfeld 11"/>
          <p:cNvSpPr/>
          <p:nvPr/>
        </p:nvSpPr>
        <p:spPr>
          <a:xfrm>
            <a:off x="2063520" y="2723400"/>
            <a:ext cx="3960000" cy="363960"/>
          </a:xfrm>
          <a:custGeom>
            <a:avLst/>
            <a:gdLst>
              <a:gd name="textAreaLeft" fmla="*/ 0 w 3960000"/>
              <a:gd name="textAreaRight" fmla="*/ 3960360 w 3960000"/>
              <a:gd name="textAreaTop" fmla="*/ 0 h 363960"/>
              <a:gd name="textAreaBottom" fmla="*/ 364320 h 363960"/>
            </a:gdLst>
            <a:ahLst/>
            <a:cxnLst/>
            <a:rect l="textAreaLeft" t="textAreaTop" r="textAreaRight" b="textAreaBottom"/>
            <a:pathLst>
              <a:path w="3960440" h="369332" fill="none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FFFFFF">
                <a:lumMod val="85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800" b="1" strike="noStrike" spc="-1">
                <a:solidFill>
                  <a:schemeClr val="dk1"/>
                </a:solidFill>
                <a:latin typeface="Calibri"/>
              </a:rPr>
              <a:t>Kompetensi literasi media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Textfeld 12"/>
          <p:cNvSpPr/>
          <p:nvPr/>
        </p:nvSpPr>
        <p:spPr>
          <a:xfrm>
            <a:off x="7536240" y="2723400"/>
            <a:ext cx="3960000" cy="363960"/>
          </a:xfrm>
          <a:custGeom>
            <a:avLst/>
            <a:gdLst>
              <a:gd name="textAreaLeft" fmla="*/ 0 w 3960000"/>
              <a:gd name="textAreaRight" fmla="*/ 3960360 w 3960000"/>
              <a:gd name="textAreaTop" fmla="*/ 0 h 363960"/>
              <a:gd name="textAreaBottom" fmla="*/ 364320 h 363960"/>
            </a:gdLst>
            <a:ahLst/>
            <a:cxnLst/>
            <a:rect l="textAreaLeft" t="textAreaTop" r="textAreaRight" b="textAreaBottom"/>
            <a:pathLst>
              <a:path w="3960440" h="369332" fill="none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FFFFFF">
                <a:lumMod val="85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800" b="1" strike="noStrike" spc="-1">
                <a:solidFill>
                  <a:schemeClr val="dk1"/>
                </a:solidFill>
                <a:latin typeface="Calibri"/>
              </a:rPr>
              <a:t>Aspek literasi sains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Textfeld 13"/>
          <p:cNvSpPr/>
          <p:nvPr/>
        </p:nvSpPr>
        <p:spPr>
          <a:xfrm>
            <a:off x="7536240" y="3676320"/>
            <a:ext cx="3960000" cy="363960"/>
          </a:xfrm>
          <a:custGeom>
            <a:avLst/>
            <a:gdLst>
              <a:gd name="textAreaLeft" fmla="*/ 0 w 3960000"/>
              <a:gd name="textAreaRight" fmla="*/ 3960360 w 3960000"/>
              <a:gd name="textAreaTop" fmla="*/ 0 h 363960"/>
              <a:gd name="textAreaBottom" fmla="*/ 364320 h 363960"/>
            </a:gdLst>
            <a:ahLst/>
            <a:cxnLst/>
            <a:rect l="textAreaLeft" t="textAreaTop" r="textAreaRight" b="textAreaBottom"/>
            <a:pathLst>
              <a:path w="3960440" h="369332" fill="none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FFFFFF">
                <a:lumMod val="95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800" b="1" strike="noStrike" spc="-1">
                <a:solidFill>
                  <a:schemeClr val="dk1"/>
                </a:solidFill>
                <a:latin typeface="Calibri"/>
              </a:rPr>
              <a:t>Istilah dan konsep ilmiah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Textfeld 14"/>
          <p:cNvSpPr/>
          <p:nvPr/>
        </p:nvSpPr>
        <p:spPr>
          <a:xfrm>
            <a:off x="7536240" y="4482000"/>
            <a:ext cx="3960000" cy="363960"/>
          </a:xfrm>
          <a:custGeom>
            <a:avLst/>
            <a:gdLst>
              <a:gd name="textAreaLeft" fmla="*/ 0 w 3960000"/>
              <a:gd name="textAreaRight" fmla="*/ 3960360 w 3960000"/>
              <a:gd name="textAreaTop" fmla="*/ 0 h 363960"/>
              <a:gd name="textAreaBottom" fmla="*/ 364320 h 363960"/>
            </a:gdLst>
            <a:ahLst/>
            <a:cxnLst/>
            <a:rect l="textAreaLeft" t="textAreaTop" r="textAreaRight" b="textAreaBottom"/>
            <a:pathLst>
              <a:path w="3960440" h="369332" fill="none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FFFFFF">
                <a:lumMod val="95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800" b="1" strike="noStrike" spc="-1">
                <a:solidFill>
                  <a:schemeClr val="dk1"/>
                </a:solidFill>
                <a:latin typeface="Calibri"/>
              </a:rPr>
              <a:t>Hakikat Sains (NOS)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Textfeld 16"/>
          <p:cNvSpPr/>
          <p:nvPr/>
        </p:nvSpPr>
        <p:spPr>
          <a:xfrm>
            <a:off x="7536240" y="5292000"/>
            <a:ext cx="3960000" cy="638280"/>
          </a:xfrm>
          <a:custGeom>
            <a:avLst/>
            <a:gdLst>
              <a:gd name="textAreaLeft" fmla="*/ 0 w 3960000"/>
              <a:gd name="textAreaRight" fmla="*/ 3960360 w 3960000"/>
              <a:gd name="textAreaTop" fmla="*/ 0 h 638280"/>
              <a:gd name="textAreaBottom" fmla="*/ 638640 h 638280"/>
            </a:gdLst>
            <a:ahLst/>
            <a:cxnLst/>
            <a:rect l="textAreaLeft" t="textAreaTop" r="textAreaRight" b="textAreaBottom"/>
            <a:pathLst>
              <a:path w="3960440" h="646331" fill="none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45771" y="172820"/>
                  <a:pt x="3980278" y="434839"/>
                  <a:pt x="3960440" y="646331"/>
                </a:cubicBezTo>
                <a:cubicBezTo>
                  <a:pt x="3792145" y="627289"/>
                  <a:pt x="3403212" y="664172"/>
                  <a:pt x="3260762" y="646331"/>
                </a:cubicBezTo>
                <a:cubicBezTo>
                  <a:pt x="3118312" y="628490"/>
                  <a:pt x="2874602" y="633156"/>
                  <a:pt x="2719502" y="646331"/>
                </a:cubicBezTo>
                <a:cubicBezTo>
                  <a:pt x="2564402" y="659506"/>
                  <a:pt x="2298301" y="655900"/>
                  <a:pt x="2138638" y="646331"/>
                </a:cubicBezTo>
                <a:cubicBezTo>
                  <a:pt x="1978975" y="636762"/>
                  <a:pt x="1712065" y="663505"/>
                  <a:pt x="1557773" y="646331"/>
                </a:cubicBezTo>
                <a:cubicBezTo>
                  <a:pt x="1403481" y="629157"/>
                  <a:pt x="1143948" y="635429"/>
                  <a:pt x="937304" y="646331"/>
                </a:cubicBezTo>
                <a:cubicBezTo>
                  <a:pt x="730660" y="657233"/>
                  <a:pt x="220749" y="684698"/>
                  <a:pt x="0" y="646331"/>
                </a:cubicBezTo>
                <a:cubicBezTo>
                  <a:pt x="19736" y="364986"/>
                  <a:pt x="-15741" y="154649"/>
                  <a:pt x="0" y="0"/>
                </a:cubicBezTo>
                <a:close/>
              </a:path>
              <a:path w="3960440" h="646331" stroke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57195" y="289946"/>
                  <a:pt x="3974165" y="367506"/>
                  <a:pt x="3960440" y="646331"/>
                </a:cubicBezTo>
                <a:cubicBezTo>
                  <a:pt x="3828940" y="630131"/>
                  <a:pt x="3581794" y="646260"/>
                  <a:pt x="3419180" y="646331"/>
                </a:cubicBezTo>
                <a:cubicBezTo>
                  <a:pt x="3256566" y="646402"/>
                  <a:pt x="2930817" y="675798"/>
                  <a:pt x="2719502" y="646331"/>
                </a:cubicBezTo>
                <a:cubicBezTo>
                  <a:pt x="2508187" y="616864"/>
                  <a:pt x="2327072" y="623272"/>
                  <a:pt x="2019824" y="646331"/>
                </a:cubicBezTo>
                <a:cubicBezTo>
                  <a:pt x="1712576" y="669390"/>
                  <a:pt x="1676448" y="652313"/>
                  <a:pt x="1478564" y="646331"/>
                </a:cubicBezTo>
                <a:cubicBezTo>
                  <a:pt x="1280680" y="640349"/>
                  <a:pt x="1023950" y="675784"/>
                  <a:pt x="858095" y="646331"/>
                </a:cubicBezTo>
                <a:cubicBezTo>
                  <a:pt x="692240" y="616878"/>
                  <a:pt x="264876" y="624532"/>
                  <a:pt x="0" y="646331"/>
                </a:cubicBezTo>
                <a:cubicBezTo>
                  <a:pt x="23443" y="480945"/>
                  <a:pt x="14751" y="15114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FFFFFF">
                <a:lumMod val="95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800" b="1" strike="noStrike" spc="-1">
                <a:solidFill>
                  <a:schemeClr val="dk1"/>
                </a:solidFill>
                <a:latin typeface="Calibri"/>
              </a:rPr>
              <a:t>Dampak ilmu pengetahuan dan teknologi terhadap masyarakat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Textfeld 17"/>
          <p:cNvSpPr/>
          <p:nvPr/>
        </p:nvSpPr>
        <p:spPr>
          <a:xfrm>
            <a:off x="2045520" y="3676320"/>
            <a:ext cx="3960000" cy="363960"/>
          </a:xfrm>
          <a:custGeom>
            <a:avLst/>
            <a:gdLst>
              <a:gd name="textAreaLeft" fmla="*/ 0 w 3960000"/>
              <a:gd name="textAreaRight" fmla="*/ 3960360 w 3960000"/>
              <a:gd name="textAreaTop" fmla="*/ 0 h 363960"/>
              <a:gd name="textAreaBottom" fmla="*/ 364320 h 363960"/>
            </a:gdLst>
            <a:ahLst/>
            <a:cxnLst/>
            <a:rect l="textAreaLeft" t="textAreaTop" r="textAreaRight" b="textAreaBottom"/>
            <a:pathLst>
              <a:path w="3960440" h="369332" fill="none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FFFFFF">
                <a:lumMod val="95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800" b="1" strike="noStrike" spc="-1">
                <a:solidFill>
                  <a:schemeClr val="dk1"/>
                </a:solidFill>
                <a:latin typeface="Calibri"/>
              </a:rPr>
              <a:t>Mengakses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Textfeld 18"/>
          <p:cNvSpPr/>
          <p:nvPr/>
        </p:nvSpPr>
        <p:spPr>
          <a:xfrm>
            <a:off x="2059200" y="4482000"/>
            <a:ext cx="3960000" cy="363960"/>
          </a:xfrm>
          <a:custGeom>
            <a:avLst/>
            <a:gdLst>
              <a:gd name="textAreaLeft" fmla="*/ 0 w 3960000"/>
              <a:gd name="textAreaRight" fmla="*/ 3960360 w 3960000"/>
              <a:gd name="textAreaTop" fmla="*/ 0 h 363960"/>
              <a:gd name="textAreaBottom" fmla="*/ 364320 h 363960"/>
            </a:gdLst>
            <a:ahLst/>
            <a:cxnLst/>
            <a:rect l="textAreaLeft" t="textAreaTop" r="textAreaRight" b="textAreaBottom"/>
            <a:pathLst>
              <a:path w="3960440" h="369332" fill="none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FFFFFF">
                <a:lumMod val="95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800" b="1" strike="noStrike" spc="-1">
                <a:solidFill>
                  <a:schemeClr val="dk1"/>
                </a:solidFill>
                <a:latin typeface="Calibri"/>
              </a:rPr>
              <a:t>Analisa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Textfeld 19"/>
          <p:cNvSpPr/>
          <p:nvPr/>
        </p:nvSpPr>
        <p:spPr>
          <a:xfrm>
            <a:off x="2059200" y="5292000"/>
            <a:ext cx="3960000" cy="363960"/>
          </a:xfrm>
          <a:custGeom>
            <a:avLst/>
            <a:gdLst>
              <a:gd name="textAreaLeft" fmla="*/ 0 w 3960000"/>
              <a:gd name="textAreaRight" fmla="*/ 3960360 w 3960000"/>
              <a:gd name="textAreaTop" fmla="*/ 0 h 363960"/>
              <a:gd name="textAreaBottom" fmla="*/ 364320 h 363960"/>
            </a:gdLst>
            <a:ahLst/>
            <a:cxnLst/>
            <a:rect l="textAreaLeft" t="textAreaTop" r="textAreaRight" b="textAreaBottom"/>
            <a:pathLst>
              <a:path w="3960440" h="369332" fill="none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FFFFFF">
                <a:lumMod val="95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800" b="1" strike="noStrike" spc="-1">
                <a:solidFill>
                  <a:schemeClr val="dk1"/>
                </a:solidFill>
                <a:latin typeface="Calibri"/>
              </a:rPr>
              <a:t>Evaluasi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Textfeld 20"/>
          <p:cNvSpPr/>
          <p:nvPr/>
        </p:nvSpPr>
        <p:spPr>
          <a:xfrm>
            <a:off x="2059200" y="6022800"/>
            <a:ext cx="3960000" cy="363960"/>
          </a:xfrm>
          <a:custGeom>
            <a:avLst/>
            <a:gdLst>
              <a:gd name="textAreaLeft" fmla="*/ 0 w 3960000"/>
              <a:gd name="textAreaRight" fmla="*/ 3960360 w 3960000"/>
              <a:gd name="textAreaTop" fmla="*/ 0 h 363960"/>
              <a:gd name="textAreaBottom" fmla="*/ 364320 h 363960"/>
            </a:gdLst>
            <a:ahLst/>
            <a:cxnLst/>
            <a:rect l="textAreaLeft" t="textAreaTop" r="textAreaRight" b="textAreaBottom"/>
            <a:pathLst>
              <a:path w="3960440" h="369332" fill="none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FFFFFF">
                <a:lumMod val="95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d" sz="1800" b="1" strike="noStrike" spc="-1">
                <a:solidFill>
                  <a:schemeClr val="dk1"/>
                </a:solidFill>
                <a:latin typeface="Calibri"/>
              </a:rPr>
              <a:t>Penciptaan</a:t>
            </a:r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66" name="Gerade Verbindung mit Pfeil 22"/>
          <p:cNvCxnSpPr>
            <a:stCxn id="163" idx="3"/>
            <a:endCxn id="160" idx="1"/>
          </p:cNvCxnSpPr>
          <p:nvPr/>
        </p:nvCxnSpPr>
        <p:spPr>
          <a:xfrm>
            <a:off x="3880800" y="4482000"/>
            <a:ext cx="4196880" cy="360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</p:cxnSp>
      <p:cxnSp>
        <p:nvCxnSpPr>
          <p:cNvPr id="167" name="Gerade Verbindung mit Pfeil 25"/>
          <p:cNvCxnSpPr>
            <a:stCxn id="164" idx="3"/>
            <a:endCxn id="159" idx="1"/>
          </p:cNvCxnSpPr>
          <p:nvPr/>
        </p:nvCxnSpPr>
        <p:spPr>
          <a:xfrm flipV="1">
            <a:off x="3880800" y="3676320"/>
            <a:ext cx="4196880" cy="1616040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</p:cxnSp>
      <p:cxnSp>
        <p:nvCxnSpPr>
          <p:cNvPr id="168" name="Gerade Verbindung mit Pfeil 28"/>
          <p:cNvCxnSpPr>
            <a:stCxn id="162" idx="3"/>
            <a:endCxn id="159" idx="1"/>
          </p:cNvCxnSpPr>
          <p:nvPr/>
        </p:nvCxnSpPr>
        <p:spPr>
          <a:xfrm>
            <a:off x="3867120" y="3676320"/>
            <a:ext cx="4210560" cy="360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</p:cxnSp>
      <p:cxnSp>
        <p:nvCxnSpPr>
          <p:cNvPr id="169" name="Gerade Verbindung mit Pfeil 33"/>
          <p:cNvCxnSpPr>
            <a:stCxn id="163" idx="3"/>
            <a:endCxn id="159" idx="1"/>
          </p:cNvCxnSpPr>
          <p:nvPr/>
        </p:nvCxnSpPr>
        <p:spPr>
          <a:xfrm flipV="1">
            <a:off x="3880800" y="3676320"/>
            <a:ext cx="4196880" cy="806040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</p:cxnSp>
      <p:cxnSp>
        <p:nvCxnSpPr>
          <p:cNvPr id="170" name="Gerade Verbindung mit Pfeil 36"/>
          <p:cNvCxnSpPr>
            <a:stCxn id="165" idx="3"/>
            <a:endCxn id="159" idx="1"/>
          </p:cNvCxnSpPr>
          <p:nvPr/>
        </p:nvCxnSpPr>
        <p:spPr>
          <a:xfrm flipV="1">
            <a:off x="3880800" y="3676320"/>
            <a:ext cx="4196880" cy="2346840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</p:cxnSp>
      <p:cxnSp>
        <p:nvCxnSpPr>
          <p:cNvPr id="171" name="Gerade Verbindung mit Pfeil 49"/>
          <p:cNvCxnSpPr>
            <a:stCxn id="164" idx="3"/>
            <a:endCxn id="160" idx="1"/>
          </p:cNvCxnSpPr>
          <p:nvPr/>
        </p:nvCxnSpPr>
        <p:spPr>
          <a:xfrm flipV="1">
            <a:off x="3880800" y="4482000"/>
            <a:ext cx="4196880" cy="810360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</p:cxnSp>
      <p:cxnSp>
        <p:nvCxnSpPr>
          <p:cNvPr id="172" name="Gerade Verbindung mit Pfeil 53"/>
          <p:cNvCxnSpPr>
            <a:stCxn id="165" idx="3"/>
            <a:endCxn id="160" idx="1"/>
          </p:cNvCxnSpPr>
          <p:nvPr/>
        </p:nvCxnSpPr>
        <p:spPr>
          <a:xfrm flipV="1">
            <a:off x="3880800" y="4482000"/>
            <a:ext cx="4196880" cy="1541160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</p:cxnSp>
      <p:cxnSp>
        <p:nvCxnSpPr>
          <p:cNvPr id="173" name="Gerade Verbindung mit Pfeil 56"/>
          <p:cNvCxnSpPr>
            <a:stCxn id="164" idx="3"/>
            <a:endCxn id="161" idx="1"/>
          </p:cNvCxnSpPr>
          <p:nvPr/>
        </p:nvCxnSpPr>
        <p:spPr>
          <a:xfrm>
            <a:off x="3880800" y="5292000"/>
            <a:ext cx="4196880" cy="360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</p:cxnSp>
      <p:cxnSp>
        <p:nvCxnSpPr>
          <p:cNvPr id="174" name="Gerade Verbindung mit Pfeil 59"/>
          <p:cNvCxnSpPr>
            <a:stCxn id="165" idx="3"/>
            <a:endCxn id="161" idx="1"/>
          </p:cNvCxnSpPr>
          <p:nvPr/>
        </p:nvCxnSpPr>
        <p:spPr>
          <a:xfrm flipV="1">
            <a:off x="3880800" y="5292000"/>
            <a:ext cx="4196880" cy="731160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</p:cxnSp>
      <p:sp>
        <p:nvSpPr>
          <p:cNvPr id="175" name="Textfeld 7"/>
          <p:cNvSpPr/>
          <p:nvPr/>
        </p:nvSpPr>
        <p:spPr>
          <a:xfrm>
            <a:off x="5375880" y="6076800"/>
            <a:ext cx="679752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id" sz="800" b="0" strike="noStrike" spc="-1">
                <a:solidFill>
                  <a:schemeClr val="dk1"/>
                </a:solidFill>
                <a:latin typeface="Calibri"/>
              </a:rPr>
              <a:t>Belova, Chang Rundgren &amp; Eilks, 2015</a:t>
            </a:r>
            <a:endParaRPr lang="en-GB" sz="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64760" y="803520"/>
            <a:ext cx="8229240" cy="93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3600" b="0" strike="noStrike" spc="-1">
                <a:solidFill>
                  <a:schemeClr val="dk1"/>
                </a:solidFill>
                <a:latin typeface="Calibri"/>
              </a:rPr>
              <a:t>Ide Informasi yang Difilter</a:t>
            </a:r>
          </a:p>
        </p:txBody>
      </p:sp>
      <p:sp>
        <p:nvSpPr>
          <p:cNvPr id="177" name="Textfeld 4"/>
          <p:cNvSpPr/>
          <p:nvPr/>
        </p:nvSpPr>
        <p:spPr>
          <a:xfrm>
            <a:off x="3049200" y="5981400"/>
            <a:ext cx="9142560" cy="2725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id" sz="1200" b="0" strike="noStrike" spc="-1">
                <a:solidFill>
                  <a:schemeClr val="dk1"/>
                </a:solidFill>
                <a:latin typeface="Calibri"/>
              </a:rPr>
              <a:t>(Lippel, Stuckey dan Eilks, 2012; Eilks, Nielsen, dan Hofstein, 2012)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78" name="Gruppieren 16"/>
          <p:cNvGrpSpPr/>
          <p:nvPr/>
        </p:nvGrpSpPr>
        <p:grpSpPr>
          <a:xfrm>
            <a:off x="2053080" y="1792800"/>
            <a:ext cx="8291160" cy="4064400"/>
            <a:chOff x="2053080" y="1792800"/>
            <a:chExt cx="8291160" cy="4064400"/>
          </a:xfrm>
        </p:grpSpPr>
        <p:grpSp>
          <p:nvGrpSpPr>
            <p:cNvPr id="179" name="Gruppieren 2"/>
            <p:cNvGrpSpPr/>
            <p:nvPr/>
          </p:nvGrpSpPr>
          <p:grpSpPr>
            <a:xfrm>
              <a:off x="2053080" y="1792800"/>
              <a:ext cx="7992360" cy="408960"/>
              <a:chOff x="2053080" y="1792800"/>
              <a:chExt cx="7992360" cy="408960"/>
            </a:xfrm>
          </p:grpSpPr>
          <p:sp>
            <p:nvSpPr>
              <p:cNvPr id="180" name="Abgerundetes Rechteck 13"/>
              <p:cNvSpPr/>
              <p:nvPr/>
            </p:nvSpPr>
            <p:spPr>
              <a:xfrm>
                <a:off x="2053080" y="1802160"/>
                <a:ext cx="7992360" cy="3996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81" name="Textfeld 4"/>
              <p:cNvSpPr/>
              <p:nvPr/>
            </p:nvSpPr>
            <p:spPr>
              <a:xfrm>
                <a:off x="2053080" y="1792800"/>
                <a:ext cx="799236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id" sz="1800" b="1" strike="noStrike" spc="-1">
                    <a:solidFill>
                      <a:schemeClr val="dk1"/>
                    </a:solidFill>
                    <a:latin typeface="Calibri"/>
                  </a:rPr>
                  <a:t>Sains, Ilmuwan, Informasi Ilmiah</a:t>
                </a:r>
                <a:endParaRPr lang="en-GB" sz="18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82" name="Gruppieren 15"/>
            <p:cNvGrpSpPr/>
            <p:nvPr/>
          </p:nvGrpSpPr>
          <p:grpSpPr>
            <a:xfrm>
              <a:off x="2064600" y="5450040"/>
              <a:ext cx="7992360" cy="407160"/>
              <a:chOff x="2064600" y="5450040"/>
              <a:chExt cx="7992360" cy="407160"/>
            </a:xfrm>
          </p:grpSpPr>
          <p:sp>
            <p:nvSpPr>
              <p:cNvPr id="183" name="Abgerundetes Rechteck 14"/>
              <p:cNvSpPr/>
              <p:nvPr/>
            </p:nvSpPr>
            <p:spPr>
              <a:xfrm>
                <a:off x="2064600" y="5450040"/>
                <a:ext cx="7992360" cy="40716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84" name="Textfeld 5"/>
              <p:cNvSpPr/>
              <p:nvPr/>
            </p:nvSpPr>
            <p:spPr>
              <a:xfrm>
                <a:off x="2064600" y="5450040"/>
                <a:ext cx="7992360" cy="394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id" sz="2000" b="1" strike="noStrike" spc="-1">
                    <a:solidFill>
                      <a:schemeClr val="dk1"/>
                    </a:solidFill>
                    <a:latin typeface="Calibri"/>
                  </a:rPr>
                  <a:t>Warga Negara (Non-Ilmuwan)</a:t>
                </a:r>
                <a:endParaRPr lang="en-GB" sz="20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85" name="Textfeld 1"/>
            <p:cNvSpPr/>
            <p:nvPr/>
          </p:nvSpPr>
          <p:spPr>
            <a:xfrm>
              <a:off x="2053080" y="2237760"/>
              <a:ext cx="35172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800" b="1" strike="noStrike" spc="-1">
                  <a:solidFill>
                    <a:srgbClr val="025952"/>
                  </a:solidFill>
                  <a:latin typeface="Calibri"/>
                </a:rPr>
                <a:t>Siapa yang menyaring informasi?</a:t>
              </a:r>
              <a:endParaRPr lang="en-GB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86" name="Grafik 3" descr="Filter"/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/>
          </p:blipFill>
          <p:spPr>
            <a:xfrm>
              <a:off x="4343400" y="2225520"/>
              <a:ext cx="3384000" cy="36014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7" name="Textfeld 7"/>
            <p:cNvSpPr/>
            <p:nvPr/>
          </p:nvSpPr>
          <p:spPr>
            <a:xfrm>
              <a:off x="5875560" y="2237760"/>
              <a:ext cx="44686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1800" b="1" strike="noStrike" spc="-1">
                  <a:solidFill>
                    <a:srgbClr val="025952"/>
                  </a:solidFill>
                  <a:latin typeface="Calibri"/>
                </a:rPr>
                <a:t>Bagaimana informasi disaring?</a:t>
              </a:r>
              <a:endParaRPr lang="en-GB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8" name="Textfeld 8"/>
            <p:cNvSpPr/>
            <p:nvPr/>
          </p:nvSpPr>
          <p:spPr>
            <a:xfrm>
              <a:off x="2464200" y="2899800"/>
              <a:ext cx="2652120" cy="1919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id" sz="2000" b="0" strike="noStrike" spc="-1">
                  <a:solidFill>
                    <a:schemeClr val="dk1"/>
                  </a:solidFill>
                  <a:latin typeface="Calibri"/>
                </a:rPr>
                <a:t>Jurnalis</a:t>
              </a:r>
              <a:endParaRPr lang="en-GB" sz="20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id" sz="2000" b="0" strike="noStrike" spc="-1">
                  <a:solidFill>
                    <a:schemeClr val="dk1"/>
                  </a:solidFill>
                  <a:latin typeface="Calibri"/>
                </a:rPr>
                <a:t>Politisi</a:t>
              </a:r>
              <a:endParaRPr lang="en-GB" sz="20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id" sz="2000" b="0" strike="noStrike" spc="-1">
                  <a:solidFill>
                    <a:schemeClr val="dk1"/>
                  </a:solidFill>
                  <a:latin typeface="Calibri"/>
                </a:rPr>
                <a:t>Pengiklan</a:t>
              </a:r>
              <a:endParaRPr lang="en-GB" sz="20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id" sz="2000" b="0" strike="noStrike" spc="-1">
                  <a:solidFill>
                    <a:schemeClr val="dk1"/>
                  </a:solidFill>
                  <a:latin typeface="Calibri"/>
                </a:rPr>
                <a:t>Pelobi</a:t>
              </a:r>
              <a:endParaRPr lang="en-GB" sz="20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id" sz="2000" b="0" strike="noStrike" spc="-1">
                  <a:solidFill>
                    <a:schemeClr val="dk1"/>
                  </a:solidFill>
                  <a:latin typeface="Calibri"/>
                </a:rPr>
                <a:t>Kelompok Kepentingan</a:t>
              </a:r>
              <a:endParaRPr lang="en-GB" sz="20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id" sz="2000" b="0" strike="noStrike" spc="-1">
                  <a:solidFill>
                    <a:schemeClr val="dk1"/>
                  </a:solidFill>
                  <a:latin typeface="Calibri"/>
                </a:rPr>
                <a:t>…</a:t>
              </a:r>
              <a:endParaRPr lang="en-GB" sz="2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9" name="Textfeld 9"/>
            <p:cNvSpPr/>
            <p:nvPr/>
          </p:nvSpPr>
          <p:spPr>
            <a:xfrm>
              <a:off x="6738840" y="3960360"/>
              <a:ext cx="31078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just" defTabSz="914400">
                <a:lnSpc>
                  <a:spcPct val="100000"/>
                </a:lnSpc>
              </a:pPr>
              <a:r>
                <a:rPr lang="id" sz="1800" b="0" strike="noStrike" spc="-1">
                  <a:solidFill>
                    <a:schemeClr val="dk1"/>
                  </a:solidFill>
                  <a:latin typeface="Calibri"/>
                </a:rPr>
                <a:t>Minat, keyakinan, sikap, ...</a:t>
              </a:r>
              <a:endParaRPr lang="en-GB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0" name="Rechteck 11"/>
            <p:cNvSpPr/>
            <p:nvPr/>
          </p:nvSpPr>
          <p:spPr>
            <a:xfrm>
              <a:off x="7327080" y="2761200"/>
              <a:ext cx="252000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just" defTabSz="914400">
                <a:lnSpc>
                  <a:spcPct val="100000"/>
                </a:lnSpc>
              </a:pPr>
              <a:r>
                <a:rPr lang="id" sz="1800" b="0" strike="noStrike" spc="-1">
                  <a:solidFill>
                    <a:schemeClr val="dk1"/>
                  </a:solidFill>
                  <a:latin typeface="Calibri"/>
                </a:rPr>
                <a:t>pilih, pahami, tertarik (atau tidak), antusias (atau tidak), ....</a:t>
              </a:r>
              <a:endParaRPr lang="en-GB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1" name="Rechteck 12"/>
            <p:cNvSpPr/>
            <p:nvPr/>
          </p:nvSpPr>
          <p:spPr>
            <a:xfrm>
              <a:off x="6738840" y="4496220"/>
              <a:ext cx="310788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just" defTabSz="914400">
                <a:lnSpc>
                  <a:spcPct val="100000"/>
                </a:lnSpc>
              </a:pPr>
              <a:r>
                <a:rPr lang="id" sz="1800" b="0" strike="noStrike" spc="-1" dirty="0">
                  <a:solidFill>
                    <a:schemeClr val="dk1"/>
                  </a:solidFill>
                  <a:latin typeface="Calibri"/>
                </a:rPr>
                <a:t>Keterampilan dalam menjelaskan, menulis, mengilustrasikan, ...</a:t>
              </a:r>
              <a:endParaRPr lang="en-GB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4400" b="0" strike="noStrike" spc="-1">
                <a:solidFill>
                  <a:schemeClr val="dk1"/>
                </a:solidFill>
                <a:latin typeface="Calibri Light"/>
              </a:rPr>
              <a:t>Sains dan media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2063880" y="1557360"/>
            <a:ext cx="9360360" cy="4608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Membentuk pemahaman masyarakat tentang sains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Semakin banyak Anda mengonsumsi, semakin negatif hasilnya.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de-D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4" name="Fußzeilenplatzhalter 4"/>
          <p:cNvSpPr/>
          <p:nvPr/>
        </p:nvSpPr>
        <p:spPr>
          <a:xfrm>
            <a:off x="0" y="6310440"/>
            <a:ext cx="6336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id" sz="12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(Dhingra, 2003; Guerris et all., 2020; Maier et al., 2014; Lee &amp; Niederdeppe, 2011; </a:t>
            </a:r>
            <a:r>
              <a:rPr lang="id" sz="1200" b="0" strike="noStrike" spc="-1" baseline="30000">
                <a:solidFill>
                  <a:schemeClr val="dk1"/>
                </a:solidFill>
                <a:latin typeface="Calibri"/>
                <a:ea typeface="ＭＳ Ｐゴシック"/>
              </a:rPr>
              <a:t>1 </a:t>
            </a:r>
            <a:r>
              <a:rPr lang="id" sz="12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Hove, Paek &amp; Isaacson, 2011, hal. 524; gambar dibuat dengan ChatGPT)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5" name="Grafik 3"/>
          <p:cNvPicPr/>
          <p:nvPr/>
        </p:nvPicPr>
        <p:blipFill>
          <a:blip r:embed="rId3"/>
          <a:stretch/>
        </p:blipFill>
        <p:spPr>
          <a:xfrm>
            <a:off x="3168360" y="2493720"/>
            <a:ext cx="5682960" cy="3672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d" sz="4400" b="0" strike="noStrike" spc="-1">
                <a:solidFill>
                  <a:schemeClr val="dk1"/>
                </a:solidFill>
                <a:latin typeface="Calibri Light"/>
              </a:rPr>
              <a:t>Sains dan media</a:t>
            </a:r>
            <a:endParaRPr lang="de-DE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1021680" y="1567080"/>
            <a:ext cx="5688000" cy="4608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memengaruhi ide-ide kaum muda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tentang sains (atau NOS)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d" sz="24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perilaku mereka dalam keputusan sosio-ilmiah</a:t>
            </a:r>
            <a:endParaRPr lang="de-DE" sz="2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241"/>
              </a:spcBef>
              <a:buNone/>
            </a:pPr>
            <a:endParaRPr lang="de-DE" sz="12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de-DE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8" name="Fußzeilenplatzhalter 4"/>
          <p:cNvSpPr/>
          <p:nvPr/>
        </p:nvSpPr>
        <p:spPr>
          <a:xfrm>
            <a:off x="0" y="6310440"/>
            <a:ext cx="6336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id" sz="12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(Dhingra, 2003; Guerris et all., 2020; Maier et al., 2014; Lee &amp; Niederdeppe, 2011; </a:t>
            </a:r>
            <a:r>
              <a:rPr lang="id" sz="1200" b="0" strike="noStrike" spc="-1" baseline="30000">
                <a:solidFill>
                  <a:schemeClr val="dk1"/>
                </a:solidFill>
                <a:latin typeface="Calibri"/>
                <a:ea typeface="ＭＳ Ｐゴシック"/>
              </a:rPr>
              <a:t>1 </a:t>
            </a:r>
            <a:r>
              <a:rPr lang="id" sz="1200" b="0" strike="noStrike" spc="-1">
                <a:solidFill>
                  <a:schemeClr val="dk1"/>
                </a:solidFill>
                <a:latin typeface="Calibri"/>
                <a:ea typeface="ＭＳ Ｐゴシック"/>
              </a:rPr>
              <a:t>Hove, Paek &amp; Isaacson, 2011, hal. 524; gambar dibuat dengan ChatGPT)</a:t>
            </a:r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9" name="Grafik 4"/>
          <p:cNvPicPr/>
          <p:nvPr/>
        </p:nvPicPr>
        <p:blipFill>
          <a:blip r:embed="rId3"/>
          <a:stretch/>
        </p:blipFill>
        <p:spPr>
          <a:xfrm>
            <a:off x="7246080" y="1863720"/>
            <a:ext cx="4534200" cy="30466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2423</Words>
  <Application>Microsoft Office PowerPoint</Application>
  <PresentationFormat>Breitbild</PresentationFormat>
  <Paragraphs>283</Paragraphs>
  <Slides>31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Symbol</vt:lpstr>
      <vt:lpstr>Wingdings</vt:lpstr>
      <vt:lpstr>Office</vt:lpstr>
      <vt:lpstr>Literasi Media Ilmiah – Aspek Kunci untuk PRESS</vt:lpstr>
      <vt:lpstr>Apa pengalaman Anda dengan media modern (misalnya media sosial) di kelas sains?</vt:lpstr>
      <vt:lpstr>Sains di media</vt:lpstr>
      <vt:lpstr>PowerPoint-Präsentation</vt:lpstr>
      <vt:lpstr>PowerPoint-Präsentation</vt:lpstr>
      <vt:lpstr>Literasi Media Ilmiah</vt:lpstr>
      <vt:lpstr>Ide Informasi yang Difilter</vt:lpstr>
      <vt:lpstr>Sains dan media</vt:lpstr>
      <vt:lpstr>Sains dan media</vt:lpstr>
      <vt:lpstr>Sains dan media</vt:lpstr>
      <vt:lpstr>Antara misinformasi dan manipulasi</vt:lpstr>
      <vt:lpstr>Antara misinformasi dan manipulasi</vt:lpstr>
      <vt:lpstr>Antara misinformasi dan manipulasi</vt:lpstr>
      <vt:lpstr>Media di kelas kimia – situasi terkini</vt:lpstr>
      <vt:lpstr>Media di kelas kimia - tuntutan</vt:lpstr>
      <vt:lpstr>Contoh konteks: keberlanjutan di media sosial</vt:lpstr>
      <vt:lpstr>Kunjungi jejaring sosial pilihan Anda dan cari tagar #sustainability. Jelaskan kesan Anda!</vt:lpstr>
      <vt:lpstr>Keberlanjutan di media sosial</vt:lpstr>
      <vt:lpstr>PowerPoint-Präsentation</vt:lpstr>
      <vt:lpstr>Keberlanjutan dalam Angka</vt:lpstr>
      <vt:lpstr>Analisis Postingan (N = 300)</vt:lpstr>
      <vt:lpstr>Urutan pengajaran singkat tentang keberlanjutan di media sosial</vt:lpstr>
      <vt:lpstr>"Apa yang terlintas di benak Anda ketika mendengar “Keberlanjutan”?</vt:lpstr>
      <vt:lpstr>Tahap Kerja</vt:lpstr>
      <vt:lpstr>Pos Sendiri – Galeri Jalan-Jalan</vt:lpstr>
      <vt:lpstr>Mentimeter (kiri) vs. Pasca Kuesioner (kanan)</vt:lpstr>
      <vt:lpstr>Tugas: Uraikan urutan pengajaran Anda sendiri yang mendorong literasi media ilmiah dan ESD. Bekerjalah dalam kelompok!</vt:lpstr>
      <vt:lpstr>Pembahasan: Bagaimana kita dapat menumbuhkan literasi media ilmiah (kritis) di kelas sains?</vt:lpstr>
      <vt:lpstr>Pikiran akhir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/>
  <dc:creator>reviewer</dc:creator>
  <dc:description/>
  <cp:lastModifiedBy>ingo eilks</cp:lastModifiedBy>
  <cp:revision>25</cp:revision>
  <dcterms:created xsi:type="dcterms:W3CDTF">2023-11-09T10:04:11Z</dcterms:created>
  <dcterms:modified xsi:type="dcterms:W3CDTF">2025-09-04T16:27:26Z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23</vt:i4>
  </property>
  <property fmtid="{D5CDD505-2E9C-101B-9397-08002B2CF9AE}" pid="3" name="PresentationFormat">
    <vt:lpwstr>Breitbild</vt:lpwstr>
  </property>
  <property fmtid="{D5CDD505-2E9C-101B-9397-08002B2CF9AE}" pid="4" name="Slides">
    <vt:i4>31</vt:i4>
  </property>
</Properties>
</file>