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62" r:id="rId4"/>
    <p:sldId id="749" r:id="rId5"/>
    <p:sldId id="839" r:id="rId6"/>
    <p:sldId id="840" r:id="rId7"/>
    <p:sldId id="522" r:id="rId8"/>
    <p:sldId id="841" r:id="rId9"/>
    <p:sldId id="811" r:id="rId10"/>
    <p:sldId id="820" r:id="rId11"/>
    <p:sldId id="753" r:id="rId12"/>
    <p:sldId id="808" r:id="rId13"/>
    <p:sldId id="821" r:id="rId14"/>
    <p:sldId id="744" r:id="rId15"/>
    <p:sldId id="809" r:id="rId16"/>
    <p:sldId id="842" r:id="rId17"/>
    <p:sldId id="843" r:id="rId18"/>
    <p:sldId id="823" r:id="rId19"/>
    <p:sldId id="1212" r:id="rId20"/>
    <p:sldId id="313" r:id="rId21"/>
    <p:sldId id="1213" r:id="rId22"/>
    <p:sldId id="1214" r:id="rId23"/>
    <p:sldId id="328" r:id="rId24"/>
    <p:sldId id="1205" r:id="rId25"/>
    <p:sldId id="1206" r:id="rId26"/>
    <p:sldId id="267" r:id="rId27"/>
    <p:sldId id="1215" r:id="rId28"/>
    <p:sldId id="273" r:id="rId29"/>
    <p:sldId id="339" r:id="rId30"/>
    <p:sldId id="739" r:id="rId31"/>
    <p:sldId id="1160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21" autoAdjust="0"/>
    <p:restoredTop sz="84648"/>
  </p:normalViewPr>
  <p:slideViewPr>
    <p:cSldViewPr snapToGrid="0">
      <p:cViewPr varScale="1">
        <p:scale>
          <a:sx n="93" d="100"/>
          <a:sy n="93" d="100"/>
        </p:scale>
        <p:origin x="1626" y="96"/>
      </p:cViewPr>
      <p:guideLst/>
    </p:cSldViewPr>
  </p:slideViewPr>
  <p:outlineViewPr>
    <p:cViewPr>
      <p:scale>
        <a:sx n="33" d="100"/>
        <a:sy n="33" d="100"/>
      </p:scale>
      <p:origin x="0" y="-211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yad Malouf" userId="2fd0c98d045c6b9a" providerId="LiveId" clId="{7389FCCB-8F8F-4FFC-A457-00A166B7D83E}"/>
    <pc:docChg chg="undo redo custSel modSld">
      <pc:chgData name="Iyad Malouf" userId="2fd0c98d045c6b9a" providerId="LiveId" clId="{7389FCCB-8F8F-4FFC-A457-00A166B7D83E}" dt="2025-07-31T17:35:26.184" v="572" actId="20577"/>
      <pc:docMkLst>
        <pc:docMk/>
      </pc:docMkLst>
      <pc:sldChg chg="modSp mod">
        <pc:chgData name="Iyad Malouf" userId="2fd0c98d045c6b9a" providerId="LiveId" clId="{7389FCCB-8F8F-4FFC-A457-00A166B7D83E}" dt="2025-07-31T13:43:14.250" v="10" actId="6549"/>
        <pc:sldMkLst>
          <pc:docMk/>
          <pc:sldMk cId="3325159247" sldId="256"/>
        </pc:sldMkLst>
        <pc:spChg chg="mod">
          <ac:chgData name="Iyad Malouf" userId="2fd0c98d045c6b9a" providerId="LiveId" clId="{7389FCCB-8F8F-4FFC-A457-00A166B7D83E}" dt="2025-07-31T13:43:14.250" v="10" actId="6549"/>
          <ac:spMkLst>
            <pc:docMk/>
            <pc:sldMk cId="3325159247" sldId="256"/>
            <ac:spMk id="2" creationId="{00000000-0000-0000-0000-000000000000}"/>
          </ac:spMkLst>
        </pc:spChg>
      </pc:sldChg>
      <pc:sldChg chg="modSp mod">
        <pc:chgData name="Iyad Malouf" userId="2fd0c98d045c6b9a" providerId="LiveId" clId="{7389FCCB-8F8F-4FFC-A457-00A166B7D83E}" dt="2025-07-31T13:44:33.486" v="21" actId="20577"/>
        <pc:sldMkLst>
          <pc:docMk/>
          <pc:sldMk cId="732133572" sldId="258"/>
        </pc:sldMkLst>
        <pc:spChg chg="mod">
          <ac:chgData name="Iyad Malouf" userId="2fd0c98d045c6b9a" providerId="LiveId" clId="{7389FCCB-8F8F-4FFC-A457-00A166B7D83E}" dt="2025-07-31T13:44:33.486" v="21" actId="20577"/>
          <ac:spMkLst>
            <pc:docMk/>
            <pc:sldMk cId="732133572" sldId="258"/>
            <ac:spMk id="2" creationId="{00000000-0000-0000-0000-000000000000}"/>
          </ac:spMkLst>
        </pc:spChg>
      </pc:sldChg>
      <pc:sldChg chg="modSp mod">
        <pc:chgData name="Iyad Malouf" userId="2fd0c98d045c6b9a" providerId="LiveId" clId="{7389FCCB-8F8F-4FFC-A457-00A166B7D83E}" dt="2025-07-31T13:45:16.378" v="54" actId="20577"/>
        <pc:sldMkLst>
          <pc:docMk/>
          <pc:sldMk cId="2344331736" sldId="262"/>
        </pc:sldMkLst>
        <pc:spChg chg="mod">
          <ac:chgData name="Iyad Malouf" userId="2fd0c98d045c6b9a" providerId="LiveId" clId="{7389FCCB-8F8F-4FFC-A457-00A166B7D83E}" dt="2025-07-31T13:45:16.378" v="54" actId="20577"/>
          <ac:spMkLst>
            <pc:docMk/>
            <pc:sldMk cId="2344331736" sldId="262"/>
            <ac:spMk id="2" creationId="{00000000-0000-0000-0000-000000000000}"/>
          </ac:spMkLst>
        </pc:spChg>
      </pc:sldChg>
      <pc:sldChg chg="modSp mod">
        <pc:chgData name="Iyad Malouf" userId="2fd0c98d045c6b9a" providerId="LiveId" clId="{7389FCCB-8F8F-4FFC-A457-00A166B7D83E}" dt="2025-07-31T13:46:30.094" v="61" actId="114"/>
        <pc:sldMkLst>
          <pc:docMk/>
          <pc:sldMk cId="3473728101" sldId="749"/>
        </pc:sldMkLst>
        <pc:spChg chg="mod">
          <ac:chgData name="Iyad Malouf" userId="2fd0c98d045c6b9a" providerId="LiveId" clId="{7389FCCB-8F8F-4FFC-A457-00A166B7D83E}" dt="2025-07-31T13:46:12.690" v="57"/>
          <ac:spMkLst>
            <pc:docMk/>
            <pc:sldMk cId="3473728101" sldId="749"/>
            <ac:spMk id="8" creationId="{A28F713A-A860-AC94-7CF4-8352EC4977C2}"/>
          </ac:spMkLst>
        </pc:spChg>
        <pc:spChg chg="mod">
          <ac:chgData name="Iyad Malouf" userId="2fd0c98d045c6b9a" providerId="LiveId" clId="{7389FCCB-8F8F-4FFC-A457-00A166B7D83E}" dt="2025-07-31T13:46:30.094" v="61" actId="114"/>
          <ac:spMkLst>
            <pc:docMk/>
            <pc:sldMk cId="3473728101" sldId="749"/>
            <ac:spMk id="9" creationId="{65767721-1146-9EF6-3B4A-E48CCEE0C415}"/>
          </ac:spMkLst>
        </pc:spChg>
        <pc:spChg chg="mod">
          <ac:chgData name="Iyad Malouf" userId="2fd0c98d045c6b9a" providerId="LiveId" clId="{7389FCCB-8F8F-4FFC-A457-00A166B7D83E}" dt="2025-07-31T13:46:12.690" v="57"/>
          <ac:spMkLst>
            <pc:docMk/>
            <pc:sldMk cId="3473728101" sldId="749"/>
            <ac:spMk id="10" creationId="{7651B4A3-2AFA-DAA2-D414-1C59DA4005D5}"/>
          </ac:spMkLst>
        </pc:spChg>
        <pc:spChg chg="mod">
          <ac:chgData name="Iyad Malouf" userId="2fd0c98d045c6b9a" providerId="LiveId" clId="{7389FCCB-8F8F-4FFC-A457-00A166B7D83E}" dt="2025-07-31T13:46:12.690" v="57"/>
          <ac:spMkLst>
            <pc:docMk/>
            <pc:sldMk cId="3473728101" sldId="749"/>
            <ac:spMk id="11" creationId="{37E642E2-6F9B-71E1-1B17-7F917F1533F3}"/>
          </ac:spMkLst>
        </pc:spChg>
        <pc:grpChg chg="mod">
          <ac:chgData name="Iyad Malouf" userId="2fd0c98d045c6b9a" providerId="LiveId" clId="{7389FCCB-8F8F-4FFC-A457-00A166B7D83E}" dt="2025-07-31T13:46:12.690" v="57"/>
          <ac:grpSpMkLst>
            <pc:docMk/>
            <pc:sldMk cId="3473728101" sldId="749"/>
            <ac:grpSpMk id="5" creationId="{5CA27403-9B09-48EF-4ECB-3D352A2C47F9}"/>
          </ac:grpSpMkLst>
        </pc:grpChg>
        <pc:grpChg chg="mod">
          <ac:chgData name="Iyad Malouf" userId="2fd0c98d045c6b9a" providerId="LiveId" clId="{7389FCCB-8F8F-4FFC-A457-00A166B7D83E}" dt="2025-07-31T13:46:12.690" v="57"/>
          <ac:grpSpMkLst>
            <pc:docMk/>
            <pc:sldMk cId="3473728101" sldId="749"/>
            <ac:grpSpMk id="6" creationId="{FFFF33AF-1F67-ACDD-F651-C9FF1D4ED744}"/>
          </ac:grpSpMkLst>
        </pc:grpChg>
        <pc:grpChg chg="mod">
          <ac:chgData name="Iyad Malouf" userId="2fd0c98d045c6b9a" providerId="LiveId" clId="{7389FCCB-8F8F-4FFC-A457-00A166B7D83E}" dt="2025-07-31T13:46:12.690" v="57"/>
          <ac:grpSpMkLst>
            <pc:docMk/>
            <pc:sldMk cId="3473728101" sldId="749"/>
            <ac:grpSpMk id="7" creationId="{3CE6A571-9F21-C8F4-FC4B-0C6B19AEB92D}"/>
          </ac:grpSpMkLst>
        </pc:grpChg>
      </pc:sldChg>
      <pc:sldChg chg="modSp mod">
        <pc:chgData name="Iyad Malouf" userId="2fd0c98d045c6b9a" providerId="LiveId" clId="{7389FCCB-8F8F-4FFC-A457-00A166B7D83E}" dt="2025-07-31T13:52:49.076" v="565" actId="6549"/>
        <pc:sldMkLst>
          <pc:docMk/>
          <pc:sldMk cId="3746348534" sldId="839"/>
        </pc:sldMkLst>
        <pc:spChg chg="mod">
          <ac:chgData name="Iyad Malouf" userId="2fd0c98d045c6b9a" providerId="LiveId" clId="{7389FCCB-8F8F-4FFC-A457-00A166B7D83E}" dt="2025-07-31T13:47:35.900" v="107" actId="1076"/>
          <ac:spMkLst>
            <pc:docMk/>
            <pc:sldMk cId="3746348534" sldId="839"/>
            <ac:spMk id="3" creationId="{906BD105-6F52-8ECF-9288-1D38D045DC8E}"/>
          </ac:spMkLst>
        </pc:spChg>
        <pc:spChg chg="mod">
          <ac:chgData name="Iyad Malouf" userId="2fd0c98d045c6b9a" providerId="LiveId" clId="{7389FCCB-8F8F-4FFC-A457-00A166B7D83E}" dt="2025-07-31T13:48:17.389" v="162" actId="20577"/>
          <ac:spMkLst>
            <pc:docMk/>
            <pc:sldMk cId="3746348534" sldId="839"/>
            <ac:spMk id="7" creationId="{2D3C2DBA-F8D0-5813-E5D5-9449DF627DD0}"/>
          </ac:spMkLst>
        </pc:spChg>
        <pc:spChg chg="mod">
          <ac:chgData name="Iyad Malouf" userId="2fd0c98d045c6b9a" providerId="LiveId" clId="{7389FCCB-8F8F-4FFC-A457-00A166B7D83E}" dt="2025-07-31T13:48:07.854" v="137" actId="20577"/>
          <ac:spMkLst>
            <pc:docMk/>
            <pc:sldMk cId="3746348534" sldId="839"/>
            <ac:spMk id="8" creationId="{44CD7816-8E9A-651A-8E9A-5AB93B6A3A8D}"/>
          </ac:spMkLst>
        </pc:spChg>
        <pc:spChg chg="mod">
          <ac:chgData name="Iyad Malouf" userId="2fd0c98d045c6b9a" providerId="LiveId" clId="{7389FCCB-8F8F-4FFC-A457-00A166B7D83E}" dt="2025-07-31T13:51:17.200" v="422"/>
          <ac:spMkLst>
            <pc:docMk/>
            <pc:sldMk cId="3746348534" sldId="839"/>
            <ac:spMk id="9" creationId="{E3ABDB5F-BA92-78EE-5392-ACD69A33BC0D}"/>
          </ac:spMkLst>
        </pc:spChg>
        <pc:spChg chg="mod">
          <ac:chgData name="Iyad Malouf" userId="2fd0c98d045c6b9a" providerId="LiveId" clId="{7389FCCB-8F8F-4FFC-A457-00A166B7D83E}" dt="2025-07-31T13:49:52.450" v="371" actId="20577"/>
          <ac:spMkLst>
            <pc:docMk/>
            <pc:sldMk cId="3746348534" sldId="839"/>
            <ac:spMk id="10" creationId="{6870B115-20FA-0627-AAA3-AFBA71641EBD}"/>
          </ac:spMkLst>
        </pc:spChg>
        <pc:spChg chg="mod">
          <ac:chgData name="Iyad Malouf" userId="2fd0c98d045c6b9a" providerId="LiveId" clId="{7389FCCB-8F8F-4FFC-A457-00A166B7D83E}" dt="2025-07-31T13:49:38.426" v="333" actId="20577"/>
          <ac:spMkLst>
            <pc:docMk/>
            <pc:sldMk cId="3746348534" sldId="839"/>
            <ac:spMk id="11" creationId="{B4C6BFED-BDBA-4FFA-5977-6A14CFC17467}"/>
          </ac:spMkLst>
        </pc:spChg>
        <pc:spChg chg="mod">
          <ac:chgData name="Iyad Malouf" userId="2fd0c98d045c6b9a" providerId="LiveId" clId="{7389FCCB-8F8F-4FFC-A457-00A166B7D83E}" dt="2025-07-31T13:50:40.639" v="415" actId="1076"/>
          <ac:spMkLst>
            <pc:docMk/>
            <pc:sldMk cId="3746348534" sldId="839"/>
            <ac:spMk id="12" creationId="{543BB67F-A5DD-7160-1BDA-CD84CAC68456}"/>
          </ac:spMkLst>
        </pc:spChg>
        <pc:spChg chg="mod">
          <ac:chgData name="Iyad Malouf" userId="2fd0c98d045c6b9a" providerId="LiveId" clId="{7389FCCB-8F8F-4FFC-A457-00A166B7D83E}" dt="2025-07-31T13:49:30.691" v="317" actId="20577"/>
          <ac:spMkLst>
            <pc:docMk/>
            <pc:sldMk cId="3746348534" sldId="839"/>
            <ac:spMk id="13" creationId="{16F6C98C-9DDB-D81A-14AD-36A964DBAEBB}"/>
          </ac:spMkLst>
        </pc:spChg>
        <pc:spChg chg="mod">
          <ac:chgData name="Iyad Malouf" userId="2fd0c98d045c6b9a" providerId="LiveId" clId="{7389FCCB-8F8F-4FFC-A457-00A166B7D83E}" dt="2025-07-31T13:51:17.200" v="422"/>
          <ac:spMkLst>
            <pc:docMk/>
            <pc:sldMk cId="3746348534" sldId="839"/>
            <ac:spMk id="14" creationId="{B17CCCAE-F4BB-1F57-AC83-4392B1CFE985}"/>
          </ac:spMkLst>
        </pc:spChg>
        <pc:spChg chg="mod">
          <ac:chgData name="Iyad Malouf" userId="2fd0c98d045c6b9a" providerId="LiveId" clId="{7389FCCB-8F8F-4FFC-A457-00A166B7D83E}" dt="2025-07-31T13:48:46.287" v="243" actId="20577"/>
          <ac:spMkLst>
            <pc:docMk/>
            <pc:sldMk cId="3746348534" sldId="839"/>
            <ac:spMk id="15" creationId="{25E2D6C5-9FD6-5572-84C5-2F7469C3C1D1}"/>
          </ac:spMkLst>
        </pc:spChg>
        <pc:spChg chg="mod">
          <ac:chgData name="Iyad Malouf" userId="2fd0c98d045c6b9a" providerId="LiveId" clId="{7389FCCB-8F8F-4FFC-A457-00A166B7D83E}" dt="2025-07-31T13:51:17.200" v="422"/>
          <ac:spMkLst>
            <pc:docMk/>
            <pc:sldMk cId="3746348534" sldId="839"/>
            <ac:spMk id="16" creationId="{68264DB9-487A-BD95-CBAB-CC811F5A2D2E}"/>
          </ac:spMkLst>
        </pc:spChg>
        <pc:spChg chg="mod">
          <ac:chgData name="Iyad Malouf" userId="2fd0c98d045c6b9a" providerId="LiveId" clId="{7389FCCB-8F8F-4FFC-A457-00A166B7D83E}" dt="2025-07-31T13:48:54.929" v="259" actId="20577"/>
          <ac:spMkLst>
            <pc:docMk/>
            <pc:sldMk cId="3746348534" sldId="839"/>
            <ac:spMk id="17" creationId="{01CD2579-AFBF-75AF-BB90-327D260AE679}"/>
          </ac:spMkLst>
        </pc:spChg>
        <pc:spChg chg="mod">
          <ac:chgData name="Iyad Malouf" userId="2fd0c98d045c6b9a" providerId="LiveId" clId="{7389FCCB-8F8F-4FFC-A457-00A166B7D83E}" dt="2025-07-31T13:51:17.200" v="422"/>
          <ac:spMkLst>
            <pc:docMk/>
            <pc:sldMk cId="3746348534" sldId="839"/>
            <ac:spMk id="18" creationId="{CBD15938-92D8-D06B-AE79-DD8F4BC59523}"/>
          </ac:spMkLst>
        </pc:spChg>
        <pc:spChg chg="mod">
          <ac:chgData name="Iyad Malouf" userId="2fd0c98d045c6b9a" providerId="LiveId" clId="{7389FCCB-8F8F-4FFC-A457-00A166B7D83E}" dt="2025-07-31T13:51:17.200" v="422"/>
          <ac:spMkLst>
            <pc:docMk/>
            <pc:sldMk cId="3746348534" sldId="839"/>
            <ac:spMk id="19" creationId="{256CC783-AA66-DE0D-04B6-ADEAD223AB55}"/>
          </ac:spMkLst>
        </pc:spChg>
        <pc:spChg chg="mod">
          <ac:chgData name="Iyad Malouf" userId="2fd0c98d045c6b9a" providerId="LiveId" clId="{7389FCCB-8F8F-4FFC-A457-00A166B7D83E}" dt="2025-07-31T13:52:49.076" v="565" actId="6549"/>
          <ac:spMkLst>
            <pc:docMk/>
            <pc:sldMk cId="3746348534" sldId="839"/>
            <ac:spMk id="21" creationId="{9CFCBD3B-C485-8C25-5910-DAF99BACD566}"/>
          </ac:spMkLst>
        </pc:spChg>
        <pc:spChg chg="mod">
          <ac:chgData name="Iyad Malouf" userId="2fd0c98d045c6b9a" providerId="LiveId" clId="{7389FCCB-8F8F-4FFC-A457-00A166B7D83E}" dt="2025-07-31T13:51:17.200" v="422"/>
          <ac:spMkLst>
            <pc:docMk/>
            <pc:sldMk cId="3746348534" sldId="839"/>
            <ac:spMk id="23" creationId="{D7FFFA6C-3253-EAA2-7AFA-947C5DABC194}"/>
          </ac:spMkLst>
        </pc:spChg>
        <pc:spChg chg="mod">
          <ac:chgData name="Iyad Malouf" userId="2fd0c98d045c6b9a" providerId="LiveId" clId="{7389FCCB-8F8F-4FFC-A457-00A166B7D83E}" dt="2025-07-31T13:51:17.200" v="422"/>
          <ac:spMkLst>
            <pc:docMk/>
            <pc:sldMk cId="3746348534" sldId="839"/>
            <ac:spMk id="26" creationId="{D504F92C-4428-74FF-EEFA-4DF8B245B0BE}"/>
          </ac:spMkLst>
        </pc:spChg>
        <pc:spChg chg="mod">
          <ac:chgData name="Iyad Malouf" userId="2fd0c98d045c6b9a" providerId="LiveId" clId="{7389FCCB-8F8F-4FFC-A457-00A166B7D83E}" dt="2025-07-31T13:51:17.200" v="422"/>
          <ac:spMkLst>
            <pc:docMk/>
            <pc:sldMk cId="3746348534" sldId="839"/>
            <ac:spMk id="27" creationId="{F04C0F67-AFE4-0EBA-5E4F-2426B5AB106D}"/>
          </ac:spMkLst>
        </pc:spChg>
        <pc:spChg chg="mod">
          <ac:chgData name="Iyad Malouf" userId="2fd0c98d045c6b9a" providerId="LiveId" clId="{7389FCCB-8F8F-4FFC-A457-00A166B7D83E}" dt="2025-07-31T13:51:17.200" v="422"/>
          <ac:spMkLst>
            <pc:docMk/>
            <pc:sldMk cId="3746348534" sldId="839"/>
            <ac:spMk id="31" creationId="{69B7F80B-1F02-C028-C363-1AF56BB4C789}"/>
          </ac:spMkLst>
        </pc:spChg>
        <pc:spChg chg="mod">
          <ac:chgData name="Iyad Malouf" userId="2fd0c98d045c6b9a" providerId="LiveId" clId="{7389FCCB-8F8F-4FFC-A457-00A166B7D83E}" dt="2025-07-31T13:51:17.200" v="422"/>
          <ac:spMkLst>
            <pc:docMk/>
            <pc:sldMk cId="3746348534" sldId="839"/>
            <ac:spMk id="39" creationId="{684C6C19-EA47-FDFE-3102-30EDF450A437}"/>
          </ac:spMkLst>
        </pc:spChg>
        <pc:grpChg chg="mod">
          <ac:chgData name="Iyad Malouf" userId="2fd0c98d045c6b9a" providerId="LiveId" clId="{7389FCCB-8F8F-4FFC-A457-00A166B7D83E}" dt="2025-07-31T13:47:33.031" v="106" actId="1076"/>
          <ac:grpSpMkLst>
            <pc:docMk/>
            <pc:sldMk cId="3746348534" sldId="839"/>
            <ac:grpSpMk id="5" creationId="{1E0BDF44-8997-E775-D935-C5C383CC6A1B}"/>
          </ac:grpSpMkLst>
        </pc:grpChg>
      </pc:sldChg>
      <pc:sldChg chg="modSp mod">
        <pc:chgData name="Iyad Malouf" userId="2fd0c98d045c6b9a" providerId="LiveId" clId="{7389FCCB-8F8F-4FFC-A457-00A166B7D83E}" dt="2025-07-31T17:35:26.184" v="572" actId="20577"/>
        <pc:sldMkLst>
          <pc:docMk/>
          <pc:sldMk cId="1500073922" sldId="840"/>
        </pc:sldMkLst>
        <pc:spChg chg="mod">
          <ac:chgData name="Iyad Malouf" userId="2fd0c98d045c6b9a" providerId="LiveId" clId="{7389FCCB-8F8F-4FFC-A457-00A166B7D83E}" dt="2025-07-31T17:35:26.184" v="572" actId="20577"/>
          <ac:spMkLst>
            <pc:docMk/>
            <pc:sldMk cId="1500073922" sldId="840"/>
            <ac:spMk id="2" creationId="{2D374713-E237-4057-83E7-86D6015F9873}"/>
          </ac:spMkLst>
        </pc:spChg>
      </pc:sldChg>
    </pc:docChg>
  </pc:docChgLst>
  <pc:docChgLst>
    <pc:chgData name="Iyad Malouf" userId="2fd0c98d045c6b9a" providerId="LiveId" clId="{75B5BC35-57EA-4B2E-B7D5-C424FC08091D}"/>
    <pc:docChg chg="custSel modSld">
      <pc:chgData name="Iyad Malouf" userId="2fd0c98d045c6b9a" providerId="LiveId" clId="{75B5BC35-57EA-4B2E-B7D5-C424FC08091D}" dt="2025-08-03T14:31:45.150" v="24" actId="20577"/>
      <pc:docMkLst>
        <pc:docMk/>
      </pc:docMkLst>
      <pc:sldChg chg="modSp mod">
        <pc:chgData name="Iyad Malouf" userId="2fd0c98d045c6b9a" providerId="LiveId" clId="{75B5BC35-57EA-4B2E-B7D5-C424FC08091D}" dt="2025-08-03T14:30:53.404" v="18" actId="20577"/>
        <pc:sldMkLst>
          <pc:docMk/>
          <pc:sldMk cId="732133572" sldId="258"/>
        </pc:sldMkLst>
        <pc:spChg chg="mod">
          <ac:chgData name="Iyad Malouf" userId="2fd0c98d045c6b9a" providerId="LiveId" clId="{75B5BC35-57EA-4B2E-B7D5-C424FC08091D}" dt="2025-08-03T14:30:53.404" v="18" actId="20577"/>
          <ac:spMkLst>
            <pc:docMk/>
            <pc:sldMk cId="732133572" sldId="258"/>
            <ac:spMk id="2" creationId="{00000000-0000-0000-0000-000000000000}"/>
          </ac:spMkLst>
        </pc:spChg>
      </pc:sldChg>
      <pc:sldChg chg="modSp mod">
        <pc:chgData name="Iyad Malouf" userId="2fd0c98d045c6b9a" providerId="LiveId" clId="{75B5BC35-57EA-4B2E-B7D5-C424FC08091D}" dt="2025-08-03T14:31:15" v="23" actId="27636"/>
        <pc:sldMkLst>
          <pc:docMk/>
          <pc:sldMk cId="884001063" sldId="522"/>
        </pc:sldMkLst>
        <pc:spChg chg="mod">
          <ac:chgData name="Iyad Malouf" userId="2fd0c98d045c6b9a" providerId="LiveId" clId="{75B5BC35-57EA-4B2E-B7D5-C424FC08091D}" dt="2025-08-03T14:31:15" v="23" actId="27636"/>
          <ac:spMkLst>
            <pc:docMk/>
            <pc:sldMk cId="884001063" sldId="522"/>
            <ac:spMk id="11" creationId="{00000000-0000-0000-0000-000000000000}"/>
          </ac:spMkLst>
        </pc:spChg>
      </pc:sldChg>
      <pc:sldChg chg="modSp mod">
        <pc:chgData name="Iyad Malouf" userId="2fd0c98d045c6b9a" providerId="LiveId" clId="{75B5BC35-57EA-4B2E-B7D5-C424FC08091D}" dt="2025-08-03T14:31:45.150" v="24" actId="20577"/>
        <pc:sldMkLst>
          <pc:docMk/>
          <pc:sldMk cId="1655538260" sldId="753"/>
        </pc:sldMkLst>
        <pc:spChg chg="mod">
          <ac:chgData name="Iyad Malouf" userId="2fd0c98d045c6b9a" providerId="LiveId" clId="{75B5BC35-57EA-4B2E-B7D5-C424FC08091D}" dt="2025-08-03T14:31:45.150" v="24" actId="20577"/>
          <ac:spMkLst>
            <pc:docMk/>
            <pc:sldMk cId="1655538260" sldId="753"/>
            <ac:spMk id="7" creationId="{607FC75D-FE9D-7B7A-162D-D17A9D24E18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63ea2836028ff93/Uni%20Datein/Master%20Arbeit/Erhebung%20Insta%20%5e0%20Tik%20Tok/Daten%20Erhebung%20Insta%20u.%20TikTok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63ea2836028ff93/Uni%20Datein/Master%20Arbeit/Ergebnisse%20Fragebogen/Fragebogen%20Auswertu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'[Daten Erhebung Insta u. TikTok.xlsx]Zusammenfassung'!$B$2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'[Daten Erhebung Insta u. TikTok.xlsx]Zusammenfassung'!$A$3:$A$6</c:f>
              <c:strCache>
                <c:ptCount val="4"/>
                <c:pt idx="0">
                  <c:v>Ökologisch</c:v>
                </c:pt>
                <c:pt idx="1">
                  <c:v>Sozial</c:v>
                </c:pt>
                <c:pt idx="2">
                  <c:v>Ökonomisch</c:v>
                </c:pt>
                <c:pt idx="3">
                  <c:v>Mehrere Dimensionen</c:v>
                </c:pt>
              </c:strCache>
            </c:strRef>
          </c:cat>
          <c:val>
            <c:numRef>
              <c:f>'[Daten Erhebung Insta u. TikTok.xlsx]Zusammenfassung'!$B$3:$B$6</c:f>
              <c:numCache>
                <c:formatCode>General</c:formatCode>
                <c:ptCount val="4"/>
                <c:pt idx="0">
                  <c:v>80</c:v>
                </c:pt>
                <c:pt idx="1">
                  <c:v>24</c:v>
                </c:pt>
                <c:pt idx="2">
                  <c:v>20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D8-4766-90FB-F23731C94DC4}"/>
            </c:ext>
          </c:extLst>
        </c:ser>
        <c:ser>
          <c:idx val="1"/>
          <c:order val="1"/>
          <c:tx>
            <c:strRef>
              <c:f>'[Daten Erhebung Insta u. TikTok.xlsx]Zusammenfassung'!$C$2</c:f>
              <c:strCache>
                <c:ptCount val="1"/>
                <c:pt idx="0">
                  <c:v>TikTok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'[Daten Erhebung Insta u. TikTok.xlsx]Zusammenfassung'!$A$3:$A$6</c:f>
              <c:strCache>
                <c:ptCount val="4"/>
                <c:pt idx="0">
                  <c:v>Ökologisch</c:v>
                </c:pt>
                <c:pt idx="1">
                  <c:v>Sozial</c:v>
                </c:pt>
                <c:pt idx="2">
                  <c:v>Ökonomisch</c:v>
                </c:pt>
                <c:pt idx="3">
                  <c:v>Mehrere Dimensionen</c:v>
                </c:pt>
              </c:strCache>
            </c:strRef>
          </c:cat>
          <c:val>
            <c:numRef>
              <c:f>'[Daten Erhebung Insta u. TikTok.xlsx]Zusammenfassung'!$C$3:$C$6</c:f>
              <c:numCache>
                <c:formatCode>General</c:formatCode>
                <c:ptCount val="4"/>
                <c:pt idx="0">
                  <c:v>89</c:v>
                </c:pt>
                <c:pt idx="1">
                  <c:v>2</c:v>
                </c:pt>
                <c:pt idx="2">
                  <c:v>12</c:v>
                </c:pt>
                <c:pt idx="3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D8-4766-90FB-F23731C94DC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11223856"/>
        <c:axId val="1511224816"/>
      </c:barChart>
      <c:catAx>
        <c:axId val="151122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511224816"/>
        <c:crosses val="autoZero"/>
        <c:auto val="0"/>
        <c:lblAlgn val="ctr"/>
        <c:lblOffset val="100"/>
        <c:noMultiLvlLbl val="0"/>
      </c:catAx>
      <c:valAx>
        <c:axId val="151122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Number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posts</a:t>
                </a:r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1122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'[Fragebogen Auswertung.xlsx]Tabelle6'!$C$69</c:f>
              <c:strCache>
                <c:ptCount val="1"/>
                <c:pt idx="0">
                  <c:v>mentimeter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'[Fragebogen Auswertung.xlsx]Tabelle6'!$B$70:$B$75</c:f>
              <c:strCache>
                <c:ptCount val="6"/>
                <c:pt idx="0">
                  <c:v>ökologisch</c:v>
                </c:pt>
                <c:pt idx="1">
                  <c:v>ökonomisch</c:v>
                </c:pt>
                <c:pt idx="2">
                  <c:v>sozial</c:v>
                </c:pt>
                <c:pt idx="3">
                  <c:v>persönliches Handeln</c:v>
                </c:pt>
                <c:pt idx="4">
                  <c:v>zukünftige Generation</c:v>
                </c:pt>
                <c:pt idx="5">
                  <c:v>Handlungsprinzip</c:v>
                </c:pt>
              </c:strCache>
            </c:strRef>
          </c:cat>
          <c:val>
            <c:numRef>
              <c:f>'[Fragebogen Auswertung.xlsx]Tabelle6'!$C$70:$C$75</c:f>
              <c:numCache>
                <c:formatCode>General</c:formatCode>
                <c:ptCount val="6"/>
                <c:pt idx="0">
                  <c:v>6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B2-441D-881C-1357E32BF253}"/>
            </c:ext>
          </c:extLst>
        </c:ser>
        <c:ser>
          <c:idx val="1"/>
          <c:order val="1"/>
          <c:tx>
            <c:strRef>
              <c:f>'[Fragebogen Auswertung.xlsx]Tabelle6'!$D$69</c:f>
              <c:strCache>
                <c:ptCount val="1"/>
                <c:pt idx="0">
                  <c:v>Fragebogen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'[Fragebogen Auswertung.xlsx]Tabelle6'!$B$70:$B$75</c:f>
              <c:strCache>
                <c:ptCount val="6"/>
                <c:pt idx="0">
                  <c:v>ökologisch</c:v>
                </c:pt>
                <c:pt idx="1">
                  <c:v>ökonomisch</c:v>
                </c:pt>
                <c:pt idx="2">
                  <c:v>sozial</c:v>
                </c:pt>
                <c:pt idx="3">
                  <c:v>persönliches Handeln</c:v>
                </c:pt>
                <c:pt idx="4">
                  <c:v>zukünftige Generation</c:v>
                </c:pt>
                <c:pt idx="5">
                  <c:v>Handlungsprinzip</c:v>
                </c:pt>
              </c:strCache>
            </c:strRef>
          </c:cat>
          <c:val>
            <c:numRef>
              <c:f>'[Fragebogen Auswertung.xlsx]Tabelle6'!$D$70:$D$75</c:f>
              <c:numCache>
                <c:formatCode>General</c:formatCode>
                <c:ptCount val="6"/>
                <c:pt idx="0">
                  <c:v>8</c:v>
                </c:pt>
                <c:pt idx="1">
                  <c:v>4</c:v>
                </c:pt>
                <c:pt idx="2">
                  <c:v>4</c:v>
                </c:pt>
                <c:pt idx="3">
                  <c:v>7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B2-441D-881C-1357E32BF2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7951600"/>
        <c:axId val="417959280"/>
      </c:barChart>
      <c:catAx>
        <c:axId val="41795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7959280"/>
        <c:crosses val="autoZero"/>
        <c:auto val="1"/>
        <c:lblAlgn val="ctr"/>
        <c:lblOffset val="100"/>
        <c:noMultiLvlLbl val="0"/>
      </c:catAx>
      <c:valAx>
        <c:axId val="41795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795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0.37107</cdr:x>
      <cdr:y>0.88835</cdr:y>
    </cdr:from>
    <cdr:to>
      <cdr:x>0.48401</cdr:x>
      <cdr:y>0.95189</cdr:y>
    </cdr:to>
    <cdr:sp macro="" textlink="">
      <cdr:nvSpPr>
        <cdr:cNvPr id="2" name="Textfeld 4">
          <a:extLst xmlns:a="http://schemas.openxmlformats.org/drawingml/2006/main">
            <a:ext uri="{FF2B5EF4-FFF2-40B4-BE49-F238E27FC236}">
              <a16:creationId xmlns:a16="http://schemas.microsoft.com/office/drawing/2014/main" id="{95593290-7314-131A-F668-DF9C10C46E5F}"/>
            </a:ext>
          </a:extLst>
        </cdr:cNvPr>
        <cdr:cNvSpPr txBox="1"/>
      </cdr:nvSpPr>
      <cdr:spPr>
        <a:xfrm xmlns:a="http://schemas.openxmlformats.org/drawingml/2006/main">
          <a:off x="3312368" y="4302932"/>
          <a:ext cx="1008112" cy="3077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ar-SA" sz="1400" dirty="0"/>
            <a:t>الاجتماعي</a:t>
          </a:r>
          <a:endParaRPr lang="de-DE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E2853-4AEA-8043-9D65-219AA7D2F62A}" type="datetimeFigureOut">
              <a:rPr lang="de-DE" smtClean="0"/>
              <a:t>03.08.2025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DB1CF-61CB-0C45-B834-69E42CEF13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304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This </a:t>
            </a:r>
            <a:r>
              <a:rPr lang="de-DE" dirty="0" err="1"/>
              <a:t>session</a:t>
            </a:r>
            <a:r>
              <a:rPr lang="de-DE" dirty="0"/>
              <a:t> </a:t>
            </a:r>
            <a:r>
              <a:rPr lang="de-DE" dirty="0" err="1"/>
              <a:t>relies</a:t>
            </a:r>
            <a:r>
              <a:rPr lang="de-DE" dirty="0"/>
              <a:t> </a:t>
            </a:r>
            <a:r>
              <a:rPr lang="de-DE" dirty="0" err="1"/>
              <a:t>heavily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activity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participants</a:t>
            </a:r>
            <a:r>
              <a:rPr lang="de-DE" dirty="0"/>
              <a:t> -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think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why</a:t>
            </a:r>
            <a:r>
              <a:rPr lang="de-DE" dirty="0"/>
              <a:t> a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perspective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relevant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considering</a:t>
            </a:r>
            <a:r>
              <a:rPr lang="de-DE" dirty="0"/>
              <a:t> ESD </a:t>
            </a:r>
            <a:r>
              <a:rPr lang="de-DE" dirty="0" err="1"/>
              <a:t>aspects</a:t>
            </a:r>
            <a:r>
              <a:rPr lang="de-DE" dirty="0"/>
              <a:t> and </a:t>
            </a:r>
            <a:r>
              <a:rPr lang="de-DE" dirty="0" err="1"/>
              <a:t>look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themselves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B1CF-61CB-0C45-B834-69E42CEF134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404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In </a:t>
            </a:r>
            <a:r>
              <a:rPr lang="de-DE" dirty="0" err="1"/>
              <a:t>chemistry</a:t>
            </a:r>
            <a:r>
              <a:rPr lang="de-DE" dirty="0"/>
              <a:t> </a:t>
            </a:r>
            <a:r>
              <a:rPr lang="de-DE" dirty="0" err="1"/>
              <a:t>classes</a:t>
            </a:r>
            <a:r>
              <a:rPr lang="de-DE" dirty="0"/>
              <a:t> - traditional </a:t>
            </a:r>
            <a:r>
              <a:rPr lang="de-DE" dirty="0" err="1"/>
              <a:t>media</a:t>
            </a:r>
            <a:r>
              <a:rPr lang="de-DE" dirty="0"/>
              <a:t> (</a:t>
            </a:r>
            <a:r>
              <a:rPr lang="de-DE" dirty="0" err="1"/>
              <a:t>newspapers</a:t>
            </a:r>
            <a:r>
              <a:rPr lang="de-DE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Limited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goals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lessons</a:t>
            </a:r>
            <a:r>
              <a:rPr lang="de-DE" dirty="0"/>
              <a:t>, </a:t>
            </a:r>
            <a:r>
              <a:rPr lang="de-DE" dirty="0" err="1"/>
              <a:t>context</a:t>
            </a:r>
            <a:r>
              <a:rPr lang="de-DE" dirty="0"/>
              <a:t> for </a:t>
            </a:r>
            <a:r>
              <a:rPr lang="de-DE" dirty="0" err="1"/>
              <a:t>experiments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tasks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Use </a:t>
            </a:r>
            <a:r>
              <a:rPr lang="de-DE" dirty="0" err="1"/>
              <a:t>of</a:t>
            </a:r>
            <a:r>
              <a:rPr lang="de-DE" dirty="0"/>
              <a:t> e.g. social </a:t>
            </a:r>
            <a:r>
              <a:rPr lang="de-DE" dirty="0" err="1"/>
              <a:t>media</a:t>
            </a:r>
            <a:r>
              <a:rPr lang="de-DE" dirty="0"/>
              <a:t> and </a:t>
            </a:r>
            <a:r>
              <a:rPr lang="de-DE" dirty="0" err="1"/>
              <a:t>advertising</a:t>
            </a:r>
            <a:r>
              <a:rPr lang="de-DE" dirty="0"/>
              <a:t> </a:t>
            </a:r>
            <a:r>
              <a:rPr lang="de-DE" dirty="0" err="1"/>
              <a:t>demanded</a:t>
            </a:r>
            <a:r>
              <a:rPr lang="de-DE" dirty="0"/>
              <a:t> for a </a:t>
            </a:r>
            <a:r>
              <a:rPr lang="de-DE" dirty="0" err="1"/>
              <a:t>long</a:t>
            </a:r>
            <a:r>
              <a:rPr lang="de-DE" dirty="0"/>
              <a:t> time, but not </a:t>
            </a:r>
            <a:r>
              <a:rPr lang="de-DE" dirty="0" err="1"/>
              <a:t>yet</a:t>
            </a:r>
            <a:r>
              <a:rPr lang="de-DE" dirty="0"/>
              <a:t> </a:t>
            </a:r>
            <a:r>
              <a:rPr lang="de-DE" dirty="0" err="1"/>
              <a:t>implemented</a:t>
            </a:r>
            <a:r>
              <a:rPr lang="de-DE" dirty="0"/>
              <a:t> in </a:t>
            </a:r>
            <a:r>
              <a:rPr lang="de-DE" dirty="0" err="1"/>
              <a:t>chemistry</a:t>
            </a:r>
            <a:r>
              <a:rPr lang="de-DE" dirty="0"/>
              <a:t> </a:t>
            </a:r>
            <a:r>
              <a:rPr lang="de-DE" dirty="0" err="1"/>
              <a:t>classes</a:t>
            </a:r>
            <a:r>
              <a:rPr lang="de-D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Learning </a:t>
            </a:r>
            <a:r>
              <a:rPr lang="de-DE" b="1" dirty="0" err="1"/>
              <a:t>with</a:t>
            </a:r>
            <a:r>
              <a:rPr lang="de-DE" dirty="0"/>
              <a:t> </a:t>
            </a:r>
            <a:r>
              <a:rPr lang="de-DE" dirty="0" err="1"/>
              <a:t>rather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b="1" dirty="0" err="1"/>
              <a:t>about</a:t>
            </a:r>
            <a:r>
              <a:rPr lang="de-DE" dirty="0"/>
              <a:t> </a:t>
            </a:r>
            <a:r>
              <a:rPr lang="de-DE" dirty="0" err="1"/>
              <a:t>media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Teachers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skeptical</a:t>
            </a:r>
            <a:r>
              <a:rPr lang="de-DE" dirty="0"/>
              <a:t> and </a:t>
            </a:r>
            <a:r>
              <a:rPr lang="de-DE" dirty="0" err="1"/>
              <a:t>don‘t</a:t>
            </a:r>
            <a:r>
              <a:rPr lang="de-DE" dirty="0"/>
              <a:t> </a:t>
            </a:r>
            <a:r>
              <a:rPr lang="de-DE" dirty="0" err="1"/>
              <a:t>feel</a:t>
            </a:r>
            <a:r>
              <a:rPr lang="de-DE" dirty="0"/>
              <a:t> </a:t>
            </a:r>
            <a:r>
              <a:rPr lang="de-DE" dirty="0" err="1"/>
              <a:t>prepared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FE915-6F63-475F-AEF3-292EDAD54A0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759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In </a:t>
            </a:r>
            <a:r>
              <a:rPr lang="de-DE" dirty="0" err="1"/>
              <a:t>chemistry</a:t>
            </a:r>
            <a:r>
              <a:rPr lang="de-DE" dirty="0"/>
              <a:t> </a:t>
            </a:r>
            <a:r>
              <a:rPr lang="de-DE" dirty="0" err="1"/>
              <a:t>classes</a:t>
            </a:r>
            <a:r>
              <a:rPr lang="de-DE" dirty="0"/>
              <a:t> - traditional </a:t>
            </a:r>
            <a:r>
              <a:rPr lang="de-DE" dirty="0" err="1"/>
              <a:t>media</a:t>
            </a:r>
            <a:r>
              <a:rPr lang="de-DE" dirty="0"/>
              <a:t> (</a:t>
            </a:r>
            <a:r>
              <a:rPr lang="de-DE" dirty="0" err="1"/>
              <a:t>newspapers</a:t>
            </a:r>
            <a:r>
              <a:rPr lang="de-DE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Limited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goals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lessons</a:t>
            </a:r>
            <a:r>
              <a:rPr lang="de-DE" dirty="0"/>
              <a:t>, </a:t>
            </a:r>
            <a:r>
              <a:rPr lang="de-DE" dirty="0" err="1"/>
              <a:t>context</a:t>
            </a:r>
            <a:r>
              <a:rPr lang="de-DE" dirty="0"/>
              <a:t> for </a:t>
            </a:r>
            <a:r>
              <a:rPr lang="de-DE" dirty="0" err="1"/>
              <a:t>experiments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tasks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Use </a:t>
            </a:r>
            <a:r>
              <a:rPr lang="de-DE" dirty="0" err="1"/>
              <a:t>of</a:t>
            </a:r>
            <a:r>
              <a:rPr lang="de-DE" dirty="0"/>
              <a:t> e.g. social </a:t>
            </a:r>
            <a:r>
              <a:rPr lang="de-DE" dirty="0" err="1"/>
              <a:t>media</a:t>
            </a:r>
            <a:r>
              <a:rPr lang="de-DE" dirty="0"/>
              <a:t> and </a:t>
            </a:r>
            <a:r>
              <a:rPr lang="de-DE" dirty="0" err="1"/>
              <a:t>advertising</a:t>
            </a:r>
            <a:r>
              <a:rPr lang="de-DE" dirty="0"/>
              <a:t> </a:t>
            </a:r>
            <a:r>
              <a:rPr lang="de-DE" dirty="0" err="1"/>
              <a:t>demanded</a:t>
            </a:r>
            <a:r>
              <a:rPr lang="de-DE" dirty="0"/>
              <a:t> for a </a:t>
            </a:r>
            <a:r>
              <a:rPr lang="de-DE" dirty="0" err="1"/>
              <a:t>long</a:t>
            </a:r>
            <a:r>
              <a:rPr lang="de-DE" dirty="0"/>
              <a:t> time, but not </a:t>
            </a:r>
            <a:r>
              <a:rPr lang="de-DE" dirty="0" err="1"/>
              <a:t>yet</a:t>
            </a:r>
            <a:r>
              <a:rPr lang="de-DE" dirty="0"/>
              <a:t> </a:t>
            </a:r>
            <a:r>
              <a:rPr lang="de-DE" dirty="0" err="1"/>
              <a:t>implemented</a:t>
            </a:r>
            <a:r>
              <a:rPr lang="de-DE" dirty="0"/>
              <a:t> in </a:t>
            </a:r>
            <a:r>
              <a:rPr lang="de-DE" dirty="0" err="1"/>
              <a:t>chemistry</a:t>
            </a:r>
            <a:r>
              <a:rPr lang="de-DE" dirty="0"/>
              <a:t> </a:t>
            </a:r>
            <a:r>
              <a:rPr lang="de-DE" dirty="0" err="1"/>
              <a:t>classes</a:t>
            </a:r>
            <a:r>
              <a:rPr lang="de-D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Learning </a:t>
            </a:r>
            <a:r>
              <a:rPr lang="de-DE" b="1" dirty="0" err="1"/>
              <a:t>with</a:t>
            </a:r>
            <a:r>
              <a:rPr lang="de-DE" dirty="0"/>
              <a:t> </a:t>
            </a:r>
            <a:r>
              <a:rPr lang="de-DE" dirty="0" err="1"/>
              <a:t>rather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b="1" dirty="0" err="1"/>
              <a:t>about</a:t>
            </a:r>
            <a:r>
              <a:rPr lang="de-DE" dirty="0"/>
              <a:t> </a:t>
            </a:r>
            <a:r>
              <a:rPr lang="de-DE" dirty="0" err="1"/>
              <a:t>media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Teachers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skeptical</a:t>
            </a:r>
            <a:r>
              <a:rPr lang="de-DE" dirty="0"/>
              <a:t> and </a:t>
            </a:r>
            <a:r>
              <a:rPr lang="de-DE" dirty="0" err="1"/>
              <a:t>don‘t</a:t>
            </a:r>
            <a:r>
              <a:rPr lang="de-DE" dirty="0"/>
              <a:t> </a:t>
            </a:r>
            <a:r>
              <a:rPr lang="de-DE" dirty="0" err="1"/>
              <a:t>feel</a:t>
            </a:r>
            <a:r>
              <a:rPr lang="de-DE" dirty="0"/>
              <a:t> </a:t>
            </a:r>
            <a:r>
              <a:rPr lang="de-DE" dirty="0" err="1"/>
              <a:t>prepared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FE915-6F63-475F-AEF3-292EDAD54A0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3760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on social </a:t>
            </a:r>
            <a:r>
              <a:rPr lang="de-DE" dirty="0" err="1"/>
              <a:t>media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search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#</a:t>
            </a:r>
            <a:r>
              <a:rPr lang="de-DE" dirty="0" err="1"/>
              <a:t>sustainability</a:t>
            </a:r>
            <a:r>
              <a:rPr lang="de-DE" dirty="0"/>
              <a:t>. Most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provides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a limited </a:t>
            </a:r>
            <a:r>
              <a:rPr lang="de-DE" dirty="0" err="1"/>
              <a:t>picture</a:t>
            </a:r>
            <a:r>
              <a:rPr lang="de-DE" dirty="0"/>
              <a:t> (Greenwashing, </a:t>
            </a:r>
            <a:r>
              <a:rPr lang="de-DE" dirty="0" err="1"/>
              <a:t>advertising</a:t>
            </a:r>
            <a:r>
              <a:rPr lang="de-DE" dirty="0"/>
              <a:t> etc.)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532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4000" dirty="0" err="1"/>
              <a:t>Sustainability</a:t>
            </a:r>
            <a:r>
              <a:rPr lang="de-DE" sz="4000" dirty="0"/>
              <a:t> </a:t>
            </a:r>
            <a:r>
              <a:rPr lang="de-DE" sz="4000" dirty="0" err="1"/>
              <a:t>as</a:t>
            </a:r>
            <a:r>
              <a:rPr lang="de-DE" sz="4000" dirty="0"/>
              <a:t> </a:t>
            </a:r>
            <a:r>
              <a:rPr lang="de-DE" sz="4000" dirty="0" err="1"/>
              <a:t>three</a:t>
            </a:r>
            <a:r>
              <a:rPr lang="de-DE" sz="4000" dirty="0"/>
              <a:t> </a:t>
            </a:r>
            <a:r>
              <a:rPr lang="de-DE" sz="4000" dirty="0" err="1"/>
              <a:t>intersecting</a:t>
            </a:r>
            <a:r>
              <a:rPr lang="de-DE" sz="4000" dirty="0"/>
              <a:t> </a:t>
            </a:r>
            <a:r>
              <a:rPr lang="de-DE" sz="4000" dirty="0" err="1"/>
              <a:t>circles</a:t>
            </a:r>
            <a:r>
              <a:rPr lang="de-DE" sz="4000" dirty="0"/>
              <a:t>. Not a easy </a:t>
            </a:r>
            <a:r>
              <a:rPr lang="de-DE" sz="4000" dirty="0" err="1"/>
              <a:t>concept</a:t>
            </a:r>
            <a:r>
              <a:rPr lang="de-DE" sz="4000" dirty="0"/>
              <a:t>, </a:t>
            </a:r>
            <a:r>
              <a:rPr lang="de-DE" sz="4000" dirty="0" err="1"/>
              <a:t>yet</a:t>
            </a:r>
            <a:r>
              <a:rPr lang="de-DE" sz="4000" dirty="0"/>
              <a:t> </a:t>
            </a:r>
            <a:r>
              <a:rPr lang="de-DE" sz="4000" dirty="0" err="1"/>
              <a:t>simplified</a:t>
            </a:r>
            <a:r>
              <a:rPr lang="de-DE" sz="4000" dirty="0"/>
              <a:t> in social </a:t>
            </a:r>
            <a:r>
              <a:rPr lang="de-DE" sz="4000" dirty="0" err="1"/>
              <a:t>media</a:t>
            </a:r>
            <a:r>
              <a:rPr lang="de-DE" sz="4000" dirty="0"/>
              <a:t>!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FE915-6F63-475F-AEF3-292EDAD54A0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363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577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analyzed</a:t>
            </a:r>
            <a:r>
              <a:rPr lang="de-DE" dirty="0"/>
              <a:t> 150 </a:t>
            </a:r>
            <a:r>
              <a:rPr lang="de-DE" dirty="0" err="1"/>
              <a:t>posts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Instagram and 150 </a:t>
            </a:r>
            <a:r>
              <a:rPr lang="de-DE" dirty="0" err="1"/>
              <a:t>posts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TikTok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found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hashtag</a:t>
            </a:r>
            <a:r>
              <a:rPr lang="de-DE" dirty="0"/>
              <a:t> #</a:t>
            </a:r>
            <a:r>
              <a:rPr lang="de-DE" dirty="0" err="1"/>
              <a:t>sustainability</a:t>
            </a:r>
            <a:r>
              <a:rPr lang="de-DE" dirty="0"/>
              <a:t>. Most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posts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addressed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environmental </a:t>
            </a:r>
            <a:r>
              <a:rPr lang="de-DE" dirty="0" err="1"/>
              <a:t>dimension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0705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use any other example from your portfolio or the ones in the supplementary materials.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B1CF-61CB-0C45-B834-69E42CEF134A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749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beginning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90 </a:t>
            </a:r>
            <a:r>
              <a:rPr lang="de-DE" dirty="0" err="1"/>
              <a:t>minute</a:t>
            </a:r>
            <a:r>
              <a:rPr lang="de-DE" dirty="0"/>
              <a:t> </a:t>
            </a:r>
            <a:r>
              <a:rPr lang="de-DE" dirty="0" err="1"/>
              <a:t>lesson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students</a:t>
            </a:r>
            <a:r>
              <a:rPr lang="de-DE" dirty="0"/>
              <a:t> </a:t>
            </a:r>
            <a:r>
              <a:rPr lang="de-DE" dirty="0" err="1"/>
              <a:t>collected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associations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term</a:t>
            </a:r>
            <a:r>
              <a:rPr lang="de-DE" dirty="0"/>
              <a:t> „</a:t>
            </a:r>
            <a:r>
              <a:rPr lang="de-DE" dirty="0" err="1"/>
              <a:t>sustainability</a:t>
            </a:r>
            <a:r>
              <a:rPr lang="de-DE" dirty="0"/>
              <a:t>“ via </a:t>
            </a:r>
            <a:r>
              <a:rPr lang="de-DE" dirty="0" err="1"/>
              <a:t>Mentimeter</a:t>
            </a:r>
            <a:r>
              <a:rPr lang="de-DE" dirty="0"/>
              <a:t>. Most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aspects</a:t>
            </a:r>
            <a:r>
              <a:rPr lang="de-DE" dirty="0"/>
              <a:t> </a:t>
            </a:r>
            <a:r>
              <a:rPr lang="de-DE" dirty="0" err="1"/>
              <a:t>mentioned</a:t>
            </a:r>
            <a:r>
              <a:rPr lang="de-DE" dirty="0"/>
              <a:t> </a:t>
            </a:r>
            <a:r>
              <a:rPr lang="de-DE" dirty="0" err="1"/>
              <a:t>referred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ecological</a:t>
            </a:r>
            <a:r>
              <a:rPr lang="de-DE" dirty="0"/>
              <a:t> </a:t>
            </a:r>
            <a:r>
              <a:rPr lang="de-DE" dirty="0" err="1"/>
              <a:t>dimension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608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students</a:t>
            </a:r>
            <a:r>
              <a:rPr lang="de-DE" dirty="0"/>
              <a:t> </a:t>
            </a:r>
            <a:r>
              <a:rPr lang="de-DE" dirty="0" err="1"/>
              <a:t>searched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#</a:t>
            </a:r>
            <a:r>
              <a:rPr lang="de-DE" dirty="0" err="1"/>
              <a:t>sustainability</a:t>
            </a:r>
            <a:r>
              <a:rPr lang="de-DE" dirty="0"/>
              <a:t> </a:t>
            </a:r>
            <a:r>
              <a:rPr lang="de-DE" dirty="0" err="1"/>
              <a:t>themselves</a:t>
            </a:r>
            <a:r>
              <a:rPr lang="de-DE" dirty="0"/>
              <a:t> and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findings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-</a:t>
            </a:r>
            <a:r>
              <a:rPr lang="de-DE" dirty="0" err="1"/>
              <a:t>pillar</a:t>
            </a:r>
            <a:r>
              <a:rPr lang="de-DE" dirty="0"/>
              <a:t>-model.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537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 the end, the students created their own Instagram posts on the three pillar model.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72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Here, a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brainstorming</a:t>
            </a:r>
            <a:r>
              <a:rPr lang="de-DE" dirty="0"/>
              <a:t> </a:t>
            </a:r>
            <a:r>
              <a:rPr lang="de-DE" dirty="0" err="1"/>
              <a:t>session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conducted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B1CF-61CB-0C45-B834-69E42CEF134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563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B1CF-61CB-0C45-B834-69E42CEF134A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149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Wissen, Bewerten und Handeln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542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1293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435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spc="30" dirty="0">
                <a:solidFill>
                  <a:schemeClr val="tx2"/>
                </a:solidFill>
              </a:rPr>
              <a:t>Media and Information </a:t>
            </a:r>
            <a:r>
              <a:rPr lang="de-DE" b="1" spc="30" dirty="0" err="1">
                <a:solidFill>
                  <a:schemeClr val="tx2"/>
                </a:solidFill>
              </a:rPr>
              <a:t>Literacy</a:t>
            </a:r>
            <a:endParaRPr lang="de-DE" b="1" spc="30" dirty="0">
              <a:solidFill>
                <a:schemeClr val="tx2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FE915-6F63-475F-AEF3-292EDAD54A0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749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Media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shape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public's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understanding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of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science </a:t>
            </a:r>
          </a:p>
          <a:p>
            <a:pPr marL="285750" lvl="0" indent="-28575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Intense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exposure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media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= negative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impact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on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attitudes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toward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science</a:t>
            </a:r>
          </a:p>
          <a:p>
            <a:pPr marL="688975" lvl="1" indent="-28575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"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Chemophobia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"</a:t>
            </a:r>
          </a:p>
          <a:p>
            <a:pPr marL="285750" lvl="0" indent="-28575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Media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influence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both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young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people's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ideas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about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science (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NOS) and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their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behavior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in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socio-scientific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decisions</a:t>
            </a:r>
            <a:endParaRPr lang="de-DE" spc="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285750" lvl="0" indent="-28575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But: "The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more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children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know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harder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they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are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persuade."</a:t>
            </a:r>
            <a:r>
              <a:rPr lang="de-DE" spc="0" baseline="30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FE915-6F63-475F-AEF3-292EDAD54A0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873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Media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shape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public's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understanding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of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science </a:t>
            </a:r>
          </a:p>
          <a:p>
            <a:pPr marL="285750" lvl="0" indent="-28575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Intense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exposure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media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= negative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impact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on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attitudes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toward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science</a:t>
            </a:r>
          </a:p>
          <a:p>
            <a:pPr marL="688975" lvl="1" indent="-28575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"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Chemophobia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"</a:t>
            </a:r>
          </a:p>
          <a:p>
            <a:pPr marL="285750" lvl="0" indent="-28575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Media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influence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both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young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people's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ideas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about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science (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NOS) and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their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behavior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in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socio-scientific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decisions</a:t>
            </a:r>
            <a:endParaRPr lang="de-DE" spc="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285750" lvl="0" indent="-28575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But: "The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more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children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know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harder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they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are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persuade."</a:t>
            </a:r>
            <a:r>
              <a:rPr lang="de-DE" spc="0" baseline="30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FE915-6F63-475F-AEF3-292EDAD54A0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2934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Media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shape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public's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understanding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of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science </a:t>
            </a:r>
          </a:p>
          <a:p>
            <a:pPr marL="285750" lvl="0" indent="-28575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Intense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exposure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media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= negative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impact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on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attitudes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toward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science</a:t>
            </a:r>
          </a:p>
          <a:p>
            <a:pPr marL="688975" lvl="1" indent="-28575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"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Chemophobia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"</a:t>
            </a:r>
          </a:p>
          <a:p>
            <a:pPr marL="285750" lvl="0" indent="-28575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Media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influence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both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young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people's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ideas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about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science (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NOS) and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their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behavior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in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socio-scientific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decisions</a:t>
            </a:r>
            <a:endParaRPr lang="de-DE" spc="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285750" lvl="0" indent="-28575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But: "The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more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children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know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harder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they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are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de-DE" spc="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</a:t>
            </a:r>
            <a:r>
              <a:rPr lang="de-DE" spc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persuade."</a:t>
            </a:r>
            <a:r>
              <a:rPr lang="de-DE" spc="0" baseline="30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FE915-6F63-475F-AEF3-292EDAD54A0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270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„Post-</a:t>
            </a:r>
            <a:r>
              <a:rPr lang="de-DE" dirty="0" err="1"/>
              <a:t>truth</a:t>
            </a:r>
            <a:r>
              <a:rPr lang="de-DE" dirty="0"/>
              <a:t> </a:t>
            </a:r>
            <a:r>
              <a:rPr lang="de-DE" dirty="0" err="1"/>
              <a:t>world</a:t>
            </a:r>
            <a:r>
              <a:rPr lang="de-DE" dirty="0"/>
              <a:t>“ - </a:t>
            </a:r>
            <a:r>
              <a:rPr lang="de-DE" dirty="0" err="1"/>
              <a:t>challenges</a:t>
            </a:r>
            <a:r>
              <a:rPr lang="de-DE" dirty="0"/>
              <a:t> for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educational</a:t>
            </a:r>
            <a:r>
              <a:rPr lang="de-DE" dirty="0"/>
              <a:t> </a:t>
            </a:r>
            <a:r>
              <a:rPr lang="de-DE" dirty="0" err="1"/>
              <a:t>landscape</a:t>
            </a:r>
            <a:r>
              <a:rPr lang="de-D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Fake News, </a:t>
            </a:r>
            <a:r>
              <a:rPr lang="de-DE" dirty="0" err="1"/>
              <a:t>misinformation</a:t>
            </a:r>
            <a:r>
              <a:rPr lang="de-DE" dirty="0"/>
              <a:t>, </a:t>
            </a:r>
            <a:r>
              <a:rPr lang="de-DE" dirty="0" err="1"/>
              <a:t>malinformation</a:t>
            </a:r>
            <a:r>
              <a:rPr lang="de-DE" dirty="0"/>
              <a:t>, </a:t>
            </a:r>
            <a:r>
              <a:rPr lang="de-DE" dirty="0" err="1"/>
              <a:t>manipulation</a:t>
            </a:r>
            <a:r>
              <a:rPr lang="de-DE" dirty="0"/>
              <a:t> </a:t>
            </a:r>
            <a:r>
              <a:rPr lang="de-DE" dirty="0" err="1"/>
              <a:t>strategies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scientific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chemical</a:t>
            </a:r>
            <a:r>
              <a:rPr lang="de-DE" dirty="0"/>
              <a:t> </a:t>
            </a:r>
            <a:r>
              <a:rPr lang="de-DE" dirty="0" err="1"/>
              <a:t>background</a:t>
            </a:r>
            <a:r>
              <a:rPr lang="de-DE" dirty="0"/>
              <a:t> </a:t>
            </a:r>
          </a:p>
          <a:p>
            <a:pPr marL="223838" lvl="1" indent="-215900">
              <a:buFont typeface="Arial" panose="020B0604020202020204" pitchFamily="34" charset="0"/>
              <a:buChar char="•"/>
            </a:pPr>
            <a:r>
              <a:rPr lang="de-DE" dirty="0"/>
              <a:t>Even </a:t>
            </a:r>
            <a:r>
              <a:rPr lang="de-DE" dirty="0" err="1"/>
              <a:t>short</a:t>
            </a:r>
            <a:r>
              <a:rPr lang="de-DE" dirty="0"/>
              <a:t> and </a:t>
            </a:r>
            <a:r>
              <a:rPr lang="de-DE" dirty="0" err="1"/>
              <a:t>one</a:t>
            </a:r>
            <a:r>
              <a:rPr lang="de-DE" dirty="0"/>
              <a:t>-time </a:t>
            </a:r>
            <a:r>
              <a:rPr lang="de-DE" dirty="0" err="1"/>
              <a:t>interventions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lasting</a:t>
            </a:r>
            <a:r>
              <a:rPr lang="de-DE" dirty="0"/>
              <a:t> </a:t>
            </a:r>
            <a:r>
              <a:rPr lang="de-DE" dirty="0" err="1"/>
              <a:t>effect</a:t>
            </a:r>
            <a:endParaRPr lang="de-DE" dirty="0"/>
          </a:p>
          <a:p>
            <a:pPr marL="674688" lvl="2" indent="-215900">
              <a:buFont typeface="Arial" panose="020B0604020202020204" pitchFamily="34" charset="0"/>
              <a:buChar char="•"/>
            </a:pPr>
            <a:r>
              <a:rPr lang="de-DE" dirty="0"/>
              <a:t>„</a:t>
            </a:r>
            <a:r>
              <a:rPr lang="de-DE" dirty="0" err="1"/>
              <a:t>Inoculation</a:t>
            </a:r>
            <a:r>
              <a:rPr lang="de-DE" dirty="0"/>
              <a:t>“</a:t>
            </a:r>
          </a:p>
          <a:p>
            <a:pPr marL="223838" lvl="1" indent="-215900">
              <a:buFont typeface="Arial" panose="020B0604020202020204" pitchFamily="34" charset="0"/>
              <a:buChar char="•"/>
            </a:pPr>
            <a:r>
              <a:rPr lang="de-DE" dirty="0"/>
              <a:t>Still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gaps</a:t>
            </a:r>
            <a:r>
              <a:rPr lang="de-DE" dirty="0"/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– </a:t>
            </a:r>
            <a:r>
              <a:rPr lang="de-DE" dirty="0" err="1"/>
              <a:t>prior</a:t>
            </a:r>
            <a:r>
              <a:rPr lang="de-DE" dirty="0"/>
              <a:t> </a:t>
            </a:r>
            <a:r>
              <a:rPr lang="de-DE" dirty="0" err="1"/>
              <a:t>exposure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strategies</a:t>
            </a:r>
            <a:r>
              <a:rPr lang="de-DE" dirty="0"/>
              <a:t> </a:t>
            </a:r>
            <a:r>
              <a:rPr lang="de-DE" dirty="0" err="1"/>
              <a:t>protects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"</a:t>
            </a:r>
            <a:r>
              <a:rPr lang="de-DE" dirty="0" err="1"/>
              <a:t>falling</a:t>
            </a:r>
            <a:r>
              <a:rPr lang="de-DE" dirty="0"/>
              <a:t> for" </a:t>
            </a:r>
            <a:r>
              <a:rPr lang="de-DE" dirty="0" err="1"/>
              <a:t>misinformation</a:t>
            </a:r>
            <a:r>
              <a:rPr lang="de-DE" dirty="0"/>
              <a:t> and </a:t>
            </a:r>
            <a:r>
              <a:rPr lang="de-DE" dirty="0" err="1"/>
              <a:t>manipulation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FE915-6F63-475F-AEF3-292EDAD54A0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2031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„Post-</a:t>
            </a:r>
            <a:r>
              <a:rPr lang="de-DE" dirty="0" err="1"/>
              <a:t>truth</a:t>
            </a:r>
            <a:r>
              <a:rPr lang="de-DE" dirty="0"/>
              <a:t> </a:t>
            </a:r>
            <a:r>
              <a:rPr lang="de-DE" dirty="0" err="1"/>
              <a:t>world</a:t>
            </a:r>
            <a:r>
              <a:rPr lang="de-DE" dirty="0"/>
              <a:t>“ - </a:t>
            </a:r>
            <a:r>
              <a:rPr lang="de-DE" dirty="0" err="1"/>
              <a:t>challenges</a:t>
            </a:r>
            <a:r>
              <a:rPr lang="de-DE" dirty="0"/>
              <a:t> for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educational</a:t>
            </a:r>
            <a:r>
              <a:rPr lang="de-DE" dirty="0"/>
              <a:t> </a:t>
            </a:r>
            <a:r>
              <a:rPr lang="de-DE" dirty="0" err="1"/>
              <a:t>landscape</a:t>
            </a:r>
            <a:r>
              <a:rPr lang="de-D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Fake News, </a:t>
            </a:r>
            <a:r>
              <a:rPr lang="de-DE" dirty="0" err="1"/>
              <a:t>misinformation</a:t>
            </a:r>
            <a:r>
              <a:rPr lang="de-DE" dirty="0"/>
              <a:t>, </a:t>
            </a:r>
            <a:r>
              <a:rPr lang="de-DE" dirty="0" err="1"/>
              <a:t>malinformation</a:t>
            </a:r>
            <a:r>
              <a:rPr lang="de-DE" dirty="0"/>
              <a:t>, </a:t>
            </a:r>
            <a:r>
              <a:rPr lang="de-DE" dirty="0" err="1"/>
              <a:t>manipulation</a:t>
            </a:r>
            <a:r>
              <a:rPr lang="de-DE" dirty="0"/>
              <a:t> </a:t>
            </a:r>
            <a:r>
              <a:rPr lang="de-DE" dirty="0" err="1"/>
              <a:t>strategies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scientific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chemical</a:t>
            </a:r>
            <a:r>
              <a:rPr lang="de-DE" dirty="0"/>
              <a:t> </a:t>
            </a:r>
            <a:r>
              <a:rPr lang="de-DE" dirty="0" err="1"/>
              <a:t>background</a:t>
            </a:r>
            <a:r>
              <a:rPr lang="de-DE" dirty="0"/>
              <a:t> </a:t>
            </a:r>
          </a:p>
          <a:p>
            <a:pPr marL="223838" lvl="1" indent="-215900">
              <a:buFont typeface="Arial" panose="020B0604020202020204" pitchFamily="34" charset="0"/>
              <a:buChar char="•"/>
            </a:pPr>
            <a:r>
              <a:rPr lang="de-DE" dirty="0"/>
              <a:t>Even </a:t>
            </a:r>
            <a:r>
              <a:rPr lang="de-DE" dirty="0" err="1"/>
              <a:t>short</a:t>
            </a:r>
            <a:r>
              <a:rPr lang="de-DE" dirty="0"/>
              <a:t> and </a:t>
            </a:r>
            <a:r>
              <a:rPr lang="de-DE" dirty="0" err="1"/>
              <a:t>one</a:t>
            </a:r>
            <a:r>
              <a:rPr lang="de-DE" dirty="0"/>
              <a:t>-time </a:t>
            </a:r>
            <a:r>
              <a:rPr lang="de-DE" dirty="0" err="1"/>
              <a:t>interventions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lasting</a:t>
            </a:r>
            <a:r>
              <a:rPr lang="de-DE" dirty="0"/>
              <a:t> </a:t>
            </a:r>
            <a:r>
              <a:rPr lang="de-DE" dirty="0" err="1"/>
              <a:t>effect</a:t>
            </a:r>
            <a:endParaRPr lang="de-DE" dirty="0"/>
          </a:p>
          <a:p>
            <a:pPr marL="674688" lvl="2" indent="-215900">
              <a:buFont typeface="Arial" panose="020B0604020202020204" pitchFamily="34" charset="0"/>
              <a:buChar char="•"/>
            </a:pPr>
            <a:r>
              <a:rPr lang="de-DE" dirty="0"/>
              <a:t>„</a:t>
            </a:r>
            <a:r>
              <a:rPr lang="de-DE" dirty="0" err="1"/>
              <a:t>Inoculation</a:t>
            </a:r>
            <a:r>
              <a:rPr lang="de-DE" dirty="0"/>
              <a:t>“</a:t>
            </a:r>
          </a:p>
          <a:p>
            <a:pPr marL="223838" lvl="1" indent="-215900">
              <a:buFont typeface="Arial" panose="020B0604020202020204" pitchFamily="34" charset="0"/>
              <a:buChar char="•"/>
            </a:pPr>
            <a:r>
              <a:rPr lang="de-DE" dirty="0"/>
              <a:t>Still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gaps</a:t>
            </a:r>
            <a:r>
              <a:rPr lang="de-DE" dirty="0"/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– </a:t>
            </a:r>
            <a:r>
              <a:rPr lang="de-DE" dirty="0" err="1"/>
              <a:t>prior</a:t>
            </a:r>
            <a:r>
              <a:rPr lang="de-DE" dirty="0"/>
              <a:t> </a:t>
            </a:r>
            <a:r>
              <a:rPr lang="de-DE" dirty="0" err="1"/>
              <a:t>exposure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strategies</a:t>
            </a:r>
            <a:r>
              <a:rPr lang="de-DE" dirty="0"/>
              <a:t> </a:t>
            </a:r>
            <a:r>
              <a:rPr lang="de-DE" dirty="0" err="1"/>
              <a:t>protects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"</a:t>
            </a:r>
            <a:r>
              <a:rPr lang="de-DE" dirty="0" err="1"/>
              <a:t>falling</a:t>
            </a:r>
            <a:r>
              <a:rPr lang="de-DE" dirty="0"/>
              <a:t> for" </a:t>
            </a:r>
            <a:r>
              <a:rPr lang="de-DE" dirty="0" err="1"/>
              <a:t>misinformation</a:t>
            </a:r>
            <a:r>
              <a:rPr lang="de-DE" dirty="0"/>
              <a:t> and </a:t>
            </a:r>
            <a:r>
              <a:rPr lang="de-DE" dirty="0" err="1"/>
              <a:t>manipulation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FE915-6F63-475F-AEF3-292EDAD54A0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711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„Post-</a:t>
            </a:r>
            <a:r>
              <a:rPr lang="de-DE" dirty="0" err="1"/>
              <a:t>truth</a:t>
            </a:r>
            <a:r>
              <a:rPr lang="de-DE" dirty="0"/>
              <a:t> </a:t>
            </a:r>
            <a:r>
              <a:rPr lang="de-DE" dirty="0" err="1"/>
              <a:t>world</a:t>
            </a:r>
            <a:r>
              <a:rPr lang="de-DE" dirty="0"/>
              <a:t>“ - </a:t>
            </a:r>
            <a:r>
              <a:rPr lang="de-DE" dirty="0" err="1"/>
              <a:t>challenges</a:t>
            </a:r>
            <a:r>
              <a:rPr lang="de-DE" dirty="0"/>
              <a:t> for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educational</a:t>
            </a:r>
            <a:r>
              <a:rPr lang="de-DE" dirty="0"/>
              <a:t> </a:t>
            </a:r>
            <a:r>
              <a:rPr lang="de-DE" dirty="0" err="1"/>
              <a:t>landscape</a:t>
            </a:r>
            <a:r>
              <a:rPr lang="de-D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Fake News, </a:t>
            </a:r>
            <a:r>
              <a:rPr lang="de-DE" dirty="0" err="1"/>
              <a:t>misinformation</a:t>
            </a:r>
            <a:r>
              <a:rPr lang="de-DE" dirty="0"/>
              <a:t>, </a:t>
            </a:r>
            <a:r>
              <a:rPr lang="de-DE" dirty="0" err="1"/>
              <a:t>malinformation</a:t>
            </a:r>
            <a:r>
              <a:rPr lang="de-DE" dirty="0"/>
              <a:t>, </a:t>
            </a:r>
            <a:r>
              <a:rPr lang="de-DE" dirty="0" err="1"/>
              <a:t>manipulation</a:t>
            </a:r>
            <a:r>
              <a:rPr lang="de-DE" dirty="0"/>
              <a:t> </a:t>
            </a:r>
            <a:r>
              <a:rPr lang="de-DE" dirty="0" err="1"/>
              <a:t>strategies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scientific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chemical</a:t>
            </a:r>
            <a:r>
              <a:rPr lang="de-DE" dirty="0"/>
              <a:t> </a:t>
            </a:r>
            <a:r>
              <a:rPr lang="de-DE" dirty="0" err="1"/>
              <a:t>background</a:t>
            </a:r>
            <a:r>
              <a:rPr lang="de-DE" dirty="0"/>
              <a:t> </a:t>
            </a:r>
          </a:p>
          <a:p>
            <a:pPr marL="223838" lvl="1" indent="-215900">
              <a:buFont typeface="Arial" panose="020B0604020202020204" pitchFamily="34" charset="0"/>
              <a:buChar char="•"/>
            </a:pPr>
            <a:r>
              <a:rPr lang="de-DE" dirty="0"/>
              <a:t>Even </a:t>
            </a:r>
            <a:r>
              <a:rPr lang="de-DE" dirty="0" err="1"/>
              <a:t>short</a:t>
            </a:r>
            <a:r>
              <a:rPr lang="de-DE" dirty="0"/>
              <a:t> and </a:t>
            </a:r>
            <a:r>
              <a:rPr lang="de-DE" dirty="0" err="1"/>
              <a:t>one</a:t>
            </a:r>
            <a:r>
              <a:rPr lang="de-DE" dirty="0"/>
              <a:t>-time </a:t>
            </a:r>
            <a:r>
              <a:rPr lang="de-DE" dirty="0" err="1"/>
              <a:t>interventions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lasting</a:t>
            </a:r>
            <a:r>
              <a:rPr lang="de-DE" dirty="0"/>
              <a:t> </a:t>
            </a:r>
            <a:r>
              <a:rPr lang="de-DE" dirty="0" err="1"/>
              <a:t>effect</a:t>
            </a:r>
            <a:endParaRPr lang="de-DE" dirty="0"/>
          </a:p>
          <a:p>
            <a:pPr marL="674688" lvl="2" indent="-215900">
              <a:buFont typeface="Arial" panose="020B0604020202020204" pitchFamily="34" charset="0"/>
              <a:buChar char="•"/>
            </a:pPr>
            <a:r>
              <a:rPr lang="de-DE" dirty="0"/>
              <a:t>„</a:t>
            </a:r>
            <a:r>
              <a:rPr lang="de-DE" dirty="0" err="1"/>
              <a:t>Inoculation</a:t>
            </a:r>
            <a:r>
              <a:rPr lang="de-DE" dirty="0"/>
              <a:t>“</a:t>
            </a:r>
          </a:p>
          <a:p>
            <a:pPr marL="223838" lvl="1" indent="-215900">
              <a:buFont typeface="Arial" panose="020B0604020202020204" pitchFamily="34" charset="0"/>
              <a:buChar char="•"/>
            </a:pPr>
            <a:r>
              <a:rPr lang="de-DE" dirty="0"/>
              <a:t>Still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gaps</a:t>
            </a:r>
            <a:r>
              <a:rPr lang="de-DE" dirty="0"/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– </a:t>
            </a:r>
            <a:r>
              <a:rPr lang="de-DE" dirty="0" err="1"/>
              <a:t>prior</a:t>
            </a:r>
            <a:r>
              <a:rPr lang="de-DE" dirty="0"/>
              <a:t> </a:t>
            </a:r>
            <a:r>
              <a:rPr lang="de-DE" dirty="0" err="1"/>
              <a:t>exposure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strategies</a:t>
            </a:r>
            <a:r>
              <a:rPr lang="de-DE" dirty="0"/>
              <a:t> </a:t>
            </a:r>
            <a:r>
              <a:rPr lang="de-DE" dirty="0" err="1"/>
              <a:t>protects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"</a:t>
            </a:r>
            <a:r>
              <a:rPr lang="de-DE" dirty="0" err="1"/>
              <a:t>falling</a:t>
            </a:r>
            <a:r>
              <a:rPr lang="de-DE" dirty="0"/>
              <a:t> for" </a:t>
            </a:r>
            <a:r>
              <a:rPr lang="de-DE" dirty="0" err="1"/>
              <a:t>misinformation</a:t>
            </a:r>
            <a:r>
              <a:rPr lang="de-DE" dirty="0"/>
              <a:t> and </a:t>
            </a:r>
            <a:r>
              <a:rPr lang="de-DE" dirty="0" err="1"/>
              <a:t>manipulation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FE915-6F63-475F-AEF3-292EDAD54A0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74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03.08.2025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19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03.08.2025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65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03.08.2025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915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D0D41-E8FE-4318-BD4B-08451599A02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73054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7078D-DB01-4ECB-8353-499E4EFB1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882475-F824-43AF-B19C-3578C663B6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034525" y="2263728"/>
            <a:ext cx="9138299" cy="49256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spc="40" baseline="0"/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06C738-4815-43AC-96CD-8F8802538EAB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2027238" y="2913286"/>
            <a:ext cx="9145587" cy="296364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090D37F-409F-490E-B090-1C6D62CEE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341260" y="6481720"/>
            <a:ext cx="443372" cy="18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>
              <a:lnSpc>
                <a:spcPts val="1200"/>
              </a:lnSpc>
            </a:pPr>
            <a:fld id="{AA1AFE9F-4FFA-40F3-946C-5B485D02F4ED}" type="slidenum">
              <a:rPr lang="de-DE" sz="900" b="0" spc="20" baseline="0" smtClean="0">
                <a:solidFill>
                  <a:schemeClr val="tx1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de-DE" sz="900" b="0" spc="2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61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7078D-DB01-4ECB-8353-499E4EFB1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882475-F824-43AF-B19C-3578C663B6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034525" y="2263728"/>
            <a:ext cx="9138299" cy="49256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spc="40" baseline="0"/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06C738-4815-43AC-96CD-8F8802538EAB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2027238" y="2913286"/>
            <a:ext cx="9145587" cy="296364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713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Bild (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7078D-DB01-4ECB-8353-499E4EFB1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91944" y="1695285"/>
            <a:ext cx="5584523" cy="59047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882475-F824-43AF-B19C-3578C663B6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600034" y="2263728"/>
            <a:ext cx="5576434" cy="49256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spc="40" baseline="0"/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06C738-4815-43AC-96CD-8F8802538EAB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591944" y="2913286"/>
            <a:ext cx="5580881" cy="296364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Bildplatzhalter 5" descr="Bild / Grafik / Tabelle: Hier müsste der Alternativtext ergänzt werden.">
            <a:extLst>
              <a:ext uri="{FF2B5EF4-FFF2-40B4-BE49-F238E27FC236}">
                <a16:creationId xmlns:a16="http://schemas.microsoft.com/office/drawing/2014/main" id="{F8D408A5-45DB-43F7-A63B-AEF19C2970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0" y="1773312"/>
            <a:ext cx="5087938" cy="410361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7819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7078D-DB01-4ECB-8353-499E4EFB1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882475-F824-43AF-B19C-3578C663B6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034525" y="2263728"/>
            <a:ext cx="9138299" cy="49256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spc="40" baseline="0"/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06C738-4815-43AC-96CD-8F8802538EAB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2027238" y="2913286"/>
            <a:ext cx="9145587" cy="296364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870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7078D-DB01-4ECB-8353-499E4EFB1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882475-F824-43AF-B19C-3578C663B6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034525" y="2263728"/>
            <a:ext cx="9138299" cy="49256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spc="40" baseline="0"/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06C738-4815-43AC-96CD-8F8802538EAB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2027238" y="2913286"/>
            <a:ext cx="9145587" cy="296364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455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7078D-DB01-4ECB-8353-499E4EFB1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882475-F824-43AF-B19C-3578C663B6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034525" y="2263728"/>
            <a:ext cx="9138299" cy="49256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spc="40" baseline="0"/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06C738-4815-43AC-96CD-8F8802538EAB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2027238" y="2913286"/>
            <a:ext cx="9145587" cy="296364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8621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7078D-DB01-4ECB-8353-499E4EFB1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882475-F824-43AF-B19C-3578C663B6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034525" y="2263728"/>
            <a:ext cx="9138299" cy="49256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spc="40" baseline="0"/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06C738-4815-43AC-96CD-8F8802538EAB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2027238" y="2913286"/>
            <a:ext cx="9145587" cy="296364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090D37F-409F-490E-B090-1C6D62CEE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341260" y="6481720"/>
            <a:ext cx="443372" cy="18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>
              <a:lnSpc>
                <a:spcPts val="1200"/>
              </a:lnSpc>
            </a:pPr>
            <a:fld id="{AA1AFE9F-4FFA-40F3-946C-5B485D02F4ED}" type="slidenum">
              <a:rPr lang="de-DE" sz="900" b="0" spc="20" baseline="0" smtClean="0">
                <a:solidFill>
                  <a:schemeClr val="tx1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de-DE" sz="900" b="0" spc="2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6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03.08.2025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531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7078D-DB01-4ECB-8353-499E4EFB1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882475-F824-43AF-B19C-3578C663B6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034525" y="2263728"/>
            <a:ext cx="9138299" cy="49256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spc="40" baseline="0"/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06C738-4815-43AC-96CD-8F8802538EAB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2027238" y="2913286"/>
            <a:ext cx="9145587" cy="296364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3309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7078D-DB01-4ECB-8353-499E4EFB1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882475-F824-43AF-B19C-3578C663B6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034525" y="2263728"/>
            <a:ext cx="9138299" cy="49256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spc="40" baseline="0"/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06C738-4815-43AC-96CD-8F8802538EAB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2027238" y="2913286"/>
            <a:ext cx="9145587" cy="296364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761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03.08.2025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695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03.08.2025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72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03.08.2025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09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03.08.2025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44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03.08.2025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25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03.08.2025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40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03.08.2025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41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0370-896D-43DE-8621-3B53C70655A4}" type="datetimeFigureOut">
              <a:rPr lang="de-DE" smtClean="0"/>
              <a:t>03.08.2025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6671C-AB9B-4B6D-8BB6-90FC6EF259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93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72" r:id="rId13"/>
    <p:sldLayoutId id="2147483683" r:id="rId14"/>
    <p:sldLayoutId id="2147483684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learn.opengeoedu.de/biomassepotenzial/vorlesung/sg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40361" y="2715188"/>
            <a:ext cx="4709652" cy="2387600"/>
          </a:xfrm>
        </p:spPr>
        <p:txBody>
          <a:bodyPr>
            <a:normAutofit fontScale="90000"/>
          </a:bodyPr>
          <a:lstStyle/>
          <a:p>
            <a:pPr rtl="1"/>
            <a:r>
              <a:rPr lang="ar-SA" b="1" dirty="0">
                <a:solidFill>
                  <a:srgbClr val="025952"/>
                </a:solidFill>
              </a:rPr>
              <a:t>الثقافة الإعلامية العلمية – الجوانب الأساسية لمشروع </a:t>
            </a:r>
            <a:r>
              <a:rPr lang="pt-PT" b="1" dirty="0">
                <a:solidFill>
                  <a:srgbClr val="025952"/>
                </a:solidFill>
              </a:rPr>
              <a:t>PRESS</a:t>
            </a:r>
            <a:endParaRPr lang="de-DE" b="1" dirty="0">
              <a:solidFill>
                <a:srgbClr val="025952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3269722-8A53-BF70-9112-3A42342E2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17" y="1735182"/>
            <a:ext cx="5543290" cy="372509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F50314A-A5D0-D75D-A0A7-4BC8AB66AD33}"/>
              </a:ext>
            </a:extLst>
          </p:cNvPr>
          <p:cNvSpPr txBox="1"/>
          <p:nvPr/>
        </p:nvSpPr>
        <p:spPr>
          <a:xfrm>
            <a:off x="106317" y="6581001"/>
            <a:ext cx="4663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created with ChatGPT</a:t>
            </a:r>
          </a:p>
        </p:txBody>
      </p:sp>
    </p:spTree>
    <p:extLst>
      <p:ext uri="{BB962C8B-B14F-4D97-AF65-F5344CB8AC3E}">
        <p14:creationId xmlns:p14="http://schemas.microsoft.com/office/powerpoint/2010/main" val="3325159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37B7C-DDF4-1CC6-0037-445661FF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العلم ووسائل الإعلام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6D1F237-88A5-9F62-F75A-9C60BE304B2A}"/>
              </a:ext>
            </a:extLst>
          </p:cNvPr>
          <p:cNvSpPr/>
          <p:nvPr/>
        </p:nvSpPr>
        <p:spPr>
          <a:xfrm>
            <a:off x="1070692" y="3871427"/>
            <a:ext cx="5401348" cy="910084"/>
          </a:xfrm>
          <a:prstGeom prst="rect">
            <a:avLst/>
          </a:prstGeom>
          <a:solidFill>
            <a:schemeClr val="bg1"/>
          </a:solidFill>
          <a:ln w="28575">
            <a:solidFill>
              <a:srgbClr val="025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216000" bIns="72000" rtlCol="0" anchor="ctr"/>
          <a:lstStyle/>
          <a:p>
            <a:pPr algn="just" rtl="1">
              <a:lnSpc>
                <a:spcPct val="110000"/>
              </a:lnSpc>
            </a:pPr>
            <a:endParaRPr lang="de-DE" sz="2400" spc="30" dirty="0">
              <a:solidFill>
                <a:srgbClr val="025952"/>
              </a:solidFill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DC64355-F2F6-A979-4DBF-AED86D7E5176}"/>
              </a:ext>
            </a:extLst>
          </p:cNvPr>
          <p:cNvSpPr txBox="1">
            <a:spLocks/>
          </p:cNvSpPr>
          <p:nvPr/>
        </p:nvSpPr>
        <p:spPr>
          <a:xfrm>
            <a:off x="1021531" y="1567171"/>
            <a:ext cx="5688434" cy="4608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 eaLnBrk="0" hangingPunct="0">
              <a:spcBef>
                <a:spcPct val="20000"/>
              </a:spcBef>
              <a:buFont typeface="Symbol" pitchFamily="2" charset="2"/>
              <a:buChar char="-"/>
            </a:pPr>
            <a:r>
              <a:rPr lang="ar-SA" sz="2400" dirty="0">
                <a:solidFill>
                  <a:schemeClr val="bg1">
                    <a:lumMod val="75000"/>
                  </a:schemeClr>
                </a:solidFill>
              </a:rPr>
              <a:t>يؤثّر على أفكار الشباب</a:t>
            </a:r>
            <a:endParaRPr lang="de-DE" sz="2400" dirty="0">
              <a:solidFill>
                <a:schemeClr val="bg1">
                  <a:lumMod val="75000"/>
                </a:schemeClr>
              </a:solidFill>
              <a:ea typeface="ＭＳ Ｐゴシック" charset="0"/>
              <a:cs typeface="Arial" panose="020B0604020202020204" pitchFamily="34" charset="0"/>
            </a:endParaRPr>
          </a:p>
          <a:p>
            <a:pPr lvl="1" algn="r" rtl="1" eaLnBrk="0" hangingPunct="0">
              <a:spcBef>
                <a:spcPct val="20000"/>
              </a:spcBef>
              <a:buFont typeface="Symbol" pitchFamily="2" charset="2"/>
              <a:buChar char="-"/>
            </a:pPr>
            <a:r>
              <a:rPr lang="ar-SA" dirty="0">
                <a:solidFill>
                  <a:schemeClr val="bg1">
                    <a:lumMod val="75000"/>
                  </a:schemeClr>
                </a:solidFill>
              </a:rPr>
              <a:t>حول العلم (أو طبيعة العلم)</a:t>
            </a:r>
          </a:p>
          <a:p>
            <a:pPr lvl="1" algn="r" rtl="1" eaLnBrk="0" hangingPunct="0">
              <a:spcBef>
                <a:spcPct val="20000"/>
              </a:spcBef>
              <a:buFont typeface="Symbol" pitchFamily="2" charset="2"/>
              <a:buChar char="-"/>
            </a:pPr>
            <a:r>
              <a:rPr lang="ar-SA" dirty="0">
                <a:solidFill>
                  <a:schemeClr val="bg1">
                    <a:lumMod val="75000"/>
                  </a:schemeClr>
                </a:solidFill>
              </a:rPr>
              <a:t>سلوكهم في القرارات الاجتماعية-العلمية</a:t>
            </a:r>
            <a:endParaRPr lang="de-DE" sz="1200" dirty="0">
              <a:solidFill>
                <a:schemeClr val="bg1">
                  <a:lumMod val="75000"/>
                </a:schemeClr>
              </a:solidFill>
              <a:ea typeface="ＭＳ Ｐゴシック" charset="0"/>
            </a:endParaRPr>
          </a:p>
          <a:p>
            <a:pPr>
              <a:buFont typeface="Symbol" pitchFamily="2" charset="2"/>
              <a:buChar char="-"/>
            </a:pP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F34DB1C-DE2A-140D-A831-D7004032E076}"/>
              </a:ext>
            </a:extLst>
          </p:cNvPr>
          <p:cNvSpPr txBox="1">
            <a:spLocks/>
          </p:cNvSpPr>
          <p:nvPr/>
        </p:nvSpPr>
        <p:spPr>
          <a:xfrm>
            <a:off x="0" y="6310312"/>
            <a:ext cx="633670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ea typeface="ＭＳ Ｐゴシック" charset="0"/>
              </a:rPr>
              <a:t>(</a:t>
            </a:r>
            <a:r>
              <a:rPr lang="de-DE" sz="1200" dirty="0" err="1">
                <a:ea typeface="ＭＳ Ｐゴシック" charset="0"/>
              </a:rPr>
              <a:t>Dhingra</a:t>
            </a:r>
            <a:r>
              <a:rPr lang="de-DE" sz="1200" dirty="0">
                <a:ea typeface="ＭＳ Ｐゴシック" charset="0"/>
              </a:rPr>
              <a:t>, 2003; </a:t>
            </a:r>
            <a:r>
              <a:rPr lang="de-DE" sz="1200" dirty="0" err="1">
                <a:ea typeface="ＭＳ Ｐゴシック" charset="0"/>
              </a:rPr>
              <a:t>Guerris</a:t>
            </a:r>
            <a:r>
              <a:rPr lang="de-DE" sz="1200" dirty="0">
                <a:ea typeface="ＭＳ Ｐゴシック" charset="0"/>
              </a:rPr>
              <a:t> et all., 2020; Maier et al., 2014; Lee &amp; Niederdeppe, 2011; </a:t>
            </a:r>
            <a:r>
              <a:rPr lang="de-DE" sz="1200" baseline="30000" dirty="0">
                <a:ea typeface="ＭＳ Ｐゴシック" charset="0"/>
              </a:rPr>
              <a:t>1</a:t>
            </a:r>
            <a:r>
              <a:rPr lang="de-DE" sz="1200" dirty="0">
                <a:ea typeface="ＭＳ Ｐゴシック" charset="0"/>
              </a:rPr>
              <a:t>Hove, </a:t>
            </a:r>
            <a:r>
              <a:rPr lang="de-DE" sz="1200" dirty="0" err="1">
                <a:ea typeface="ＭＳ Ｐゴシック" charset="0"/>
              </a:rPr>
              <a:t>Paek</a:t>
            </a:r>
            <a:r>
              <a:rPr lang="de-DE" sz="1200" dirty="0">
                <a:ea typeface="ＭＳ Ｐゴシック" charset="0"/>
              </a:rPr>
              <a:t> &amp; Isaacson, 2011, p. 524; </a:t>
            </a:r>
            <a:r>
              <a:rPr lang="de-DE" sz="1200" dirty="0" err="1">
                <a:ea typeface="ＭＳ Ｐゴシック" charset="0"/>
              </a:rPr>
              <a:t>image</a:t>
            </a:r>
            <a:r>
              <a:rPr lang="de-DE" sz="1200" dirty="0">
                <a:ea typeface="ＭＳ Ｐゴシック" charset="0"/>
              </a:rPr>
              <a:t> </a:t>
            </a:r>
            <a:r>
              <a:rPr lang="de-DE" sz="1200" dirty="0" err="1">
                <a:ea typeface="ＭＳ Ｐゴシック" charset="0"/>
              </a:rPr>
              <a:t>created</a:t>
            </a:r>
            <a:r>
              <a:rPr lang="de-DE" sz="1200" dirty="0">
                <a:ea typeface="ＭＳ Ｐゴシック" charset="0"/>
              </a:rPr>
              <a:t> </a:t>
            </a:r>
            <a:r>
              <a:rPr lang="de-DE" sz="1200" dirty="0" err="1">
                <a:ea typeface="ＭＳ Ｐゴシック" charset="0"/>
              </a:rPr>
              <a:t>with</a:t>
            </a:r>
            <a:r>
              <a:rPr lang="de-DE" sz="1200" dirty="0">
                <a:ea typeface="ＭＳ Ｐゴシック" charset="0"/>
              </a:rPr>
              <a:t> ChatGPT)</a:t>
            </a:r>
            <a:endParaRPr lang="de-DE" sz="1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179135-3918-E143-B29D-74B2AC9C4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993" y="1863717"/>
            <a:ext cx="4534527" cy="3047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F2DE4A-0D1F-23E0-7AEB-8C02A2E87A4D}"/>
              </a:ext>
            </a:extLst>
          </p:cNvPr>
          <p:cNvSpPr txBox="1"/>
          <p:nvPr/>
        </p:nvSpPr>
        <p:spPr>
          <a:xfrm>
            <a:off x="1305751" y="3950514"/>
            <a:ext cx="49312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spc="30" dirty="0">
                <a:solidFill>
                  <a:srgbClr val="025952"/>
                </a:solidFill>
              </a:rPr>
              <a:t>"كلما ازداد عِلم الأطفال، أصبح من الصعب إقناعهم."</a:t>
            </a:r>
            <a:r>
              <a:rPr lang="de-DE" sz="2400" spc="30" baseline="30000" dirty="0">
                <a:solidFill>
                  <a:srgbClr val="025952"/>
                </a:solidFill>
              </a:rPr>
              <a:t>1</a:t>
            </a:r>
            <a:endParaRPr lang="en-IL" sz="2400" spc="30" dirty="0">
              <a:solidFill>
                <a:srgbClr val="0259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47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842FC-25AF-3CDC-D8A3-50B9D398E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بين التضليل والتلاعب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4E569E-A677-214D-958E-0F409A2FF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38" y="1587221"/>
            <a:ext cx="5640130" cy="4608513"/>
          </a:xfrm>
        </p:spPr>
        <p:txBody>
          <a:bodyPr/>
          <a:lstStyle/>
          <a:p>
            <a:pPr algn="r" rtl="1">
              <a:buFont typeface="Symbol" pitchFamily="2" charset="2"/>
              <a:buChar char="-"/>
            </a:pPr>
            <a:r>
              <a:rPr lang="ar-SA" sz="2400" dirty="0"/>
              <a:t>"عالم ما بعد الحقيقة" – تحديات للمشهد التعليمي</a:t>
            </a:r>
          </a:p>
          <a:p>
            <a:pPr algn="r" rtl="1">
              <a:buFont typeface="Symbol" pitchFamily="2" charset="2"/>
              <a:buChar char="-"/>
            </a:pPr>
            <a:r>
              <a:rPr lang="ar-SA" sz="2400" dirty="0"/>
              <a:t>الأخبار الزائفة، المعلومات المضللة، المعلومات الضارة، استراتيجيات التلاعب</a:t>
            </a:r>
            <a:endParaRPr lang="de-DE" sz="2400" dirty="0"/>
          </a:p>
          <a:p>
            <a:pPr marL="7938" lvl="1" indent="0">
              <a:buNone/>
            </a:pPr>
            <a:endParaRPr lang="de-DE" sz="2400" dirty="0"/>
          </a:p>
          <a:p>
            <a:pPr marL="223838" lvl="1" indent="-215900">
              <a:buFont typeface="Arial" panose="020B0604020202020204" pitchFamily="34" charset="0"/>
              <a:buChar char="•"/>
            </a:pPr>
            <a:endParaRPr lang="de-DE" sz="2400" dirty="0"/>
          </a:p>
          <a:p>
            <a:pPr>
              <a:buFont typeface="Arial" panose="020B0604020202020204" pitchFamily="34" charset="0"/>
              <a:buChar char="•"/>
            </a:pPr>
            <a:endParaRPr lang="de-DE" sz="2400" dirty="0"/>
          </a:p>
          <a:p>
            <a:pPr>
              <a:buFont typeface="Arial" panose="020B0604020202020204" pitchFamily="34" charset="0"/>
              <a:buChar char="•"/>
            </a:pPr>
            <a:endParaRPr lang="de-DE" sz="2400" dirty="0"/>
          </a:p>
          <a:p>
            <a:pPr>
              <a:buFont typeface="Arial" panose="020B0604020202020204" pitchFamily="34" charset="0"/>
              <a:buChar char="•"/>
            </a:pPr>
            <a:endParaRPr lang="de-DE" sz="2400" dirty="0"/>
          </a:p>
          <a:p>
            <a:pPr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9D2AA13E-AB58-D5F2-C5A2-6A9A322CDDE6}"/>
              </a:ext>
            </a:extLst>
          </p:cNvPr>
          <p:cNvSpPr txBox="1">
            <a:spLocks/>
          </p:cNvSpPr>
          <p:nvPr/>
        </p:nvSpPr>
        <p:spPr>
          <a:xfrm>
            <a:off x="0" y="6310312"/>
            <a:ext cx="633670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ea typeface="ＭＳ Ｐゴシック" charset="0"/>
              </a:rPr>
              <a:t>(</a:t>
            </a:r>
            <a:r>
              <a:rPr lang="de-DE" sz="1200" dirty="0" err="1">
                <a:ea typeface="ＭＳ Ｐゴシック" charset="0"/>
              </a:rPr>
              <a:t>Dhingra</a:t>
            </a:r>
            <a:r>
              <a:rPr lang="de-DE" sz="1200" dirty="0">
                <a:ea typeface="ＭＳ Ｐゴシック" charset="0"/>
              </a:rPr>
              <a:t>, 2003; </a:t>
            </a:r>
            <a:r>
              <a:rPr lang="de-DE" sz="1200" dirty="0" err="1">
                <a:ea typeface="ＭＳ Ｐゴシック" charset="0"/>
              </a:rPr>
              <a:t>Guerris</a:t>
            </a:r>
            <a:r>
              <a:rPr lang="de-DE" sz="1200" dirty="0">
                <a:ea typeface="ＭＳ Ｐゴシック" charset="0"/>
              </a:rPr>
              <a:t> et all., 2020; Maier et al., 2014; Lee &amp; Niederdeppe, 2011; </a:t>
            </a:r>
            <a:r>
              <a:rPr lang="de-DE" sz="1200" baseline="30000" dirty="0">
                <a:ea typeface="ＭＳ Ｐゴシック" charset="0"/>
              </a:rPr>
              <a:t>1</a:t>
            </a:r>
            <a:r>
              <a:rPr lang="de-DE" sz="1200" dirty="0">
                <a:ea typeface="ＭＳ Ｐゴシック" charset="0"/>
              </a:rPr>
              <a:t>Hove, </a:t>
            </a:r>
            <a:r>
              <a:rPr lang="de-DE" sz="1200" dirty="0" err="1">
                <a:ea typeface="ＭＳ Ｐゴシック" charset="0"/>
              </a:rPr>
              <a:t>Paek</a:t>
            </a:r>
            <a:r>
              <a:rPr lang="de-DE" sz="1200" dirty="0">
                <a:ea typeface="ＭＳ Ｐゴシック" charset="0"/>
              </a:rPr>
              <a:t> &amp; Isaacson, 2011, p. 524)</a:t>
            </a:r>
            <a:endParaRPr lang="de-DE" sz="1200" dirty="0"/>
          </a:p>
        </p:txBody>
      </p:sp>
      <p:graphicFrame>
        <p:nvGraphicFramePr>
          <p:cNvPr id="6" name="Tabelle 7">
            <a:extLst>
              <a:ext uri="{FF2B5EF4-FFF2-40B4-BE49-F238E27FC236}">
                <a16:creationId xmlns:a16="http://schemas.microsoft.com/office/drawing/2014/main" id="{C2F0B421-AEE0-7409-5F23-9F0D6FC78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926155"/>
              </p:ext>
            </p:extLst>
          </p:nvPr>
        </p:nvGraphicFramePr>
        <p:xfrm>
          <a:off x="1793815" y="3234813"/>
          <a:ext cx="4163775" cy="1951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413">
                  <a:extLst>
                    <a:ext uri="{9D8B030D-6E8A-4147-A177-3AD203B41FA5}">
                      <a16:colId xmlns:a16="http://schemas.microsoft.com/office/drawing/2014/main" val="2846486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779229302"/>
                    </a:ext>
                  </a:extLst>
                </a:gridCol>
                <a:gridCol w="563306">
                  <a:extLst>
                    <a:ext uri="{9D8B030D-6E8A-4147-A177-3AD203B41FA5}">
                      <a16:colId xmlns:a16="http://schemas.microsoft.com/office/drawing/2014/main" val="818927573"/>
                    </a:ext>
                  </a:extLst>
                </a:gridCol>
              </a:tblGrid>
              <a:tr h="580103">
                <a:tc>
                  <a:txBody>
                    <a:bodyPr/>
                    <a:lstStyle/>
                    <a:p>
                      <a:endParaRPr lang="de-DE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783427"/>
                  </a:ext>
                </a:extLst>
              </a:tr>
              <a:tr h="454553">
                <a:tc>
                  <a:txBody>
                    <a:bodyPr/>
                    <a:lstStyle/>
                    <a:p>
                      <a:r>
                        <a:rPr lang="ar-SA" sz="2400" dirty="0"/>
                        <a:t>المعلومات </a:t>
                      </a:r>
                      <a:r>
                        <a:rPr lang="ar-SA" sz="2400" b="1" dirty="0"/>
                        <a:t>المُضلِّلة</a:t>
                      </a:r>
                      <a:endParaRPr lang="de-DE" sz="2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720832"/>
                  </a:ext>
                </a:extLst>
              </a:tr>
              <a:tr h="454553">
                <a:tc>
                  <a:txBody>
                    <a:bodyPr/>
                    <a:lstStyle/>
                    <a:p>
                      <a:r>
                        <a:rPr lang="ar-SA" altLang="de-DE" sz="2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المعلومات</a:t>
                      </a:r>
                      <a:r>
                        <a:rPr lang="ar-SA" altLang="de-DE" sz="2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غير الدقيقة</a:t>
                      </a:r>
                      <a:endParaRPr lang="de-DE" sz="2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748067"/>
                  </a:ext>
                </a:extLst>
              </a:tr>
              <a:tr h="454553">
                <a:tc>
                  <a:txBody>
                    <a:bodyPr/>
                    <a:lstStyle/>
                    <a:p>
                      <a:r>
                        <a:rPr lang="ar-SA" altLang="de-DE" sz="2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المعلومات</a:t>
                      </a:r>
                      <a:r>
                        <a:rPr lang="ar-SA" altLang="de-DE" sz="2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الضارّة</a:t>
                      </a:r>
                      <a:endParaRPr lang="de-DE" sz="2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702080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607FC75D-FE9D-7B7A-162D-D17A9D24E182}"/>
              </a:ext>
            </a:extLst>
          </p:cNvPr>
          <p:cNvSpPr txBox="1"/>
          <p:nvPr/>
        </p:nvSpPr>
        <p:spPr>
          <a:xfrm>
            <a:off x="844566" y="5487848"/>
            <a:ext cx="6964625" cy="707886"/>
          </a:xfrm>
          <a:custGeom>
            <a:avLst/>
            <a:gdLst>
              <a:gd name="connsiteX0" fmla="*/ 0 w 6964625"/>
              <a:gd name="connsiteY0" fmla="*/ 0 h 707886"/>
              <a:gd name="connsiteX1" fmla="*/ 487524 w 6964625"/>
              <a:gd name="connsiteY1" fmla="*/ 0 h 707886"/>
              <a:gd name="connsiteX2" fmla="*/ 1114340 w 6964625"/>
              <a:gd name="connsiteY2" fmla="*/ 0 h 707886"/>
              <a:gd name="connsiteX3" fmla="*/ 1671510 w 6964625"/>
              <a:gd name="connsiteY3" fmla="*/ 0 h 707886"/>
              <a:gd name="connsiteX4" fmla="*/ 2507265 w 6964625"/>
              <a:gd name="connsiteY4" fmla="*/ 0 h 707886"/>
              <a:gd name="connsiteX5" fmla="*/ 3273374 w 6964625"/>
              <a:gd name="connsiteY5" fmla="*/ 0 h 707886"/>
              <a:gd name="connsiteX6" fmla="*/ 3969836 w 6964625"/>
              <a:gd name="connsiteY6" fmla="*/ 0 h 707886"/>
              <a:gd name="connsiteX7" fmla="*/ 4735945 w 6964625"/>
              <a:gd name="connsiteY7" fmla="*/ 0 h 707886"/>
              <a:gd name="connsiteX8" fmla="*/ 5432408 w 6964625"/>
              <a:gd name="connsiteY8" fmla="*/ 0 h 707886"/>
              <a:gd name="connsiteX9" fmla="*/ 6268163 w 6964625"/>
              <a:gd name="connsiteY9" fmla="*/ 0 h 707886"/>
              <a:gd name="connsiteX10" fmla="*/ 6964625 w 6964625"/>
              <a:gd name="connsiteY10" fmla="*/ 0 h 707886"/>
              <a:gd name="connsiteX11" fmla="*/ 6964625 w 6964625"/>
              <a:gd name="connsiteY11" fmla="*/ 361022 h 707886"/>
              <a:gd name="connsiteX12" fmla="*/ 6964625 w 6964625"/>
              <a:gd name="connsiteY12" fmla="*/ 707886 h 707886"/>
              <a:gd name="connsiteX13" fmla="*/ 6477101 w 6964625"/>
              <a:gd name="connsiteY13" fmla="*/ 707886 h 707886"/>
              <a:gd name="connsiteX14" fmla="*/ 5641346 w 6964625"/>
              <a:gd name="connsiteY14" fmla="*/ 707886 h 707886"/>
              <a:gd name="connsiteX15" fmla="*/ 4944884 w 6964625"/>
              <a:gd name="connsiteY15" fmla="*/ 707886 h 707886"/>
              <a:gd name="connsiteX16" fmla="*/ 4457360 w 6964625"/>
              <a:gd name="connsiteY16" fmla="*/ 707886 h 707886"/>
              <a:gd name="connsiteX17" fmla="*/ 3621605 w 6964625"/>
              <a:gd name="connsiteY17" fmla="*/ 707886 h 707886"/>
              <a:gd name="connsiteX18" fmla="*/ 3064435 w 6964625"/>
              <a:gd name="connsiteY18" fmla="*/ 707886 h 707886"/>
              <a:gd name="connsiteX19" fmla="*/ 2298326 w 6964625"/>
              <a:gd name="connsiteY19" fmla="*/ 707886 h 707886"/>
              <a:gd name="connsiteX20" fmla="*/ 1462571 w 6964625"/>
              <a:gd name="connsiteY20" fmla="*/ 707886 h 707886"/>
              <a:gd name="connsiteX21" fmla="*/ 905401 w 6964625"/>
              <a:gd name="connsiteY21" fmla="*/ 707886 h 707886"/>
              <a:gd name="connsiteX22" fmla="*/ 0 w 6964625"/>
              <a:gd name="connsiteY22" fmla="*/ 707886 h 707886"/>
              <a:gd name="connsiteX23" fmla="*/ 0 w 6964625"/>
              <a:gd name="connsiteY23" fmla="*/ 361022 h 707886"/>
              <a:gd name="connsiteX24" fmla="*/ 0 w 6964625"/>
              <a:gd name="connsiteY2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964625" h="707886" fill="none" extrusionOk="0">
                <a:moveTo>
                  <a:pt x="0" y="0"/>
                </a:moveTo>
                <a:cubicBezTo>
                  <a:pt x="195348" y="13477"/>
                  <a:pt x="311995" y="23304"/>
                  <a:pt x="487524" y="0"/>
                </a:cubicBezTo>
                <a:cubicBezTo>
                  <a:pt x="663053" y="-23304"/>
                  <a:pt x="859500" y="-24290"/>
                  <a:pt x="1114340" y="0"/>
                </a:cubicBezTo>
                <a:cubicBezTo>
                  <a:pt x="1369180" y="24290"/>
                  <a:pt x="1543128" y="-17170"/>
                  <a:pt x="1671510" y="0"/>
                </a:cubicBezTo>
                <a:cubicBezTo>
                  <a:pt x="1799892" y="17170"/>
                  <a:pt x="2312441" y="-21917"/>
                  <a:pt x="2507265" y="0"/>
                </a:cubicBezTo>
                <a:cubicBezTo>
                  <a:pt x="2702090" y="21917"/>
                  <a:pt x="2977405" y="20278"/>
                  <a:pt x="3273374" y="0"/>
                </a:cubicBezTo>
                <a:cubicBezTo>
                  <a:pt x="3569343" y="-20278"/>
                  <a:pt x="3794339" y="17592"/>
                  <a:pt x="3969836" y="0"/>
                </a:cubicBezTo>
                <a:cubicBezTo>
                  <a:pt x="4145333" y="-17592"/>
                  <a:pt x="4581221" y="-1041"/>
                  <a:pt x="4735945" y="0"/>
                </a:cubicBezTo>
                <a:cubicBezTo>
                  <a:pt x="4890669" y="1041"/>
                  <a:pt x="5110095" y="22260"/>
                  <a:pt x="5432408" y="0"/>
                </a:cubicBezTo>
                <a:cubicBezTo>
                  <a:pt x="5754721" y="-22260"/>
                  <a:pt x="5969043" y="-26132"/>
                  <a:pt x="6268163" y="0"/>
                </a:cubicBezTo>
                <a:cubicBezTo>
                  <a:pt x="6567283" y="26132"/>
                  <a:pt x="6704374" y="9024"/>
                  <a:pt x="6964625" y="0"/>
                </a:cubicBezTo>
                <a:cubicBezTo>
                  <a:pt x="6960241" y="103668"/>
                  <a:pt x="6958435" y="208510"/>
                  <a:pt x="6964625" y="361022"/>
                </a:cubicBezTo>
                <a:cubicBezTo>
                  <a:pt x="6970815" y="513534"/>
                  <a:pt x="6953512" y="599359"/>
                  <a:pt x="6964625" y="707886"/>
                </a:cubicBezTo>
                <a:cubicBezTo>
                  <a:pt x="6766958" y="703752"/>
                  <a:pt x="6598905" y="728150"/>
                  <a:pt x="6477101" y="707886"/>
                </a:cubicBezTo>
                <a:cubicBezTo>
                  <a:pt x="6355297" y="687622"/>
                  <a:pt x="5999370" y="730474"/>
                  <a:pt x="5641346" y="707886"/>
                </a:cubicBezTo>
                <a:cubicBezTo>
                  <a:pt x="5283323" y="685298"/>
                  <a:pt x="5090770" y="694496"/>
                  <a:pt x="4944884" y="707886"/>
                </a:cubicBezTo>
                <a:cubicBezTo>
                  <a:pt x="4798998" y="721276"/>
                  <a:pt x="4688636" y="703803"/>
                  <a:pt x="4457360" y="707886"/>
                </a:cubicBezTo>
                <a:cubicBezTo>
                  <a:pt x="4226084" y="711969"/>
                  <a:pt x="3817549" y="710039"/>
                  <a:pt x="3621605" y="707886"/>
                </a:cubicBezTo>
                <a:cubicBezTo>
                  <a:pt x="3425662" y="705733"/>
                  <a:pt x="3319206" y="692247"/>
                  <a:pt x="3064435" y="707886"/>
                </a:cubicBezTo>
                <a:cubicBezTo>
                  <a:pt x="2809664" y="723526"/>
                  <a:pt x="2465941" y="729675"/>
                  <a:pt x="2298326" y="707886"/>
                </a:cubicBezTo>
                <a:cubicBezTo>
                  <a:pt x="2130711" y="686097"/>
                  <a:pt x="1822686" y="725357"/>
                  <a:pt x="1462571" y="707886"/>
                </a:cubicBezTo>
                <a:cubicBezTo>
                  <a:pt x="1102457" y="690415"/>
                  <a:pt x="1070147" y="700147"/>
                  <a:pt x="905401" y="707886"/>
                </a:cubicBezTo>
                <a:cubicBezTo>
                  <a:pt x="740655" y="715626"/>
                  <a:pt x="430423" y="680024"/>
                  <a:pt x="0" y="707886"/>
                </a:cubicBezTo>
                <a:cubicBezTo>
                  <a:pt x="8210" y="635965"/>
                  <a:pt x="2755" y="529240"/>
                  <a:pt x="0" y="361022"/>
                </a:cubicBezTo>
                <a:cubicBezTo>
                  <a:pt x="-2755" y="192804"/>
                  <a:pt x="-4170" y="99568"/>
                  <a:pt x="0" y="0"/>
                </a:cubicBezTo>
                <a:close/>
              </a:path>
              <a:path w="6964625" h="707886" stroke="0" extrusionOk="0">
                <a:moveTo>
                  <a:pt x="0" y="0"/>
                </a:moveTo>
                <a:cubicBezTo>
                  <a:pt x="113974" y="-14336"/>
                  <a:pt x="282691" y="-11064"/>
                  <a:pt x="557170" y="0"/>
                </a:cubicBezTo>
                <a:cubicBezTo>
                  <a:pt x="831649" y="11064"/>
                  <a:pt x="1177413" y="-3421"/>
                  <a:pt x="1392925" y="0"/>
                </a:cubicBezTo>
                <a:cubicBezTo>
                  <a:pt x="1608438" y="3421"/>
                  <a:pt x="1885109" y="11527"/>
                  <a:pt x="2019741" y="0"/>
                </a:cubicBezTo>
                <a:cubicBezTo>
                  <a:pt x="2154373" y="-11527"/>
                  <a:pt x="2442541" y="17666"/>
                  <a:pt x="2646558" y="0"/>
                </a:cubicBezTo>
                <a:cubicBezTo>
                  <a:pt x="2850575" y="-17666"/>
                  <a:pt x="3211931" y="28154"/>
                  <a:pt x="3412666" y="0"/>
                </a:cubicBezTo>
                <a:cubicBezTo>
                  <a:pt x="3613401" y="-28154"/>
                  <a:pt x="4041742" y="-16513"/>
                  <a:pt x="4248421" y="0"/>
                </a:cubicBezTo>
                <a:cubicBezTo>
                  <a:pt x="4455101" y="16513"/>
                  <a:pt x="4502236" y="23850"/>
                  <a:pt x="4735945" y="0"/>
                </a:cubicBezTo>
                <a:cubicBezTo>
                  <a:pt x="4969654" y="-23850"/>
                  <a:pt x="5326081" y="30753"/>
                  <a:pt x="5502054" y="0"/>
                </a:cubicBezTo>
                <a:cubicBezTo>
                  <a:pt x="5678027" y="-30753"/>
                  <a:pt x="5826382" y="13278"/>
                  <a:pt x="6059224" y="0"/>
                </a:cubicBezTo>
                <a:cubicBezTo>
                  <a:pt x="6292066" y="-13278"/>
                  <a:pt x="6526856" y="25085"/>
                  <a:pt x="6964625" y="0"/>
                </a:cubicBezTo>
                <a:cubicBezTo>
                  <a:pt x="6966597" y="139496"/>
                  <a:pt x="6982588" y="230909"/>
                  <a:pt x="6964625" y="368101"/>
                </a:cubicBezTo>
                <a:cubicBezTo>
                  <a:pt x="6946662" y="505293"/>
                  <a:pt x="6957309" y="539490"/>
                  <a:pt x="6964625" y="707886"/>
                </a:cubicBezTo>
                <a:cubicBezTo>
                  <a:pt x="6703006" y="713022"/>
                  <a:pt x="6318919" y="669273"/>
                  <a:pt x="6128870" y="707886"/>
                </a:cubicBezTo>
                <a:cubicBezTo>
                  <a:pt x="5938822" y="746499"/>
                  <a:pt x="5598250" y="711947"/>
                  <a:pt x="5362761" y="707886"/>
                </a:cubicBezTo>
                <a:cubicBezTo>
                  <a:pt x="5127272" y="703825"/>
                  <a:pt x="4865225" y="698969"/>
                  <a:pt x="4596652" y="707886"/>
                </a:cubicBezTo>
                <a:cubicBezTo>
                  <a:pt x="4328079" y="716803"/>
                  <a:pt x="4193410" y="672660"/>
                  <a:pt x="3830544" y="707886"/>
                </a:cubicBezTo>
                <a:cubicBezTo>
                  <a:pt x="3467678" y="743112"/>
                  <a:pt x="3398308" y="741381"/>
                  <a:pt x="3064435" y="707886"/>
                </a:cubicBezTo>
                <a:cubicBezTo>
                  <a:pt x="2730562" y="674391"/>
                  <a:pt x="2561732" y="711641"/>
                  <a:pt x="2228680" y="707886"/>
                </a:cubicBezTo>
                <a:cubicBezTo>
                  <a:pt x="1895628" y="704131"/>
                  <a:pt x="1772007" y="717258"/>
                  <a:pt x="1392925" y="707886"/>
                </a:cubicBezTo>
                <a:cubicBezTo>
                  <a:pt x="1013843" y="698514"/>
                  <a:pt x="1143449" y="706113"/>
                  <a:pt x="905401" y="707886"/>
                </a:cubicBezTo>
                <a:cubicBezTo>
                  <a:pt x="667353" y="709659"/>
                  <a:pt x="317975" y="715621"/>
                  <a:pt x="0" y="707886"/>
                </a:cubicBezTo>
                <a:cubicBezTo>
                  <a:pt x="-8125" y="586080"/>
                  <a:pt x="8431" y="445265"/>
                  <a:pt x="0" y="375180"/>
                </a:cubicBezTo>
                <a:cubicBezTo>
                  <a:pt x="-8431" y="305095"/>
                  <a:pt x="9392" y="96375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25952"/>
            </a:solidFill>
            <a:extLst>
              <a:ext uri="{C807C97D-BFC1-408E-A445-0C87EB9F89A2}">
                <ask:lineSketchStyleProps xmlns:ask="http://schemas.microsoft.com/office/drawing/2018/sketchyshapes" sd="309574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354013" lvl="1" indent="-342900" algn="r" rtl="1"/>
            <a:r>
              <a:rPr lang="ar-SA" sz="2000" dirty="0"/>
              <a:t>معلومات زائفة فعليًا (</a:t>
            </a:r>
            <a:r>
              <a:rPr lang="en-US" sz="2000" dirty="0"/>
              <a:t>I</a:t>
            </a:r>
            <a:r>
              <a:rPr lang="ar-SA" sz="2000" dirty="0"/>
              <a:t>)</a:t>
            </a:r>
            <a:endParaRPr lang="en-US" sz="2000" dirty="0"/>
          </a:p>
          <a:p>
            <a:pPr marL="354013" lvl="1" indent="-342900" algn="r" rtl="1"/>
            <a:r>
              <a:rPr lang="ar-SA" sz="2000" dirty="0"/>
              <a:t>معلومات تهدف إلى إيذاء شخص ما (</a:t>
            </a:r>
            <a:r>
              <a:rPr lang="en-US" sz="2000" dirty="0"/>
              <a:t>II</a:t>
            </a:r>
            <a:r>
              <a:rPr lang="ar-SA" sz="2000" dirty="0"/>
              <a:t>)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5" name="Abgerundete rechteckige Legende 4">
            <a:extLst>
              <a:ext uri="{FF2B5EF4-FFF2-40B4-BE49-F238E27FC236}">
                <a16:creationId xmlns:a16="http://schemas.microsoft.com/office/drawing/2014/main" id="{CC6963B1-9B47-9804-ED88-5777E4AFAEE7}"/>
              </a:ext>
            </a:extLst>
          </p:cNvPr>
          <p:cNvSpPr/>
          <p:nvPr/>
        </p:nvSpPr>
        <p:spPr>
          <a:xfrm>
            <a:off x="7511142" y="1570807"/>
            <a:ext cx="2651760" cy="1619795"/>
          </a:xfrm>
          <a:custGeom>
            <a:avLst/>
            <a:gdLst>
              <a:gd name="connsiteX0" fmla="*/ 0 w 2651760"/>
              <a:gd name="connsiteY0" fmla="*/ 269971 h 1619795"/>
              <a:gd name="connsiteX1" fmla="*/ 269971 w 2651760"/>
              <a:gd name="connsiteY1" fmla="*/ 0 h 1619795"/>
              <a:gd name="connsiteX2" fmla="*/ 441960 w 2651760"/>
              <a:gd name="connsiteY2" fmla="*/ 0 h 1619795"/>
              <a:gd name="connsiteX3" fmla="*/ 441960 w 2651760"/>
              <a:gd name="connsiteY3" fmla="*/ 0 h 1619795"/>
              <a:gd name="connsiteX4" fmla="*/ 1104900 w 2651760"/>
              <a:gd name="connsiteY4" fmla="*/ 0 h 1619795"/>
              <a:gd name="connsiteX5" fmla="*/ 1730576 w 2651760"/>
              <a:gd name="connsiteY5" fmla="*/ 0 h 1619795"/>
              <a:gd name="connsiteX6" fmla="*/ 2381789 w 2651760"/>
              <a:gd name="connsiteY6" fmla="*/ 0 h 1619795"/>
              <a:gd name="connsiteX7" fmla="*/ 2651760 w 2651760"/>
              <a:gd name="connsiteY7" fmla="*/ 269971 h 1619795"/>
              <a:gd name="connsiteX8" fmla="*/ 2651760 w 2651760"/>
              <a:gd name="connsiteY8" fmla="*/ 944880 h 1619795"/>
              <a:gd name="connsiteX9" fmla="*/ 2651760 w 2651760"/>
              <a:gd name="connsiteY9" fmla="*/ 944880 h 1619795"/>
              <a:gd name="connsiteX10" fmla="*/ 2651760 w 2651760"/>
              <a:gd name="connsiteY10" fmla="*/ 1349829 h 1619795"/>
              <a:gd name="connsiteX11" fmla="*/ 2651760 w 2651760"/>
              <a:gd name="connsiteY11" fmla="*/ 1349824 h 1619795"/>
              <a:gd name="connsiteX12" fmla="*/ 2381789 w 2651760"/>
              <a:gd name="connsiteY12" fmla="*/ 1619795 h 1619795"/>
              <a:gd name="connsiteX13" fmla="*/ 1781651 w 2651760"/>
              <a:gd name="connsiteY13" fmla="*/ 1619795 h 1619795"/>
              <a:gd name="connsiteX14" fmla="*/ 1104900 w 2651760"/>
              <a:gd name="connsiteY14" fmla="*/ 1619795 h 1619795"/>
              <a:gd name="connsiteX15" fmla="*/ 522805 w 2651760"/>
              <a:gd name="connsiteY15" fmla="*/ 1756365 h 1619795"/>
              <a:gd name="connsiteX16" fmla="*/ -36462 w 2651760"/>
              <a:gd name="connsiteY16" fmla="*/ 1887580 h 1619795"/>
              <a:gd name="connsiteX17" fmla="*/ 441960 w 2651760"/>
              <a:gd name="connsiteY17" fmla="*/ 1619795 h 1619795"/>
              <a:gd name="connsiteX18" fmla="*/ 269971 w 2651760"/>
              <a:gd name="connsiteY18" fmla="*/ 1619795 h 1619795"/>
              <a:gd name="connsiteX19" fmla="*/ 0 w 2651760"/>
              <a:gd name="connsiteY19" fmla="*/ 1349824 h 1619795"/>
              <a:gd name="connsiteX20" fmla="*/ 0 w 2651760"/>
              <a:gd name="connsiteY20" fmla="*/ 1349829 h 1619795"/>
              <a:gd name="connsiteX21" fmla="*/ 0 w 2651760"/>
              <a:gd name="connsiteY21" fmla="*/ 944880 h 1619795"/>
              <a:gd name="connsiteX22" fmla="*/ 0 w 2651760"/>
              <a:gd name="connsiteY22" fmla="*/ 944880 h 1619795"/>
              <a:gd name="connsiteX23" fmla="*/ 0 w 2651760"/>
              <a:gd name="connsiteY23" fmla="*/ 269971 h 161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51760" h="1619795" fill="none" extrusionOk="0">
                <a:moveTo>
                  <a:pt x="0" y="269971"/>
                </a:moveTo>
                <a:cubicBezTo>
                  <a:pt x="11281" y="130582"/>
                  <a:pt x="119358" y="4567"/>
                  <a:pt x="269971" y="0"/>
                </a:cubicBezTo>
                <a:cubicBezTo>
                  <a:pt x="348383" y="2023"/>
                  <a:pt x="378782" y="5714"/>
                  <a:pt x="441960" y="0"/>
                </a:cubicBezTo>
                <a:lnTo>
                  <a:pt x="441960" y="0"/>
                </a:lnTo>
                <a:cubicBezTo>
                  <a:pt x="717781" y="-27495"/>
                  <a:pt x="846729" y="-3398"/>
                  <a:pt x="1104900" y="0"/>
                </a:cubicBezTo>
                <a:cubicBezTo>
                  <a:pt x="1307926" y="-8626"/>
                  <a:pt x="1551365" y="5853"/>
                  <a:pt x="1730576" y="0"/>
                </a:cubicBezTo>
                <a:cubicBezTo>
                  <a:pt x="1909787" y="-5853"/>
                  <a:pt x="2219655" y="-13106"/>
                  <a:pt x="2381789" y="0"/>
                </a:cubicBezTo>
                <a:cubicBezTo>
                  <a:pt x="2539019" y="-14113"/>
                  <a:pt x="2627009" y="111382"/>
                  <a:pt x="2651760" y="269971"/>
                </a:cubicBezTo>
                <a:cubicBezTo>
                  <a:pt x="2626438" y="457947"/>
                  <a:pt x="2650084" y="744179"/>
                  <a:pt x="2651760" y="944880"/>
                </a:cubicBezTo>
                <a:lnTo>
                  <a:pt x="2651760" y="944880"/>
                </a:lnTo>
                <a:cubicBezTo>
                  <a:pt x="2659794" y="1131897"/>
                  <a:pt x="2631908" y="1227901"/>
                  <a:pt x="2651760" y="1349829"/>
                </a:cubicBezTo>
                <a:lnTo>
                  <a:pt x="2651760" y="1349824"/>
                </a:lnTo>
                <a:cubicBezTo>
                  <a:pt x="2681309" y="1507400"/>
                  <a:pt x="2526886" y="1606740"/>
                  <a:pt x="2381789" y="1619795"/>
                </a:cubicBezTo>
                <a:cubicBezTo>
                  <a:pt x="2254654" y="1609790"/>
                  <a:pt x="1947243" y="1641604"/>
                  <a:pt x="1781651" y="1619795"/>
                </a:cubicBezTo>
                <a:cubicBezTo>
                  <a:pt x="1616059" y="1597986"/>
                  <a:pt x="1441490" y="1612935"/>
                  <a:pt x="1104900" y="1619795"/>
                </a:cubicBezTo>
                <a:cubicBezTo>
                  <a:pt x="950232" y="1671699"/>
                  <a:pt x="709363" y="1684527"/>
                  <a:pt x="522805" y="1756365"/>
                </a:cubicBezTo>
                <a:cubicBezTo>
                  <a:pt x="336248" y="1828204"/>
                  <a:pt x="109323" y="1831633"/>
                  <a:pt x="-36462" y="1887580"/>
                </a:cubicBezTo>
                <a:cubicBezTo>
                  <a:pt x="175977" y="1753712"/>
                  <a:pt x="323822" y="1680265"/>
                  <a:pt x="441960" y="1619795"/>
                </a:cubicBezTo>
                <a:cubicBezTo>
                  <a:pt x="360304" y="1622395"/>
                  <a:pt x="336644" y="1618957"/>
                  <a:pt x="269971" y="1619795"/>
                </a:cubicBezTo>
                <a:cubicBezTo>
                  <a:pt x="139470" y="1599670"/>
                  <a:pt x="12588" y="1514402"/>
                  <a:pt x="0" y="1349824"/>
                </a:cubicBezTo>
                <a:lnTo>
                  <a:pt x="0" y="1349829"/>
                </a:lnTo>
                <a:cubicBezTo>
                  <a:pt x="9705" y="1240929"/>
                  <a:pt x="-4282" y="1098295"/>
                  <a:pt x="0" y="944880"/>
                </a:cubicBezTo>
                <a:lnTo>
                  <a:pt x="0" y="944880"/>
                </a:lnTo>
                <a:cubicBezTo>
                  <a:pt x="-25519" y="661753"/>
                  <a:pt x="14534" y="505611"/>
                  <a:pt x="0" y="269971"/>
                </a:cubicBezTo>
                <a:close/>
              </a:path>
              <a:path w="2651760" h="1619795" stroke="0" extrusionOk="0">
                <a:moveTo>
                  <a:pt x="0" y="269971"/>
                </a:moveTo>
                <a:cubicBezTo>
                  <a:pt x="-10788" y="114216"/>
                  <a:pt x="87416" y="12556"/>
                  <a:pt x="269971" y="0"/>
                </a:cubicBezTo>
                <a:cubicBezTo>
                  <a:pt x="308757" y="2062"/>
                  <a:pt x="386953" y="7123"/>
                  <a:pt x="441960" y="0"/>
                </a:cubicBezTo>
                <a:lnTo>
                  <a:pt x="441960" y="0"/>
                </a:lnTo>
                <a:cubicBezTo>
                  <a:pt x="602159" y="25043"/>
                  <a:pt x="918937" y="-16668"/>
                  <a:pt x="1104900" y="0"/>
                </a:cubicBezTo>
                <a:cubicBezTo>
                  <a:pt x="1311179" y="9876"/>
                  <a:pt x="1472605" y="-18317"/>
                  <a:pt x="1730576" y="0"/>
                </a:cubicBezTo>
                <a:cubicBezTo>
                  <a:pt x="1988547" y="18317"/>
                  <a:pt x="2158743" y="-10405"/>
                  <a:pt x="2381789" y="0"/>
                </a:cubicBezTo>
                <a:cubicBezTo>
                  <a:pt x="2527332" y="3350"/>
                  <a:pt x="2650764" y="111374"/>
                  <a:pt x="2651760" y="269971"/>
                </a:cubicBezTo>
                <a:cubicBezTo>
                  <a:pt x="2621291" y="478869"/>
                  <a:pt x="2629231" y="809019"/>
                  <a:pt x="2651760" y="944880"/>
                </a:cubicBezTo>
                <a:lnTo>
                  <a:pt x="2651760" y="944880"/>
                </a:lnTo>
                <a:cubicBezTo>
                  <a:pt x="2652742" y="1065635"/>
                  <a:pt x="2637997" y="1203721"/>
                  <a:pt x="2651760" y="1349829"/>
                </a:cubicBezTo>
                <a:lnTo>
                  <a:pt x="2651760" y="1349824"/>
                </a:lnTo>
                <a:cubicBezTo>
                  <a:pt x="2664724" y="1518222"/>
                  <a:pt x="2533722" y="1649127"/>
                  <a:pt x="2381789" y="1619795"/>
                </a:cubicBezTo>
                <a:cubicBezTo>
                  <a:pt x="2134976" y="1626159"/>
                  <a:pt x="2075441" y="1602206"/>
                  <a:pt x="1781651" y="1619795"/>
                </a:cubicBezTo>
                <a:cubicBezTo>
                  <a:pt x="1487861" y="1637384"/>
                  <a:pt x="1430870" y="1642093"/>
                  <a:pt x="1104900" y="1619795"/>
                </a:cubicBezTo>
                <a:cubicBezTo>
                  <a:pt x="921948" y="1688070"/>
                  <a:pt x="820590" y="1676427"/>
                  <a:pt x="557046" y="1748332"/>
                </a:cubicBezTo>
                <a:cubicBezTo>
                  <a:pt x="293502" y="1820237"/>
                  <a:pt x="169586" y="1835776"/>
                  <a:pt x="-36462" y="1887580"/>
                </a:cubicBezTo>
                <a:cubicBezTo>
                  <a:pt x="183306" y="1756833"/>
                  <a:pt x="257305" y="1738486"/>
                  <a:pt x="441960" y="1619795"/>
                </a:cubicBezTo>
                <a:cubicBezTo>
                  <a:pt x="364079" y="1616383"/>
                  <a:pt x="308062" y="1625835"/>
                  <a:pt x="269971" y="1619795"/>
                </a:cubicBezTo>
                <a:cubicBezTo>
                  <a:pt x="136569" y="1610483"/>
                  <a:pt x="-4409" y="1505924"/>
                  <a:pt x="0" y="1349824"/>
                </a:cubicBezTo>
                <a:lnTo>
                  <a:pt x="0" y="1349829"/>
                </a:lnTo>
                <a:cubicBezTo>
                  <a:pt x="-16226" y="1199781"/>
                  <a:pt x="-7071" y="1045064"/>
                  <a:pt x="0" y="944880"/>
                </a:cubicBezTo>
                <a:lnTo>
                  <a:pt x="0" y="944880"/>
                </a:lnTo>
                <a:cubicBezTo>
                  <a:pt x="-27979" y="670917"/>
                  <a:pt x="4173" y="491357"/>
                  <a:pt x="0" y="26997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rgbClr val="02595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51375"/>
                      <a:gd name="adj2" fmla="val 66532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solidFill>
                  <a:schemeClr val="tx1"/>
                </a:solidFill>
              </a:rPr>
              <a:t>الحقيقة:</a:t>
            </a:r>
            <a:r>
              <a:rPr lang="ar-SA" dirty="0">
                <a:solidFill>
                  <a:schemeClr val="tx1"/>
                </a:solidFill>
              </a:rPr>
              <a:t> أنا أفكر، إذن أنا موجود!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bgerundete rechteckige Legende 7">
            <a:extLst>
              <a:ext uri="{FF2B5EF4-FFF2-40B4-BE49-F238E27FC236}">
                <a16:creationId xmlns:a16="http://schemas.microsoft.com/office/drawing/2014/main" id="{6BF1AACE-B89A-394E-84B0-8EA627472F54}"/>
              </a:ext>
            </a:extLst>
          </p:cNvPr>
          <p:cNvSpPr/>
          <p:nvPr/>
        </p:nvSpPr>
        <p:spPr>
          <a:xfrm>
            <a:off x="8303622" y="3667398"/>
            <a:ext cx="2651760" cy="1619795"/>
          </a:xfrm>
          <a:custGeom>
            <a:avLst/>
            <a:gdLst>
              <a:gd name="connsiteX0" fmla="*/ 0 w 2651760"/>
              <a:gd name="connsiteY0" fmla="*/ 269971 h 1619795"/>
              <a:gd name="connsiteX1" fmla="*/ 269971 w 2651760"/>
              <a:gd name="connsiteY1" fmla="*/ 0 h 1619795"/>
              <a:gd name="connsiteX2" fmla="*/ 870109 w 2651760"/>
              <a:gd name="connsiteY2" fmla="*/ 0 h 1619795"/>
              <a:gd name="connsiteX3" fmla="*/ 1546860 w 2651760"/>
              <a:gd name="connsiteY3" fmla="*/ 0 h 1619795"/>
              <a:gd name="connsiteX4" fmla="*/ 1546860 w 2651760"/>
              <a:gd name="connsiteY4" fmla="*/ 0 h 1619795"/>
              <a:gd name="connsiteX5" fmla="*/ 2209800 w 2651760"/>
              <a:gd name="connsiteY5" fmla="*/ 0 h 1619795"/>
              <a:gd name="connsiteX6" fmla="*/ 2381789 w 2651760"/>
              <a:gd name="connsiteY6" fmla="*/ 0 h 1619795"/>
              <a:gd name="connsiteX7" fmla="*/ 2651760 w 2651760"/>
              <a:gd name="connsiteY7" fmla="*/ 269971 h 1619795"/>
              <a:gd name="connsiteX8" fmla="*/ 2651760 w 2651760"/>
              <a:gd name="connsiteY8" fmla="*/ 944880 h 1619795"/>
              <a:gd name="connsiteX9" fmla="*/ 2651760 w 2651760"/>
              <a:gd name="connsiteY9" fmla="*/ 944880 h 1619795"/>
              <a:gd name="connsiteX10" fmla="*/ 2651760 w 2651760"/>
              <a:gd name="connsiteY10" fmla="*/ 1349829 h 1619795"/>
              <a:gd name="connsiteX11" fmla="*/ 2651760 w 2651760"/>
              <a:gd name="connsiteY11" fmla="*/ 1349824 h 1619795"/>
              <a:gd name="connsiteX12" fmla="*/ 2381789 w 2651760"/>
              <a:gd name="connsiteY12" fmla="*/ 1619795 h 1619795"/>
              <a:gd name="connsiteX13" fmla="*/ 2209800 w 2651760"/>
              <a:gd name="connsiteY13" fmla="*/ 1619795 h 1619795"/>
              <a:gd name="connsiteX14" fmla="*/ 2092796 w 2651760"/>
              <a:gd name="connsiteY14" fmla="*/ 2044327 h 1619795"/>
              <a:gd name="connsiteX15" fmla="*/ 1546860 w 2651760"/>
              <a:gd name="connsiteY15" fmla="*/ 1619795 h 1619795"/>
              <a:gd name="connsiteX16" fmla="*/ 933953 w 2651760"/>
              <a:gd name="connsiteY16" fmla="*/ 1619795 h 1619795"/>
              <a:gd name="connsiteX17" fmla="*/ 269971 w 2651760"/>
              <a:gd name="connsiteY17" fmla="*/ 1619795 h 1619795"/>
              <a:gd name="connsiteX18" fmla="*/ 0 w 2651760"/>
              <a:gd name="connsiteY18" fmla="*/ 1349824 h 1619795"/>
              <a:gd name="connsiteX19" fmla="*/ 0 w 2651760"/>
              <a:gd name="connsiteY19" fmla="*/ 1349829 h 1619795"/>
              <a:gd name="connsiteX20" fmla="*/ 0 w 2651760"/>
              <a:gd name="connsiteY20" fmla="*/ 944880 h 1619795"/>
              <a:gd name="connsiteX21" fmla="*/ 0 w 2651760"/>
              <a:gd name="connsiteY21" fmla="*/ 944880 h 1619795"/>
              <a:gd name="connsiteX22" fmla="*/ 0 w 2651760"/>
              <a:gd name="connsiteY22" fmla="*/ 269971 h 161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51760" h="1619795" fill="none" extrusionOk="0">
                <a:moveTo>
                  <a:pt x="0" y="269971"/>
                </a:moveTo>
                <a:cubicBezTo>
                  <a:pt x="13372" y="123658"/>
                  <a:pt x="105626" y="19000"/>
                  <a:pt x="269971" y="0"/>
                </a:cubicBezTo>
                <a:cubicBezTo>
                  <a:pt x="410029" y="-12906"/>
                  <a:pt x="654317" y="11835"/>
                  <a:pt x="870109" y="0"/>
                </a:cubicBezTo>
                <a:cubicBezTo>
                  <a:pt x="1085901" y="-11835"/>
                  <a:pt x="1350618" y="-28373"/>
                  <a:pt x="1546860" y="0"/>
                </a:cubicBezTo>
                <a:lnTo>
                  <a:pt x="1546860" y="0"/>
                </a:lnTo>
                <a:cubicBezTo>
                  <a:pt x="1822681" y="-27495"/>
                  <a:pt x="1951629" y="-3398"/>
                  <a:pt x="2209800" y="0"/>
                </a:cubicBezTo>
                <a:cubicBezTo>
                  <a:pt x="2286133" y="4308"/>
                  <a:pt x="2329659" y="-2298"/>
                  <a:pt x="2381789" y="0"/>
                </a:cubicBezTo>
                <a:cubicBezTo>
                  <a:pt x="2522027" y="8971"/>
                  <a:pt x="2636948" y="152568"/>
                  <a:pt x="2651760" y="269971"/>
                </a:cubicBezTo>
                <a:cubicBezTo>
                  <a:pt x="2648394" y="442254"/>
                  <a:pt x="2680701" y="785932"/>
                  <a:pt x="2651760" y="944880"/>
                </a:cubicBezTo>
                <a:lnTo>
                  <a:pt x="2651760" y="944880"/>
                </a:lnTo>
                <a:cubicBezTo>
                  <a:pt x="2644625" y="1039596"/>
                  <a:pt x="2654626" y="1218628"/>
                  <a:pt x="2651760" y="1349829"/>
                </a:cubicBezTo>
                <a:lnTo>
                  <a:pt x="2651760" y="1349824"/>
                </a:lnTo>
                <a:cubicBezTo>
                  <a:pt x="2618553" y="1497855"/>
                  <a:pt x="2564983" y="1629542"/>
                  <a:pt x="2381789" y="1619795"/>
                </a:cubicBezTo>
                <a:cubicBezTo>
                  <a:pt x="2316279" y="1627466"/>
                  <a:pt x="2291702" y="1613475"/>
                  <a:pt x="2209800" y="1619795"/>
                </a:cubicBezTo>
                <a:cubicBezTo>
                  <a:pt x="2188846" y="1744051"/>
                  <a:pt x="2154359" y="1885911"/>
                  <a:pt x="2092796" y="2044327"/>
                </a:cubicBezTo>
                <a:cubicBezTo>
                  <a:pt x="1906718" y="1911211"/>
                  <a:pt x="1792475" y="1784414"/>
                  <a:pt x="1546860" y="1619795"/>
                </a:cubicBezTo>
                <a:cubicBezTo>
                  <a:pt x="1253595" y="1618079"/>
                  <a:pt x="1187061" y="1622140"/>
                  <a:pt x="933953" y="1619795"/>
                </a:cubicBezTo>
                <a:cubicBezTo>
                  <a:pt x="680845" y="1617450"/>
                  <a:pt x="593095" y="1626539"/>
                  <a:pt x="269971" y="1619795"/>
                </a:cubicBezTo>
                <a:cubicBezTo>
                  <a:pt x="114589" y="1622714"/>
                  <a:pt x="2092" y="1530296"/>
                  <a:pt x="0" y="1349824"/>
                </a:cubicBezTo>
                <a:lnTo>
                  <a:pt x="0" y="1349829"/>
                </a:lnTo>
                <a:cubicBezTo>
                  <a:pt x="6648" y="1149080"/>
                  <a:pt x="-17875" y="1131492"/>
                  <a:pt x="0" y="944880"/>
                </a:cubicBezTo>
                <a:lnTo>
                  <a:pt x="0" y="944880"/>
                </a:lnTo>
                <a:cubicBezTo>
                  <a:pt x="19540" y="765980"/>
                  <a:pt x="-12043" y="563173"/>
                  <a:pt x="0" y="269971"/>
                </a:cubicBezTo>
                <a:close/>
              </a:path>
              <a:path w="2651760" h="1619795" stroke="0" extrusionOk="0">
                <a:moveTo>
                  <a:pt x="0" y="269971"/>
                </a:moveTo>
                <a:cubicBezTo>
                  <a:pt x="-10788" y="114216"/>
                  <a:pt x="87416" y="12556"/>
                  <a:pt x="269971" y="0"/>
                </a:cubicBezTo>
                <a:cubicBezTo>
                  <a:pt x="493087" y="-27683"/>
                  <a:pt x="602403" y="24129"/>
                  <a:pt x="933953" y="0"/>
                </a:cubicBezTo>
                <a:cubicBezTo>
                  <a:pt x="1265503" y="-24129"/>
                  <a:pt x="1351782" y="-14068"/>
                  <a:pt x="1546860" y="0"/>
                </a:cubicBezTo>
                <a:lnTo>
                  <a:pt x="1546860" y="0"/>
                </a:lnTo>
                <a:cubicBezTo>
                  <a:pt x="1828462" y="-253"/>
                  <a:pt x="1991645" y="14902"/>
                  <a:pt x="2209800" y="0"/>
                </a:cubicBezTo>
                <a:cubicBezTo>
                  <a:pt x="2266268" y="1430"/>
                  <a:pt x="2327532" y="3805"/>
                  <a:pt x="2381789" y="0"/>
                </a:cubicBezTo>
                <a:cubicBezTo>
                  <a:pt x="2527332" y="3350"/>
                  <a:pt x="2650764" y="111374"/>
                  <a:pt x="2651760" y="269971"/>
                </a:cubicBezTo>
                <a:cubicBezTo>
                  <a:pt x="2621291" y="478869"/>
                  <a:pt x="2629231" y="809019"/>
                  <a:pt x="2651760" y="944880"/>
                </a:cubicBezTo>
                <a:lnTo>
                  <a:pt x="2651760" y="944880"/>
                </a:lnTo>
                <a:cubicBezTo>
                  <a:pt x="2652742" y="1065635"/>
                  <a:pt x="2637997" y="1203721"/>
                  <a:pt x="2651760" y="1349829"/>
                </a:cubicBezTo>
                <a:lnTo>
                  <a:pt x="2651760" y="1349824"/>
                </a:lnTo>
                <a:cubicBezTo>
                  <a:pt x="2664724" y="1518222"/>
                  <a:pt x="2533722" y="1649127"/>
                  <a:pt x="2381789" y="1619795"/>
                </a:cubicBezTo>
                <a:cubicBezTo>
                  <a:pt x="2314807" y="1614381"/>
                  <a:pt x="2279738" y="1619502"/>
                  <a:pt x="2209800" y="1619795"/>
                </a:cubicBezTo>
                <a:cubicBezTo>
                  <a:pt x="2171064" y="1822475"/>
                  <a:pt x="2148303" y="1872020"/>
                  <a:pt x="2092796" y="2044327"/>
                </a:cubicBezTo>
                <a:cubicBezTo>
                  <a:pt x="1853845" y="1858126"/>
                  <a:pt x="1700626" y="1716977"/>
                  <a:pt x="1546860" y="1619795"/>
                </a:cubicBezTo>
                <a:cubicBezTo>
                  <a:pt x="1371064" y="1612129"/>
                  <a:pt x="1185049" y="1630259"/>
                  <a:pt x="895647" y="1619795"/>
                </a:cubicBezTo>
                <a:cubicBezTo>
                  <a:pt x="606245" y="1609331"/>
                  <a:pt x="536591" y="1635239"/>
                  <a:pt x="269971" y="1619795"/>
                </a:cubicBezTo>
                <a:cubicBezTo>
                  <a:pt x="106171" y="1620400"/>
                  <a:pt x="4869" y="1490148"/>
                  <a:pt x="0" y="1349824"/>
                </a:cubicBezTo>
                <a:lnTo>
                  <a:pt x="0" y="1349829"/>
                </a:lnTo>
                <a:cubicBezTo>
                  <a:pt x="14712" y="1199065"/>
                  <a:pt x="11728" y="1129255"/>
                  <a:pt x="0" y="944880"/>
                </a:cubicBezTo>
                <a:lnTo>
                  <a:pt x="0" y="944880"/>
                </a:lnTo>
                <a:cubicBezTo>
                  <a:pt x="-26723" y="674945"/>
                  <a:pt x="-25883" y="511183"/>
                  <a:pt x="0" y="26997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rgbClr val="02595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28921"/>
                      <a:gd name="adj2" fmla="val 76209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solidFill>
                  <a:schemeClr val="tx1"/>
                </a:solidFill>
              </a:rPr>
              <a:t>ما بعد الحقيقة: </a:t>
            </a:r>
            <a:r>
              <a:rPr lang="ar-SA" dirty="0">
                <a:solidFill>
                  <a:schemeClr val="tx1"/>
                </a:solidFill>
              </a:rPr>
              <a:t>أنا أُؤمن، إذن أنا على حق!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38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842FC-25AF-3CDC-D8A3-50B9D398E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بين التضليل والتلاعب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4E569E-A677-214D-958E-0F409A2FF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1028" y="1587221"/>
            <a:ext cx="6121311" cy="4608513"/>
          </a:xfrm>
        </p:spPr>
        <p:txBody>
          <a:bodyPr/>
          <a:lstStyle/>
          <a:p>
            <a:pPr marL="293688" lvl="1" indent="-285750" algn="r" rtl="1">
              <a:buFont typeface="Symbol" pitchFamily="2" charset="2"/>
              <a:buChar char="-"/>
            </a:pPr>
            <a:r>
              <a:rPr lang="ar-SA" dirty="0"/>
              <a:t>حتى التدخلات القصيرة ولمرّة واحدة تُحدث أثرًا دائمًا</a:t>
            </a:r>
          </a:p>
          <a:p>
            <a:pPr marL="293688" lvl="1" indent="-285750" algn="r" rtl="1">
              <a:buFont typeface="Symbol" pitchFamily="2" charset="2"/>
              <a:buChar char="-"/>
            </a:pPr>
            <a:r>
              <a:rPr lang="ar-SA" sz="2400" dirty="0"/>
              <a:t>"</a:t>
            </a:r>
            <a:r>
              <a:rPr lang="ar-SA" dirty="0"/>
              <a:t>التلقيح المعرفي"</a:t>
            </a:r>
            <a:endParaRPr lang="de-DE" sz="2400" dirty="0"/>
          </a:p>
          <a:p>
            <a:pPr marL="223838" lvl="1" indent="-215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23838" lvl="1" indent="-215900">
              <a:buFont typeface="Arial" panose="020B0604020202020204" pitchFamily="34" charset="0"/>
              <a:buChar char="•"/>
            </a:pPr>
            <a:endParaRPr lang="de-DE" sz="2400" dirty="0"/>
          </a:p>
          <a:p>
            <a:pPr>
              <a:buFont typeface="Arial" panose="020B0604020202020204" pitchFamily="34" charset="0"/>
              <a:buChar char="•"/>
            </a:pPr>
            <a:endParaRPr lang="de-DE" sz="2400" dirty="0"/>
          </a:p>
          <a:p>
            <a:pPr>
              <a:buFont typeface="Arial" panose="020B0604020202020204" pitchFamily="34" charset="0"/>
              <a:buChar char="•"/>
            </a:pPr>
            <a:endParaRPr lang="de-DE" sz="2400" dirty="0"/>
          </a:p>
          <a:p>
            <a:pPr>
              <a:buFont typeface="Arial" panose="020B0604020202020204" pitchFamily="34" charset="0"/>
              <a:buChar char="•"/>
            </a:pPr>
            <a:endParaRPr lang="de-DE" sz="2400" dirty="0"/>
          </a:p>
          <a:p>
            <a:pPr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87C527-B2F8-7204-B0AD-941433BF6D4A}"/>
              </a:ext>
            </a:extLst>
          </p:cNvPr>
          <p:cNvSpPr txBox="1">
            <a:spLocks/>
          </p:cNvSpPr>
          <p:nvPr/>
        </p:nvSpPr>
        <p:spPr>
          <a:xfrm>
            <a:off x="0" y="6310312"/>
            <a:ext cx="61213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ea typeface="ＭＳ Ｐゴシック" charset="0"/>
              </a:rPr>
              <a:t>(</a:t>
            </a:r>
            <a:r>
              <a:rPr lang="de-DE" sz="1200" dirty="0" err="1">
                <a:ea typeface="ＭＳ Ｐゴシック" charset="0"/>
              </a:rPr>
              <a:t>Acerbi</a:t>
            </a:r>
            <a:r>
              <a:rPr lang="de-DE" sz="1200" dirty="0">
                <a:ea typeface="ＭＳ Ｐゴシック" charset="0"/>
              </a:rPr>
              <a:t>, Altay &amp; Mercier, 2022; </a:t>
            </a:r>
            <a:r>
              <a:rPr lang="de-DE" sz="1200" dirty="0" err="1">
                <a:ea typeface="ＭＳ Ｐゴシック" charset="0"/>
              </a:rPr>
              <a:t>Barzilai</a:t>
            </a:r>
            <a:r>
              <a:rPr lang="de-DE" sz="1200" dirty="0">
                <a:ea typeface="ＭＳ Ｐゴシック" charset="0"/>
              </a:rPr>
              <a:t> &amp; Chinn, 2020; Cook, Lewandowsky &amp; Ecker, 2017;  </a:t>
            </a:r>
            <a:r>
              <a:rPr lang="de-DE" sz="1200" dirty="0" err="1">
                <a:ea typeface="ＭＳ Ｐゴシック" charset="0"/>
              </a:rPr>
              <a:t>Roozenbeek</a:t>
            </a:r>
            <a:r>
              <a:rPr lang="de-DE" sz="1200" dirty="0">
                <a:ea typeface="ＭＳ Ｐゴシック" charset="0"/>
              </a:rPr>
              <a:t> &amp; van der Linden, 2019 etc.)</a:t>
            </a:r>
            <a:endParaRPr lang="de-DE" sz="1200" dirty="0"/>
          </a:p>
        </p:txBody>
      </p:sp>
      <p:pic>
        <p:nvPicPr>
          <p:cNvPr id="7" name="Grafik 6" descr="Pharmazeutisches Forschungslabor">
            <a:extLst>
              <a:ext uri="{FF2B5EF4-FFF2-40B4-BE49-F238E27FC236}">
                <a16:creationId xmlns:a16="http://schemas.microsoft.com/office/drawing/2014/main" id="{EBB2599D-4E32-A6C7-53FE-BB59E075F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059" y="2236174"/>
            <a:ext cx="4106236" cy="3079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8364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842FC-25AF-3CDC-D8A3-50B9D398E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بين التضليل والتلاعب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AC9B3E5-4DCC-EB1A-091A-B4775E6A5368}"/>
              </a:ext>
            </a:extLst>
          </p:cNvPr>
          <p:cNvSpPr/>
          <p:nvPr/>
        </p:nvSpPr>
        <p:spPr>
          <a:xfrm>
            <a:off x="1411009" y="3891477"/>
            <a:ext cx="5401348" cy="646405"/>
          </a:xfrm>
          <a:prstGeom prst="rect">
            <a:avLst/>
          </a:prstGeom>
          <a:solidFill>
            <a:schemeClr val="bg1"/>
          </a:solidFill>
          <a:ln w="28575">
            <a:solidFill>
              <a:srgbClr val="025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216000" bIns="72000" rtlCol="0" anchor="ctr"/>
          <a:lstStyle/>
          <a:p>
            <a:pPr algn="ctr">
              <a:lnSpc>
                <a:spcPct val="110000"/>
              </a:lnSpc>
            </a:pPr>
            <a:r>
              <a:rPr lang="ar-SA" sz="2400" b="1" spc="30" dirty="0">
                <a:solidFill>
                  <a:srgbClr val="025952"/>
                </a:solidFill>
              </a:rPr>
              <a:t>لا يزال هناك الكثير من الفجوات البحثية!</a:t>
            </a:r>
            <a:endParaRPr lang="de-DE" sz="2400" b="1" spc="30" dirty="0">
              <a:solidFill>
                <a:srgbClr val="025952"/>
              </a:solidFill>
            </a:endParaRPr>
          </a:p>
        </p:txBody>
      </p:sp>
      <p:pic>
        <p:nvPicPr>
          <p:cNvPr id="7" name="Grafik 6" descr="Pharmazeutisches Forschungslabor">
            <a:extLst>
              <a:ext uri="{FF2B5EF4-FFF2-40B4-BE49-F238E27FC236}">
                <a16:creationId xmlns:a16="http://schemas.microsoft.com/office/drawing/2014/main" id="{EBB2599D-4E32-A6C7-53FE-BB59E075F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059" y="2236174"/>
            <a:ext cx="4106236" cy="3079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906A4CE-0F80-7624-C574-6CFBCCFCE285}"/>
              </a:ext>
            </a:extLst>
          </p:cNvPr>
          <p:cNvSpPr txBox="1">
            <a:spLocks/>
          </p:cNvSpPr>
          <p:nvPr/>
        </p:nvSpPr>
        <p:spPr>
          <a:xfrm>
            <a:off x="691046" y="1158861"/>
            <a:ext cx="6121311" cy="4608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3688" lvl="1" indent="-285750" algn="r" rtl="1">
              <a:buFont typeface="Symbol" pitchFamily="2" charset="2"/>
              <a:buChar char="-"/>
            </a:pPr>
            <a:r>
              <a:rPr lang="ar-SA" dirty="0">
                <a:solidFill>
                  <a:schemeClr val="bg1">
                    <a:lumMod val="75000"/>
                  </a:schemeClr>
                </a:solidFill>
              </a:rPr>
              <a:t>حتى التدخلات القصيرة ولمرّة واحدة تُحدث أثرًا دائمًا</a:t>
            </a:r>
          </a:p>
          <a:p>
            <a:pPr marL="293688" lvl="1" indent="-285750" algn="r" rtl="1">
              <a:buFont typeface="Symbol" pitchFamily="2" charset="2"/>
              <a:buChar char="-"/>
            </a:pPr>
            <a:r>
              <a:rPr lang="ar-SA" dirty="0">
                <a:solidFill>
                  <a:schemeClr val="bg1">
                    <a:lumMod val="75000"/>
                  </a:schemeClr>
                </a:solidFill>
              </a:rPr>
              <a:t>"التلقيح المعرفي"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  <a:p>
            <a:pPr marL="223838" lvl="1" indent="-215900"/>
            <a:endParaRPr lang="de-DE" dirty="0"/>
          </a:p>
          <a:p>
            <a:pPr marL="223838" lvl="1" indent="-215900"/>
            <a:endParaRPr lang="de-DE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53A1BA24-95CE-AB46-8125-6D6F7B1FBB4E}"/>
              </a:ext>
            </a:extLst>
          </p:cNvPr>
          <p:cNvSpPr txBox="1">
            <a:spLocks/>
          </p:cNvSpPr>
          <p:nvPr/>
        </p:nvSpPr>
        <p:spPr>
          <a:xfrm>
            <a:off x="0" y="6310312"/>
            <a:ext cx="61213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ea typeface="ＭＳ Ｐゴシック" charset="0"/>
              </a:rPr>
              <a:t>(</a:t>
            </a:r>
            <a:r>
              <a:rPr lang="de-DE" sz="1200" dirty="0" err="1">
                <a:ea typeface="ＭＳ Ｐゴシック" charset="0"/>
              </a:rPr>
              <a:t>Acerbi</a:t>
            </a:r>
            <a:r>
              <a:rPr lang="de-DE" sz="1200" dirty="0">
                <a:ea typeface="ＭＳ Ｐゴシック" charset="0"/>
              </a:rPr>
              <a:t>, Altay &amp; Mercier, 2022; </a:t>
            </a:r>
            <a:r>
              <a:rPr lang="de-DE" sz="1200" dirty="0" err="1">
                <a:ea typeface="ＭＳ Ｐゴシック" charset="0"/>
              </a:rPr>
              <a:t>Barzilai</a:t>
            </a:r>
            <a:r>
              <a:rPr lang="de-DE" sz="1200" dirty="0">
                <a:ea typeface="ＭＳ Ｐゴシック" charset="0"/>
              </a:rPr>
              <a:t> &amp; </a:t>
            </a:r>
            <a:r>
              <a:rPr lang="de-DE" sz="1200" dirty="0" err="1">
                <a:ea typeface="ＭＳ Ｐゴシック" charset="0"/>
              </a:rPr>
              <a:t>Chinn</a:t>
            </a:r>
            <a:r>
              <a:rPr lang="de-DE" sz="1200" dirty="0">
                <a:ea typeface="ＭＳ Ｐゴシック" charset="0"/>
              </a:rPr>
              <a:t>, 2020; Cook, Lewandowsky &amp; Ecker, 2017;  </a:t>
            </a:r>
            <a:r>
              <a:rPr lang="de-DE" sz="1200" dirty="0" err="1">
                <a:ea typeface="ＭＳ Ｐゴシック" charset="0"/>
              </a:rPr>
              <a:t>Roozenbeek</a:t>
            </a:r>
            <a:r>
              <a:rPr lang="de-DE" sz="1200" dirty="0">
                <a:ea typeface="ＭＳ Ｐゴシック" charset="0"/>
              </a:rPr>
              <a:t> &amp; van der Linden, 2019 etc.; http://</a:t>
            </a:r>
            <a:r>
              <a:rPr lang="de-DE" sz="1200" dirty="0" err="1">
                <a:ea typeface="ＭＳ Ｐゴシック" charset="0"/>
              </a:rPr>
              <a:t>thecrcl.ca</a:t>
            </a:r>
            <a:r>
              <a:rPr lang="de-DE" sz="1200" dirty="0">
                <a:ea typeface="ＭＳ Ｐゴシック" charset="0"/>
              </a:rPr>
              <a:t>/</a:t>
            </a:r>
            <a:r>
              <a:rPr lang="de-DE" sz="1200" dirty="0" err="1">
                <a:ea typeface="ＭＳ Ｐゴシック" charset="0"/>
              </a:rPr>
              <a:t>living</a:t>
            </a:r>
            <a:r>
              <a:rPr lang="de-DE" sz="1200" dirty="0">
                <a:ea typeface="ＭＳ Ｐゴシック" charset="0"/>
              </a:rPr>
              <a:t>-post-</a:t>
            </a:r>
            <a:r>
              <a:rPr lang="de-DE" sz="1200" dirty="0" err="1">
                <a:ea typeface="ＭＳ Ｐゴシック" charset="0"/>
              </a:rPr>
              <a:t>truth</a:t>
            </a:r>
            <a:r>
              <a:rPr lang="de-DE" sz="1200" dirty="0">
                <a:ea typeface="ＭＳ Ｐゴシック" charset="0"/>
              </a:rPr>
              <a:t>-</a:t>
            </a:r>
            <a:r>
              <a:rPr lang="de-DE" sz="1200" dirty="0" err="1">
                <a:ea typeface="ＭＳ Ｐゴシック" charset="0"/>
              </a:rPr>
              <a:t>world</a:t>
            </a:r>
            <a:r>
              <a:rPr lang="de-DE" sz="1200" dirty="0">
                <a:ea typeface="ＭＳ Ｐゴシック" charset="0"/>
              </a:rPr>
              <a:t>/)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704550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842FC-25AF-3CDC-D8A3-50B9D398E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91" y="709969"/>
            <a:ext cx="7074309" cy="1325563"/>
          </a:xfrm>
        </p:spPr>
        <p:txBody>
          <a:bodyPr>
            <a:normAutofit/>
          </a:bodyPr>
          <a:lstStyle/>
          <a:p>
            <a:pPr algn="r" rtl="1"/>
            <a:r>
              <a:rPr lang="ar-SA" b="1" dirty="0"/>
              <a:t>الوسائط في صف الكيمياء – الوضع الحالي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4E569E-A677-214D-958E-0F409A2FF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38" y="2035532"/>
            <a:ext cx="5040362" cy="4608513"/>
          </a:xfrm>
        </p:spPr>
        <p:txBody>
          <a:bodyPr/>
          <a:lstStyle/>
          <a:p>
            <a:pPr algn="r" rtl="1">
              <a:buFont typeface="Symbol" pitchFamily="2" charset="2"/>
              <a:buChar char="-"/>
            </a:pPr>
            <a:r>
              <a:rPr lang="ar-SA" sz="2400" dirty="0"/>
              <a:t>في دروس الكيمياء – الوسائط التقليدية (كالصحف)</a:t>
            </a:r>
            <a:endParaRPr lang="de-DE" sz="2400" dirty="0"/>
          </a:p>
          <a:p>
            <a:pPr algn="r" rtl="1">
              <a:buFont typeface="Symbol" pitchFamily="2" charset="2"/>
              <a:buChar char="-"/>
            </a:pPr>
            <a:r>
              <a:rPr lang="ar-SA" sz="2400" dirty="0"/>
              <a:t>عدد محدود من الأهداف</a:t>
            </a:r>
            <a:endParaRPr lang="de-DE" sz="2400" dirty="0"/>
          </a:p>
          <a:p>
            <a:pPr lvl="1" algn="r" rtl="1">
              <a:buFont typeface="Symbol" pitchFamily="2" charset="2"/>
              <a:buChar char="-"/>
            </a:pPr>
            <a:r>
              <a:rPr lang="ar-SA" dirty="0"/>
              <a:t>تمهيد للدروس</a:t>
            </a:r>
          </a:p>
          <a:p>
            <a:pPr lvl="1" algn="r" rtl="1">
              <a:buFont typeface="Symbol" pitchFamily="2" charset="2"/>
              <a:buChar char="-"/>
            </a:pPr>
            <a:r>
              <a:rPr lang="ar-SA" dirty="0"/>
              <a:t>سياق للتجارب أو المهام</a:t>
            </a:r>
            <a:endParaRPr lang="de-DE" sz="2400" dirty="0"/>
          </a:p>
          <a:p>
            <a:pPr lvl="1">
              <a:buFont typeface="Symbol" pitchFamily="2" charset="2"/>
              <a:buChar char="-"/>
            </a:pPr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157D688-7EDC-5821-6893-01A78809BB58}"/>
              </a:ext>
            </a:extLst>
          </p:cNvPr>
          <p:cNvSpPr txBox="1"/>
          <p:nvPr/>
        </p:nvSpPr>
        <p:spPr>
          <a:xfrm>
            <a:off x="0" y="6211669"/>
            <a:ext cx="5801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(Belova &amp; Eilks, 2015; Belova &amp; Tietjen, 2021; Jarman &amp; </a:t>
            </a:r>
            <a:r>
              <a:rPr lang="de-DE" sz="1200" dirty="0" err="1"/>
              <a:t>McClune</a:t>
            </a:r>
            <a:r>
              <a:rPr lang="de-DE" sz="1200" dirty="0"/>
              <a:t>, 2002; Reid &amp; Norris, 2016; </a:t>
            </a:r>
            <a:r>
              <a:rPr lang="de-DE" sz="1200" dirty="0" err="1"/>
              <a:t>Kachan</a:t>
            </a:r>
            <a:r>
              <a:rPr lang="de-DE" sz="1200" dirty="0"/>
              <a:t> et al., 2006; https://</a:t>
            </a:r>
            <a:r>
              <a:rPr lang="de-DE" sz="1200" dirty="0" err="1"/>
              <a:t>www.nytimes.com</a:t>
            </a:r>
            <a:r>
              <a:rPr lang="de-DE" sz="1200" dirty="0"/>
              <a:t>/2013/01/19/</a:t>
            </a:r>
            <a:r>
              <a:rPr lang="de-DE" sz="1200" dirty="0" err="1"/>
              <a:t>us</a:t>
            </a:r>
            <a:r>
              <a:rPr lang="de-DE" sz="1200" dirty="0"/>
              <a:t>/</a:t>
            </a:r>
            <a:r>
              <a:rPr lang="de-DE" sz="1200" dirty="0" err="1"/>
              <a:t>regulations-on-fracking-are-revised.html?searchResultPosition</a:t>
            </a:r>
            <a:r>
              <a:rPr lang="de-DE" sz="1200" dirty="0"/>
              <a:t>=5)</a:t>
            </a:r>
          </a:p>
        </p:txBody>
      </p:sp>
      <p:pic>
        <p:nvPicPr>
          <p:cNvPr id="6" name="Grafik 5" descr="Lehrer und Studenten in Labor">
            <a:extLst>
              <a:ext uri="{FF2B5EF4-FFF2-40B4-BE49-F238E27FC236}">
                <a16:creationId xmlns:a16="http://schemas.microsoft.com/office/drawing/2014/main" id="{C55AFE07-8C82-E928-FF06-8B3A038B40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399" y="2996952"/>
            <a:ext cx="4063380" cy="2708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FE27189-FA69-8F2B-4DCD-FFE130EA6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399" y="1376772"/>
            <a:ext cx="4063380" cy="1317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0764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842FC-25AF-3CDC-D8A3-50B9D398E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الوسائط في صف الكيمياء – المتطلبات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4E569E-A677-214D-958E-0F409A2FF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832450" cy="4608513"/>
          </a:xfrm>
        </p:spPr>
        <p:txBody>
          <a:bodyPr/>
          <a:lstStyle/>
          <a:p>
            <a:pPr algn="just" rtl="1">
              <a:buFont typeface="Symbol" pitchFamily="2" charset="2"/>
              <a:buChar char="-"/>
            </a:pPr>
            <a:r>
              <a:rPr lang="ar-SA" sz="2400" dirty="0"/>
              <a:t>استخدام وسائل التواصل الاجتماعي والإعلانات، على سبيل المثال، كان مطلوبًا منذ فترة طويلة، لكنه لم يُطبّق بعد في دروس الكيمياء</a:t>
            </a:r>
            <a:endParaRPr lang="de-DE" sz="2400" dirty="0"/>
          </a:p>
          <a:p>
            <a:pPr algn="just" rtl="1">
              <a:buFont typeface="Symbol" pitchFamily="2" charset="2"/>
              <a:buChar char="-"/>
            </a:pPr>
            <a:r>
              <a:rPr lang="ar-SA" sz="2400" dirty="0"/>
              <a:t>التعلّم </a:t>
            </a:r>
            <a:r>
              <a:rPr lang="ar-SA" sz="2400" b="1" dirty="0"/>
              <a:t>من خلال </a:t>
            </a:r>
            <a:r>
              <a:rPr lang="ar-SA" sz="2400" dirty="0"/>
              <a:t>الوسائط وليس فقط </a:t>
            </a:r>
            <a:r>
              <a:rPr lang="ar-SA" sz="2400" b="1" dirty="0"/>
              <a:t>عنها</a:t>
            </a:r>
          </a:p>
          <a:p>
            <a:pPr algn="just" rtl="1">
              <a:buFont typeface="Symbol" pitchFamily="2" charset="2"/>
              <a:buChar char="-"/>
            </a:pPr>
            <a:r>
              <a:rPr lang="ar-SA" sz="2400" dirty="0"/>
              <a:t>المعلمون متشككون ولا يشعرون بأنهم مستعدون!</a:t>
            </a:r>
            <a:endParaRPr lang="de-DE" sz="2400" b="1" dirty="0"/>
          </a:p>
          <a:p>
            <a:pPr>
              <a:buFont typeface="Symbol" pitchFamily="2" charset="2"/>
              <a:buChar char="-"/>
            </a:pPr>
            <a:endParaRPr lang="de-DE" dirty="0"/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157D688-7EDC-5821-6893-01A78809BB58}"/>
              </a:ext>
            </a:extLst>
          </p:cNvPr>
          <p:cNvSpPr txBox="1"/>
          <p:nvPr/>
        </p:nvSpPr>
        <p:spPr>
          <a:xfrm>
            <a:off x="0" y="6396335"/>
            <a:ext cx="50878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(</a:t>
            </a:r>
            <a:r>
              <a:rPr lang="de-DE" sz="1200" dirty="0" err="1"/>
              <a:t>Belova</a:t>
            </a:r>
            <a:r>
              <a:rPr lang="de-DE" sz="1200" dirty="0"/>
              <a:t> &amp; </a:t>
            </a:r>
            <a:r>
              <a:rPr lang="de-DE" sz="1200" dirty="0" err="1"/>
              <a:t>Eilks</a:t>
            </a:r>
            <a:r>
              <a:rPr lang="de-DE" sz="1200" dirty="0"/>
              <a:t>, 2015; </a:t>
            </a:r>
            <a:r>
              <a:rPr lang="de-DE" sz="1200" dirty="0" err="1"/>
              <a:t>Belova</a:t>
            </a:r>
            <a:r>
              <a:rPr lang="de-DE" sz="1200" dirty="0"/>
              <a:t> &amp; Tietjen, 2021; Jarman &amp; </a:t>
            </a:r>
            <a:r>
              <a:rPr lang="de-DE" sz="1200" dirty="0" err="1"/>
              <a:t>McClune</a:t>
            </a:r>
            <a:r>
              <a:rPr lang="de-DE" sz="1200" dirty="0"/>
              <a:t>, 2002; Reid &amp; Norris, 2016; </a:t>
            </a:r>
            <a:r>
              <a:rPr lang="de-DE" sz="1200" dirty="0" err="1"/>
              <a:t>Kachan</a:t>
            </a:r>
            <a:r>
              <a:rPr lang="de-DE" sz="1200" dirty="0"/>
              <a:t> et al., 2006)</a:t>
            </a:r>
          </a:p>
        </p:txBody>
      </p:sp>
      <p:pic>
        <p:nvPicPr>
          <p:cNvPr id="6" name="Grafik 5" descr="Drei Herz-Benachrichtigungssymbole">
            <a:extLst>
              <a:ext uri="{FF2B5EF4-FFF2-40B4-BE49-F238E27FC236}">
                <a16:creationId xmlns:a16="http://schemas.microsoft.com/office/drawing/2014/main" id="{44E2DD94-7A94-7CDE-1471-1D102BAD55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349" y="2216944"/>
            <a:ext cx="4309532" cy="242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33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88534" y="1434955"/>
            <a:ext cx="6607629" cy="2387600"/>
          </a:xfrm>
        </p:spPr>
        <p:txBody>
          <a:bodyPr>
            <a:noAutofit/>
          </a:bodyPr>
          <a:lstStyle/>
          <a:p>
            <a:pPr rtl="1"/>
            <a:r>
              <a:rPr lang="ar-SA" sz="4000" b="1" dirty="0">
                <a:solidFill>
                  <a:srgbClr val="025952"/>
                </a:solidFill>
              </a:rPr>
              <a:t>مثال على سياق: الاستدامة في وسائل التواصل الاجتماعي</a:t>
            </a:r>
            <a:endParaRPr lang="de-DE" sz="4000" b="1" dirty="0">
              <a:solidFill>
                <a:srgbClr val="0259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21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71244" y="2536168"/>
            <a:ext cx="6607629" cy="2387600"/>
          </a:xfrm>
        </p:spPr>
        <p:txBody>
          <a:bodyPr>
            <a:noAutofit/>
          </a:bodyPr>
          <a:lstStyle/>
          <a:p>
            <a:pPr rtl="1"/>
            <a:r>
              <a:rPr lang="ar-SA" sz="4000" b="1" dirty="0">
                <a:solidFill>
                  <a:srgbClr val="025952"/>
                </a:solidFill>
              </a:rPr>
              <a:t>اذهب إلى إحدى شبكات التواصل الاجتماعي التي تختارها وابحث عن الوسم ‎#الاستدامة. صف انطباعاتك!</a:t>
            </a:r>
            <a:endParaRPr lang="de-DE" sz="4000" b="1" dirty="0">
              <a:solidFill>
                <a:srgbClr val="025952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4E207-8DDA-A742-B860-335345F4F81B}"/>
              </a:ext>
            </a:extLst>
          </p:cNvPr>
          <p:cNvSpPr txBox="1"/>
          <p:nvPr/>
        </p:nvSpPr>
        <p:spPr>
          <a:xfrm>
            <a:off x="7878873" y="3268303"/>
            <a:ext cx="3941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i="1" dirty="0">
                <a:solidFill>
                  <a:srgbClr val="FF0000"/>
                </a:solidFill>
              </a:rPr>
              <a:t>هنا، يمكن إدراج رمز </a:t>
            </a:r>
            <a:r>
              <a:rPr lang="en-US" i="1" dirty="0">
                <a:solidFill>
                  <a:srgbClr val="FF0000"/>
                </a:solidFill>
              </a:rPr>
              <a:t>QR</a:t>
            </a:r>
            <a:r>
              <a:rPr lang="ar-SA" i="1" dirty="0">
                <a:solidFill>
                  <a:srgbClr val="FF0000"/>
                </a:solidFill>
              </a:rPr>
              <a:t> لأداة رقمية مثل </a:t>
            </a:r>
            <a:r>
              <a:rPr lang="pt-PT" i="1" dirty="0">
                <a:solidFill>
                  <a:srgbClr val="FF0000"/>
                </a:solidFill>
              </a:rPr>
              <a:t>Mentimeter</a:t>
            </a:r>
            <a:r>
              <a:rPr lang="ar-SA" i="1" dirty="0">
                <a:solidFill>
                  <a:srgbClr val="FF0000"/>
                </a:solidFill>
              </a:rPr>
              <a:t> (</a:t>
            </a:r>
            <a:r>
              <a:rPr lang="en-US" i="1" dirty="0">
                <a:solidFill>
                  <a:srgbClr val="FF0000"/>
                </a:solidFill>
              </a:rPr>
              <a:t>mentimeter.com</a:t>
            </a:r>
            <a:r>
              <a:rPr lang="ar-SA" i="1" dirty="0">
                <a:solidFill>
                  <a:srgbClr val="FF0000"/>
                </a:solidFill>
              </a:rPr>
              <a:t>) لجمع الأفكار.</a:t>
            </a:r>
            <a:endParaRPr lang="de-DE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68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374713-E237-4057-83E7-86D6015F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196752"/>
            <a:ext cx="11233248" cy="576644"/>
          </a:xfrm>
        </p:spPr>
        <p:txBody>
          <a:bodyPr>
            <a:normAutofit/>
          </a:bodyPr>
          <a:lstStyle/>
          <a:p>
            <a:pPr algn="r" rtl="1"/>
            <a:r>
              <a:rPr lang="ar-SA" sz="3000" dirty="0"/>
              <a:t>ا</a:t>
            </a:r>
            <a:r>
              <a:rPr lang="ar-SA" sz="3200" dirty="0"/>
              <a:t>لاستدامة في وسائل التواصل الاجتماعي</a:t>
            </a:r>
            <a:endParaRPr lang="de-DE" sz="3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086EE53-FF84-4B75-3A6F-AAF677A941E8}"/>
              </a:ext>
            </a:extLst>
          </p:cNvPr>
          <p:cNvSpPr txBox="1"/>
          <p:nvPr/>
        </p:nvSpPr>
        <p:spPr>
          <a:xfrm>
            <a:off x="1123406" y="3213463"/>
            <a:ext cx="996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i="1" dirty="0">
                <a:solidFill>
                  <a:srgbClr val="FF0000"/>
                </a:solidFill>
              </a:rPr>
              <a:t>أدرج أمثلتك الخاصة: ابحث عن الوسم "الاستدامة" أو "التنمية المستدامة" في وسائل التواصل الاجتماعي وقم بالتقاط لقطات شاشة.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13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FDEC42-EEF7-D8E1-3A77-015CC3733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3433" y="2473757"/>
            <a:ext cx="6048474" cy="4608512"/>
          </a:xfrm>
        </p:spPr>
        <p:txBody>
          <a:bodyPr/>
          <a:lstStyle/>
          <a:p>
            <a:pPr marL="457200" lvl="1" indent="0">
              <a:buNone/>
            </a:pPr>
            <a:endParaRPr lang="de-DE" dirty="0">
              <a:latin typeface="Arial" pitchFamily="34" charset="0"/>
              <a:cs typeface="Arial" pitchFamily="34" charset="0"/>
            </a:endParaRPr>
          </a:p>
          <a:p>
            <a:pPr lvl="1" algn="just"/>
            <a:endParaRPr lang="de-DE" dirty="0">
              <a:latin typeface="Arial" pitchFamily="34" charset="0"/>
              <a:cs typeface="Arial" pitchFamily="34" charset="0"/>
            </a:endParaRPr>
          </a:p>
          <a:p>
            <a:pPr lvl="1"/>
            <a:endParaRPr lang="de-DE" sz="1600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de-DE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lvl="1"/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5CF3370-B5E3-5F17-0B76-523921F69F32}"/>
              </a:ext>
            </a:extLst>
          </p:cNvPr>
          <p:cNvSpPr txBox="1"/>
          <p:nvPr/>
        </p:nvSpPr>
        <p:spPr>
          <a:xfrm>
            <a:off x="0" y="6642556"/>
            <a:ext cx="273630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 err="1">
                <a:cs typeface="Arial" pitchFamily="34" charset="0"/>
              </a:rPr>
              <a:t>based</a:t>
            </a:r>
            <a:r>
              <a:rPr lang="de-DE" sz="800" dirty="0">
                <a:cs typeface="Arial" pitchFamily="34" charset="0"/>
              </a:rPr>
              <a:t> on Leinfelder, 2018</a:t>
            </a:r>
            <a:endParaRPr lang="de-DE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EB9D848-73D3-EA7C-A321-77966C0FBAD9}"/>
              </a:ext>
            </a:extLst>
          </p:cNvPr>
          <p:cNvSpPr txBox="1">
            <a:spLocks/>
          </p:cNvSpPr>
          <p:nvPr/>
        </p:nvSpPr>
        <p:spPr bwMode="gray">
          <a:xfrm>
            <a:off x="335360" y="1196752"/>
            <a:ext cx="11233248" cy="5766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SA" dirty="0"/>
              <a:t>الاستدامة – ليست بالأمر السهل...</a:t>
            </a:r>
            <a:endParaRPr lang="de-DE" dirty="0"/>
          </a:p>
        </p:txBody>
      </p:sp>
      <p:pic>
        <p:nvPicPr>
          <p:cNvPr id="2" name="Grafik 1" descr="Ein Bild, das Zahnrad, Rad, Transport enthält.&#10;&#10;Automatisch generierte Beschreibung">
            <a:extLst>
              <a:ext uri="{FF2B5EF4-FFF2-40B4-BE49-F238E27FC236}">
                <a16:creationId xmlns:a16="http://schemas.microsoft.com/office/drawing/2014/main" id="{E4F4D15B-0D87-3536-AB7B-AD5BC06AF0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13977"/>
            <a:ext cx="11219757" cy="323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22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0278" y="2367643"/>
            <a:ext cx="6607629" cy="2387600"/>
          </a:xfrm>
        </p:spPr>
        <p:txBody>
          <a:bodyPr>
            <a:noAutofit/>
          </a:bodyPr>
          <a:lstStyle/>
          <a:p>
            <a:pPr rtl="1"/>
            <a:r>
              <a:rPr lang="ar-SA" sz="4000" b="1" dirty="0">
                <a:solidFill>
                  <a:srgbClr val="025952"/>
                </a:solidFill>
              </a:rPr>
              <a:t>ما هي تجاربك مع وسائل الإعلام الحديثة (مثل وسائل التواصل الاجتماعي) في صفوف العلوم؟</a:t>
            </a:r>
            <a:endParaRPr lang="de-DE" sz="4000" b="1" dirty="0">
              <a:solidFill>
                <a:srgbClr val="025952"/>
              </a:solidFill>
            </a:endParaRPr>
          </a:p>
        </p:txBody>
      </p:sp>
      <p:pic>
        <p:nvPicPr>
          <p:cNvPr id="7" name="Grafik 6" descr="Gruppenbrainstorming Silhouette">
            <a:extLst>
              <a:ext uri="{FF2B5EF4-FFF2-40B4-BE49-F238E27FC236}">
                <a16:creationId xmlns:a16="http://schemas.microsoft.com/office/drawing/2014/main" id="{010DD48F-8D49-8636-1467-8C3DCF446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28304" y="2627376"/>
            <a:ext cx="1978152" cy="19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33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374713-E237-4057-83E7-86D6015F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944" y="1695285"/>
            <a:ext cx="5584523" cy="590478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/>
              <a:t>الأرقام</a:t>
            </a:r>
            <a:endParaRPr lang="de-DE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F179763F-8D24-218C-3921-8BCA273BD31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188" r="6188"/>
          <a:stretch/>
        </p:blipFill>
        <p:spPr>
          <a:xfrm>
            <a:off x="127397" y="1773312"/>
            <a:ext cx="5087938" cy="41036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EBA1D93-7347-7D5A-EFE6-AB6E3AC35EC7}"/>
              </a:ext>
            </a:extLst>
          </p:cNvPr>
          <p:cNvSpPr txBox="1"/>
          <p:nvPr/>
        </p:nvSpPr>
        <p:spPr>
          <a:xfrm>
            <a:off x="5586333" y="2799461"/>
            <a:ext cx="403244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/>
            <a:r>
              <a:rPr lang="de-DE" b="1" dirty="0">
                <a:solidFill>
                  <a:schemeClr val="bg1">
                    <a:lumMod val="95000"/>
                  </a:schemeClr>
                </a:solidFill>
              </a:rPr>
              <a:t>#sustainability </a:t>
            </a:r>
            <a:r>
              <a:rPr lang="ar-SA" b="1" dirty="0">
                <a:solidFill>
                  <a:schemeClr val="bg1"/>
                </a:solidFill>
              </a:rPr>
              <a:t>: 15.4 مليون منشور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A3908D6-F539-480C-1FAA-269F83D41282}"/>
              </a:ext>
            </a:extLst>
          </p:cNvPr>
          <p:cNvSpPr txBox="1"/>
          <p:nvPr/>
        </p:nvSpPr>
        <p:spPr>
          <a:xfrm>
            <a:off x="5586333" y="3268434"/>
            <a:ext cx="4032448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de-DE" b="1" dirty="0">
                <a:solidFill>
                  <a:schemeClr val="bg1">
                    <a:lumMod val="95000"/>
                  </a:schemeClr>
                </a:solidFill>
              </a:rPr>
              <a:t>#sdgs</a:t>
            </a:r>
            <a:r>
              <a:rPr lang="ar-SA" b="1" dirty="0">
                <a:solidFill>
                  <a:schemeClr val="bg1">
                    <a:lumMod val="95000"/>
                  </a:schemeClr>
                </a:solidFill>
              </a:rPr>
              <a:t>: 3 مليون منشور</a:t>
            </a:r>
          </a:p>
          <a:p>
            <a:pPr algn="ctr" rtl="1"/>
            <a:r>
              <a:rPr lang="de-DE" b="1" dirty="0">
                <a:solidFill>
                  <a:schemeClr val="bg1">
                    <a:lumMod val="95000"/>
                  </a:schemeClr>
                </a:solidFill>
              </a:rPr>
              <a:t>#sustainabledevelopmentgoals</a:t>
            </a:r>
            <a:r>
              <a:rPr lang="ar-SA" b="1" dirty="0">
                <a:solidFill>
                  <a:schemeClr val="bg1">
                    <a:lumMod val="95000"/>
                  </a:schemeClr>
                </a:solidFill>
              </a:rPr>
              <a:t>: 258 مليون منشور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23EBA45-AD0E-70CD-F5A4-571891B8A595}"/>
              </a:ext>
            </a:extLst>
          </p:cNvPr>
          <p:cNvSpPr txBox="1"/>
          <p:nvPr/>
        </p:nvSpPr>
        <p:spPr>
          <a:xfrm>
            <a:off x="127397" y="5876926"/>
            <a:ext cx="5087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“SDGs" von Unbekannter Autor ist lizenziert gemäß </a:t>
            </a:r>
            <a:r>
              <a:rPr lang="de-DE" sz="900" dirty="0">
                <a:hlinkClick r:id="rId5" tooltip="https://creativecommons.org/licenses/by-nc-nd/3.0/"/>
              </a:rPr>
              <a:t>CC BY-NC-ND</a:t>
            </a:r>
            <a:endParaRPr lang="de-DE" sz="9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A707630-ED76-1044-0B4F-56469ABAEE49}"/>
              </a:ext>
            </a:extLst>
          </p:cNvPr>
          <p:cNvSpPr txBox="1"/>
          <p:nvPr/>
        </p:nvSpPr>
        <p:spPr>
          <a:xfrm>
            <a:off x="5586333" y="4925870"/>
            <a:ext cx="403244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b="1" dirty="0">
                <a:solidFill>
                  <a:schemeClr val="bg1">
                    <a:lumMod val="95000"/>
                  </a:schemeClr>
                </a:solidFill>
              </a:rPr>
              <a:t>: 5 مليار مشاهدة</a:t>
            </a:r>
            <a:r>
              <a:rPr lang="de-DE" b="1" dirty="0">
                <a:solidFill>
                  <a:schemeClr val="bg1">
                    <a:lumMod val="95000"/>
                  </a:schemeClr>
                </a:solidFill>
              </a:rPr>
              <a:t>#sustainability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B6C9DD-7AC2-1EA0-93E8-FF84DC0CB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593" y="2802229"/>
            <a:ext cx="1253541" cy="125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ktok Logo Marke - Kostenloses Bild auf Pixabay - Pixabay">
            <a:extLst>
              <a:ext uri="{FF2B5EF4-FFF2-40B4-BE49-F238E27FC236}">
                <a16:creationId xmlns:a16="http://schemas.microsoft.com/office/drawing/2014/main" id="{E3E3949D-97A2-6D3A-0FF1-7FF0487D8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593" y="4572236"/>
            <a:ext cx="1253541" cy="125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31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7014B1-0FDF-9E00-232F-28B0F3AF2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32" y="1129862"/>
            <a:ext cx="9145586" cy="590478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/>
              <a:t>تحليل المنشورات (</a:t>
            </a:r>
            <a:r>
              <a:rPr lang="en-US" dirty="0"/>
              <a:t>N = 300</a:t>
            </a:r>
            <a:r>
              <a:rPr lang="ar-SA" dirty="0"/>
              <a:t>)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B59F38C3-D935-3431-16CE-CD3F3E6262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993023"/>
              </p:ext>
            </p:extLst>
          </p:nvPr>
        </p:nvGraphicFramePr>
        <p:xfrm>
          <a:off x="1415480" y="1934380"/>
          <a:ext cx="8926518" cy="4843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95593290-7314-131A-F668-DF9C10C46E5F}"/>
              </a:ext>
            </a:extLst>
          </p:cNvPr>
          <p:cNvSpPr txBox="1"/>
          <p:nvPr/>
        </p:nvSpPr>
        <p:spPr>
          <a:xfrm>
            <a:off x="2495600" y="6237312"/>
            <a:ext cx="1296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SA" sz="1400" dirty="0"/>
              <a:t>البيئة</a:t>
            </a:r>
            <a:endParaRPr lang="de-DE" sz="1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B4FB76E-CFE6-0999-E342-A7A0B5809083}"/>
              </a:ext>
            </a:extLst>
          </p:cNvPr>
          <p:cNvSpPr txBox="1"/>
          <p:nvPr/>
        </p:nvSpPr>
        <p:spPr>
          <a:xfrm>
            <a:off x="6744072" y="6237312"/>
            <a:ext cx="1296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SA" sz="1400" dirty="0"/>
              <a:t>الاقتصادي</a:t>
            </a:r>
            <a:endParaRPr lang="de-DE" sz="1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1A76444-0A3F-F9F4-A420-B286E6B602C0}"/>
              </a:ext>
            </a:extLst>
          </p:cNvPr>
          <p:cNvSpPr txBox="1"/>
          <p:nvPr/>
        </p:nvSpPr>
        <p:spPr>
          <a:xfrm>
            <a:off x="8481170" y="6228026"/>
            <a:ext cx="15121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1400" dirty="0"/>
              <a:t>متفرقات</a:t>
            </a:r>
            <a:r>
              <a:rPr lang="de-D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8686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88534" y="1434955"/>
            <a:ext cx="6607629" cy="2387600"/>
          </a:xfrm>
        </p:spPr>
        <p:txBody>
          <a:bodyPr>
            <a:noAutofit/>
          </a:bodyPr>
          <a:lstStyle/>
          <a:p>
            <a:pPr rtl="1"/>
            <a:r>
              <a:rPr lang="ar-SA" sz="4000" b="1" dirty="0">
                <a:solidFill>
                  <a:srgbClr val="025952"/>
                </a:solidFill>
              </a:rPr>
              <a:t>تسلسل تعليمي قصير حول الاستدامة في وسائل التواصل الاجتماعي</a:t>
            </a:r>
            <a:endParaRPr lang="de-DE" sz="4000" b="1" dirty="0">
              <a:solidFill>
                <a:srgbClr val="0259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689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374713-E237-4057-83E7-86D6015F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196752"/>
            <a:ext cx="11233248" cy="576644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/>
              <a:t>"ما الذي يخطر ببالك عندما تسمع كلمة </a:t>
            </a:r>
            <a:r>
              <a:rPr lang="en-US" dirty="0"/>
              <a:t>‘</a:t>
            </a:r>
            <a:r>
              <a:rPr lang="ar-SA" dirty="0"/>
              <a:t>الاستدامة</a:t>
            </a:r>
            <a:r>
              <a:rPr lang="en-US" dirty="0"/>
              <a:t>’</a:t>
            </a:r>
            <a:r>
              <a:rPr lang="ar-SA" dirty="0"/>
              <a:t>؟"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F95A17A-E10A-F6FB-7388-EA4A9A0477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11"/>
          <a:stretch/>
        </p:blipFill>
        <p:spPr>
          <a:xfrm>
            <a:off x="605950" y="2378695"/>
            <a:ext cx="7165183" cy="424847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3C7A397-9ADE-1C4A-1C8D-9CB9E951C508}"/>
              </a:ext>
            </a:extLst>
          </p:cNvPr>
          <p:cNvSpPr txBox="1"/>
          <p:nvPr/>
        </p:nvSpPr>
        <p:spPr>
          <a:xfrm>
            <a:off x="10848528" y="6627168"/>
            <a:ext cx="48522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900" dirty="0"/>
              <a:t>Data </a:t>
            </a:r>
            <a:r>
              <a:rPr lang="de-DE" sz="900" dirty="0" err="1"/>
              <a:t>from</a:t>
            </a:r>
            <a:r>
              <a:rPr lang="de-DE" sz="900" dirty="0"/>
              <a:t> 9th grade</a:t>
            </a:r>
          </a:p>
        </p:txBody>
      </p:sp>
      <p:pic>
        <p:nvPicPr>
          <p:cNvPr id="6" name="Grafik 5" descr="Ein Bild, das Text, Screenshot, Design enthält.&#10;&#10;Automatisch generierte Beschreibung">
            <a:extLst>
              <a:ext uri="{FF2B5EF4-FFF2-40B4-BE49-F238E27FC236}">
                <a16:creationId xmlns:a16="http://schemas.microsoft.com/office/drawing/2014/main" id="{BFDD79AC-5FE4-EF39-3897-AB6E52D720A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15083" y="2277049"/>
            <a:ext cx="2828413" cy="445176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97F2165-AB6F-4A67-24DC-3D56DE641648}"/>
              </a:ext>
            </a:extLst>
          </p:cNvPr>
          <p:cNvSpPr txBox="1"/>
          <p:nvPr/>
        </p:nvSpPr>
        <p:spPr>
          <a:xfrm>
            <a:off x="7546650" y="2705265"/>
            <a:ext cx="2831690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Translation:</a:t>
            </a:r>
          </a:p>
        </p:txBody>
      </p:sp>
    </p:spTree>
    <p:extLst>
      <p:ext uri="{BB962C8B-B14F-4D97-AF65-F5344CB8AC3E}">
        <p14:creationId xmlns:p14="http://schemas.microsoft.com/office/powerpoint/2010/main" val="1279329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374713-E237-4057-83E7-86D6015F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196752"/>
            <a:ext cx="2767069" cy="576644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/>
              <a:t>مرحلة العمل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00319-59C4-5A91-BE90-F826FFB28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192" y="1201080"/>
            <a:ext cx="3911268" cy="552715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B64568D-A155-564F-5CFD-11D214B646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60"/>
          <a:stretch/>
        </p:blipFill>
        <p:spPr>
          <a:xfrm>
            <a:off x="3746072" y="1196752"/>
            <a:ext cx="3911268" cy="56191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8724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374713-E237-4057-83E7-86D6015F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196752"/>
            <a:ext cx="3024336" cy="576644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/>
              <a:t>منشوراتكم الخاصة – جولة معرض</a:t>
            </a:r>
            <a:endParaRPr lang="de-DE" dirty="0"/>
          </a:p>
        </p:txBody>
      </p:sp>
      <p:pic>
        <p:nvPicPr>
          <p:cNvPr id="10" name="Grafik 9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B1D82B16-74E5-3E34-D48F-565DC76DC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143" y="0"/>
            <a:ext cx="2614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55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3D0E4-D382-D5AE-71F0-C20167FB1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764704"/>
            <a:ext cx="9145586" cy="590478"/>
          </a:xfrm>
        </p:spPr>
        <p:txBody>
          <a:bodyPr>
            <a:normAutofit fontScale="90000"/>
          </a:bodyPr>
          <a:lstStyle/>
          <a:p>
            <a:pPr algn="r" rtl="1"/>
            <a:r>
              <a:rPr lang="en-US" dirty="0" err="1"/>
              <a:t>Mentimeter</a:t>
            </a:r>
            <a:r>
              <a:rPr lang="ar-SA" dirty="0"/>
              <a:t> (يسارًا) مقابل الاستبيان اللاحق (يمينًا)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26F4738E-E675-7E4A-64BF-7505F2E2D2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1384" y="1484785"/>
          <a:ext cx="108012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B0B9CF8D-CFE2-4374-9A0F-CD73D43C6A7B}"/>
              </a:ext>
            </a:extLst>
          </p:cNvPr>
          <p:cNvSpPr txBox="1"/>
          <p:nvPr/>
        </p:nvSpPr>
        <p:spPr>
          <a:xfrm>
            <a:off x="1048988" y="6180692"/>
            <a:ext cx="1296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SA" sz="1400" dirty="0"/>
              <a:t>البيئة</a:t>
            </a:r>
            <a:endParaRPr lang="de-DE" sz="1400" dirty="0"/>
          </a:p>
        </p:txBody>
      </p:sp>
      <p:sp>
        <p:nvSpPr>
          <p:cNvPr id="8" name="Textfeld 4">
            <a:extLst>
              <a:ext uri="{FF2B5EF4-FFF2-40B4-BE49-F238E27FC236}">
                <a16:creationId xmlns:a16="http://schemas.microsoft.com/office/drawing/2014/main" id="{626DB5C5-104B-E2FD-AD42-1C802D961A60}"/>
              </a:ext>
            </a:extLst>
          </p:cNvPr>
          <p:cNvSpPr txBox="1"/>
          <p:nvPr/>
        </p:nvSpPr>
        <p:spPr>
          <a:xfrm>
            <a:off x="4871864" y="6165304"/>
            <a:ext cx="1008161" cy="307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400" dirty="0"/>
              <a:t>الاجتماعي</a:t>
            </a:r>
            <a:endParaRPr lang="de-DE" sz="1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B8B29D9-9EFC-641F-B1A2-277C213947CA}"/>
              </a:ext>
            </a:extLst>
          </p:cNvPr>
          <p:cNvSpPr txBox="1"/>
          <p:nvPr/>
        </p:nvSpPr>
        <p:spPr>
          <a:xfrm>
            <a:off x="2897656" y="6138118"/>
            <a:ext cx="1296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SA" sz="1400" dirty="0"/>
              <a:t>الاقتصادي</a:t>
            </a:r>
            <a:endParaRPr lang="de-DE" sz="1400" dirty="0"/>
          </a:p>
        </p:txBody>
      </p:sp>
      <p:sp>
        <p:nvSpPr>
          <p:cNvPr id="10" name="Textfeld 4">
            <a:extLst>
              <a:ext uri="{FF2B5EF4-FFF2-40B4-BE49-F238E27FC236}">
                <a16:creationId xmlns:a16="http://schemas.microsoft.com/office/drawing/2014/main" id="{43E22257-3164-C951-BC56-5972AE3D567F}"/>
              </a:ext>
            </a:extLst>
          </p:cNvPr>
          <p:cNvSpPr txBox="1"/>
          <p:nvPr/>
        </p:nvSpPr>
        <p:spPr>
          <a:xfrm>
            <a:off x="6233564" y="6159083"/>
            <a:ext cx="1296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1400" dirty="0"/>
              <a:t>النشاط الشخصي</a:t>
            </a:r>
            <a:endParaRPr lang="de-DE" sz="1400" dirty="0"/>
          </a:p>
        </p:txBody>
      </p:sp>
      <p:sp>
        <p:nvSpPr>
          <p:cNvPr id="11" name="Textfeld 4">
            <a:extLst>
              <a:ext uri="{FF2B5EF4-FFF2-40B4-BE49-F238E27FC236}">
                <a16:creationId xmlns:a16="http://schemas.microsoft.com/office/drawing/2014/main" id="{2ECC01E9-AAC5-5ED3-6C43-E68C45FFE4A9}"/>
              </a:ext>
            </a:extLst>
          </p:cNvPr>
          <p:cNvSpPr txBox="1"/>
          <p:nvPr/>
        </p:nvSpPr>
        <p:spPr>
          <a:xfrm>
            <a:off x="7998200" y="6146772"/>
            <a:ext cx="1296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1400" dirty="0"/>
              <a:t>الأجيال المستقبلية</a:t>
            </a:r>
            <a:endParaRPr lang="de-DE" sz="1400" dirty="0"/>
          </a:p>
        </p:txBody>
      </p:sp>
      <p:sp>
        <p:nvSpPr>
          <p:cNvPr id="12" name="Textfeld 4">
            <a:extLst>
              <a:ext uri="{FF2B5EF4-FFF2-40B4-BE49-F238E27FC236}">
                <a16:creationId xmlns:a16="http://schemas.microsoft.com/office/drawing/2014/main" id="{AB086D00-79F8-59F7-123F-23C99B2DAF08}"/>
              </a:ext>
            </a:extLst>
          </p:cNvPr>
          <p:cNvSpPr txBox="1"/>
          <p:nvPr/>
        </p:nvSpPr>
        <p:spPr>
          <a:xfrm>
            <a:off x="9910725" y="6103747"/>
            <a:ext cx="12961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1200" dirty="0"/>
              <a:t>المبدأ التوجيهي لجميع النشاطات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4421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4746" y="2627376"/>
            <a:ext cx="6607629" cy="2387600"/>
          </a:xfrm>
        </p:spPr>
        <p:txBody>
          <a:bodyPr>
            <a:noAutofit/>
          </a:bodyPr>
          <a:lstStyle/>
          <a:p>
            <a:pPr rtl="1"/>
            <a:br>
              <a:rPr lang="ar-SA" sz="4000" b="1" dirty="0">
                <a:solidFill>
                  <a:srgbClr val="025952"/>
                </a:solidFill>
              </a:rPr>
            </a:br>
            <a:r>
              <a:rPr lang="ar-SA" sz="4000" b="1" dirty="0">
                <a:solidFill>
                  <a:srgbClr val="025952"/>
                </a:solidFill>
              </a:rPr>
              <a:t>المهمّة: ضعوا مخططًا لتسلسل تعليمي خاص بكم يُعزز الثقافة الإعلامية العلمية والتعليم من أجل التنمية المستدامة (</a:t>
            </a:r>
            <a:r>
              <a:rPr lang="en-US" sz="4000" b="1" dirty="0">
                <a:solidFill>
                  <a:srgbClr val="025952"/>
                </a:solidFill>
              </a:rPr>
              <a:t>ESD</a:t>
            </a:r>
            <a:r>
              <a:rPr lang="ar-SA" sz="4000" b="1" dirty="0">
                <a:solidFill>
                  <a:srgbClr val="025952"/>
                </a:solidFill>
              </a:rPr>
              <a:t>)</a:t>
            </a:r>
            <a:r>
              <a:rPr lang="pt-PT" sz="4000" b="1" dirty="0">
                <a:solidFill>
                  <a:srgbClr val="025952"/>
                </a:solidFill>
              </a:rPr>
              <a:t> </a:t>
            </a:r>
            <a:r>
              <a:rPr lang="ar-SA" sz="4000" b="1" dirty="0">
                <a:solidFill>
                  <a:srgbClr val="025952"/>
                </a:solidFill>
              </a:rPr>
              <a:t>اعملوا ضمن مجموعات!</a:t>
            </a:r>
            <a:endParaRPr lang="de-DE" sz="4000" b="1" dirty="0">
              <a:solidFill>
                <a:srgbClr val="025952"/>
              </a:solidFill>
            </a:endParaRPr>
          </a:p>
        </p:txBody>
      </p:sp>
      <p:pic>
        <p:nvPicPr>
          <p:cNvPr id="7" name="Grafik 6" descr="Gruppenbrainstorming Silhouette">
            <a:extLst>
              <a:ext uri="{FF2B5EF4-FFF2-40B4-BE49-F238E27FC236}">
                <a16:creationId xmlns:a16="http://schemas.microsoft.com/office/drawing/2014/main" id="{010DD48F-8D49-8636-1467-8C3DCF446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8304" y="2627376"/>
            <a:ext cx="1978152" cy="19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85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5249" y="2217928"/>
            <a:ext cx="6607629" cy="2387600"/>
          </a:xfrm>
        </p:spPr>
        <p:txBody>
          <a:bodyPr>
            <a:noAutofit/>
          </a:bodyPr>
          <a:lstStyle/>
          <a:p>
            <a:pPr rtl="1"/>
            <a:r>
              <a:rPr lang="ar-SA" sz="4000" b="1" dirty="0">
                <a:solidFill>
                  <a:srgbClr val="025952"/>
                </a:solidFill>
              </a:rPr>
              <a:t>نقاش: كيف يمكننا تعزيز الثقافة الإعلامية العلمية (الناقدة) في صفوف العلوم؟</a:t>
            </a:r>
            <a:endParaRPr lang="de-DE" sz="4000" b="1" dirty="0">
              <a:solidFill>
                <a:srgbClr val="025952"/>
              </a:solidFill>
            </a:endParaRPr>
          </a:p>
        </p:txBody>
      </p:sp>
      <p:pic>
        <p:nvPicPr>
          <p:cNvPr id="7" name="Grafik 6" descr="Gruppenbrainstorming Silhouette">
            <a:extLst>
              <a:ext uri="{FF2B5EF4-FFF2-40B4-BE49-F238E27FC236}">
                <a16:creationId xmlns:a16="http://schemas.microsoft.com/office/drawing/2014/main" id="{010DD48F-8D49-8636-1467-8C3DCF446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8304" y="2627376"/>
            <a:ext cx="1978152" cy="19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0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374713-E237-4057-83E7-86D6015F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196752"/>
            <a:ext cx="3050097" cy="576644"/>
          </a:xfrm>
        </p:spPr>
        <p:txBody>
          <a:bodyPr/>
          <a:lstStyle/>
          <a:p>
            <a:pPr algn="r" rtl="1"/>
            <a:r>
              <a:rPr lang="ar-SA" sz="3000" dirty="0"/>
              <a:t>أفكار ختاميّة</a:t>
            </a:r>
            <a:endParaRPr lang="de-DE" sz="3000" dirty="0"/>
          </a:p>
        </p:txBody>
      </p:sp>
      <p:sp>
        <p:nvSpPr>
          <p:cNvPr id="3" name="Rechteckige Legende 2">
            <a:extLst>
              <a:ext uri="{FF2B5EF4-FFF2-40B4-BE49-F238E27FC236}">
                <a16:creationId xmlns:a16="http://schemas.microsoft.com/office/drawing/2014/main" id="{692AE053-23B4-AFB5-D032-8807BF685C6C}"/>
              </a:ext>
            </a:extLst>
          </p:cNvPr>
          <p:cNvSpPr/>
          <p:nvPr/>
        </p:nvSpPr>
        <p:spPr>
          <a:xfrm>
            <a:off x="5265186" y="3284984"/>
            <a:ext cx="6002401" cy="1079541"/>
          </a:xfrm>
          <a:prstGeom prst="wedgeRectCallout">
            <a:avLst>
              <a:gd name="adj1" fmla="val -4099"/>
              <a:gd name="adj2" fmla="val 88286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10000"/>
              </a:lnSpc>
            </a:pPr>
            <a:r>
              <a:rPr lang="ar-SA" dirty="0"/>
              <a:t>من المهم إعداد المعلمين لأدوارهم المستقبلية: يجب عليهم تزويد المتعلمين بالمهارات التي تساعدهم على تقييم القضايا المعقدة.</a:t>
            </a:r>
            <a:endParaRPr lang="de-DE" spc="30" dirty="0"/>
          </a:p>
        </p:txBody>
      </p:sp>
      <p:sp>
        <p:nvSpPr>
          <p:cNvPr id="4" name="Rechteckige Legende 3">
            <a:extLst>
              <a:ext uri="{FF2B5EF4-FFF2-40B4-BE49-F238E27FC236}">
                <a16:creationId xmlns:a16="http://schemas.microsoft.com/office/drawing/2014/main" id="{48D44162-029B-DC08-5A0C-2619CA955737}"/>
              </a:ext>
            </a:extLst>
          </p:cNvPr>
          <p:cNvSpPr/>
          <p:nvPr/>
        </p:nvSpPr>
        <p:spPr>
          <a:xfrm>
            <a:off x="3719736" y="5178088"/>
            <a:ext cx="6002401" cy="1079541"/>
          </a:xfrm>
          <a:prstGeom prst="wedgeRectCallout">
            <a:avLst>
              <a:gd name="adj1" fmla="val 34506"/>
              <a:gd name="adj2" fmla="val 97593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10000"/>
              </a:lnSpc>
            </a:pPr>
            <a:r>
              <a:rPr lang="ar-SA" dirty="0"/>
              <a:t>نبغي أيضًا توعية المعلمين المستقبليين بالطريقة التي تُعرض بها جوانب الاستدامة في وسائل التواصل الاجتماعي، والتي قد تكون أحيانًا من طرف واحد أو غير متوازنة.</a:t>
            </a:r>
            <a:endParaRPr lang="de-DE" spc="30" dirty="0"/>
          </a:p>
        </p:txBody>
      </p:sp>
      <p:sp>
        <p:nvSpPr>
          <p:cNvPr id="5" name="Rechteckige Legende 4">
            <a:extLst>
              <a:ext uri="{FF2B5EF4-FFF2-40B4-BE49-F238E27FC236}">
                <a16:creationId xmlns:a16="http://schemas.microsoft.com/office/drawing/2014/main" id="{142CA8FB-594E-DBA4-9E81-5E2B868A12C4}"/>
              </a:ext>
            </a:extLst>
          </p:cNvPr>
          <p:cNvSpPr/>
          <p:nvPr/>
        </p:nvSpPr>
        <p:spPr>
          <a:xfrm>
            <a:off x="4223792" y="1348255"/>
            <a:ext cx="6255611" cy="1079540"/>
          </a:xfrm>
          <a:prstGeom prst="wedgeRectCallout">
            <a:avLst>
              <a:gd name="adj1" fmla="val -37465"/>
              <a:gd name="adj2" fmla="val 83193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10000"/>
              </a:lnSpc>
            </a:pPr>
            <a:r>
              <a:rPr lang="ar-SA" dirty="0"/>
              <a:t>كيف يمكننا أن نُعلِّم (عن) الاستدامة في عالم ما بعد الحقيقة؟</a:t>
            </a:r>
            <a:endParaRPr lang="de-DE" spc="30" dirty="0"/>
          </a:p>
        </p:txBody>
      </p:sp>
    </p:spTree>
    <p:extLst>
      <p:ext uri="{BB962C8B-B14F-4D97-AF65-F5344CB8AC3E}">
        <p14:creationId xmlns:p14="http://schemas.microsoft.com/office/powerpoint/2010/main" val="3351590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88534" y="1434955"/>
            <a:ext cx="6607629" cy="2387600"/>
          </a:xfrm>
        </p:spPr>
        <p:txBody>
          <a:bodyPr>
            <a:noAutofit/>
          </a:bodyPr>
          <a:lstStyle/>
          <a:p>
            <a:pPr rtl="1"/>
            <a:r>
              <a:rPr lang="ar-SA" sz="4000" b="1" dirty="0">
                <a:solidFill>
                  <a:srgbClr val="025952"/>
                </a:solidFill>
              </a:rPr>
              <a:t>العلوم في وسائل الإعلام</a:t>
            </a:r>
            <a:endParaRPr lang="de-DE" sz="4000" b="1" dirty="0">
              <a:solidFill>
                <a:srgbClr val="0259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31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D0A0DCEE-413A-93BA-8407-71B0941B7637}"/>
              </a:ext>
            </a:extLst>
          </p:cNvPr>
          <p:cNvSpPr txBox="1">
            <a:spLocks/>
          </p:cNvSpPr>
          <p:nvPr/>
        </p:nvSpPr>
        <p:spPr>
          <a:xfrm>
            <a:off x="1271464" y="1268760"/>
            <a:ext cx="10369152" cy="5112568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Wingdings 3" panose="05040102010807070707" pitchFamily="18" charset="2"/>
              <a:buChar char=""/>
              <a:defRPr sz="18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438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82775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22525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1" indent="0">
              <a:spcAft>
                <a:spcPts val="600"/>
              </a:spcAft>
              <a:buNone/>
            </a:pPr>
            <a:endParaRPr lang="de-DE" sz="1200" dirty="0"/>
          </a:p>
          <a:p>
            <a:pPr marL="9525" lvl="1" indent="0">
              <a:spcAft>
                <a:spcPts val="600"/>
              </a:spcAft>
              <a:buNone/>
            </a:pPr>
            <a:endParaRPr lang="de-DE" sz="1200" dirty="0"/>
          </a:p>
          <a:p>
            <a:pPr marL="9525" lvl="1" indent="0">
              <a:buNone/>
            </a:pPr>
            <a:endParaRPr lang="de-DE" sz="1400" dirty="0"/>
          </a:p>
          <a:p>
            <a:pPr marL="9525" lvl="1" indent="0">
              <a:buNone/>
            </a:pPr>
            <a:endParaRPr lang="de-DE" sz="1400" dirty="0"/>
          </a:p>
          <a:p>
            <a:pPr marL="9525" lvl="1" indent="0">
              <a:buNone/>
            </a:pPr>
            <a:endParaRPr lang="de-DE" dirty="0"/>
          </a:p>
          <a:p>
            <a:pPr marL="9525" lvl="1" indent="0">
              <a:buNone/>
            </a:pPr>
            <a:endParaRPr lang="de-DE" dirty="0"/>
          </a:p>
          <a:p>
            <a:pPr marL="9525" lvl="1" indent="0">
              <a:buNone/>
            </a:pPr>
            <a:endParaRPr lang="de-DE" dirty="0"/>
          </a:p>
          <a:p>
            <a:pPr marL="9525" lvl="1" indent="0">
              <a:buNone/>
            </a:pPr>
            <a:endParaRPr lang="de-DE" dirty="0"/>
          </a:p>
          <a:p>
            <a:pPr marL="9525" lvl="1" indent="0">
              <a:buNone/>
            </a:pPr>
            <a:endParaRPr lang="de-DE" dirty="0"/>
          </a:p>
          <a:p>
            <a:pPr lvl="1"/>
            <a:endParaRPr lang="de-DE" dirty="0"/>
          </a:p>
          <a:p>
            <a:pPr marL="539750" lvl="1" indent="0">
              <a:buNone/>
            </a:pP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1AD1C9F-3F48-470A-99BC-93296298B418}"/>
              </a:ext>
            </a:extLst>
          </p:cNvPr>
          <p:cNvSpPr txBox="1"/>
          <p:nvPr/>
        </p:nvSpPr>
        <p:spPr>
          <a:xfrm>
            <a:off x="551384" y="1071288"/>
            <a:ext cx="10801200" cy="5786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Acerbi</a:t>
            </a:r>
            <a:r>
              <a:rPr lang="en-US" sz="1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A., Altay S., &amp; Mercier H. (2022). Research note: Fighting misinformation or fighting for information? Harvard Kennedy School of Misinformation Review, 3(1), 1–15.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Allen, J., Howland, B.,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Mobius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M., Rothschild, D., &amp; Watts, D. J. (2020).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Evaluating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fake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news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ecosystem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1400" i="1" dirty="0">
                <a:latin typeface="Calibri" panose="020F0502020204030204" pitchFamily="34" charset="0"/>
                <a:cs typeface="Calibri" panose="020F0502020204030204" pitchFamily="34" charset="0"/>
              </a:rPr>
              <a:t>Science </a:t>
            </a:r>
            <a:r>
              <a:rPr lang="de-DE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advances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400" i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(14), eaay3539.</a:t>
            </a:r>
            <a:endParaRPr lang="en-US" sz="1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Baacke</a:t>
            </a:r>
            <a:r>
              <a:rPr lang="en-US" sz="1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D. (1997): </a:t>
            </a:r>
            <a:r>
              <a:rPr lang="en-US" sz="14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Medienpädagogik</a:t>
            </a:r>
            <a:r>
              <a:rPr lang="en-US" sz="1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Tübingen: Niemeyer (</a:t>
            </a:r>
            <a:r>
              <a:rPr lang="en-US" sz="14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Grundlagen</a:t>
            </a:r>
            <a:r>
              <a:rPr lang="en-US" sz="1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der </a:t>
            </a:r>
            <a:r>
              <a:rPr lang="en-US" sz="14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Medienkommunikation</a:t>
            </a:r>
            <a:r>
              <a:rPr lang="en-US" sz="1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Band 1). </a:t>
            </a:r>
          </a:p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Barzilai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S., &amp;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Chinn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C. A. (2020). A review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educational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responses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“post-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truth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condition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Four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lenses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on “post-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truth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problems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1400" i="1" dirty="0">
                <a:latin typeface="Calibri" panose="020F0502020204030204" pitchFamily="34" charset="0"/>
                <a:cs typeface="Calibri" panose="020F0502020204030204" pitchFamily="34" charset="0"/>
              </a:rPr>
              <a:t>Educational </a:t>
            </a:r>
            <a:r>
              <a:rPr lang="de-DE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Psychologist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400" i="1" dirty="0">
                <a:latin typeface="Calibri" panose="020F0502020204030204" pitchFamily="34" charset="0"/>
                <a:cs typeface="Calibri" panose="020F0502020204030204" pitchFamily="34" charset="0"/>
              </a:rPr>
              <a:t>55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(3), 107-119.</a:t>
            </a:r>
          </a:p>
          <a:p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Belova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N., &amp;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Eilks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I. (2015). Learning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advertising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chemistry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plan on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natural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cosmetics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– A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case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. Chemistry Education Research and Practice, 16(3), 578-588.</a:t>
            </a:r>
          </a:p>
          <a:p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Belova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N., Chang-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Rundgren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S.-N., &amp;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Eilks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I. (2015). Advertising and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: A multi-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perspective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review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. Studies in Science Education, 51(2), 169-200.</a:t>
            </a:r>
          </a:p>
          <a:p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Belova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N., &amp; Krause, M. (2023). Inoculating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science-based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manipulation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strategies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in social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media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debunking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concept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‘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conductivity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extract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‘. Chemistry Education Research and Practice, 24, 192-202.</a:t>
            </a:r>
          </a:p>
          <a:p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Belova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N., Krause, M., &amp; Siemens, C. (2022).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strategies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dealing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science-based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in social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media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– a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. Education Sciences, 12, 603.</a:t>
            </a:r>
          </a:p>
          <a:p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Cook, J., Lewandowsky, S., &amp; Ecker, U. K. (2017).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Neutralizing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misinformation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inoculation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Exposing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misleading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argumentation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techniques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reduces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influence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PloS</a:t>
            </a:r>
            <a:r>
              <a:rPr lang="de-DE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400" i="1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(5), e0175799.</a:t>
            </a:r>
            <a:endParaRPr lang="en-US" sz="1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042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D0A0DCEE-413A-93BA-8407-71B0941B7637}"/>
              </a:ext>
            </a:extLst>
          </p:cNvPr>
          <p:cNvSpPr txBox="1">
            <a:spLocks/>
          </p:cNvSpPr>
          <p:nvPr/>
        </p:nvSpPr>
        <p:spPr>
          <a:xfrm>
            <a:off x="767408" y="1052736"/>
            <a:ext cx="10657184" cy="5112568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Wingdings 3" panose="05040102010807070707" pitchFamily="18" charset="2"/>
              <a:buChar char=""/>
              <a:defRPr sz="18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438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82775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22525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18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Craig-Hare, J., Rowland, A., Ault, M., &amp; Ellis, J. D. (2018). Practicing Scientific Argumentation Through Social Media. In Information Resources Management Association (Ed.), Social Media in Education: Breakthroughs in Research and Practice (pp. 234-256). Hershey, PA: IGI Global.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Hove, T., </a:t>
            </a:r>
            <a:r>
              <a:rPr lang="en-US" sz="14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Paek</a:t>
            </a:r>
            <a:r>
              <a:rPr lang="en-US" sz="1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H.-J., &amp; Isaacson, T (2011). Using adolescent eHealth literacy to weigh trust in commercial web sites: The more Lorrie, B., </a:t>
            </a:r>
            <a:r>
              <a:rPr lang="en-US" sz="14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Shalmon</a:t>
            </a:r>
            <a:r>
              <a:rPr lang="en-US" sz="1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M. (2005). Cosmetic surgery and the cultural construction of beauty. Art Education, 58(3), 14-18.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Kuckartz, U. (2018). Qualitative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Inhaltsanalyse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Methoden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Praxis,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Computerunterstützung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Weinheim: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Beltz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McGrew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S.,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Breakstone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J., Ortega, T., Smith, M., &amp;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Wineburg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S. (2018). Can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evaluate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online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sources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? Learning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assessments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civic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online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reasoning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1400" i="1" dirty="0">
                <a:latin typeface="Calibri" panose="020F0502020204030204" pitchFamily="34" charset="0"/>
                <a:cs typeface="Calibri" panose="020F0502020204030204" pitchFamily="34" charset="0"/>
              </a:rPr>
              <a:t>Theory &amp; Research in </a:t>
            </a:r>
            <a:r>
              <a:rPr lang="de-DE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de-DE" sz="1400" i="1" dirty="0">
                <a:latin typeface="Calibri" panose="020F0502020204030204" pitchFamily="34" charset="0"/>
                <a:cs typeface="Calibri" panose="020F0502020204030204" pitchFamily="34" charset="0"/>
              </a:rPr>
              <a:t> Education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400" i="1" dirty="0">
                <a:latin typeface="Calibri" panose="020F0502020204030204" pitchFamily="34" charset="0"/>
                <a:cs typeface="Calibri" panose="020F0502020204030204" pitchFamily="34" charset="0"/>
              </a:rPr>
              <a:t>46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(2), 165-193.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Roozenbeek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J., &amp; Van der Linden, S. (2019). Fake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news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game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confers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psychological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resistance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online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misinformation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1400" i="1" dirty="0">
                <a:latin typeface="Calibri" panose="020F0502020204030204" pitchFamily="34" charset="0"/>
                <a:cs typeface="Calibri" panose="020F0502020204030204" pitchFamily="34" charset="0"/>
              </a:rPr>
              <a:t>Palgrave Communications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400" i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(1), 1-10.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Tseng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A. S. (2018).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web-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misinformation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vaccination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critical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passive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acceptance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claims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?. </a:t>
            </a:r>
            <a:r>
              <a:rPr lang="de-DE" sz="1400" i="1" dirty="0">
                <a:latin typeface="Calibri" panose="020F0502020204030204" pitchFamily="34" charset="0"/>
                <a:cs typeface="Calibri" panose="020F0502020204030204" pitchFamily="34" charset="0"/>
              </a:rPr>
              <a:t>International Journal </a:t>
            </a:r>
            <a:r>
              <a:rPr lang="de-DE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i="1" dirty="0">
                <a:latin typeface="Calibri" panose="020F0502020204030204" pitchFamily="34" charset="0"/>
                <a:cs typeface="Calibri" panose="020F0502020204030204" pitchFamily="34" charset="0"/>
              </a:rPr>
              <a:t> Science Education, Part B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400" i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(3), 250-265.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UNESCO (2019). Le Programme </a:t>
            </a:r>
            <a:r>
              <a:rPr lang="de-DE" sz="14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d'éducation</a:t>
            </a:r>
            <a:r>
              <a:rPr lang="de-DE" sz="1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fondamental </a:t>
            </a:r>
            <a:r>
              <a:rPr lang="de-DE" sz="14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Péruvien</a:t>
            </a:r>
            <a:r>
              <a:rPr lang="de-DE" sz="1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face</a:t>
            </a:r>
            <a:r>
              <a:rPr lang="de-DE" sz="1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au </a:t>
            </a:r>
            <a:r>
              <a:rPr lang="de-DE" sz="14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modèle</a:t>
            </a:r>
            <a:r>
              <a:rPr lang="de-DE" sz="1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d'EMI</a:t>
            </a:r>
            <a:r>
              <a:rPr lang="de-DE" sz="1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de </a:t>
            </a:r>
            <a:r>
              <a:rPr lang="de-DE" sz="14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l'UNESCO</a:t>
            </a:r>
            <a:r>
              <a:rPr lang="de-DE" sz="1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- F. Espinosa - IHECS 2018-2019. </a:t>
            </a:r>
            <a:r>
              <a:rPr lang="de-DE" sz="14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Retreived</a:t>
            </a:r>
            <a:r>
              <a:rPr lang="de-DE" sz="1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from</a:t>
            </a:r>
            <a:r>
              <a:rPr lang="de-DE" sz="1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https://</a:t>
            </a:r>
            <a:r>
              <a:rPr lang="de-DE" sz="14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www.researchgate.net</a:t>
            </a:r>
            <a:r>
              <a:rPr lang="de-DE" sz="1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/</a:t>
            </a:r>
            <a:r>
              <a:rPr lang="de-DE" sz="14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publication</a:t>
            </a:r>
            <a:r>
              <a:rPr lang="de-DE" sz="1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/337404033_Le_Programme_d'education_fondamental_Peruvien_face_au_modele_d'EMI_de_l'UNESCO_-_F_Espinosa_-_IHECS_2018-2019 (20.11.2022).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van der Linden, S. (2022).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Misinformation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susceptibility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spread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interventions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immunize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1400" i="1" dirty="0">
                <a:latin typeface="Calibri" panose="020F0502020204030204" pitchFamily="34" charset="0"/>
                <a:cs typeface="Calibri" panose="020F0502020204030204" pitchFamily="34" charset="0"/>
              </a:rPr>
              <a:t>Nature Medicine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400" i="1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(3), 460-467.</a:t>
            </a:r>
          </a:p>
          <a:p>
            <a:pPr marL="9525" lvl="1" indent="0">
              <a:spcAft>
                <a:spcPts val="600"/>
              </a:spcAft>
              <a:buNone/>
            </a:pPr>
            <a:endParaRPr lang="de-DE" sz="1200" dirty="0"/>
          </a:p>
          <a:p>
            <a:pPr marL="9525" lvl="1" indent="0">
              <a:spcAft>
                <a:spcPts val="600"/>
              </a:spcAft>
              <a:buNone/>
            </a:pPr>
            <a:endParaRPr lang="de-DE" sz="1200" dirty="0"/>
          </a:p>
          <a:p>
            <a:pPr marL="9525" lvl="1" indent="0">
              <a:buNone/>
            </a:pPr>
            <a:endParaRPr lang="de-DE" sz="1400" dirty="0"/>
          </a:p>
          <a:p>
            <a:pPr marL="9525" lvl="1" indent="0">
              <a:buNone/>
            </a:pPr>
            <a:endParaRPr lang="de-DE" sz="1400" dirty="0"/>
          </a:p>
          <a:p>
            <a:pPr marL="9525" lvl="1" indent="0">
              <a:buNone/>
            </a:pPr>
            <a:endParaRPr lang="de-DE" dirty="0"/>
          </a:p>
          <a:p>
            <a:pPr marL="9525" lvl="1" indent="0">
              <a:buNone/>
            </a:pPr>
            <a:endParaRPr lang="de-DE" dirty="0"/>
          </a:p>
          <a:p>
            <a:pPr marL="9525" lvl="1" indent="0">
              <a:buNone/>
            </a:pPr>
            <a:endParaRPr lang="de-DE" dirty="0"/>
          </a:p>
          <a:p>
            <a:pPr marL="9525" lvl="1" indent="0">
              <a:buNone/>
            </a:pPr>
            <a:endParaRPr lang="de-DE" dirty="0"/>
          </a:p>
          <a:p>
            <a:pPr marL="9525" lvl="1" indent="0">
              <a:buNone/>
            </a:pPr>
            <a:endParaRPr lang="de-DE" dirty="0"/>
          </a:p>
          <a:p>
            <a:pPr lvl="1"/>
            <a:endParaRPr lang="de-DE" dirty="0"/>
          </a:p>
          <a:p>
            <a:pPr marL="53975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95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CA27403-9B09-48EF-4ECB-3D352A2C47F9}"/>
              </a:ext>
            </a:extLst>
          </p:cNvPr>
          <p:cNvGrpSpPr/>
          <p:nvPr/>
        </p:nvGrpSpPr>
        <p:grpSpPr>
          <a:xfrm>
            <a:off x="1913088" y="2015511"/>
            <a:ext cx="6495352" cy="2447172"/>
            <a:chOff x="6808580" y="382789"/>
            <a:chExt cx="6335505" cy="2447172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FFFF33AF-1F67-ACDD-F651-C9FF1D4ED744}"/>
                </a:ext>
              </a:extLst>
            </p:cNvPr>
            <p:cNvGrpSpPr/>
            <p:nvPr/>
          </p:nvGrpSpPr>
          <p:grpSpPr>
            <a:xfrm flipH="1">
              <a:off x="6833800" y="856315"/>
              <a:ext cx="6310285" cy="1973646"/>
              <a:chOff x="3574794" y="2718490"/>
              <a:chExt cx="2046801" cy="1041392"/>
            </a:xfrm>
            <a:solidFill>
              <a:srgbClr val="FFFFFF"/>
            </a:solidFill>
          </p:grpSpPr>
          <p:sp>
            <p:nvSpPr>
              <p:cNvPr id="10" name="Oval 5">
                <a:extLst>
                  <a:ext uri="{FF2B5EF4-FFF2-40B4-BE49-F238E27FC236}">
                    <a16:creationId xmlns:a16="http://schemas.microsoft.com/office/drawing/2014/main" id="{7651B4A3-2AFA-DAA2-D414-1C59DA4005D5}"/>
                  </a:ext>
                </a:extLst>
              </p:cNvPr>
              <p:cNvSpPr/>
              <p:nvPr/>
            </p:nvSpPr>
            <p:spPr>
              <a:xfrm>
                <a:off x="3579170" y="2727491"/>
                <a:ext cx="2042425" cy="1029174"/>
              </a:xfrm>
              <a:prstGeom prst="snip1Rect">
                <a:avLst/>
              </a:prstGeom>
              <a:grpFill/>
              <a:ln>
                <a:noFill/>
              </a:ln>
              <a:effectLst>
                <a:outerShdw blurRad="254000" dist="190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Oval 61">
                <a:extLst>
                  <a:ext uri="{FF2B5EF4-FFF2-40B4-BE49-F238E27FC236}">
                    <a16:creationId xmlns:a16="http://schemas.microsoft.com/office/drawing/2014/main" id="{37E642E2-6F9B-71E1-1B17-7F917F1533F3}"/>
                  </a:ext>
                </a:extLst>
              </p:cNvPr>
              <p:cNvSpPr/>
              <p:nvPr/>
            </p:nvSpPr>
            <p:spPr>
              <a:xfrm>
                <a:off x="3574794" y="2718490"/>
                <a:ext cx="2042425" cy="1041392"/>
              </a:xfrm>
              <a:prstGeom prst="snip1Rect">
                <a:avLst/>
              </a:prstGeom>
              <a:grpFill/>
              <a:ln>
                <a:noFill/>
              </a:ln>
              <a:effectLst>
                <a:outerShdw blurRad="254000" dist="190500" dir="13500000" algn="tl" rotWithShape="0">
                  <a:schemeClr val="bg1">
                    <a:lumMod val="85000"/>
                    <a:alpha val="5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3CE6A571-9F21-C8F4-FC4B-0C6B19AEB92D}"/>
                </a:ext>
              </a:extLst>
            </p:cNvPr>
            <p:cNvGrpSpPr/>
            <p:nvPr/>
          </p:nvGrpSpPr>
          <p:grpSpPr>
            <a:xfrm>
              <a:off x="6808580" y="382789"/>
              <a:ext cx="6257286" cy="1911670"/>
              <a:chOff x="4748103" y="-1686453"/>
              <a:chExt cx="6257286" cy="1911670"/>
            </a:xfrm>
          </p:grpSpPr>
          <p:sp>
            <p:nvSpPr>
              <p:cNvPr id="8" name="Freihandform 7">
                <a:extLst>
                  <a:ext uri="{FF2B5EF4-FFF2-40B4-BE49-F238E27FC236}">
                    <a16:creationId xmlns:a16="http://schemas.microsoft.com/office/drawing/2014/main" id="{A28F713A-A860-AC94-7CF4-8352EC4977C2}"/>
                  </a:ext>
                </a:extLst>
              </p:cNvPr>
              <p:cNvSpPr/>
              <p:nvPr/>
            </p:nvSpPr>
            <p:spPr>
              <a:xfrm>
                <a:off x="4748103" y="-1686453"/>
                <a:ext cx="1137338" cy="597033"/>
              </a:xfrm>
              <a:custGeom>
                <a:avLst/>
                <a:gdLst/>
                <a:ahLst/>
                <a:cxnLst/>
                <a:rect l="l" t="t" r="r" b="b"/>
                <a:pathLst>
                  <a:path w="1113881" h="740103">
                    <a:moveTo>
                      <a:pt x="1113881" y="0"/>
                    </a:moveTo>
                    <a:lnTo>
                      <a:pt x="1079111" y="165157"/>
                    </a:lnTo>
                    <a:cubicBezTo>
                      <a:pt x="1019505" y="179231"/>
                      <a:pt x="973559" y="203238"/>
                      <a:pt x="941273" y="237180"/>
                    </a:cubicBezTo>
                    <a:cubicBezTo>
                      <a:pt x="908986" y="271123"/>
                      <a:pt x="884151" y="324105"/>
                      <a:pt x="866766" y="396129"/>
                    </a:cubicBezTo>
                    <a:lnTo>
                      <a:pt x="1030681" y="396129"/>
                    </a:lnTo>
                    <a:lnTo>
                      <a:pt x="958658" y="740103"/>
                    </a:lnTo>
                    <a:lnTo>
                      <a:pt x="599782" y="740103"/>
                    </a:lnTo>
                    <a:lnTo>
                      <a:pt x="658146" y="455735"/>
                    </a:lnTo>
                    <a:cubicBezTo>
                      <a:pt x="692916" y="290991"/>
                      <a:pt x="747761" y="174470"/>
                      <a:pt x="822682" y="106172"/>
                    </a:cubicBezTo>
                    <a:cubicBezTo>
                      <a:pt x="897603" y="37874"/>
                      <a:pt x="994670" y="2483"/>
                      <a:pt x="1113881" y="0"/>
                    </a:cubicBezTo>
                    <a:close/>
                    <a:moveTo>
                      <a:pt x="514099" y="0"/>
                    </a:moveTo>
                    <a:lnTo>
                      <a:pt x="479329" y="165157"/>
                    </a:lnTo>
                    <a:cubicBezTo>
                      <a:pt x="419723" y="179231"/>
                      <a:pt x="373777" y="203238"/>
                      <a:pt x="341491" y="237180"/>
                    </a:cubicBezTo>
                    <a:cubicBezTo>
                      <a:pt x="309204" y="271123"/>
                      <a:pt x="284783" y="324105"/>
                      <a:pt x="268226" y="396129"/>
                    </a:cubicBezTo>
                    <a:lnTo>
                      <a:pt x="432141" y="396129"/>
                    </a:lnTo>
                    <a:lnTo>
                      <a:pt x="360118" y="740103"/>
                    </a:lnTo>
                    <a:lnTo>
                      <a:pt x="0" y="740103"/>
                    </a:lnTo>
                    <a:lnTo>
                      <a:pt x="59606" y="455735"/>
                    </a:lnTo>
                    <a:cubicBezTo>
                      <a:pt x="94376" y="290991"/>
                      <a:pt x="149014" y="174470"/>
                      <a:pt x="223521" y="106172"/>
                    </a:cubicBezTo>
                    <a:cubicBezTo>
                      <a:pt x="298028" y="37874"/>
                      <a:pt x="394888" y="2483"/>
                      <a:pt x="514099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de-DE" sz="20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Abgerundetes Rechteck 8">
                <a:extLst>
                  <a:ext uri="{FF2B5EF4-FFF2-40B4-BE49-F238E27FC236}">
                    <a16:creationId xmlns:a16="http://schemas.microsoft.com/office/drawing/2014/main" id="{65767721-1146-9EF6-3B4A-E48CCEE0C415}"/>
                  </a:ext>
                </a:extLst>
              </p:cNvPr>
              <p:cNvSpPr/>
              <p:nvPr/>
            </p:nvSpPr>
            <p:spPr>
              <a:xfrm>
                <a:off x="4821652" y="-1307117"/>
                <a:ext cx="6183737" cy="1532334"/>
              </a:xfrm>
              <a:prstGeom prst="round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ar-SA" sz="2800" dirty="0"/>
                  <a:t>"</a:t>
                </a:r>
                <a:r>
                  <a:rPr lang="ar-SA" sz="2800" i="1" dirty="0"/>
                  <a:t>وسائل التواصل الاجتماعي منتشرة على نطاق واسع ومتجذّرة في ثقافتنا إلى درجة أن محاولة منع تأثيرها عند باب الصف أمر عبثي</a:t>
                </a:r>
                <a:r>
                  <a:rPr lang="ar-SA" sz="2800" dirty="0"/>
                  <a:t>."</a:t>
                </a:r>
                <a:r>
                  <a:rPr lang="de-DE" sz="2800" i="1" baseline="30000" dirty="0">
                    <a:cs typeface="Arial" panose="020B0604020202020204" pitchFamily="34" charset="0"/>
                  </a:rPr>
                  <a:t>1</a:t>
                </a:r>
                <a:endParaRPr lang="de-DE" sz="2800" dirty="0"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BAA8E3B5-98F2-0937-236B-280C19038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4"/>
          <a:stretch/>
        </p:blipFill>
        <p:spPr bwMode="auto">
          <a:xfrm>
            <a:off x="8555442" y="2464024"/>
            <a:ext cx="3299842" cy="202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96D710AA-EB87-EF50-C999-4E1DE3E38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83931" y="5850386"/>
            <a:ext cx="3508069" cy="365125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(Craig-Hare, 2018, p. 324</a:t>
            </a:r>
            <a:r>
              <a:rPr lang="de-DE" sz="1400" baseline="30000" dirty="0">
                <a:solidFill>
                  <a:schemeClr val="tx1"/>
                </a:solidFill>
              </a:rPr>
              <a:t>1</a:t>
            </a:r>
            <a:r>
              <a:rPr lang="de-DE" sz="1400" dirty="0">
                <a:solidFill>
                  <a:schemeClr val="tx1"/>
                </a:solidFill>
              </a:rPr>
              <a:t>; </a:t>
            </a:r>
            <a:r>
              <a:rPr lang="en-US" sz="1400" kern="0" dirty="0">
                <a:solidFill>
                  <a:schemeClr val="tx1"/>
                </a:solidFill>
              </a:rPr>
              <a:t>CC BY-SA</a:t>
            </a:r>
            <a:r>
              <a:rPr lang="de-DE" sz="14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3728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E0BDF44-8997-E775-D935-C5C383CC6A1B}"/>
              </a:ext>
            </a:extLst>
          </p:cNvPr>
          <p:cNvGrpSpPr/>
          <p:nvPr/>
        </p:nvGrpSpPr>
        <p:grpSpPr>
          <a:xfrm>
            <a:off x="1037257" y="837899"/>
            <a:ext cx="9726392" cy="5182201"/>
            <a:chOff x="1535436" y="1200007"/>
            <a:chExt cx="9726392" cy="5182201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A10437F4-E1F6-F9A5-8EFE-C8DDE03B77F3}"/>
                </a:ext>
              </a:extLst>
            </p:cNvPr>
            <p:cNvGrpSpPr/>
            <p:nvPr/>
          </p:nvGrpSpPr>
          <p:grpSpPr>
            <a:xfrm>
              <a:off x="1535436" y="1200007"/>
              <a:ext cx="9726392" cy="5182201"/>
              <a:chOff x="1652585" y="1211265"/>
              <a:chExt cx="9726392" cy="5182201"/>
            </a:xfrm>
            <a:grpFill/>
          </p:grpSpPr>
          <p:grpSp>
            <p:nvGrpSpPr>
              <p:cNvPr id="20" name="Gruppieren 19">
                <a:extLst>
                  <a:ext uri="{FF2B5EF4-FFF2-40B4-BE49-F238E27FC236}">
                    <a16:creationId xmlns:a16="http://schemas.microsoft.com/office/drawing/2014/main" id="{E7C201EB-2898-B9EF-E4B4-6E8F84739EE2}"/>
                  </a:ext>
                </a:extLst>
              </p:cNvPr>
              <p:cNvGrpSpPr/>
              <p:nvPr/>
            </p:nvGrpSpPr>
            <p:grpSpPr>
              <a:xfrm>
                <a:off x="1652585" y="1211265"/>
                <a:ext cx="9726392" cy="5182201"/>
                <a:chOff x="5235282" y="-3273876"/>
                <a:chExt cx="16448942" cy="15903934"/>
              </a:xfrm>
              <a:grpFill/>
            </p:grpSpPr>
            <p:grpSp>
              <p:nvGrpSpPr>
                <p:cNvPr id="22" name="Gruppieren 21">
                  <a:extLst>
                    <a:ext uri="{FF2B5EF4-FFF2-40B4-BE49-F238E27FC236}">
                      <a16:creationId xmlns:a16="http://schemas.microsoft.com/office/drawing/2014/main" id="{0F09D29F-0668-CA94-F40A-7EC9A72980D8}"/>
                    </a:ext>
                  </a:extLst>
                </p:cNvPr>
                <p:cNvGrpSpPr/>
                <p:nvPr/>
              </p:nvGrpSpPr>
              <p:grpSpPr>
                <a:xfrm>
                  <a:off x="5235282" y="-3273876"/>
                  <a:ext cx="16448942" cy="15903934"/>
                  <a:chOff x="12750093" y="4264091"/>
                  <a:chExt cx="16448942" cy="15903934"/>
                </a:xfrm>
                <a:grpFill/>
              </p:grpSpPr>
              <p:grpSp>
                <p:nvGrpSpPr>
                  <p:cNvPr id="24" name="Gruppieren 23">
                    <a:extLst>
                      <a:ext uri="{FF2B5EF4-FFF2-40B4-BE49-F238E27FC236}">
                        <a16:creationId xmlns:a16="http://schemas.microsoft.com/office/drawing/2014/main" id="{02E762EA-07CB-421B-EA2E-1A4620FDBB18}"/>
                      </a:ext>
                    </a:extLst>
                  </p:cNvPr>
                  <p:cNvGrpSpPr/>
                  <p:nvPr/>
                </p:nvGrpSpPr>
                <p:grpSpPr>
                  <a:xfrm>
                    <a:off x="12750093" y="4264091"/>
                    <a:ext cx="16448942" cy="15903934"/>
                    <a:chOff x="11405387" y="-14688428"/>
                    <a:chExt cx="16448942" cy="15903934"/>
                  </a:xfrm>
                  <a:grpFill/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26" name="Oval 25">
                      <a:extLst>
                        <a:ext uri="{FF2B5EF4-FFF2-40B4-BE49-F238E27FC236}">
                          <a16:creationId xmlns:a16="http://schemas.microsoft.com/office/drawing/2014/main" id="{D504F92C-4428-74FF-EEFA-4DF8B245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83432" y="-1426613"/>
                      <a:ext cx="2642119" cy="2642119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400" b="1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" name="Oval 26">
                      <a:extLst>
                        <a:ext uri="{FF2B5EF4-FFF2-40B4-BE49-F238E27FC236}">
                          <a16:creationId xmlns:a16="http://schemas.microsoft.com/office/drawing/2014/main" id="{F04C0F67-AFE4-0EBA-5E4F-2426B5AB10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614877" y="-2331935"/>
                      <a:ext cx="2642119" cy="2642119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400" b="1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" name="Oval 27">
                      <a:extLst>
                        <a:ext uri="{FF2B5EF4-FFF2-40B4-BE49-F238E27FC236}">
                          <a16:creationId xmlns:a16="http://schemas.microsoft.com/office/drawing/2014/main" id="{D0D0A87A-C3AD-A9AA-5E4E-FCF93940A2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41844" y="-4338159"/>
                      <a:ext cx="2642119" cy="2642119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400" b="1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" name="Oval 28">
                      <a:extLst>
                        <a:ext uri="{FF2B5EF4-FFF2-40B4-BE49-F238E27FC236}">
                          <a16:creationId xmlns:a16="http://schemas.microsoft.com/office/drawing/2014/main" id="{66E1F47C-D0EE-1787-9F34-43EC085D5A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212210" y="-7088341"/>
                      <a:ext cx="2642119" cy="2642119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400" b="1" dirty="0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" name="Oval 29">
                      <a:extLst>
                        <a:ext uri="{FF2B5EF4-FFF2-40B4-BE49-F238E27FC236}">
                          <a16:creationId xmlns:a16="http://schemas.microsoft.com/office/drawing/2014/main" id="{220B5DB4-A93D-0448-1B48-3A5980CC8D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26727" y="-10053675"/>
                      <a:ext cx="2642119" cy="2642119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400" b="1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" name="Oval 30">
                      <a:extLst>
                        <a:ext uri="{FF2B5EF4-FFF2-40B4-BE49-F238E27FC236}">
                          <a16:creationId xmlns:a16="http://schemas.microsoft.com/office/drawing/2014/main" id="{69B7F80B-1F02-C028-C363-1AF56BB4C7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287255" y="-12532761"/>
                      <a:ext cx="2642119" cy="2642119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400" b="1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D209E83D-E3D9-15D3-F0A3-E85091673B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98649" y="-1770021"/>
                      <a:ext cx="2642119" cy="2642119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400" b="1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B4349B42-E6CD-CD8B-B165-7095245C50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762653" y="-14015185"/>
                      <a:ext cx="2642119" cy="2642119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400" b="1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" name="Oval 33">
                      <a:extLst>
                        <a:ext uri="{FF2B5EF4-FFF2-40B4-BE49-F238E27FC236}">
                          <a16:creationId xmlns:a16="http://schemas.microsoft.com/office/drawing/2014/main" id="{1DDE398B-B32C-98C8-2953-8A80EEF3B7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61882" y="-6269212"/>
                      <a:ext cx="2642119" cy="2642119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400" b="1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" name="Oval 34">
                      <a:extLst>
                        <a:ext uri="{FF2B5EF4-FFF2-40B4-BE49-F238E27FC236}">
                          <a16:creationId xmlns:a16="http://schemas.microsoft.com/office/drawing/2014/main" id="{5252B1F7-5946-7574-BD0B-00BC7BCD8B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056530" y="-3627093"/>
                      <a:ext cx="2642119" cy="2642119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400" b="1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" name="Oval 35">
                      <a:extLst>
                        <a:ext uri="{FF2B5EF4-FFF2-40B4-BE49-F238E27FC236}">
                          <a16:creationId xmlns:a16="http://schemas.microsoft.com/office/drawing/2014/main" id="{1E9A07AF-E78D-A7ED-51B1-123765FC8E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915350" y="-14688428"/>
                      <a:ext cx="2642119" cy="2642119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400" b="1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7" name="Oval 36">
                      <a:extLst>
                        <a:ext uri="{FF2B5EF4-FFF2-40B4-BE49-F238E27FC236}">
                          <a16:creationId xmlns:a16="http://schemas.microsoft.com/office/drawing/2014/main" id="{33E05BD9-9D38-D089-FCC2-9B178078F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19229" y="-14015185"/>
                      <a:ext cx="2642119" cy="2642119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400" b="1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8" name="Oval 37">
                      <a:extLst>
                        <a:ext uri="{FF2B5EF4-FFF2-40B4-BE49-F238E27FC236}">
                          <a16:creationId xmlns:a16="http://schemas.microsoft.com/office/drawing/2014/main" id="{4DCFCBA5-1ED9-6503-D8C6-DD706A364E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827" y="-12034541"/>
                      <a:ext cx="2642119" cy="2642119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400" b="1"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9" name="Oval 38">
                      <a:extLst>
                        <a:ext uri="{FF2B5EF4-FFF2-40B4-BE49-F238E27FC236}">
                          <a16:creationId xmlns:a16="http://schemas.microsoft.com/office/drawing/2014/main" id="{684C6C19-EA47-FDFE-3102-30EDF450A4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5387" y="-9354303"/>
                      <a:ext cx="2642119" cy="2642119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400" b="1"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907765B7-BFE1-B078-3AB8-7B69130F9E47}"/>
                      </a:ext>
                    </a:extLst>
                  </p:cNvPr>
                  <p:cNvSpPr/>
                  <p:nvPr/>
                </p:nvSpPr>
                <p:spPr>
                  <a:xfrm>
                    <a:off x="17540564" y="8640526"/>
                    <a:ext cx="6999204" cy="6999206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400" b="1"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3" name="Textfeld 22">
                  <a:extLst>
                    <a:ext uri="{FF2B5EF4-FFF2-40B4-BE49-F238E27FC236}">
                      <a16:creationId xmlns:a16="http://schemas.microsoft.com/office/drawing/2014/main" id="{D7FFFA6C-3253-EAA2-7AFA-947C5DABC194}"/>
                    </a:ext>
                  </a:extLst>
                </p:cNvPr>
                <p:cNvSpPr txBox="1"/>
                <p:nvPr/>
              </p:nvSpPr>
              <p:spPr>
                <a:xfrm>
                  <a:off x="5304422" y="2893904"/>
                  <a:ext cx="2483602" cy="944553"/>
                </a:xfrm>
                <a:prstGeom prst="rect">
                  <a:avLst/>
                </a:prstGeom>
                <a:noFill/>
              </p:spPr>
              <p:txBody>
                <a:bodyPr vert="horz" wrap="square" lIns="91440" tIns="45720" rIns="91440" bIns="45720" rtlCol="0" anchor="ctr">
                  <a:spAutoFit/>
                </a:bodyPr>
                <a:lstStyle/>
                <a:p>
                  <a:pPr algn="ctr"/>
                  <a:r>
                    <a:rPr lang="ar-SA" sz="1400" b="1" dirty="0">
                      <a:cs typeface="Arial" panose="020B0604020202020204" pitchFamily="34" charset="0"/>
                    </a:rPr>
                    <a:t>ثقافة إخباريّة</a:t>
                  </a:r>
                  <a:endParaRPr lang="de-DE" sz="1400" b="1" dirty="0"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9CFCBD3B-C485-8C25-5910-DAF99BACD566}"/>
                  </a:ext>
                </a:extLst>
              </p:cNvPr>
              <p:cNvSpPr txBox="1"/>
              <p:nvPr/>
            </p:nvSpPr>
            <p:spPr>
              <a:xfrm>
                <a:off x="4788782" y="2962979"/>
                <a:ext cx="3531580" cy="1815882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 anchor="ctr">
                <a:spAutoFit/>
              </a:bodyPr>
              <a:lstStyle/>
              <a:p>
                <a:pPr algn="ctr" rtl="1"/>
                <a:r>
                  <a:rPr lang="ar-SA" sz="1600" dirty="0"/>
                  <a:t>الثقافة الإعلامية/المعرفية</a:t>
                </a:r>
                <a:br>
                  <a:rPr lang="ar-SA" sz="1600" dirty="0"/>
                </a:br>
                <a:r>
                  <a:rPr lang="ar-SA" sz="1600" b="1" dirty="0">
                    <a:cs typeface="Arial" panose="020B0604020202020204" pitchFamily="34" charset="0"/>
                  </a:rPr>
                  <a:t>المعرفة بـ...</a:t>
                </a:r>
                <a:endParaRPr lang="de-DE" sz="1600" b="1" dirty="0">
                  <a:cs typeface="Arial" panose="020B0604020202020204" pitchFamily="34" charset="0"/>
                </a:endParaRPr>
              </a:p>
              <a:p>
                <a:pPr algn="just" rtl="1"/>
                <a:r>
                  <a:rPr lang="ar-SA" sz="1600" b="1" dirty="0">
                    <a:cs typeface="Arial" panose="020B0604020202020204" pitchFamily="34" charset="0"/>
                  </a:rPr>
                  <a:t>...وظائف وسائل الإعلام.</a:t>
                </a:r>
              </a:p>
              <a:p>
                <a:pPr algn="just" rtl="1"/>
                <a:r>
                  <a:rPr lang="ar-SA" sz="1600" b="1" dirty="0">
                    <a:cs typeface="Arial" panose="020B0604020202020204" pitchFamily="34" charset="0"/>
                  </a:rPr>
                  <a:t>...شروط عمل وسائل الإعلام.</a:t>
                </a:r>
              </a:p>
              <a:p>
                <a:pPr algn="just" rtl="1"/>
                <a:r>
                  <a:rPr lang="ar-SA" sz="1600" b="1" dirty="0">
                    <a:cs typeface="Arial" panose="020B0604020202020204" pitchFamily="34" charset="0"/>
                  </a:rPr>
                  <a:t>...كيفية تقييم محتوى الوسائط الإعلاميّة.</a:t>
                </a:r>
                <a:endParaRPr lang="de-DE" sz="1600" b="1" dirty="0">
                  <a:cs typeface="Arial" panose="020B0604020202020204" pitchFamily="34" charset="0"/>
                </a:endParaRPr>
              </a:p>
              <a:p>
                <a:pPr algn="just"/>
                <a:endParaRPr lang="de-DE" sz="1600" b="1" dirty="0">
                  <a:cs typeface="Arial" panose="020B0604020202020204" pitchFamily="34" charset="0"/>
                </a:endParaRPr>
              </a:p>
              <a:p>
                <a:pPr algn="just"/>
                <a:endParaRPr lang="de-DE" sz="1600" b="1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2D3C2DBA-F8D0-5813-E5D5-9449DF627DD0}"/>
                </a:ext>
              </a:extLst>
            </p:cNvPr>
            <p:cNvSpPr txBox="1"/>
            <p:nvPr/>
          </p:nvSpPr>
          <p:spPr>
            <a:xfrm>
              <a:off x="2249630" y="2345113"/>
              <a:ext cx="1743978" cy="30777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ctr"/>
              <a:r>
                <a:rPr lang="ar-SA" sz="1400" b="1" dirty="0">
                  <a:cs typeface="Arial" panose="020B0604020202020204" pitchFamily="34" charset="0"/>
                </a:rPr>
                <a:t>ثقافة إعلانيّة</a:t>
              </a:r>
              <a:endParaRPr lang="de-DE" sz="1400" b="1" dirty="0">
                <a:cs typeface="Arial" panose="020B0604020202020204" pitchFamily="34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4CD7816-8E9A-651A-8E9A-5AB93B6A3A8D}"/>
                </a:ext>
              </a:extLst>
            </p:cNvPr>
            <p:cNvSpPr txBox="1"/>
            <p:nvPr/>
          </p:nvSpPr>
          <p:spPr>
            <a:xfrm>
              <a:off x="3609635" y="1680027"/>
              <a:ext cx="1743978" cy="30777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ctr"/>
              <a:r>
                <a:rPr lang="ar-SA" sz="1400" b="1" dirty="0">
                  <a:cs typeface="Arial" panose="020B0604020202020204" pitchFamily="34" charset="0"/>
                </a:rPr>
                <a:t>ثقافة إعلاميّة</a:t>
              </a:r>
              <a:endParaRPr lang="de-DE" sz="1400" b="1" dirty="0">
                <a:cs typeface="Arial" panose="020B0604020202020204" pitchFamily="34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E3ABDB5F-BA92-78EE-5392-ACD69A33BC0D}"/>
                </a:ext>
              </a:extLst>
            </p:cNvPr>
            <p:cNvSpPr txBox="1"/>
            <p:nvPr/>
          </p:nvSpPr>
          <p:spPr>
            <a:xfrm>
              <a:off x="5279560" y="1461152"/>
              <a:ext cx="1743978" cy="30777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ctr"/>
              <a:r>
                <a:rPr lang="de-DE" sz="1400" b="1" dirty="0">
                  <a:cs typeface="Arial" panose="020B0604020202020204" pitchFamily="34" charset="0"/>
                </a:rPr>
                <a:t>Information L.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6870B115-20FA-0627-AAA3-AFBA71641EBD}"/>
                </a:ext>
              </a:extLst>
            </p:cNvPr>
            <p:cNvSpPr txBox="1"/>
            <p:nvPr/>
          </p:nvSpPr>
          <p:spPr>
            <a:xfrm>
              <a:off x="6970875" y="1579994"/>
              <a:ext cx="1743978" cy="5232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ctr" rtl="1"/>
              <a:r>
                <a:rPr lang="ar-SA" sz="1400" b="1" dirty="0">
                  <a:cs typeface="Arial" panose="020B0604020202020204" pitchFamily="34" charset="0"/>
                </a:rPr>
                <a:t>ثقافة وسائل تواصل اجتماعي</a:t>
              </a:r>
              <a:endParaRPr lang="de-DE" sz="1400" b="1" dirty="0">
                <a:cs typeface="Arial" panose="020B0604020202020204" pitchFamily="34" charset="0"/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B4C6BFED-BDBA-4FFA-5977-6A14CFC17467}"/>
                </a:ext>
              </a:extLst>
            </p:cNvPr>
            <p:cNvSpPr/>
            <p:nvPr/>
          </p:nvSpPr>
          <p:spPr>
            <a:xfrm>
              <a:off x="8956838" y="2149480"/>
              <a:ext cx="797013" cy="30777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rtl="1"/>
              <a:r>
                <a:rPr lang="ar-SA" sz="1400" b="1" dirty="0">
                  <a:cs typeface="Arial" panose="020B0604020202020204" pitchFamily="34" charset="0"/>
                </a:rPr>
                <a:t>ثقافة حريّة</a:t>
              </a:r>
              <a:endParaRPr lang="de-DE" sz="1400" b="1" dirty="0">
                <a:cs typeface="Arial" panose="020B0604020202020204" pitchFamily="34" charset="0"/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543BB67F-A5DD-7160-1BDA-CD84CAC68456}"/>
                </a:ext>
              </a:extLst>
            </p:cNvPr>
            <p:cNvSpPr/>
            <p:nvPr/>
          </p:nvSpPr>
          <p:spPr>
            <a:xfrm>
              <a:off x="9699522" y="2763337"/>
              <a:ext cx="115271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1400" b="1" dirty="0">
                  <a:cs typeface="Arial" panose="020B0604020202020204" pitchFamily="34" charset="0"/>
                </a:rPr>
                <a:t>حرية التعبير وحرية الوصول إلى المعلومات</a:t>
              </a:r>
              <a:endParaRPr lang="de-DE" sz="1400" b="1" dirty="0">
                <a:cs typeface="Arial" panose="020B0604020202020204" pitchFamily="34" charset="0"/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16F6C98C-9DDB-D81A-14AD-36A964DBAEBB}"/>
                </a:ext>
              </a:extLst>
            </p:cNvPr>
            <p:cNvSpPr/>
            <p:nvPr/>
          </p:nvSpPr>
          <p:spPr>
            <a:xfrm>
              <a:off x="10104372" y="3964893"/>
              <a:ext cx="837089" cy="30777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rtl="1"/>
              <a:r>
                <a:rPr lang="ar-SA" sz="1400" b="1" dirty="0">
                  <a:cs typeface="Arial" panose="020B0604020202020204" pitchFamily="34" charset="0"/>
                </a:rPr>
                <a:t>ثقافة رقميّة</a:t>
              </a:r>
              <a:endParaRPr lang="de-DE" sz="1400" b="1" dirty="0">
                <a:cs typeface="Arial" panose="020B0604020202020204" pitchFamily="34" charset="0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B17CCCAE-F4BB-1F57-AC83-4392B1CFE985}"/>
                </a:ext>
              </a:extLst>
            </p:cNvPr>
            <p:cNvSpPr/>
            <p:nvPr/>
          </p:nvSpPr>
          <p:spPr>
            <a:xfrm>
              <a:off x="9164100" y="4836748"/>
              <a:ext cx="1249060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rtl="1"/>
              <a:r>
                <a:rPr lang="ar-SA" sz="1400" b="1" dirty="0">
                  <a:cs typeface="Arial" panose="020B0604020202020204" pitchFamily="34" charset="0"/>
                </a:rPr>
                <a:t>ثقافة وسائل رقميّة</a:t>
              </a:r>
              <a:endParaRPr lang="de-DE" sz="1400" b="1" dirty="0">
                <a:cs typeface="Arial" panose="020B0604020202020204" pitchFamily="34" charset="0"/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25E2D6C5-9FD6-5572-84C5-2F7469C3C1D1}"/>
                </a:ext>
              </a:extLst>
            </p:cNvPr>
            <p:cNvSpPr/>
            <p:nvPr/>
          </p:nvSpPr>
          <p:spPr>
            <a:xfrm>
              <a:off x="4448709" y="5653198"/>
              <a:ext cx="813043" cy="30777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ar-SA" sz="1400" b="1" dirty="0">
                  <a:cs typeface="Arial" panose="020B0604020202020204" pitchFamily="34" charset="0"/>
                </a:rPr>
                <a:t>ثقافة ألعاب</a:t>
              </a:r>
              <a:endParaRPr lang="de-DE" sz="1400" b="1" dirty="0">
                <a:cs typeface="Arial" panose="020B0604020202020204" pitchFamily="34" charset="0"/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68264DB9-487A-BD95-CBAB-CC811F5A2D2E}"/>
                </a:ext>
              </a:extLst>
            </p:cNvPr>
            <p:cNvSpPr/>
            <p:nvPr/>
          </p:nvSpPr>
          <p:spPr>
            <a:xfrm>
              <a:off x="7876490" y="5487100"/>
              <a:ext cx="954107" cy="30777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rtl="1"/>
              <a:r>
                <a:rPr lang="ar-SA" sz="1400" b="1" dirty="0">
                  <a:cs typeface="Arial" panose="020B0604020202020204" pitchFamily="34" charset="0"/>
                </a:rPr>
                <a:t>ثقافة حاسوب</a:t>
              </a:r>
              <a:endParaRPr lang="de-DE" sz="1400" b="1" dirty="0">
                <a:cs typeface="Arial" panose="020B0604020202020204" pitchFamily="34" charset="0"/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01CD2579-AFBF-75AF-BB90-327D260AE679}"/>
                </a:ext>
              </a:extLst>
            </p:cNvPr>
            <p:cNvSpPr/>
            <p:nvPr/>
          </p:nvSpPr>
          <p:spPr>
            <a:xfrm>
              <a:off x="6130387" y="5807087"/>
              <a:ext cx="886782" cy="30777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rtl="1"/>
              <a:r>
                <a:rPr lang="ar-SA" sz="1400" b="1" dirty="0">
                  <a:cs typeface="Arial" panose="020B0604020202020204" pitchFamily="34" charset="0"/>
                </a:rPr>
                <a:t>ثقافة إنترنت</a:t>
              </a:r>
              <a:endParaRPr lang="de-DE" sz="1400" b="1" dirty="0">
                <a:cs typeface="Arial" panose="020B0604020202020204" pitchFamily="34" charset="0"/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CBD15938-92D8-D06B-AE79-DD8F4BC59523}"/>
                </a:ext>
              </a:extLst>
            </p:cNvPr>
            <p:cNvSpPr/>
            <p:nvPr/>
          </p:nvSpPr>
          <p:spPr>
            <a:xfrm>
              <a:off x="1980318" y="4202388"/>
              <a:ext cx="849913" cy="30777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ar-SA" sz="1400" b="1" dirty="0">
                  <a:cs typeface="Arial" panose="020B0604020202020204" pitchFamily="34" charset="0"/>
                </a:rPr>
                <a:t>ثقافة تلفزيّة</a:t>
              </a:r>
              <a:endParaRPr lang="de-DE" sz="1400" b="1" dirty="0">
                <a:cs typeface="Arial" panose="020B0604020202020204" pitchFamily="34" charset="0"/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256CC783-AA66-DE0D-04B6-ADEAD223AB55}"/>
                </a:ext>
              </a:extLst>
            </p:cNvPr>
            <p:cNvSpPr/>
            <p:nvPr/>
          </p:nvSpPr>
          <p:spPr>
            <a:xfrm>
              <a:off x="2799603" y="5080846"/>
              <a:ext cx="1000595" cy="30777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ar-SA" sz="1400" b="1" dirty="0">
                  <a:cs typeface="Arial" panose="020B0604020202020204" pitchFamily="34" charset="0"/>
                </a:rPr>
                <a:t>ثقافة سينمائيّة</a:t>
              </a:r>
              <a:endParaRPr lang="de-DE" sz="1400" b="1" dirty="0">
                <a:cs typeface="Arial" panose="020B0604020202020204" pitchFamily="34" charset="0"/>
              </a:endParaRPr>
            </a:p>
          </p:txBody>
        </p:sp>
      </p:grpSp>
      <p:sp>
        <p:nvSpPr>
          <p:cNvPr id="40" name="Fußzeilenplatzhalter 4">
            <a:extLst>
              <a:ext uri="{FF2B5EF4-FFF2-40B4-BE49-F238E27FC236}">
                <a16:creationId xmlns:a16="http://schemas.microsoft.com/office/drawing/2014/main" id="{3C500873-ED17-1ACA-FCF7-D6FA39AF5EA0}"/>
              </a:ext>
            </a:extLst>
          </p:cNvPr>
          <p:cNvSpPr txBox="1">
            <a:spLocks/>
          </p:cNvSpPr>
          <p:nvPr/>
        </p:nvSpPr>
        <p:spPr>
          <a:xfrm>
            <a:off x="9014869" y="5945932"/>
            <a:ext cx="3497560" cy="36512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(UNESCO, 2011, 2019, L. = </a:t>
            </a:r>
            <a:r>
              <a:rPr lang="de-DE" sz="1400" dirty="0" err="1"/>
              <a:t>Literacy</a:t>
            </a:r>
            <a:r>
              <a:rPr lang="de-DE" sz="1400" dirty="0"/>
              <a:t>)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06BD105-6F52-8ECF-9288-1D38D045DC8E}"/>
              </a:ext>
            </a:extLst>
          </p:cNvPr>
          <p:cNvSpPr txBox="1">
            <a:spLocks/>
          </p:cNvSpPr>
          <p:nvPr/>
        </p:nvSpPr>
        <p:spPr>
          <a:xfrm>
            <a:off x="8636517" y="640626"/>
            <a:ext cx="3256138" cy="1195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SA" sz="4000" b="1" dirty="0"/>
              <a:t>ما هي الثقافة الإعلاميّة؟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3746348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374713-E237-4057-83E7-86D6015F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702389"/>
            <a:ext cx="11233248" cy="981460"/>
          </a:xfrm>
        </p:spPr>
        <p:txBody>
          <a:bodyPr/>
          <a:lstStyle/>
          <a:p>
            <a:pPr algn="r" rtl="1"/>
            <a:r>
              <a:rPr lang="ar-SA" dirty="0"/>
              <a:t>الثقافة الإعلامية العلمية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CEEAE7D-4554-F2AB-3E43-6E4F61C38AF2}"/>
              </a:ext>
            </a:extLst>
          </p:cNvPr>
          <p:cNvSpPr txBox="1"/>
          <p:nvPr/>
        </p:nvSpPr>
        <p:spPr>
          <a:xfrm>
            <a:off x="2711624" y="1975647"/>
            <a:ext cx="2664296" cy="369332"/>
          </a:xfrm>
          <a:custGeom>
            <a:avLst/>
            <a:gdLst>
              <a:gd name="connsiteX0" fmla="*/ 0 w 2664296"/>
              <a:gd name="connsiteY0" fmla="*/ 0 h 369332"/>
              <a:gd name="connsiteX1" fmla="*/ 666074 w 2664296"/>
              <a:gd name="connsiteY1" fmla="*/ 0 h 369332"/>
              <a:gd name="connsiteX2" fmla="*/ 1305505 w 2664296"/>
              <a:gd name="connsiteY2" fmla="*/ 0 h 369332"/>
              <a:gd name="connsiteX3" fmla="*/ 1944936 w 2664296"/>
              <a:gd name="connsiteY3" fmla="*/ 0 h 369332"/>
              <a:gd name="connsiteX4" fmla="*/ 2664296 w 2664296"/>
              <a:gd name="connsiteY4" fmla="*/ 0 h 369332"/>
              <a:gd name="connsiteX5" fmla="*/ 2664296 w 2664296"/>
              <a:gd name="connsiteY5" fmla="*/ 369332 h 369332"/>
              <a:gd name="connsiteX6" fmla="*/ 1944936 w 2664296"/>
              <a:gd name="connsiteY6" fmla="*/ 369332 h 369332"/>
              <a:gd name="connsiteX7" fmla="*/ 1305505 w 2664296"/>
              <a:gd name="connsiteY7" fmla="*/ 369332 h 369332"/>
              <a:gd name="connsiteX8" fmla="*/ 692717 w 2664296"/>
              <a:gd name="connsiteY8" fmla="*/ 369332 h 369332"/>
              <a:gd name="connsiteX9" fmla="*/ 0 w 2664296"/>
              <a:gd name="connsiteY9" fmla="*/ 369332 h 369332"/>
              <a:gd name="connsiteX10" fmla="*/ 0 w 2664296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4296" h="369332" fill="none" extrusionOk="0">
                <a:moveTo>
                  <a:pt x="0" y="0"/>
                </a:moveTo>
                <a:cubicBezTo>
                  <a:pt x="204781" y="-6370"/>
                  <a:pt x="344343" y="19894"/>
                  <a:pt x="666074" y="0"/>
                </a:cubicBezTo>
                <a:cubicBezTo>
                  <a:pt x="987805" y="-19894"/>
                  <a:pt x="1020248" y="18678"/>
                  <a:pt x="1305505" y="0"/>
                </a:cubicBezTo>
                <a:cubicBezTo>
                  <a:pt x="1590762" y="-18678"/>
                  <a:pt x="1760682" y="-6964"/>
                  <a:pt x="1944936" y="0"/>
                </a:cubicBezTo>
                <a:cubicBezTo>
                  <a:pt x="2129190" y="6964"/>
                  <a:pt x="2311757" y="9954"/>
                  <a:pt x="2664296" y="0"/>
                </a:cubicBezTo>
                <a:cubicBezTo>
                  <a:pt x="2681969" y="119039"/>
                  <a:pt x="2668230" y="195803"/>
                  <a:pt x="2664296" y="369332"/>
                </a:cubicBezTo>
                <a:cubicBezTo>
                  <a:pt x="2320408" y="342554"/>
                  <a:pt x="2227263" y="350280"/>
                  <a:pt x="1944936" y="369332"/>
                </a:cubicBezTo>
                <a:cubicBezTo>
                  <a:pt x="1662609" y="388384"/>
                  <a:pt x="1545940" y="397883"/>
                  <a:pt x="1305505" y="369332"/>
                </a:cubicBezTo>
                <a:cubicBezTo>
                  <a:pt x="1065070" y="340781"/>
                  <a:pt x="914738" y="361627"/>
                  <a:pt x="692717" y="369332"/>
                </a:cubicBezTo>
                <a:cubicBezTo>
                  <a:pt x="470696" y="377037"/>
                  <a:pt x="228079" y="344646"/>
                  <a:pt x="0" y="369332"/>
                </a:cubicBezTo>
                <a:cubicBezTo>
                  <a:pt x="-16048" y="279182"/>
                  <a:pt x="-6154" y="124624"/>
                  <a:pt x="0" y="0"/>
                </a:cubicBezTo>
                <a:close/>
              </a:path>
              <a:path w="2664296" h="369332" stroke="0" extrusionOk="0">
                <a:moveTo>
                  <a:pt x="0" y="0"/>
                </a:moveTo>
                <a:cubicBezTo>
                  <a:pt x="242831" y="16171"/>
                  <a:pt x="461589" y="-5069"/>
                  <a:pt x="612788" y="0"/>
                </a:cubicBezTo>
                <a:cubicBezTo>
                  <a:pt x="763987" y="5069"/>
                  <a:pt x="1029979" y="12261"/>
                  <a:pt x="1332148" y="0"/>
                </a:cubicBezTo>
                <a:cubicBezTo>
                  <a:pt x="1634317" y="-12261"/>
                  <a:pt x="1806382" y="15441"/>
                  <a:pt x="1971579" y="0"/>
                </a:cubicBezTo>
                <a:cubicBezTo>
                  <a:pt x="2136776" y="-15441"/>
                  <a:pt x="2492316" y="-21159"/>
                  <a:pt x="2664296" y="0"/>
                </a:cubicBezTo>
                <a:cubicBezTo>
                  <a:pt x="2658982" y="107044"/>
                  <a:pt x="2682630" y="244092"/>
                  <a:pt x="2664296" y="369332"/>
                </a:cubicBezTo>
                <a:cubicBezTo>
                  <a:pt x="2449724" y="340143"/>
                  <a:pt x="2227817" y="363221"/>
                  <a:pt x="1998222" y="369332"/>
                </a:cubicBezTo>
                <a:cubicBezTo>
                  <a:pt x="1768627" y="375443"/>
                  <a:pt x="1667530" y="356248"/>
                  <a:pt x="1385434" y="369332"/>
                </a:cubicBezTo>
                <a:cubicBezTo>
                  <a:pt x="1103338" y="382416"/>
                  <a:pt x="940981" y="354886"/>
                  <a:pt x="719360" y="369332"/>
                </a:cubicBezTo>
                <a:cubicBezTo>
                  <a:pt x="497739" y="383778"/>
                  <a:pt x="339657" y="340511"/>
                  <a:pt x="0" y="369332"/>
                </a:cubicBezTo>
                <a:cubicBezTo>
                  <a:pt x="5956" y="260737"/>
                  <a:pt x="-3110" y="146208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09574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/>
              <a:t>مجال المهارات</a:t>
            </a:r>
            <a:endParaRPr lang="de-DE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54C1A93-D47E-9C3B-93F3-AD6056488A13}"/>
              </a:ext>
            </a:extLst>
          </p:cNvPr>
          <p:cNvSpPr txBox="1"/>
          <p:nvPr/>
        </p:nvSpPr>
        <p:spPr>
          <a:xfrm>
            <a:off x="8184232" y="1975647"/>
            <a:ext cx="2664296" cy="369332"/>
          </a:xfrm>
          <a:custGeom>
            <a:avLst/>
            <a:gdLst>
              <a:gd name="connsiteX0" fmla="*/ 0 w 2664296"/>
              <a:gd name="connsiteY0" fmla="*/ 0 h 369332"/>
              <a:gd name="connsiteX1" fmla="*/ 666074 w 2664296"/>
              <a:gd name="connsiteY1" fmla="*/ 0 h 369332"/>
              <a:gd name="connsiteX2" fmla="*/ 1305505 w 2664296"/>
              <a:gd name="connsiteY2" fmla="*/ 0 h 369332"/>
              <a:gd name="connsiteX3" fmla="*/ 1944936 w 2664296"/>
              <a:gd name="connsiteY3" fmla="*/ 0 h 369332"/>
              <a:gd name="connsiteX4" fmla="*/ 2664296 w 2664296"/>
              <a:gd name="connsiteY4" fmla="*/ 0 h 369332"/>
              <a:gd name="connsiteX5" fmla="*/ 2664296 w 2664296"/>
              <a:gd name="connsiteY5" fmla="*/ 369332 h 369332"/>
              <a:gd name="connsiteX6" fmla="*/ 1944936 w 2664296"/>
              <a:gd name="connsiteY6" fmla="*/ 369332 h 369332"/>
              <a:gd name="connsiteX7" fmla="*/ 1305505 w 2664296"/>
              <a:gd name="connsiteY7" fmla="*/ 369332 h 369332"/>
              <a:gd name="connsiteX8" fmla="*/ 692717 w 2664296"/>
              <a:gd name="connsiteY8" fmla="*/ 369332 h 369332"/>
              <a:gd name="connsiteX9" fmla="*/ 0 w 2664296"/>
              <a:gd name="connsiteY9" fmla="*/ 369332 h 369332"/>
              <a:gd name="connsiteX10" fmla="*/ 0 w 2664296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4296" h="369332" fill="none" extrusionOk="0">
                <a:moveTo>
                  <a:pt x="0" y="0"/>
                </a:moveTo>
                <a:cubicBezTo>
                  <a:pt x="204781" y="-6370"/>
                  <a:pt x="344343" y="19894"/>
                  <a:pt x="666074" y="0"/>
                </a:cubicBezTo>
                <a:cubicBezTo>
                  <a:pt x="987805" y="-19894"/>
                  <a:pt x="1020248" y="18678"/>
                  <a:pt x="1305505" y="0"/>
                </a:cubicBezTo>
                <a:cubicBezTo>
                  <a:pt x="1590762" y="-18678"/>
                  <a:pt x="1760682" y="-6964"/>
                  <a:pt x="1944936" y="0"/>
                </a:cubicBezTo>
                <a:cubicBezTo>
                  <a:pt x="2129190" y="6964"/>
                  <a:pt x="2311757" y="9954"/>
                  <a:pt x="2664296" y="0"/>
                </a:cubicBezTo>
                <a:cubicBezTo>
                  <a:pt x="2681969" y="119039"/>
                  <a:pt x="2668230" y="195803"/>
                  <a:pt x="2664296" y="369332"/>
                </a:cubicBezTo>
                <a:cubicBezTo>
                  <a:pt x="2320408" y="342554"/>
                  <a:pt x="2227263" y="350280"/>
                  <a:pt x="1944936" y="369332"/>
                </a:cubicBezTo>
                <a:cubicBezTo>
                  <a:pt x="1662609" y="388384"/>
                  <a:pt x="1545940" y="397883"/>
                  <a:pt x="1305505" y="369332"/>
                </a:cubicBezTo>
                <a:cubicBezTo>
                  <a:pt x="1065070" y="340781"/>
                  <a:pt x="914738" y="361627"/>
                  <a:pt x="692717" y="369332"/>
                </a:cubicBezTo>
                <a:cubicBezTo>
                  <a:pt x="470696" y="377037"/>
                  <a:pt x="228079" y="344646"/>
                  <a:pt x="0" y="369332"/>
                </a:cubicBezTo>
                <a:cubicBezTo>
                  <a:pt x="-16048" y="279182"/>
                  <a:pt x="-6154" y="124624"/>
                  <a:pt x="0" y="0"/>
                </a:cubicBezTo>
                <a:close/>
              </a:path>
              <a:path w="2664296" h="369332" stroke="0" extrusionOk="0">
                <a:moveTo>
                  <a:pt x="0" y="0"/>
                </a:moveTo>
                <a:cubicBezTo>
                  <a:pt x="242831" y="16171"/>
                  <a:pt x="461589" y="-5069"/>
                  <a:pt x="612788" y="0"/>
                </a:cubicBezTo>
                <a:cubicBezTo>
                  <a:pt x="763987" y="5069"/>
                  <a:pt x="1029979" y="12261"/>
                  <a:pt x="1332148" y="0"/>
                </a:cubicBezTo>
                <a:cubicBezTo>
                  <a:pt x="1634317" y="-12261"/>
                  <a:pt x="1806382" y="15441"/>
                  <a:pt x="1971579" y="0"/>
                </a:cubicBezTo>
                <a:cubicBezTo>
                  <a:pt x="2136776" y="-15441"/>
                  <a:pt x="2492316" y="-21159"/>
                  <a:pt x="2664296" y="0"/>
                </a:cubicBezTo>
                <a:cubicBezTo>
                  <a:pt x="2658982" y="107044"/>
                  <a:pt x="2682630" y="244092"/>
                  <a:pt x="2664296" y="369332"/>
                </a:cubicBezTo>
                <a:cubicBezTo>
                  <a:pt x="2449724" y="340143"/>
                  <a:pt x="2227817" y="363221"/>
                  <a:pt x="1998222" y="369332"/>
                </a:cubicBezTo>
                <a:cubicBezTo>
                  <a:pt x="1768627" y="375443"/>
                  <a:pt x="1667530" y="356248"/>
                  <a:pt x="1385434" y="369332"/>
                </a:cubicBezTo>
                <a:cubicBezTo>
                  <a:pt x="1103338" y="382416"/>
                  <a:pt x="940981" y="354886"/>
                  <a:pt x="719360" y="369332"/>
                </a:cubicBezTo>
                <a:cubicBezTo>
                  <a:pt x="497739" y="383778"/>
                  <a:pt x="339657" y="340511"/>
                  <a:pt x="0" y="369332"/>
                </a:cubicBezTo>
                <a:cubicBezTo>
                  <a:pt x="5956" y="260737"/>
                  <a:pt x="-3110" y="146208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09574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/>
              <a:t>مجال المعرفة</a:t>
            </a:r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7459CCD-98D9-027F-30BD-00000DA0E8B2}"/>
              </a:ext>
            </a:extLst>
          </p:cNvPr>
          <p:cNvSpPr txBox="1"/>
          <p:nvPr/>
        </p:nvSpPr>
        <p:spPr>
          <a:xfrm>
            <a:off x="2063552" y="2723454"/>
            <a:ext cx="3960440" cy="369332"/>
          </a:xfrm>
          <a:custGeom>
            <a:avLst/>
            <a:gdLst>
              <a:gd name="connsiteX0" fmla="*/ 0 w 3960440"/>
              <a:gd name="connsiteY0" fmla="*/ 0 h 369332"/>
              <a:gd name="connsiteX1" fmla="*/ 541260 w 3960440"/>
              <a:gd name="connsiteY1" fmla="*/ 0 h 369332"/>
              <a:gd name="connsiteX2" fmla="*/ 1082520 w 3960440"/>
              <a:gd name="connsiteY2" fmla="*/ 0 h 369332"/>
              <a:gd name="connsiteX3" fmla="*/ 1821802 w 3960440"/>
              <a:gd name="connsiteY3" fmla="*/ 0 h 369332"/>
              <a:gd name="connsiteX4" fmla="*/ 2363063 w 3960440"/>
              <a:gd name="connsiteY4" fmla="*/ 0 h 369332"/>
              <a:gd name="connsiteX5" fmla="*/ 2983531 w 3960440"/>
              <a:gd name="connsiteY5" fmla="*/ 0 h 369332"/>
              <a:gd name="connsiteX6" fmla="*/ 3960440 w 3960440"/>
              <a:gd name="connsiteY6" fmla="*/ 0 h 369332"/>
              <a:gd name="connsiteX7" fmla="*/ 3960440 w 3960440"/>
              <a:gd name="connsiteY7" fmla="*/ 369332 h 369332"/>
              <a:gd name="connsiteX8" fmla="*/ 3260762 w 3960440"/>
              <a:gd name="connsiteY8" fmla="*/ 369332 h 369332"/>
              <a:gd name="connsiteX9" fmla="*/ 2719502 w 3960440"/>
              <a:gd name="connsiteY9" fmla="*/ 369332 h 369332"/>
              <a:gd name="connsiteX10" fmla="*/ 2138638 w 3960440"/>
              <a:gd name="connsiteY10" fmla="*/ 369332 h 369332"/>
              <a:gd name="connsiteX11" fmla="*/ 1557773 w 3960440"/>
              <a:gd name="connsiteY11" fmla="*/ 369332 h 369332"/>
              <a:gd name="connsiteX12" fmla="*/ 937304 w 3960440"/>
              <a:gd name="connsiteY12" fmla="*/ 369332 h 369332"/>
              <a:gd name="connsiteX13" fmla="*/ 0 w 3960440"/>
              <a:gd name="connsiteY13" fmla="*/ 369332 h 369332"/>
              <a:gd name="connsiteX14" fmla="*/ 0 w 3960440"/>
              <a:gd name="connsiteY1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60440" h="369332" fill="none" extrusionOk="0">
                <a:moveTo>
                  <a:pt x="0" y="0"/>
                </a:moveTo>
                <a:cubicBezTo>
                  <a:pt x="128205" y="19460"/>
                  <a:pt x="380763" y="-1157"/>
                  <a:pt x="541260" y="0"/>
                </a:cubicBezTo>
                <a:cubicBezTo>
                  <a:pt x="701757" y="1157"/>
                  <a:pt x="881119" y="-2644"/>
                  <a:pt x="1082520" y="0"/>
                </a:cubicBezTo>
                <a:cubicBezTo>
                  <a:pt x="1283921" y="2644"/>
                  <a:pt x="1486555" y="26315"/>
                  <a:pt x="1821802" y="0"/>
                </a:cubicBezTo>
                <a:cubicBezTo>
                  <a:pt x="2157049" y="-26315"/>
                  <a:pt x="2192678" y="-25661"/>
                  <a:pt x="2363063" y="0"/>
                </a:cubicBezTo>
                <a:cubicBezTo>
                  <a:pt x="2533448" y="25661"/>
                  <a:pt x="2839392" y="23969"/>
                  <a:pt x="2983531" y="0"/>
                </a:cubicBezTo>
                <a:cubicBezTo>
                  <a:pt x="3127670" y="-23969"/>
                  <a:pt x="3495003" y="35563"/>
                  <a:pt x="3960440" y="0"/>
                </a:cubicBezTo>
                <a:cubicBezTo>
                  <a:pt x="3968854" y="113025"/>
                  <a:pt x="3966428" y="295182"/>
                  <a:pt x="3960440" y="369332"/>
                </a:cubicBezTo>
                <a:cubicBezTo>
                  <a:pt x="3792145" y="350290"/>
                  <a:pt x="3403212" y="387173"/>
                  <a:pt x="3260762" y="369332"/>
                </a:cubicBezTo>
                <a:cubicBezTo>
                  <a:pt x="3118312" y="351491"/>
                  <a:pt x="2874602" y="356157"/>
                  <a:pt x="2719502" y="369332"/>
                </a:cubicBezTo>
                <a:cubicBezTo>
                  <a:pt x="2564402" y="382507"/>
                  <a:pt x="2298301" y="378901"/>
                  <a:pt x="2138638" y="369332"/>
                </a:cubicBezTo>
                <a:cubicBezTo>
                  <a:pt x="1978975" y="359763"/>
                  <a:pt x="1712065" y="386506"/>
                  <a:pt x="1557773" y="369332"/>
                </a:cubicBezTo>
                <a:cubicBezTo>
                  <a:pt x="1403481" y="352158"/>
                  <a:pt x="1143948" y="358430"/>
                  <a:pt x="937304" y="369332"/>
                </a:cubicBezTo>
                <a:cubicBezTo>
                  <a:pt x="730660" y="380234"/>
                  <a:pt x="220749" y="407699"/>
                  <a:pt x="0" y="369332"/>
                </a:cubicBezTo>
                <a:cubicBezTo>
                  <a:pt x="-12580" y="229267"/>
                  <a:pt x="16576" y="83776"/>
                  <a:pt x="0" y="0"/>
                </a:cubicBezTo>
                <a:close/>
              </a:path>
              <a:path w="3960440" h="369332" stroke="0" extrusionOk="0">
                <a:moveTo>
                  <a:pt x="0" y="0"/>
                </a:moveTo>
                <a:cubicBezTo>
                  <a:pt x="160022" y="7439"/>
                  <a:pt x="352396" y="16900"/>
                  <a:pt x="580865" y="0"/>
                </a:cubicBezTo>
                <a:cubicBezTo>
                  <a:pt x="809334" y="-16900"/>
                  <a:pt x="1154712" y="17629"/>
                  <a:pt x="1320147" y="0"/>
                </a:cubicBezTo>
                <a:cubicBezTo>
                  <a:pt x="1485582" y="-17629"/>
                  <a:pt x="1758384" y="20400"/>
                  <a:pt x="1940616" y="0"/>
                </a:cubicBezTo>
                <a:cubicBezTo>
                  <a:pt x="2122848" y="-20400"/>
                  <a:pt x="2362064" y="-18994"/>
                  <a:pt x="2561085" y="0"/>
                </a:cubicBezTo>
                <a:cubicBezTo>
                  <a:pt x="2760106" y="18994"/>
                  <a:pt x="3069492" y="30784"/>
                  <a:pt x="3260762" y="0"/>
                </a:cubicBezTo>
                <a:cubicBezTo>
                  <a:pt x="3452032" y="-30784"/>
                  <a:pt x="3775358" y="-16506"/>
                  <a:pt x="3960440" y="0"/>
                </a:cubicBezTo>
                <a:cubicBezTo>
                  <a:pt x="3971045" y="151146"/>
                  <a:pt x="3969548" y="274283"/>
                  <a:pt x="3960440" y="369332"/>
                </a:cubicBezTo>
                <a:cubicBezTo>
                  <a:pt x="3828940" y="353132"/>
                  <a:pt x="3581794" y="369261"/>
                  <a:pt x="3419180" y="369332"/>
                </a:cubicBezTo>
                <a:cubicBezTo>
                  <a:pt x="3256566" y="369403"/>
                  <a:pt x="2930817" y="398799"/>
                  <a:pt x="2719502" y="369332"/>
                </a:cubicBezTo>
                <a:cubicBezTo>
                  <a:pt x="2508187" y="339865"/>
                  <a:pt x="2327072" y="346273"/>
                  <a:pt x="2019824" y="369332"/>
                </a:cubicBezTo>
                <a:cubicBezTo>
                  <a:pt x="1712576" y="392391"/>
                  <a:pt x="1676448" y="375314"/>
                  <a:pt x="1478564" y="369332"/>
                </a:cubicBezTo>
                <a:cubicBezTo>
                  <a:pt x="1280680" y="363350"/>
                  <a:pt x="1023950" y="398785"/>
                  <a:pt x="858095" y="369332"/>
                </a:cubicBezTo>
                <a:cubicBezTo>
                  <a:pt x="692240" y="339879"/>
                  <a:pt x="264876" y="347533"/>
                  <a:pt x="0" y="369332"/>
                </a:cubicBezTo>
                <a:cubicBezTo>
                  <a:pt x="-8873" y="266357"/>
                  <a:pt x="901" y="18436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sd="309574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/>
              <a:t>الكفاءات في الثقافة الإعلامية</a:t>
            </a:r>
            <a:endParaRPr lang="de-DE" b="1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2706106-8567-4EFC-7FE3-1F5A102EFC67}"/>
              </a:ext>
            </a:extLst>
          </p:cNvPr>
          <p:cNvSpPr txBox="1"/>
          <p:nvPr/>
        </p:nvSpPr>
        <p:spPr>
          <a:xfrm>
            <a:off x="7536160" y="2723454"/>
            <a:ext cx="3960440" cy="369332"/>
          </a:xfrm>
          <a:custGeom>
            <a:avLst/>
            <a:gdLst>
              <a:gd name="connsiteX0" fmla="*/ 0 w 3960440"/>
              <a:gd name="connsiteY0" fmla="*/ 0 h 369332"/>
              <a:gd name="connsiteX1" fmla="*/ 541260 w 3960440"/>
              <a:gd name="connsiteY1" fmla="*/ 0 h 369332"/>
              <a:gd name="connsiteX2" fmla="*/ 1082520 w 3960440"/>
              <a:gd name="connsiteY2" fmla="*/ 0 h 369332"/>
              <a:gd name="connsiteX3" fmla="*/ 1821802 w 3960440"/>
              <a:gd name="connsiteY3" fmla="*/ 0 h 369332"/>
              <a:gd name="connsiteX4" fmla="*/ 2363063 w 3960440"/>
              <a:gd name="connsiteY4" fmla="*/ 0 h 369332"/>
              <a:gd name="connsiteX5" fmla="*/ 2983531 w 3960440"/>
              <a:gd name="connsiteY5" fmla="*/ 0 h 369332"/>
              <a:gd name="connsiteX6" fmla="*/ 3960440 w 3960440"/>
              <a:gd name="connsiteY6" fmla="*/ 0 h 369332"/>
              <a:gd name="connsiteX7" fmla="*/ 3960440 w 3960440"/>
              <a:gd name="connsiteY7" fmla="*/ 369332 h 369332"/>
              <a:gd name="connsiteX8" fmla="*/ 3260762 w 3960440"/>
              <a:gd name="connsiteY8" fmla="*/ 369332 h 369332"/>
              <a:gd name="connsiteX9" fmla="*/ 2719502 w 3960440"/>
              <a:gd name="connsiteY9" fmla="*/ 369332 h 369332"/>
              <a:gd name="connsiteX10" fmla="*/ 2138638 w 3960440"/>
              <a:gd name="connsiteY10" fmla="*/ 369332 h 369332"/>
              <a:gd name="connsiteX11" fmla="*/ 1557773 w 3960440"/>
              <a:gd name="connsiteY11" fmla="*/ 369332 h 369332"/>
              <a:gd name="connsiteX12" fmla="*/ 937304 w 3960440"/>
              <a:gd name="connsiteY12" fmla="*/ 369332 h 369332"/>
              <a:gd name="connsiteX13" fmla="*/ 0 w 3960440"/>
              <a:gd name="connsiteY13" fmla="*/ 369332 h 369332"/>
              <a:gd name="connsiteX14" fmla="*/ 0 w 3960440"/>
              <a:gd name="connsiteY1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60440" h="369332" fill="none" extrusionOk="0">
                <a:moveTo>
                  <a:pt x="0" y="0"/>
                </a:moveTo>
                <a:cubicBezTo>
                  <a:pt x="128205" y="19460"/>
                  <a:pt x="380763" y="-1157"/>
                  <a:pt x="541260" y="0"/>
                </a:cubicBezTo>
                <a:cubicBezTo>
                  <a:pt x="701757" y="1157"/>
                  <a:pt x="881119" y="-2644"/>
                  <a:pt x="1082520" y="0"/>
                </a:cubicBezTo>
                <a:cubicBezTo>
                  <a:pt x="1283921" y="2644"/>
                  <a:pt x="1486555" y="26315"/>
                  <a:pt x="1821802" y="0"/>
                </a:cubicBezTo>
                <a:cubicBezTo>
                  <a:pt x="2157049" y="-26315"/>
                  <a:pt x="2192678" y="-25661"/>
                  <a:pt x="2363063" y="0"/>
                </a:cubicBezTo>
                <a:cubicBezTo>
                  <a:pt x="2533448" y="25661"/>
                  <a:pt x="2839392" y="23969"/>
                  <a:pt x="2983531" y="0"/>
                </a:cubicBezTo>
                <a:cubicBezTo>
                  <a:pt x="3127670" y="-23969"/>
                  <a:pt x="3495003" y="35563"/>
                  <a:pt x="3960440" y="0"/>
                </a:cubicBezTo>
                <a:cubicBezTo>
                  <a:pt x="3968854" y="113025"/>
                  <a:pt x="3966428" y="295182"/>
                  <a:pt x="3960440" y="369332"/>
                </a:cubicBezTo>
                <a:cubicBezTo>
                  <a:pt x="3792145" y="350290"/>
                  <a:pt x="3403212" y="387173"/>
                  <a:pt x="3260762" y="369332"/>
                </a:cubicBezTo>
                <a:cubicBezTo>
                  <a:pt x="3118312" y="351491"/>
                  <a:pt x="2874602" y="356157"/>
                  <a:pt x="2719502" y="369332"/>
                </a:cubicBezTo>
                <a:cubicBezTo>
                  <a:pt x="2564402" y="382507"/>
                  <a:pt x="2298301" y="378901"/>
                  <a:pt x="2138638" y="369332"/>
                </a:cubicBezTo>
                <a:cubicBezTo>
                  <a:pt x="1978975" y="359763"/>
                  <a:pt x="1712065" y="386506"/>
                  <a:pt x="1557773" y="369332"/>
                </a:cubicBezTo>
                <a:cubicBezTo>
                  <a:pt x="1403481" y="352158"/>
                  <a:pt x="1143948" y="358430"/>
                  <a:pt x="937304" y="369332"/>
                </a:cubicBezTo>
                <a:cubicBezTo>
                  <a:pt x="730660" y="380234"/>
                  <a:pt x="220749" y="407699"/>
                  <a:pt x="0" y="369332"/>
                </a:cubicBezTo>
                <a:cubicBezTo>
                  <a:pt x="-12580" y="229267"/>
                  <a:pt x="16576" y="83776"/>
                  <a:pt x="0" y="0"/>
                </a:cubicBezTo>
                <a:close/>
              </a:path>
              <a:path w="3960440" h="369332" stroke="0" extrusionOk="0">
                <a:moveTo>
                  <a:pt x="0" y="0"/>
                </a:moveTo>
                <a:cubicBezTo>
                  <a:pt x="160022" y="7439"/>
                  <a:pt x="352396" y="16900"/>
                  <a:pt x="580865" y="0"/>
                </a:cubicBezTo>
                <a:cubicBezTo>
                  <a:pt x="809334" y="-16900"/>
                  <a:pt x="1154712" y="17629"/>
                  <a:pt x="1320147" y="0"/>
                </a:cubicBezTo>
                <a:cubicBezTo>
                  <a:pt x="1485582" y="-17629"/>
                  <a:pt x="1758384" y="20400"/>
                  <a:pt x="1940616" y="0"/>
                </a:cubicBezTo>
                <a:cubicBezTo>
                  <a:pt x="2122848" y="-20400"/>
                  <a:pt x="2362064" y="-18994"/>
                  <a:pt x="2561085" y="0"/>
                </a:cubicBezTo>
                <a:cubicBezTo>
                  <a:pt x="2760106" y="18994"/>
                  <a:pt x="3069492" y="30784"/>
                  <a:pt x="3260762" y="0"/>
                </a:cubicBezTo>
                <a:cubicBezTo>
                  <a:pt x="3452032" y="-30784"/>
                  <a:pt x="3775358" y="-16506"/>
                  <a:pt x="3960440" y="0"/>
                </a:cubicBezTo>
                <a:cubicBezTo>
                  <a:pt x="3971045" y="151146"/>
                  <a:pt x="3969548" y="274283"/>
                  <a:pt x="3960440" y="369332"/>
                </a:cubicBezTo>
                <a:cubicBezTo>
                  <a:pt x="3828940" y="353132"/>
                  <a:pt x="3581794" y="369261"/>
                  <a:pt x="3419180" y="369332"/>
                </a:cubicBezTo>
                <a:cubicBezTo>
                  <a:pt x="3256566" y="369403"/>
                  <a:pt x="2930817" y="398799"/>
                  <a:pt x="2719502" y="369332"/>
                </a:cubicBezTo>
                <a:cubicBezTo>
                  <a:pt x="2508187" y="339865"/>
                  <a:pt x="2327072" y="346273"/>
                  <a:pt x="2019824" y="369332"/>
                </a:cubicBezTo>
                <a:cubicBezTo>
                  <a:pt x="1712576" y="392391"/>
                  <a:pt x="1676448" y="375314"/>
                  <a:pt x="1478564" y="369332"/>
                </a:cubicBezTo>
                <a:cubicBezTo>
                  <a:pt x="1280680" y="363350"/>
                  <a:pt x="1023950" y="398785"/>
                  <a:pt x="858095" y="369332"/>
                </a:cubicBezTo>
                <a:cubicBezTo>
                  <a:pt x="692240" y="339879"/>
                  <a:pt x="264876" y="347533"/>
                  <a:pt x="0" y="369332"/>
                </a:cubicBezTo>
                <a:cubicBezTo>
                  <a:pt x="-8873" y="266357"/>
                  <a:pt x="901" y="18436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sd="309574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/>
              <a:t>جوانب الثقافة العلمية</a:t>
            </a:r>
            <a:endParaRPr lang="de-DE" b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922F765-8C7C-5A15-786A-E7D9D4D19B97}"/>
              </a:ext>
            </a:extLst>
          </p:cNvPr>
          <p:cNvSpPr txBox="1"/>
          <p:nvPr/>
        </p:nvSpPr>
        <p:spPr>
          <a:xfrm>
            <a:off x="7536160" y="3676382"/>
            <a:ext cx="3960440" cy="369332"/>
          </a:xfrm>
          <a:custGeom>
            <a:avLst/>
            <a:gdLst>
              <a:gd name="connsiteX0" fmla="*/ 0 w 3960440"/>
              <a:gd name="connsiteY0" fmla="*/ 0 h 369332"/>
              <a:gd name="connsiteX1" fmla="*/ 541260 w 3960440"/>
              <a:gd name="connsiteY1" fmla="*/ 0 h 369332"/>
              <a:gd name="connsiteX2" fmla="*/ 1082520 w 3960440"/>
              <a:gd name="connsiteY2" fmla="*/ 0 h 369332"/>
              <a:gd name="connsiteX3" fmla="*/ 1821802 w 3960440"/>
              <a:gd name="connsiteY3" fmla="*/ 0 h 369332"/>
              <a:gd name="connsiteX4" fmla="*/ 2363063 w 3960440"/>
              <a:gd name="connsiteY4" fmla="*/ 0 h 369332"/>
              <a:gd name="connsiteX5" fmla="*/ 2983531 w 3960440"/>
              <a:gd name="connsiteY5" fmla="*/ 0 h 369332"/>
              <a:gd name="connsiteX6" fmla="*/ 3960440 w 3960440"/>
              <a:gd name="connsiteY6" fmla="*/ 0 h 369332"/>
              <a:gd name="connsiteX7" fmla="*/ 3960440 w 3960440"/>
              <a:gd name="connsiteY7" fmla="*/ 369332 h 369332"/>
              <a:gd name="connsiteX8" fmla="*/ 3260762 w 3960440"/>
              <a:gd name="connsiteY8" fmla="*/ 369332 h 369332"/>
              <a:gd name="connsiteX9" fmla="*/ 2719502 w 3960440"/>
              <a:gd name="connsiteY9" fmla="*/ 369332 h 369332"/>
              <a:gd name="connsiteX10" fmla="*/ 2138638 w 3960440"/>
              <a:gd name="connsiteY10" fmla="*/ 369332 h 369332"/>
              <a:gd name="connsiteX11" fmla="*/ 1557773 w 3960440"/>
              <a:gd name="connsiteY11" fmla="*/ 369332 h 369332"/>
              <a:gd name="connsiteX12" fmla="*/ 937304 w 3960440"/>
              <a:gd name="connsiteY12" fmla="*/ 369332 h 369332"/>
              <a:gd name="connsiteX13" fmla="*/ 0 w 3960440"/>
              <a:gd name="connsiteY13" fmla="*/ 369332 h 369332"/>
              <a:gd name="connsiteX14" fmla="*/ 0 w 3960440"/>
              <a:gd name="connsiteY1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60440" h="369332" fill="none" extrusionOk="0">
                <a:moveTo>
                  <a:pt x="0" y="0"/>
                </a:moveTo>
                <a:cubicBezTo>
                  <a:pt x="128205" y="19460"/>
                  <a:pt x="380763" y="-1157"/>
                  <a:pt x="541260" y="0"/>
                </a:cubicBezTo>
                <a:cubicBezTo>
                  <a:pt x="701757" y="1157"/>
                  <a:pt x="881119" y="-2644"/>
                  <a:pt x="1082520" y="0"/>
                </a:cubicBezTo>
                <a:cubicBezTo>
                  <a:pt x="1283921" y="2644"/>
                  <a:pt x="1486555" y="26315"/>
                  <a:pt x="1821802" y="0"/>
                </a:cubicBezTo>
                <a:cubicBezTo>
                  <a:pt x="2157049" y="-26315"/>
                  <a:pt x="2192678" y="-25661"/>
                  <a:pt x="2363063" y="0"/>
                </a:cubicBezTo>
                <a:cubicBezTo>
                  <a:pt x="2533448" y="25661"/>
                  <a:pt x="2839392" y="23969"/>
                  <a:pt x="2983531" y="0"/>
                </a:cubicBezTo>
                <a:cubicBezTo>
                  <a:pt x="3127670" y="-23969"/>
                  <a:pt x="3495003" y="35563"/>
                  <a:pt x="3960440" y="0"/>
                </a:cubicBezTo>
                <a:cubicBezTo>
                  <a:pt x="3968854" y="113025"/>
                  <a:pt x="3966428" y="295182"/>
                  <a:pt x="3960440" y="369332"/>
                </a:cubicBezTo>
                <a:cubicBezTo>
                  <a:pt x="3792145" y="350290"/>
                  <a:pt x="3403212" y="387173"/>
                  <a:pt x="3260762" y="369332"/>
                </a:cubicBezTo>
                <a:cubicBezTo>
                  <a:pt x="3118312" y="351491"/>
                  <a:pt x="2874602" y="356157"/>
                  <a:pt x="2719502" y="369332"/>
                </a:cubicBezTo>
                <a:cubicBezTo>
                  <a:pt x="2564402" y="382507"/>
                  <a:pt x="2298301" y="378901"/>
                  <a:pt x="2138638" y="369332"/>
                </a:cubicBezTo>
                <a:cubicBezTo>
                  <a:pt x="1978975" y="359763"/>
                  <a:pt x="1712065" y="386506"/>
                  <a:pt x="1557773" y="369332"/>
                </a:cubicBezTo>
                <a:cubicBezTo>
                  <a:pt x="1403481" y="352158"/>
                  <a:pt x="1143948" y="358430"/>
                  <a:pt x="937304" y="369332"/>
                </a:cubicBezTo>
                <a:cubicBezTo>
                  <a:pt x="730660" y="380234"/>
                  <a:pt x="220749" y="407699"/>
                  <a:pt x="0" y="369332"/>
                </a:cubicBezTo>
                <a:cubicBezTo>
                  <a:pt x="-12580" y="229267"/>
                  <a:pt x="16576" y="83776"/>
                  <a:pt x="0" y="0"/>
                </a:cubicBezTo>
                <a:close/>
              </a:path>
              <a:path w="3960440" h="369332" stroke="0" extrusionOk="0">
                <a:moveTo>
                  <a:pt x="0" y="0"/>
                </a:moveTo>
                <a:cubicBezTo>
                  <a:pt x="160022" y="7439"/>
                  <a:pt x="352396" y="16900"/>
                  <a:pt x="580865" y="0"/>
                </a:cubicBezTo>
                <a:cubicBezTo>
                  <a:pt x="809334" y="-16900"/>
                  <a:pt x="1154712" y="17629"/>
                  <a:pt x="1320147" y="0"/>
                </a:cubicBezTo>
                <a:cubicBezTo>
                  <a:pt x="1485582" y="-17629"/>
                  <a:pt x="1758384" y="20400"/>
                  <a:pt x="1940616" y="0"/>
                </a:cubicBezTo>
                <a:cubicBezTo>
                  <a:pt x="2122848" y="-20400"/>
                  <a:pt x="2362064" y="-18994"/>
                  <a:pt x="2561085" y="0"/>
                </a:cubicBezTo>
                <a:cubicBezTo>
                  <a:pt x="2760106" y="18994"/>
                  <a:pt x="3069492" y="30784"/>
                  <a:pt x="3260762" y="0"/>
                </a:cubicBezTo>
                <a:cubicBezTo>
                  <a:pt x="3452032" y="-30784"/>
                  <a:pt x="3775358" y="-16506"/>
                  <a:pt x="3960440" y="0"/>
                </a:cubicBezTo>
                <a:cubicBezTo>
                  <a:pt x="3971045" y="151146"/>
                  <a:pt x="3969548" y="274283"/>
                  <a:pt x="3960440" y="369332"/>
                </a:cubicBezTo>
                <a:cubicBezTo>
                  <a:pt x="3828940" y="353132"/>
                  <a:pt x="3581794" y="369261"/>
                  <a:pt x="3419180" y="369332"/>
                </a:cubicBezTo>
                <a:cubicBezTo>
                  <a:pt x="3256566" y="369403"/>
                  <a:pt x="2930817" y="398799"/>
                  <a:pt x="2719502" y="369332"/>
                </a:cubicBezTo>
                <a:cubicBezTo>
                  <a:pt x="2508187" y="339865"/>
                  <a:pt x="2327072" y="346273"/>
                  <a:pt x="2019824" y="369332"/>
                </a:cubicBezTo>
                <a:cubicBezTo>
                  <a:pt x="1712576" y="392391"/>
                  <a:pt x="1676448" y="375314"/>
                  <a:pt x="1478564" y="369332"/>
                </a:cubicBezTo>
                <a:cubicBezTo>
                  <a:pt x="1280680" y="363350"/>
                  <a:pt x="1023950" y="398785"/>
                  <a:pt x="858095" y="369332"/>
                </a:cubicBezTo>
                <a:cubicBezTo>
                  <a:pt x="692240" y="339879"/>
                  <a:pt x="264876" y="347533"/>
                  <a:pt x="0" y="369332"/>
                </a:cubicBezTo>
                <a:cubicBezTo>
                  <a:pt x="-8873" y="266357"/>
                  <a:pt x="901" y="18436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309574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/>
              <a:t>المصطلحات والمفاهيم العلمية</a:t>
            </a:r>
            <a:endParaRPr lang="de-DE" b="1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659F986-CEBA-ADA7-C960-8C9D9EB1B470}"/>
              </a:ext>
            </a:extLst>
          </p:cNvPr>
          <p:cNvSpPr txBox="1"/>
          <p:nvPr/>
        </p:nvSpPr>
        <p:spPr>
          <a:xfrm>
            <a:off x="7536160" y="4481830"/>
            <a:ext cx="3960440" cy="369332"/>
          </a:xfrm>
          <a:custGeom>
            <a:avLst/>
            <a:gdLst>
              <a:gd name="connsiteX0" fmla="*/ 0 w 3960440"/>
              <a:gd name="connsiteY0" fmla="*/ 0 h 369332"/>
              <a:gd name="connsiteX1" fmla="*/ 541260 w 3960440"/>
              <a:gd name="connsiteY1" fmla="*/ 0 h 369332"/>
              <a:gd name="connsiteX2" fmla="*/ 1082520 w 3960440"/>
              <a:gd name="connsiteY2" fmla="*/ 0 h 369332"/>
              <a:gd name="connsiteX3" fmla="*/ 1821802 w 3960440"/>
              <a:gd name="connsiteY3" fmla="*/ 0 h 369332"/>
              <a:gd name="connsiteX4" fmla="*/ 2363063 w 3960440"/>
              <a:gd name="connsiteY4" fmla="*/ 0 h 369332"/>
              <a:gd name="connsiteX5" fmla="*/ 2983531 w 3960440"/>
              <a:gd name="connsiteY5" fmla="*/ 0 h 369332"/>
              <a:gd name="connsiteX6" fmla="*/ 3960440 w 3960440"/>
              <a:gd name="connsiteY6" fmla="*/ 0 h 369332"/>
              <a:gd name="connsiteX7" fmla="*/ 3960440 w 3960440"/>
              <a:gd name="connsiteY7" fmla="*/ 369332 h 369332"/>
              <a:gd name="connsiteX8" fmla="*/ 3260762 w 3960440"/>
              <a:gd name="connsiteY8" fmla="*/ 369332 h 369332"/>
              <a:gd name="connsiteX9" fmla="*/ 2719502 w 3960440"/>
              <a:gd name="connsiteY9" fmla="*/ 369332 h 369332"/>
              <a:gd name="connsiteX10" fmla="*/ 2138638 w 3960440"/>
              <a:gd name="connsiteY10" fmla="*/ 369332 h 369332"/>
              <a:gd name="connsiteX11" fmla="*/ 1557773 w 3960440"/>
              <a:gd name="connsiteY11" fmla="*/ 369332 h 369332"/>
              <a:gd name="connsiteX12" fmla="*/ 937304 w 3960440"/>
              <a:gd name="connsiteY12" fmla="*/ 369332 h 369332"/>
              <a:gd name="connsiteX13" fmla="*/ 0 w 3960440"/>
              <a:gd name="connsiteY13" fmla="*/ 369332 h 369332"/>
              <a:gd name="connsiteX14" fmla="*/ 0 w 3960440"/>
              <a:gd name="connsiteY1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60440" h="369332" fill="none" extrusionOk="0">
                <a:moveTo>
                  <a:pt x="0" y="0"/>
                </a:moveTo>
                <a:cubicBezTo>
                  <a:pt x="128205" y="19460"/>
                  <a:pt x="380763" y="-1157"/>
                  <a:pt x="541260" y="0"/>
                </a:cubicBezTo>
                <a:cubicBezTo>
                  <a:pt x="701757" y="1157"/>
                  <a:pt x="881119" y="-2644"/>
                  <a:pt x="1082520" y="0"/>
                </a:cubicBezTo>
                <a:cubicBezTo>
                  <a:pt x="1283921" y="2644"/>
                  <a:pt x="1486555" y="26315"/>
                  <a:pt x="1821802" y="0"/>
                </a:cubicBezTo>
                <a:cubicBezTo>
                  <a:pt x="2157049" y="-26315"/>
                  <a:pt x="2192678" y="-25661"/>
                  <a:pt x="2363063" y="0"/>
                </a:cubicBezTo>
                <a:cubicBezTo>
                  <a:pt x="2533448" y="25661"/>
                  <a:pt x="2839392" y="23969"/>
                  <a:pt x="2983531" y="0"/>
                </a:cubicBezTo>
                <a:cubicBezTo>
                  <a:pt x="3127670" y="-23969"/>
                  <a:pt x="3495003" y="35563"/>
                  <a:pt x="3960440" y="0"/>
                </a:cubicBezTo>
                <a:cubicBezTo>
                  <a:pt x="3968854" y="113025"/>
                  <a:pt x="3966428" y="295182"/>
                  <a:pt x="3960440" y="369332"/>
                </a:cubicBezTo>
                <a:cubicBezTo>
                  <a:pt x="3792145" y="350290"/>
                  <a:pt x="3403212" y="387173"/>
                  <a:pt x="3260762" y="369332"/>
                </a:cubicBezTo>
                <a:cubicBezTo>
                  <a:pt x="3118312" y="351491"/>
                  <a:pt x="2874602" y="356157"/>
                  <a:pt x="2719502" y="369332"/>
                </a:cubicBezTo>
                <a:cubicBezTo>
                  <a:pt x="2564402" y="382507"/>
                  <a:pt x="2298301" y="378901"/>
                  <a:pt x="2138638" y="369332"/>
                </a:cubicBezTo>
                <a:cubicBezTo>
                  <a:pt x="1978975" y="359763"/>
                  <a:pt x="1712065" y="386506"/>
                  <a:pt x="1557773" y="369332"/>
                </a:cubicBezTo>
                <a:cubicBezTo>
                  <a:pt x="1403481" y="352158"/>
                  <a:pt x="1143948" y="358430"/>
                  <a:pt x="937304" y="369332"/>
                </a:cubicBezTo>
                <a:cubicBezTo>
                  <a:pt x="730660" y="380234"/>
                  <a:pt x="220749" y="407699"/>
                  <a:pt x="0" y="369332"/>
                </a:cubicBezTo>
                <a:cubicBezTo>
                  <a:pt x="-12580" y="229267"/>
                  <a:pt x="16576" y="83776"/>
                  <a:pt x="0" y="0"/>
                </a:cubicBezTo>
                <a:close/>
              </a:path>
              <a:path w="3960440" h="369332" stroke="0" extrusionOk="0">
                <a:moveTo>
                  <a:pt x="0" y="0"/>
                </a:moveTo>
                <a:cubicBezTo>
                  <a:pt x="160022" y="7439"/>
                  <a:pt x="352396" y="16900"/>
                  <a:pt x="580865" y="0"/>
                </a:cubicBezTo>
                <a:cubicBezTo>
                  <a:pt x="809334" y="-16900"/>
                  <a:pt x="1154712" y="17629"/>
                  <a:pt x="1320147" y="0"/>
                </a:cubicBezTo>
                <a:cubicBezTo>
                  <a:pt x="1485582" y="-17629"/>
                  <a:pt x="1758384" y="20400"/>
                  <a:pt x="1940616" y="0"/>
                </a:cubicBezTo>
                <a:cubicBezTo>
                  <a:pt x="2122848" y="-20400"/>
                  <a:pt x="2362064" y="-18994"/>
                  <a:pt x="2561085" y="0"/>
                </a:cubicBezTo>
                <a:cubicBezTo>
                  <a:pt x="2760106" y="18994"/>
                  <a:pt x="3069492" y="30784"/>
                  <a:pt x="3260762" y="0"/>
                </a:cubicBezTo>
                <a:cubicBezTo>
                  <a:pt x="3452032" y="-30784"/>
                  <a:pt x="3775358" y="-16506"/>
                  <a:pt x="3960440" y="0"/>
                </a:cubicBezTo>
                <a:cubicBezTo>
                  <a:pt x="3971045" y="151146"/>
                  <a:pt x="3969548" y="274283"/>
                  <a:pt x="3960440" y="369332"/>
                </a:cubicBezTo>
                <a:cubicBezTo>
                  <a:pt x="3828940" y="353132"/>
                  <a:pt x="3581794" y="369261"/>
                  <a:pt x="3419180" y="369332"/>
                </a:cubicBezTo>
                <a:cubicBezTo>
                  <a:pt x="3256566" y="369403"/>
                  <a:pt x="2930817" y="398799"/>
                  <a:pt x="2719502" y="369332"/>
                </a:cubicBezTo>
                <a:cubicBezTo>
                  <a:pt x="2508187" y="339865"/>
                  <a:pt x="2327072" y="346273"/>
                  <a:pt x="2019824" y="369332"/>
                </a:cubicBezTo>
                <a:cubicBezTo>
                  <a:pt x="1712576" y="392391"/>
                  <a:pt x="1676448" y="375314"/>
                  <a:pt x="1478564" y="369332"/>
                </a:cubicBezTo>
                <a:cubicBezTo>
                  <a:pt x="1280680" y="363350"/>
                  <a:pt x="1023950" y="398785"/>
                  <a:pt x="858095" y="369332"/>
                </a:cubicBezTo>
                <a:cubicBezTo>
                  <a:pt x="692240" y="339879"/>
                  <a:pt x="264876" y="347533"/>
                  <a:pt x="0" y="369332"/>
                </a:cubicBezTo>
                <a:cubicBezTo>
                  <a:pt x="-8873" y="266357"/>
                  <a:pt x="901" y="18436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309574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/>
              <a:t>طبيعة العلم (</a:t>
            </a:r>
            <a:r>
              <a:rPr lang="en-US" b="1" dirty="0"/>
              <a:t>NOS</a:t>
            </a:r>
            <a:r>
              <a:rPr lang="ar-SA" b="1" dirty="0"/>
              <a:t>)</a:t>
            </a:r>
            <a:endParaRPr lang="de-DE" b="1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AB57958-0B55-DD97-9565-D56116289AAF}"/>
              </a:ext>
            </a:extLst>
          </p:cNvPr>
          <p:cNvSpPr txBox="1"/>
          <p:nvPr/>
        </p:nvSpPr>
        <p:spPr>
          <a:xfrm>
            <a:off x="7536160" y="5291916"/>
            <a:ext cx="3960440" cy="369332"/>
          </a:xfrm>
          <a:custGeom>
            <a:avLst/>
            <a:gdLst>
              <a:gd name="connsiteX0" fmla="*/ 0 w 3960440"/>
              <a:gd name="connsiteY0" fmla="*/ 0 h 369332"/>
              <a:gd name="connsiteX1" fmla="*/ 541260 w 3960440"/>
              <a:gd name="connsiteY1" fmla="*/ 0 h 369332"/>
              <a:gd name="connsiteX2" fmla="*/ 1082520 w 3960440"/>
              <a:gd name="connsiteY2" fmla="*/ 0 h 369332"/>
              <a:gd name="connsiteX3" fmla="*/ 1821802 w 3960440"/>
              <a:gd name="connsiteY3" fmla="*/ 0 h 369332"/>
              <a:gd name="connsiteX4" fmla="*/ 2363063 w 3960440"/>
              <a:gd name="connsiteY4" fmla="*/ 0 h 369332"/>
              <a:gd name="connsiteX5" fmla="*/ 2983531 w 3960440"/>
              <a:gd name="connsiteY5" fmla="*/ 0 h 369332"/>
              <a:gd name="connsiteX6" fmla="*/ 3960440 w 3960440"/>
              <a:gd name="connsiteY6" fmla="*/ 0 h 369332"/>
              <a:gd name="connsiteX7" fmla="*/ 3960440 w 3960440"/>
              <a:gd name="connsiteY7" fmla="*/ 369332 h 369332"/>
              <a:gd name="connsiteX8" fmla="*/ 3260762 w 3960440"/>
              <a:gd name="connsiteY8" fmla="*/ 369332 h 369332"/>
              <a:gd name="connsiteX9" fmla="*/ 2719502 w 3960440"/>
              <a:gd name="connsiteY9" fmla="*/ 369332 h 369332"/>
              <a:gd name="connsiteX10" fmla="*/ 2138638 w 3960440"/>
              <a:gd name="connsiteY10" fmla="*/ 369332 h 369332"/>
              <a:gd name="connsiteX11" fmla="*/ 1557773 w 3960440"/>
              <a:gd name="connsiteY11" fmla="*/ 369332 h 369332"/>
              <a:gd name="connsiteX12" fmla="*/ 937304 w 3960440"/>
              <a:gd name="connsiteY12" fmla="*/ 369332 h 369332"/>
              <a:gd name="connsiteX13" fmla="*/ 0 w 3960440"/>
              <a:gd name="connsiteY13" fmla="*/ 369332 h 369332"/>
              <a:gd name="connsiteX14" fmla="*/ 0 w 3960440"/>
              <a:gd name="connsiteY1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60440" h="369332" fill="none" extrusionOk="0">
                <a:moveTo>
                  <a:pt x="0" y="0"/>
                </a:moveTo>
                <a:cubicBezTo>
                  <a:pt x="128205" y="19460"/>
                  <a:pt x="380763" y="-1157"/>
                  <a:pt x="541260" y="0"/>
                </a:cubicBezTo>
                <a:cubicBezTo>
                  <a:pt x="701757" y="1157"/>
                  <a:pt x="881119" y="-2644"/>
                  <a:pt x="1082520" y="0"/>
                </a:cubicBezTo>
                <a:cubicBezTo>
                  <a:pt x="1283921" y="2644"/>
                  <a:pt x="1486555" y="26315"/>
                  <a:pt x="1821802" y="0"/>
                </a:cubicBezTo>
                <a:cubicBezTo>
                  <a:pt x="2157049" y="-26315"/>
                  <a:pt x="2192678" y="-25661"/>
                  <a:pt x="2363063" y="0"/>
                </a:cubicBezTo>
                <a:cubicBezTo>
                  <a:pt x="2533448" y="25661"/>
                  <a:pt x="2839392" y="23969"/>
                  <a:pt x="2983531" y="0"/>
                </a:cubicBezTo>
                <a:cubicBezTo>
                  <a:pt x="3127670" y="-23969"/>
                  <a:pt x="3495003" y="35563"/>
                  <a:pt x="3960440" y="0"/>
                </a:cubicBezTo>
                <a:cubicBezTo>
                  <a:pt x="3968854" y="113025"/>
                  <a:pt x="3966428" y="295182"/>
                  <a:pt x="3960440" y="369332"/>
                </a:cubicBezTo>
                <a:cubicBezTo>
                  <a:pt x="3792145" y="350290"/>
                  <a:pt x="3403212" y="387173"/>
                  <a:pt x="3260762" y="369332"/>
                </a:cubicBezTo>
                <a:cubicBezTo>
                  <a:pt x="3118312" y="351491"/>
                  <a:pt x="2874602" y="356157"/>
                  <a:pt x="2719502" y="369332"/>
                </a:cubicBezTo>
                <a:cubicBezTo>
                  <a:pt x="2564402" y="382507"/>
                  <a:pt x="2298301" y="378901"/>
                  <a:pt x="2138638" y="369332"/>
                </a:cubicBezTo>
                <a:cubicBezTo>
                  <a:pt x="1978975" y="359763"/>
                  <a:pt x="1712065" y="386506"/>
                  <a:pt x="1557773" y="369332"/>
                </a:cubicBezTo>
                <a:cubicBezTo>
                  <a:pt x="1403481" y="352158"/>
                  <a:pt x="1143948" y="358430"/>
                  <a:pt x="937304" y="369332"/>
                </a:cubicBezTo>
                <a:cubicBezTo>
                  <a:pt x="730660" y="380234"/>
                  <a:pt x="220749" y="407699"/>
                  <a:pt x="0" y="369332"/>
                </a:cubicBezTo>
                <a:cubicBezTo>
                  <a:pt x="-12580" y="229267"/>
                  <a:pt x="16576" y="83776"/>
                  <a:pt x="0" y="0"/>
                </a:cubicBezTo>
                <a:close/>
              </a:path>
              <a:path w="3960440" h="369332" stroke="0" extrusionOk="0">
                <a:moveTo>
                  <a:pt x="0" y="0"/>
                </a:moveTo>
                <a:cubicBezTo>
                  <a:pt x="160022" y="7439"/>
                  <a:pt x="352396" y="16900"/>
                  <a:pt x="580865" y="0"/>
                </a:cubicBezTo>
                <a:cubicBezTo>
                  <a:pt x="809334" y="-16900"/>
                  <a:pt x="1154712" y="17629"/>
                  <a:pt x="1320147" y="0"/>
                </a:cubicBezTo>
                <a:cubicBezTo>
                  <a:pt x="1485582" y="-17629"/>
                  <a:pt x="1758384" y="20400"/>
                  <a:pt x="1940616" y="0"/>
                </a:cubicBezTo>
                <a:cubicBezTo>
                  <a:pt x="2122848" y="-20400"/>
                  <a:pt x="2362064" y="-18994"/>
                  <a:pt x="2561085" y="0"/>
                </a:cubicBezTo>
                <a:cubicBezTo>
                  <a:pt x="2760106" y="18994"/>
                  <a:pt x="3069492" y="30784"/>
                  <a:pt x="3260762" y="0"/>
                </a:cubicBezTo>
                <a:cubicBezTo>
                  <a:pt x="3452032" y="-30784"/>
                  <a:pt x="3775358" y="-16506"/>
                  <a:pt x="3960440" y="0"/>
                </a:cubicBezTo>
                <a:cubicBezTo>
                  <a:pt x="3971045" y="151146"/>
                  <a:pt x="3969548" y="274283"/>
                  <a:pt x="3960440" y="369332"/>
                </a:cubicBezTo>
                <a:cubicBezTo>
                  <a:pt x="3828940" y="353132"/>
                  <a:pt x="3581794" y="369261"/>
                  <a:pt x="3419180" y="369332"/>
                </a:cubicBezTo>
                <a:cubicBezTo>
                  <a:pt x="3256566" y="369403"/>
                  <a:pt x="2930817" y="398799"/>
                  <a:pt x="2719502" y="369332"/>
                </a:cubicBezTo>
                <a:cubicBezTo>
                  <a:pt x="2508187" y="339865"/>
                  <a:pt x="2327072" y="346273"/>
                  <a:pt x="2019824" y="369332"/>
                </a:cubicBezTo>
                <a:cubicBezTo>
                  <a:pt x="1712576" y="392391"/>
                  <a:pt x="1676448" y="375314"/>
                  <a:pt x="1478564" y="369332"/>
                </a:cubicBezTo>
                <a:cubicBezTo>
                  <a:pt x="1280680" y="363350"/>
                  <a:pt x="1023950" y="398785"/>
                  <a:pt x="858095" y="369332"/>
                </a:cubicBezTo>
                <a:cubicBezTo>
                  <a:pt x="692240" y="339879"/>
                  <a:pt x="264876" y="347533"/>
                  <a:pt x="0" y="369332"/>
                </a:cubicBezTo>
                <a:cubicBezTo>
                  <a:pt x="-8873" y="266357"/>
                  <a:pt x="901" y="18436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309574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/>
              <a:t>أثر العلم والتكنولوجيا على المجتمع</a:t>
            </a:r>
            <a:endParaRPr lang="de-DE" b="1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DC2EB4D-BB69-53F9-1545-03346136D7CC}"/>
              </a:ext>
            </a:extLst>
          </p:cNvPr>
          <p:cNvSpPr txBox="1"/>
          <p:nvPr/>
        </p:nvSpPr>
        <p:spPr>
          <a:xfrm>
            <a:off x="2045408" y="3676382"/>
            <a:ext cx="3960440" cy="369332"/>
          </a:xfrm>
          <a:custGeom>
            <a:avLst/>
            <a:gdLst>
              <a:gd name="connsiteX0" fmla="*/ 0 w 3960440"/>
              <a:gd name="connsiteY0" fmla="*/ 0 h 369332"/>
              <a:gd name="connsiteX1" fmla="*/ 541260 w 3960440"/>
              <a:gd name="connsiteY1" fmla="*/ 0 h 369332"/>
              <a:gd name="connsiteX2" fmla="*/ 1082520 w 3960440"/>
              <a:gd name="connsiteY2" fmla="*/ 0 h 369332"/>
              <a:gd name="connsiteX3" fmla="*/ 1821802 w 3960440"/>
              <a:gd name="connsiteY3" fmla="*/ 0 h 369332"/>
              <a:gd name="connsiteX4" fmla="*/ 2363063 w 3960440"/>
              <a:gd name="connsiteY4" fmla="*/ 0 h 369332"/>
              <a:gd name="connsiteX5" fmla="*/ 2983531 w 3960440"/>
              <a:gd name="connsiteY5" fmla="*/ 0 h 369332"/>
              <a:gd name="connsiteX6" fmla="*/ 3960440 w 3960440"/>
              <a:gd name="connsiteY6" fmla="*/ 0 h 369332"/>
              <a:gd name="connsiteX7" fmla="*/ 3960440 w 3960440"/>
              <a:gd name="connsiteY7" fmla="*/ 369332 h 369332"/>
              <a:gd name="connsiteX8" fmla="*/ 3260762 w 3960440"/>
              <a:gd name="connsiteY8" fmla="*/ 369332 h 369332"/>
              <a:gd name="connsiteX9" fmla="*/ 2719502 w 3960440"/>
              <a:gd name="connsiteY9" fmla="*/ 369332 h 369332"/>
              <a:gd name="connsiteX10" fmla="*/ 2138638 w 3960440"/>
              <a:gd name="connsiteY10" fmla="*/ 369332 h 369332"/>
              <a:gd name="connsiteX11" fmla="*/ 1557773 w 3960440"/>
              <a:gd name="connsiteY11" fmla="*/ 369332 h 369332"/>
              <a:gd name="connsiteX12" fmla="*/ 937304 w 3960440"/>
              <a:gd name="connsiteY12" fmla="*/ 369332 h 369332"/>
              <a:gd name="connsiteX13" fmla="*/ 0 w 3960440"/>
              <a:gd name="connsiteY13" fmla="*/ 369332 h 369332"/>
              <a:gd name="connsiteX14" fmla="*/ 0 w 3960440"/>
              <a:gd name="connsiteY1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60440" h="369332" fill="none" extrusionOk="0">
                <a:moveTo>
                  <a:pt x="0" y="0"/>
                </a:moveTo>
                <a:cubicBezTo>
                  <a:pt x="128205" y="19460"/>
                  <a:pt x="380763" y="-1157"/>
                  <a:pt x="541260" y="0"/>
                </a:cubicBezTo>
                <a:cubicBezTo>
                  <a:pt x="701757" y="1157"/>
                  <a:pt x="881119" y="-2644"/>
                  <a:pt x="1082520" y="0"/>
                </a:cubicBezTo>
                <a:cubicBezTo>
                  <a:pt x="1283921" y="2644"/>
                  <a:pt x="1486555" y="26315"/>
                  <a:pt x="1821802" y="0"/>
                </a:cubicBezTo>
                <a:cubicBezTo>
                  <a:pt x="2157049" y="-26315"/>
                  <a:pt x="2192678" y="-25661"/>
                  <a:pt x="2363063" y="0"/>
                </a:cubicBezTo>
                <a:cubicBezTo>
                  <a:pt x="2533448" y="25661"/>
                  <a:pt x="2839392" y="23969"/>
                  <a:pt x="2983531" y="0"/>
                </a:cubicBezTo>
                <a:cubicBezTo>
                  <a:pt x="3127670" y="-23969"/>
                  <a:pt x="3495003" y="35563"/>
                  <a:pt x="3960440" y="0"/>
                </a:cubicBezTo>
                <a:cubicBezTo>
                  <a:pt x="3968854" y="113025"/>
                  <a:pt x="3966428" y="295182"/>
                  <a:pt x="3960440" y="369332"/>
                </a:cubicBezTo>
                <a:cubicBezTo>
                  <a:pt x="3792145" y="350290"/>
                  <a:pt x="3403212" y="387173"/>
                  <a:pt x="3260762" y="369332"/>
                </a:cubicBezTo>
                <a:cubicBezTo>
                  <a:pt x="3118312" y="351491"/>
                  <a:pt x="2874602" y="356157"/>
                  <a:pt x="2719502" y="369332"/>
                </a:cubicBezTo>
                <a:cubicBezTo>
                  <a:pt x="2564402" y="382507"/>
                  <a:pt x="2298301" y="378901"/>
                  <a:pt x="2138638" y="369332"/>
                </a:cubicBezTo>
                <a:cubicBezTo>
                  <a:pt x="1978975" y="359763"/>
                  <a:pt x="1712065" y="386506"/>
                  <a:pt x="1557773" y="369332"/>
                </a:cubicBezTo>
                <a:cubicBezTo>
                  <a:pt x="1403481" y="352158"/>
                  <a:pt x="1143948" y="358430"/>
                  <a:pt x="937304" y="369332"/>
                </a:cubicBezTo>
                <a:cubicBezTo>
                  <a:pt x="730660" y="380234"/>
                  <a:pt x="220749" y="407699"/>
                  <a:pt x="0" y="369332"/>
                </a:cubicBezTo>
                <a:cubicBezTo>
                  <a:pt x="-12580" y="229267"/>
                  <a:pt x="16576" y="83776"/>
                  <a:pt x="0" y="0"/>
                </a:cubicBezTo>
                <a:close/>
              </a:path>
              <a:path w="3960440" h="369332" stroke="0" extrusionOk="0">
                <a:moveTo>
                  <a:pt x="0" y="0"/>
                </a:moveTo>
                <a:cubicBezTo>
                  <a:pt x="160022" y="7439"/>
                  <a:pt x="352396" y="16900"/>
                  <a:pt x="580865" y="0"/>
                </a:cubicBezTo>
                <a:cubicBezTo>
                  <a:pt x="809334" y="-16900"/>
                  <a:pt x="1154712" y="17629"/>
                  <a:pt x="1320147" y="0"/>
                </a:cubicBezTo>
                <a:cubicBezTo>
                  <a:pt x="1485582" y="-17629"/>
                  <a:pt x="1758384" y="20400"/>
                  <a:pt x="1940616" y="0"/>
                </a:cubicBezTo>
                <a:cubicBezTo>
                  <a:pt x="2122848" y="-20400"/>
                  <a:pt x="2362064" y="-18994"/>
                  <a:pt x="2561085" y="0"/>
                </a:cubicBezTo>
                <a:cubicBezTo>
                  <a:pt x="2760106" y="18994"/>
                  <a:pt x="3069492" y="30784"/>
                  <a:pt x="3260762" y="0"/>
                </a:cubicBezTo>
                <a:cubicBezTo>
                  <a:pt x="3452032" y="-30784"/>
                  <a:pt x="3775358" y="-16506"/>
                  <a:pt x="3960440" y="0"/>
                </a:cubicBezTo>
                <a:cubicBezTo>
                  <a:pt x="3971045" y="151146"/>
                  <a:pt x="3969548" y="274283"/>
                  <a:pt x="3960440" y="369332"/>
                </a:cubicBezTo>
                <a:cubicBezTo>
                  <a:pt x="3828940" y="353132"/>
                  <a:pt x="3581794" y="369261"/>
                  <a:pt x="3419180" y="369332"/>
                </a:cubicBezTo>
                <a:cubicBezTo>
                  <a:pt x="3256566" y="369403"/>
                  <a:pt x="2930817" y="398799"/>
                  <a:pt x="2719502" y="369332"/>
                </a:cubicBezTo>
                <a:cubicBezTo>
                  <a:pt x="2508187" y="339865"/>
                  <a:pt x="2327072" y="346273"/>
                  <a:pt x="2019824" y="369332"/>
                </a:cubicBezTo>
                <a:cubicBezTo>
                  <a:pt x="1712576" y="392391"/>
                  <a:pt x="1676448" y="375314"/>
                  <a:pt x="1478564" y="369332"/>
                </a:cubicBezTo>
                <a:cubicBezTo>
                  <a:pt x="1280680" y="363350"/>
                  <a:pt x="1023950" y="398785"/>
                  <a:pt x="858095" y="369332"/>
                </a:cubicBezTo>
                <a:cubicBezTo>
                  <a:pt x="692240" y="339879"/>
                  <a:pt x="264876" y="347533"/>
                  <a:pt x="0" y="369332"/>
                </a:cubicBezTo>
                <a:cubicBezTo>
                  <a:pt x="-8873" y="266357"/>
                  <a:pt x="901" y="18436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309574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/>
              <a:t>الوصول</a:t>
            </a:r>
            <a:endParaRPr lang="de-DE" b="1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B8177D1-86ED-8ACC-D541-1043FA981F7A}"/>
              </a:ext>
            </a:extLst>
          </p:cNvPr>
          <p:cNvSpPr txBox="1"/>
          <p:nvPr/>
        </p:nvSpPr>
        <p:spPr>
          <a:xfrm>
            <a:off x="2059090" y="4481951"/>
            <a:ext cx="3960440" cy="369332"/>
          </a:xfrm>
          <a:custGeom>
            <a:avLst/>
            <a:gdLst>
              <a:gd name="connsiteX0" fmla="*/ 0 w 3960440"/>
              <a:gd name="connsiteY0" fmla="*/ 0 h 369332"/>
              <a:gd name="connsiteX1" fmla="*/ 541260 w 3960440"/>
              <a:gd name="connsiteY1" fmla="*/ 0 h 369332"/>
              <a:gd name="connsiteX2" fmla="*/ 1082520 w 3960440"/>
              <a:gd name="connsiteY2" fmla="*/ 0 h 369332"/>
              <a:gd name="connsiteX3" fmla="*/ 1821802 w 3960440"/>
              <a:gd name="connsiteY3" fmla="*/ 0 h 369332"/>
              <a:gd name="connsiteX4" fmla="*/ 2363063 w 3960440"/>
              <a:gd name="connsiteY4" fmla="*/ 0 h 369332"/>
              <a:gd name="connsiteX5" fmla="*/ 2983531 w 3960440"/>
              <a:gd name="connsiteY5" fmla="*/ 0 h 369332"/>
              <a:gd name="connsiteX6" fmla="*/ 3960440 w 3960440"/>
              <a:gd name="connsiteY6" fmla="*/ 0 h 369332"/>
              <a:gd name="connsiteX7" fmla="*/ 3960440 w 3960440"/>
              <a:gd name="connsiteY7" fmla="*/ 369332 h 369332"/>
              <a:gd name="connsiteX8" fmla="*/ 3260762 w 3960440"/>
              <a:gd name="connsiteY8" fmla="*/ 369332 h 369332"/>
              <a:gd name="connsiteX9" fmla="*/ 2719502 w 3960440"/>
              <a:gd name="connsiteY9" fmla="*/ 369332 h 369332"/>
              <a:gd name="connsiteX10" fmla="*/ 2138638 w 3960440"/>
              <a:gd name="connsiteY10" fmla="*/ 369332 h 369332"/>
              <a:gd name="connsiteX11" fmla="*/ 1557773 w 3960440"/>
              <a:gd name="connsiteY11" fmla="*/ 369332 h 369332"/>
              <a:gd name="connsiteX12" fmla="*/ 937304 w 3960440"/>
              <a:gd name="connsiteY12" fmla="*/ 369332 h 369332"/>
              <a:gd name="connsiteX13" fmla="*/ 0 w 3960440"/>
              <a:gd name="connsiteY13" fmla="*/ 369332 h 369332"/>
              <a:gd name="connsiteX14" fmla="*/ 0 w 3960440"/>
              <a:gd name="connsiteY1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60440" h="369332" fill="none" extrusionOk="0">
                <a:moveTo>
                  <a:pt x="0" y="0"/>
                </a:moveTo>
                <a:cubicBezTo>
                  <a:pt x="128205" y="19460"/>
                  <a:pt x="380763" y="-1157"/>
                  <a:pt x="541260" y="0"/>
                </a:cubicBezTo>
                <a:cubicBezTo>
                  <a:pt x="701757" y="1157"/>
                  <a:pt x="881119" y="-2644"/>
                  <a:pt x="1082520" y="0"/>
                </a:cubicBezTo>
                <a:cubicBezTo>
                  <a:pt x="1283921" y="2644"/>
                  <a:pt x="1486555" y="26315"/>
                  <a:pt x="1821802" y="0"/>
                </a:cubicBezTo>
                <a:cubicBezTo>
                  <a:pt x="2157049" y="-26315"/>
                  <a:pt x="2192678" y="-25661"/>
                  <a:pt x="2363063" y="0"/>
                </a:cubicBezTo>
                <a:cubicBezTo>
                  <a:pt x="2533448" y="25661"/>
                  <a:pt x="2839392" y="23969"/>
                  <a:pt x="2983531" y="0"/>
                </a:cubicBezTo>
                <a:cubicBezTo>
                  <a:pt x="3127670" y="-23969"/>
                  <a:pt x="3495003" y="35563"/>
                  <a:pt x="3960440" y="0"/>
                </a:cubicBezTo>
                <a:cubicBezTo>
                  <a:pt x="3968854" y="113025"/>
                  <a:pt x="3966428" y="295182"/>
                  <a:pt x="3960440" y="369332"/>
                </a:cubicBezTo>
                <a:cubicBezTo>
                  <a:pt x="3792145" y="350290"/>
                  <a:pt x="3403212" y="387173"/>
                  <a:pt x="3260762" y="369332"/>
                </a:cubicBezTo>
                <a:cubicBezTo>
                  <a:pt x="3118312" y="351491"/>
                  <a:pt x="2874602" y="356157"/>
                  <a:pt x="2719502" y="369332"/>
                </a:cubicBezTo>
                <a:cubicBezTo>
                  <a:pt x="2564402" y="382507"/>
                  <a:pt x="2298301" y="378901"/>
                  <a:pt x="2138638" y="369332"/>
                </a:cubicBezTo>
                <a:cubicBezTo>
                  <a:pt x="1978975" y="359763"/>
                  <a:pt x="1712065" y="386506"/>
                  <a:pt x="1557773" y="369332"/>
                </a:cubicBezTo>
                <a:cubicBezTo>
                  <a:pt x="1403481" y="352158"/>
                  <a:pt x="1143948" y="358430"/>
                  <a:pt x="937304" y="369332"/>
                </a:cubicBezTo>
                <a:cubicBezTo>
                  <a:pt x="730660" y="380234"/>
                  <a:pt x="220749" y="407699"/>
                  <a:pt x="0" y="369332"/>
                </a:cubicBezTo>
                <a:cubicBezTo>
                  <a:pt x="-12580" y="229267"/>
                  <a:pt x="16576" y="83776"/>
                  <a:pt x="0" y="0"/>
                </a:cubicBezTo>
                <a:close/>
              </a:path>
              <a:path w="3960440" h="369332" stroke="0" extrusionOk="0">
                <a:moveTo>
                  <a:pt x="0" y="0"/>
                </a:moveTo>
                <a:cubicBezTo>
                  <a:pt x="160022" y="7439"/>
                  <a:pt x="352396" y="16900"/>
                  <a:pt x="580865" y="0"/>
                </a:cubicBezTo>
                <a:cubicBezTo>
                  <a:pt x="809334" y="-16900"/>
                  <a:pt x="1154712" y="17629"/>
                  <a:pt x="1320147" y="0"/>
                </a:cubicBezTo>
                <a:cubicBezTo>
                  <a:pt x="1485582" y="-17629"/>
                  <a:pt x="1758384" y="20400"/>
                  <a:pt x="1940616" y="0"/>
                </a:cubicBezTo>
                <a:cubicBezTo>
                  <a:pt x="2122848" y="-20400"/>
                  <a:pt x="2362064" y="-18994"/>
                  <a:pt x="2561085" y="0"/>
                </a:cubicBezTo>
                <a:cubicBezTo>
                  <a:pt x="2760106" y="18994"/>
                  <a:pt x="3069492" y="30784"/>
                  <a:pt x="3260762" y="0"/>
                </a:cubicBezTo>
                <a:cubicBezTo>
                  <a:pt x="3452032" y="-30784"/>
                  <a:pt x="3775358" y="-16506"/>
                  <a:pt x="3960440" y="0"/>
                </a:cubicBezTo>
                <a:cubicBezTo>
                  <a:pt x="3971045" y="151146"/>
                  <a:pt x="3969548" y="274283"/>
                  <a:pt x="3960440" y="369332"/>
                </a:cubicBezTo>
                <a:cubicBezTo>
                  <a:pt x="3828940" y="353132"/>
                  <a:pt x="3581794" y="369261"/>
                  <a:pt x="3419180" y="369332"/>
                </a:cubicBezTo>
                <a:cubicBezTo>
                  <a:pt x="3256566" y="369403"/>
                  <a:pt x="2930817" y="398799"/>
                  <a:pt x="2719502" y="369332"/>
                </a:cubicBezTo>
                <a:cubicBezTo>
                  <a:pt x="2508187" y="339865"/>
                  <a:pt x="2327072" y="346273"/>
                  <a:pt x="2019824" y="369332"/>
                </a:cubicBezTo>
                <a:cubicBezTo>
                  <a:pt x="1712576" y="392391"/>
                  <a:pt x="1676448" y="375314"/>
                  <a:pt x="1478564" y="369332"/>
                </a:cubicBezTo>
                <a:cubicBezTo>
                  <a:pt x="1280680" y="363350"/>
                  <a:pt x="1023950" y="398785"/>
                  <a:pt x="858095" y="369332"/>
                </a:cubicBezTo>
                <a:cubicBezTo>
                  <a:pt x="692240" y="339879"/>
                  <a:pt x="264876" y="347533"/>
                  <a:pt x="0" y="369332"/>
                </a:cubicBezTo>
                <a:cubicBezTo>
                  <a:pt x="-8873" y="266357"/>
                  <a:pt x="901" y="18436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309574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/>
              <a:t>التحليل</a:t>
            </a:r>
            <a:endParaRPr lang="de-DE" b="1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778C544-9065-5EB5-FEC8-BE7D7192AEB0}"/>
              </a:ext>
            </a:extLst>
          </p:cNvPr>
          <p:cNvSpPr txBox="1"/>
          <p:nvPr/>
        </p:nvSpPr>
        <p:spPr>
          <a:xfrm>
            <a:off x="2059090" y="5292037"/>
            <a:ext cx="3960440" cy="369332"/>
          </a:xfrm>
          <a:custGeom>
            <a:avLst/>
            <a:gdLst>
              <a:gd name="connsiteX0" fmla="*/ 0 w 3960440"/>
              <a:gd name="connsiteY0" fmla="*/ 0 h 369332"/>
              <a:gd name="connsiteX1" fmla="*/ 541260 w 3960440"/>
              <a:gd name="connsiteY1" fmla="*/ 0 h 369332"/>
              <a:gd name="connsiteX2" fmla="*/ 1082520 w 3960440"/>
              <a:gd name="connsiteY2" fmla="*/ 0 h 369332"/>
              <a:gd name="connsiteX3" fmla="*/ 1821802 w 3960440"/>
              <a:gd name="connsiteY3" fmla="*/ 0 h 369332"/>
              <a:gd name="connsiteX4" fmla="*/ 2363063 w 3960440"/>
              <a:gd name="connsiteY4" fmla="*/ 0 h 369332"/>
              <a:gd name="connsiteX5" fmla="*/ 2983531 w 3960440"/>
              <a:gd name="connsiteY5" fmla="*/ 0 h 369332"/>
              <a:gd name="connsiteX6" fmla="*/ 3960440 w 3960440"/>
              <a:gd name="connsiteY6" fmla="*/ 0 h 369332"/>
              <a:gd name="connsiteX7" fmla="*/ 3960440 w 3960440"/>
              <a:gd name="connsiteY7" fmla="*/ 369332 h 369332"/>
              <a:gd name="connsiteX8" fmla="*/ 3260762 w 3960440"/>
              <a:gd name="connsiteY8" fmla="*/ 369332 h 369332"/>
              <a:gd name="connsiteX9" fmla="*/ 2719502 w 3960440"/>
              <a:gd name="connsiteY9" fmla="*/ 369332 h 369332"/>
              <a:gd name="connsiteX10" fmla="*/ 2138638 w 3960440"/>
              <a:gd name="connsiteY10" fmla="*/ 369332 h 369332"/>
              <a:gd name="connsiteX11" fmla="*/ 1557773 w 3960440"/>
              <a:gd name="connsiteY11" fmla="*/ 369332 h 369332"/>
              <a:gd name="connsiteX12" fmla="*/ 937304 w 3960440"/>
              <a:gd name="connsiteY12" fmla="*/ 369332 h 369332"/>
              <a:gd name="connsiteX13" fmla="*/ 0 w 3960440"/>
              <a:gd name="connsiteY13" fmla="*/ 369332 h 369332"/>
              <a:gd name="connsiteX14" fmla="*/ 0 w 3960440"/>
              <a:gd name="connsiteY1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60440" h="369332" fill="none" extrusionOk="0">
                <a:moveTo>
                  <a:pt x="0" y="0"/>
                </a:moveTo>
                <a:cubicBezTo>
                  <a:pt x="128205" y="19460"/>
                  <a:pt x="380763" y="-1157"/>
                  <a:pt x="541260" y="0"/>
                </a:cubicBezTo>
                <a:cubicBezTo>
                  <a:pt x="701757" y="1157"/>
                  <a:pt x="881119" y="-2644"/>
                  <a:pt x="1082520" y="0"/>
                </a:cubicBezTo>
                <a:cubicBezTo>
                  <a:pt x="1283921" y="2644"/>
                  <a:pt x="1486555" y="26315"/>
                  <a:pt x="1821802" y="0"/>
                </a:cubicBezTo>
                <a:cubicBezTo>
                  <a:pt x="2157049" y="-26315"/>
                  <a:pt x="2192678" y="-25661"/>
                  <a:pt x="2363063" y="0"/>
                </a:cubicBezTo>
                <a:cubicBezTo>
                  <a:pt x="2533448" y="25661"/>
                  <a:pt x="2839392" y="23969"/>
                  <a:pt x="2983531" y="0"/>
                </a:cubicBezTo>
                <a:cubicBezTo>
                  <a:pt x="3127670" y="-23969"/>
                  <a:pt x="3495003" y="35563"/>
                  <a:pt x="3960440" y="0"/>
                </a:cubicBezTo>
                <a:cubicBezTo>
                  <a:pt x="3968854" y="113025"/>
                  <a:pt x="3966428" y="295182"/>
                  <a:pt x="3960440" y="369332"/>
                </a:cubicBezTo>
                <a:cubicBezTo>
                  <a:pt x="3792145" y="350290"/>
                  <a:pt x="3403212" y="387173"/>
                  <a:pt x="3260762" y="369332"/>
                </a:cubicBezTo>
                <a:cubicBezTo>
                  <a:pt x="3118312" y="351491"/>
                  <a:pt x="2874602" y="356157"/>
                  <a:pt x="2719502" y="369332"/>
                </a:cubicBezTo>
                <a:cubicBezTo>
                  <a:pt x="2564402" y="382507"/>
                  <a:pt x="2298301" y="378901"/>
                  <a:pt x="2138638" y="369332"/>
                </a:cubicBezTo>
                <a:cubicBezTo>
                  <a:pt x="1978975" y="359763"/>
                  <a:pt x="1712065" y="386506"/>
                  <a:pt x="1557773" y="369332"/>
                </a:cubicBezTo>
                <a:cubicBezTo>
                  <a:pt x="1403481" y="352158"/>
                  <a:pt x="1143948" y="358430"/>
                  <a:pt x="937304" y="369332"/>
                </a:cubicBezTo>
                <a:cubicBezTo>
                  <a:pt x="730660" y="380234"/>
                  <a:pt x="220749" y="407699"/>
                  <a:pt x="0" y="369332"/>
                </a:cubicBezTo>
                <a:cubicBezTo>
                  <a:pt x="-12580" y="229267"/>
                  <a:pt x="16576" y="83776"/>
                  <a:pt x="0" y="0"/>
                </a:cubicBezTo>
                <a:close/>
              </a:path>
              <a:path w="3960440" h="369332" stroke="0" extrusionOk="0">
                <a:moveTo>
                  <a:pt x="0" y="0"/>
                </a:moveTo>
                <a:cubicBezTo>
                  <a:pt x="160022" y="7439"/>
                  <a:pt x="352396" y="16900"/>
                  <a:pt x="580865" y="0"/>
                </a:cubicBezTo>
                <a:cubicBezTo>
                  <a:pt x="809334" y="-16900"/>
                  <a:pt x="1154712" y="17629"/>
                  <a:pt x="1320147" y="0"/>
                </a:cubicBezTo>
                <a:cubicBezTo>
                  <a:pt x="1485582" y="-17629"/>
                  <a:pt x="1758384" y="20400"/>
                  <a:pt x="1940616" y="0"/>
                </a:cubicBezTo>
                <a:cubicBezTo>
                  <a:pt x="2122848" y="-20400"/>
                  <a:pt x="2362064" y="-18994"/>
                  <a:pt x="2561085" y="0"/>
                </a:cubicBezTo>
                <a:cubicBezTo>
                  <a:pt x="2760106" y="18994"/>
                  <a:pt x="3069492" y="30784"/>
                  <a:pt x="3260762" y="0"/>
                </a:cubicBezTo>
                <a:cubicBezTo>
                  <a:pt x="3452032" y="-30784"/>
                  <a:pt x="3775358" y="-16506"/>
                  <a:pt x="3960440" y="0"/>
                </a:cubicBezTo>
                <a:cubicBezTo>
                  <a:pt x="3971045" y="151146"/>
                  <a:pt x="3969548" y="274283"/>
                  <a:pt x="3960440" y="369332"/>
                </a:cubicBezTo>
                <a:cubicBezTo>
                  <a:pt x="3828940" y="353132"/>
                  <a:pt x="3581794" y="369261"/>
                  <a:pt x="3419180" y="369332"/>
                </a:cubicBezTo>
                <a:cubicBezTo>
                  <a:pt x="3256566" y="369403"/>
                  <a:pt x="2930817" y="398799"/>
                  <a:pt x="2719502" y="369332"/>
                </a:cubicBezTo>
                <a:cubicBezTo>
                  <a:pt x="2508187" y="339865"/>
                  <a:pt x="2327072" y="346273"/>
                  <a:pt x="2019824" y="369332"/>
                </a:cubicBezTo>
                <a:cubicBezTo>
                  <a:pt x="1712576" y="392391"/>
                  <a:pt x="1676448" y="375314"/>
                  <a:pt x="1478564" y="369332"/>
                </a:cubicBezTo>
                <a:cubicBezTo>
                  <a:pt x="1280680" y="363350"/>
                  <a:pt x="1023950" y="398785"/>
                  <a:pt x="858095" y="369332"/>
                </a:cubicBezTo>
                <a:cubicBezTo>
                  <a:pt x="692240" y="339879"/>
                  <a:pt x="264876" y="347533"/>
                  <a:pt x="0" y="369332"/>
                </a:cubicBezTo>
                <a:cubicBezTo>
                  <a:pt x="-8873" y="266357"/>
                  <a:pt x="901" y="18436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309574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/>
              <a:t>التقييم</a:t>
            </a:r>
            <a:endParaRPr lang="de-DE" b="1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D766D70-103F-BE3C-03D2-FC69E65EA027}"/>
              </a:ext>
            </a:extLst>
          </p:cNvPr>
          <p:cNvSpPr txBox="1"/>
          <p:nvPr/>
        </p:nvSpPr>
        <p:spPr>
          <a:xfrm>
            <a:off x="2059090" y="6022700"/>
            <a:ext cx="3960440" cy="369332"/>
          </a:xfrm>
          <a:custGeom>
            <a:avLst/>
            <a:gdLst>
              <a:gd name="connsiteX0" fmla="*/ 0 w 3960440"/>
              <a:gd name="connsiteY0" fmla="*/ 0 h 369332"/>
              <a:gd name="connsiteX1" fmla="*/ 541260 w 3960440"/>
              <a:gd name="connsiteY1" fmla="*/ 0 h 369332"/>
              <a:gd name="connsiteX2" fmla="*/ 1082520 w 3960440"/>
              <a:gd name="connsiteY2" fmla="*/ 0 h 369332"/>
              <a:gd name="connsiteX3" fmla="*/ 1821802 w 3960440"/>
              <a:gd name="connsiteY3" fmla="*/ 0 h 369332"/>
              <a:gd name="connsiteX4" fmla="*/ 2363063 w 3960440"/>
              <a:gd name="connsiteY4" fmla="*/ 0 h 369332"/>
              <a:gd name="connsiteX5" fmla="*/ 2983531 w 3960440"/>
              <a:gd name="connsiteY5" fmla="*/ 0 h 369332"/>
              <a:gd name="connsiteX6" fmla="*/ 3960440 w 3960440"/>
              <a:gd name="connsiteY6" fmla="*/ 0 h 369332"/>
              <a:gd name="connsiteX7" fmla="*/ 3960440 w 3960440"/>
              <a:gd name="connsiteY7" fmla="*/ 369332 h 369332"/>
              <a:gd name="connsiteX8" fmla="*/ 3260762 w 3960440"/>
              <a:gd name="connsiteY8" fmla="*/ 369332 h 369332"/>
              <a:gd name="connsiteX9" fmla="*/ 2719502 w 3960440"/>
              <a:gd name="connsiteY9" fmla="*/ 369332 h 369332"/>
              <a:gd name="connsiteX10" fmla="*/ 2138638 w 3960440"/>
              <a:gd name="connsiteY10" fmla="*/ 369332 h 369332"/>
              <a:gd name="connsiteX11" fmla="*/ 1557773 w 3960440"/>
              <a:gd name="connsiteY11" fmla="*/ 369332 h 369332"/>
              <a:gd name="connsiteX12" fmla="*/ 937304 w 3960440"/>
              <a:gd name="connsiteY12" fmla="*/ 369332 h 369332"/>
              <a:gd name="connsiteX13" fmla="*/ 0 w 3960440"/>
              <a:gd name="connsiteY13" fmla="*/ 369332 h 369332"/>
              <a:gd name="connsiteX14" fmla="*/ 0 w 3960440"/>
              <a:gd name="connsiteY1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60440" h="369332" fill="none" extrusionOk="0">
                <a:moveTo>
                  <a:pt x="0" y="0"/>
                </a:moveTo>
                <a:cubicBezTo>
                  <a:pt x="128205" y="19460"/>
                  <a:pt x="380763" y="-1157"/>
                  <a:pt x="541260" y="0"/>
                </a:cubicBezTo>
                <a:cubicBezTo>
                  <a:pt x="701757" y="1157"/>
                  <a:pt x="881119" y="-2644"/>
                  <a:pt x="1082520" y="0"/>
                </a:cubicBezTo>
                <a:cubicBezTo>
                  <a:pt x="1283921" y="2644"/>
                  <a:pt x="1486555" y="26315"/>
                  <a:pt x="1821802" y="0"/>
                </a:cubicBezTo>
                <a:cubicBezTo>
                  <a:pt x="2157049" y="-26315"/>
                  <a:pt x="2192678" y="-25661"/>
                  <a:pt x="2363063" y="0"/>
                </a:cubicBezTo>
                <a:cubicBezTo>
                  <a:pt x="2533448" y="25661"/>
                  <a:pt x="2839392" y="23969"/>
                  <a:pt x="2983531" y="0"/>
                </a:cubicBezTo>
                <a:cubicBezTo>
                  <a:pt x="3127670" y="-23969"/>
                  <a:pt x="3495003" y="35563"/>
                  <a:pt x="3960440" y="0"/>
                </a:cubicBezTo>
                <a:cubicBezTo>
                  <a:pt x="3968854" y="113025"/>
                  <a:pt x="3966428" y="295182"/>
                  <a:pt x="3960440" y="369332"/>
                </a:cubicBezTo>
                <a:cubicBezTo>
                  <a:pt x="3792145" y="350290"/>
                  <a:pt x="3403212" y="387173"/>
                  <a:pt x="3260762" y="369332"/>
                </a:cubicBezTo>
                <a:cubicBezTo>
                  <a:pt x="3118312" y="351491"/>
                  <a:pt x="2874602" y="356157"/>
                  <a:pt x="2719502" y="369332"/>
                </a:cubicBezTo>
                <a:cubicBezTo>
                  <a:pt x="2564402" y="382507"/>
                  <a:pt x="2298301" y="378901"/>
                  <a:pt x="2138638" y="369332"/>
                </a:cubicBezTo>
                <a:cubicBezTo>
                  <a:pt x="1978975" y="359763"/>
                  <a:pt x="1712065" y="386506"/>
                  <a:pt x="1557773" y="369332"/>
                </a:cubicBezTo>
                <a:cubicBezTo>
                  <a:pt x="1403481" y="352158"/>
                  <a:pt x="1143948" y="358430"/>
                  <a:pt x="937304" y="369332"/>
                </a:cubicBezTo>
                <a:cubicBezTo>
                  <a:pt x="730660" y="380234"/>
                  <a:pt x="220749" y="407699"/>
                  <a:pt x="0" y="369332"/>
                </a:cubicBezTo>
                <a:cubicBezTo>
                  <a:pt x="-12580" y="229267"/>
                  <a:pt x="16576" y="83776"/>
                  <a:pt x="0" y="0"/>
                </a:cubicBezTo>
                <a:close/>
              </a:path>
              <a:path w="3960440" h="369332" stroke="0" extrusionOk="0">
                <a:moveTo>
                  <a:pt x="0" y="0"/>
                </a:moveTo>
                <a:cubicBezTo>
                  <a:pt x="160022" y="7439"/>
                  <a:pt x="352396" y="16900"/>
                  <a:pt x="580865" y="0"/>
                </a:cubicBezTo>
                <a:cubicBezTo>
                  <a:pt x="809334" y="-16900"/>
                  <a:pt x="1154712" y="17629"/>
                  <a:pt x="1320147" y="0"/>
                </a:cubicBezTo>
                <a:cubicBezTo>
                  <a:pt x="1485582" y="-17629"/>
                  <a:pt x="1758384" y="20400"/>
                  <a:pt x="1940616" y="0"/>
                </a:cubicBezTo>
                <a:cubicBezTo>
                  <a:pt x="2122848" y="-20400"/>
                  <a:pt x="2362064" y="-18994"/>
                  <a:pt x="2561085" y="0"/>
                </a:cubicBezTo>
                <a:cubicBezTo>
                  <a:pt x="2760106" y="18994"/>
                  <a:pt x="3069492" y="30784"/>
                  <a:pt x="3260762" y="0"/>
                </a:cubicBezTo>
                <a:cubicBezTo>
                  <a:pt x="3452032" y="-30784"/>
                  <a:pt x="3775358" y="-16506"/>
                  <a:pt x="3960440" y="0"/>
                </a:cubicBezTo>
                <a:cubicBezTo>
                  <a:pt x="3971045" y="151146"/>
                  <a:pt x="3969548" y="274283"/>
                  <a:pt x="3960440" y="369332"/>
                </a:cubicBezTo>
                <a:cubicBezTo>
                  <a:pt x="3828940" y="353132"/>
                  <a:pt x="3581794" y="369261"/>
                  <a:pt x="3419180" y="369332"/>
                </a:cubicBezTo>
                <a:cubicBezTo>
                  <a:pt x="3256566" y="369403"/>
                  <a:pt x="2930817" y="398799"/>
                  <a:pt x="2719502" y="369332"/>
                </a:cubicBezTo>
                <a:cubicBezTo>
                  <a:pt x="2508187" y="339865"/>
                  <a:pt x="2327072" y="346273"/>
                  <a:pt x="2019824" y="369332"/>
                </a:cubicBezTo>
                <a:cubicBezTo>
                  <a:pt x="1712576" y="392391"/>
                  <a:pt x="1676448" y="375314"/>
                  <a:pt x="1478564" y="369332"/>
                </a:cubicBezTo>
                <a:cubicBezTo>
                  <a:pt x="1280680" y="363350"/>
                  <a:pt x="1023950" y="398785"/>
                  <a:pt x="858095" y="369332"/>
                </a:cubicBezTo>
                <a:cubicBezTo>
                  <a:pt x="692240" y="339879"/>
                  <a:pt x="264876" y="347533"/>
                  <a:pt x="0" y="369332"/>
                </a:cubicBezTo>
                <a:cubicBezTo>
                  <a:pt x="-8873" y="266357"/>
                  <a:pt x="901" y="18436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309574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/>
              <a:t>الإنتاج</a:t>
            </a:r>
            <a:endParaRPr lang="de-DE" b="1" dirty="0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500F5D16-9815-D61B-7C98-AB114C735D6F}"/>
              </a:ext>
            </a:extLst>
          </p:cNvPr>
          <p:cNvCxnSpPr>
            <a:cxnSpLocks/>
            <a:stCxn id="19" idx="3"/>
            <a:endCxn id="15" idx="1"/>
          </p:cNvCxnSpPr>
          <p:nvPr/>
        </p:nvCxnSpPr>
        <p:spPr>
          <a:xfrm flipV="1">
            <a:off x="6019530" y="4666496"/>
            <a:ext cx="1516630" cy="1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80A9B28F-A913-F5C8-51F9-24B9F33AFB0A}"/>
              </a:ext>
            </a:extLst>
          </p:cNvPr>
          <p:cNvCxnSpPr>
            <a:cxnSpLocks/>
            <a:stCxn id="20" idx="3"/>
            <a:endCxn id="14" idx="1"/>
          </p:cNvCxnSpPr>
          <p:nvPr/>
        </p:nvCxnSpPr>
        <p:spPr>
          <a:xfrm flipV="1">
            <a:off x="6019530" y="3861048"/>
            <a:ext cx="1516630" cy="16156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8B8E79EE-A080-8F08-A525-0F6EC87A9453}"/>
              </a:ext>
            </a:extLst>
          </p:cNvPr>
          <p:cNvCxnSpPr>
            <a:cxnSpLocks/>
            <a:stCxn id="18" idx="3"/>
            <a:endCxn id="14" idx="1"/>
          </p:cNvCxnSpPr>
          <p:nvPr/>
        </p:nvCxnSpPr>
        <p:spPr>
          <a:xfrm>
            <a:off x="6005848" y="3861048"/>
            <a:ext cx="153031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D667F9D4-D978-EA4A-6C10-CE4E894A225D}"/>
              </a:ext>
            </a:extLst>
          </p:cNvPr>
          <p:cNvCxnSpPr>
            <a:cxnSpLocks/>
            <a:stCxn id="19" idx="3"/>
            <a:endCxn id="14" idx="1"/>
          </p:cNvCxnSpPr>
          <p:nvPr/>
        </p:nvCxnSpPr>
        <p:spPr>
          <a:xfrm flipV="1">
            <a:off x="6019530" y="3861048"/>
            <a:ext cx="1516630" cy="8055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B5934958-DE99-8C21-F20D-63A988E50D19}"/>
              </a:ext>
            </a:extLst>
          </p:cNvPr>
          <p:cNvCxnSpPr>
            <a:cxnSpLocks/>
            <a:stCxn id="21" idx="3"/>
            <a:endCxn id="14" idx="1"/>
          </p:cNvCxnSpPr>
          <p:nvPr/>
        </p:nvCxnSpPr>
        <p:spPr>
          <a:xfrm flipV="1">
            <a:off x="6019530" y="3861048"/>
            <a:ext cx="1516630" cy="23463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78366AAA-808F-DE87-592A-E3028496A0A2}"/>
              </a:ext>
            </a:extLst>
          </p:cNvPr>
          <p:cNvCxnSpPr>
            <a:cxnSpLocks/>
            <a:stCxn id="20" idx="3"/>
            <a:endCxn id="15" idx="1"/>
          </p:cNvCxnSpPr>
          <p:nvPr/>
        </p:nvCxnSpPr>
        <p:spPr>
          <a:xfrm flipV="1">
            <a:off x="6019530" y="4666496"/>
            <a:ext cx="1516630" cy="8102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CCF7BCDF-8B4C-47E9-23FE-ADF32C45ADB3}"/>
              </a:ext>
            </a:extLst>
          </p:cNvPr>
          <p:cNvCxnSpPr>
            <a:cxnSpLocks/>
            <a:stCxn id="21" idx="3"/>
            <a:endCxn id="15" idx="1"/>
          </p:cNvCxnSpPr>
          <p:nvPr/>
        </p:nvCxnSpPr>
        <p:spPr>
          <a:xfrm flipV="1">
            <a:off x="6019530" y="4666496"/>
            <a:ext cx="1516630" cy="15408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D13DF5D1-9946-948C-DDB9-E43D9D8CC62F}"/>
              </a:ext>
            </a:extLst>
          </p:cNvPr>
          <p:cNvCxnSpPr>
            <a:cxnSpLocks/>
            <a:stCxn id="20" idx="3"/>
            <a:endCxn id="17" idx="1"/>
          </p:cNvCxnSpPr>
          <p:nvPr/>
        </p:nvCxnSpPr>
        <p:spPr>
          <a:xfrm flipV="1">
            <a:off x="6019530" y="5476582"/>
            <a:ext cx="1516630" cy="1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9B505045-B4BA-F0BF-7758-F58E072FFCC5}"/>
              </a:ext>
            </a:extLst>
          </p:cNvPr>
          <p:cNvCxnSpPr>
            <a:cxnSpLocks/>
            <a:stCxn id="21" idx="3"/>
            <a:endCxn id="17" idx="1"/>
          </p:cNvCxnSpPr>
          <p:nvPr/>
        </p:nvCxnSpPr>
        <p:spPr>
          <a:xfrm flipV="1">
            <a:off x="6019530" y="5476582"/>
            <a:ext cx="1516630" cy="7307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387C9EFD-571D-DB80-3FB7-4E43E201D407}"/>
              </a:ext>
            </a:extLst>
          </p:cNvPr>
          <p:cNvSpPr txBox="1"/>
          <p:nvPr/>
        </p:nvSpPr>
        <p:spPr>
          <a:xfrm>
            <a:off x="5375920" y="6076626"/>
            <a:ext cx="67979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Belova, Chang </a:t>
            </a:r>
            <a:r>
              <a:rPr lang="de-DE" sz="800" dirty="0" err="1"/>
              <a:t>Rundgren</a:t>
            </a:r>
            <a:r>
              <a:rPr lang="de-DE" sz="800" dirty="0"/>
              <a:t> &amp; Eilks, 2015</a:t>
            </a:r>
          </a:p>
        </p:txBody>
      </p:sp>
    </p:spTree>
    <p:extLst>
      <p:ext uri="{BB962C8B-B14F-4D97-AF65-F5344CB8AC3E}">
        <p14:creationId xmlns:p14="http://schemas.microsoft.com/office/powerpoint/2010/main" val="1500073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637052" y="771712"/>
            <a:ext cx="4289703" cy="936104"/>
          </a:xfrm>
        </p:spPr>
        <p:txBody>
          <a:bodyPr rtlCol="0">
            <a:normAutofit/>
          </a:bodyPr>
          <a:lstStyle/>
          <a:p>
            <a:pPr algn="r" rtl="1">
              <a:defRPr/>
            </a:pPr>
            <a:r>
              <a:rPr lang="ar-SA" sz="3600" b="1" dirty="0"/>
              <a:t>فكرة المعلومات المُفلترة</a:t>
            </a:r>
            <a:endParaRPr lang="de-DE" sz="3600" b="1" dirty="0">
              <a:latin typeface="+mn-lt"/>
              <a:cs typeface="Arial" pitchFamily="34" charset="0"/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3049141" y="5981247"/>
            <a:ext cx="9142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200" dirty="0">
                <a:cs typeface="Arial" charset="0"/>
              </a:rPr>
              <a:t>(</a:t>
            </a:r>
            <a:r>
              <a:rPr lang="de-DE" sz="1200" dirty="0" err="1">
                <a:cs typeface="Arial" charset="0"/>
              </a:rPr>
              <a:t>Lippel</a:t>
            </a:r>
            <a:r>
              <a:rPr lang="de-DE" sz="1200" dirty="0">
                <a:cs typeface="Arial" charset="0"/>
              </a:rPr>
              <a:t>, </a:t>
            </a:r>
            <a:r>
              <a:rPr lang="de-DE" sz="1200" dirty="0" err="1">
                <a:cs typeface="Arial" charset="0"/>
              </a:rPr>
              <a:t>Stuckey</a:t>
            </a:r>
            <a:r>
              <a:rPr lang="de-DE" sz="1200" dirty="0">
                <a:cs typeface="Arial" charset="0"/>
              </a:rPr>
              <a:t> &amp; Eilks, 2012; Eilks, Nielsen, &amp; Hofstein, 2012)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B215BF9-55CA-DFC1-464C-9235E63252CF}"/>
              </a:ext>
            </a:extLst>
          </p:cNvPr>
          <p:cNvGrpSpPr/>
          <p:nvPr/>
        </p:nvGrpSpPr>
        <p:grpSpPr>
          <a:xfrm>
            <a:off x="2053208" y="1792639"/>
            <a:ext cx="8291264" cy="4065107"/>
            <a:chOff x="2123998" y="1884174"/>
            <a:chExt cx="8291264" cy="4065107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33C42FDE-38C3-8C4B-81CE-7839D5EF1FBA}"/>
                </a:ext>
              </a:extLst>
            </p:cNvPr>
            <p:cNvGrpSpPr/>
            <p:nvPr/>
          </p:nvGrpSpPr>
          <p:grpSpPr>
            <a:xfrm>
              <a:off x="2123998" y="1884174"/>
              <a:ext cx="7992888" cy="409611"/>
              <a:chOff x="611560" y="1871938"/>
              <a:chExt cx="7992888" cy="409611"/>
            </a:xfrm>
          </p:grpSpPr>
          <p:sp>
            <p:nvSpPr>
              <p:cNvPr id="14" name="Abgerundetes Rechteck 13">
                <a:extLst>
                  <a:ext uri="{FF2B5EF4-FFF2-40B4-BE49-F238E27FC236}">
                    <a16:creationId xmlns:a16="http://schemas.microsoft.com/office/drawing/2014/main" id="{1FBD0ABF-858C-E54F-AF55-4C86A9BE901E}"/>
                  </a:ext>
                </a:extLst>
              </p:cNvPr>
              <p:cNvSpPr/>
              <p:nvPr/>
            </p:nvSpPr>
            <p:spPr>
              <a:xfrm>
                <a:off x="611560" y="1881439"/>
                <a:ext cx="7992888" cy="40011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" name="Textfeld 4"/>
              <p:cNvSpPr txBox="1"/>
              <p:nvPr/>
            </p:nvSpPr>
            <p:spPr>
              <a:xfrm>
                <a:off x="611560" y="1871938"/>
                <a:ext cx="7992888" cy="369332"/>
              </a:xfrm>
              <a:prstGeom prst="rect">
                <a:avLst/>
              </a:prstGeom>
              <a:noFill/>
              <a:ln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SA" b="1" dirty="0"/>
                  <a:t>العلم، العلماء، المعلومات العلمية</a:t>
                </a:r>
                <a:endParaRPr lang="de-DE" b="1" dirty="0">
                  <a:cs typeface="Arial" pitchFamily="34" charset="0"/>
                </a:endParaRPr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A02CA77A-77F3-164B-BEBA-F9103C0257AB}"/>
                </a:ext>
              </a:extLst>
            </p:cNvPr>
            <p:cNvGrpSpPr/>
            <p:nvPr/>
          </p:nvGrpSpPr>
          <p:grpSpPr>
            <a:xfrm>
              <a:off x="2135560" y="5541620"/>
              <a:ext cx="7992888" cy="407661"/>
              <a:chOff x="611560" y="5541619"/>
              <a:chExt cx="7992888" cy="407661"/>
            </a:xfrm>
          </p:grpSpPr>
          <p:sp>
            <p:nvSpPr>
              <p:cNvPr id="15" name="Abgerundetes Rechteck 14">
                <a:extLst>
                  <a:ext uri="{FF2B5EF4-FFF2-40B4-BE49-F238E27FC236}">
                    <a16:creationId xmlns:a16="http://schemas.microsoft.com/office/drawing/2014/main" id="{61D0B0DA-E6D3-D641-A430-DFF67D5C9F7B}"/>
                  </a:ext>
                </a:extLst>
              </p:cNvPr>
              <p:cNvSpPr/>
              <p:nvPr/>
            </p:nvSpPr>
            <p:spPr>
              <a:xfrm>
                <a:off x="611560" y="5541619"/>
                <a:ext cx="7992888" cy="40766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" name="Textfeld 5"/>
              <p:cNvSpPr txBox="1"/>
              <p:nvPr/>
            </p:nvSpPr>
            <p:spPr>
              <a:xfrm>
                <a:off x="611560" y="5541619"/>
                <a:ext cx="7992888" cy="400110"/>
              </a:xfrm>
              <a:prstGeom prst="rect">
                <a:avLst/>
              </a:prstGeom>
              <a:noFill/>
              <a:ln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SA" sz="2000" b="1" dirty="0"/>
                  <a:t>المواطنون (غير العلماء)</a:t>
                </a:r>
                <a:endParaRPr lang="de-DE" sz="2000" b="1" dirty="0">
                  <a:cs typeface="Arial" pitchFamily="34" charset="0"/>
                </a:endParaRPr>
              </a:p>
            </p:txBody>
          </p:sp>
        </p:grp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80DFB581-A6DF-3B45-BEAA-C8582B9A9B5D}"/>
                </a:ext>
              </a:extLst>
            </p:cNvPr>
            <p:cNvSpPr txBox="1"/>
            <p:nvPr/>
          </p:nvSpPr>
          <p:spPr>
            <a:xfrm>
              <a:off x="2123998" y="2329177"/>
              <a:ext cx="3517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A" b="1" dirty="0">
                  <a:solidFill>
                    <a:srgbClr val="025952"/>
                  </a:solidFill>
                </a:rPr>
                <a:t>من يقوم بفلترة المعلومات؟</a:t>
              </a:r>
              <a:endParaRPr lang="de-DE" b="1" dirty="0">
                <a:solidFill>
                  <a:srgbClr val="025952"/>
                </a:solidFill>
              </a:endParaRPr>
            </a:p>
          </p:txBody>
        </p:sp>
        <p:pic>
          <p:nvPicPr>
            <p:cNvPr id="4" name="Grafik 3" descr="Filter">
              <a:extLst>
                <a:ext uri="{FF2B5EF4-FFF2-40B4-BE49-F238E27FC236}">
                  <a16:creationId xmlns:a16="http://schemas.microsoft.com/office/drawing/2014/main" id="{D6C26AEC-AE6F-2B43-B102-23D4D2740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14156" y="2316943"/>
              <a:ext cx="3384376" cy="3601629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51D1D0BC-A0DE-BF46-81EC-765DE1A1B135}"/>
                </a:ext>
              </a:extLst>
            </p:cNvPr>
            <p:cNvSpPr txBox="1"/>
            <p:nvPr/>
          </p:nvSpPr>
          <p:spPr>
            <a:xfrm>
              <a:off x="5946346" y="2329177"/>
              <a:ext cx="446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A" b="1" dirty="0">
                  <a:solidFill>
                    <a:srgbClr val="025952"/>
                  </a:solidFill>
                </a:rPr>
                <a:t>كيف يتم فلترة المعلومات؟</a:t>
              </a:r>
              <a:endParaRPr lang="de-DE" b="1" dirty="0">
                <a:solidFill>
                  <a:srgbClr val="025952"/>
                </a:solidFill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0E38C111-1CA6-8048-9C0B-838FFDEE3AFB}"/>
                </a:ext>
              </a:extLst>
            </p:cNvPr>
            <p:cNvSpPr txBox="1"/>
            <p:nvPr/>
          </p:nvSpPr>
          <p:spPr>
            <a:xfrm>
              <a:off x="2534853" y="2991219"/>
              <a:ext cx="2652302" cy="1938992"/>
            </a:xfrm>
            <a:prstGeom prst="rect">
              <a:avLst/>
            </a:prstGeom>
            <a:noFill/>
            <a:ln cmpd="sng"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A" sz="2000" dirty="0">
                  <a:cs typeface="Arial" pitchFamily="34" charset="0"/>
                </a:rPr>
                <a:t>صحافيون</a:t>
              </a:r>
              <a:endParaRPr lang="de-DE" sz="2000" dirty="0">
                <a:cs typeface="Arial" pitchFamily="34" charset="0"/>
              </a:endParaRPr>
            </a:p>
            <a:p>
              <a:pPr algn="ctr" rtl="1"/>
              <a:r>
                <a:rPr lang="ar-SA" sz="2000" dirty="0">
                  <a:cs typeface="Arial" pitchFamily="34" charset="0"/>
                </a:rPr>
                <a:t>ساسة</a:t>
              </a:r>
              <a:endParaRPr lang="de-DE" sz="2000" dirty="0">
                <a:cs typeface="Arial" pitchFamily="34" charset="0"/>
              </a:endParaRPr>
            </a:p>
            <a:p>
              <a:pPr algn="ctr" rtl="1"/>
              <a:r>
                <a:rPr lang="ar-SA" sz="2000" dirty="0">
                  <a:cs typeface="Arial" pitchFamily="34" charset="0"/>
                </a:rPr>
                <a:t>مُعلِنون</a:t>
              </a:r>
              <a:endParaRPr lang="de-DE" sz="2000" dirty="0">
                <a:cs typeface="Arial" pitchFamily="34" charset="0"/>
              </a:endParaRPr>
            </a:p>
            <a:p>
              <a:pPr algn="ctr" rtl="1"/>
              <a:r>
                <a:rPr lang="ar-SA" sz="2000" dirty="0">
                  <a:cs typeface="Arial" pitchFamily="34" charset="0"/>
                </a:rPr>
                <a:t>جهات ضاغطة</a:t>
              </a:r>
              <a:endParaRPr lang="de-DE" sz="2000" dirty="0">
                <a:cs typeface="Arial" pitchFamily="34" charset="0"/>
              </a:endParaRPr>
            </a:p>
            <a:p>
              <a:pPr algn="ctr" rtl="1"/>
              <a:r>
                <a:rPr lang="ar-SA" sz="2000" dirty="0">
                  <a:cs typeface="Arial" pitchFamily="34" charset="0"/>
                </a:rPr>
                <a:t>جماعات المصالح</a:t>
              </a:r>
              <a:endParaRPr lang="de-DE" sz="2000" dirty="0">
                <a:cs typeface="Arial" pitchFamily="34" charset="0"/>
              </a:endParaRPr>
            </a:p>
            <a:p>
              <a:pPr algn="ctr"/>
              <a:r>
                <a:rPr lang="de-DE" sz="2000" dirty="0">
                  <a:cs typeface="Arial" pitchFamily="34" charset="0"/>
                </a:rPr>
                <a:t>…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11D655A2-B1D3-0641-A9A9-D932A250D467}"/>
                </a:ext>
              </a:extLst>
            </p:cNvPr>
            <p:cNvSpPr txBox="1"/>
            <p:nvPr/>
          </p:nvSpPr>
          <p:spPr>
            <a:xfrm>
              <a:off x="6809701" y="4052063"/>
              <a:ext cx="31083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ar-SA" dirty="0"/>
                <a:t>الاهتمامات، المعتقدات، المواقف، ...</a:t>
              </a:r>
              <a:endParaRPr lang="de-DE" sz="2000" dirty="0">
                <a:cs typeface="Arial" pitchFamily="34" charset="0"/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1E115D68-8778-5B42-A046-C7411EF49457}"/>
                </a:ext>
              </a:extLst>
            </p:cNvPr>
            <p:cNvSpPr/>
            <p:nvPr/>
          </p:nvSpPr>
          <p:spPr>
            <a:xfrm>
              <a:off x="7397759" y="2852857"/>
              <a:ext cx="25202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 rtl="1"/>
              <a:r>
                <a:rPr lang="ar-SA" dirty="0"/>
                <a:t>الاختيار، الفهم، الاهتمام (أو عدمه)، التحمّس (أو عدمه)، ...</a:t>
              </a:r>
              <a:endParaRPr lang="de-DE" dirty="0">
                <a:cs typeface="Arial" pitchFamily="34" charset="0"/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27EDE773-FDB7-D54A-94C8-EAFA2AD3EFFB}"/>
                </a:ext>
              </a:extLst>
            </p:cNvPr>
            <p:cNvSpPr/>
            <p:nvPr/>
          </p:nvSpPr>
          <p:spPr>
            <a:xfrm>
              <a:off x="6809701" y="4730019"/>
              <a:ext cx="3108339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just" rtl="1"/>
              <a:r>
                <a:rPr lang="ar-SA" dirty="0"/>
                <a:t>المهارات في الشرح، والكتابة، والتوضيح، ...</a:t>
              </a:r>
              <a:endParaRPr lang="de-DE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40010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37B7C-DDF4-1CC6-0037-445661FF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العلم ووسائل الإعلام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2E2E8C-4D4F-C934-47C9-40CDEEBA0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3750" y="1557338"/>
            <a:ext cx="9360842" cy="4608513"/>
          </a:xfrm>
        </p:spPr>
        <p:txBody>
          <a:bodyPr/>
          <a:lstStyle/>
          <a:p>
            <a:pPr lvl="0" algn="r" rtl="1" eaLnBrk="0" hangingPunct="0">
              <a:spcBef>
                <a:spcPct val="20000"/>
              </a:spcBef>
              <a:buFont typeface="Symbol" pitchFamily="2" charset="2"/>
              <a:buChar char="-"/>
            </a:pPr>
            <a:r>
              <a:rPr lang="ar-SA" sz="2400" dirty="0"/>
              <a:t>يُشكِّل فهم الجمهور للعلم</a:t>
            </a:r>
          </a:p>
          <a:p>
            <a:pPr lvl="0" algn="r" rtl="1" eaLnBrk="0" hangingPunct="0">
              <a:spcBef>
                <a:spcPct val="20000"/>
              </a:spcBef>
              <a:buFont typeface="Symbol" pitchFamily="2" charset="2"/>
              <a:buChar char="-"/>
            </a:pPr>
            <a:r>
              <a:rPr lang="ar-SA" sz="2400" dirty="0"/>
              <a:t>كلما زاد الاستهلاك، أصبح الطابع أكثر سلبية.</a:t>
            </a:r>
            <a:endParaRPr lang="de-DE" sz="2400" spc="0" dirty="0">
              <a:ea typeface="ＭＳ Ｐゴシック" charset="0"/>
              <a:cs typeface="Arial" panose="020B0604020202020204" pitchFamily="34" charset="0"/>
            </a:endParaRPr>
          </a:p>
          <a:p>
            <a:pPr>
              <a:buFont typeface="Symbol" pitchFamily="2" charset="2"/>
              <a:buChar char="-"/>
            </a:pP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0C66FE4-B7ED-3EC5-4DA3-FDD63073E853}"/>
              </a:ext>
            </a:extLst>
          </p:cNvPr>
          <p:cNvSpPr txBox="1">
            <a:spLocks/>
          </p:cNvSpPr>
          <p:nvPr/>
        </p:nvSpPr>
        <p:spPr>
          <a:xfrm>
            <a:off x="0" y="6310312"/>
            <a:ext cx="633670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ea typeface="ＭＳ Ｐゴシック" charset="0"/>
              </a:rPr>
              <a:t>(</a:t>
            </a:r>
            <a:r>
              <a:rPr lang="de-DE" sz="1200" dirty="0" err="1">
                <a:ea typeface="ＭＳ Ｐゴシック" charset="0"/>
              </a:rPr>
              <a:t>Dhingra</a:t>
            </a:r>
            <a:r>
              <a:rPr lang="de-DE" sz="1200" dirty="0">
                <a:ea typeface="ＭＳ Ｐゴシック" charset="0"/>
              </a:rPr>
              <a:t>, 2003; </a:t>
            </a:r>
            <a:r>
              <a:rPr lang="de-DE" sz="1200" dirty="0" err="1">
                <a:ea typeface="ＭＳ Ｐゴシック" charset="0"/>
              </a:rPr>
              <a:t>Guerris</a:t>
            </a:r>
            <a:r>
              <a:rPr lang="de-DE" sz="1200" dirty="0">
                <a:ea typeface="ＭＳ Ｐゴシック" charset="0"/>
              </a:rPr>
              <a:t> et all., 2020; Maier et al., 2014; Lee &amp; Niederdeppe, 2011; </a:t>
            </a:r>
            <a:r>
              <a:rPr lang="de-DE" sz="1200" baseline="30000" dirty="0">
                <a:ea typeface="ＭＳ Ｐゴシック" charset="0"/>
              </a:rPr>
              <a:t>1</a:t>
            </a:r>
            <a:r>
              <a:rPr lang="de-DE" sz="1200" dirty="0">
                <a:ea typeface="ＭＳ Ｐゴシック" charset="0"/>
              </a:rPr>
              <a:t>Hove, </a:t>
            </a:r>
            <a:r>
              <a:rPr lang="de-DE" sz="1200" dirty="0" err="1">
                <a:ea typeface="ＭＳ Ｐゴシック" charset="0"/>
              </a:rPr>
              <a:t>Paek</a:t>
            </a:r>
            <a:r>
              <a:rPr lang="de-DE" sz="1200" dirty="0">
                <a:ea typeface="ＭＳ Ｐゴシック" charset="0"/>
              </a:rPr>
              <a:t> &amp; </a:t>
            </a:r>
            <a:r>
              <a:rPr lang="de-DE" sz="1200" dirty="0" err="1">
                <a:ea typeface="ＭＳ Ｐゴシック" charset="0"/>
              </a:rPr>
              <a:t>Isaacson</a:t>
            </a:r>
            <a:r>
              <a:rPr lang="de-DE" sz="1200" dirty="0">
                <a:ea typeface="ＭＳ Ｐゴシック" charset="0"/>
              </a:rPr>
              <a:t>, 2011, p. 524;  </a:t>
            </a:r>
            <a:r>
              <a:rPr lang="de-DE" sz="1200" dirty="0" err="1">
                <a:ea typeface="ＭＳ Ｐゴシック" charset="0"/>
              </a:rPr>
              <a:t>image</a:t>
            </a:r>
            <a:r>
              <a:rPr lang="de-DE" sz="1200" dirty="0">
                <a:ea typeface="ＭＳ Ｐゴシック" charset="0"/>
              </a:rPr>
              <a:t> </a:t>
            </a:r>
            <a:r>
              <a:rPr lang="de-DE" sz="1200" dirty="0" err="1">
                <a:ea typeface="ＭＳ Ｐゴシック" charset="0"/>
              </a:rPr>
              <a:t>created</a:t>
            </a:r>
            <a:r>
              <a:rPr lang="de-DE" sz="1200" dirty="0">
                <a:ea typeface="ＭＳ Ｐゴシック" charset="0"/>
              </a:rPr>
              <a:t> </a:t>
            </a:r>
            <a:r>
              <a:rPr lang="de-DE" sz="1200" dirty="0" err="1">
                <a:ea typeface="ＭＳ Ｐゴシック" charset="0"/>
              </a:rPr>
              <a:t>with</a:t>
            </a:r>
            <a:r>
              <a:rPr lang="de-DE" sz="1200" dirty="0">
                <a:ea typeface="ＭＳ Ｐゴシック" charset="0"/>
              </a:rPr>
              <a:t> ChatGPT)</a:t>
            </a:r>
            <a:endParaRPr lang="de-DE" sz="1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84EE799-9503-8B6D-BB11-FFAEA13FA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352" y="2493597"/>
            <a:ext cx="5683250" cy="367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55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37B7C-DDF4-1CC6-0037-445661FF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العلم ووسائل الإعلام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2E2E8C-4D4F-C934-47C9-40CDEEBA0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1531" y="1567171"/>
            <a:ext cx="5688434" cy="4608513"/>
          </a:xfrm>
        </p:spPr>
        <p:txBody>
          <a:bodyPr/>
          <a:lstStyle/>
          <a:p>
            <a:pPr lvl="0" algn="r" rtl="1" eaLnBrk="0" hangingPunct="0">
              <a:spcBef>
                <a:spcPct val="20000"/>
              </a:spcBef>
              <a:buFont typeface="Symbol" pitchFamily="2" charset="2"/>
              <a:buChar char="-"/>
            </a:pPr>
            <a:r>
              <a:rPr lang="ar-SA" sz="2400" dirty="0"/>
              <a:t>يؤثّر على أفكار الشباب</a:t>
            </a:r>
            <a:endParaRPr lang="de-DE" sz="2400" spc="0" dirty="0">
              <a:ea typeface="ＭＳ Ｐゴシック" charset="0"/>
              <a:cs typeface="Arial" panose="020B0604020202020204" pitchFamily="34" charset="0"/>
            </a:endParaRPr>
          </a:p>
          <a:p>
            <a:pPr lvl="1" algn="r" rtl="1" eaLnBrk="0" hangingPunct="0">
              <a:spcBef>
                <a:spcPct val="20000"/>
              </a:spcBef>
              <a:buFont typeface="Symbol" pitchFamily="2" charset="2"/>
              <a:buChar char="-"/>
            </a:pPr>
            <a:r>
              <a:rPr lang="ar-SA" dirty="0"/>
              <a:t>حول العلم (أو طبيعة العلم)</a:t>
            </a:r>
          </a:p>
          <a:p>
            <a:pPr lvl="1" algn="r" rtl="1" eaLnBrk="0" hangingPunct="0">
              <a:spcBef>
                <a:spcPct val="20000"/>
              </a:spcBef>
              <a:buFont typeface="Symbol" pitchFamily="2" charset="2"/>
              <a:buChar char="-"/>
            </a:pPr>
            <a:r>
              <a:rPr lang="ar-SA" dirty="0"/>
              <a:t>سلوكهم في القرارات الاجتماعية-العلمية</a:t>
            </a:r>
            <a:br>
              <a:rPr lang="ar-SA" dirty="0"/>
            </a:br>
            <a:r>
              <a:rPr lang="de-DE" sz="2400" spc="0" dirty="0">
                <a:ea typeface="ＭＳ Ｐゴシック" charset="0"/>
                <a:cs typeface="Arial" panose="020B0604020202020204" pitchFamily="34" charset="0"/>
              </a:rPr>
              <a:t> </a:t>
            </a:r>
          </a:p>
          <a:p>
            <a:pPr lvl="0" eaLnBrk="0" hangingPunct="0">
              <a:lnSpc>
                <a:spcPct val="90000"/>
              </a:lnSpc>
              <a:spcBef>
                <a:spcPct val="20000"/>
              </a:spcBef>
              <a:buFont typeface="Symbol" pitchFamily="2" charset="2"/>
              <a:buChar char="-"/>
            </a:pPr>
            <a:endParaRPr lang="de-DE" sz="1200" dirty="0">
              <a:ea typeface="ＭＳ Ｐゴシック" charset="0"/>
            </a:endParaRPr>
          </a:p>
          <a:p>
            <a:pPr>
              <a:buFont typeface="Symbol" pitchFamily="2" charset="2"/>
              <a:buChar char="-"/>
            </a:pPr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2036DCBE-4896-B163-5705-62088551E1F8}"/>
              </a:ext>
            </a:extLst>
          </p:cNvPr>
          <p:cNvSpPr txBox="1">
            <a:spLocks/>
          </p:cNvSpPr>
          <p:nvPr/>
        </p:nvSpPr>
        <p:spPr>
          <a:xfrm>
            <a:off x="0" y="6310312"/>
            <a:ext cx="633670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ea typeface="ＭＳ Ｐゴシック" charset="0"/>
              </a:rPr>
              <a:t>(</a:t>
            </a:r>
            <a:r>
              <a:rPr lang="de-DE" sz="1200" dirty="0" err="1">
                <a:ea typeface="ＭＳ Ｐゴシック" charset="0"/>
              </a:rPr>
              <a:t>Dhingra</a:t>
            </a:r>
            <a:r>
              <a:rPr lang="de-DE" sz="1200" dirty="0">
                <a:ea typeface="ＭＳ Ｐゴシック" charset="0"/>
              </a:rPr>
              <a:t>, 2003; </a:t>
            </a:r>
            <a:r>
              <a:rPr lang="de-DE" sz="1200" dirty="0" err="1">
                <a:ea typeface="ＭＳ Ｐゴシック" charset="0"/>
              </a:rPr>
              <a:t>Guerris</a:t>
            </a:r>
            <a:r>
              <a:rPr lang="de-DE" sz="1200" dirty="0">
                <a:ea typeface="ＭＳ Ｐゴシック" charset="0"/>
              </a:rPr>
              <a:t> et all., 2020; Maier et al., 2014; Lee &amp; Niederdeppe, 2011; </a:t>
            </a:r>
            <a:r>
              <a:rPr lang="de-DE" sz="1200" baseline="30000" dirty="0">
                <a:ea typeface="ＭＳ Ｐゴシック" charset="0"/>
              </a:rPr>
              <a:t>1</a:t>
            </a:r>
            <a:r>
              <a:rPr lang="de-DE" sz="1200" dirty="0">
                <a:ea typeface="ＭＳ Ｐゴシック" charset="0"/>
              </a:rPr>
              <a:t>Hove, </a:t>
            </a:r>
            <a:r>
              <a:rPr lang="de-DE" sz="1200" dirty="0" err="1">
                <a:ea typeface="ＭＳ Ｐゴシック" charset="0"/>
              </a:rPr>
              <a:t>Paek</a:t>
            </a:r>
            <a:r>
              <a:rPr lang="de-DE" sz="1200" dirty="0">
                <a:ea typeface="ＭＳ Ｐゴシック" charset="0"/>
              </a:rPr>
              <a:t> &amp; </a:t>
            </a:r>
            <a:r>
              <a:rPr lang="de-DE" sz="1200" dirty="0" err="1">
                <a:ea typeface="ＭＳ Ｐゴシック" charset="0"/>
              </a:rPr>
              <a:t>Isaacson</a:t>
            </a:r>
            <a:r>
              <a:rPr lang="de-DE" sz="1200" dirty="0">
                <a:ea typeface="ＭＳ Ｐゴシック" charset="0"/>
              </a:rPr>
              <a:t>, 2011, p. 524; </a:t>
            </a:r>
            <a:r>
              <a:rPr lang="de-DE" sz="1200" dirty="0" err="1">
                <a:ea typeface="ＭＳ Ｐゴシック" charset="0"/>
              </a:rPr>
              <a:t>image</a:t>
            </a:r>
            <a:r>
              <a:rPr lang="de-DE" sz="1200" dirty="0">
                <a:ea typeface="ＭＳ Ｐゴシック" charset="0"/>
              </a:rPr>
              <a:t> </a:t>
            </a:r>
            <a:r>
              <a:rPr lang="de-DE" sz="1200" dirty="0" err="1">
                <a:ea typeface="ＭＳ Ｐゴシック" charset="0"/>
              </a:rPr>
              <a:t>created</a:t>
            </a:r>
            <a:r>
              <a:rPr lang="de-DE" sz="1200" dirty="0">
                <a:ea typeface="ＭＳ Ｐゴシック" charset="0"/>
              </a:rPr>
              <a:t> </a:t>
            </a:r>
            <a:r>
              <a:rPr lang="de-DE" sz="1200" dirty="0" err="1">
                <a:ea typeface="ＭＳ Ｐゴシック" charset="0"/>
              </a:rPr>
              <a:t>with</a:t>
            </a:r>
            <a:r>
              <a:rPr lang="de-DE" sz="1200" dirty="0">
                <a:ea typeface="ＭＳ Ｐゴシック" charset="0"/>
              </a:rPr>
              <a:t> ChatGPT)</a:t>
            </a:r>
            <a:endParaRPr lang="de-DE" sz="1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77368B8-4129-655B-508C-E2BADA911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993" y="1863717"/>
            <a:ext cx="4534527" cy="304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94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2509</Words>
  <Application>Microsoft Office PowerPoint</Application>
  <PresentationFormat>Widescreen</PresentationFormat>
  <Paragraphs>282</Paragraphs>
  <Slides>31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Symbol</vt:lpstr>
      <vt:lpstr>Office</vt:lpstr>
      <vt:lpstr>الثقافة الإعلامية العلمية – الجوانب الأساسية لمشروع PRESS</vt:lpstr>
      <vt:lpstr>ما هي تجاربك مع وسائل الإعلام الحديثة (مثل وسائل التواصل الاجتماعي) في صفوف العلوم؟</vt:lpstr>
      <vt:lpstr>العلوم في وسائل الإعلام</vt:lpstr>
      <vt:lpstr>PowerPoint Presentation</vt:lpstr>
      <vt:lpstr>PowerPoint Presentation</vt:lpstr>
      <vt:lpstr>الثقافة الإعلامية العلمية</vt:lpstr>
      <vt:lpstr>فكرة المعلومات المُفلترة</vt:lpstr>
      <vt:lpstr>العلم ووسائل الإعلام</vt:lpstr>
      <vt:lpstr>العلم ووسائل الإعلام</vt:lpstr>
      <vt:lpstr>العلم ووسائل الإعلام</vt:lpstr>
      <vt:lpstr>بين التضليل والتلاعب</vt:lpstr>
      <vt:lpstr>بين التضليل والتلاعب</vt:lpstr>
      <vt:lpstr>بين التضليل والتلاعب</vt:lpstr>
      <vt:lpstr>الوسائط في صف الكيمياء – الوضع الحالي</vt:lpstr>
      <vt:lpstr>الوسائط في صف الكيمياء – المتطلبات</vt:lpstr>
      <vt:lpstr>مثال على سياق: الاستدامة في وسائل التواصل الاجتماعي</vt:lpstr>
      <vt:lpstr>اذهب إلى إحدى شبكات التواصل الاجتماعي التي تختارها وابحث عن الوسم ‎#الاستدامة. صف انطباعاتك!</vt:lpstr>
      <vt:lpstr>الاستدامة في وسائل التواصل الاجتماعي</vt:lpstr>
      <vt:lpstr>PowerPoint Presentation</vt:lpstr>
      <vt:lpstr>الأرقام</vt:lpstr>
      <vt:lpstr>تحليل المنشورات (N = 300)</vt:lpstr>
      <vt:lpstr>تسلسل تعليمي قصير حول الاستدامة في وسائل التواصل الاجتماعي</vt:lpstr>
      <vt:lpstr>"ما الذي يخطر ببالك عندما تسمع كلمة ‘الاستدامة’؟"</vt:lpstr>
      <vt:lpstr>مرحلة العمل</vt:lpstr>
      <vt:lpstr>منشوراتكم الخاصة – جولة معرض</vt:lpstr>
      <vt:lpstr>Mentimeter (يسارًا) مقابل الاستبيان اللاحق (يمينًا)</vt:lpstr>
      <vt:lpstr> المهمّة: ضعوا مخططًا لتسلسل تعليمي خاص بكم يُعزز الثقافة الإعلامية العلمية والتعليم من أجل التنمية المستدامة (ESD) اعملوا ضمن مجموعات!</vt:lpstr>
      <vt:lpstr>نقاش: كيف يمكننا تعزيز الثقافة الإعلامية العلمية (الناقدة) في صفوف العلوم؟</vt:lpstr>
      <vt:lpstr>أفكار ختاميّة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reviewer</dc:creator>
  <cp:lastModifiedBy>Iyad Malouf</cp:lastModifiedBy>
  <cp:revision>28</cp:revision>
  <dcterms:created xsi:type="dcterms:W3CDTF">2023-11-09T10:04:11Z</dcterms:created>
  <dcterms:modified xsi:type="dcterms:W3CDTF">2025-08-03T14:31:54Z</dcterms:modified>
</cp:coreProperties>
</file>