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585" r:id="rId2"/>
    <p:sldId id="257" r:id="rId3"/>
    <p:sldId id="590" r:id="rId4"/>
    <p:sldId id="258" r:id="rId5"/>
    <p:sldId id="587" r:id="rId6"/>
    <p:sldId id="588" r:id="rId7"/>
    <p:sldId id="589" r:id="rId8"/>
    <p:sldId id="259" r:id="rId9"/>
    <p:sldId id="260" r:id="rId10"/>
    <p:sldId id="261" r:id="rId11"/>
    <p:sldId id="262" r:id="rId12"/>
    <p:sldId id="263" r:id="rId13"/>
    <p:sldId id="264" r:id="rId14"/>
    <p:sldId id="265" r:id="rId15"/>
    <p:sldId id="266" r:id="rId16"/>
    <p:sldId id="267" r:id="rId17"/>
    <p:sldId id="58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8/3/2025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8/3/2025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8/3/2025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8/3/2025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תיבת טקסט 6">
            <a:extLst>
              <a:ext uri="{FF2B5EF4-FFF2-40B4-BE49-F238E27FC236}">
                <a16:creationId xmlns:a16="http://schemas.microsoft.com/office/drawing/2014/main" id="{4BBC0119-863F-B858-CA52-A97C8C99A100}"/>
              </a:ext>
            </a:extLst>
          </p:cNvPr>
          <p:cNvSpPr txBox="1"/>
          <p:nvPr/>
        </p:nvSpPr>
        <p:spPr>
          <a:xfrm>
            <a:off x="1597071" y="2979613"/>
            <a:ext cx="6048672" cy="584775"/>
          </a:xfrm>
          <a:prstGeom prst="rect">
            <a:avLst/>
          </a:prstGeom>
          <a:noFill/>
        </p:spPr>
        <p:txBody>
          <a:bodyPr wrap="square">
            <a:spAutoFit/>
          </a:bodyPr>
          <a:lstStyle/>
          <a:p>
            <a:r>
              <a:rPr lang="he-IL" sz="3200" b="1" dirty="0" err="1"/>
              <a:t>تعليم</a:t>
            </a:r>
            <a:r>
              <a:rPr lang="he-IL" sz="3200" b="1" dirty="0"/>
              <a:t> </a:t>
            </a:r>
            <a:r>
              <a:rPr lang="he-IL" sz="3200" b="1" dirty="0" err="1"/>
              <a:t>ذو</a:t>
            </a:r>
            <a:r>
              <a:rPr lang="he-IL" sz="3200" b="1" dirty="0"/>
              <a:t> </a:t>
            </a:r>
            <a:r>
              <a:rPr lang="he-IL" sz="3200" b="1" dirty="0" err="1"/>
              <a:t>صلة</a:t>
            </a:r>
            <a:r>
              <a:rPr lang="he-IL" sz="3200" b="1" dirty="0"/>
              <a:t> </a:t>
            </a:r>
            <a:r>
              <a:rPr lang="he-IL" sz="3200" b="1" dirty="0" err="1"/>
              <a:t>في</a:t>
            </a:r>
            <a:r>
              <a:rPr lang="he-IL" sz="3200" b="1" dirty="0"/>
              <a:t> </a:t>
            </a:r>
            <a:r>
              <a:rPr lang="he-IL" sz="3200" b="1" dirty="0" err="1"/>
              <a:t>العلوم</a:t>
            </a:r>
            <a:r>
              <a:rPr lang="he-IL" sz="3200" b="1" dirty="0"/>
              <a:t> </a:t>
            </a:r>
            <a:r>
              <a:rPr lang="he-IL" sz="3200" b="1" dirty="0" err="1"/>
              <a:t>من</a:t>
            </a:r>
            <a:r>
              <a:rPr lang="he-IL" sz="3200" b="1" dirty="0"/>
              <a:t> </a:t>
            </a:r>
            <a:r>
              <a:rPr lang="he-IL" sz="3200" b="1" dirty="0" err="1"/>
              <a:t>أجل</a:t>
            </a:r>
            <a:r>
              <a:rPr lang="he-IL" sz="3200" b="1" dirty="0"/>
              <a:t> </a:t>
            </a:r>
            <a:r>
              <a:rPr lang="he-IL" sz="3200" b="1" dirty="0" err="1"/>
              <a:t>الاستدامة</a:t>
            </a:r>
            <a:endParaRPr lang="he-IL" sz="3200" b="1" dirty="0"/>
          </a:p>
        </p:txBody>
      </p:sp>
      <p:sp>
        <p:nvSpPr>
          <p:cNvPr id="8" name="תיבת טקסט 7">
            <a:extLst>
              <a:ext uri="{FF2B5EF4-FFF2-40B4-BE49-F238E27FC236}">
                <a16:creationId xmlns:a16="http://schemas.microsoft.com/office/drawing/2014/main" id="{8BB2697B-B44B-1CCF-972E-D0C574CE2B8F}"/>
              </a:ext>
            </a:extLst>
          </p:cNvPr>
          <p:cNvSpPr txBox="1"/>
          <p:nvPr/>
        </p:nvSpPr>
        <p:spPr>
          <a:xfrm>
            <a:off x="1547664" y="3928058"/>
            <a:ext cx="6147486" cy="2123658"/>
          </a:xfrm>
          <a:prstGeom prst="rect">
            <a:avLst/>
          </a:prstGeom>
          <a:noFill/>
        </p:spPr>
        <p:txBody>
          <a:bodyPr wrap="square">
            <a:spAutoFit/>
          </a:bodyPr>
          <a:lstStyle/>
          <a:p>
            <a:pPr algn="ctr"/>
            <a:r>
              <a:rPr lang="ar-SA" sz="4400" b="1" dirty="0">
                <a:solidFill>
                  <a:schemeClr val="accent1">
                    <a:lumMod val="75000"/>
                  </a:schemeClr>
                </a:solidFill>
              </a:rPr>
              <a:t>السياسات والأنظمة الوطنية للتعليم من أجل التنمية المستدامة في إسرائيل</a:t>
            </a:r>
            <a:endParaRPr lang="he-IL" sz="4050" b="1" dirty="0">
              <a:solidFill>
                <a:schemeClr val="accent1">
                  <a:lumMod val="75000"/>
                </a:schemeClr>
              </a:solidFill>
            </a:endParaRPr>
          </a:p>
        </p:txBody>
      </p:sp>
      <p:pic>
        <p:nvPicPr>
          <p:cNvPr id="3" name="תמונה 2">
            <a:extLst>
              <a:ext uri="{FF2B5EF4-FFF2-40B4-BE49-F238E27FC236}">
                <a16:creationId xmlns:a16="http://schemas.microsoft.com/office/drawing/2014/main" id="{E9FCFD72-D20B-A50E-539C-5BD73AA43FA6}"/>
              </a:ext>
            </a:extLst>
          </p:cNvPr>
          <p:cNvPicPr>
            <a:picLocks noChangeAspect="1"/>
          </p:cNvPicPr>
          <p:nvPr/>
        </p:nvPicPr>
        <p:blipFill>
          <a:blip r:embed="rId2"/>
          <a:stretch>
            <a:fillRect/>
          </a:stretch>
        </p:blipFill>
        <p:spPr>
          <a:xfrm>
            <a:off x="3491880" y="648265"/>
            <a:ext cx="2586949" cy="1780304"/>
          </a:xfrm>
          <a:prstGeom prst="rect">
            <a:avLst/>
          </a:prstGeom>
        </p:spPr>
      </p:pic>
    </p:spTree>
    <p:extLst>
      <p:ext uri="{BB962C8B-B14F-4D97-AF65-F5344CB8AC3E}">
        <p14:creationId xmlns:p14="http://schemas.microsoft.com/office/powerpoint/2010/main" val="3650249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5400" b="1" dirty="0" err="1"/>
              <a:t>الهيئات</a:t>
            </a:r>
            <a:r>
              <a:rPr sz="5400" b="1" dirty="0"/>
              <a:t> </a:t>
            </a:r>
            <a:r>
              <a:rPr sz="5400" b="1" dirty="0" err="1"/>
              <a:t>الحكومية</a:t>
            </a:r>
            <a:r>
              <a:rPr sz="5400" b="1" dirty="0"/>
              <a:t> </a:t>
            </a:r>
            <a:r>
              <a:rPr sz="5400" b="1" dirty="0" err="1"/>
              <a:t>الرئيسية</a:t>
            </a:r>
            <a:endParaRPr sz="5400" b="1" dirty="0"/>
          </a:p>
        </p:txBody>
      </p:sp>
      <p:sp>
        <p:nvSpPr>
          <p:cNvPr id="3" name="Content Placeholder 2"/>
          <p:cNvSpPr>
            <a:spLocks noGrp="1"/>
          </p:cNvSpPr>
          <p:nvPr>
            <p:ph idx="1"/>
          </p:nvPr>
        </p:nvSpPr>
        <p:spPr/>
        <p:txBody>
          <a:bodyPr/>
          <a:lstStyle/>
          <a:p>
            <a:pPr algn="r" rtl="1"/>
            <a:r>
              <a:rPr sz="4000" dirty="0" err="1"/>
              <a:t>الجهات</a:t>
            </a:r>
            <a:r>
              <a:rPr sz="4000" dirty="0"/>
              <a:t> </a:t>
            </a:r>
            <a:r>
              <a:rPr sz="4000" dirty="0" err="1"/>
              <a:t>المسؤولة</a:t>
            </a:r>
            <a:r>
              <a:rPr sz="4000" dirty="0"/>
              <a:t> </a:t>
            </a:r>
            <a:r>
              <a:rPr sz="4000" dirty="0" err="1"/>
              <a:t>عن</a:t>
            </a:r>
            <a:r>
              <a:rPr sz="4000" dirty="0"/>
              <a:t> </a:t>
            </a:r>
            <a:r>
              <a:rPr sz="4000" dirty="0" err="1"/>
              <a:t>تنفيذ</a:t>
            </a:r>
            <a:r>
              <a:rPr sz="4000" dirty="0"/>
              <a:t> </a:t>
            </a:r>
            <a:r>
              <a:rPr sz="4000" dirty="0" err="1"/>
              <a:t>التعليم</a:t>
            </a:r>
            <a:r>
              <a:rPr sz="4000" dirty="0"/>
              <a:t> </a:t>
            </a:r>
            <a:r>
              <a:rPr sz="4000" dirty="0" err="1"/>
              <a:t>من</a:t>
            </a:r>
            <a:r>
              <a:rPr sz="4000" dirty="0"/>
              <a:t> </a:t>
            </a:r>
            <a:r>
              <a:rPr sz="4000" dirty="0" err="1"/>
              <a:t>أجل</a:t>
            </a:r>
            <a:r>
              <a:rPr sz="4000" dirty="0"/>
              <a:t> </a:t>
            </a:r>
            <a:r>
              <a:rPr sz="4000" dirty="0" err="1"/>
              <a:t>الاستدامة</a:t>
            </a:r>
            <a:r>
              <a:rPr sz="4000" dirty="0"/>
              <a:t>:</a:t>
            </a:r>
          </a:p>
          <a:p>
            <a:pPr algn="r" rtl="1"/>
            <a:r>
              <a:rPr sz="4000" dirty="0" err="1"/>
              <a:t>وزارة</a:t>
            </a:r>
            <a:r>
              <a:rPr sz="4000" dirty="0"/>
              <a:t> </a:t>
            </a:r>
            <a:r>
              <a:rPr sz="4000" dirty="0" err="1"/>
              <a:t>التربية</a:t>
            </a:r>
            <a:r>
              <a:rPr sz="4000" dirty="0"/>
              <a:t> </a:t>
            </a:r>
            <a:r>
              <a:rPr sz="4000" dirty="0" err="1"/>
              <a:t>والتعليم</a:t>
            </a:r>
            <a:endParaRPr sz="4000" dirty="0"/>
          </a:p>
          <a:p>
            <a:pPr algn="r" rtl="1"/>
            <a:r>
              <a:rPr sz="4000" dirty="0" err="1"/>
              <a:t>وزارة</a:t>
            </a:r>
            <a:r>
              <a:rPr sz="4000" dirty="0"/>
              <a:t> </a:t>
            </a:r>
            <a:r>
              <a:rPr sz="4000" dirty="0" err="1"/>
              <a:t>حماية</a:t>
            </a:r>
            <a:r>
              <a:rPr sz="4000" dirty="0"/>
              <a:t> </a:t>
            </a:r>
            <a:r>
              <a:rPr sz="4000" dirty="0" err="1"/>
              <a:t>البيئة</a:t>
            </a:r>
            <a:endParaRPr sz="4000" dirty="0"/>
          </a:p>
          <a:p>
            <a:pPr algn="r" rtl="1"/>
            <a:r>
              <a:rPr sz="4000" dirty="0" err="1"/>
              <a:t>تعاون</a:t>
            </a:r>
            <a:r>
              <a:rPr sz="4000" dirty="0"/>
              <a:t> </a:t>
            </a:r>
            <a:r>
              <a:rPr sz="4000" dirty="0" err="1"/>
              <a:t>بين</a:t>
            </a:r>
            <a:r>
              <a:rPr sz="4000" dirty="0"/>
              <a:t> </a:t>
            </a:r>
            <a:r>
              <a:rPr sz="4000" dirty="0" err="1"/>
              <a:t>السلطات</a:t>
            </a:r>
            <a:r>
              <a:rPr sz="4000" dirty="0"/>
              <a:t> </a:t>
            </a:r>
            <a:r>
              <a:rPr sz="4000" dirty="0" err="1"/>
              <a:t>المحلية</a:t>
            </a:r>
            <a:r>
              <a:rPr sz="4000" dirty="0"/>
              <a:t>، </a:t>
            </a:r>
            <a:r>
              <a:rPr sz="4000" dirty="0" err="1"/>
              <a:t>والمنظمات</a:t>
            </a:r>
            <a:r>
              <a:rPr sz="4000" dirty="0"/>
              <a:t> </a:t>
            </a:r>
            <a:r>
              <a:rPr sz="4000" dirty="0" err="1"/>
              <a:t>غير</a:t>
            </a:r>
            <a:r>
              <a:rPr sz="4000" dirty="0"/>
              <a:t> </a:t>
            </a:r>
            <a:r>
              <a:rPr sz="4000" dirty="0" err="1"/>
              <a:t>الحكومية</a:t>
            </a:r>
            <a:r>
              <a:rPr sz="4000" dirty="0"/>
              <a:t>، </a:t>
            </a:r>
            <a:r>
              <a:rPr sz="4000" dirty="0" err="1"/>
              <a:t>والمؤسسات</a:t>
            </a:r>
            <a:r>
              <a:rPr sz="4000" dirty="0"/>
              <a:t> </a:t>
            </a:r>
            <a:r>
              <a:rPr sz="4000" dirty="0" err="1"/>
              <a:t>الأكاديمية</a:t>
            </a:r>
            <a:endParaRPr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400" b="1" dirty="0" err="1"/>
              <a:t>دور</a:t>
            </a:r>
            <a:r>
              <a:rPr sz="5400" b="1" dirty="0"/>
              <a:t> </a:t>
            </a:r>
            <a:r>
              <a:rPr sz="5400" b="1" dirty="0" err="1"/>
              <a:t>وزارة</a:t>
            </a:r>
            <a:r>
              <a:rPr sz="5400" b="1" dirty="0"/>
              <a:t> </a:t>
            </a:r>
            <a:r>
              <a:rPr sz="5400" b="1" dirty="0" err="1"/>
              <a:t>التربية</a:t>
            </a:r>
            <a:r>
              <a:rPr sz="5400" b="1" dirty="0"/>
              <a:t> </a:t>
            </a:r>
            <a:r>
              <a:rPr sz="5400" b="1" dirty="0" err="1"/>
              <a:t>والتعليم</a:t>
            </a:r>
            <a:endParaRPr sz="5400" b="1" dirty="0"/>
          </a:p>
        </p:txBody>
      </p:sp>
      <p:sp>
        <p:nvSpPr>
          <p:cNvPr id="3" name="Content Placeholder 2"/>
          <p:cNvSpPr>
            <a:spLocks noGrp="1"/>
          </p:cNvSpPr>
          <p:nvPr>
            <p:ph idx="1"/>
          </p:nvPr>
        </p:nvSpPr>
        <p:spPr>
          <a:xfrm>
            <a:off x="457200" y="2113935"/>
            <a:ext cx="8229600" cy="4012228"/>
          </a:xfrm>
        </p:spPr>
        <p:txBody>
          <a:bodyPr/>
          <a:lstStyle/>
          <a:p>
            <a:pPr algn="r" rtl="1"/>
            <a:r>
              <a:rPr sz="4000" dirty="0" err="1"/>
              <a:t>إدراج</a:t>
            </a:r>
            <a:r>
              <a:rPr sz="4000" dirty="0"/>
              <a:t> </a:t>
            </a:r>
            <a:r>
              <a:rPr sz="4000" dirty="0" err="1"/>
              <a:t>مفاهيم</a:t>
            </a:r>
            <a:r>
              <a:rPr sz="4000" dirty="0"/>
              <a:t> </a:t>
            </a:r>
            <a:r>
              <a:rPr sz="4000" dirty="0" err="1"/>
              <a:t>الاستدامة</a:t>
            </a:r>
            <a:r>
              <a:rPr sz="4000" dirty="0"/>
              <a:t> </a:t>
            </a:r>
            <a:r>
              <a:rPr sz="4000" dirty="0" err="1"/>
              <a:t>في</a:t>
            </a:r>
            <a:r>
              <a:rPr sz="4000" dirty="0"/>
              <a:t> </a:t>
            </a:r>
            <a:r>
              <a:rPr sz="4000" dirty="0" err="1"/>
              <a:t>البرامج</a:t>
            </a:r>
            <a:r>
              <a:rPr sz="4000" dirty="0"/>
              <a:t> </a:t>
            </a:r>
            <a:r>
              <a:rPr sz="4000" dirty="0" err="1"/>
              <a:t>الدراسية</a:t>
            </a:r>
            <a:endParaRPr sz="4000" dirty="0"/>
          </a:p>
          <a:p>
            <a:pPr algn="r" rtl="1"/>
            <a:r>
              <a:rPr sz="4000" dirty="0" err="1"/>
              <a:t>تدريب</a:t>
            </a:r>
            <a:r>
              <a:rPr sz="4000" dirty="0"/>
              <a:t> </a:t>
            </a:r>
            <a:r>
              <a:rPr sz="4000" dirty="0" err="1"/>
              <a:t>المعلمين</a:t>
            </a:r>
            <a:endParaRPr sz="4000" dirty="0"/>
          </a:p>
          <a:p>
            <a:pPr algn="r" rtl="1"/>
            <a:r>
              <a:rPr sz="4000" dirty="0" err="1"/>
              <a:t>دعم</a:t>
            </a:r>
            <a:r>
              <a:rPr sz="4000" dirty="0"/>
              <a:t> </a:t>
            </a:r>
            <a:r>
              <a:rPr sz="4000" dirty="0" err="1"/>
              <a:t>المشاريع</a:t>
            </a:r>
            <a:r>
              <a:rPr sz="4000" dirty="0"/>
              <a:t> </a:t>
            </a:r>
            <a:r>
              <a:rPr sz="4000" dirty="0" err="1"/>
              <a:t>التربوية</a:t>
            </a:r>
            <a:r>
              <a:rPr sz="4000" dirty="0"/>
              <a:t> </a:t>
            </a:r>
            <a:r>
              <a:rPr sz="4000" dirty="0" err="1"/>
              <a:t>البيئية</a:t>
            </a:r>
            <a:r>
              <a:rPr sz="4000" dirty="0"/>
              <a:t> </a:t>
            </a:r>
            <a:r>
              <a:rPr sz="4000" dirty="0" err="1"/>
              <a:t>في</a:t>
            </a:r>
            <a:r>
              <a:rPr sz="4000" dirty="0"/>
              <a:t> </a:t>
            </a:r>
            <a:r>
              <a:rPr sz="4000" dirty="0" err="1"/>
              <a:t>المدارس</a:t>
            </a:r>
            <a:endParaRPr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5400" b="1" dirty="0" err="1"/>
              <a:t>دور</a:t>
            </a:r>
            <a:r>
              <a:rPr sz="5400" b="1" dirty="0"/>
              <a:t> </a:t>
            </a:r>
            <a:r>
              <a:rPr sz="5400" b="1" dirty="0" err="1"/>
              <a:t>وزارة</a:t>
            </a:r>
            <a:r>
              <a:rPr sz="5400" b="1" dirty="0"/>
              <a:t> </a:t>
            </a:r>
            <a:r>
              <a:rPr sz="5400" b="1" dirty="0" err="1"/>
              <a:t>حماية</a:t>
            </a:r>
            <a:r>
              <a:rPr sz="5400" b="1" dirty="0"/>
              <a:t> </a:t>
            </a:r>
            <a:r>
              <a:rPr sz="5400" b="1" dirty="0" err="1"/>
              <a:t>البيئة</a:t>
            </a:r>
            <a:endParaRPr sz="5400" b="1" dirty="0"/>
          </a:p>
        </p:txBody>
      </p:sp>
      <p:sp>
        <p:nvSpPr>
          <p:cNvPr id="3" name="Content Placeholder 2"/>
          <p:cNvSpPr>
            <a:spLocks noGrp="1"/>
          </p:cNvSpPr>
          <p:nvPr>
            <p:ph idx="1"/>
          </p:nvPr>
        </p:nvSpPr>
        <p:spPr>
          <a:xfrm>
            <a:off x="457200" y="1927123"/>
            <a:ext cx="8229600" cy="4199040"/>
          </a:xfrm>
        </p:spPr>
        <p:txBody>
          <a:bodyPr>
            <a:normAutofit/>
          </a:bodyPr>
          <a:lstStyle/>
          <a:p>
            <a:pPr algn="r" rtl="1"/>
            <a:r>
              <a:rPr sz="4000" dirty="0" err="1"/>
              <a:t>توفير</a:t>
            </a:r>
            <a:r>
              <a:rPr sz="4000" dirty="0"/>
              <a:t> </a:t>
            </a:r>
            <a:r>
              <a:rPr sz="4000" dirty="0" err="1"/>
              <a:t>الموارد</a:t>
            </a:r>
            <a:r>
              <a:rPr sz="4000" dirty="0"/>
              <a:t> </a:t>
            </a:r>
            <a:r>
              <a:rPr sz="4000" dirty="0" err="1"/>
              <a:t>والدعم</a:t>
            </a:r>
            <a:r>
              <a:rPr sz="4000" dirty="0"/>
              <a:t> </a:t>
            </a:r>
            <a:r>
              <a:rPr sz="4000" dirty="0" err="1"/>
              <a:t>للمدارس</a:t>
            </a:r>
            <a:r>
              <a:rPr lang="he-IL" sz="4000" dirty="0"/>
              <a:t>.</a:t>
            </a:r>
            <a:endParaRPr sz="4000" dirty="0"/>
          </a:p>
          <a:p>
            <a:pPr algn="r" rtl="1"/>
            <a:r>
              <a:rPr sz="4000" dirty="0" err="1"/>
              <a:t>تنفيذ</a:t>
            </a:r>
            <a:r>
              <a:rPr sz="4000" dirty="0"/>
              <a:t> </a:t>
            </a:r>
            <a:r>
              <a:rPr sz="4000" dirty="0" err="1"/>
              <a:t>حملات</a:t>
            </a:r>
            <a:r>
              <a:rPr sz="4000" dirty="0"/>
              <a:t> </a:t>
            </a:r>
            <a:r>
              <a:rPr sz="4000" dirty="0" err="1"/>
              <a:t>توعوية</a:t>
            </a:r>
            <a:r>
              <a:rPr lang="he-IL" sz="4000" dirty="0"/>
              <a:t>.</a:t>
            </a:r>
            <a:endParaRPr sz="4000" dirty="0"/>
          </a:p>
          <a:p>
            <a:pPr algn="r" rtl="1"/>
            <a:r>
              <a:rPr sz="4000" dirty="0" err="1"/>
              <a:t>تمويل</a:t>
            </a:r>
            <a:r>
              <a:rPr sz="4000" dirty="0"/>
              <a:t> </a:t>
            </a:r>
            <a:r>
              <a:rPr sz="4000" dirty="0" err="1"/>
              <a:t>مشاريع</a:t>
            </a:r>
            <a:r>
              <a:rPr sz="4000" dirty="0"/>
              <a:t> </a:t>
            </a:r>
            <a:r>
              <a:rPr sz="4000" dirty="0" err="1"/>
              <a:t>تربوية</a:t>
            </a:r>
            <a:r>
              <a:rPr sz="4000" dirty="0"/>
              <a:t> </a:t>
            </a:r>
            <a:r>
              <a:rPr sz="4000" dirty="0" err="1"/>
              <a:t>بيئية</a:t>
            </a:r>
            <a:r>
              <a:rPr sz="4000" dirty="0"/>
              <a:t> </a:t>
            </a:r>
            <a:r>
              <a:rPr sz="4000" dirty="0" err="1"/>
              <a:t>مشتركة</a:t>
            </a:r>
            <a:r>
              <a:rPr lang="he-IL" sz="4000" dirty="0"/>
              <a:t>.</a:t>
            </a:r>
            <a:endParaRPr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5400" b="1" dirty="0" err="1"/>
              <a:t>التحديات</a:t>
            </a:r>
            <a:r>
              <a:rPr sz="5400" b="1" dirty="0"/>
              <a:t> </a:t>
            </a:r>
            <a:r>
              <a:rPr sz="5400" b="1" dirty="0" err="1"/>
              <a:t>الحالية</a:t>
            </a:r>
            <a:endParaRPr sz="5400" b="1" dirty="0"/>
          </a:p>
        </p:txBody>
      </p:sp>
      <p:sp>
        <p:nvSpPr>
          <p:cNvPr id="3" name="Content Placeholder 2"/>
          <p:cNvSpPr>
            <a:spLocks noGrp="1"/>
          </p:cNvSpPr>
          <p:nvPr>
            <p:ph idx="1"/>
          </p:nvPr>
        </p:nvSpPr>
        <p:spPr/>
        <p:txBody>
          <a:bodyPr>
            <a:normAutofit/>
          </a:bodyPr>
          <a:lstStyle/>
          <a:p>
            <a:pPr algn="r" rtl="1"/>
            <a:r>
              <a:rPr sz="4000" dirty="0" err="1"/>
              <a:t>نقص</a:t>
            </a:r>
            <a:r>
              <a:rPr sz="4000" dirty="0"/>
              <a:t> </a:t>
            </a:r>
            <a:r>
              <a:rPr sz="4000" dirty="0" err="1"/>
              <a:t>في</a:t>
            </a:r>
            <a:r>
              <a:rPr sz="4000" dirty="0"/>
              <a:t> </a:t>
            </a:r>
            <a:r>
              <a:rPr sz="4000" dirty="0" err="1"/>
              <a:t>الميزانيات</a:t>
            </a:r>
            <a:r>
              <a:rPr sz="4000" dirty="0"/>
              <a:t> </a:t>
            </a:r>
            <a:r>
              <a:rPr sz="4000" dirty="0" err="1"/>
              <a:t>والموارد</a:t>
            </a:r>
            <a:r>
              <a:rPr lang="he-IL" sz="4000" dirty="0"/>
              <a:t>.</a:t>
            </a:r>
            <a:endParaRPr sz="4000" dirty="0"/>
          </a:p>
          <a:p>
            <a:pPr algn="r" rtl="1"/>
            <a:r>
              <a:rPr sz="4000" dirty="0" err="1"/>
              <a:t>تفاوت</a:t>
            </a:r>
            <a:r>
              <a:rPr sz="4000" dirty="0"/>
              <a:t> </a:t>
            </a:r>
            <a:r>
              <a:rPr sz="4000" dirty="0" err="1"/>
              <a:t>في</a:t>
            </a:r>
            <a:r>
              <a:rPr sz="4000" dirty="0"/>
              <a:t> </a:t>
            </a:r>
            <a:r>
              <a:rPr sz="4000" dirty="0" err="1"/>
              <a:t>التنفيذ</a:t>
            </a:r>
            <a:r>
              <a:rPr sz="4000" dirty="0"/>
              <a:t> </a:t>
            </a:r>
            <a:r>
              <a:rPr sz="4000" dirty="0" err="1"/>
              <a:t>بين</a:t>
            </a:r>
            <a:r>
              <a:rPr sz="4000" dirty="0"/>
              <a:t> </a:t>
            </a:r>
            <a:r>
              <a:rPr sz="4000" dirty="0" err="1"/>
              <a:t>المناطق</a:t>
            </a:r>
            <a:r>
              <a:rPr sz="4000" dirty="0"/>
              <a:t> </a:t>
            </a:r>
            <a:r>
              <a:rPr sz="4000" dirty="0" err="1"/>
              <a:t>والمدارس</a:t>
            </a:r>
            <a:r>
              <a:rPr lang="he-IL" sz="4000" dirty="0"/>
              <a:t>.</a:t>
            </a:r>
            <a:endParaRPr sz="4000" dirty="0"/>
          </a:p>
          <a:p>
            <a:pPr algn="r" rtl="1"/>
            <a:r>
              <a:rPr sz="4000" dirty="0" err="1"/>
              <a:t>نقص</a:t>
            </a:r>
            <a:r>
              <a:rPr sz="4000" dirty="0"/>
              <a:t> </a:t>
            </a:r>
            <a:r>
              <a:rPr sz="4000" dirty="0" err="1"/>
              <a:t>في</a:t>
            </a:r>
            <a:r>
              <a:rPr sz="4000" dirty="0"/>
              <a:t> </a:t>
            </a:r>
            <a:r>
              <a:rPr sz="4000" dirty="0" err="1"/>
              <a:t>التكوين</a:t>
            </a:r>
            <a:r>
              <a:rPr sz="4000" dirty="0"/>
              <a:t> </a:t>
            </a:r>
            <a:r>
              <a:rPr sz="4000" dirty="0" err="1"/>
              <a:t>المهني</a:t>
            </a:r>
            <a:r>
              <a:rPr sz="4000" dirty="0"/>
              <a:t> </a:t>
            </a:r>
            <a:r>
              <a:rPr sz="4000" dirty="0" err="1"/>
              <a:t>للمعلمين</a:t>
            </a:r>
            <a:r>
              <a:rPr sz="4000" dirty="0"/>
              <a:t> </a:t>
            </a:r>
            <a:r>
              <a:rPr sz="4000" dirty="0" err="1"/>
              <a:t>في</a:t>
            </a:r>
            <a:r>
              <a:rPr sz="4000" dirty="0"/>
              <a:t> </a:t>
            </a:r>
            <a:r>
              <a:rPr sz="4000" dirty="0" err="1"/>
              <a:t>مجال</a:t>
            </a:r>
            <a:r>
              <a:rPr sz="4000" dirty="0"/>
              <a:t> ESD</a:t>
            </a:r>
            <a:r>
              <a:rPr lang="he-IL" sz="4000" dirty="0"/>
              <a:t>.</a:t>
            </a:r>
            <a:endParaRPr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5400" b="1" dirty="0" err="1"/>
              <a:t>فرص</a:t>
            </a:r>
            <a:r>
              <a:rPr sz="5400" b="1" dirty="0"/>
              <a:t> </a:t>
            </a:r>
            <a:r>
              <a:rPr sz="5400" b="1" dirty="0" err="1"/>
              <a:t>التحسين</a:t>
            </a:r>
            <a:endParaRPr sz="5400" b="1" dirty="0"/>
          </a:p>
        </p:txBody>
      </p:sp>
      <p:sp>
        <p:nvSpPr>
          <p:cNvPr id="3" name="Content Placeholder 2"/>
          <p:cNvSpPr>
            <a:spLocks noGrp="1"/>
          </p:cNvSpPr>
          <p:nvPr>
            <p:ph idx="1"/>
          </p:nvPr>
        </p:nvSpPr>
        <p:spPr>
          <a:xfrm>
            <a:off x="457200" y="1995948"/>
            <a:ext cx="8229600" cy="4130215"/>
          </a:xfrm>
        </p:spPr>
        <p:txBody>
          <a:bodyPr>
            <a:normAutofit/>
          </a:bodyPr>
          <a:lstStyle/>
          <a:p>
            <a:pPr algn="r" rtl="1"/>
            <a:r>
              <a:rPr sz="4000" dirty="0" err="1"/>
              <a:t>تحديث</a:t>
            </a:r>
            <a:r>
              <a:rPr sz="4000" dirty="0"/>
              <a:t> </a:t>
            </a:r>
            <a:r>
              <a:rPr sz="4000" dirty="0" err="1"/>
              <a:t>السياسات</a:t>
            </a:r>
            <a:r>
              <a:rPr sz="4000" dirty="0"/>
              <a:t> </a:t>
            </a:r>
            <a:r>
              <a:rPr sz="4000" dirty="0" err="1"/>
              <a:t>الوطنية</a:t>
            </a:r>
            <a:r>
              <a:rPr lang="he-IL" sz="4000" dirty="0"/>
              <a:t>.</a:t>
            </a:r>
            <a:endParaRPr sz="4000" dirty="0"/>
          </a:p>
          <a:p>
            <a:pPr algn="r" rtl="1"/>
            <a:r>
              <a:rPr sz="4000" dirty="0" err="1"/>
              <a:t>تعزيز</a:t>
            </a:r>
            <a:r>
              <a:rPr sz="4000" dirty="0"/>
              <a:t> </a:t>
            </a:r>
            <a:r>
              <a:rPr sz="4000" dirty="0" err="1"/>
              <a:t>التعاون</a:t>
            </a:r>
            <a:r>
              <a:rPr sz="4000" dirty="0"/>
              <a:t> </a:t>
            </a:r>
            <a:r>
              <a:rPr sz="4000" dirty="0" err="1"/>
              <a:t>بين</a:t>
            </a:r>
            <a:r>
              <a:rPr sz="4000" dirty="0"/>
              <a:t> </a:t>
            </a:r>
            <a:r>
              <a:rPr sz="4000" dirty="0" err="1"/>
              <a:t>الوزارات</a:t>
            </a:r>
            <a:r>
              <a:rPr lang="he-IL" sz="4000" dirty="0"/>
              <a:t>.</a:t>
            </a:r>
            <a:endParaRPr sz="4000" dirty="0"/>
          </a:p>
          <a:p>
            <a:pPr algn="r" rtl="1"/>
            <a:r>
              <a:rPr sz="4000" dirty="0" err="1"/>
              <a:t>إشراك</a:t>
            </a:r>
            <a:r>
              <a:rPr sz="4000" dirty="0"/>
              <a:t> </a:t>
            </a:r>
            <a:r>
              <a:rPr sz="4000" dirty="0" err="1"/>
              <a:t>المجتمع</a:t>
            </a:r>
            <a:r>
              <a:rPr sz="4000" dirty="0"/>
              <a:t> </a:t>
            </a:r>
            <a:r>
              <a:rPr sz="4000" dirty="0" err="1"/>
              <a:t>المحلي</a:t>
            </a:r>
            <a:r>
              <a:rPr sz="4000" dirty="0"/>
              <a:t> </a:t>
            </a:r>
            <a:r>
              <a:rPr sz="4000" dirty="0" err="1"/>
              <a:t>في</a:t>
            </a:r>
            <a:r>
              <a:rPr sz="4000" dirty="0"/>
              <a:t> </a:t>
            </a:r>
            <a:r>
              <a:rPr sz="4000" dirty="0" err="1"/>
              <a:t>المشاريع</a:t>
            </a:r>
            <a:r>
              <a:rPr sz="4000" dirty="0"/>
              <a:t> </a:t>
            </a:r>
            <a:r>
              <a:rPr sz="4000" dirty="0" err="1"/>
              <a:t>التعليمية</a:t>
            </a:r>
            <a:r>
              <a:rPr lang="he-IL" sz="4000" dirty="0"/>
              <a:t>.</a:t>
            </a:r>
            <a:endParaRPr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400" b="1" dirty="0" err="1"/>
              <a:t>توجهات</a:t>
            </a:r>
            <a:r>
              <a:rPr sz="5400" b="1" dirty="0"/>
              <a:t> </a:t>
            </a:r>
            <a:r>
              <a:rPr sz="5400" b="1" dirty="0" err="1"/>
              <a:t>مستقبلية</a:t>
            </a:r>
            <a:endParaRPr sz="5400" b="1" dirty="0"/>
          </a:p>
        </p:txBody>
      </p:sp>
      <p:sp>
        <p:nvSpPr>
          <p:cNvPr id="3" name="Content Placeholder 2"/>
          <p:cNvSpPr>
            <a:spLocks noGrp="1"/>
          </p:cNvSpPr>
          <p:nvPr>
            <p:ph idx="1"/>
          </p:nvPr>
        </p:nvSpPr>
        <p:spPr>
          <a:xfrm>
            <a:off x="457200" y="1956619"/>
            <a:ext cx="8229600" cy="4169544"/>
          </a:xfrm>
        </p:spPr>
        <p:txBody>
          <a:bodyPr>
            <a:normAutofit/>
          </a:bodyPr>
          <a:lstStyle/>
          <a:p>
            <a:pPr algn="r" rtl="1"/>
            <a:r>
              <a:rPr sz="4000" dirty="0" err="1"/>
              <a:t>دمج</a:t>
            </a:r>
            <a:r>
              <a:rPr sz="4000" dirty="0"/>
              <a:t> </a:t>
            </a:r>
            <a:r>
              <a:rPr sz="4000" dirty="0" err="1"/>
              <a:t>أوسع</a:t>
            </a:r>
            <a:r>
              <a:rPr sz="4000" dirty="0"/>
              <a:t> </a:t>
            </a:r>
            <a:r>
              <a:rPr sz="4000" dirty="0" err="1"/>
              <a:t>للتعليم</a:t>
            </a:r>
            <a:r>
              <a:rPr sz="4000" dirty="0"/>
              <a:t> </a:t>
            </a:r>
            <a:r>
              <a:rPr sz="4000" dirty="0" err="1"/>
              <a:t>البيئي</a:t>
            </a:r>
            <a:r>
              <a:rPr sz="4000" dirty="0"/>
              <a:t> </a:t>
            </a:r>
            <a:r>
              <a:rPr sz="4000" dirty="0" err="1"/>
              <a:t>في</a:t>
            </a:r>
            <a:r>
              <a:rPr sz="4000" dirty="0"/>
              <a:t> </a:t>
            </a:r>
            <a:r>
              <a:rPr sz="4000" dirty="0" err="1"/>
              <a:t>المناهج</a:t>
            </a:r>
            <a:r>
              <a:rPr lang="he-IL" sz="4000" dirty="0"/>
              <a:t>.</a:t>
            </a:r>
            <a:endParaRPr sz="4000" dirty="0"/>
          </a:p>
          <a:p>
            <a:pPr algn="r" rtl="1"/>
            <a:r>
              <a:rPr sz="4000" dirty="0" err="1"/>
              <a:t>تطوير</a:t>
            </a:r>
            <a:r>
              <a:rPr sz="4000" dirty="0"/>
              <a:t> </a:t>
            </a:r>
            <a:r>
              <a:rPr sz="4000" dirty="0" err="1"/>
              <a:t>أدوات</a:t>
            </a:r>
            <a:r>
              <a:rPr sz="4000" dirty="0"/>
              <a:t> </a:t>
            </a:r>
            <a:r>
              <a:rPr sz="4000" dirty="0" err="1"/>
              <a:t>تقييم</a:t>
            </a:r>
            <a:r>
              <a:rPr sz="4000" dirty="0"/>
              <a:t> </a:t>
            </a:r>
            <a:r>
              <a:rPr sz="4000" dirty="0" err="1"/>
              <a:t>لقياس</a:t>
            </a:r>
            <a:r>
              <a:rPr sz="4000" dirty="0"/>
              <a:t> </a:t>
            </a:r>
            <a:r>
              <a:rPr sz="4000" dirty="0" err="1"/>
              <a:t>تأثير</a:t>
            </a:r>
            <a:r>
              <a:rPr sz="4000" dirty="0"/>
              <a:t> ESD</a:t>
            </a:r>
            <a:r>
              <a:rPr lang="he-IL" sz="4000" dirty="0"/>
              <a:t>.</a:t>
            </a:r>
            <a:endParaRPr sz="4000" dirty="0"/>
          </a:p>
          <a:p>
            <a:pPr algn="r" rtl="1"/>
            <a:r>
              <a:rPr sz="4000" dirty="0" err="1"/>
              <a:t>بناء</a:t>
            </a:r>
            <a:r>
              <a:rPr sz="4000" dirty="0"/>
              <a:t> </a:t>
            </a:r>
            <a:r>
              <a:rPr sz="4000" dirty="0" err="1"/>
              <a:t>شراكات</a:t>
            </a:r>
            <a:r>
              <a:rPr sz="4000" dirty="0"/>
              <a:t> </a:t>
            </a:r>
            <a:r>
              <a:rPr sz="4000" dirty="0" err="1"/>
              <a:t>دولية</a:t>
            </a:r>
            <a:r>
              <a:rPr sz="4000" dirty="0"/>
              <a:t> </a:t>
            </a:r>
            <a:r>
              <a:rPr sz="4000" dirty="0" err="1"/>
              <a:t>ومحلية</a:t>
            </a:r>
            <a:r>
              <a:rPr lang="he-IL" sz="4000" dirty="0"/>
              <a:t>.</a:t>
            </a:r>
            <a:endParaRPr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800" b="1" dirty="0" err="1"/>
              <a:t>ختام</a:t>
            </a:r>
            <a:r>
              <a:rPr sz="4800" b="1" dirty="0"/>
              <a:t> </a:t>
            </a:r>
            <a:r>
              <a:rPr sz="4800" b="1" dirty="0" err="1"/>
              <a:t>ونقاش</a:t>
            </a:r>
            <a:endParaRPr sz="4800" b="1" dirty="0"/>
          </a:p>
        </p:txBody>
      </p:sp>
      <p:sp>
        <p:nvSpPr>
          <p:cNvPr id="3" name="Content Placeholder 2"/>
          <p:cNvSpPr>
            <a:spLocks noGrp="1"/>
          </p:cNvSpPr>
          <p:nvPr>
            <p:ph idx="1"/>
          </p:nvPr>
        </p:nvSpPr>
        <p:spPr/>
        <p:txBody>
          <a:bodyPr>
            <a:normAutofit/>
          </a:bodyPr>
          <a:lstStyle/>
          <a:p>
            <a:pPr algn="r" rtl="1"/>
            <a:r>
              <a:rPr sz="3600" dirty="0" err="1">
                <a:solidFill>
                  <a:schemeClr val="accent1">
                    <a:lumMod val="75000"/>
                  </a:schemeClr>
                </a:solidFill>
              </a:rPr>
              <a:t>أسئلة</a:t>
            </a:r>
            <a:r>
              <a:rPr sz="3600" dirty="0">
                <a:solidFill>
                  <a:schemeClr val="accent1">
                    <a:lumMod val="75000"/>
                  </a:schemeClr>
                </a:solidFill>
              </a:rPr>
              <a:t> </a:t>
            </a:r>
            <a:r>
              <a:rPr sz="3600" dirty="0" err="1">
                <a:solidFill>
                  <a:schemeClr val="accent1">
                    <a:lumMod val="75000"/>
                  </a:schemeClr>
                </a:solidFill>
              </a:rPr>
              <a:t>للنقاش</a:t>
            </a:r>
            <a:r>
              <a:rPr sz="3600" dirty="0">
                <a:solidFill>
                  <a:schemeClr val="accent1">
                    <a:lumMod val="75000"/>
                  </a:schemeClr>
                </a:solidFill>
              </a:rPr>
              <a:t>:</a:t>
            </a:r>
          </a:p>
          <a:p>
            <a:pPr algn="r" rtl="1"/>
            <a:r>
              <a:rPr sz="3600" dirty="0" err="1"/>
              <a:t>ما</a:t>
            </a:r>
            <a:r>
              <a:rPr sz="3600" dirty="0"/>
              <a:t> </a:t>
            </a:r>
            <a:r>
              <a:rPr sz="3600" dirty="0" err="1"/>
              <a:t>هو</a:t>
            </a:r>
            <a:r>
              <a:rPr sz="3600" dirty="0"/>
              <a:t> </a:t>
            </a:r>
            <a:r>
              <a:rPr sz="3600" dirty="0" err="1"/>
              <a:t>دور</a:t>
            </a:r>
            <a:r>
              <a:rPr sz="3600" dirty="0"/>
              <a:t> </a:t>
            </a:r>
            <a:r>
              <a:rPr sz="3600" dirty="0" err="1"/>
              <a:t>المدرسة</a:t>
            </a:r>
            <a:r>
              <a:rPr sz="3600" dirty="0"/>
              <a:t> </a:t>
            </a:r>
            <a:r>
              <a:rPr sz="3600" dirty="0" err="1"/>
              <a:t>في</a:t>
            </a:r>
            <a:r>
              <a:rPr sz="3600" dirty="0"/>
              <a:t> </a:t>
            </a:r>
            <a:r>
              <a:rPr sz="3600" dirty="0" err="1"/>
              <a:t>تعزيز</a:t>
            </a:r>
            <a:r>
              <a:rPr sz="3600" dirty="0"/>
              <a:t> </a:t>
            </a:r>
            <a:r>
              <a:rPr sz="3600" dirty="0" err="1"/>
              <a:t>التعليم</a:t>
            </a:r>
            <a:r>
              <a:rPr sz="3600" dirty="0"/>
              <a:t> </a:t>
            </a:r>
            <a:r>
              <a:rPr sz="3600" dirty="0" err="1"/>
              <a:t>من</a:t>
            </a:r>
            <a:r>
              <a:rPr sz="3600" dirty="0"/>
              <a:t> </a:t>
            </a:r>
            <a:r>
              <a:rPr sz="3600" dirty="0" err="1"/>
              <a:t>أجل</a:t>
            </a:r>
            <a:r>
              <a:rPr sz="3600" dirty="0"/>
              <a:t> </a:t>
            </a:r>
            <a:r>
              <a:rPr sz="3600" dirty="0" err="1"/>
              <a:t>التنمية</a:t>
            </a:r>
            <a:r>
              <a:rPr sz="3600" dirty="0"/>
              <a:t> </a:t>
            </a:r>
            <a:r>
              <a:rPr sz="3600" dirty="0" err="1"/>
              <a:t>المستدامة</a:t>
            </a:r>
            <a:r>
              <a:rPr sz="3600" dirty="0"/>
              <a:t>؟</a:t>
            </a:r>
          </a:p>
          <a:p>
            <a:pPr algn="r" rtl="1"/>
            <a:r>
              <a:rPr sz="3600" dirty="0" err="1"/>
              <a:t>كيف</a:t>
            </a:r>
            <a:r>
              <a:rPr sz="3600" dirty="0"/>
              <a:t> </a:t>
            </a:r>
            <a:r>
              <a:rPr sz="3600" dirty="0" err="1"/>
              <a:t>يمكن</a:t>
            </a:r>
            <a:r>
              <a:rPr sz="3600" dirty="0"/>
              <a:t> </a:t>
            </a:r>
            <a:r>
              <a:rPr sz="3600" dirty="0" err="1"/>
              <a:t>التغلب</a:t>
            </a:r>
            <a:r>
              <a:rPr sz="3600" dirty="0"/>
              <a:t> </a:t>
            </a:r>
            <a:r>
              <a:rPr sz="3600" dirty="0" err="1"/>
              <a:t>على</a:t>
            </a:r>
            <a:r>
              <a:rPr sz="3600" dirty="0"/>
              <a:t> </a:t>
            </a:r>
            <a:r>
              <a:rPr sz="3600" dirty="0" err="1"/>
              <a:t>التحديات</a:t>
            </a:r>
            <a:r>
              <a:rPr sz="3600" dirty="0"/>
              <a:t> </a:t>
            </a:r>
            <a:r>
              <a:rPr sz="3600" dirty="0" err="1"/>
              <a:t>المطروحة</a:t>
            </a:r>
            <a:r>
              <a:rPr sz="3600" dirty="0"/>
              <a:t>؟</a:t>
            </a:r>
          </a:p>
          <a:p>
            <a:pPr algn="r" rtl="1"/>
            <a:r>
              <a:rPr sz="3600" dirty="0" err="1"/>
              <a:t>ما</a:t>
            </a:r>
            <a:r>
              <a:rPr sz="3600" dirty="0"/>
              <a:t> </a:t>
            </a:r>
            <a:r>
              <a:rPr sz="3600" dirty="0" err="1"/>
              <a:t>هي</a:t>
            </a:r>
            <a:r>
              <a:rPr sz="3600" dirty="0"/>
              <a:t> </a:t>
            </a:r>
            <a:r>
              <a:rPr sz="3600" dirty="0" err="1"/>
              <a:t>مسؤوليتنا</a:t>
            </a:r>
            <a:r>
              <a:rPr sz="3600" dirty="0"/>
              <a:t> </a:t>
            </a:r>
            <a:r>
              <a:rPr sz="3600" dirty="0" err="1"/>
              <a:t>كمعلمين</a:t>
            </a:r>
            <a:r>
              <a:rPr sz="3600" dirty="0"/>
              <a:t>/</a:t>
            </a:r>
            <a:r>
              <a:rPr sz="3600" dirty="0" err="1"/>
              <a:t>معلمات</a:t>
            </a:r>
            <a:r>
              <a:rPr sz="3600" dirty="0"/>
              <a:t> </a:t>
            </a:r>
            <a:r>
              <a:rPr sz="3600" dirty="0" err="1"/>
              <a:t>تجاه</a:t>
            </a:r>
            <a:r>
              <a:rPr sz="3600" dirty="0"/>
              <a:t> </a:t>
            </a:r>
            <a:r>
              <a:rPr sz="3600" dirty="0" err="1"/>
              <a:t>البيئة</a:t>
            </a:r>
            <a:r>
              <a:rPr sz="3600" dirty="0"/>
              <a:t> </a:t>
            </a:r>
            <a:r>
              <a:rPr sz="3600" dirty="0" err="1"/>
              <a:t>والمجتمع</a:t>
            </a:r>
            <a:r>
              <a:rPr sz="3600"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B251B-F505-059C-A0D2-AB7CCA20E3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1E2C71-D0E2-45E7-0A7D-91AF7C43ADDD}"/>
              </a:ext>
            </a:extLst>
          </p:cNvPr>
          <p:cNvSpPr>
            <a:spLocks noGrp="1"/>
          </p:cNvSpPr>
          <p:nvPr>
            <p:ph type="title"/>
          </p:nvPr>
        </p:nvSpPr>
        <p:spPr/>
        <p:txBody>
          <a:bodyPr>
            <a:normAutofit/>
          </a:bodyPr>
          <a:lstStyle/>
          <a:p>
            <a:r>
              <a:rPr lang="ar-SA" sz="4800" b="1" dirty="0"/>
              <a:t>مراجع</a:t>
            </a:r>
            <a:endParaRPr sz="4800" b="1" dirty="0"/>
          </a:p>
        </p:txBody>
      </p:sp>
      <p:sp>
        <p:nvSpPr>
          <p:cNvPr id="3" name="Content Placeholder 2">
            <a:extLst>
              <a:ext uri="{FF2B5EF4-FFF2-40B4-BE49-F238E27FC236}">
                <a16:creationId xmlns:a16="http://schemas.microsoft.com/office/drawing/2014/main" id="{9D5DA77D-2588-050B-F1E0-FF9C6D944ADF}"/>
              </a:ext>
            </a:extLst>
          </p:cNvPr>
          <p:cNvSpPr>
            <a:spLocks noGrp="1"/>
          </p:cNvSpPr>
          <p:nvPr>
            <p:ph idx="1"/>
          </p:nvPr>
        </p:nvSpPr>
        <p:spPr>
          <a:xfrm>
            <a:off x="457199" y="1600200"/>
            <a:ext cx="8362335" cy="4525963"/>
          </a:xfrm>
        </p:spPr>
        <p:txBody>
          <a:bodyPr>
            <a:normAutofit fontScale="85000" lnSpcReduction="20000"/>
          </a:bodyPr>
          <a:lstStyle/>
          <a:p>
            <a:pPr lvl="0"/>
            <a:r>
              <a:rPr lang="en-US" dirty="0"/>
              <a:t>Implementation of the Sustainable Goals Development</a:t>
            </a:r>
          </a:p>
          <a:p>
            <a:r>
              <a:rPr lang="en-US" dirty="0"/>
              <a:t>National Review, Israel 2019</a:t>
            </a:r>
          </a:p>
          <a:p>
            <a:pPr lvl="0"/>
            <a:r>
              <a:rPr lang="en-US" dirty="0"/>
              <a:t>Man, nature, SDG, and what's next (in Hebrew).</a:t>
            </a:r>
          </a:p>
          <a:p>
            <a:pPr lvl="0"/>
            <a:r>
              <a:rPr lang="en-US" dirty="0"/>
              <a:t>Holst, J., Brock, A., Singer-Brodowski, M., &amp; de Haan, G. (2020). Monitoring progress of change: Implementation of Education for Sustainable Development (ESD) within documents of the German education system. </a:t>
            </a:r>
            <a:r>
              <a:rPr lang="en-US" i="1" dirty="0"/>
              <a:t>Sustainability</a:t>
            </a:r>
            <a:r>
              <a:rPr lang="en-US" dirty="0"/>
              <a:t>, </a:t>
            </a:r>
            <a:r>
              <a:rPr lang="en-US" i="1" dirty="0"/>
              <a:t>12</a:t>
            </a:r>
            <a:r>
              <a:rPr lang="en-US" dirty="0"/>
              <a:t>(10), 4306.</a:t>
            </a:r>
            <a:r>
              <a:rPr lang="ar-SA" dirty="0"/>
              <a:t>‏</a:t>
            </a:r>
            <a:endParaRPr lang="en-US" dirty="0"/>
          </a:p>
          <a:p>
            <a:r>
              <a:rPr lang="en-US" dirty="0"/>
              <a:t>Waltner, E. M., Scharenberg, K., </a:t>
            </a:r>
            <a:r>
              <a:rPr lang="en-US" dirty="0" err="1"/>
              <a:t>Hörsch</a:t>
            </a:r>
            <a:r>
              <a:rPr lang="en-US" dirty="0"/>
              <a:t>, C., &amp; </a:t>
            </a:r>
            <a:r>
              <a:rPr lang="en-US" dirty="0" err="1"/>
              <a:t>Rieß</a:t>
            </a:r>
            <a:r>
              <a:rPr lang="en-US" dirty="0"/>
              <a:t>, W. (2020). What teachers think and know about education for sustainable development and how they implement it in class. </a:t>
            </a:r>
            <a:r>
              <a:rPr lang="en-US" i="1" dirty="0"/>
              <a:t>Sustainability</a:t>
            </a:r>
            <a:r>
              <a:rPr lang="en-US" dirty="0"/>
              <a:t>, </a:t>
            </a:r>
            <a:r>
              <a:rPr lang="en-US" i="1" dirty="0"/>
              <a:t>12</a:t>
            </a:r>
            <a:r>
              <a:rPr lang="en-US" dirty="0"/>
              <a:t>(4), 1690.</a:t>
            </a:r>
            <a:r>
              <a:rPr lang="ar-SA" dirty="0"/>
              <a:t>‏</a:t>
            </a:r>
            <a:endParaRPr sz="3600" dirty="0"/>
          </a:p>
        </p:txBody>
      </p:sp>
    </p:spTree>
    <p:extLst>
      <p:ext uri="{BB962C8B-B14F-4D97-AF65-F5344CB8AC3E}">
        <p14:creationId xmlns:p14="http://schemas.microsoft.com/office/powerpoint/2010/main" val="2815348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400" b="1" dirty="0" err="1"/>
              <a:t>الهدف</a:t>
            </a:r>
            <a:r>
              <a:rPr sz="5400" b="1" dirty="0"/>
              <a:t> </a:t>
            </a:r>
            <a:r>
              <a:rPr sz="5400" b="1" dirty="0" err="1"/>
              <a:t>العام</a:t>
            </a:r>
            <a:endParaRPr sz="5400" b="1" dirty="0"/>
          </a:p>
        </p:txBody>
      </p:sp>
      <p:sp>
        <p:nvSpPr>
          <p:cNvPr id="3" name="Content Placeholder 2"/>
          <p:cNvSpPr>
            <a:spLocks noGrp="1"/>
          </p:cNvSpPr>
          <p:nvPr>
            <p:ph idx="1"/>
          </p:nvPr>
        </p:nvSpPr>
        <p:spPr>
          <a:xfrm>
            <a:off x="457200" y="1927123"/>
            <a:ext cx="8229600" cy="4199040"/>
          </a:xfrm>
        </p:spPr>
        <p:txBody>
          <a:bodyPr>
            <a:normAutofit/>
          </a:bodyPr>
          <a:lstStyle/>
          <a:p>
            <a:pPr algn="r" rtl="1"/>
            <a:r>
              <a:rPr sz="4000" dirty="0" err="1"/>
              <a:t>أن</a:t>
            </a:r>
            <a:r>
              <a:rPr sz="4000" dirty="0"/>
              <a:t> </a:t>
            </a:r>
            <a:r>
              <a:rPr sz="4000" dirty="0" err="1"/>
              <a:t>يتعرّف</a:t>
            </a:r>
            <a:r>
              <a:rPr sz="4000" dirty="0"/>
              <a:t> </a:t>
            </a:r>
            <a:r>
              <a:rPr sz="4000" dirty="0" err="1"/>
              <a:t>الطلاب</a:t>
            </a:r>
            <a:r>
              <a:rPr sz="4000" dirty="0"/>
              <a:t> </a:t>
            </a:r>
            <a:r>
              <a:rPr sz="4000" dirty="0" err="1"/>
              <a:t>على</a:t>
            </a:r>
            <a:r>
              <a:rPr sz="4000" dirty="0"/>
              <a:t> </a:t>
            </a:r>
            <a:r>
              <a:rPr sz="4000" dirty="0" err="1"/>
              <a:t>مفهوم</a:t>
            </a:r>
            <a:r>
              <a:rPr sz="4000" dirty="0"/>
              <a:t> </a:t>
            </a:r>
            <a:r>
              <a:rPr sz="4000" dirty="0" err="1"/>
              <a:t>التعليم</a:t>
            </a:r>
            <a:r>
              <a:rPr sz="4000" dirty="0"/>
              <a:t> </a:t>
            </a:r>
            <a:r>
              <a:rPr sz="4000" dirty="0" err="1"/>
              <a:t>من</a:t>
            </a:r>
            <a:r>
              <a:rPr sz="4000" dirty="0"/>
              <a:t> </a:t>
            </a:r>
            <a:r>
              <a:rPr sz="4000" dirty="0" err="1"/>
              <a:t>أجل</a:t>
            </a:r>
            <a:r>
              <a:rPr sz="4000" dirty="0"/>
              <a:t> </a:t>
            </a:r>
            <a:r>
              <a:rPr sz="4000" dirty="0" err="1"/>
              <a:t>التنمية</a:t>
            </a:r>
            <a:r>
              <a:rPr sz="4000" dirty="0"/>
              <a:t> </a:t>
            </a:r>
            <a:r>
              <a:rPr sz="4000" dirty="0" err="1"/>
              <a:t>المستدامة</a:t>
            </a:r>
            <a:r>
              <a:rPr sz="4000" dirty="0"/>
              <a:t> </a:t>
            </a:r>
            <a:r>
              <a:rPr lang="he-IL" sz="4000" dirty="0"/>
              <a:t> </a:t>
            </a:r>
            <a:r>
              <a:rPr sz="4000" dirty="0"/>
              <a:t>(ESD) </a:t>
            </a:r>
            <a:r>
              <a:rPr lang="he-IL" sz="4000" dirty="0"/>
              <a:t> </a:t>
            </a:r>
            <a:r>
              <a:rPr sz="4000" dirty="0" err="1"/>
              <a:t>في</a:t>
            </a:r>
            <a:r>
              <a:rPr sz="4000" dirty="0"/>
              <a:t> </a:t>
            </a:r>
            <a:r>
              <a:rPr sz="4000" dirty="0" err="1"/>
              <a:t>سياق</a:t>
            </a:r>
            <a:r>
              <a:rPr sz="4000" dirty="0"/>
              <a:t> </a:t>
            </a:r>
            <a:r>
              <a:rPr sz="4000" dirty="0" err="1"/>
              <a:t>أهداف</a:t>
            </a:r>
            <a:r>
              <a:rPr sz="4000" dirty="0"/>
              <a:t> </a:t>
            </a:r>
            <a:r>
              <a:rPr sz="4000" dirty="0" err="1"/>
              <a:t>الاستدامة</a:t>
            </a:r>
            <a:r>
              <a:rPr sz="4000" dirty="0"/>
              <a:t> </a:t>
            </a:r>
            <a:r>
              <a:rPr sz="4000" dirty="0" err="1"/>
              <a:t>العالمية</a:t>
            </a:r>
            <a:r>
              <a:rPr lang="he-IL" sz="4000" dirty="0"/>
              <a:t>.</a:t>
            </a:r>
          </a:p>
          <a:p>
            <a:pPr marL="0" indent="0" algn="r" rtl="1">
              <a:buNone/>
            </a:pPr>
            <a:endParaRPr lang="he-IL" sz="4000" dirty="0"/>
          </a:p>
          <a:p>
            <a:pPr algn="r" rtl="1"/>
            <a:r>
              <a:rPr sz="4000" dirty="0" err="1"/>
              <a:t>أن</a:t>
            </a:r>
            <a:r>
              <a:rPr sz="4000" dirty="0"/>
              <a:t> </a:t>
            </a:r>
            <a:r>
              <a:rPr sz="4000" dirty="0" err="1"/>
              <a:t>يتعرف</a:t>
            </a:r>
            <a:r>
              <a:rPr lang="he-IL" sz="4000" dirty="0"/>
              <a:t> </a:t>
            </a:r>
            <a:r>
              <a:rPr lang="ar-SA" sz="4000" dirty="0"/>
              <a:t>الطلاب</a:t>
            </a:r>
            <a:r>
              <a:rPr sz="4000" dirty="0"/>
              <a:t> </a:t>
            </a:r>
            <a:r>
              <a:rPr sz="4000" dirty="0" err="1"/>
              <a:t>على</a:t>
            </a:r>
            <a:r>
              <a:rPr sz="4000" dirty="0"/>
              <a:t> </a:t>
            </a:r>
            <a:r>
              <a:rPr sz="4000" dirty="0" err="1"/>
              <a:t>السياسات</a:t>
            </a:r>
            <a:r>
              <a:rPr sz="4000" dirty="0"/>
              <a:t> </a:t>
            </a:r>
            <a:r>
              <a:rPr sz="4000" dirty="0" err="1"/>
              <a:t>والتنظيمات</a:t>
            </a:r>
            <a:r>
              <a:rPr sz="4000" dirty="0"/>
              <a:t> </a:t>
            </a:r>
            <a:r>
              <a:rPr sz="4000" dirty="0" err="1"/>
              <a:t>الوطنية</a:t>
            </a:r>
            <a:r>
              <a:rPr sz="4000" dirty="0"/>
              <a:t> </a:t>
            </a:r>
            <a:r>
              <a:rPr sz="4000" dirty="0" err="1"/>
              <a:t>التي</a:t>
            </a:r>
            <a:r>
              <a:rPr sz="4000" dirty="0"/>
              <a:t> </a:t>
            </a:r>
            <a:r>
              <a:rPr sz="4000" dirty="0" err="1"/>
              <a:t>تحكم</a:t>
            </a:r>
            <a:r>
              <a:rPr sz="4000" dirty="0"/>
              <a:t> </a:t>
            </a:r>
            <a:r>
              <a:rPr sz="4000" dirty="0" err="1"/>
              <a:t>هذا</a:t>
            </a:r>
            <a:r>
              <a:rPr sz="4000" dirty="0"/>
              <a:t> </a:t>
            </a:r>
            <a:r>
              <a:rPr sz="4000" dirty="0" err="1"/>
              <a:t>التعليم</a:t>
            </a:r>
            <a:r>
              <a:rPr sz="4000" dirty="0"/>
              <a:t> </a:t>
            </a:r>
            <a:r>
              <a:rPr sz="4000" dirty="0" err="1"/>
              <a:t>في</a:t>
            </a:r>
            <a:r>
              <a:rPr sz="4000" dirty="0"/>
              <a:t> </a:t>
            </a:r>
            <a:r>
              <a:rPr sz="4000" dirty="0" err="1"/>
              <a:t>إسرائيل</a:t>
            </a:r>
            <a:r>
              <a:rPr sz="40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720E3-542B-21B4-55A7-7DADE01FF6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9E4480-C665-8964-26A0-465F1FA9DDFC}"/>
              </a:ext>
            </a:extLst>
          </p:cNvPr>
          <p:cNvSpPr>
            <a:spLocks noGrp="1"/>
          </p:cNvSpPr>
          <p:nvPr>
            <p:ph type="title"/>
          </p:nvPr>
        </p:nvSpPr>
        <p:spPr/>
        <p:txBody>
          <a:bodyPr>
            <a:normAutofit/>
          </a:bodyPr>
          <a:lstStyle/>
          <a:p>
            <a:r>
              <a:rPr lang="ar-SA" sz="5400" b="1"/>
              <a:t>مقدمة</a:t>
            </a:r>
            <a:endParaRPr sz="5400" b="1" dirty="0"/>
          </a:p>
        </p:txBody>
      </p:sp>
      <p:sp>
        <p:nvSpPr>
          <p:cNvPr id="3" name="Content Placeholder 2">
            <a:extLst>
              <a:ext uri="{FF2B5EF4-FFF2-40B4-BE49-F238E27FC236}">
                <a16:creationId xmlns:a16="http://schemas.microsoft.com/office/drawing/2014/main" id="{97D77736-CF10-BDFC-CC81-C2E766FFF8ED}"/>
              </a:ext>
            </a:extLst>
          </p:cNvPr>
          <p:cNvSpPr>
            <a:spLocks noGrp="1"/>
          </p:cNvSpPr>
          <p:nvPr>
            <p:ph idx="1"/>
          </p:nvPr>
        </p:nvSpPr>
        <p:spPr>
          <a:xfrm>
            <a:off x="457200" y="1809135"/>
            <a:ext cx="8229600" cy="4199040"/>
          </a:xfrm>
        </p:spPr>
        <p:txBody>
          <a:bodyPr>
            <a:normAutofit/>
          </a:bodyPr>
          <a:lstStyle/>
          <a:p>
            <a:pPr algn="r" rtl="1"/>
            <a:r>
              <a:rPr lang="ar-SA" sz="3600" dirty="0"/>
              <a:t>تتبنى إسرائيل مفهوم التنمية المستدامة وتسعى لتحقيقه من خلال عدة مبادرات وأهداف، مع التركيز على التوازن بين النمو الاقتصادي وحماية البيئة وتحقيق العدالة الاجتماعية. تهدف إسرائيل إلى دمج أهداف التنمية المستدامة </a:t>
            </a:r>
            <a:r>
              <a:rPr lang="en-US" sz="3600" dirty="0"/>
              <a:t>SDGs) </a:t>
            </a:r>
            <a:r>
              <a:rPr lang="ar-SA" sz="3600" dirty="0"/>
              <a:t>) في سياساتها وبرامجها، مع التركيز على قضايا مثل المناخ، وإدارة الموارد، والحد من الفقر، وتعزيز المساواة.</a:t>
            </a:r>
            <a:endParaRPr sz="4400" dirty="0"/>
          </a:p>
        </p:txBody>
      </p:sp>
    </p:spTree>
    <p:extLst>
      <p:ext uri="{BB962C8B-B14F-4D97-AF65-F5344CB8AC3E}">
        <p14:creationId xmlns:p14="http://schemas.microsoft.com/office/powerpoint/2010/main" val="3544660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5400" b="1" dirty="0" err="1"/>
              <a:t>ما</a:t>
            </a:r>
            <a:r>
              <a:rPr sz="5400" b="1" dirty="0"/>
              <a:t> </a:t>
            </a:r>
            <a:r>
              <a:rPr sz="5400" b="1" dirty="0" err="1"/>
              <a:t>هو</a:t>
            </a:r>
            <a:r>
              <a:rPr sz="5400" b="1" dirty="0"/>
              <a:t> </a:t>
            </a:r>
            <a:r>
              <a:rPr sz="5400" b="1" dirty="0" err="1"/>
              <a:t>التعليم</a:t>
            </a:r>
            <a:r>
              <a:rPr sz="5400" b="1" dirty="0"/>
              <a:t> </a:t>
            </a:r>
            <a:r>
              <a:rPr sz="5400" b="1" dirty="0" err="1"/>
              <a:t>من</a:t>
            </a:r>
            <a:r>
              <a:rPr sz="5400" b="1" dirty="0"/>
              <a:t> </a:t>
            </a:r>
            <a:r>
              <a:rPr sz="5400" b="1" dirty="0" err="1"/>
              <a:t>أجل</a:t>
            </a:r>
            <a:r>
              <a:rPr sz="5400" b="1" dirty="0"/>
              <a:t> </a:t>
            </a:r>
            <a:r>
              <a:rPr sz="5400" b="1" dirty="0" err="1"/>
              <a:t>التنمية</a:t>
            </a:r>
            <a:r>
              <a:rPr sz="5400" b="1" dirty="0"/>
              <a:t> </a:t>
            </a:r>
            <a:r>
              <a:rPr sz="5400" b="1" dirty="0" err="1"/>
              <a:t>المستدامة</a:t>
            </a:r>
            <a:r>
              <a:rPr sz="5400" b="1" dirty="0"/>
              <a:t>؟</a:t>
            </a:r>
          </a:p>
        </p:txBody>
      </p:sp>
      <p:sp>
        <p:nvSpPr>
          <p:cNvPr id="3" name="Content Placeholder 2"/>
          <p:cNvSpPr>
            <a:spLocks noGrp="1"/>
          </p:cNvSpPr>
          <p:nvPr>
            <p:ph idx="1"/>
          </p:nvPr>
        </p:nvSpPr>
        <p:spPr>
          <a:xfrm>
            <a:off x="457200" y="1897626"/>
            <a:ext cx="8229600" cy="4045975"/>
          </a:xfrm>
        </p:spPr>
        <p:txBody>
          <a:bodyPr/>
          <a:lstStyle/>
          <a:p>
            <a:pPr algn="r" rtl="1"/>
            <a:r>
              <a:rPr sz="4000" dirty="0" err="1"/>
              <a:t>دمج</a:t>
            </a:r>
            <a:r>
              <a:rPr sz="4000" dirty="0"/>
              <a:t> </a:t>
            </a:r>
            <a:r>
              <a:rPr sz="4000" dirty="0" err="1"/>
              <a:t>مبادئ</a:t>
            </a:r>
            <a:r>
              <a:rPr sz="4000" dirty="0"/>
              <a:t> </a:t>
            </a:r>
            <a:r>
              <a:rPr sz="4000" dirty="0" err="1"/>
              <a:t>الاستدامة</a:t>
            </a:r>
            <a:r>
              <a:rPr sz="4000" dirty="0"/>
              <a:t> </a:t>
            </a:r>
            <a:r>
              <a:rPr sz="4000" dirty="0" err="1"/>
              <a:t>في</a:t>
            </a:r>
            <a:r>
              <a:rPr sz="4000" dirty="0"/>
              <a:t> </a:t>
            </a:r>
            <a:r>
              <a:rPr sz="4000" dirty="0" err="1"/>
              <a:t>جميع</a:t>
            </a:r>
            <a:r>
              <a:rPr sz="4000" dirty="0"/>
              <a:t> </a:t>
            </a:r>
            <a:r>
              <a:rPr sz="4000" dirty="0" err="1"/>
              <a:t>مجالات</a:t>
            </a:r>
            <a:r>
              <a:rPr sz="4000" dirty="0"/>
              <a:t> </a:t>
            </a:r>
            <a:r>
              <a:rPr sz="4000" dirty="0" err="1"/>
              <a:t>التعليم</a:t>
            </a:r>
            <a:r>
              <a:rPr lang="he-IL" sz="4000" dirty="0"/>
              <a:t>.</a:t>
            </a:r>
            <a:endParaRPr sz="4000" dirty="0"/>
          </a:p>
          <a:p>
            <a:pPr algn="r" rtl="1"/>
            <a:r>
              <a:rPr sz="4000" dirty="0" err="1"/>
              <a:t>تعزيز</a:t>
            </a:r>
            <a:r>
              <a:rPr sz="4000" dirty="0"/>
              <a:t> </a:t>
            </a:r>
            <a:r>
              <a:rPr sz="4000" dirty="0" err="1"/>
              <a:t>التفكير</a:t>
            </a:r>
            <a:r>
              <a:rPr sz="4000" dirty="0"/>
              <a:t> </a:t>
            </a:r>
            <a:r>
              <a:rPr sz="4000" dirty="0" err="1"/>
              <a:t>النقدي</a:t>
            </a:r>
            <a:r>
              <a:rPr sz="4000" dirty="0"/>
              <a:t> </a:t>
            </a:r>
            <a:r>
              <a:rPr sz="4000" dirty="0" err="1"/>
              <a:t>والمسؤولية</a:t>
            </a:r>
            <a:r>
              <a:rPr sz="4000" dirty="0"/>
              <a:t> </a:t>
            </a:r>
            <a:r>
              <a:rPr sz="4000" dirty="0" err="1"/>
              <a:t>البيئية</a:t>
            </a:r>
            <a:r>
              <a:rPr lang="he-IL" sz="4000" dirty="0"/>
              <a:t>.</a:t>
            </a:r>
            <a:endParaRPr sz="4000" dirty="0"/>
          </a:p>
          <a:p>
            <a:pPr algn="r" rtl="1"/>
            <a:r>
              <a:rPr sz="4000" dirty="0" err="1"/>
              <a:t>ربط</a:t>
            </a:r>
            <a:r>
              <a:rPr sz="4000" dirty="0"/>
              <a:t> </a:t>
            </a:r>
            <a:r>
              <a:rPr sz="4000" dirty="0" err="1"/>
              <a:t>القضايا</a:t>
            </a:r>
            <a:r>
              <a:rPr sz="4000" dirty="0"/>
              <a:t> </a:t>
            </a:r>
            <a:r>
              <a:rPr sz="4000" dirty="0" err="1"/>
              <a:t>البيئية</a:t>
            </a:r>
            <a:r>
              <a:rPr sz="4000" dirty="0"/>
              <a:t> </a:t>
            </a:r>
            <a:r>
              <a:rPr sz="4000" dirty="0" err="1"/>
              <a:t>والاجتماعية</a:t>
            </a:r>
            <a:r>
              <a:rPr sz="4000" dirty="0"/>
              <a:t> </a:t>
            </a:r>
            <a:r>
              <a:rPr sz="4000" dirty="0" err="1"/>
              <a:t>والاقتصادية</a:t>
            </a:r>
            <a:r>
              <a:rPr lang="he-IL" sz="4000" dirty="0"/>
              <a:t>.</a:t>
            </a:r>
            <a:endParaRPr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2C522-9642-8650-4D57-FF2934B1D2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18153-BDAC-E3CA-CF06-CDE112C36950}"/>
              </a:ext>
            </a:extLst>
          </p:cNvPr>
          <p:cNvSpPr>
            <a:spLocks noGrp="1"/>
          </p:cNvSpPr>
          <p:nvPr>
            <p:ph type="title"/>
          </p:nvPr>
        </p:nvSpPr>
        <p:spPr/>
        <p:txBody>
          <a:bodyPr>
            <a:normAutofit fontScale="90000"/>
          </a:bodyPr>
          <a:lstStyle/>
          <a:p>
            <a:r>
              <a:rPr sz="5400" b="1" dirty="0" err="1"/>
              <a:t>ما</a:t>
            </a:r>
            <a:r>
              <a:rPr sz="5400" b="1" dirty="0"/>
              <a:t> </a:t>
            </a:r>
            <a:r>
              <a:rPr sz="5400" b="1" dirty="0" err="1"/>
              <a:t>هو</a:t>
            </a:r>
            <a:r>
              <a:rPr sz="5400" b="1" dirty="0"/>
              <a:t> </a:t>
            </a:r>
            <a:r>
              <a:rPr sz="5400" b="1" dirty="0" err="1"/>
              <a:t>التعليم</a:t>
            </a:r>
            <a:r>
              <a:rPr sz="5400" b="1" dirty="0"/>
              <a:t> </a:t>
            </a:r>
            <a:r>
              <a:rPr sz="5400" b="1" dirty="0" err="1"/>
              <a:t>من</a:t>
            </a:r>
            <a:r>
              <a:rPr sz="5400" b="1" dirty="0"/>
              <a:t> </a:t>
            </a:r>
            <a:r>
              <a:rPr sz="5400" b="1" dirty="0" err="1"/>
              <a:t>أجل</a:t>
            </a:r>
            <a:r>
              <a:rPr sz="5400" b="1" dirty="0"/>
              <a:t> </a:t>
            </a:r>
            <a:r>
              <a:rPr sz="5400" b="1" dirty="0" err="1"/>
              <a:t>التنمية</a:t>
            </a:r>
            <a:r>
              <a:rPr sz="5400" b="1" dirty="0"/>
              <a:t> </a:t>
            </a:r>
            <a:r>
              <a:rPr sz="5400" b="1" dirty="0" err="1"/>
              <a:t>المستدامة</a:t>
            </a:r>
            <a:r>
              <a:rPr sz="5400" b="1" dirty="0"/>
              <a:t>؟</a:t>
            </a:r>
          </a:p>
        </p:txBody>
      </p:sp>
      <p:sp>
        <p:nvSpPr>
          <p:cNvPr id="3" name="Content Placeholder 2">
            <a:extLst>
              <a:ext uri="{FF2B5EF4-FFF2-40B4-BE49-F238E27FC236}">
                <a16:creationId xmlns:a16="http://schemas.microsoft.com/office/drawing/2014/main" id="{8DCE096E-8B99-7B27-9A5B-D26F6CFBC026}"/>
              </a:ext>
            </a:extLst>
          </p:cNvPr>
          <p:cNvSpPr>
            <a:spLocks noGrp="1"/>
          </p:cNvSpPr>
          <p:nvPr>
            <p:ph idx="1"/>
          </p:nvPr>
        </p:nvSpPr>
        <p:spPr>
          <a:xfrm>
            <a:off x="457200" y="1897626"/>
            <a:ext cx="8229600" cy="4045975"/>
          </a:xfrm>
        </p:spPr>
        <p:txBody>
          <a:bodyPr>
            <a:normAutofit fontScale="92500" lnSpcReduction="20000"/>
          </a:bodyPr>
          <a:lstStyle/>
          <a:p>
            <a:pPr algn="r" rtl="1"/>
            <a:r>
              <a:rPr lang="ar-SA" sz="4000" dirty="0"/>
              <a:t>التعليم من أجل التنمية المستدامة </a:t>
            </a:r>
            <a:r>
              <a:rPr lang="en-US" sz="4000" dirty="0"/>
              <a:t>(ESD) </a:t>
            </a:r>
            <a:r>
              <a:rPr lang="ar-SA" sz="4000" dirty="0"/>
              <a:t> هو نهج تعليمي يهدف إلى تمكين المتعلمين من اتخاذ قرارات مستنيرة وتصرفات مسؤولة لصالح البيئة والمجتمع والاقتصاد.</a:t>
            </a:r>
          </a:p>
          <a:p>
            <a:pPr algn="r" rtl="1"/>
            <a:r>
              <a:rPr lang="ar-SA" sz="4000" dirty="0"/>
              <a:t>يشمل </a:t>
            </a:r>
            <a:r>
              <a:rPr lang="en-US" sz="4000" dirty="0"/>
              <a:t> ESD </a:t>
            </a:r>
            <a:r>
              <a:rPr lang="ar-SA" sz="4000" dirty="0"/>
              <a:t>تنمية مهارات التفكير النقدي، حل المشكلات، والعمل التعاوني.</a:t>
            </a:r>
          </a:p>
          <a:p>
            <a:pPr algn="r" rtl="1"/>
            <a:r>
              <a:rPr lang="ar-SA" sz="4000" dirty="0"/>
              <a:t>يربط بين القضايا العالمية مثل التغير المناخي، الفقر، العدالة الاجتماعية، والاستهلاك المسؤول.</a:t>
            </a:r>
          </a:p>
        </p:txBody>
      </p:sp>
    </p:spTree>
    <p:extLst>
      <p:ext uri="{BB962C8B-B14F-4D97-AF65-F5344CB8AC3E}">
        <p14:creationId xmlns:p14="http://schemas.microsoft.com/office/powerpoint/2010/main" val="1591752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a:extLst>
              <a:ext uri="{FF2B5EF4-FFF2-40B4-BE49-F238E27FC236}">
                <a16:creationId xmlns:a16="http://schemas.microsoft.com/office/drawing/2014/main" id="{0306B9E8-770A-3265-158A-8B068D37E6C9}"/>
              </a:ext>
            </a:extLst>
          </p:cNvPr>
          <p:cNvPicPr>
            <a:picLocks noChangeAspect="1"/>
          </p:cNvPicPr>
          <p:nvPr/>
        </p:nvPicPr>
        <p:blipFill>
          <a:blip r:embed="rId2"/>
          <a:stretch>
            <a:fillRect/>
          </a:stretch>
        </p:blipFill>
        <p:spPr>
          <a:xfrm>
            <a:off x="1043608" y="2708920"/>
            <a:ext cx="6768752" cy="3066361"/>
          </a:xfrm>
          <a:prstGeom prst="rect">
            <a:avLst/>
          </a:prstGeom>
        </p:spPr>
      </p:pic>
      <p:sp>
        <p:nvSpPr>
          <p:cNvPr id="4" name="תיבת טקסט 3">
            <a:extLst>
              <a:ext uri="{FF2B5EF4-FFF2-40B4-BE49-F238E27FC236}">
                <a16:creationId xmlns:a16="http://schemas.microsoft.com/office/drawing/2014/main" id="{E17712D9-EF31-F451-8C80-5993DB2D4BD8}"/>
              </a:ext>
            </a:extLst>
          </p:cNvPr>
          <p:cNvSpPr txBox="1"/>
          <p:nvPr/>
        </p:nvSpPr>
        <p:spPr>
          <a:xfrm>
            <a:off x="1187624" y="476672"/>
            <a:ext cx="6363510" cy="2062103"/>
          </a:xfrm>
          <a:prstGeom prst="rect">
            <a:avLst/>
          </a:prstGeom>
          <a:noFill/>
        </p:spPr>
        <p:txBody>
          <a:bodyPr wrap="square">
            <a:spAutoFit/>
          </a:bodyPr>
          <a:lstStyle/>
          <a:p>
            <a:pPr algn="ctr"/>
            <a:r>
              <a:rPr lang="ar-SA" sz="3200" b="1" dirty="0">
                <a:solidFill>
                  <a:schemeClr val="accent3">
                    <a:lumMod val="75000"/>
                  </a:schemeClr>
                </a:solidFill>
              </a:rPr>
              <a:t>أهداف التنمية المستدامة</a:t>
            </a:r>
          </a:p>
          <a:p>
            <a:pPr algn="ctr"/>
            <a:r>
              <a:rPr lang="en-US" sz="3200" b="1" i="0" dirty="0">
                <a:effectLst/>
                <a:latin typeface="Degular"/>
              </a:rPr>
              <a:t>Sustainable Development Goals (SDGs)</a:t>
            </a:r>
          </a:p>
          <a:p>
            <a:endParaRPr lang="he-IL" sz="3200" b="1" dirty="0">
              <a:solidFill>
                <a:schemeClr val="accent3">
                  <a:lumMod val="75000"/>
                </a:schemeClr>
              </a:solidFill>
            </a:endParaRPr>
          </a:p>
        </p:txBody>
      </p:sp>
    </p:spTree>
    <p:extLst>
      <p:ext uri="{BB962C8B-B14F-4D97-AF65-F5344CB8AC3E}">
        <p14:creationId xmlns:p14="http://schemas.microsoft.com/office/powerpoint/2010/main" val="1744927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BA4134A-259D-2409-1A7C-120BBB84E3B1}"/>
              </a:ext>
            </a:extLst>
          </p:cNvPr>
          <p:cNvSpPr>
            <a:spLocks noGrp="1"/>
          </p:cNvSpPr>
          <p:nvPr>
            <p:ph type="title"/>
          </p:nvPr>
        </p:nvSpPr>
        <p:spPr>
          <a:xfrm>
            <a:off x="457200" y="476672"/>
            <a:ext cx="8229600" cy="1143000"/>
          </a:xfrm>
        </p:spPr>
        <p:txBody>
          <a:bodyPr>
            <a:normAutofit fontScale="90000"/>
          </a:bodyPr>
          <a:lstStyle/>
          <a:p>
            <a:r>
              <a:rPr lang="ar-SA" b="1" i="0" dirty="0">
                <a:effectLst/>
                <a:latin typeface="var(--h1_typography-font-family)"/>
              </a:rPr>
              <a:t>أهداف التنمية المستدامة</a:t>
            </a:r>
            <a:br>
              <a:rPr lang="ar-SA" b="1" i="0" dirty="0">
                <a:effectLst/>
                <a:latin typeface="var(--h1_typography-font-family)"/>
              </a:rPr>
            </a:br>
            <a:r>
              <a:rPr lang="ar-SA" b="1" i="0" dirty="0">
                <a:effectLst/>
                <a:latin typeface="var(--h1_typography-font-family)"/>
              </a:rPr>
              <a:t>الخلفية</a:t>
            </a:r>
            <a:br>
              <a:rPr lang="ar-SA" b="1" i="0" dirty="0">
                <a:effectLst/>
                <a:latin typeface="var(--h1_typography-font-family)"/>
              </a:rPr>
            </a:br>
            <a:endParaRPr lang="he-IL" dirty="0"/>
          </a:p>
        </p:txBody>
      </p:sp>
      <p:sp>
        <p:nvSpPr>
          <p:cNvPr id="3" name="מציין מיקום תוכן 2">
            <a:extLst>
              <a:ext uri="{FF2B5EF4-FFF2-40B4-BE49-F238E27FC236}">
                <a16:creationId xmlns:a16="http://schemas.microsoft.com/office/drawing/2014/main" id="{4C6669DA-DCE1-6949-AFA6-FE7E11259DC0}"/>
              </a:ext>
            </a:extLst>
          </p:cNvPr>
          <p:cNvSpPr>
            <a:spLocks noGrp="1"/>
          </p:cNvSpPr>
          <p:nvPr>
            <p:ph idx="1"/>
          </p:nvPr>
        </p:nvSpPr>
        <p:spPr>
          <a:xfrm>
            <a:off x="624502" y="1417638"/>
            <a:ext cx="8062298" cy="4162218"/>
          </a:xfrm>
        </p:spPr>
        <p:txBody>
          <a:bodyPr>
            <a:normAutofit/>
          </a:bodyPr>
          <a:lstStyle/>
          <a:p>
            <a:pPr marL="0" indent="0" algn="r" rtl="1">
              <a:buNone/>
            </a:pPr>
            <a:r>
              <a:rPr lang="ar-SA" sz="2400" dirty="0"/>
              <a:t>تمثل أهداف التنمية المستدامة </a:t>
            </a:r>
            <a:r>
              <a:rPr lang="en-US" sz="2400" dirty="0"/>
              <a:t> ( SDGs) </a:t>
            </a:r>
            <a:r>
              <a:rPr lang="ar-SA" sz="2400" dirty="0"/>
              <a:t>التزامًا عالميًا بمعالجة التحديات الأكثر إلحاحًا التي تواجه البشرية والكوكب. تم اعتماد هذه الأهداف المترابطة السبعة عشر من قبل جميع الدول الأعضاء في الأمم المتحدة في عام 2015، وهي مصممة لتكون "مخططًا لتحقيق مستقبل أفضل وأكثر استدامة للجميع" بحلول عام 2030.</a:t>
            </a:r>
            <a:endParaRPr lang="he-IL" sz="2400" dirty="0"/>
          </a:p>
        </p:txBody>
      </p:sp>
      <p:pic>
        <p:nvPicPr>
          <p:cNvPr id="7" name="תמונה 6">
            <a:extLst>
              <a:ext uri="{FF2B5EF4-FFF2-40B4-BE49-F238E27FC236}">
                <a16:creationId xmlns:a16="http://schemas.microsoft.com/office/drawing/2014/main" id="{7AF263E1-F42D-E803-18CE-68133B38A74E}"/>
              </a:ext>
            </a:extLst>
          </p:cNvPr>
          <p:cNvPicPr>
            <a:picLocks noChangeAspect="1"/>
          </p:cNvPicPr>
          <p:nvPr/>
        </p:nvPicPr>
        <p:blipFill>
          <a:blip r:embed="rId2"/>
          <a:stretch>
            <a:fillRect/>
          </a:stretch>
        </p:blipFill>
        <p:spPr>
          <a:xfrm>
            <a:off x="1619673" y="3739465"/>
            <a:ext cx="5904656" cy="2876628"/>
          </a:xfrm>
          <a:prstGeom prst="rect">
            <a:avLst/>
          </a:prstGeom>
        </p:spPr>
      </p:pic>
    </p:spTree>
    <p:extLst>
      <p:ext uri="{BB962C8B-B14F-4D97-AF65-F5344CB8AC3E}">
        <p14:creationId xmlns:p14="http://schemas.microsoft.com/office/powerpoint/2010/main" val="3734589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5400" b="1" dirty="0" err="1"/>
              <a:t>خلفية</a:t>
            </a:r>
            <a:r>
              <a:rPr sz="5400" b="1" dirty="0"/>
              <a:t> </a:t>
            </a:r>
            <a:r>
              <a:rPr sz="5400" b="1" dirty="0" err="1"/>
              <a:t>دولية</a:t>
            </a:r>
            <a:endParaRPr sz="5400" b="1" dirty="0"/>
          </a:p>
        </p:txBody>
      </p:sp>
      <p:sp>
        <p:nvSpPr>
          <p:cNvPr id="3" name="Content Placeholder 2"/>
          <p:cNvSpPr>
            <a:spLocks noGrp="1"/>
          </p:cNvSpPr>
          <p:nvPr>
            <p:ph idx="1"/>
          </p:nvPr>
        </p:nvSpPr>
        <p:spPr>
          <a:xfrm>
            <a:off x="457200" y="2113935"/>
            <a:ext cx="8229600" cy="4012228"/>
          </a:xfrm>
        </p:spPr>
        <p:txBody>
          <a:bodyPr/>
          <a:lstStyle/>
          <a:p>
            <a:pPr algn="r" rtl="1"/>
            <a:r>
              <a:rPr sz="4000" dirty="0" err="1"/>
              <a:t>أهداف</a:t>
            </a:r>
            <a:r>
              <a:rPr sz="4000" dirty="0"/>
              <a:t> </a:t>
            </a:r>
            <a:r>
              <a:rPr sz="4000" dirty="0" err="1"/>
              <a:t>التنمية</a:t>
            </a:r>
            <a:r>
              <a:rPr sz="4000" dirty="0"/>
              <a:t> </a:t>
            </a:r>
            <a:r>
              <a:rPr sz="4000" dirty="0" err="1"/>
              <a:t>المستدامة</a:t>
            </a:r>
            <a:r>
              <a:rPr sz="4000" dirty="0"/>
              <a:t> </a:t>
            </a:r>
            <a:r>
              <a:rPr sz="4000" dirty="0" err="1"/>
              <a:t>للأمم</a:t>
            </a:r>
            <a:r>
              <a:rPr sz="4000" dirty="0"/>
              <a:t> </a:t>
            </a:r>
            <a:r>
              <a:rPr sz="4000" dirty="0" err="1"/>
              <a:t>المتحدة</a:t>
            </a:r>
            <a:r>
              <a:rPr sz="4000" dirty="0"/>
              <a:t> (SDGs)</a:t>
            </a:r>
          </a:p>
          <a:p>
            <a:pPr algn="r" rtl="1"/>
            <a:r>
              <a:rPr sz="4000" dirty="0" err="1"/>
              <a:t>الهدف</a:t>
            </a:r>
            <a:r>
              <a:rPr sz="4000" dirty="0"/>
              <a:t> </a:t>
            </a:r>
            <a:r>
              <a:rPr sz="4000" dirty="0" err="1"/>
              <a:t>الرابع</a:t>
            </a:r>
            <a:r>
              <a:rPr sz="4000" dirty="0"/>
              <a:t> </a:t>
            </a:r>
            <a:r>
              <a:rPr lang="he-IL" sz="4000" dirty="0"/>
              <a:t>(</a:t>
            </a:r>
            <a:r>
              <a:rPr sz="4000" dirty="0" err="1"/>
              <a:t>التعليم</a:t>
            </a:r>
            <a:r>
              <a:rPr lang="he-IL" sz="4000" dirty="0"/>
              <a:t> </a:t>
            </a:r>
            <a:r>
              <a:rPr lang="ar-SA" sz="4000" dirty="0"/>
              <a:t>الجيد</a:t>
            </a:r>
            <a:r>
              <a:rPr lang="he-IL" sz="4000" dirty="0"/>
              <a:t>) </a:t>
            </a:r>
            <a:r>
              <a:rPr sz="4000" dirty="0" err="1"/>
              <a:t>والهدف</a:t>
            </a:r>
            <a:r>
              <a:rPr sz="4000" dirty="0"/>
              <a:t> </a:t>
            </a:r>
            <a:r>
              <a:rPr sz="4000" dirty="0" err="1"/>
              <a:t>الثالث</a:t>
            </a:r>
            <a:r>
              <a:rPr sz="4000" dirty="0"/>
              <a:t> </a:t>
            </a:r>
            <a:r>
              <a:rPr sz="4000" dirty="0" err="1"/>
              <a:t>عشر</a:t>
            </a:r>
            <a:r>
              <a:rPr sz="4000" dirty="0"/>
              <a:t> </a:t>
            </a:r>
            <a:r>
              <a:rPr lang="he-IL" sz="4000" dirty="0"/>
              <a:t>(</a:t>
            </a:r>
            <a:r>
              <a:rPr sz="4000" dirty="0" err="1"/>
              <a:t>العمل</a:t>
            </a:r>
            <a:r>
              <a:rPr sz="4000" dirty="0"/>
              <a:t> </a:t>
            </a:r>
            <a:r>
              <a:rPr sz="4000" dirty="0" err="1"/>
              <a:t>المناخي</a:t>
            </a:r>
            <a:r>
              <a:rPr lang="he-IL" sz="4000" dirty="0"/>
              <a:t>).</a:t>
            </a:r>
            <a:endParaRPr sz="4000" dirty="0"/>
          </a:p>
          <a:p>
            <a:pPr algn="r" rtl="1"/>
            <a:r>
              <a:rPr sz="4000" dirty="0" err="1"/>
              <a:t>أهمية</a:t>
            </a:r>
            <a:r>
              <a:rPr sz="4000" dirty="0"/>
              <a:t> </a:t>
            </a:r>
            <a:r>
              <a:rPr sz="4000" dirty="0" err="1"/>
              <a:t>دمج</a:t>
            </a:r>
            <a:r>
              <a:rPr sz="4000" dirty="0"/>
              <a:t> </a:t>
            </a:r>
            <a:r>
              <a:rPr lang="he-IL" sz="4000" dirty="0"/>
              <a:t>  </a:t>
            </a:r>
            <a:r>
              <a:rPr lang="en-US" sz="4000" dirty="0"/>
              <a:t> ES</a:t>
            </a:r>
            <a:r>
              <a:rPr sz="4000" dirty="0"/>
              <a:t>D </a:t>
            </a:r>
            <a:r>
              <a:rPr sz="4000" dirty="0" err="1"/>
              <a:t>في</a:t>
            </a:r>
            <a:r>
              <a:rPr sz="4000" dirty="0"/>
              <a:t> </a:t>
            </a:r>
            <a:r>
              <a:rPr sz="4000" dirty="0" err="1"/>
              <a:t>السياسات</a:t>
            </a:r>
            <a:r>
              <a:rPr sz="4000" dirty="0"/>
              <a:t> </a:t>
            </a:r>
            <a:r>
              <a:rPr sz="4000" dirty="0" err="1"/>
              <a:t>التعليمية</a:t>
            </a:r>
            <a:r>
              <a:rPr lang="he-IL" sz="4000" dirty="0"/>
              <a:t>.</a:t>
            </a:r>
            <a:endParaRPr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5400" b="1" dirty="0" err="1"/>
              <a:t>الإطار</a:t>
            </a:r>
            <a:r>
              <a:rPr sz="5400" b="1" dirty="0"/>
              <a:t> </a:t>
            </a:r>
            <a:r>
              <a:rPr sz="5400" b="1" dirty="0" err="1"/>
              <a:t>الوطني</a:t>
            </a:r>
            <a:r>
              <a:rPr sz="5400" b="1" dirty="0"/>
              <a:t> </a:t>
            </a:r>
            <a:r>
              <a:rPr sz="5400" b="1" dirty="0" err="1"/>
              <a:t>في</a:t>
            </a:r>
            <a:r>
              <a:rPr sz="5400" b="1" dirty="0"/>
              <a:t> </a:t>
            </a:r>
            <a:r>
              <a:rPr sz="5400" b="1" dirty="0" err="1"/>
              <a:t>إسرائيل</a:t>
            </a:r>
            <a:endParaRPr sz="5400" b="1" dirty="0"/>
          </a:p>
        </p:txBody>
      </p:sp>
      <p:sp>
        <p:nvSpPr>
          <p:cNvPr id="3" name="Content Placeholder 2"/>
          <p:cNvSpPr>
            <a:spLocks noGrp="1"/>
          </p:cNvSpPr>
          <p:nvPr>
            <p:ph idx="1"/>
          </p:nvPr>
        </p:nvSpPr>
        <p:spPr>
          <a:xfrm>
            <a:off x="457200" y="1789471"/>
            <a:ext cx="8229600" cy="4336692"/>
          </a:xfrm>
        </p:spPr>
        <p:txBody>
          <a:bodyPr/>
          <a:lstStyle/>
          <a:p>
            <a:pPr algn="r" rtl="1"/>
            <a:r>
              <a:rPr sz="4000" dirty="0" err="1"/>
              <a:t>ما</a:t>
            </a:r>
            <a:r>
              <a:rPr sz="4000" dirty="0"/>
              <a:t> </a:t>
            </a:r>
            <a:r>
              <a:rPr sz="4000" dirty="0" err="1"/>
              <a:t>هو</a:t>
            </a:r>
            <a:r>
              <a:rPr sz="4000" dirty="0"/>
              <a:t> </a:t>
            </a:r>
            <a:r>
              <a:rPr sz="4000" dirty="0" err="1"/>
              <a:t>الإطار</a:t>
            </a:r>
            <a:r>
              <a:rPr sz="4000" dirty="0"/>
              <a:t> </a:t>
            </a:r>
            <a:r>
              <a:rPr sz="4000" dirty="0" err="1"/>
              <a:t>التنظيمي</a:t>
            </a:r>
            <a:r>
              <a:rPr sz="4000" dirty="0"/>
              <a:t> </a:t>
            </a:r>
            <a:r>
              <a:rPr sz="4000" dirty="0" err="1"/>
              <a:t>الذي</a:t>
            </a:r>
            <a:r>
              <a:rPr sz="4000" dirty="0"/>
              <a:t> </a:t>
            </a:r>
            <a:r>
              <a:rPr sz="4000" dirty="0" err="1"/>
              <a:t>يدعم</a:t>
            </a:r>
            <a:r>
              <a:rPr sz="4000" dirty="0"/>
              <a:t> </a:t>
            </a:r>
            <a:r>
              <a:rPr sz="4000" dirty="0" err="1"/>
              <a:t>التعليم</a:t>
            </a:r>
            <a:r>
              <a:rPr sz="4000" dirty="0"/>
              <a:t> </a:t>
            </a:r>
            <a:r>
              <a:rPr sz="4000" dirty="0" err="1"/>
              <a:t>من</a:t>
            </a:r>
            <a:r>
              <a:rPr sz="4000" dirty="0"/>
              <a:t> </a:t>
            </a:r>
            <a:r>
              <a:rPr sz="4000" dirty="0" err="1"/>
              <a:t>أجل</a:t>
            </a:r>
            <a:r>
              <a:rPr sz="4000" dirty="0"/>
              <a:t> </a:t>
            </a:r>
            <a:r>
              <a:rPr sz="4000" dirty="0" err="1"/>
              <a:t>التنمية</a:t>
            </a:r>
            <a:r>
              <a:rPr sz="4000" dirty="0"/>
              <a:t> </a:t>
            </a:r>
            <a:r>
              <a:rPr sz="4000" dirty="0" err="1"/>
              <a:t>المستدامة</a:t>
            </a:r>
            <a:r>
              <a:rPr sz="4000" dirty="0"/>
              <a:t> </a:t>
            </a:r>
            <a:r>
              <a:rPr sz="4000" dirty="0" err="1"/>
              <a:t>في</a:t>
            </a:r>
            <a:r>
              <a:rPr sz="4000" dirty="0"/>
              <a:t> </a:t>
            </a:r>
            <a:r>
              <a:rPr sz="4000" dirty="0" err="1"/>
              <a:t>إسرائيل</a:t>
            </a:r>
            <a:r>
              <a:rPr sz="4000" dirty="0"/>
              <a:t>؟</a:t>
            </a:r>
            <a:endParaRPr lang="he-IL" sz="4000" dirty="0"/>
          </a:p>
          <a:p>
            <a:pPr algn="r" rtl="1"/>
            <a:r>
              <a:rPr sz="4000" dirty="0" err="1"/>
              <a:t>قوانين</a:t>
            </a:r>
            <a:r>
              <a:rPr sz="4000" dirty="0"/>
              <a:t> </a:t>
            </a:r>
            <a:r>
              <a:rPr sz="4000" dirty="0" err="1"/>
              <a:t>وتشريعات</a:t>
            </a:r>
            <a:r>
              <a:rPr sz="4000" dirty="0"/>
              <a:t> </a:t>
            </a:r>
            <a:r>
              <a:rPr sz="4000" dirty="0" err="1"/>
              <a:t>حكومية</a:t>
            </a:r>
            <a:r>
              <a:rPr lang="he-IL" sz="4000" dirty="0"/>
              <a:t>.</a:t>
            </a:r>
            <a:endParaRPr sz="4000" dirty="0"/>
          </a:p>
          <a:p>
            <a:pPr algn="r" rtl="1"/>
            <a:r>
              <a:rPr sz="4000" dirty="0" err="1"/>
              <a:t>توجيهات</a:t>
            </a:r>
            <a:r>
              <a:rPr sz="4000" dirty="0"/>
              <a:t> </a:t>
            </a:r>
            <a:r>
              <a:rPr sz="4000" dirty="0" err="1"/>
              <a:t>وسياسات</a:t>
            </a:r>
            <a:r>
              <a:rPr sz="4000" dirty="0"/>
              <a:t> </a:t>
            </a:r>
            <a:r>
              <a:rPr sz="4000" dirty="0" err="1"/>
              <a:t>وطنية</a:t>
            </a:r>
            <a:r>
              <a:rPr lang="he-IL" sz="4000" dirty="0"/>
              <a:t>.</a:t>
            </a:r>
            <a:endParaRPr sz="4000" dirty="0"/>
          </a:p>
          <a:p>
            <a:pPr algn="r" rtl="1"/>
            <a:r>
              <a:rPr sz="4000" dirty="0" err="1"/>
              <a:t>إدراج</a:t>
            </a:r>
            <a:r>
              <a:rPr sz="4000" dirty="0"/>
              <a:t> </a:t>
            </a:r>
            <a:r>
              <a:rPr sz="4000" dirty="0" err="1"/>
              <a:t>مفاهيم</a:t>
            </a:r>
            <a:r>
              <a:rPr sz="4000" dirty="0"/>
              <a:t> </a:t>
            </a:r>
            <a:r>
              <a:rPr sz="4000" dirty="0" err="1"/>
              <a:t>الاستدامة</a:t>
            </a:r>
            <a:r>
              <a:rPr sz="4000" dirty="0"/>
              <a:t> </a:t>
            </a:r>
            <a:r>
              <a:rPr sz="4000" dirty="0" err="1"/>
              <a:t>في</a:t>
            </a:r>
            <a:r>
              <a:rPr sz="4000" dirty="0"/>
              <a:t> </a:t>
            </a:r>
            <a:r>
              <a:rPr sz="4000" dirty="0" err="1"/>
              <a:t>المناهج</a:t>
            </a:r>
            <a:r>
              <a:rPr sz="4000" dirty="0"/>
              <a:t> </a:t>
            </a:r>
            <a:r>
              <a:rPr sz="4000" dirty="0" err="1"/>
              <a:t>الدراسية</a:t>
            </a:r>
            <a:r>
              <a:rPr lang="he-IL" sz="4000" dirty="0"/>
              <a:t>.</a:t>
            </a:r>
            <a:endParaRPr sz="4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TotalTime>
  <Words>618</Words>
  <Application>Microsoft Office PowerPoint</Application>
  <PresentationFormat>‫הצגה על המסך (4:3)</PresentationFormat>
  <Paragraphs>65</Paragraphs>
  <Slides>17</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17</vt:i4>
      </vt:variant>
    </vt:vector>
  </HeadingPairs>
  <TitlesOfParts>
    <vt:vector size="22" baseType="lpstr">
      <vt:lpstr>Arial</vt:lpstr>
      <vt:lpstr>Calibri</vt:lpstr>
      <vt:lpstr>Degular</vt:lpstr>
      <vt:lpstr>var(--h1_typography-font-family)</vt:lpstr>
      <vt:lpstr>Office Theme</vt:lpstr>
      <vt:lpstr>מצגת של PowerPoint‏</vt:lpstr>
      <vt:lpstr>الهدف العام</vt:lpstr>
      <vt:lpstr>مقدمة</vt:lpstr>
      <vt:lpstr>ما هو التعليم من أجل التنمية المستدامة؟</vt:lpstr>
      <vt:lpstr>ما هو التعليم من أجل التنمية المستدامة؟</vt:lpstr>
      <vt:lpstr>מצגת של PowerPoint‏</vt:lpstr>
      <vt:lpstr>أهداف التنمية المستدامة الخلفية </vt:lpstr>
      <vt:lpstr>خلفية دولية</vt:lpstr>
      <vt:lpstr>الإطار الوطني في إسرائيل</vt:lpstr>
      <vt:lpstr>الهيئات الحكومية الرئيسية</vt:lpstr>
      <vt:lpstr>دور وزارة التربية والتعليم</vt:lpstr>
      <vt:lpstr>دور وزارة حماية البيئة</vt:lpstr>
      <vt:lpstr>التحديات الحالية</vt:lpstr>
      <vt:lpstr>فرص التحسين</vt:lpstr>
      <vt:lpstr>توجهات مستقبلية</vt:lpstr>
      <vt:lpstr>ختام ونقاش</vt:lpstr>
      <vt:lpstr>مراجع</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NAJI</dc:creator>
  <cp:keywords/>
  <dc:description>generated using python-pptx</dc:description>
  <cp:lastModifiedBy>Reviewer</cp:lastModifiedBy>
  <cp:revision>18</cp:revision>
  <dcterms:created xsi:type="dcterms:W3CDTF">2013-01-27T09:14:16Z</dcterms:created>
  <dcterms:modified xsi:type="dcterms:W3CDTF">2025-08-03T08:48:58Z</dcterms:modified>
  <cp:category/>
</cp:coreProperties>
</file>