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7559675" cy="10691813"/>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bg>
      <p:bgPr>
        <a:blipFill rotWithShape="0">
          <a:blip r:embed="rId2"/>
          <a:stretch/>
        </a:blipFill>
        <a:effectLst/>
      </p:bgPr>
    </p:bg>
    <p:spTree>
      <p:nvGrpSpPr>
        <p:cNvPr id="1" name=""/>
        <p:cNvGrpSpPr/>
        <p:nvPr/>
      </p:nvGrpSpPr>
      <p:grpSpPr>
        <a:xfrm>
          <a:off x="0" y="0"/>
          <a:ext cx="0" cy="0"/>
          <a:chOff x="0" y="0"/>
          <a:chExt cx="0" cy="0"/>
        </a:xfrm>
      </p:grpSpPr>
      <p:sp>
        <p:nvSpPr>
          <p:cNvPr id="2" name="PlaceHolder 1"/>
          <p:cNvSpPr>
            <a:spLocks noGrp="1"/>
          </p:cNvSpPr>
          <p:nvPr>
            <p:ph type="dt" idx="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3" name="PlaceHolder 2"/>
          <p:cNvSpPr>
            <a:spLocks noGrp="1"/>
          </p:cNvSpPr>
          <p:nvPr>
            <p:ph type="ftr" idx="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4" name="PlaceHolder 3"/>
          <p:cNvSpPr>
            <a:spLocks noGrp="1"/>
          </p:cNvSpPr>
          <p:nvPr>
            <p:ph type="sldNum" idx="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27EB8568-C451-473D-9553-905140CD4D16}"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ergleich">
    <p:bg>
      <p:bgPr>
        <a:blipFill rotWithShape="0">
          <a:blip r:embed="rId2"/>
          <a:stretch/>
        </a:blip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8398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49" name="PlaceHolder 2"/>
          <p:cNvSpPr>
            <a:spLocks noGrp="1"/>
          </p:cNvSpPr>
          <p:nvPr>
            <p:ph type="body"/>
          </p:nvPr>
        </p:nvSpPr>
        <p:spPr>
          <a:xfrm>
            <a:off x="839880" y="1681200"/>
            <a:ext cx="5157000" cy="82332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strike="noStrike" spc="-1">
                <a:solidFill>
                  <a:schemeClr val="dk1"/>
                </a:solidFill>
                <a:latin typeface="Calibri"/>
              </a:rPr>
              <a:t>Formatvorlagen des Textmasters bearbeiten</a:t>
            </a:r>
            <a:endParaRPr lang="en-GB" sz="2400" b="0" strike="noStrike" spc="-1">
              <a:solidFill>
                <a:srgbClr val="000000"/>
              </a:solidFill>
              <a:latin typeface="Calibri"/>
            </a:endParaRPr>
          </a:p>
        </p:txBody>
      </p:sp>
      <p:sp>
        <p:nvSpPr>
          <p:cNvPr id="50" name="PlaceHolder 3"/>
          <p:cNvSpPr>
            <a:spLocks noGrp="1"/>
          </p:cNvSpPr>
          <p:nvPr>
            <p:ph type="body"/>
          </p:nvPr>
        </p:nvSpPr>
        <p:spPr>
          <a:xfrm>
            <a:off x="839880" y="2505240"/>
            <a:ext cx="5157000" cy="3683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51" name="PlaceHolder 4"/>
          <p:cNvSpPr>
            <a:spLocks noGrp="1"/>
          </p:cNvSpPr>
          <p:nvPr>
            <p:ph type="body"/>
          </p:nvPr>
        </p:nvSpPr>
        <p:spPr>
          <a:xfrm>
            <a:off x="6172200" y="1681200"/>
            <a:ext cx="5182560" cy="823320"/>
          </a:xfrm>
          <a:prstGeom prst="rect">
            <a:avLst/>
          </a:prstGeom>
          <a:noFill/>
          <a:ln w="0">
            <a:noFill/>
          </a:ln>
        </p:spPr>
        <p:txBody>
          <a:bodyPr lIns="91440" tIns="45720" rIns="91440" bIns="45720" anchor="b">
            <a:noAutofit/>
          </a:bodyPr>
          <a:lstStyle/>
          <a:p>
            <a:pPr indent="0" defTabSz="914400">
              <a:lnSpc>
                <a:spcPct val="90000"/>
              </a:lnSpc>
              <a:spcBef>
                <a:spcPts val="1001"/>
              </a:spcBef>
              <a:buNone/>
              <a:tabLst>
                <a:tab pos="0" algn="l"/>
              </a:tabLst>
            </a:pPr>
            <a:r>
              <a:rPr lang="de-DE" sz="2400" b="1" strike="noStrike" spc="-1">
                <a:solidFill>
                  <a:schemeClr val="dk1"/>
                </a:solidFill>
                <a:latin typeface="Calibri"/>
              </a:rPr>
              <a:t>Formatvorlagen des Textmasters bearbeiten</a:t>
            </a:r>
            <a:endParaRPr lang="en-GB" sz="2400" b="0" strike="noStrike" spc="-1">
              <a:solidFill>
                <a:srgbClr val="000000"/>
              </a:solidFill>
              <a:latin typeface="Calibri"/>
            </a:endParaRPr>
          </a:p>
        </p:txBody>
      </p:sp>
      <p:sp>
        <p:nvSpPr>
          <p:cNvPr id="52" name="PlaceHolder 5"/>
          <p:cNvSpPr>
            <a:spLocks noGrp="1"/>
          </p:cNvSpPr>
          <p:nvPr>
            <p:ph type="body"/>
          </p:nvPr>
        </p:nvSpPr>
        <p:spPr>
          <a:xfrm>
            <a:off x="6172200" y="2505240"/>
            <a:ext cx="5182560" cy="368388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53" name="PlaceHolder 6"/>
          <p:cNvSpPr>
            <a:spLocks noGrp="1"/>
          </p:cNvSpPr>
          <p:nvPr>
            <p:ph type="dt" idx="28"/>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54" name="PlaceHolder 7"/>
          <p:cNvSpPr>
            <a:spLocks noGrp="1"/>
          </p:cNvSpPr>
          <p:nvPr>
            <p:ph type="ftr" idx="29"/>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55" name="PlaceHolder 8"/>
          <p:cNvSpPr>
            <a:spLocks noGrp="1"/>
          </p:cNvSpPr>
          <p:nvPr>
            <p:ph type="sldNum" idx="30"/>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7979790D-F14E-4ACC-BB50-14357EFFFBCB}"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rotWithShape="0">
          <a:blip r:embed="rId2"/>
          <a:stretch/>
        </a:blipFill>
        <a:effectLst/>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57" name="PlaceHolder 2"/>
          <p:cNvSpPr>
            <a:spLocks noGrp="1"/>
          </p:cNvSpPr>
          <p:nvPr>
            <p:ph type="dt" idx="31"/>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58" name="PlaceHolder 3"/>
          <p:cNvSpPr>
            <a:spLocks noGrp="1"/>
          </p:cNvSpPr>
          <p:nvPr>
            <p:ph type="ftr" idx="32"/>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59" name="PlaceHolder 4"/>
          <p:cNvSpPr>
            <a:spLocks noGrp="1"/>
          </p:cNvSpPr>
          <p:nvPr>
            <p:ph type="sldNum" idx="33"/>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8A3AF603-295A-4E2F-BAC0-624F5A61EF01}"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nhalt mit Überschrift">
    <p:bg>
      <p:bgPr>
        <a:blipFill rotWithShape="0">
          <a:blip r:embed="rId2"/>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de-DE" sz="3200" b="0" strike="noStrike" spc="-1">
                <a:solidFill>
                  <a:schemeClr val="dk1"/>
                </a:solidFill>
                <a:latin typeface="Calibri Light"/>
              </a:rPr>
              <a:t>Titelmasterformat durch Klicken bearbeiten</a:t>
            </a:r>
            <a:endParaRPr lang="en-GB" sz="3200" b="0" strike="noStrike" spc="-1">
              <a:solidFill>
                <a:srgbClr val="000000"/>
              </a:solidFill>
              <a:latin typeface="Calibri"/>
            </a:endParaRPr>
          </a:p>
        </p:txBody>
      </p:sp>
      <p:sp>
        <p:nvSpPr>
          <p:cNvPr id="6" name="PlaceHolder 2"/>
          <p:cNvSpPr>
            <a:spLocks noGrp="1"/>
          </p:cNvSpPr>
          <p:nvPr>
            <p:ph type="body"/>
          </p:nvPr>
        </p:nvSpPr>
        <p:spPr>
          <a:xfrm>
            <a:off x="5183280" y="987480"/>
            <a:ext cx="6171480" cy="4872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3200" b="0" strike="noStrike" spc="-1">
                <a:solidFill>
                  <a:schemeClr val="dk1"/>
                </a:solidFill>
                <a:latin typeface="Calibri"/>
              </a:rPr>
              <a:t>Formatvorlagen des Textmasters bearbeiten</a:t>
            </a:r>
            <a:endParaRPr lang="en-GB" sz="32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800" b="0" strike="noStrike" spc="-1">
                <a:solidFill>
                  <a:schemeClr val="dk1"/>
                </a:solidFill>
                <a:latin typeface="Calibri"/>
              </a:rPr>
              <a:t>Zweite Ebene</a:t>
            </a:r>
            <a:endParaRPr lang="en-GB" sz="28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Dritte Ebene</a:t>
            </a:r>
            <a:endParaRPr lang="en-GB" sz="24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Vierte Ebene</a:t>
            </a:r>
            <a:endParaRPr lang="en-GB" sz="20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Fünfte Ebene</a:t>
            </a:r>
            <a:endParaRPr lang="en-GB" sz="2000" b="0" strike="noStrike" spc="-1">
              <a:solidFill>
                <a:srgbClr val="000000"/>
              </a:solidFill>
              <a:latin typeface="Calibri"/>
            </a:endParaRPr>
          </a:p>
        </p:txBody>
      </p:sp>
      <p:sp>
        <p:nvSpPr>
          <p:cNvPr id="7"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strike="noStrike" spc="-1">
                <a:solidFill>
                  <a:schemeClr val="dk1"/>
                </a:solidFill>
                <a:latin typeface="Calibri"/>
              </a:rPr>
              <a:t>Formatvorlagen des Textmasters bearbeiten</a:t>
            </a:r>
            <a:endParaRPr lang="en-GB" sz="1600" b="0" strike="noStrike" spc="-1">
              <a:solidFill>
                <a:srgbClr val="000000"/>
              </a:solidFill>
              <a:latin typeface="Calibri"/>
            </a:endParaRPr>
          </a:p>
        </p:txBody>
      </p:sp>
      <p:sp>
        <p:nvSpPr>
          <p:cNvPr id="8" name="PlaceHolder 4"/>
          <p:cNvSpPr>
            <a:spLocks noGrp="1"/>
          </p:cNvSpPr>
          <p:nvPr>
            <p:ph type="dt" idx="4"/>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9" name="PlaceHolder 5"/>
          <p:cNvSpPr>
            <a:spLocks noGrp="1"/>
          </p:cNvSpPr>
          <p:nvPr>
            <p:ph type="ftr" idx="5"/>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10" name="PlaceHolder 6"/>
          <p:cNvSpPr>
            <a:spLocks noGrp="1"/>
          </p:cNvSpPr>
          <p:nvPr>
            <p:ph type="sldNum" idx="6"/>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E581A2E7-7515-4ECE-B2D6-4345F26C886A}"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ild mit Überschrift">
    <p:bg>
      <p:bgPr>
        <a:blipFill rotWithShape="0">
          <a:blip r:embed="rId2"/>
          <a:stretch/>
        </a:blip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839880" y="457200"/>
            <a:ext cx="3931560" cy="159948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de-DE" sz="3200" b="0" strike="noStrike" spc="-1">
                <a:solidFill>
                  <a:schemeClr val="dk1"/>
                </a:solidFill>
                <a:latin typeface="Calibri Light"/>
              </a:rPr>
              <a:t>Titelmasterformat durch Klicken bearbeiten</a:t>
            </a:r>
            <a:endParaRPr lang="en-GB" sz="3200" b="0" strike="noStrike" spc="-1">
              <a:solidFill>
                <a:srgbClr val="000000"/>
              </a:solidFill>
              <a:latin typeface="Calibri"/>
            </a:endParaRPr>
          </a:p>
        </p:txBody>
      </p:sp>
      <p:sp>
        <p:nvSpPr>
          <p:cNvPr id="12" name="PlaceHolder 2"/>
          <p:cNvSpPr>
            <a:spLocks noGrp="1"/>
          </p:cNvSpPr>
          <p:nvPr>
            <p:ph type="body"/>
          </p:nvPr>
        </p:nvSpPr>
        <p:spPr>
          <a:xfrm>
            <a:off x="5183280" y="987480"/>
            <a:ext cx="6171480" cy="4872960"/>
          </a:xfrm>
          <a:prstGeom prst="rect">
            <a:avLst/>
          </a:prstGeom>
          <a:noFill/>
          <a:ln w="0">
            <a:noFill/>
          </a:ln>
        </p:spPr>
        <p:txBody>
          <a:bodyPr lIns="90000" tIns="45000" rIns="90000" bIns="45000" anchor="t">
            <a:noAutofit/>
          </a:bodyPr>
          <a:lstStyle/>
          <a:p>
            <a:pPr marL="432000" indent="-324000">
              <a:lnSpc>
                <a:spcPct val="90000"/>
              </a:lnSpc>
              <a:spcBef>
                <a:spcPts val="1417"/>
              </a:spcBef>
              <a:buClr>
                <a:srgbClr val="000000"/>
              </a:buClr>
              <a:buSzPct val="45000"/>
              <a:buFont typeface="Wingdings" charset="2"/>
              <a:buChar char=""/>
            </a:pPr>
            <a:r>
              <a:rPr lang="de-DE" sz="3200" b="0" strike="noStrike" spc="-1">
                <a:solidFill>
                  <a:schemeClr val="dk1"/>
                </a:solidFill>
                <a:latin typeface="Calibri"/>
              </a:rPr>
              <a:t>Click to edit the outline text format</a:t>
            </a:r>
            <a:endParaRPr lang="en-GB" sz="3200" b="0" strike="noStrike" spc="-1">
              <a:solidFill>
                <a:srgbClr val="000000"/>
              </a:solidFill>
              <a:latin typeface="Calibri"/>
            </a:endParaRPr>
          </a:p>
          <a:p>
            <a:pPr marL="864000" lvl="1" indent="-324000">
              <a:lnSpc>
                <a:spcPct val="90000"/>
              </a:lnSpc>
              <a:spcBef>
                <a:spcPts val="1134"/>
              </a:spcBef>
              <a:buClr>
                <a:srgbClr val="000000"/>
              </a:buClr>
              <a:buSzPct val="75000"/>
              <a:buFont typeface="Symbol" charset="2"/>
              <a:buChar char=""/>
            </a:pPr>
            <a:r>
              <a:rPr lang="de-DE" sz="3200" b="0" strike="noStrike" spc="-1">
                <a:solidFill>
                  <a:schemeClr val="dk1"/>
                </a:solidFill>
                <a:latin typeface="Calibri"/>
              </a:rPr>
              <a:t>Second Outline Level</a:t>
            </a:r>
            <a:endParaRPr lang="en-GB" sz="3200" b="0" strike="noStrike" spc="-1">
              <a:solidFill>
                <a:srgbClr val="000000"/>
              </a:solidFill>
              <a:latin typeface="Calibri"/>
            </a:endParaRPr>
          </a:p>
          <a:p>
            <a:pPr marL="1296000" lvl="2" indent="-288000">
              <a:lnSpc>
                <a:spcPct val="90000"/>
              </a:lnSpc>
              <a:spcBef>
                <a:spcPts val="850"/>
              </a:spcBef>
              <a:buClr>
                <a:srgbClr val="000000"/>
              </a:buClr>
              <a:buSzPct val="45000"/>
              <a:buFont typeface="Wingdings" charset="2"/>
              <a:buChar char=""/>
            </a:pPr>
            <a:r>
              <a:rPr lang="de-DE" sz="3200" b="0" strike="noStrike" spc="-1">
                <a:solidFill>
                  <a:schemeClr val="dk1"/>
                </a:solidFill>
                <a:latin typeface="Calibri"/>
              </a:rPr>
              <a:t>Third Outline Level</a:t>
            </a:r>
            <a:endParaRPr lang="en-GB" sz="3200" b="0" strike="noStrike" spc="-1">
              <a:solidFill>
                <a:srgbClr val="000000"/>
              </a:solidFill>
              <a:latin typeface="Calibri"/>
            </a:endParaRPr>
          </a:p>
          <a:p>
            <a:pPr marL="1728000" lvl="3" indent="-216000">
              <a:lnSpc>
                <a:spcPct val="90000"/>
              </a:lnSpc>
              <a:spcBef>
                <a:spcPts val="567"/>
              </a:spcBef>
              <a:buClr>
                <a:srgbClr val="000000"/>
              </a:buClr>
              <a:buSzPct val="75000"/>
              <a:buFont typeface="Symbol" charset="2"/>
              <a:buChar char=""/>
            </a:pPr>
            <a:r>
              <a:rPr lang="de-DE" sz="3200" b="0" strike="noStrike" spc="-1">
                <a:solidFill>
                  <a:schemeClr val="dk1"/>
                </a:solidFill>
                <a:latin typeface="Calibri"/>
              </a:rPr>
              <a:t>Fourth Outline Level</a:t>
            </a:r>
            <a:endParaRPr lang="en-GB" sz="3200" b="0" strike="noStrike" spc="-1">
              <a:solidFill>
                <a:srgbClr val="000000"/>
              </a:solidFill>
              <a:latin typeface="Calibri"/>
            </a:endParaRPr>
          </a:p>
          <a:p>
            <a:pPr marL="2160000" lvl="4" indent="-216000">
              <a:lnSpc>
                <a:spcPct val="90000"/>
              </a:lnSpc>
              <a:spcBef>
                <a:spcPts val="283"/>
              </a:spcBef>
              <a:buClr>
                <a:srgbClr val="000000"/>
              </a:buClr>
              <a:buSzPct val="45000"/>
              <a:buFont typeface="Wingdings" charset="2"/>
              <a:buChar char=""/>
            </a:pPr>
            <a:r>
              <a:rPr lang="de-DE" sz="3200" b="0" strike="noStrike" spc="-1">
                <a:solidFill>
                  <a:schemeClr val="dk1"/>
                </a:solidFill>
                <a:latin typeface="Calibri"/>
              </a:rPr>
              <a:t>Fifth Outline Level</a:t>
            </a:r>
            <a:endParaRPr lang="en-GB" sz="3200" b="0" strike="noStrike" spc="-1">
              <a:solidFill>
                <a:srgbClr val="000000"/>
              </a:solidFill>
              <a:latin typeface="Calibri"/>
            </a:endParaRPr>
          </a:p>
          <a:p>
            <a:pPr marL="2592000" lvl="5" indent="-216000">
              <a:lnSpc>
                <a:spcPct val="90000"/>
              </a:lnSpc>
              <a:spcBef>
                <a:spcPts val="283"/>
              </a:spcBef>
              <a:buClr>
                <a:srgbClr val="000000"/>
              </a:buClr>
              <a:buSzPct val="45000"/>
              <a:buFont typeface="Wingdings" charset="2"/>
              <a:buChar char=""/>
            </a:pPr>
            <a:r>
              <a:rPr lang="de-DE" sz="3200" b="0" strike="noStrike" spc="-1">
                <a:solidFill>
                  <a:schemeClr val="dk1"/>
                </a:solidFill>
                <a:latin typeface="Calibri"/>
              </a:rPr>
              <a:t>Sixth Outline Level</a:t>
            </a:r>
            <a:endParaRPr lang="en-GB" sz="3200" b="0" strike="noStrike" spc="-1">
              <a:solidFill>
                <a:srgbClr val="000000"/>
              </a:solidFill>
              <a:latin typeface="Calibri"/>
            </a:endParaRPr>
          </a:p>
          <a:p>
            <a:pPr marL="3024000" lvl="6" indent="-216000">
              <a:lnSpc>
                <a:spcPct val="90000"/>
              </a:lnSpc>
              <a:spcBef>
                <a:spcPts val="283"/>
              </a:spcBef>
              <a:buClr>
                <a:srgbClr val="000000"/>
              </a:buClr>
              <a:buSzPct val="45000"/>
              <a:buFont typeface="Wingdings" charset="2"/>
              <a:buChar char=""/>
            </a:pPr>
            <a:r>
              <a:rPr lang="de-DE" sz="3200" b="0" strike="noStrike" spc="-1">
                <a:solidFill>
                  <a:schemeClr val="dk1"/>
                </a:solidFill>
                <a:latin typeface="Calibri"/>
              </a:rPr>
              <a:t>Seventh Outline Level</a:t>
            </a:r>
            <a:endParaRPr lang="en-GB" sz="3200" b="0" strike="noStrike" spc="-1">
              <a:solidFill>
                <a:srgbClr val="000000"/>
              </a:solidFill>
              <a:latin typeface="Calibri"/>
            </a:endParaRPr>
          </a:p>
        </p:txBody>
      </p:sp>
      <p:sp>
        <p:nvSpPr>
          <p:cNvPr id="13" name="PlaceHolder 3"/>
          <p:cNvSpPr>
            <a:spLocks noGrp="1"/>
          </p:cNvSpPr>
          <p:nvPr>
            <p:ph type="body"/>
          </p:nvPr>
        </p:nvSpPr>
        <p:spPr>
          <a:xfrm>
            <a:off x="839880" y="2057400"/>
            <a:ext cx="3931560" cy="381096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1600" b="0" strike="noStrike" spc="-1">
                <a:solidFill>
                  <a:schemeClr val="dk1"/>
                </a:solidFill>
                <a:latin typeface="Calibri"/>
              </a:rPr>
              <a:t>Formatvorlagen des Textmasters bearbeiten</a:t>
            </a:r>
            <a:endParaRPr lang="en-GB" sz="1600" b="0" strike="noStrike" spc="-1">
              <a:solidFill>
                <a:srgbClr val="000000"/>
              </a:solidFill>
              <a:latin typeface="Calibri"/>
            </a:endParaRPr>
          </a:p>
        </p:txBody>
      </p:sp>
      <p:sp>
        <p:nvSpPr>
          <p:cNvPr id="14" name="PlaceHolder 4"/>
          <p:cNvSpPr>
            <a:spLocks noGrp="1"/>
          </p:cNvSpPr>
          <p:nvPr>
            <p:ph type="dt" idx="7"/>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15" name="PlaceHolder 5"/>
          <p:cNvSpPr>
            <a:spLocks noGrp="1"/>
          </p:cNvSpPr>
          <p:nvPr>
            <p:ph type="ftr" idx="8"/>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16" name="PlaceHolder 6"/>
          <p:cNvSpPr>
            <a:spLocks noGrp="1"/>
          </p:cNvSpPr>
          <p:nvPr>
            <p:ph type="sldNum" idx="9"/>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AD9ABD84-743E-4DDF-9755-689AD72E8E5F}"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bg>
      <p:bgPr>
        <a:blipFill rotWithShape="0">
          <a:blip r:embed="rId2"/>
          <a:stretch/>
        </a:blipFill>
        <a:effectLst/>
      </p:bgPr>
    </p:bg>
    <p:spTree>
      <p:nvGrpSpPr>
        <p:cNvPr id="1" name=""/>
        <p:cNvGrpSpPr/>
        <p:nvPr/>
      </p:nvGrpSpPr>
      <p:grpSpPr>
        <a:xfrm>
          <a:off x="0" y="0"/>
          <a:ext cx="0" cy="0"/>
          <a:chOff x="0" y="0"/>
          <a:chExt cx="0" cy="0"/>
        </a:xfrm>
      </p:grpSpPr>
      <p:sp>
        <p:nvSpPr>
          <p:cNvPr id="17" name="PlaceHolder 1"/>
          <p:cNvSpPr>
            <a:spLocks noGrp="1"/>
          </p:cNvSpPr>
          <p:nvPr>
            <p:ph type="title"/>
          </p:nvPr>
        </p:nvSpPr>
        <p:spPr>
          <a:xfrm>
            <a:off x="1523880" y="1122480"/>
            <a:ext cx="9143280" cy="2386800"/>
          </a:xfrm>
          <a:prstGeom prst="rect">
            <a:avLst/>
          </a:prstGeom>
          <a:noFill/>
          <a:ln w="0">
            <a:noFill/>
          </a:ln>
        </p:spPr>
        <p:txBody>
          <a:bodyPr lIns="91440" tIns="45720" rIns="91440" bIns="45720" anchor="b">
            <a:noAutofit/>
          </a:bodyPr>
          <a:lstStyle/>
          <a:p>
            <a:pPr indent="0" algn="ctr" defTabSz="914400">
              <a:lnSpc>
                <a:spcPct val="90000"/>
              </a:lnSpc>
              <a:buNone/>
              <a:tabLst>
                <a:tab pos="0" algn="l"/>
              </a:tabLst>
            </a:pPr>
            <a:r>
              <a:rPr lang="de-DE" sz="6000" b="0" strike="noStrike" spc="-1">
                <a:solidFill>
                  <a:schemeClr val="dk1"/>
                </a:solidFill>
                <a:latin typeface="Calibri Light"/>
              </a:rPr>
              <a:t>Titelmasterformat durch Klicken bearbeiten</a:t>
            </a:r>
            <a:endParaRPr lang="en-GB" sz="6000" b="0" strike="noStrike" spc="-1">
              <a:solidFill>
                <a:srgbClr val="000000"/>
              </a:solidFill>
              <a:latin typeface="Calibri"/>
            </a:endParaRPr>
          </a:p>
        </p:txBody>
      </p:sp>
      <p:sp>
        <p:nvSpPr>
          <p:cNvPr id="18" name="PlaceHolder 2"/>
          <p:cNvSpPr>
            <a:spLocks noGrp="1"/>
          </p:cNvSpPr>
          <p:nvPr>
            <p:ph type="dt" idx="10"/>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 </a:t>
            </a:r>
            <a:endParaRPr lang="en-GB" sz="1200" b="0" strike="noStrike" spc="-1">
              <a:solidFill>
                <a:srgbClr val="000000"/>
              </a:solidFill>
              <a:latin typeface="Calibri"/>
            </a:endParaRPr>
          </a:p>
        </p:txBody>
      </p:sp>
      <p:sp>
        <p:nvSpPr>
          <p:cNvPr id="19" name="PlaceHolder 3"/>
          <p:cNvSpPr>
            <a:spLocks noGrp="1"/>
          </p:cNvSpPr>
          <p:nvPr>
            <p:ph type="ftr" idx="11"/>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 </a:t>
            </a:r>
            <a:endParaRPr lang="en-GB" sz="1400" b="0" strike="noStrike" spc="-1">
              <a:solidFill>
                <a:srgbClr val="000000"/>
              </a:solidFill>
              <a:latin typeface="Calibri"/>
            </a:endParaRPr>
          </a:p>
        </p:txBody>
      </p:sp>
      <p:sp>
        <p:nvSpPr>
          <p:cNvPr id="20" name="PlaceHolder 4"/>
          <p:cNvSpPr>
            <a:spLocks noGrp="1"/>
          </p:cNvSpPr>
          <p:nvPr>
            <p:ph type="sldNum" idx="12"/>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1DCA9133-FF33-4D32-8D8F-2088524A5536}"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
        <p:nvSpPr>
          <p:cNvPr id="21" name="PlaceHolder 5"/>
          <p:cNvSpPr>
            <a:spLocks noGrp="1"/>
          </p:cNvSpPr>
          <p:nvPr>
            <p:ph type="body"/>
          </p:nvPr>
        </p:nvSpPr>
        <p:spPr>
          <a:xfrm>
            <a:off x="609480" y="1604520"/>
            <a:ext cx="10972080" cy="397692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de-DE" sz="2800" b="0" strike="noStrike" spc="-1">
                <a:solidFill>
                  <a:schemeClr val="dk1"/>
                </a:solidFill>
                <a:latin typeface="Calibri"/>
              </a:rPr>
              <a:t>Click to edit the outline text format</a:t>
            </a:r>
            <a:endParaRPr lang="en-GB" sz="2800" b="0" strike="noStrike" spc="-1">
              <a:solidFill>
                <a:srgbClr val="000000"/>
              </a:solidFill>
              <a:latin typeface="Calibri"/>
            </a:endParaRPr>
          </a:p>
          <a:p>
            <a:pPr marL="864000" lvl="1" indent="-324000">
              <a:lnSpc>
                <a:spcPct val="90000"/>
              </a:lnSpc>
              <a:spcBef>
                <a:spcPts val="1134"/>
              </a:spcBef>
              <a:buClr>
                <a:srgbClr val="000000"/>
              </a:buClr>
              <a:buSzPct val="75000"/>
              <a:buFont typeface="Symbol" charset="2"/>
              <a:buChar char=""/>
            </a:pPr>
            <a:r>
              <a:rPr lang="de-DE" sz="2000" b="0" strike="noStrike" spc="-1">
                <a:solidFill>
                  <a:schemeClr val="dk1"/>
                </a:solidFill>
                <a:latin typeface="Calibri"/>
              </a:rPr>
              <a:t>Second Outline Level</a:t>
            </a:r>
            <a:endParaRPr lang="en-GB" sz="2000" b="0" strike="noStrike" spc="-1">
              <a:solidFill>
                <a:srgbClr val="000000"/>
              </a:solidFill>
              <a:latin typeface="Calibri"/>
            </a:endParaRPr>
          </a:p>
          <a:p>
            <a:pPr marL="1296000" lvl="2" indent="-288000">
              <a:lnSpc>
                <a:spcPct val="90000"/>
              </a:lnSpc>
              <a:spcBef>
                <a:spcPts val="850"/>
              </a:spcBef>
              <a:buClr>
                <a:srgbClr val="000000"/>
              </a:buClr>
              <a:buSzPct val="45000"/>
              <a:buFont typeface="Wingdings" charset="2"/>
              <a:buChar char=""/>
            </a:pPr>
            <a:r>
              <a:rPr lang="de-DE" sz="1800" b="0" strike="noStrike" spc="-1">
                <a:solidFill>
                  <a:schemeClr val="dk1"/>
                </a:solidFill>
                <a:latin typeface="Calibri"/>
              </a:rPr>
              <a:t>Third Outline Level</a:t>
            </a:r>
            <a:endParaRPr lang="en-GB" sz="1800" b="0" strike="noStrike" spc="-1">
              <a:solidFill>
                <a:srgbClr val="000000"/>
              </a:solidFill>
              <a:latin typeface="Calibri"/>
            </a:endParaRPr>
          </a:p>
          <a:p>
            <a:pPr marL="1728000" lvl="3" indent="-216000">
              <a:lnSpc>
                <a:spcPct val="90000"/>
              </a:lnSpc>
              <a:spcBef>
                <a:spcPts val="567"/>
              </a:spcBef>
              <a:buClr>
                <a:srgbClr val="000000"/>
              </a:buClr>
              <a:buSzPct val="75000"/>
              <a:buFont typeface="Symbol" charset="2"/>
              <a:buChar char=""/>
            </a:pPr>
            <a:r>
              <a:rPr lang="de-DE" sz="1800" b="0" strike="noStrike" spc="-1">
                <a:solidFill>
                  <a:schemeClr val="dk1"/>
                </a:solidFill>
                <a:latin typeface="Calibri"/>
              </a:rPr>
              <a:t>Fourth Outline Level</a:t>
            </a:r>
            <a:endParaRPr lang="en-GB" sz="1800" b="0" strike="noStrike" spc="-1">
              <a:solidFill>
                <a:srgbClr val="000000"/>
              </a:solidFill>
              <a:latin typeface="Calibri"/>
            </a:endParaRPr>
          </a:p>
          <a:p>
            <a:pPr marL="2160000" lvl="4" indent="-2160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Fifth Outline Level</a:t>
            </a:r>
            <a:endParaRPr lang="en-GB" sz="2000" b="0" strike="noStrike" spc="-1">
              <a:solidFill>
                <a:srgbClr val="000000"/>
              </a:solidFill>
              <a:latin typeface="Calibri"/>
            </a:endParaRPr>
          </a:p>
          <a:p>
            <a:pPr marL="2592000" lvl="5" indent="-2160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Sixth Outline Level</a:t>
            </a:r>
            <a:endParaRPr lang="en-GB" sz="2000" b="0" strike="noStrike" spc="-1">
              <a:solidFill>
                <a:srgbClr val="000000"/>
              </a:solidFill>
              <a:latin typeface="Calibri"/>
            </a:endParaRPr>
          </a:p>
          <a:p>
            <a:pPr marL="3024000" lvl="6" indent="-216000">
              <a:lnSpc>
                <a:spcPct val="90000"/>
              </a:lnSpc>
              <a:spcBef>
                <a:spcPts val="283"/>
              </a:spcBef>
              <a:buClr>
                <a:srgbClr val="000000"/>
              </a:buClr>
              <a:buSzPct val="45000"/>
              <a:buFont typeface="Wingdings" charset="2"/>
              <a:buChar char=""/>
            </a:pPr>
            <a:r>
              <a:rPr lang="de-DE" sz="2000" b="0" strike="noStrike" spc="-1">
                <a:solidFill>
                  <a:schemeClr val="dk1"/>
                </a:solidFill>
                <a:latin typeface="Calibri"/>
              </a:rPr>
              <a:t>Seventh Outline Level</a:t>
            </a:r>
            <a:endParaRPr lang="en-GB" sz="20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rotWithShape="0">
          <a:blip r:embed="rId2"/>
          <a:stretch/>
        </a:blipFill>
        <a:effectLst/>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23" name="PlaceHolder 2"/>
          <p:cNvSpPr>
            <a:spLocks noGrp="1"/>
          </p:cNvSpPr>
          <p:nvPr>
            <p:ph type="body"/>
          </p:nvPr>
        </p:nvSpPr>
        <p:spPr>
          <a:xfrm>
            <a:off x="838080" y="1825560"/>
            <a:ext cx="10514880" cy="435060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24" name="PlaceHolder 3"/>
          <p:cNvSpPr>
            <a:spLocks noGrp="1"/>
          </p:cNvSpPr>
          <p:nvPr>
            <p:ph type="dt" idx="13"/>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25" name="PlaceHolder 4"/>
          <p:cNvSpPr>
            <a:spLocks noGrp="1"/>
          </p:cNvSpPr>
          <p:nvPr>
            <p:ph type="ftr" idx="14"/>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26" name="PlaceHolder 5"/>
          <p:cNvSpPr>
            <a:spLocks noGrp="1"/>
          </p:cNvSpPr>
          <p:nvPr>
            <p:ph type="sldNum" idx="15"/>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508A127F-76F2-420F-91DD-5E8D82906286}"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rotWithShape="0">
          <a:blip r:embed="rId2"/>
          <a:stretch/>
        </a:blipFill>
        <a:effectLst/>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8724960" y="365040"/>
            <a:ext cx="2628360" cy="5811120"/>
          </a:xfrm>
          <a:prstGeom prst="rect">
            <a:avLst/>
          </a:prstGeom>
          <a:noFill/>
          <a:ln w="0">
            <a:noFill/>
          </a:ln>
        </p:spPr>
        <p:txBody>
          <a:bodyPr vert="eaVert"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28" name="PlaceHolder 2"/>
          <p:cNvSpPr>
            <a:spLocks noGrp="1"/>
          </p:cNvSpPr>
          <p:nvPr>
            <p:ph type="body"/>
          </p:nvPr>
        </p:nvSpPr>
        <p:spPr>
          <a:xfrm>
            <a:off x="838080" y="365040"/>
            <a:ext cx="7733520" cy="5811120"/>
          </a:xfrm>
          <a:prstGeom prst="rect">
            <a:avLst/>
          </a:prstGeom>
          <a:noFill/>
          <a:ln w="0">
            <a:noFill/>
          </a:ln>
        </p:spPr>
        <p:txBody>
          <a:bodyPr vert="eaVert"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29" name="PlaceHolder 3"/>
          <p:cNvSpPr>
            <a:spLocks noGrp="1"/>
          </p:cNvSpPr>
          <p:nvPr>
            <p:ph type="dt" idx="16"/>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30" name="PlaceHolder 4"/>
          <p:cNvSpPr>
            <a:spLocks noGrp="1"/>
          </p:cNvSpPr>
          <p:nvPr>
            <p:ph type="ftr" idx="17"/>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31" name="PlaceHolder 5"/>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222557B7-8318-4399-B672-61DB602D688A}"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rotWithShape="0">
          <a:blip r:embed="rId2"/>
          <a:stretch/>
        </a:blipFill>
        <a:effectLst/>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33"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34" name="PlaceHolder 3"/>
          <p:cNvSpPr>
            <a:spLocks noGrp="1"/>
          </p:cNvSpPr>
          <p:nvPr>
            <p:ph type="dt" idx="19"/>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35" name="PlaceHolder 4"/>
          <p:cNvSpPr>
            <a:spLocks noGrp="1"/>
          </p:cNvSpPr>
          <p:nvPr>
            <p:ph type="ftr" idx="20"/>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36" name="PlaceHolder 5"/>
          <p:cNvSpPr>
            <a:spLocks noGrp="1"/>
          </p:cNvSpPr>
          <p:nvPr>
            <p:ph type="sldNum" idx="21"/>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134ECE3E-11B8-4BC5-B321-0C71A592B7BF}"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bschnitts-&#10;überschrift">
    <p:bg>
      <p:bgPr>
        <a:blipFill rotWithShape="0">
          <a:blip r:embed="rId2"/>
          <a:stretch/>
        </a:blip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1960" y="1709640"/>
            <a:ext cx="10514880" cy="2851920"/>
          </a:xfrm>
          <a:prstGeom prst="rect">
            <a:avLst/>
          </a:prstGeom>
          <a:noFill/>
          <a:ln w="0">
            <a:noFill/>
          </a:ln>
        </p:spPr>
        <p:txBody>
          <a:bodyPr lIns="91440" tIns="45720" rIns="91440" bIns="45720" anchor="b">
            <a:noAutofit/>
          </a:bodyPr>
          <a:lstStyle/>
          <a:p>
            <a:pPr indent="0" defTabSz="914400">
              <a:lnSpc>
                <a:spcPct val="90000"/>
              </a:lnSpc>
              <a:buNone/>
              <a:tabLst>
                <a:tab pos="0" algn="l"/>
              </a:tabLst>
            </a:pPr>
            <a:r>
              <a:rPr lang="de-DE" sz="6000" b="0" strike="noStrike" spc="-1">
                <a:solidFill>
                  <a:schemeClr val="dk1"/>
                </a:solidFill>
                <a:latin typeface="Calibri Light"/>
              </a:rPr>
              <a:t>Titelmasterformat durch Klicken bearbeiten</a:t>
            </a:r>
            <a:endParaRPr lang="en-GB" sz="6000" b="0" strike="noStrike" spc="-1">
              <a:solidFill>
                <a:srgbClr val="000000"/>
              </a:solidFill>
              <a:latin typeface="Calibri"/>
            </a:endParaRPr>
          </a:p>
        </p:txBody>
      </p:sp>
      <p:sp>
        <p:nvSpPr>
          <p:cNvPr id="38" name="PlaceHolder 2"/>
          <p:cNvSpPr>
            <a:spLocks noGrp="1"/>
          </p:cNvSpPr>
          <p:nvPr>
            <p:ph type="body"/>
          </p:nvPr>
        </p:nvSpPr>
        <p:spPr>
          <a:xfrm>
            <a:off x="831960" y="4589640"/>
            <a:ext cx="10514880" cy="1499400"/>
          </a:xfrm>
          <a:prstGeom prst="rect">
            <a:avLst/>
          </a:prstGeom>
          <a:noFill/>
          <a:ln w="0">
            <a:noFill/>
          </a:ln>
        </p:spPr>
        <p:txBody>
          <a:bodyPr lIns="91440" tIns="45720" rIns="91440" bIns="45720" anchor="t">
            <a:noAutofit/>
          </a:bodyPr>
          <a:lstStyle/>
          <a:p>
            <a:pPr indent="0" defTabSz="914400">
              <a:lnSpc>
                <a:spcPct val="90000"/>
              </a:lnSpc>
              <a:spcBef>
                <a:spcPts val="1001"/>
              </a:spcBef>
              <a:buNone/>
              <a:tabLst>
                <a:tab pos="0" algn="l"/>
              </a:tabLst>
            </a:pPr>
            <a:r>
              <a:rPr lang="de-DE" sz="2400" b="0" strike="noStrike" spc="-1">
                <a:solidFill>
                  <a:schemeClr val="dk1">
                    <a:tint val="75000"/>
                  </a:schemeClr>
                </a:solidFill>
                <a:latin typeface="Calibri"/>
              </a:rPr>
              <a:t>Formatvorlagen des Textmasters bearbeiten</a:t>
            </a:r>
            <a:endParaRPr lang="en-GB" sz="2400" b="0" strike="noStrike" spc="-1">
              <a:solidFill>
                <a:srgbClr val="000000"/>
              </a:solidFill>
              <a:latin typeface="Calibri"/>
            </a:endParaRPr>
          </a:p>
        </p:txBody>
      </p:sp>
      <p:sp>
        <p:nvSpPr>
          <p:cNvPr id="39" name="PlaceHolder 3"/>
          <p:cNvSpPr>
            <a:spLocks noGrp="1"/>
          </p:cNvSpPr>
          <p:nvPr>
            <p:ph type="dt" idx="22"/>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40" name="PlaceHolder 4"/>
          <p:cNvSpPr>
            <a:spLocks noGrp="1"/>
          </p:cNvSpPr>
          <p:nvPr>
            <p:ph type="ftr" idx="23"/>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41" name="PlaceHolder 5"/>
          <p:cNvSpPr>
            <a:spLocks noGrp="1"/>
          </p:cNvSpPr>
          <p:nvPr>
            <p:ph type="sldNum" idx="24"/>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A2F85BFC-3C55-46F7-8AAE-30C23C74FE46}"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rotWithShape="0">
          <a:blip r:embed="rId2"/>
          <a:stretch/>
        </a:blip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4880" cy="1324800"/>
          </a:xfrm>
          <a:prstGeom prst="rect">
            <a:avLst/>
          </a:prstGeom>
          <a:noFill/>
          <a:ln w="0">
            <a:noFill/>
          </a:ln>
        </p:spPr>
        <p:txBody>
          <a:bodyPr lIns="91440" tIns="45720" rIns="91440" bIns="45720" anchor="ctr">
            <a:noAutofit/>
          </a:bodyPr>
          <a:lstStyle/>
          <a:p>
            <a:pPr indent="0" defTabSz="914400">
              <a:lnSpc>
                <a:spcPct val="90000"/>
              </a:lnSpc>
              <a:buNone/>
              <a:tabLst>
                <a:tab pos="0" algn="l"/>
              </a:tabLst>
            </a:pPr>
            <a:r>
              <a:rPr lang="de-DE" sz="4400" b="0" strike="noStrike" spc="-1">
                <a:solidFill>
                  <a:schemeClr val="dk1"/>
                </a:solidFill>
                <a:latin typeface="Calibri Light"/>
              </a:rPr>
              <a:t>Titelmasterformat durch Klicken bearbeiten</a:t>
            </a:r>
            <a:endParaRPr lang="en-GB" sz="4400" b="0" strike="noStrike" spc="-1">
              <a:solidFill>
                <a:srgbClr val="000000"/>
              </a:solidFill>
              <a:latin typeface="Calibri"/>
            </a:endParaRPr>
          </a:p>
        </p:txBody>
      </p:sp>
      <p:sp>
        <p:nvSpPr>
          <p:cNvPr id="43" name="PlaceHolder 2"/>
          <p:cNvSpPr>
            <a:spLocks noGrp="1"/>
          </p:cNvSpPr>
          <p:nvPr>
            <p:ph type="body"/>
          </p:nvPr>
        </p:nvSpPr>
        <p:spPr>
          <a:xfrm>
            <a:off x="838080" y="1825560"/>
            <a:ext cx="518076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44" name="PlaceHolder 3"/>
          <p:cNvSpPr>
            <a:spLocks noGrp="1"/>
          </p:cNvSpPr>
          <p:nvPr>
            <p:ph type="body"/>
          </p:nvPr>
        </p:nvSpPr>
        <p:spPr>
          <a:xfrm>
            <a:off x="6172200" y="1825560"/>
            <a:ext cx="518076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de-DE" sz="2800" b="0" strike="noStrike" spc="-1">
                <a:solidFill>
                  <a:schemeClr val="dk1"/>
                </a:solidFill>
                <a:latin typeface="Calibri"/>
              </a:rPr>
              <a:t>Formatvorlagen des Textmasters bearbeiten</a:t>
            </a:r>
            <a:endParaRPr lang="en-GB" sz="2800" b="0" strike="noStrike" spc="-1">
              <a:solidFill>
                <a:srgbClr val="000000"/>
              </a:solidFill>
              <a:latin typeface="Calibri"/>
            </a:endParaRPr>
          </a:p>
          <a:p>
            <a:pPr marL="685800" lvl="1" indent="-228600" defTabSz="914400">
              <a:lnSpc>
                <a:spcPct val="90000"/>
              </a:lnSpc>
              <a:spcBef>
                <a:spcPts val="499"/>
              </a:spcBef>
              <a:buClr>
                <a:srgbClr val="000000"/>
              </a:buClr>
              <a:buFont typeface="Arial"/>
              <a:buChar char="•"/>
            </a:pPr>
            <a:r>
              <a:rPr lang="de-DE" sz="2400" b="0" strike="noStrike" spc="-1">
                <a:solidFill>
                  <a:schemeClr val="dk1"/>
                </a:solidFill>
                <a:latin typeface="Calibri"/>
              </a:rPr>
              <a:t>Zweite Ebene</a:t>
            </a:r>
            <a:endParaRPr lang="en-GB" sz="2400" b="0" strike="noStrike" spc="-1">
              <a:solidFill>
                <a:srgbClr val="000000"/>
              </a:solidFill>
              <a:latin typeface="Calibri"/>
            </a:endParaRPr>
          </a:p>
          <a:p>
            <a:pPr marL="1143000" lvl="2" indent="-228600" defTabSz="914400">
              <a:lnSpc>
                <a:spcPct val="90000"/>
              </a:lnSpc>
              <a:spcBef>
                <a:spcPts val="499"/>
              </a:spcBef>
              <a:buClr>
                <a:srgbClr val="000000"/>
              </a:buClr>
              <a:buFont typeface="Arial"/>
              <a:buChar char="•"/>
            </a:pPr>
            <a:r>
              <a:rPr lang="de-DE" sz="2000" b="0" strike="noStrike" spc="-1">
                <a:solidFill>
                  <a:schemeClr val="dk1"/>
                </a:solidFill>
                <a:latin typeface="Calibri"/>
              </a:rPr>
              <a:t>Dritte Ebene</a:t>
            </a:r>
            <a:endParaRPr lang="en-GB" sz="2000" b="0" strike="noStrike" spc="-1">
              <a:solidFill>
                <a:srgbClr val="000000"/>
              </a:solidFill>
              <a:latin typeface="Calibri"/>
            </a:endParaRPr>
          </a:p>
          <a:p>
            <a:pPr marL="1600200" lvl="3"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Vierte Ebene</a:t>
            </a:r>
            <a:endParaRPr lang="en-GB" sz="1800" b="0" strike="noStrike" spc="-1">
              <a:solidFill>
                <a:srgbClr val="000000"/>
              </a:solidFill>
              <a:latin typeface="Calibri"/>
            </a:endParaRPr>
          </a:p>
          <a:p>
            <a:pPr marL="2057400" lvl="4" indent="-228600" defTabSz="914400">
              <a:lnSpc>
                <a:spcPct val="90000"/>
              </a:lnSpc>
              <a:spcBef>
                <a:spcPts val="499"/>
              </a:spcBef>
              <a:buClr>
                <a:srgbClr val="000000"/>
              </a:buClr>
              <a:buFont typeface="Arial"/>
              <a:buChar char="•"/>
            </a:pPr>
            <a:r>
              <a:rPr lang="de-DE" sz="1800" b="0" strike="noStrike" spc="-1">
                <a:solidFill>
                  <a:schemeClr val="dk1"/>
                </a:solidFill>
                <a:latin typeface="Calibri"/>
              </a:rPr>
              <a:t>Fünfte Ebene</a:t>
            </a:r>
            <a:endParaRPr lang="en-GB" sz="1800" b="0" strike="noStrike" spc="-1">
              <a:solidFill>
                <a:srgbClr val="000000"/>
              </a:solidFill>
              <a:latin typeface="Calibri"/>
            </a:endParaRPr>
          </a:p>
        </p:txBody>
      </p:sp>
      <p:sp>
        <p:nvSpPr>
          <p:cNvPr id="45" name="PlaceHolder 4"/>
          <p:cNvSpPr>
            <a:spLocks noGrp="1"/>
          </p:cNvSpPr>
          <p:nvPr>
            <p:ph type="dt" idx="25"/>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strike="noStrike" spc="-1">
                <a:solidFill>
                  <a:schemeClr val="dk1">
                    <a:tint val="75000"/>
                  </a:schemeClr>
                </a:solidFill>
                <a:latin typeface="Calibri"/>
              </a:defRPr>
            </a:lvl1pPr>
          </a:lstStyle>
          <a:p>
            <a:pPr indent="0" defTabSz="914400">
              <a:lnSpc>
                <a:spcPct val="100000"/>
              </a:lnSpc>
              <a:buNone/>
              <a:tabLst>
                <a:tab pos="0" algn="l"/>
              </a:tabLst>
            </a:pPr>
            <a:r>
              <a:rPr lang="de-DE" sz="1200" b="0" strike="noStrike" spc="-1">
                <a:solidFill>
                  <a:schemeClr val="dk1">
                    <a:tint val="75000"/>
                  </a:schemeClr>
                </a:solidFill>
                <a:latin typeface="Calibri"/>
              </a:rPr>
              <a:t>&lt;date/time&gt;</a:t>
            </a:r>
            <a:endParaRPr lang="en-GB" sz="1200" b="0" strike="noStrike" spc="-1">
              <a:solidFill>
                <a:srgbClr val="000000"/>
              </a:solidFill>
              <a:latin typeface="Calibri"/>
            </a:endParaRPr>
          </a:p>
        </p:txBody>
      </p:sp>
      <p:sp>
        <p:nvSpPr>
          <p:cNvPr id="46" name="PlaceHolder 5"/>
          <p:cNvSpPr>
            <a:spLocks noGrp="1"/>
          </p:cNvSpPr>
          <p:nvPr>
            <p:ph type="ftr" idx="26"/>
          </p:nvPr>
        </p:nvSpPr>
        <p:spPr>
          <a:xfrm>
            <a:off x="4038480" y="6356520"/>
            <a:ext cx="4114080" cy="3643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strike="noStrike" spc="-1">
                <a:solidFill>
                  <a:srgbClr val="000000"/>
                </a:solidFill>
                <a:latin typeface="Calibri"/>
              </a:defRPr>
            </a:lvl1pPr>
          </a:lstStyle>
          <a:p>
            <a:pPr indent="0" algn="ctr">
              <a:lnSpc>
                <a:spcPct val="100000"/>
              </a:lnSpc>
              <a:buNone/>
              <a:tabLst>
                <a:tab pos="0" algn="l"/>
              </a:tabLst>
            </a:pPr>
            <a:r>
              <a:rPr lang="en-US" sz="1400" b="0" strike="noStrike" spc="-1">
                <a:solidFill>
                  <a:srgbClr val="000000"/>
                </a:solidFill>
                <a:latin typeface="Calibri"/>
              </a:rPr>
              <a:t>&lt;footer&gt;</a:t>
            </a:r>
            <a:endParaRPr lang="en-GB" sz="1400" b="0" strike="noStrike" spc="-1">
              <a:solidFill>
                <a:srgbClr val="000000"/>
              </a:solidFill>
              <a:latin typeface="Calibri"/>
            </a:endParaRPr>
          </a:p>
        </p:txBody>
      </p:sp>
      <p:sp>
        <p:nvSpPr>
          <p:cNvPr id="47" name="PlaceHolder 6"/>
          <p:cNvSpPr>
            <a:spLocks noGrp="1"/>
          </p:cNvSpPr>
          <p:nvPr>
            <p:ph type="sldNum" idx="27"/>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strike="noStrike" spc="-1">
                <a:solidFill>
                  <a:schemeClr val="dk1">
                    <a:tint val="75000"/>
                  </a:schemeClr>
                </a:solidFill>
                <a:latin typeface="Calibri"/>
              </a:defRPr>
            </a:lvl1pPr>
          </a:lstStyle>
          <a:p>
            <a:pPr indent="0" algn="r" defTabSz="914400">
              <a:lnSpc>
                <a:spcPct val="100000"/>
              </a:lnSpc>
              <a:buNone/>
              <a:tabLst>
                <a:tab pos="0" algn="l"/>
              </a:tabLst>
            </a:pPr>
            <a:fld id="{0BD80D59-6F95-4A7C-8A0A-E526D2537750}" type="slidenum">
              <a:rPr lang="de-DE" sz="1200" b="0" strike="noStrike" spc="-1">
                <a:solidFill>
                  <a:schemeClr val="dk1">
                    <a:tint val="75000"/>
                  </a:schemeClr>
                </a:solidFill>
                <a:latin typeface="Calibri"/>
              </a:rPr>
              <a:t>‹Nr.›</a:t>
            </a:fld>
            <a:endParaRPr lang="en-GB" sz="1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miro.com/"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padlet.com/"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sco.org/en/education-sustainable-development/need-know" TargetMode="External"/><Relationship Id="rId2" Type="http://schemas.openxmlformats.org/officeDocument/2006/relationships/hyperlink" Target="https://www.unesco.org/en/sustainable-developmen/education" TargetMode="External"/><Relationship Id="rId1" Type="http://schemas.openxmlformats.org/officeDocument/2006/relationships/slideLayout" Target="../slideLayouts/slideLayout7.xml"/><Relationship Id="rId6" Type="http://schemas.openxmlformats.org/officeDocument/2006/relationships/hyperlink" Target="https://www.globaleslernen.de/sites/default/files/files/pages/curriculum_framework_education_for_sustainable_development_barrierefrei.pdf" TargetMode="External"/><Relationship Id="rId5" Type="http://schemas.openxmlformats.org/officeDocument/2006/relationships/hyperlink" Target="https://education.ec.europa.eu/focus-topics/green-education/learning-for-the-green-transition" TargetMode="External"/><Relationship Id="rId4" Type="http://schemas.openxmlformats.org/officeDocument/2006/relationships/hyperlink" Target="https://www.oecd.org/education/education-policy-outlook-4cf5b585-en.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1506600" y="2376360"/>
            <a:ext cx="9143280" cy="2386800"/>
          </a:xfrm>
          <a:prstGeom prst="rect">
            <a:avLst/>
          </a:prstGeom>
          <a:noFill/>
          <a:ln w="0">
            <a:noFill/>
          </a:ln>
        </p:spPr>
        <p:txBody>
          <a:bodyPr lIns="91440" tIns="45720" rIns="91440" bIns="45720" anchor="b">
            <a:normAutofit fontScale="90000"/>
          </a:bodyPr>
          <a:lstStyle/>
          <a:p>
            <a:pPr indent="0" algn="ctr" defTabSz="914400">
              <a:lnSpc>
                <a:spcPct val="90000"/>
              </a:lnSpc>
              <a:buNone/>
              <a:tabLst>
                <a:tab pos="0" algn="l"/>
              </a:tabLst>
            </a:pPr>
            <a:r>
              <a:rPr lang="id" sz="6000" b="1" strike="noStrike" spc="-1">
                <a:solidFill>
                  <a:srgbClr val="025952"/>
                </a:solidFill>
                <a:latin typeface="Calibri"/>
              </a:rPr>
              <a:t>Mempromosikan Pendidikan Sains yang Relevan untuk Keberlanjutan (2)</a:t>
            </a:r>
            <a:endParaRPr lang="en-GB" sz="6000" b="0" strike="noStrike" spc="-1">
              <a:solidFill>
                <a:srgbClr val="000000"/>
              </a:solidFill>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p:nvPr>
        </p:nvSpPr>
        <p:spPr>
          <a:xfrm>
            <a:off x="239760" y="2063160"/>
            <a:ext cx="9970560" cy="4352760"/>
          </a:xfrm>
          <a:prstGeom prst="rect">
            <a:avLst/>
          </a:prstGeom>
          <a:noFill/>
          <a:ln w="0">
            <a:noFill/>
          </a:ln>
        </p:spPr>
        <p:txBody>
          <a:bodyPr lIns="91440" tIns="45720" rIns="91440" bIns="45720" anchor="t">
            <a:normAutofit/>
          </a:bodyPr>
          <a:lstStyle/>
          <a:p>
            <a:pPr marL="272880" indent="-272880" defTabSz="914400">
              <a:lnSpc>
                <a:spcPct val="90000"/>
              </a:lnSpc>
              <a:spcBef>
                <a:spcPts val="1001"/>
              </a:spcBef>
              <a:buClr>
                <a:srgbClr val="000000"/>
              </a:buClr>
              <a:buFont typeface="Arial"/>
              <a:buChar char="•"/>
              <a:tabLst>
                <a:tab pos="1080000" algn="l"/>
              </a:tabLst>
            </a:pPr>
            <a:r>
              <a:rPr lang="id" sz="2400" b="0" strike="noStrike" spc="-1" dirty="0">
                <a:solidFill>
                  <a:schemeClr val="dk1"/>
                </a:solidFill>
                <a:latin typeface="Calibri"/>
              </a:rPr>
              <a:t>Komisi Dunia tentang Lingkungan Hidup dan Pembangunan (Komisi Brundtland, 1987): Pembangunan berkelanjutan adalah</a:t>
            </a:r>
            <a:endParaRPr lang="en-GB" sz="2400" b="0" strike="noStrike" spc="-1" dirty="0">
              <a:solidFill>
                <a:srgbClr val="000000"/>
              </a:solidFill>
              <a:latin typeface="Calibri"/>
            </a:endParaRPr>
          </a:p>
          <a:p>
            <a:pPr marL="639720" indent="0" defTabSz="914400">
              <a:lnSpc>
                <a:spcPct val="90000"/>
              </a:lnSpc>
              <a:spcBef>
                <a:spcPts val="601"/>
              </a:spcBef>
              <a:buNone/>
              <a:tabLst>
                <a:tab pos="0" algn="l"/>
              </a:tabLst>
            </a:pPr>
            <a:r>
              <a:rPr lang="id" sz="2400" b="0" i="1" strike="noStrike" spc="-1" dirty="0">
                <a:solidFill>
                  <a:schemeClr val="dk1"/>
                </a:solidFill>
                <a:latin typeface="Calibri"/>
              </a:rPr>
              <a:t>“pembangunan yang memenuhi kebutuhan saat ini tanpa mengorbankan kemampuan generasi mendatang untuk memenuhi kebutuhan mereka sendiri.”</a:t>
            </a:r>
            <a:endParaRPr lang="en-GB" sz="2400" b="0" strike="noStrike" spc="-1" dirty="0">
              <a:solidFill>
                <a:srgbClr val="000000"/>
              </a:solidFill>
              <a:latin typeface="Calibri"/>
            </a:endParaRPr>
          </a:p>
          <a:p>
            <a:pPr marL="272880" indent="-272880" defTabSz="914400">
              <a:lnSpc>
                <a:spcPct val="90000"/>
              </a:lnSpc>
              <a:spcBef>
                <a:spcPts val="1001"/>
              </a:spcBef>
              <a:buClr>
                <a:srgbClr val="000000"/>
              </a:buClr>
              <a:buFont typeface="Arial"/>
              <a:buChar char="•"/>
              <a:tabLst>
                <a:tab pos="0" algn="l"/>
              </a:tabLst>
            </a:pPr>
            <a:r>
              <a:rPr lang="id" sz="2400" b="0" strike="noStrike" spc="-1" dirty="0">
                <a:solidFill>
                  <a:schemeClr val="dk1"/>
                </a:solidFill>
                <a:latin typeface="Calibri"/>
              </a:rPr>
              <a:t>“ </a:t>
            </a:r>
            <a:r>
              <a:rPr lang="id" sz="2400" b="0" i="1" strike="noStrike" spc="-1" dirty="0">
                <a:solidFill>
                  <a:schemeClr val="dk1"/>
                </a:solidFill>
                <a:latin typeface="Calibri"/>
              </a:rPr>
              <a:t>Pembangunan berkelanjutan adalah bagaimana kita harus hidup hari ini jika kita menginginkan hari esok yang lebih baik, dengan memenuhi kebutuhan saat ini tanpa mengorbankan peluang generasi mendatang untuk memenuhi kebutuhan mereka. Kelangsungan hidup masyarakat kita dan planet kita bersama bergantung pada dunia yang lebih berkelanjutan. </a:t>
            </a:r>
            <a:r>
              <a:rPr lang="id" sz="2400" b="0" strike="noStrike" spc="-1" dirty="0">
                <a:solidFill>
                  <a:schemeClr val="dk1"/>
                </a:solidFill>
                <a:latin typeface="Calibri"/>
              </a:rPr>
              <a:t>” (PBB, wy)</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p:txBody>
      </p:sp>
      <p:pic>
        <p:nvPicPr>
          <p:cNvPr id="87" name="Picture 2"/>
          <p:cNvPicPr/>
          <p:nvPr/>
        </p:nvPicPr>
        <p:blipFill>
          <a:blip r:embed="rId2"/>
          <a:stretch/>
        </p:blipFill>
        <p:spPr>
          <a:xfrm>
            <a:off x="10450080" y="1690560"/>
            <a:ext cx="1149120" cy="1666080"/>
          </a:xfrm>
          <a:prstGeom prst="rect">
            <a:avLst/>
          </a:prstGeom>
          <a:noFill/>
          <a:ln w="9525">
            <a:noFill/>
          </a:ln>
        </p:spPr>
      </p:pic>
      <p:sp>
        <p:nvSpPr>
          <p:cNvPr id="88" name="Titel 1"/>
          <p:cNvSpPr/>
          <p:nvPr/>
        </p:nvSpPr>
        <p:spPr>
          <a:xfrm>
            <a:off x="0" y="442080"/>
            <a:ext cx="12191400" cy="169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defTabSz="914400">
              <a:lnSpc>
                <a:spcPct val="90000"/>
              </a:lnSpc>
            </a:pPr>
            <a:r>
              <a:rPr lang="id" sz="4400" b="1" strike="noStrike" spc="-1" dirty="0">
                <a:solidFill>
                  <a:schemeClr val="dk1"/>
                </a:solidFill>
                <a:latin typeface="Calibri"/>
              </a:rPr>
              <a:t>Definisi keberlanjutan dan pembangunan berkelanjutan</a:t>
            </a:r>
            <a:endParaRPr lang="en-GB" sz="4400" b="0" strike="noStrike" spc="-1" dirty="0">
              <a:solidFill>
                <a:srgbClr val="000000"/>
              </a:solidFill>
              <a:latin typeface="Calibri"/>
            </a:endParaRPr>
          </a:p>
        </p:txBody>
      </p:sp>
      <p:pic>
        <p:nvPicPr>
          <p:cNvPr id="89" name="Grafik 2"/>
          <p:cNvPicPr/>
          <p:nvPr/>
        </p:nvPicPr>
        <p:blipFill>
          <a:blip r:embed="rId3"/>
          <a:stretch/>
        </p:blipFill>
        <p:spPr>
          <a:xfrm>
            <a:off x="10048680" y="3822120"/>
            <a:ext cx="1951920" cy="270720"/>
          </a:xfrm>
          <a:prstGeom prst="rect">
            <a:avLst/>
          </a:prstGeom>
          <a:noFill/>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1981080" y="485640"/>
            <a:ext cx="822888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Tujuan</a:t>
            </a:r>
            <a:r>
              <a:rPr lang="id" sz="3600" b="1" strike="noStrike" spc="-1">
                <a:solidFill>
                  <a:schemeClr val="dk1"/>
                </a:solidFill>
                <a:latin typeface="Calibri Light"/>
              </a:rPr>
              <a:t> </a:t>
            </a:r>
            <a:r>
              <a:rPr lang="id" sz="4400" b="1" strike="noStrike" spc="-1">
                <a:solidFill>
                  <a:schemeClr val="dk1"/>
                </a:solidFill>
                <a:latin typeface="Calibri"/>
              </a:rPr>
              <a:t>dari ESD</a:t>
            </a:r>
            <a:endParaRPr lang="en-GB" sz="4400" b="0" strike="noStrike" spc="-1">
              <a:solidFill>
                <a:srgbClr val="000000"/>
              </a:solidFill>
              <a:latin typeface="Calibri"/>
            </a:endParaRPr>
          </a:p>
        </p:txBody>
      </p:sp>
      <p:sp>
        <p:nvSpPr>
          <p:cNvPr id="91" name="PlaceHolder 2"/>
          <p:cNvSpPr>
            <a:spLocks noGrp="1"/>
          </p:cNvSpPr>
          <p:nvPr>
            <p:ph/>
          </p:nvPr>
        </p:nvSpPr>
        <p:spPr>
          <a:xfrm>
            <a:off x="474480" y="2056680"/>
            <a:ext cx="6490440" cy="345564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id" sz="2400" b="0" strike="noStrike" spc="-1">
                <a:solidFill>
                  <a:schemeClr val="dk1"/>
                </a:solidFill>
                <a:latin typeface="Calibri"/>
              </a:rPr>
              <a:t>“ </a:t>
            </a:r>
            <a:r>
              <a:rPr lang="id" sz="2400" b="0" i="1" strike="noStrike" spc="-1">
                <a:solidFill>
                  <a:schemeClr val="dk1"/>
                </a:solidFill>
                <a:latin typeface="Calibri"/>
              </a:rPr>
              <a:t>Pendidikan untuk Pembangunan Berkelanjutan (ESD) memungkinkan peserta didik untuk berpartisipasi aktif dalam menganalisis dan mengevaluasi proses pembangunan yang tidak berkelanjutan, mengarahkan kehidupan mereka sendiri pada prinsip-prinsip keberlanjutan, dan memulai proses pembangunan berkelanjutan dengan orang lain di tingkat global dan lokal. </a:t>
            </a:r>
            <a:r>
              <a:rPr lang="id" sz="2400" b="0" strike="noStrike" spc="-1">
                <a:solidFill>
                  <a:schemeClr val="dk1"/>
                </a:solidFill>
                <a:latin typeface="Calibri"/>
              </a:rPr>
              <a:t>”</a:t>
            </a:r>
            <a:endParaRPr lang="en-GB" sz="2400" b="0" strike="noStrike" spc="-1">
              <a:solidFill>
                <a:srgbClr val="000000"/>
              </a:solidFill>
              <a:latin typeface="Calibri"/>
            </a:endParaRPr>
          </a:p>
          <a:p>
            <a:pPr indent="0" defTabSz="914400">
              <a:lnSpc>
                <a:spcPct val="90000"/>
              </a:lnSpc>
              <a:spcBef>
                <a:spcPts val="1001"/>
              </a:spcBef>
              <a:buNone/>
              <a:tabLst>
                <a:tab pos="0" algn="l"/>
              </a:tabLst>
            </a:pPr>
            <a:r>
              <a:rPr lang="id" sz="2000" b="0" strike="noStrike" spc="-1">
                <a:solidFill>
                  <a:schemeClr val="dk1"/>
                </a:solidFill>
                <a:latin typeface="Calibri"/>
              </a:rPr>
              <a:t>(Kerangka Kerja Dekade Dunia Jerman: Transfer 21)</a:t>
            </a:r>
            <a:endParaRPr lang="en-GB" sz="2000" b="0" strike="noStrike" spc="-1">
              <a:solidFill>
                <a:srgbClr val="000000"/>
              </a:solidFill>
              <a:latin typeface="Calibri"/>
            </a:endParaRPr>
          </a:p>
        </p:txBody>
      </p:sp>
      <p:sp>
        <p:nvSpPr>
          <p:cNvPr id="92" name="AutoShape 2"/>
          <p:cNvSpPr/>
          <p:nvPr/>
        </p:nvSpPr>
        <p:spPr>
          <a:xfrm>
            <a:off x="1679400" y="-144360"/>
            <a:ext cx="304200" cy="30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93" name="AutoShape 4"/>
          <p:cNvSpPr/>
          <p:nvPr/>
        </p:nvSpPr>
        <p:spPr>
          <a:xfrm>
            <a:off x="1832040" y="7920"/>
            <a:ext cx="304200" cy="30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94" name="AutoShape 6"/>
          <p:cNvSpPr/>
          <p:nvPr/>
        </p:nvSpPr>
        <p:spPr>
          <a:xfrm>
            <a:off x="1984320" y="160200"/>
            <a:ext cx="304200" cy="304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pic>
        <p:nvPicPr>
          <p:cNvPr id="95" name="Picture 8" descr="http://transfer-21.lernnetz.de/bilder/shared/logo_transfer21_small.gif"/>
          <p:cNvPicPr/>
          <p:nvPr/>
        </p:nvPicPr>
        <p:blipFill>
          <a:blip r:embed="rId2"/>
          <a:stretch/>
        </p:blipFill>
        <p:spPr>
          <a:xfrm>
            <a:off x="8240040" y="2684880"/>
            <a:ext cx="2427120" cy="1607400"/>
          </a:xfrm>
          <a:prstGeom prst="rect">
            <a:avLst/>
          </a:prstGeom>
          <a:noFill/>
          <a:ln w="0">
            <a:noFill/>
          </a:ln>
        </p:spPr>
      </p:pic>
      <p:sp>
        <p:nvSpPr>
          <p:cNvPr id="96" name="Textfeld 4"/>
          <p:cNvSpPr/>
          <p:nvPr/>
        </p:nvSpPr>
        <p:spPr>
          <a:xfrm>
            <a:off x="8447400" y="4417920"/>
            <a:ext cx="237816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Sumber: http://www.transfer-21.de/</a:t>
            </a:r>
            <a:endParaRPr lang="en-GB" sz="1200" b="0" strike="noStrike" spc="-1">
              <a:solidFill>
                <a:srgbClr val="000000"/>
              </a:solidFill>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1981080" y="557640"/>
            <a:ext cx="8228880" cy="11422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600" b="1" strike="noStrike" spc="-1">
                <a:solidFill>
                  <a:schemeClr val="dk1"/>
                </a:solidFill>
                <a:latin typeface="Calibri Light"/>
              </a:rPr>
              <a:t>Tujuan ESD</a:t>
            </a:r>
            <a:endParaRPr lang="en-GB" sz="3600" b="0" strike="noStrike" spc="-1">
              <a:solidFill>
                <a:srgbClr val="000000"/>
              </a:solidFill>
              <a:latin typeface="Calibri"/>
            </a:endParaRPr>
          </a:p>
        </p:txBody>
      </p:sp>
      <p:sp>
        <p:nvSpPr>
          <p:cNvPr id="98" name="PlaceHolder 2"/>
          <p:cNvSpPr>
            <a:spLocks noGrp="1"/>
          </p:cNvSpPr>
          <p:nvPr>
            <p:ph/>
          </p:nvPr>
        </p:nvSpPr>
        <p:spPr>
          <a:xfrm>
            <a:off x="1991520" y="1484640"/>
            <a:ext cx="5112000" cy="4751640"/>
          </a:xfrm>
          <a:prstGeom prst="rect">
            <a:avLst/>
          </a:prstGeom>
          <a:noFill/>
          <a:ln w="0">
            <a:noFill/>
          </a:ln>
        </p:spPr>
        <p:txBody>
          <a:bodyPr lIns="91440" tIns="45720" rIns="91440" bIns="45720" anchor="t">
            <a:normAutofit lnSpcReduction="10000"/>
          </a:bodyPr>
          <a:lstStyle/>
          <a:p>
            <a:pPr indent="0" defTabSz="914400">
              <a:lnSpc>
                <a:spcPct val="90000"/>
              </a:lnSpc>
              <a:spcBef>
                <a:spcPts val="1001"/>
              </a:spcBef>
              <a:buNone/>
              <a:tabLst>
                <a:tab pos="0" algn="l"/>
              </a:tabLst>
            </a:pPr>
            <a:r>
              <a:rPr lang="id" sz="2400" b="0" strike="noStrike" spc="-1" dirty="0">
                <a:solidFill>
                  <a:schemeClr val="dk1"/>
                </a:solidFill>
                <a:latin typeface="Calibri"/>
              </a:rPr>
              <a:t>“ </a:t>
            </a:r>
            <a:r>
              <a:rPr lang="id" sz="2400" b="0" i="1" strike="noStrike" spc="-1" dirty="0">
                <a:solidFill>
                  <a:schemeClr val="dk1"/>
                </a:solidFill>
                <a:latin typeface="Calibri"/>
              </a:rPr>
              <a:t>ESD mengusulkan visi pendidikan holistik dan interdisipliner yang berfokus pada pengetahuan dan keterampilan yang penting bagi pembangunan berkelanjutan planet kita. </a:t>
            </a:r>
            <a:r>
              <a:rPr lang="id" sz="2400" b="0" strike="noStrike" spc="-1" dirty="0">
                <a:solidFill>
                  <a:schemeClr val="dk1"/>
                </a:solidFill>
                <a:latin typeface="Calibri"/>
              </a:rPr>
              <a:t>”</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400" b="0" i="1" strike="noStrike" spc="-1" dirty="0">
                <a:solidFill>
                  <a:schemeClr val="dk1"/>
                </a:solidFill>
                <a:latin typeface="Calibri"/>
              </a:rPr>
              <a:t>“ESD bertujuan untuk memungkinkan siswa secara aktif membentuk lingkungan hidup yang ramah lingkungan, berdaya ekonomi, dan adil secara sosial dengan mempertimbangkan prinsip-prinsip demokrasi dan keberagaman budaya.”</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000" b="0" i="1" strike="noStrike" spc="-1" dirty="0">
                <a:solidFill>
                  <a:schemeClr val="dk1"/>
                </a:solidFill>
                <a:latin typeface="Calibri"/>
              </a:rPr>
              <a:t>(Menteri Pendidikan Jerman, 2006)</a:t>
            </a:r>
            <a:r>
              <a:rPr lang="id" sz="2400" b="0" i="1" strike="noStrike" spc="-1" dirty="0">
                <a:solidFill>
                  <a:schemeClr val="dk1"/>
                </a:solidFill>
                <a:latin typeface="Calibri"/>
              </a:rPr>
              <a:t>  </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p:txBody>
      </p:sp>
      <p:sp>
        <p:nvSpPr>
          <p:cNvPr id="99" name="Gleichschenkliges Dreieck 3"/>
          <p:cNvSpPr/>
          <p:nvPr/>
        </p:nvSpPr>
        <p:spPr>
          <a:xfrm>
            <a:off x="7623360" y="1700640"/>
            <a:ext cx="3618360" cy="3361320"/>
          </a:xfrm>
          <a:prstGeom prst="triangle">
            <a:avLst>
              <a:gd name="adj"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100" name="Textfeld 4"/>
          <p:cNvSpPr/>
          <p:nvPr/>
        </p:nvSpPr>
        <p:spPr>
          <a:xfrm>
            <a:off x="8988480" y="1331640"/>
            <a:ext cx="8877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Ekologi</a:t>
            </a:r>
            <a:endParaRPr lang="en-GB" sz="1800" b="0" strike="noStrike" spc="-1">
              <a:solidFill>
                <a:srgbClr val="000000"/>
              </a:solidFill>
              <a:latin typeface="Calibri"/>
            </a:endParaRPr>
          </a:p>
        </p:txBody>
      </p:sp>
      <p:sp>
        <p:nvSpPr>
          <p:cNvPr id="101" name="Textfeld 6"/>
          <p:cNvSpPr/>
          <p:nvPr/>
        </p:nvSpPr>
        <p:spPr>
          <a:xfrm>
            <a:off x="7165800" y="5157360"/>
            <a:ext cx="10267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Ekonomi</a:t>
            </a:r>
            <a:endParaRPr lang="en-GB" sz="1800" b="0" strike="noStrike" spc="-1">
              <a:solidFill>
                <a:srgbClr val="000000"/>
              </a:solidFill>
              <a:latin typeface="Calibri"/>
            </a:endParaRPr>
          </a:p>
        </p:txBody>
      </p:sp>
      <p:sp>
        <p:nvSpPr>
          <p:cNvPr id="102" name="Textfeld 7"/>
          <p:cNvSpPr/>
          <p:nvPr/>
        </p:nvSpPr>
        <p:spPr>
          <a:xfrm>
            <a:off x="10989000" y="5157360"/>
            <a:ext cx="84672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Masyarakat</a:t>
            </a:r>
            <a:endParaRPr lang="en-GB" sz="1800" b="0" strike="noStrike" spc="-1">
              <a:solidFill>
                <a:srgbClr val="000000"/>
              </a:solidFill>
              <a:latin typeface="Calibri"/>
            </a:endParaRPr>
          </a:p>
        </p:txBody>
      </p:sp>
      <p:sp>
        <p:nvSpPr>
          <p:cNvPr id="103" name="Textfeld 8"/>
          <p:cNvSpPr/>
          <p:nvPr/>
        </p:nvSpPr>
        <p:spPr>
          <a:xfrm>
            <a:off x="8716320" y="3260880"/>
            <a:ext cx="1432080" cy="1186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defTabSz="914400">
              <a:lnSpc>
                <a:spcPct val="100000"/>
              </a:lnSpc>
            </a:pPr>
            <a:r>
              <a:rPr lang="id" sz="1800" b="0" strike="noStrike" spc="-1">
                <a:solidFill>
                  <a:schemeClr val="dk1"/>
                </a:solidFill>
                <a:latin typeface="Calibri"/>
              </a:rPr>
              <a:t>Pendidikan</a:t>
            </a:r>
            <a:endParaRPr lang="en-GB" sz="1800" b="0" strike="noStrike" spc="-1">
              <a:solidFill>
                <a:srgbClr val="000000"/>
              </a:solidFill>
              <a:latin typeface="Calibri"/>
            </a:endParaRPr>
          </a:p>
          <a:p>
            <a:pPr algn="ctr" defTabSz="914400">
              <a:lnSpc>
                <a:spcPct val="100000"/>
              </a:lnSpc>
            </a:pPr>
            <a:r>
              <a:rPr lang="id" sz="1800" b="0" strike="noStrike" spc="-1">
                <a:solidFill>
                  <a:schemeClr val="dk1"/>
                </a:solidFill>
                <a:latin typeface="Calibri"/>
              </a:rPr>
              <a:t>Untuk</a:t>
            </a:r>
            <a:endParaRPr lang="en-GB" sz="1800" b="0" strike="noStrike" spc="-1">
              <a:solidFill>
                <a:srgbClr val="000000"/>
              </a:solidFill>
              <a:latin typeface="Calibri"/>
            </a:endParaRPr>
          </a:p>
          <a:p>
            <a:pPr algn="ctr" defTabSz="914400">
              <a:lnSpc>
                <a:spcPct val="100000"/>
              </a:lnSpc>
            </a:pPr>
            <a:r>
              <a:rPr lang="id" sz="1800" b="0" strike="noStrike" spc="-1">
                <a:solidFill>
                  <a:schemeClr val="dk1"/>
                </a:solidFill>
                <a:latin typeface="Calibri"/>
              </a:rPr>
              <a:t>Berkelanjutan</a:t>
            </a:r>
            <a:endParaRPr lang="en-GB" sz="1800" b="0" strike="noStrike" spc="-1">
              <a:solidFill>
                <a:srgbClr val="000000"/>
              </a:solidFill>
              <a:latin typeface="Calibri"/>
            </a:endParaRPr>
          </a:p>
          <a:p>
            <a:pPr algn="ctr" defTabSz="914400">
              <a:lnSpc>
                <a:spcPct val="100000"/>
              </a:lnSpc>
            </a:pPr>
            <a:r>
              <a:rPr lang="id" sz="1800" b="0" strike="noStrike" spc="-1">
                <a:solidFill>
                  <a:schemeClr val="dk1"/>
                </a:solidFill>
                <a:latin typeface="Calibri"/>
              </a:rPr>
              <a:t>Perkembangan</a:t>
            </a:r>
            <a:endParaRPr lang="en-GB" sz="1800" b="0" strike="noStrike" spc="-1">
              <a:solidFill>
                <a:srgbClr val="000000"/>
              </a:solidFill>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411440" y="351360"/>
            <a:ext cx="10475760" cy="114228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600" b="1" strike="noStrike" spc="-1" dirty="0">
                <a:solidFill>
                  <a:schemeClr val="dk1"/>
                </a:solidFill>
                <a:latin typeface="Calibri Light"/>
              </a:rPr>
              <a:t>ESD: Apa itu </a:t>
            </a:r>
            <a:r>
              <a:rPr lang="en-GB" sz="3600" b="1" strike="noStrike" spc="-1" dirty="0">
                <a:solidFill>
                  <a:schemeClr val="dk1"/>
                </a:solidFill>
                <a:latin typeface="Calibri Light"/>
              </a:rPr>
              <a:t>ESD </a:t>
            </a:r>
            <a:r>
              <a:rPr lang="id" sz="3600" b="1" strike="noStrike" spc="-1" dirty="0">
                <a:solidFill>
                  <a:schemeClr val="dk1"/>
                </a:solidFill>
                <a:latin typeface="Calibri Light"/>
              </a:rPr>
              <a:t>dan apa yang bukan</a:t>
            </a:r>
            <a:r>
              <a:rPr lang="en-GB" sz="3600" b="1" strike="noStrike" spc="-1" dirty="0">
                <a:solidFill>
                  <a:schemeClr val="dk1"/>
                </a:solidFill>
                <a:latin typeface="Calibri Light"/>
              </a:rPr>
              <a:t> ESD</a:t>
            </a:r>
            <a:r>
              <a:rPr lang="id" sz="3600" b="1" strike="noStrike" spc="-1" dirty="0">
                <a:solidFill>
                  <a:schemeClr val="dk1"/>
                </a:solidFill>
                <a:latin typeface="Calibri Light"/>
              </a:rPr>
              <a:t> (Huber, 2001)</a:t>
            </a:r>
            <a:endParaRPr lang="en-GB" sz="3600" b="0" strike="noStrike" spc="-1" dirty="0">
              <a:solidFill>
                <a:srgbClr val="000000"/>
              </a:solidFill>
              <a:latin typeface="Calibri"/>
            </a:endParaRPr>
          </a:p>
        </p:txBody>
      </p:sp>
      <p:sp>
        <p:nvSpPr>
          <p:cNvPr id="105" name="PlaceHolder 2"/>
          <p:cNvSpPr>
            <a:spLocks noGrp="1"/>
          </p:cNvSpPr>
          <p:nvPr>
            <p:ph/>
          </p:nvPr>
        </p:nvSpPr>
        <p:spPr>
          <a:xfrm>
            <a:off x="1120680" y="1493640"/>
            <a:ext cx="9659880" cy="4751640"/>
          </a:xfrm>
          <a:prstGeom prst="rect">
            <a:avLst/>
          </a:prstGeom>
          <a:noFill/>
          <a:ln w="0">
            <a:noFill/>
          </a:ln>
        </p:spPr>
        <p:txBody>
          <a:bodyPr lIns="91440" tIns="45720" rIns="91440" bIns="45720" anchor="t">
            <a:normAutofit lnSpcReduction="10000"/>
          </a:bodyPr>
          <a:lstStyle/>
          <a:p>
            <a:pPr indent="0" defTabSz="914400">
              <a:lnSpc>
                <a:spcPct val="90000"/>
              </a:lnSpc>
              <a:spcBef>
                <a:spcPts val="1001"/>
              </a:spcBef>
              <a:buNone/>
              <a:tabLst>
                <a:tab pos="0" algn="l"/>
              </a:tabLst>
            </a:pPr>
            <a:r>
              <a:rPr lang="id" sz="2400" b="0" strike="noStrike" spc="-1" dirty="0">
                <a:solidFill>
                  <a:schemeClr val="dk1"/>
                </a:solidFill>
                <a:latin typeface="Calibri"/>
              </a:rPr>
              <a:t>Pendidikan untuk pembangunan berkelanjutan</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400" b="0" strike="noStrike" spc="-1" dirty="0">
                <a:solidFill>
                  <a:schemeClr val="dk1"/>
                </a:solidFill>
                <a:latin typeface="Calibri"/>
              </a:rPr>
              <a:t>• tidak semata-mata ditujukan untuk melindungi lingkungan dari kerusakan atau melestarikan alam, tetapi juga diarahkan pada pembangunan dan perubahan;</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400" b="0" strike="noStrike" spc="-1" dirty="0">
                <a:solidFill>
                  <a:schemeClr val="dk1"/>
                </a:solidFill>
                <a:latin typeface="Calibri"/>
              </a:rPr>
              <a:t>• tidak bersifat menghambat atau </a:t>
            </a:r>
            <a:r>
              <a:rPr lang="en-GB" sz="2400" b="0" strike="noStrike" spc="-1" dirty="0" err="1">
                <a:solidFill>
                  <a:schemeClr val="dk1"/>
                </a:solidFill>
                <a:latin typeface="Calibri"/>
              </a:rPr>
              <a:t>menyulitkan</a:t>
            </a:r>
            <a:r>
              <a:rPr lang="id" sz="2400" b="0" strike="noStrike" spc="-1" dirty="0">
                <a:solidFill>
                  <a:schemeClr val="dk1"/>
                </a:solidFill>
                <a:latin typeface="Calibri"/>
              </a:rPr>
              <a:t>, tetapi juga me</a:t>
            </a:r>
            <a:r>
              <a:rPr lang="en-GB" sz="2400" b="0" strike="noStrike" spc="-1" dirty="0" err="1">
                <a:solidFill>
                  <a:schemeClr val="dk1"/>
                </a:solidFill>
                <a:latin typeface="Calibri"/>
              </a:rPr>
              <a:t>nantang</a:t>
            </a:r>
            <a:r>
              <a:rPr lang="id" sz="2400" b="0" strike="noStrike" spc="-1" dirty="0">
                <a:solidFill>
                  <a:schemeClr val="dk1"/>
                </a:solidFill>
                <a:latin typeface="Calibri"/>
              </a:rPr>
              <a:t>—hal ini memerlukan kreativitas dan aktivitas;</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400" b="0" strike="noStrike" spc="-1" dirty="0">
                <a:solidFill>
                  <a:schemeClr val="dk1"/>
                </a:solidFill>
                <a:latin typeface="Calibri"/>
              </a:rPr>
              <a:t>• tidak </a:t>
            </a:r>
            <a:r>
              <a:rPr lang="en-GB" sz="2400" b="0" strike="noStrike" spc="-1" dirty="0" err="1">
                <a:solidFill>
                  <a:schemeClr val="dk1"/>
                </a:solidFill>
                <a:latin typeface="Calibri"/>
              </a:rPr>
              <a:t>bermaksud</a:t>
            </a:r>
            <a:r>
              <a:rPr lang="id" sz="2400" b="0" strike="noStrike" spc="-1" dirty="0">
                <a:solidFill>
                  <a:schemeClr val="dk1"/>
                </a:solidFill>
                <a:latin typeface="Calibri"/>
              </a:rPr>
              <a:t> menimbulkan ketakutan tetapi menunjukkan perspektif;</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400" b="0" strike="noStrike" spc="-1" dirty="0">
                <a:solidFill>
                  <a:schemeClr val="dk1"/>
                </a:solidFill>
                <a:latin typeface="Calibri"/>
              </a:rPr>
              <a:t>• tidak terbatas pada ekologi tetapi juga mencakup ekonomi dan politik, dan mempertimbangkan budaya;</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400" b="0" strike="noStrike" spc="-1" dirty="0">
                <a:solidFill>
                  <a:schemeClr val="dk1"/>
                </a:solidFill>
                <a:latin typeface="Calibri"/>
              </a:rPr>
              <a:t>• tidak berpegang pada perspektif lokal, tetapi beroperasi pada kerangka acuan global;</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r>
              <a:rPr lang="id" sz="2400" b="0" strike="noStrike" spc="-1" dirty="0">
                <a:solidFill>
                  <a:schemeClr val="dk1"/>
                </a:solidFill>
                <a:latin typeface="Calibri"/>
              </a:rPr>
              <a:t>• tertarik dalam menganalisis hubungan sosial dan perkembangan serta tindakan dalam kehidupan sehari-hari seseorang.</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p:nvPr>
        </p:nvSpPr>
        <p:spPr>
          <a:xfrm>
            <a:off x="608400" y="2349360"/>
            <a:ext cx="7394040" cy="4031640"/>
          </a:xfrm>
          <a:prstGeom prst="rect">
            <a:avLst/>
          </a:prstGeom>
          <a:noFill/>
          <a:ln w="0">
            <a:noFill/>
          </a:ln>
        </p:spPr>
        <p:txBody>
          <a:bodyPr lIns="91440" tIns="45720" rIns="91440" bIns="45720" anchor="t">
            <a:noAutofit/>
          </a:bodyPr>
          <a:lstStyle/>
          <a:p>
            <a:pPr marL="274320" indent="-274320" defTabSz="914400">
              <a:lnSpc>
                <a:spcPct val="90000"/>
              </a:lnSpc>
              <a:spcBef>
                <a:spcPts val="1001"/>
              </a:spcBef>
              <a:buClr>
                <a:srgbClr val="000000"/>
              </a:buClr>
              <a:buFont typeface="Arial"/>
              <a:buChar char="•"/>
            </a:pPr>
            <a:r>
              <a:rPr lang="id" sz="2400" b="0" strike="noStrike" spc="-1">
                <a:solidFill>
                  <a:schemeClr val="dk1"/>
                </a:solidFill>
                <a:latin typeface="Calibri"/>
              </a:rPr>
              <a:t>Dekade Dunia PBB tentang “Pendidikan untuk Pembangunan Berkelanjutan” (DESD), 2005-2014</a:t>
            </a:r>
            <a:endParaRPr lang="en-GB" sz="2400" b="0" strike="noStrike" spc="-1">
              <a:solidFill>
                <a:srgbClr val="000000"/>
              </a:solidFill>
              <a:latin typeface="Calibri"/>
            </a:endParaRPr>
          </a:p>
          <a:p>
            <a:pPr marL="274320" indent="-274320" defTabSz="914400">
              <a:lnSpc>
                <a:spcPct val="90000"/>
              </a:lnSpc>
              <a:spcBef>
                <a:spcPts val="1001"/>
              </a:spcBef>
              <a:buClr>
                <a:srgbClr val="000000"/>
              </a:buClr>
              <a:buFont typeface="Arial"/>
              <a:buChar char="•"/>
            </a:pPr>
            <a:r>
              <a:rPr lang="id" sz="2400" b="0" strike="noStrike" spc="-1">
                <a:solidFill>
                  <a:schemeClr val="dk1"/>
                </a:solidFill>
                <a:latin typeface="Calibri"/>
              </a:rPr>
              <a:t>Peserta didik memerlukan kompetensi khusus untuk membentuk kehidupan mereka, saat ini dan di masa depan, dalam masyarakat demokratis.</a:t>
            </a:r>
            <a:endParaRPr lang="en-GB" sz="2400" b="0" strike="noStrike" spc="-1">
              <a:solidFill>
                <a:srgbClr val="000000"/>
              </a:solidFill>
              <a:latin typeface="Calibri"/>
            </a:endParaRPr>
          </a:p>
          <a:p>
            <a:pPr marL="274320" indent="-274320" defTabSz="914400">
              <a:lnSpc>
                <a:spcPct val="90000"/>
              </a:lnSpc>
              <a:spcBef>
                <a:spcPts val="1001"/>
              </a:spcBef>
              <a:buClr>
                <a:srgbClr val="000000"/>
              </a:buClr>
              <a:buFont typeface="Arial"/>
              <a:buChar char="•"/>
            </a:pPr>
            <a:r>
              <a:rPr lang="id" sz="2400" b="0" strike="noStrike" spc="-1">
                <a:solidFill>
                  <a:schemeClr val="dk1"/>
                </a:solidFill>
                <a:latin typeface="Calibri"/>
              </a:rPr>
              <a:t>Semua domain dan jenjang pendidikan diminta untuk berkontribusi</a:t>
            </a:r>
            <a:endParaRPr lang="en-GB" sz="2400" b="0" strike="noStrike" spc="-1">
              <a:solidFill>
                <a:srgbClr val="000000"/>
              </a:solidFill>
              <a:latin typeface="Calibri"/>
            </a:endParaRPr>
          </a:p>
          <a:p>
            <a:pPr marL="274320" indent="-274320" defTabSz="914400">
              <a:lnSpc>
                <a:spcPct val="90000"/>
              </a:lnSpc>
              <a:spcBef>
                <a:spcPts val="1001"/>
              </a:spcBef>
              <a:buClr>
                <a:srgbClr val="000000"/>
              </a:buClr>
              <a:buFont typeface="Arial"/>
              <a:buChar char="•"/>
            </a:pPr>
            <a:r>
              <a:rPr lang="id" sz="2400" b="0" strike="noStrike" spc="-1">
                <a:solidFill>
                  <a:schemeClr val="dk1"/>
                </a:solidFill>
                <a:latin typeface="Calibri"/>
              </a:rPr>
              <a:t>Karena perkembangan ilmu pengetahuan dan teknologi sangat penting bagi sebagian besar bidang pembangunan berkelanjutan, pendidikan dalam mata pelajaran STEM harus secara menonjol memasukkan filosofi ESD di semua tingkatan.</a:t>
            </a:r>
            <a:endParaRPr lang="en-GB" sz="2400" b="0" strike="noStrike" spc="-1">
              <a:solidFill>
                <a:srgbClr val="000000"/>
              </a:solidFill>
              <a:latin typeface="Calibri"/>
            </a:endParaRPr>
          </a:p>
          <a:p>
            <a:pPr indent="0" defTabSz="914400">
              <a:lnSpc>
                <a:spcPct val="90000"/>
              </a:lnSpc>
              <a:spcBef>
                <a:spcPts val="1001"/>
              </a:spcBef>
              <a:buNone/>
              <a:tabLst>
                <a:tab pos="0" algn="l"/>
              </a:tabLst>
            </a:pPr>
            <a:endParaRPr lang="en-GB" sz="2400" b="0" strike="noStrike" spc="-1">
              <a:solidFill>
                <a:srgbClr val="000000"/>
              </a:solidFill>
              <a:latin typeface="Calibri"/>
            </a:endParaRPr>
          </a:p>
        </p:txBody>
      </p:sp>
      <p:sp>
        <p:nvSpPr>
          <p:cNvPr id="107" name="PlaceHolder 2"/>
          <p:cNvSpPr>
            <a:spLocks noGrp="1"/>
          </p:cNvSpPr>
          <p:nvPr>
            <p:ph type="title"/>
          </p:nvPr>
        </p:nvSpPr>
        <p:spPr>
          <a:xfrm>
            <a:off x="820800" y="65268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chemeClr val="dk1"/>
                </a:solidFill>
                <a:latin typeface="Calibri"/>
              </a:rPr>
              <a:t>Peran pendidikan STEM untuk pembangunan berkelanjutan</a:t>
            </a:r>
            <a:endParaRPr lang="en-GB" sz="4400" b="0" strike="noStrike" spc="-1">
              <a:solidFill>
                <a:srgbClr val="000000"/>
              </a:solidFill>
              <a:latin typeface="Calibri"/>
            </a:endParaRPr>
          </a:p>
        </p:txBody>
      </p:sp>
      <p:pic>
        <p:nvPicPr>
          <p:cNvPr id="108" name="Picture 2" descr="http://www.nachhaltigkeit-schuelerlabor.de/images/content/Logo-UN-dekade.jpg"/>
          <p:cNvPicPr/>
          <p:nvPr/>
        </p:nvPicPr>
        <p:blipFill>
          <a:blip r:embed="rId2"/>
          <a:srcRect b="21583"/>
          <a:stretch/>
        </p:blipFill>
        <p:spPr>
          <a:xfrm>
            <a:off x="8674200" y="2349360"/>
            <a:ext cx="1813320" cy="3311280"/>
          </a:xfrm>
          <a:prstGeom prst="rect">
            <a:avLst/>
          </a:prstGeom>
          <a:noFill/>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rgbClr val="025952"/>
                </a:solidFill>
                <a:latin typeface="Calibri"/>
              </a:rPr>
              <a:t>Model dan Konsep untuk ESD</a:t>
            </a:r>
            <a:br>
              <a:rPr sz="4400"/>
            </a:br>
            <a:endParaRPr lang="en-GB" sz="4400" b="0" strike="noStrike" spc="-1">
              <a:solidFill>
                <a:srgbClr val="000000"/>
              </a:solidFill>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p:nvPr>
        </p:nvSpPr>
        <p:spPr>
          <a:xfrm>
            <a:off x="1428120" y="1647000"/>
            <a:ext cx="8673120" cy="4352760"/>
          </a:xfrm>
          <a:prstGeom prst="rect">
            <a:avLst/>
          </a:prstGeom>
          <a:noFill/>
          <a:ln w="0">
            <a:noFill/>
          </a:ln>
        </p:spPr>
        <p:txBody>
          <a:bodyPr lIns="91440" tIns="45720" rIns="91440" bIns="45720" anchor="t">
            <a:normAutofit fontScale="55000" lnSpcReduction="20000"/>
          </a:bodyPr>
          <a:lstStyle/>
          <a:p>
            <a:pPr indent="0" defTabSz="914400">
              <a:lnSpc>
                <a:spcPct val="90000"/>
              </a:lnSpc>
              <a:spcBef>
                <a:spcPts val="1001"/>
              </a:spcBef>
              <a:buNone/>
              <a:tabLst>
                <a:tab pos="0" algn="l"/>
              </a:tabLst>
            </a:pPr>
            <a:r>
              <a:rPr lang="id" sz="2800" b="0" strike="noStrike" spc="-1">
                <a:solidFill>
                  <a:schemeClr val="dk1"/>
                </a:solidFill>
                <a:latin typeface="Calibri"/>
              </a:rPr>
              <a:t>Pembentukan kompetensi memiliki 12 sub kompetensi: Kemampuan untuk</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mengumpulkan pengetahuan dalam semangat keterbukaan terhadap dunia, mengintegrasikan perspektif baru</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berpikir dan bertindak dengan cara yang berwawasan ke depan</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memperoleh pengetahuan dan bertindak secara interdisipliner</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menangani informasi yang tidak lengkap dan terlalu rumit</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bekerja sama dalam proses pengambilan keputusan</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 mengatasi situasi dilematis individu dalam pengambilan keputusan</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berpartisipasi dalam proses pengambilan keputusan kolektif</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memotivasi diri sendiri dan orang lain untuk menjadi aktif</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merenungkan prinsip-prinsip diri sendiri dan orang lain</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mengacu pada gagasan kesetaraan dalam pengambilan keputusan dan perencanaan tindakan</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merencanakan dan bertindak secara mandiri</a:t>
            </a:r>
            <a:endParaRPr lang="en-GB" sz="2800" b="0" strike="noStrike" spc="-1">
              <a:solidFill>
                <a:srgbClr val="000000"/>
              </a:solidFill>
              <a:latin typeface="Calibri"/>
            </a:endParaRPr>
          </a:p>
          <a:p>
            <a:pPr indent="0" defTabSz="914400">
              <a:lnSpc>
                <a:spcPct val="90000"/>
              </a:lnSpc>
              <a:spcBef>
                <a:spcPts val="1001"/>
              </a:spcBef>
              <a:buNone/>
              <a:tabLst>
                <a:tab pos="0" algn="l"/>
              </a:tabLst>
            </a:pPr>
            <a:r>
              <a:rPr lang="id" sz="2800" b="0" strike="noStrike" spc="-1">
                <a:solidFill>
                  <a:schemeClr val="dk1"/>
                </a:solidFill>
                <a:latin typeface="Calibri"/>
              </a:rPr>
              <a:t>• menunjukkan empati dan solidaritas terhadap mereka yang kurang beruntung</a:t>
            </a:r>
            <a:endParaRPr lang="en-GB" sz="2800" b="0" strike="noStrike" spc="-1">
              <a:solidFill>
                <a:srgbClr val="000000"/>
              </a:solidFill>
              <a:latin typeface="Calibri"/>
            </a:endParaRPr>
          </a:p>
        </p:txBody>
      </p:sp>
      <p:sp>
        <p:nvSpPr>
          <p:cNvPr id="111" name="Titel 1"/>
          <p:cNvSpPr/>
          <p:nvPr/>
        </p:nvSpPr>
        <p:spPr>
          <a:xfrm>
            <a:off x="0" y="365040"/>
            <a:ext cx="12191400" cy="169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defTabSz="914400">
              <a:lnSpc>
                <a:spcPct val="90000"/>
              </a:lnSpc>
            </a:pPr>
            <a:r>
              <a:rPr lang="id" sz="4400" b="1" strike="noStrike" spc="-1">
                <a:solidFill>
                  <a:schemeClr val="dk1"/>
                </a:solidFill>
                <a:latin typeface="Calibri"/>
              </a:rPr>
              <a:t>Membentuk kompetensi</a:t>
            </a:r>
            <a:endParaRPr lang="en-GB" sz="4400" b="0" strike="noStrike" spc="-1">
              <a:solidFill>
                <a:srgbClr val="000000"/>
              </a:solidFill>
              <a:latin typeface="Calibri"/>
            </a:endParaRPr>
          </a:p>
        </p:txBody>
      </p:sp>
      <p:sp>
        <p:nvSpPr>
          <p:cNvPr id="112" name="Textfeld 1"/>
          <p:cNvSpPr/>
          <p:nvPr/>
        </p:nvSpPr>
        <p:spPr>
          <a:xfrm>
            <a:off x="623160" y="6270120"/>
            <a:ext cx="598428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000" b="1" strike="noStrike" spc="-1">
                <a:solidFill>
                  <a:srgbClr val="FF0000"/>
                </a:solidFill>
                <a:latin typeface="Calibri"/>
              </a:rPr>
              <a:t>Cara bekerja dengan kompetensi: </a:t>
            </a:r>
            <a:r>
              <a:rPr lang="id" sz="1000" b="0" strike="noStrike" spc="-1">
                <a:solidFill>
                  <a:schemeClr val="dk1"/>
                </a:solidFill>
                <a:latin typeface="Calibri"/>
              </a:rPr>
              <a:t>http://www.transfer-21.de/daten/grundschule/didaktik_leitfaden_engl.pdf</a:t>
            </a:r>
            <a:endParaRPr lang="en-GB" sz="1000" b="0" strike="noStrike" spc="-1">
              <a:solidFill>
                <a:srgbClr val="000000"/>
              </a:solidFill>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el 1"/>
          <p:cNvSpPr/>
          <p:nvPr/>
        </p:nvSpPr>
        <p:spPr>
          <a:xfrm>
            <a:off x="0" y="365040"/>
            <a:ext cx="12191400" cy="169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defTabSz="914400">
              <a:lnSpc>
                <a:spcPct val="90000"/>
              </a:lnSpc>
            </a:pPr>
            <a:r>
              <a:rPr lang="id" sz="4400" b="1" strike="noStrike" spc="-1">
                <a:solidFill>
                  <a:schemeClr val="dk1"/>
                </a:solidFill>
                <a:latin typeface="Calibri"/>
              </a:rPr>
              <a:t>Kompetensi kunci untuk keberlanjutan</a:t>
            </a:r>
            <a:endParaRPr lang="en-GB" sz="4400" b="0" strike="noStrike" spc="-1">
              <a:solidFill>
                <a:srgbClr val="000000"/>
              </a:solidFill>
              <a:latin typeface="Calibri"/>
            </a:endParaRPr>
          </a:p>
        </p:txBody>
      </p:sp>
      <p:sp>
        <p:nvSpPr>
          <p:cNvPr id="114" name="Textfeld 1"/>
          <p:cNvSpPr/>
          <p:nvPr/>
        </p:nvSpPr>
        <p:spPr>
          <a:xfrm>
            <a:off x="3539880" y="6566400"/>
            <a:ext cx="3702600" cy="242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000" b="0" strike="noStrike" spc="-1">
                <a:solidFill>
                  <a:schemeClr val="dk1"/>
                </a:solidFill>
                <a:latin typeface="Calibri"/>
              </a:rPr>
              <a:t>http://fox.leuphana.de/portal/files/21178885/feduc_06_785163.pdf</a:t>
            </a:r>
            <a:endParaRPr lang="en-GB" sz="1000" b="0" strike="noStrike" spc="-1">
              <a:solidFill>
                <a:srgbClr val="000000"/>
              </a:solidFill>
              <a:latin typeface="Calibri"/>
            </a:endParaRPr>
          </a:p>
        </p:txBody>
      </p:sp>
      <p:pic>
        <p:nvPicPr>
          <p:cNvPr id="115" name="Grafik 3"/>
          <p:cNvPicPr/>
          <p:nvPr/>
        </p:nvPicPr>
        <p:blipFill>
          <a:blip r:embed="rId2"/>
          <a:stretch/>
        </p:blipFill>
        <p:spPr>
          <a:xfrm>
            <a:off x="1715760" y="1515960"/>
            <a:ext cx="7001640" cy="5049720"/>
          </a:xfrm>
          <a:prstGeom prst="rect">
            <a:avLst/>
          </a:prstGeom>
          <a:noFill/>
          <a:ln w="0">
            <a:noFill/>
          </a:ln>
        </p:spPr>
      </p:pic>
      <p:sp>
        <p:nvSpPr>
          <p:cNvPr id="116" name="Textfeld 4"/>
          <p:cNvSpPr/>
          <p:nvPr/>
        </p:nvSpPr>
        <p:spPr>
          <a:xfrm>
            <a:off x="9109080" y="2351160"/>
            <a:ext cx="2864520" cy="173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800" b="0" strike="noStrike" spc="-1">
                <a:solidFill>
                  <a:schemeClr val="dk1"/>
                </a:solidFill>
                <a:latin typeface="Calibri"/>
              </a:rPr>
              <a:t>Redman, A., &amp; Wiek, A. (2021). Kompetensi untuk memajukan transformasi menuju keberlanjutan. </a:t>
            </a:r>
            <a:r>
              <a:rPr lang="id" sz="1800" b="0" i="1" strike="noStrike" spc="-1">
                <a:solidFill>
                  <a:schemeClr val="dk1"/>
                </a:solidFill>
                <a:latin typeface="Calibri"/>
              </a:rPr>
              <a:t>Frontiers in Education </a:t>
            </a:r>
            <a:r>
              <a:rPr lang="id" sz="1800" b="0" strike="noStrike" spc="-1">
                <a:solidFill>
                  <a:schemeClr val="dk1"/>
                </a:solidFill>
                <a:latin typeface="Calibri"/>
              </a:rPr>
              <a:t>, 6, [785163].</a:t>
            </a:r>
            <a:endParaRPr lang="en-GB" sz="1800" b="0" strike="noStrike" spc="-1">
              <a:solidFill>
                <a:srgbClr val="000000"/>
              </a:solidFill>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el 1"/>
          <p:cNvSpPr/>
          <p:nvPr/>
        </p:nvSpPr>
        <p:spPr>
          <a:xfrm>
            <a:off x="0" y="365040"/>
            <a:ext cx="11512080" cy="169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defTabSz="914400">
              <a:lnSpc>
                <a:spcPct val="90000"/>
              </a:lnSpc>
            </a:pPr>
            <a:r>
              <a:rPr lang="id" sz="3200" b="1" strike="noStrike" spc="-1" dirty="0">
                <a:solidFill>
                  <a:schemeClr val="dk1"/>
                </a:solidFill>
                <a:latin typeface="Calibri"/>
              </a:rPr>
              <a:t>Model dinamis untuk kompetensi ESD dalam pengajaran</a:t>
            </a:r>
            <a:endParaRPr lang="en-GB" sz="3200" b="0" strike="noStrike" spc="-1" dirty="0">
              <a:solidFill>
                <a:srgbClr val="000000"/>
              </a:solidFill>
              <a:latin typeface="Calibri"/>
            </a:endParaRPr>
          </a:p>
        </p:txBody>
      </p:sp>
      <p:sp>
        <p:nvSpPr>
          <p:cNvPr id="118" name="Textfeld 4"/>
          <p:cNvSpPr/>
          <p:nvPr/>
        </p:nvSpPr>
        <p:spPr>
          <a:xfrm>
            <a:off x="6652439" y="2372793"/>
            <a:ext cx="2864520" cy="283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800" b="0" strike="noStrike" spc="-1" dirty="0">
                <a:solidFill>
                  <a:schemeClr val="dk1"/>
                </a:solidFill>
                <a:latin typeface="Calibri"/>
              </a:rPr>
              <a:t>Schauer, JR, Holt, J., Patel, R. &amp; Nolet, V (2016). Keyakinan dan nilai lingkungan: Mencari model dan metode. Dalam C. Shealy (ed.), Memahami Keyakinan dan Nilai: Memahami Implikasi Global dari Sifat Manusia.: Springer</a:t>
            </a:r>
            <a:endParaRPr lang="en-GB" sz="1800" b="0" strike="noStrike" spc="-1" dirty="0">
              <a:solidFill>
                <a:srgbClr val="000000"/>
              </a:solidFill>
              <a:latin typeface="Calibri"/>
            </a:endParaRPr>
          </a:p>
        </p:txBody>
      </p:sp>
      <p:pic>
        <p:nvPicPr>
          <p:cNvPr id="119" name="Grafik 5"/>
          <p:cNvPicPr/>
          <p:nvPr/>
        </p:nvPicPr>
        <p:blipFill>
          <a:blip r:embed="rId2"/>
          <a:stretch/>
        </p:blipFill>
        <p:spPr>
          <a:xfrm>
            <a:off x="2309215" y="1698120"/>
            <a:ext cx="3977399" cy="4794840"/>
          </a:xfrm>
          <a:prstGeom prst="rect">
            <a:avLst/>
          </a:prstGeom>
          <a:noFill/>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id" sz="4400" b="1" strike="noStrike" spc="-1">
                <a:solidFill>
                  <a:srgbClr val="025952"/>
                </a:solidFill>
                <a:latin typeface="Calibri"/>
              </a:rPr>
              <a:t>Berbagai strategi untuk menerapkan ESD dalam pengajaran sains</a:t>
            </a:r>
            <a:br>
              <a:rPr sz="4400"/>
            </a:br>
            <a:endParaRPr lang="en-GB" sz="4400" b="0" strike="noStrike" spc="-1">
              <a:solidFill>
                <a:srgbClr val="000000"/>
              </a:solidFill>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title"/>
          </p:nvPr>
        </p:nvSpPr>
        <p:spPr>
          <a:xfrm>
            <a:off x="1524360" y="2235600"/>
            <a:ext cx="9143280" cy="2386800"/>
          </a:xfrm>
          <a:prstGeom prst="rect">
            <a:avLst/>
          </a:prstGeom>
          <a:noFill/>
          <a:ln w="0">
            <a:noFill/>
          </a:ln>
        </p:spPr>
        <p:txBody>
          <a:bodyPr lIns="91440" tIns="45720" rIns="91440" bIns="45720" anchor="b">
            <a:normAutofit fontScale="90000"/>
          </a:bodyPr>
          <a:lstStyle/>
          <a:p>
            <a:pPr indent="0" algn="ctr" defTabSz="914400">
              <a:lnSpc>
                <a:spcPct val="90000"/>
              </a:lnSpc>
              <a:buNone/>
              <a:tabLst>
                <a:tab pos="0" algn="l"/>
              </a:tabLst>
            </a:pPr>
            <a:r>
              <a:rPr lang="id" sz="6000" b="1" strike="noStrike" spc="-1" dirty="0">
                <a:solidFill>
                  <a:srgbClr val="025952"/>
                </a:solidFill>
                <a:latin typeface="Calibri"/>
              </a:rPr>
              <a:t>Teori dan landasan pendidikan untuk pembangunan berkelanjutan (ESD)</a:t>
            </a:r>
            <a:endParaRPr lang="en-GB" sz="6000" b="0" strike="noStrike" spc="-1" dirty="0">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p:nvPr>
        </p:nvSpPr>
        <p:spPr>
          <a:xfrm>
            <a:off x="1991520" y="1974240"/>
            <a:ext cx="8228880" cy="423684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Ilmu pengetahuan dan teknologi hijau diterapkan pada </a:t>
            </a:r>
            <a:r>
              <a:rPr lang="en-GB" sz="2400" b="0" strike="noStrike" spc="-1" dirty="0">
                <a:solidFill>
                  <a:schemeClr val="dk1"/>
                </a:solidFill>
                <a:latin typeface="Calibri"/>
              </a:rPr>
              <a:t>kegiatan praktikum sains </a:t>
            </a:r>
            <a:r>
              <a:rPr lang="id" sz="2400" b="0" strike="noStrike" spc="-1" dirty="0">
                <a:solidFill>
                  <a:schemeClr val="dk1"/>
                </a:solidFill>
                <a:latin typeface="Calibri"/>
              </a:rPr>
              <a:t>dan </a:t>
            </a:r>
            <a:r>
              <a:rPr lang="en-GB" sz="2400" b="0" strike="noStrike" spc="-1" dirty="0">
                <a:solidFill>
                  <a:schemeClr val="dk1"/>
                </a:solidFill>
                <a:latin typeface="Calibri"/>
              </a:rPr>
              <a:t>kegiatan</a:t>
            </a:r>
            <a:r>
              <a:rPr lang="id" sz="2400" b="0" strike="noStrike" spc="-1" dirty="0">
                <a:solidFill>
                  <a:schemeClr val="dk1"/>
                </a:solidFill>
                <a:latin typeface="Calibri"/>
              </a:rPr>
              <a:t> lainnya di kelas sains.</a:t>
            </a:r>
            <a:endParaRPr lang="en-GB" sz="2400" b="0" strike="noStrike" spc="-1" dirty="0">
              <a:solidFill>
                <a:srgbClr val="000000"/>
              </a:solidFill>
              <a:latin typeface="Calibri"/>
            </a:endParaRPr>
          </a:p>
          <a:p>
            <a:pPr marL="228600" indent="-228600">
              <a:spcBef>
                <a:spcPts val="1001"/>
              </a:spcBef>
              <a:buClr>
                <a:srgbClr val="000000"/>
              </a:buClr>
              <a:buFont typeface="Arial"/>
              <a:buChar char="•"/>
            </a:pPr>
            <a:r>
              <a:rPr lang="en-GB" sz="2400" b="0" strike="noStrike" spc="-1" dirty="0">
                <a:solidFill>
                  <a:schemeClr val="dk1"/>
                </a:solidFill>
                <a:latin typeface="Calibri"/>
              </a:rPr>
              <a:t>Percobaan </a:t>
            </a:r>
            <a:r>
              <a:rPr lang="id" sz="2400" b="0" strike="noStrike" spc="-1" dirty="0">
                <a:solidFill>
                  <a:schemeClr val="dk1"/>
                </a:solidFill>
                <a:latin typeface="Calibri"/>
              </a:rPr>
              <a:t>Praktik</a:t>
            </a:r>
            <a:r>
              <a:rPr lang="en-GB" sz="2400" b="0" strike="noStrike" spc="-1" dirty="0">
                <a:solidFill>
                  <a:schemeClr val="dk1"/>
                </a:solidFill>
                <a:latin typeface="Calibri"/>
              </a:rPr>
              <a:t>um</a:t>
            </a:r>
            <a:r>
              <a:rPr lang="id" sz="2400" b="0" strike="noStrike" spc="-1" dirty="0">
                <a:solidFill>
                  <a:schemeClr val="dk1"/>
                </a:solidFill>
                <a:latin typeface="Calibri"/>
              </a:rPr>
              <a:t> tradisional digantikan oleh </a:t>
            </a:r>
            <a:r>
              <a:rPr lang="en-GB" sz="2400" b="0" strike="noStrike" spc="-1" dirty="0">
                <a:solidFill>
                  <a:schemeClr val="dk1"/>
                </a:solidFill>
                <a:latin typeface="Calibri"/>
              </a:rPr>
              <a:t>percobaan praktikum </a:t>
            </a:r>
            <a:r>
              <a:rPr lang="id" sz="2400" b="0" strike="noStrike" spc="-1" dirty="0">
                <a:solidFill>
                  <a:schemeClr val="dk1"/>
                </a:solidFill>
                <a:latin typeface="Calibri"/>
              </a:rPr>
              <a:t>alternatif yang </a:t>
            </a:r>
            <a:r>
              <a:rPr lang="en-GB" sz="2400" b="0" strike="noStrike" spc="-1" dirty="0" err="1">
                <a:solidFill>
                  <a:schemeClr val="dk1"/>
                </a:solidFill>
                <a:latin typeface="Calibri"/>
              </a:rPr>
              <a:t>mengurangi</a:t>
            </a:r>
            <a:r>
              <a:rPr lang="en-GB" sz="2400" b="0" strike="noStrike" spc="-1" dirty="0">
                <a:solidFill>
                  <a:schemeClr val="dk1"/>
                </a:solidFill>
                <a:latin typeface="Calibri"/>
              </a:rPr>
              <a:t> </a:t>
            </a:r>
            <a:r>
              <a:rPr lang="en-GB" sz="2400" b="0" strike="noStrike" spc="-1" dirty="0" err="1">
                <a:solidFill>
                  <a:schemeClr val="dk1"/>
                </a:solidFill>
                <a:latin typeface="Calibri"/>
              </a:rPr>
              <a:t>resiko</a:t>
            </a:r>
            <a:r>
              <a:rPr lang="en-GB" sz="2400" b="0" strike="noStrike" spc="-1" dirty="0">
                <a:solidFill>
                  <a:schemeClr val="dk1"/>
                </a:solidFill>
                <a:latin typeface="Calibri"/>
              </a:rPr>
              <a:t> bahan</a:t>
            </a:r>
            <a:r>
              <a:rPr lang="id" sz="2400" b="0" strike="noStrike" spc="-1" dirty="0">
                <a:solidFill>
                  <a:schemeClr val="dk1"/>
                </a:solidFill>
                <a:latin typeface="Calibri"/>
              </a:rPr>
              <a:t> beracun, </a:t>
            </a:r>
            <a:r>
              <a:rPr lang="en-GB" sz="2400" b="0" strike="noStrike" spc="-1" dirty="0" err="1">
                <a:solidFill>
                  <a:schemeClr val="dk1"/>
                </a:solidFill>
                <a:latin typeface="Calibri"/>
              </a:rPr>
              <a:t>mengurangi</a:t>
            </a:r>
            <a:r>
              <a:rPr lang="en-GB" sz="2400" b="0" strike="noStrike" spc="-1" dirty="0">
                <a:solidFill>
                  <a:schemeClr val="dk1"/>
                </a:solidFill>
                <a:latin typeface="Calibri"/>
              </a:rPr>
              <a:t> </a:t>
            </a:r>
            <a:r>
              <a:rPr lang="en-GB" sz="2400" b="0" strike="noStrike" spc="-1" dirty="0" err="1">
                <a:solidFill>
                  <a:schemeClr val="dk1"/>
                </a:solidFill>
                <a:latin typeface="Calibri"/>
              </a:rPr>
              <a:t>resiko</a:t>
            </a:r>
            <a:r>
              <a:rPr lang="en-GB" sz="2400" b="0" strike="noStrike" spc="-1" dirty="0">
                <a:solidFill>
                  <a:schemeClr val="dk1"/>
                </a:solidFill>
                <a:latin typeface="Calibri"/>
              </a:rPr>
              <a:t> bahan</a:t>
            </a:r>
            <a:r>
              <a:rPr lang="id" sz="2400" b="0" strike="noStrike" spc="-1" dirty="0">
                <a:solidFill>
                  <a:schemeClr val="dk1"/>
                </a:solidFill>
                <a:latin typeface="Calibri"/>
              </a:rPr>
              <a:t> berbahaya, dan </a:t>
            </a:r>
            <a:r>
              <a:rPr lang="en-GB" sz="2400" b="0" strike="noStrike" spc="-1" dirty="0" err="1">
                <a:solidFill>
                  <a:schemeClr val="dk1"/>
                </a:solidFill>
                <a:latin typeface="Calibri"/>
              </a:rPr>
              <a:t>mengurangi</a:t>
            </a:r>
            <a:r>
              <a:rPr lang="en-GB" sz="2400" b="0" strike="noStrike" spc="-1" dirty="0">
                <a:solidFill>
                  <a:schemeClr val="dk1"/>
                </a:solidFill>
                <a:latin typeface="Calibri"/>
              </a:rPr>
              <a:t> </a:t>
            </a:r>
            <a:r>
              <a:rPr lang="en-GB" sz="2400" b="0" strike="noStrike" spc="-1" dirty="0" err="1">
                <a:solidFill>
                  <a:schemeClr val="dk1"/>
                </a:solidFill>
                <a:latin typeface="Calibri"/>
              </a:rPr>
              <a:t>konsumsi</a:t>
            </a:r>
            <a:r>
              <a:rPr lang="id" sz="2400" b="0" strike="noStrike" spc="-1" dirty="0">
                <a:solidFill>
                  <a:schemeClr val="dk1"/>
                </a:solidFill>
                <a:latin typeface="Calibri"/>
              </a:rPr>
              <a:t> sumber daya.</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400" b="0" strike="noStrike" spc="-1" dirty="0">
                <a:solidFill>
                  <a:schemeClr val="dk1"/>
                </a:solidFill>
                <a:latin typeface="Calibri"/>
              </a:rPr>
              <a:t>Siswa dapat mempelajari, membandingkan, dan merenungkan strategi </a:t>
            </a:r>
            <a:r>
              <a:rPr lang="en-GB" sz="2400" b="0" strike="noStrike" spc="-1" dirty="0" err="1">
                <a:solidFill>
                  <a:schemeClr val="dk1"/>
                </a:solidFill>
                <a:latin typeface="Calibri"/>
              </a:rPr>
              <a:t>pembelajaran</a:t>
            </a:r>
            <a:r>
              <a:rPr lang="en-GB" sz="2400" b="0" strike="noStrike" spc="-1" dirty="0">
                <a:solidFill>
                  <a:schemeClr val="dk1"/>
                </a:solidFill>
                <a:latin typeface="Calibri"/>
              </a:rPr>
              <a:t> </a:t>
            </a:r>
            <a:r>
              <a:rPr lang="id" sz="2400" b="0" strike="noStrike" spc="-1" dirty="0">
                <a:solidFill>
                  <a:schemeClr val="dk1"/>
                </a:solidFill>
                <a:latin typeface="Calibri"/>
              </a:rPr>
              <a:t>yang diubah.</a:t>
            </a: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400" b="0" strike="noStrike" spc="-1" dirty="0">
                <a:solidFill>
                  <a:schemeClr val="dk1"/>
                </a:solidFill>
                <a:latin typeface="Calibri"/>
              </a:rPr>
              <a:t>Namun</a:t>
            </a:r>
            <a:r>
              <a:rPr lang="en-GB" sz="2400" spc="-1" dirty="0">
                <a:solidFill>
                  <a:schemeClr val="dk1"/>
                </a:solidFill>
                <a:latin typeface="Calibri"/>
              </a:rPr>
              <a:t> </a:t>
            </a:r>
            <a:r>
              <a:rPr lang="en-GB" sz="2400" spc="-1" dirty="0" err="1">
                <a:solidFill>
                  <a:schemeClr val="dk1"/>
                </a:solidFill>
                <a:latin typeface="Calibri"/>
              </a:rPr>
              <a:t>kelemahan</a:t>
            </a:r>
            <a:r>
              <a:rPr lang="en-GB" sz="2400" spc="-1" dirty="0">
                <a:solidFill>
                  <a:schemeClr val="dk1"/>
                </a:solidFill>
                <a:latin typeface="Calibri"/>
              </a:rPr>
              <a:t> strategi ini, </a:t>
            </a:r>
            <a:r>
              <a:rPr lang="id" sz="2400" b="0" strike="noStrike" spc="-1" dirty="0">
                <a:solidFill>
                  <a:schemeClr val="dk1"/>
                </a:solidFill>
                <a:latin typeface="Calibri"/>
              </a:rPr>
              <a:t>pengembangan keterampilan pendidikan umum untuk ESD tidak </a:t>
            </a:r>
            <a:r>
              <a:rPr lang="en-GB" sz="2400" b="0" strike="noStrike" spc="-1" dirty="0" err="1">
                <a:solidFill>
                  <a:schemeClr val="dk1"/>
                </a:solidFill>
                <a:latin typeface="Calibri"/>
              </a:rPr>
              <a:t>terlalu</a:t>
            </a:r>
            <a:r>
              <a:rPr lang="id" sz="2400" b="0" strike="noStrike" spc="-1" dirty="0">
                <a:solidFill>
                  <a:schemeClr val="dk1"/>
                </a:solidFill>
                <a:latin typeface="Calibri"/>
              </a:rPr>
              <a:t> menjadi fokus.</a:t>
            </a:r>
            <a:endParaRPr lang="en-GB" sz="2400" b="0" strike="noStrike" spc="-1" dirty="0">
              <a:solidFill>
                <a:srgbClr val="000000"/>
              </a:solidFill>
              <a:latin typeface="Calibri"/>
            </a:endParaRPr>
          </a:p>
        </p:txBody>
      </p:sp>
      <p:sp>
        <p:nvSpPr>
          <p:cNvPr id="122" name="PlaceHolder 2"/>
          <p:cNvSpPr>
            <a:spLocks noGrp="1"/>
          </p:cNvSpPr>
          <p:nvPr>
            <p:ph type="title"/>
          </p:nvPr>
        </p:nvSpPr>
        <p:spPr>
          <a:xfrm>
            <a:off x="365760" y="365040"/>
            <a:ext cx="1144224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chemeClr val="dk1"/>
                </a:solidFill>
                <a:latin typeface="Calibri"/>
              </a:rPr>
              <a:t>Strategi 1: Menerapkan teknologi hijau di kelas</a:t>
            </a:r>
            <a:endParaRPr lang="en-GB" sz="4400" b="0" strike="noStrike" spc="-1">
              <a:solidFill>
                <a:srgbClr val="000000"/>
              </a:solidFill>
              <a:latin typeface="Calibri"/>
            </a:endParaRPr>
          </a:p>
        </p:txBody>
      </p:sp>
      <p:sp>
        <p:nvSpPr>
          <p:cNvPr id="123" name="Textfeld 6"/>
          <p:cNvSpPr/>
          <p:nvPr/>
        </p:nvSpPr>
        <p:spPr>
          <a:xfrm>
            <a:off x="1062720" y="6211800"/>
            <a:ext cx="7305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 Burmeister, M., Rauch, F., &amp; Eilks, I. (2012). Pendidikan untuk Pembangunan Berkelanjutan (ESD) dan pendidikan kimia menengah. </a:t>
            </a:r>
            <a:r>
              <a:rPr lang="id" sz="1200" b="0" i="1" strike="noStrike" spc="-1">
                <a:solidFill>
                  <a:schemeClr val="dk1"/>
                </a:solidFill>
                <a:latin typeface="Calibri"/>
              </a:rPr>
              <a:t>Penelitian dan Praktik Pendidikan Kimia, </a:t>
            </a:r>
            <a:r>
              <a:rPr lang="id" sz="1200" b="0" strike="noStrike" spc="-1">
                <a:solidFill>
                  <a:schemeClr val="dk1"/>
                </a:solidFill>
                <a:latin typeface="Calibri"/>
              </a:rPr>
              <a:t>13 (2), 59-68 . )</a:t>
            </a:r>
            <a:endParaRPr lang="en-GB" sz="1200" b="0" strike="noStrike" spc="-1">
              <a:solidFill>
                <a:srgbClr val="000000"/>
              </a:solidFill>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505080" y="620640"/>
            <a:ext cx="1121580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dirty="0">
                <a:solidFill>
                  <a:schemeClr val="dk1"/>
                </a:solidFill>
                <a:latin typeface="Calibri"/>
              </a:rPr>
              <a:t>Contoh: </a:t>
            </a:r>
            <a:r>
              <a:rPr lang="en-GB" sz="4400" b="1" strike="noStrike" spc="-1" dirty="0">
                <a:solidFill>
                  <a:schemeClr val="dk1"/>
                </a:solidFill>
                <a:latin typeface="Calibri"/>
              </a:rPr>
              <a:t>Sains </a:t>
            </a:r>
            <a:r>
              <a:rPr lang="id" sz="4400" b="1" strike="noStrike" spc="-1" dirty="0">
                <a:solidFill>
                  <a:schemeClr val="dk1"/>
                </a:solidFill>
                <a:latin typeface="Calibri"/>
              </a:rPr>
              <a:t>berbiaya rendah dan berskala mikro</a:t>
            </a:r>
            <a:endParaRPr lang="en-GB" sz="4400" b="0" strike="noStrike" spc="-1" dirty="0">
              <a:solidFill>
                <a:srgbClr val="000000"/>
              </a:solidFill>
              <a:latin typeface="Calibri"/>
            </a:endParaRPr>
          </a:p>
        </p:txBody>
      </p:sp>
      <p:sp>
        <p:nvSpPr>
          <p:cNvPr id="125" name="PlaceHolder 2"/>
          <p:cNvSpPr>
            <a:spLocks noGrp="1"/>
          </p:cNvSpPr>
          <p:nvPr>
            <p:ph/>
          </p:nvPr>
        </p:nvSpPr>
        <p:spPr>
          <a:xfrm>
            <a:off x="1241100" y="2063880"/>
            <a:ext cx="5770440" cy="413676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id" sz="2400" b="0" strike="noStrike" spc="-1" dirty="0">
                <a:solidFill>
                  <a:schemeClr val="dk1"/>
                </a:solidFill>
                <a:latin typeface="Calibri"/>
              </a:rPr>
              <a:t>Eksperimen berbiaya rendah dan berskala kecil untuk pekerjaan praktis dengan dampak</a:t>
            </a:r>
            <a:r>
              <a:rPr lang="en-GB" sz="2400" b="0" strike="noStrike" spc="-1" dirty="0">
                <a:solidFill>
                  <a:schemeClr val="dk1"/>
                </a:solidFill>
                <a:latin typeface="Calibri"/>
              </a:rPr>
              <a:t>/</a:t>
            </a:r>
            <a:r>
              <a:rPr lang="en-GB" sz="2400" b="0" strike="noStrike" spc="-1" dirty="0" err="1">
                <a:solidFill>
                  <a:schemeClr val="dk1"/>
                </a:solidFill>
                <a:latin typeface="Calibri"/>
              </a:rPr>
              <a:t>limbah</a:t>
            </a:r>
            <a:r>
              <a:rPr lang="id" sz="2400" b="0" strike="noStrike" spc="-1" dirty="0">
                <a:solidFill>
                  <a:schemeClr val="dk1"/>
                </a:solidFill>
                <a:latin typeface="Calibri"/>
              </a:rPr>
              <a:t> lingkungan yang lebih kecil</a:t>
            </a:r>
            <a:endParaRPr lang="en-GB" sz="2400" b="0" strike="noStrike" spc="-1" dirty="0">
              <a:solidFill>
                <a:srgbClr val="000000"/>
              </a:solidFill>
              <a:latin typeface="Calibri"/>
            </a:endParaRPr>
          </a:p>
        </p:txBody>
      </p:sp>
      <p:pic>
        <p:nvPicPr>
          <p:cNvPr id="126" name="Picture 2" descr="SALiS"/>
          <p:cNvPicPr/>
          <p:nvPr/>
        </p:nvPicPr>
        <p:blipFill>
          <a:blip r:embed="rId2"/>
          <a:stretch/>
        </p:blipFill>
        <p:spPr>
          <a:xfrm>
            <a:off x="9819360" y="2392560"/>
            <a:ext cx="2041200" cy="713160"/>
          </a:xfrm>
          <a:prstGeom prst="rect">
            <a:avLst/>
          </a:prstGeom>
          <a:noFill/>
          <a:ln w="0">
            <a:noFill/>
          </a:ln>
        </p:spPr>
      </p:pic>
      <p:pic>
        <p:nvPicPr>
          <p:cNvPr id="127" name="Bild 6"/>
          <p:cNvPicPr/>
          <p:nvPr/>
        </p:nvPicPr>
        <p:blipFill>
          <a:blip r:embed="rId3"/>
          <a:stretch/>
        </p:blipFill>
        <p:spPr>
          <a:xfrm>
            <a:off x="1815480" y="3735000"/>
            <a:ext cx="2876400" cy="2465640"/>
          </a:xfrm>
          <a:prstGeom prst="rect">
            <a:avLst/>
          </a:prstGeom>
          <a:noFill/>
          <a:ln w="9525">
            <a:noFill/>
          </a:ln>
        </p:spPr>
      </p:pic>
      <p:pic>
        <p:nvPicPr>
          <p:cNvPr id="128" name="Bild 8"/>
          <p:cNvPicPr/>
          <p:nvPr/>
        </p:nvPicPr>
        <p:blipFill>
          <a:blip r:embed="rId4"/>
          <a:stretch/>
        </p:blipFill>
        <p:spPr>
          <a:xfrm>
            <a:off x="4876920" y="4154400"/>
            <a:ext cx="1702440" cy="2046240"/>
          </a:xfrm>
          <a:prstGeom prst="rect">
            <a:avLst/>
          </a:prstGeom>
          <a:noFill/>
          <a:ln w="9525">
            <a:noFill/>
          </a:ln>
        </p:spPr>
      </p:pic>
      <p:pic>
        <p:nvPicPr>
          <p:cNvPr id="129" name="Grafik 4"/>
          <p:cNvPicPr/>
          <p:nvPr/>
        </p:nvPicPr>
        <p:blipFill>
          <a:blip r:embed="rId5"/>
          <a:stretch/>
        </p:blipFill>
        <p:spPr>
          <a:xfrm>
            <a:off x="7193160" y="1763640"/>
            <a:ext cx="2323440" cy="2463120"/>
          </a:xfrm>
          <a:prstGeom prst="rect">
            <a:avLst/>
          </a:prstGeom>
          <a:noFill/>
          <a:ln w="0">
            <a:noFill/>
          </a:ln>
        </p:spPr>
      </p:pic>
      <p:pic>
        <p:nvPicPr>
          <p:cNvPr id="130" name="Grafik 7"/>
          <p:cNvPicPr/>
          <p:nvPr/>
        </p:nvPicPr>
        <p:blipFill>
          <a:blip r:embed="rId6"/>
          <a:stretch/>
        </p:blipFill>
        <p:spPr>
          <a:xfrm>
            <a:off x="7952400" y="3882600"/>
            <a:ext cx="2324520" cy="2354040"/>
          </a:xfrm>
          <a:prstGeom prst="rect">
            <a:avLst/>
          </a:prstGeom>
          <a:noFill/>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p:cNvSpPr>
          <p:nvPr>
            <p:ph/>
          </p:nvPr>
        </p:nvSpPr>
        <p:spPr>
          <a:xfrm>
            <a:off x="1991520" y="1974240"/>
            <a:ext cx="8228880" cy="4236840"/>
          </a:xfrm>
          <a:prstGeom prst="rect">
            <a:avLst/>
          </a:prstGeom>
          <a:noFill/>
          <a:ln w="0">
            <a:noFill/>
          </a:ln>
        </p:spPr>
        <p:txBody>
          <a:bodyPr lIns="91440" tIns="45720" rIns="91440" bIns="45720" anchor="t">
            <a:normAutofit fontScale="92500" lnSpcReduction="10000"/>
          </a:bodyPr>
          <a:lstStyle/>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Penerapan </a:t>
            </a:r>
            <a:r>
              <a:rPr lang="en-GB" sz="2400" b="0" strike="noStrike" spc="-1" dirty="0">
                <a:solidFill>
                  <a:schemeClr val="dk1"/>
                </a:solidFill>
                <a:latin typeface="Calibri"/>
              </a:rPr>
              <a:t>sains </a:t>
            </a:r>
            <a:r>
              <a:rPr lang="id" sz="2400" b="0" strike="noStrike" spc="-1" dirty="0">
                <a:solidFill>
                  <a:schemeClr val="dk1"/>
                </a:solidFill>
                <a:latin typeface="Calibri"/>
              </a:rPr>
              <a:t>berkelanjutan dijadikan konten eksplisit dalam kurikulum sains.</a:t>
            </a: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Pendekatan ini menyoroti ilmu di balik proses dan produk berkelanjutan sebagai bagian dari kurikulum, misalnya kimia biofuel, fisika aplikasi fotovoltaik, bioteknologi.</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400" b="0" strike="noStrike" spc="-1" dirty="0">
                <a:solidFill>
                  <a:schemeClr val="dk1"/>
                </a:solidFill>
                <a:latin typeface="Calibri"/>
              </a:rPr>
              <a:t>Pendekatan ini membuat sains bermakna bagi siswa dan menawarkan pengetahuan konseptual untuk memahami wacana masyarakat.</a:t>
            </a: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400" b="0" strike="noStrike" spc="-1" dirty="0">
                <a:solidFill>
                  <a:schemeClr val="dk1"/>
                </a:solidFill>
                <a:latin typeface="Calibri"/>
              </a:rPr>
              <a:t>Akan tetapi</a:t>
            </a:r>
            <a:r>
              <a:rPr lang="en-GB" sz="2400" b="0" strike="noStrike" spc="-1" dirty="0">
                <a:solidFill>
                  <a:schemeClr val="dk1"/>
                </a:solidFill>
                <a:latin typeface="Calibri"/>
              </a:rPr>
              <a:t> </a:t>
            </a:r>
            <a:r>
              <a:rPr lang="en-GB" sz="2400" b="0" strike="noStrike" spc="-1" dirty="0" err="1">
                <a:solidFill>
                  <a:schemeClr val="dk1"/>
                </a:solidFill>
                <a:latin typeface="Calibri"/>
              </a:rPr>
              <a:t>kelmahannya</a:t>
            </a:r>
            <a:r>
              <a:rPr lang="id" sz="2400" b="0" strike="noStrike" spc="-1" dirty="0">
                <a:solidFill>
                  <a:schemeClr val="dk1"/>
                </a:solidFill>
                <a:latin typeface="Calibri"/>
              </a:rPr>
              <a:t>, pemahaman tentang interaksi antara keberlanjutan ekonomi, ekologi, dan sosial serta perolehan keterampilan pendidikan umum untuk partisipasi masyarakat tidak selalu menjadi fokus.</a:t>
            </a:r>
            <a:endParaRPr lang="en-GB" sz="2400" b="0" strike="noStrike" spc="-1" dirty="0">
              <a:solidFill>
                <a:srgbClr val="000000"/>
              </a:solidFill>
              <a:latin typeface="Calibri"/>
            </a:endParaRPr>
          </a:p>
        </p:txBody>
      </p:sp>
      <p:sp>
        <p:nvSpPr>
          <p:cNvPr id="133" name="PlaceHolder 2"/>
          <p:cNvSpPr>
            <a:spLocks noGrp="1"/>
          </p:cNvSpPr>
          <p:nvPr>
            <p:ph type="title"/>
          </p:nvPr>
        </p:nvSpPr>
        <p:spPr>
          <a:xfrm>
            <a:off x="289080" y="648720"/>
            <a:ext cx="11633760" cy="132480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Strategi 2: Menjadikan sains dan teknologi hijau sebagai konten eksplisit untuk pendidikan STEM</a:t>
            </a:r>
            <a:endParaRPr lang="en-GB" sz="4400" b="0" strike="noStrike" spc="-1">
              <a:solidFill>
                <a:srgbClr val="000000"/>
              </a:solidFill>
              <a:latin typeface="Calibri"/>
            </a:endParaRPr>
          </a:p>
        </p:txBody>
      </p:sp>
      <p:sp>
        <p:nvSpPr>
          <p:cNvPr id="134" name="Textfeld 5"/>
          <p:cNvSpPr/>
          <p:nvPr/>
        </p:nvSpPr>
        <p:spPr>
          <a:xfrm>
            <a:off x="1062720" y="6211800"/>
            <a:ext cx="7305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 Burmeister, M., Rauch, F., &amp; Eilks, I. (2012). Pendidikan untuk Pembangunan Berkelanjutan (ESD) dan pendidikan kimia menengah. </a:t>
            </a:r>
            <a:r>
              <a:rPr lang="id" sz="1200" b="0" i="1" strike="noStrike" spc="-1">
                <a:solidFill>
                  <a:schemeClr val="dk1"/>
                </a:solidFill>
                <a:latin typeface="Calibri"/>
              </a:rPr>
              <a:t>Penelitian dan Praktik Pendidikan Kimia, </a:t>
            </a:r>
            <a:r>
              <a:rPr lang="id" sz="1200" b="0" strike="noStrike" spc="-1">
                <a:solidFill>
                  <a:schemeClr val="dk1"/>
                </a:solidFill>
                <a:latin typeface="Calibri"/>
              </a:rPr>
              <a:t>13 (2), 59-68 . )</a:t>
            </a:r>
            <a:endParaRPr lang="en-GB" sz="1200" b="0" strike="noStrike" spc="-1">
              <a:solidFill>
                <a:srgbClr val="000000"/>
              </a:solidFill>
              <a:latin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p:cNvSpPr>
          <p:nvPr>
            <p:ph type="title"/>
          </p:nvPr>
        </p:nvSpPr>
        <p:spPr>
          <a:xfrm>
            <a:off x="783720" y="620640"/>
            <a:ext cx="1037124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Contoh: Kurikulum kimia hijau</a:t>
            </a:r>
            <a:endParaRPr lang="en-GB" sz="4400" b="0" strike="noStrike" spc="-1">
              <a:solidFill>
                <a:srgbClr val="000000"/>
              </a:solidFill>
              <a:latin typeface="Calibri"/>
            </a:endParaRPr>
          </a:p>
        </p:txBody>
      </p:sp>
      <p:sp>
        <p:nvSpPr>
          <p:cNvPr id="136" name="PlaceHolder 2"/>
          <p:cNvSpPr>
            <a:spLocks noGrp="1"/>
          </p:cNvSpPr>
          <p:nvPr>
            <p:ph/>
          </p:nvPr>
        </p:nvSpPr>
        <p:spPr>
          <a:xfrm>
            <a:off x="2041560" y="1523880"/>
            <a:ext cx="7797960" cy="413676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id" sz="2400" b="0" strike="noStrike" spc="-1">
                <a:solidFill>
                  <a:schemeClr val="dk1"/>
                </a:solidFill>
                <a:latin typeface="Calibri"/>
              </a:rPr>
              <a:t>Mengajarkan kimia organik berdasarkan dua belas prinsip kimia hijau (misalnya pada tahun pertama pendidikan menengah atas atau laboratorium sarjana)</a:t>
            </a:r>
            <a:endParaRPr lang="en-GB" sz="2400" b="0" strike="noStrike" spc="-1">
              <a:solidFill>
                <a:srgbClr val="000000"/>
              </a:solidFill>
              <a:latin typeface="Calibri"/>
            </a:endParaRPr>
          </a:p>
        </p:txBody>
      </p:sp>
      <p:sp>
        <p:nvSpPr>
          <p:cNvPr id="137" name="Textfeld 5"/>
          <p:cNvSpPr/>
          <p:nvPr/>
        </p:nvSpPr>
        <p:spPr>
          <a:xfrm>
            <a:off x="203760" y="6241320"/>
            <a:ext cx="82994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(Bacaan lebih lanjut: Linkwitz, M., &amp; Eilks, I. (2020). Menghijaukan kurikulum kimia SMA – Sebuah inisiatif penelitian tindakan. Dalam S. Obare, K. Peterman &amp; C. Middlecamp (Eds.), </a:t>
            </a:r>
            <a:r>
              <a:rPr lang="id" sz="1200" b="0" i="1" strike="noStrike" spc="-1">
                <a:solidFill>
                  <a:schemeClr val="dk1"/>
                </a:solidFill>
                <a:latin typeface="Calibri"/>
              </a:rPr>
              <a:t>Pendidikan Kimia untuk Masyarakat Berkelanjutan Volume 1: SMA, Jangkauan, &amp; Perspektif Global </a:t>
            </a:r>
            <a:r>
              <a:rPr lang="id" sz="1200" b="0" strike="noStrike" spc="-1">
                <a:solidFill>
                  <a:schemeClr val="dk1"/>
                </a:solidFill>
                <a:latin typeface="Calibri"/>
              </a:rPr>
              <a:t>(hlm. 55-68). Washington: ACS. )</a:t>
            </a:r>
            <a:endParaRPr lang="en-GB" sz="1200" b="0" strike="noStrike" spc="-1">
              <a:solidFill>
                <a:srgbClr val="000000"/>
              </a:solidFill>
              <a:latin typeface="Calibri"/>
            </a:endParaRPr>
          </a:p>
        </p:txBody>
      </p:sp>
      <p:sp>
        <p:nvSpPr>
          <p:cNvPr id="138" name="Textfeld 3"/>
          <p:cNvSpPr/>
          <p:nvPr/>
        </p:nvSpPr>
        <p:spPr>
          <a:xfrm>
            <a:off x="5757480" y="2922840"/>
            <a:ext cx="4119480" cy="22842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marL="285840" indent="-285840" defTabSz="914400">
              <a:lnSpc>
                <a:spcPct val="100000"/>
              </a:lnSpc>
              <a:buClr>
                <a:srgbClr val="000000"/>
              </a:buClr>
              <a:buFont typeface="OpenSymbol"/>
              <a:buChar char="-"/>
            </a:pPr>
            <a:r>
              <a:rPr lang="id" sz="2400" b="0" strike="noStrike" spc="-1">
                <a:solidFill>
                  <a:schemeClr val="dk1"/>
                </a:solidFill>
                <a:latin typeface="Calibri"/>
              </a:rPr>
              <a:t>Prinsip kimia hijau</a:t>
            </a:r>
            <a:endParaRPr lang="en-GB" sz="2400" b="0" strike="noStrike" spc="-1">
              <a:solidFill>
                <a:srgbClr val="000000"/>
              </a:solidFill>
              <a:latin typeface="Calibri"/>
            </a:endParaRPr>
          </a:p>
          <a:p>
            <a:pPr marL="285840" indent="-285840" defTabSz="914400">
              <a:lnSpc>
                <a:spcPct val="100000"/>
              </a:lnSpc>
              <a:buClr>
                <a:srgbClr val="000000"/>
              </a:buClr>
              <a:buFont typeface="OpenSymbol"/>
              <a:buChar char="-"/>
            </a:pPr>
            <a:r>
              <a:rPr lang="id" sz="2400" b="0" strike="noStrike" spc="-1">
                <a:solidFill>
                  <a:schemeClr val="dk1"/>
                </a:solidFill>
                <a:latin typeface="Calibri"/>
              </a:rPr>
              <a:t>Sumber daya terbarukan</a:t>
            </a:r>
            <a:endParaRPr lang="en-GB" sz="2400" b="0" strike="noStrike" spc="-1">
              <a:solidFill>
                <a:srgbClr val="000000"/>
              </a:solidFill>
              <a:latin typeface="Calibri"/>
            </a:endParaRPr>
          </a:p>
          <a:p>
            <a:pPr marL="285840" indent="-285840" defTabSz="914400">
              <a:lnSpc>
                <a:spcPct val="100000"/>
              </a:lnSpc>
              <a:buClr>
                <a:srgbClr val="000000"/>
              </a:buClr>
              <a:buFont typeface="OpenSymbol"/>
              <a:buChar char="-"/>
            </a:pPr>
            <a:r>
              <a:rPr lang="id" sz="2400" b="0" strike="noStrike" spc="-1">
                <a:solidFill>
                  <a:schemeClr val="dk1"/>
                </a:solidFill>
                <a:latin typeface="Calibri"/>
              </a:rPr>
              <a:t>Reaksi yang diinduksi gelombang mikro</a:t>
            </a:r>
            <a:endParaRPr lang="en-GB" sz="2400" b="0" strike="noStrike" spc="-1">
              <a:solidFill>
                <a:srgbClr val="000000"/>
              </a:solidFill>
              <a:latin typeface="Calibri"/>
            </a:endParaRPr>
          </a:p>
          <a:p>
            <a:pPr marL="285840" indent="-285840" defTabSz="914400">
              <a:lnSpc>
                <a:spcPct val="100000"/>
              </a:lnSpc>
              <a:buClr>
                <a:srgbClr val="000000"/>
              </a:buClr>
              <a:buFont typeface="OpenSymbol"/>
              <a:buChar char="-"/>
            </a:pPr>
            <a:r>
              <a:rPr lang="id" sz="2400" b="0" strike="noStrike" spc="-1">
                <a:solidFill>
                  <a:schemeClr val="dk1"/>
                </a:solidFill>
                <a:latin typeface="Calibri"/>
              </a:rPr>
              <a:t>Asam padat sebagai katalis</a:t>
            </a:r>
            <a:endParaRPr lang="en-GB" sz="2400" b="0" strike="noStrike" spc="-1">
              <a:solidFill>
                <a:srgbClr val="000000"/>
              </a:solidFill>
              <a:latin typeface="Calibri"/>
            </a:endParaRPr>
          </a:p>
          <a:p>
            <a:pPr marL="285840" indent="-285840" defTabSz="914400">
              <a:lnSpc>
                <a:spcPct val="100000"/>
              </a:lnSpc>
              <a:buClr>
                <a:srgbClr val="000000"/>
              </a:buClr>
              <a:buFont typeface="OpenSymbol"/>
              <a:buChar char="-"/>
            </a:pPr>
            <a:r>
              <a:rPr lang="id" sz="2400" b="0" strike="noStrike" spc="-1">
                <a:solidFill>
                  <a:schemeClr val="dk1"/>
                </a:solidFill>
                <a:latin typeface="Calibri"/>
              </a:rPr>
              <a:t>Katalisis enzimatik</a:t>
            </a:r>
            <a:endParaRPr lang="en-GB" sz="2400" b="0" strike="noStrike" spc="-1">
              <a:solidFill>
                <a:srgbClr val="000000"/>
              </a:solidFill>
              <a:latin typeface="Calibri"/>
            </a:endParaRPr>
          </a:p>
          <a:p>
            <a:pPr marL="285840" indent="-285840" defTabSz="914400">
              <a:lnSpc>
                <a:spcPct val="100000"/>
              </a:lnSpc>
              <a:buClr>
                <a:srgbClr val="000000"/>
              </a:buClr>
              <a:buFont typeface="OpenSymbol"/>
              <a:buChar char="-"/>
            </a:pPr>
            <a:r>
              <a:rPr lang="id" sz="2400" b="0" strike="noStrike" spc="-1">
                <a:solidFill>
                  <a:schemeClr val="dk1"/>
                </a:solidFill>
                <a:latin typeface="Calibri"/>
              </a:rPr>
              <a:t>Sintesis biopolimer</a:t>
            </a:r>
            <a:endParaRPr lang="en-GB" sz="2400" b="0" strike="noStrike" spc="-1">
              <a:solidFill>
                <a:srgbClr val="000000"/>
              </a:solidFill>
              <a:latin typeface="Calibri"/>
            </a:endParaRPr>
          </a:p>
        </p:txBody>
      </p:sp>
      <p:pic>
        <p:nvPicPr>
          <p:cNvPr id="139" name="Grafik 6"/>
          <p:cNvPicPr/>
          <p:nvPr/>
        </p:nvPicPr>
        <p:blipFill>
          <a:blip r:embed="rId2"/>
          <a:stretch/>
        </p:blipFill>
        <p:spPr>
          <a:xfrm>
            <a:off x="2612160" y="2666880"/>
            <a:ext cx="2026440" cy="3083760"/>
          </a:xfrm>
          <a:prstGeom prst="rect">
            <a:avLst/>
          </a:prstGeom>
          <a:noFill/>
          <a:ln w="0">
            <a:noFill/>
          </a:ln>
        </p:spPr>
      </p:pic>
      <p:sp>
        <p:nvSpPr>
          <p:cNvPr id="140" name="Textfeld 7"/>
          <p:cNvSpPr/>
          <p:nvPr/>
        </p:nvSpPr>
        <p:spPr>
          <a:xfrm>
            <a:off x="1745640" y="5689440"/>
            <a:ext cx="393120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Sumber: https://www.acs.org/green-chemistry-sustainability/</a:t>
            </a:r>
            <a:endParaRPr lang="en-GB" sz="1200" b="0" strike="noStrike" spc="-1">
              <a:solidFill>
                <a:srgbClr val="000000"/>
              </a:solidFill>
              <a:latin typeface="Calibri"/>
            </a:endParaRPr>
          </a:p>
          <a:p>
            <a:pPr algn="ctr" defTabSz="914400">
              <a:lnSpc>
                <a:spcPct val="100000"/>
              </a:lnSpc>
            </a:pPr>
            <a:r>
              <a:rPr lang="id" sz="1200" b="0" strike="noStrike" spc="-1">
                <a:solidFill>
                  <a:schemeClr val="dk1"/>
                </a:solidFill>
                <a:latin typeface="Calibri"/>
              </a:rPr>
              <a:t>prinsip/12-prinsip-kimia-hijau.html</a:t>
            </a:r>
            <a:endParaRPr lang="en-GB" sz="1200" b="0" strike="noStrike" spc="-1">
              <a:solidFill>
                <a:srgbClr val="000000"/>
              </a:solidFill>
              <a:latin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p:cNvSpPr>
          <p:nvPr>
            <p:ph/>
          </p:nvPr>
        </p:nvSpPr>
        <p:spPr>
          <a:xfrm>
            <a:off x="1971000" y="1974240"/>
            <a:ext cx="8228880" cy="4236840"/>
          </a:xfrm>
          <a:prstGeom prst="rect">
            <a:avLst/>
          </a:prstGeom>
          <a:noFill/>
          <a:ln w="0">
            <a:noFill/>
          </a:ln>
        </p:spPr>
        <p:txBody>
          <a:bodyPr lIns="91440" tIns="45720" rIns="91440" bIns="45720" anchor="t">
            <a:normAutofit fontScale="92500"/>
          </a:bodyPr>
          <a:lstStyle/>
          <a:p>
            <a:pPr marL="228600" indent="-228600" defTabSz="914400">
              <a:lnSpc>
                <a:spcPct val="90000"/>
              </a:lnSpc>
              <a:spcBef>
                <a:spcPts val="1001"/>
              </a:spcBef>
              <a:buClr>
                <a:srgbClr val="000000"/>
              </a:buClr>
              <a:buFont typeface="Arial"/>
              <a:buChar char="•"/>
            </a:pPr>
            <a:r>
              <a:rPr lang="id" sz="2200" b="0" strike="noStrike" spc="-1" dirty="0">
                <a:solidFill>
                  <a:schemeClr val="dk1"/>
                </a:solidFill>
                <a:latin typeface="Calibri"/>
              </a:rPr>
              <a:t>Isu-isu sosio-ilmiah menjadi pendorong pendidikan sains, misalnya</a:t>
            </a:r>
            <a:r>
              <a:rPr lang="en-GB" sz="2200" b="0" strike="noStrike" spc="-1" dirty="0">
                <a:solidFill>
                  <a:schemeClr val="dk1"/>
                </a:solidFill>
                <a:latin typeface="Calibri"/>
              </a:rPr>
              <a:t> </a:t>
            </a:r>
            <a:r>
              <a:rPr lang="en-GB" sz="2200" b="0" strike="noStrike" spc="-1" dirty="0" err="1">
                <a:solidFill>
                  <a:schemeClr val="dk1"/>
                </a:solidFill>
                <a:latin typeface="Calibri"/>
              </a:rPr>
              <a:t>isu</a:t>
            </a:r>
            <a:r>
              <a:rPr lang="en-GB" sz="2200" b="0" strike="noStrike" spc="-1" dirty="0">
                <a:solidFill>
                  <a:schemeClr val="dk1"/>
                </a:solidFill>
                <a:latin typeface="Calibri"/>
              </a:rPr>
              <a:t> terkait </a:t>
            </a:r>
            <a:r>
              <a:rPr lang="id" sz="2200" b="0" strike="noStrike" spc="-1" dirty="0">
                <a:solidFill>
                  <a:schemeClr val="dk1"/>
                </a:solidFill>
                <a:latin typeface="Calibri"/>
              </a:rPr>
              <a:t> perubahan iklim, biofuel, risiko dan peluang produk atau proses.</a:t>
            </a:r>
            <a:endParaRPr lang="en-GB" sz="22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200" b="0" strike="noStrike" spc="-1" dirty="0">
                <a:solidFill>
                  <a:schemeClr val="dk1"/>
                </a:solidFill>
                <a:latin typeface="Calibri"/>
              </a:rPr>
              <a:t>Pelajarannya berupa pembelajaran berbasis konteks atau fokus pada SSI yang kontroversial untuk menjadikan pembelajaran sains dan wacana sosial tentangnya sebagai bagian yang seimbang dari pendidikan sains.</a:t>
            </a:r>
            <a:endParaRPr lang="en-GB" sz="2200" b="0" strike="noStrike" spc="-1" dirty="0">
              <a:solidFill>
                <a:srgbClr val="000000"/>
              </a:solidFill>
              <a:latin typeface="Calibri"/>
            </a:endParaRPr>
          </a:p>
          <a:p>
            <a:pPr indent="0" defTabSz="914400">
              <a:lnSpc>
                <a:spcPct val="90000"/>
              </a:lnSpc>
              <a:spcBef>
                <a:spcPts val="1001"/>
              </a:spcBef>
              <a:buNone/>
              <a:tabLst>
                <a:tab pos="0" algn="l"/>
              </a:tabLst>
            </a:pPr>
            <a:endParaRPr lang="en-GB" sz="22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200" b="0" strike="noStrike" spc="-1" dirty="0">
                <a:solidFill>
                  <a:schemeClr val="dk1"/>
                </a:solidFill>
                <a:latin typeface="Calibri"/>
              </a:rPr>
              <a:t>Pendekatan SSI (dan jika tercermin CBSL</a:t>
            </a:r>
            <a:r>
              <a:rPr lang="en-GB" sz="2200" b="0" strike="noStrike" spc="-1" dirty="0">
                <a:solidFill>
                  <a:schemeClr val="dk1"/>
                </a:solidFill>
                <a:latin typeface="Calibri"/>
              </a:rPr>
              <a:t> atau </a:t>
            </a:r>
            <a:r>
              <a:rPr lang="en-GB" sz="2200" b="0" strike="noStrike" spc="-1" dirty="0" err="1">
                <a:solidFill>
                  <a:schemeClr val="dk1"/>
                </a:solidFill>
                <a:latin typeface="Calibri"/>
              </a:rPr>
              <a:t>pembelajaran</a:t>
            </a:r>
            <a:r>
              <a:rPr lang="en-GB" sz="2200" b="0" strike="noStrike" spc="-1" dirty="0">
                <a:solidFill>
                  <a:schemeClr val="dk1"/>
                </a:solidFill>
                <a:latin typeface="Calibri"/>
              </a:rPr>
              <a:t> Berbasis </a:t>
            </a:r>
            <a:r>
              <a:rPr lang="en-GB" sz="2200" b="0" strike="noStrike" spc="-1" dirty="0" err="1">
                <a:solidFill>
                  <a:schemeClr val="dk1"/>
                </a:solidFill>
                <a:latin typeface="Calibri"/>
              </a:rPr>
              <a:t>konteks</a:t>
            </a:r>
            <a:r>
              <a:rPr lang="id" sz="2200" b="0" strike="noStrike" spc="-1" dirty="0">
                <a:solidFill>
                  <a:schemeClr val="dk1"/>
                </a:solidFill>
                <a:latin typeface="Calibri"/>
              </a:rPr>
              <a:t>) memberikan kontribusi pemahaman tentang interaksi keberlanjutan ekonomi, ekologi dan sosial dan membantu mengembangkan keterampilan pendidikan umum.</a:t>
            </a:r>
            <a:endParaRPr lang="en-GB" sz="22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200" b="0" strike="noStrike" spc="-1" dirty="0">
                <a:solidFill>
                  <a:schemeClr val="dk1"/>
                </a:solidFill>
                <a:latin typeface="Calibri"/>
              </a:rPr>
              <a:t>Namun</a:t>
            </a:r>
            <a:r>
              <a:rPr lang="en-GB" sz="2200" b="0" strike="noStrike" spc="-1" dirty="0">
                <a:solidFill>
                  <a:schemeClr val="dk1"/>
                </a:solidFill>
                <a:latin typeface="Calibri"/>
              </a:rPr>
              <a:t> </a:t>
            </a:r>
            <a:r>
              <a:rPr lang="en-GB" sz="2200" b="0" strike="noStrike" spc="-1" dirty="0" err="1">
                <a:solidFill>
                  <a:schemeClr val="dk1"/>
                </a:solidFill>
                <a:latin typeface="Calibri"/>
              </a:rPr>
              <a:t>kelemahannya</a:t>
            </a:r>
            <a:r>
              <a:rPr lang="id" sz="2200" b="0" strike="noStrike" spc="-1" dirty="0">
                <a:solidFill>
                  <a:schemeClr val="dk1"/>
                </a:solidFill>
                <a:latin typeface="Calibri"/>
              </a:rPr>
              <a:t>, tidak ada kontribusi langsung untuk mengembangkan struktur inovatif</a:t>
            </a:r>
            <a:r>
              <a:rPr lang="en-GB" sz="2200" b="0" strike="noStrike" spc="-1" dirty="0">
                <a:solidFill>
                  <a:schemeClr val="dk1"/>
                </a:solidFill>
                <a:latin typeface="Calibri"/>
              </a:rPr>
              <a:t> secara langsung dan </a:t>
            </a:r>
            <a:r>
              <a:rPr lang="en-GB" sz="2200" b="0" strike="noStrike" spc="-1" dirty="0" err="1">
                <a:solidFill>
                  <a:schemeClr val="dk1"/>
                </a:solidFill>
                <a:latin typeface="Calibri"/>
              </a:rPr>
              <a:t>partisipatif</a:t>
            </a:r>
            <a:r>
              <a:rPr lang="id" sz="2200" b="0" strike="noStrike" spc="-1" dirty="0">
                <a:solidFill>
                  <a:schemeClr val="dk1"/>
                </a:solidFill>
                <a:latin typeface="Calibri"/>
              </a:rPr>
              <a:t>.</a:t>
            </a:r>
            <a:endParaRPr lang="en-GB" sz="2200" b="0" strike="noStrike" spc="-1" dirty="0">
              <a:solidFill>
                <a:srgbClr val="000000"/>
              </a:solidFill>
              <a:latin typeface="Calibri"/>
            </a:endParaRPr>
          </a:p>
        </p:txBody>
      </p:sp>
      <p:sp>
        <p:nvSpPr>
          <p:cNvPr id="142" name="PlaceHolder 2"/>
          <p:cNvSpPr>
            <a:spLocks noGrp="1"/>
          </p:cNvSpPr>
          <p:nvPr>
            <p:ph type="title"/>
          </p:nvPr>
        </p:nvSpPr>
        <p:spPr>
          <a:xfrm>
            <a:off x="69840" y="857160"/>
            <a:ext cx="1197360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dirty="0">
                <a:solidFill>
                  <a:schemeClr val="dk1"/>
                </a:solidFill>
                <a:latin typeface="Calibri"/>
              </a:rPr>
              <a:t>Strategi 3: Keberlanjutan dalam pendidikan sains berbasis SSI</a:t>
            </a:r>
            <a:r>
              <a:rPr lang="en-GB" sz="4400" b="1" strike="noStrike" spc="-1" dirty="0">
                <a:solidFill>
                  <a:schemeClr val="dk1"/>
                </a:solidFill>
                <a:latin typeface="Calibri"/>
              </a:rPr>
              <a:t> (Socio-Scientific issue)</a:t>
            </a:r>
            <a:endParaRPr lang="en-GB" sz="4400" b="0" strike="noStrike" spc="-1" dirty="0">
              <a:solidFill>
                <a:srgbClr val="000000"/>
              </a:solidFill>
              <a:latin typeface="Calibri"/>
            </a:endParaRPr>
          </a:p>
        </p:txBody>
      </p:sp>
      <p:sp>
        <p:nvSpPr>
          <p:cNvPr id="143" name="Textfeld 5"/>
          <p:cNvSpPr/>
          <p:nvPr/>
        </p:nvSpPr>
        <p:spPr>
          <a:xfrm>
            <a:off x="1062720" y="6211800"/>
            <a:ext cx="7305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 Burmeister, M., Rauch, F., &amp; Eilks, I. (2012). Pendidikan untuk Pembangunan Berkelanjutan (ESD) dan pendidikan kimia menengah. </a:t>
            </a:r>
            <a:r>
              <a:rPr lang="id" sz="1200" b="0" i="1" strike="noStrike" spc="-1">
                <a:solidFill>
                  <a:schemeClr val="dk1"/>
                </a:solidFill>
                <a:latin typeface="Calibri"/>
              </a:rPr>
              <a:t>Penelitian dan Praktik Pendidikan Kimia, </a:t>
            </a:r>
            <a:r>
              <a:rPr lang="id" sz="1200" b="0" strike="noStrike" spc="-1">
                <a:solidFill>
                  <a:schemeClr val="dk1"/>
                </a:solidFill>
                <a:latin typeface="Calibri"/>
              </a:rPr>
              <a:t>13 (2), 59-68 . )</a:t>
            </a:r>
            <a:endParaRPr lang="en-GB" sz="1200" b="0" strike="noStrike" spc="-1">
              <a:solidFill>
                <a:srgbClr val="000000"/>
              </a:solidFill>
              <a:latin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313560" y="857160"/>
            <a:ext cx="1139868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Contoh: SSI berorientasi keberlanjutan</a:t>
            </a:r>
            <a:endParaRPr lang="en-GB" sz="4400" b="0" strike="noStrike" spc="-1">
              <a:solidFill>
                <a:srgbClr val="000000"/>
              </a:solidFill>
              <a:latin typeface="Calibri"/>
            </a:endParaRPr>
          </a:p>
        </p:txBody>
      </p:sp>
      <p:sp>
        <p:nvSpPr>
          <p:cNvPr id="145" name="Textfeld 9"/>
          <p:cNvSpPr/>
          <p:nvPr/>
        </p:nvSpPr>
        <p:spPr>
          <a:xfrm>
            <a:off x="849600" y="1846080"/>
            <a:ext cx="9230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Biofuel</a:t>
            </a:r>
            <a:endParaRPr lang="en-GB" sz="1800" b="0" strike="noStrike" spc="-1">
              <a:solidFill>
                <a:srgbClr val="000000"/>
              </a:solidFill>
              <a:latin typeface="Calibri"/>
            </a:endParaRPr>
          </a:p>
        </p:txBody>
      </p:sp>
      <p:sp>
        <p:nvSpPr>
          <p:cNvPr id="146" name="Textfeld 10"/>
          <p:cNvSpPr/>
          <p:nvPr/>
        </p:nvSpPr>
        <p:spPr>
          <a:xfrm>
            <a:off x="750960" y="6412680"/>
            <a:ext cx="11196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E-mobilitas</a:t>
            </a:r>
            <a:endParaRPr lang="en-GB" sz="1800" b="0" strike="noStrike" spc="-1">
              <a:solidFill>
                <a:srgbClr val="000000"/>
              </a:solidFill>
              <a:latin typeface="Calibri"/>
            </a:endParaRPr>
          </a:p>
        </p:txBody>
      </p:sp>
      <p:sp>
        <p:nvSpPr>
          <p:cNvPr id="147" name="Textfeld 11"/>
          <p:cNvSpPr/>
          <p:nvPr/>
        </p:nvSpPr>
        <p:spPr>
          <a:xfrm>
            <a:off x="4139280" y="2590560"/>
            <a:ext cx="14684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Penggunaan pestisida</a:t>
            </a:r>
            <a:endParaRPr lang="en-GB" sz="1800" b="0" strike="noStrike" spc="-1">
              <a:solidFill>
                <a:srgbClr val="000000"/>
              </a:solidFill>
              <a:latin typeface="Calibri"/>
            </a:endParaRPr>
          </a:p>
        </p:txBody>
      </p:sp>
      <p:sp>
        <p:nvSpPr>
          <p:cNvPr id="148" name="Textfeld 12"/>
          <p:cNvSpPr/>
          <p:nvPr/>
        </p:nvSpPr>
        <p:spPr>
          <a:xfrm>
            <a:off x="6873120" y="1815480"/>
            <a:ext cx="176256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Nutrisi sehat</a:t>
            </a:r>
            <a:endParaRPr lang="en-GB" sz="1800" b="0" strike="noStrike" spc="-1">
              <a:solidFill>
                <a:srgbClr val="000000"/>
              </a:solidFill>
              <a:latin typeface="Calibri"/>
            </a:endParaRPr>
          </a:p>
        </p:txBody>
      </p:sp>
      <p:sp>
        <p:nvSpPr>
          <p:cNvPr id="149" name="Textfeld 13"/>
          <p:cNvSpPr/>
          <p:nvPr/>
        </p:nvSpPr>
        <p:spPr>
          <a:xfrm>
            <a:off x="10907280" y="5631480"/>
            <a:ext cx="11210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800" b="0" strike="noStrike" spc="-1">
                <a:solidFill>
                  <a:schemeClr val="dk1"/>
                </a:solidFill>
                <a:latin typeface="Calibri"/>
              </a:rPr>
              <a:t>Kosmetik</a:t>
            </a:r>
            <a:endParaRPr lang="en-GB" sz="1800" b="0" strike="noStrike" spc="-1">
              <a:solidFill>
                <a:srgbClr val="000000"/>
              </a:solidFill>
              <a:latin typeface="Calibri"/>
            </a:endParaRPr>
          </a:p>
        </p:txBody>
      </p:sp>
      <p:pic>
        <p:nvPicPr>
          <p:cNvPr id="150" name="Picture 2" descr="Tanken, Auto, Tankstelle, Energie"/>
          <p:cNvPicPr/>
          <p:nvPr/>
        </p:nvPicPr>
        <p:blipFill>
          <a:blip r:embed="rId2"/>
          <a:stretch/>
        </p:blipFill>
        <p:spPr>
          <a:xfrm>
            <a:off x="899640" y="2316960"/>
            <a:ext cx="3143520" cy="2094480"/>
          </a:xfrm>
          <a:prstGeom prst="rect">
            <a:avLst/>
          </a:prstGeom>
          <a:noFill/>
          <a:ln w="0">
            <a:noFill/>
          </a:ln>
        </p:spPr>
      </p:pic>
      <p:pic>
        <p:nvPicPr>
          <p:cNvPr id="151" name="Picture 4" descr="Pestizid, Glyphosat, Pflanzenschutz"/>
          <p:cNvPicPr/>
          <p:nvPr/>
        </p:nvPicPr>
        <p:blipFill>
          <a:blip r:embed="rId3"/>
          <a:stretch/>
        </p:blipFill>
        <p:spPr>
          <a:xfrm>
            <a:off x="3721320" y="3095640"/>
            <a:ext cx="3139560" cy="2094480"/>
          </a:xfrm>
          <a:prstGeom prst="rect">
            <a:avLst/>
          </a:prstGeom>
          <a:noFill/>
          <a:ln w="0">
            <a:noFill/>
          </a:ln>
        </p:spPr>
      </p:pic>
      <p:pic>
        <p:nvPicPr>
          <p:cNvPr id="152" name="Picture 6" descr="Amsterdam, Intelligentes Auto"/>
          <p:cNvPicPr/>
          <p:nvPr/>
        </p:nvPicPr>
        <p:blipFill>
          <a:blip r:embed="rId4"/>
          <a:stretch/>
        </p:blipFill>
        <p:spPr>
          <a:xfrm>
            <a:off x="911160" y="4588920"/>
            <a:ext cx="2957400" cy="1823040"/>
          </a:xfrm>
          <a:prstGeom prst="rect">
            <a:avLst/>
          </a:prstGeom>
          <a:noFill/>
          <a:ln w="0">
            <a:noFill/>
          </a:ln>
        </p:spPr>
      </p:pic>
      <p:pic>
        <p:nvPicPr>
          <p:cNvPr id="153" name="Picture 8" descr="Gemüse, Wassertröpfchen, Frisch"/>
          <p:cNvPicPr/>
          <p:nvPr/>
        </p:nvPicPr>
        <p:blipFill>
          <a:blip r:embed="rId5"/>
          <a:stretch/>
        </p:blipFill>
        <p:spPr>
          <a:xfrm>
            <a:off x="7235280" y="2187360"/>
            <a:ext cx="3043800" cy="2168640"/>
          </a:xfrm>
          <a:prstGeom prst="rect">
            <a:avLst/>
          </a:prstGeom>
          <a:noFill/>
          <a:ln w="0">
            <a:noFill/>
          </a:ln>
        </p:spPr>
      </p:pic>
      <p:pic>
        <p:nvPicPr>
          <p:cNvPr id="154" name="Picture 10" descr="Seife, Waschen, Naturkosmetik, Duft"/>
          <p:cNvPicPr/>
          <p:nvPr/>
        </p:nvPicPr>
        <p:blipFill>
          <a:blip r:embed="rId6"/>
          <a:stretch/>
        </p:blipFill>
        <p:spPr>
          <a:xfrm>
            <a:off x="8835840" y="3706920"/>
            <a:ext cx="2889000" cy="1931760"/>
          </a:xfrm>
          <a:prstGeom prst="rect">
            <a:avLst/>
          </a:prstGeom>
          <a:noFill/>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p:nvPr>
        </p:nvSpPr>
        <p:spPr>
          <a:xfrm>
            <a:off x="1991520" y="1974240"/>
            <a:ext cx="8228880" cy="4236840"/>
          </a:xfrm>
          <a:prstGeom prst="rect">
            <a:avLst/>
          </a:prstGeom>
          <a:noFill/>
          <a:ln w="0">
            <a:noFill/>
          </a:ln>
        </p:spPr>
        <p:txBody>
          <a:bodyPr lIns="91440" tIns="45720" rIns="91440" bIns="45720" anchor="t">
            <a:normAutofit fontScale="92500"/>
          </a:bodyPr>
          <a:lstStyle/>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Kehidupan sekolah ditata ulang sesuai dengan tujuan ESD.</a:t>
            </a: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Reformasi memfokuskan struktur inovatif, pengetahuan interdisipliner, dan pembelajaran partisipatif (pembelajaran langsung).</a:t>
            </a: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ESD menjadi komponen penting dalam kehidupan sekolah, misalnya </a:t>
            </a:r>
            <a:r>
              <a:rPr lang="en-GB" sz="2400" b="0" strike="noStrike" spc="-1" dirty="0">
                <a:solidFill>
                  <a:schemeClr val="dk1"/>
                </a:solidFill>
                <a:latin typeface="Calibri"/>
              </a:rPr>
              <a:t>kegiatan</a:t>
            </a:r>
            <a:r>
              <a:rPr lang="id" sz="2400" b="0" strike="noStrike" spc="-1" dirty="0">
                <a:solidFill>
                  <a:schemeClr val="dk1"/>
                </a:solidFill>
                <a:latin typeface="Calibri"/>
              </a:rPr>
              <a:t> proyek atau jaringan sekolah dengan dunia usaha.</a:t>
            </a:r>
            <a:endParaRPr lang="en-GB" sz="2400" b="0" strike="noStrike" spc="-1" dirty="0">
              <a:solidFill>
                <a:srgbClr val="000000"/>
              </a:solidFill>
              <a:latin typeface="Calibri"/>
            </a:endParaRPr>
          </a:p>
          <a:p>
            <a:pPr indent="0" defTabSz="914400">
              <a:lnSpc>
                <a:spcPct val="90000"/>
              </a:lnSpc>
              <a:spcBef>
                <a:spcPts val="1001"/>
              </a:spcBef>
              <a:buNone/>
              <a:tabLst>
                <a:tab pos="0" algn="l"/>
              </a:tabLst>
            </a:pP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400" b="0" strike="noStrike" spc="-1" dirty="0">
                <a:solidFill>
                  <a:schemeClr val="dk1"/>
                </a:solidFill>
                <a:latin typeface="Calibri"/>
              </a:rPr>
              <a:t>Pendekatan ini memungkinkan pengembangan kompetensi dalam arti yang seluas-luasnya.</a:t>
            </a: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tabLst>
                <a:tab pos="0" algn="l"/>
              </a:tabLst>
            </a:pPr>
            <a:r>
              <a:rPr lang="id" sz="2400" b="0" strike="noStrike" spc="-1" dirty="0">
                <a:solidFill>
                  <a:schemeClr val="dk1"/>
                </a:solidFill>
                <a:latin typeface="Calibri"/>
              </a:rPr>
              <a:t>Ia memiliki potensi untuk berkontribusi pada pembangunan berkelanjutan dan struktur inovatif.</a:t>
            </a:r>
            <a:endParaRPr lang="en-GB" sz="2400" b="0" strike="noStrike" spc="-1" dirty="0">
              <a:solidFill>
                <a:srgbClr val="000000"/>
              </a:solidFill>
              <a:latin typeface="Calibri"/>
            </a:endParaRPr>
          </a:p>
        </p:txBody>
      </p:sp>
      <p:sp>
        <p:nvSpPr>
          <p:cNvPr id="156" name="PlaceHolder 2"/>
          <p:cNvSpPr>
            <a:spLocks noGrp="1"/>
          </p:cNvSpPr>
          <p:nvPr>
            <p:ph type="title"/>
          </p:nvPr>
        </p:nvSpPr>
        <p:spPr>
          <a:xfrm>
            <a:off x="838080" y="36504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chemeClr val="dk1"/>
                </a:solidFill>
                <a:latin typeface="Calibri"/>
              </a:rPr>
              <a:t>Model 4: ESD dalam pengembangan sekolah</a:t>
            </a:r>
            <a:endParaRPr lang="en-GB" sz="4400" b="0" strike="noStrike" spc="-1">
              <a:solidFill>
                <a:srgbClr val="000000"/>
              </a:solidFill>
              <a:latin typeface="Calibri"/>
            </a:endParaRPr>
          </a:p>
        </p:txBody>
      </p:sp>
      <p:sp>
        <p:nvSpPr>
          <p:cNvPr id="157" name="Textfeld 5"/>
          <p:cNvSpPr/>
          <p:nvPr/>
        </p:nvSpPr>
        <p:spPr>
          <a:xfrm>
            <a:off x="1062720" y="6211800"/>
            <a:ext cx="7305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 Burmeister, M., Rauch, F., &amp; Eilks, I. (2012). Pendidikan untuk Pembangunan Berkelanjutan (ESD) dan pendidikan kimia menengah. </a:t>
            </a:r>
            <a:r>
              <a:rPr lang="id" sz="1200" b="0" i="1" strike="noStrike" spc="-1">
                <a:solidFill>
                  <a:schemeClr val="dk1"/>
                </a:solidFill>
                <a:latin typeface="Calibri"/>
              </a:rPr>
              <a:t>Penelitian dan Praktik Pendidikan Kimia, </a:t>
            </a:r>
            <a:r>
              <a:rPr lang="id" sz="1200" b="0" strike="noStrike" spc="-1">
                <a:solidFill>
                  <a:schemeClr val="dk1"/>
                </a:solidFill>
                <a:latin typeface="Calibri"/>
              </a:rPr>
              <a:t>13 (2), 59-68 . )</a:t>
            </a:r>
            <a:endParaRPr lang="en-GB" sz="1200" b="0" strike="noStrike" spc="-1">
              <a:solidFill>
                <a:srgbClr val="000000"/>
              </a:solidFill>
              <a:latin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95760" y="857160"/>
            <a:ext cx="1177344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Contoh: Lembaga yang ramah iklim dan bersertifikat ekologi</a:t>
            </a:r>
            <a:endParaRPr lang="en-GB" sz="4400" b="0" strike="noStrike" spc="-1">
              <a:solidFill>
                <a:srgbClr val="000000"/>
              </a:solidFill>
              <a:latin typeface="Calibri"/>
            </a:endParaRPr>
          </a:p>
        </p:txBody>
      </p:sp>
      <p:pic>
        <p:nvPicPr>
          <p:cNvPr id="159" name="Picture 2" descr="Climate Friendly Schools"/>
          <p:cNvPicPr/>
          <p:nvPr/>
        </p:nvPicPr>
        <p:blipFill>
          <a:blip r:embed="rId2"/>
          <a:stretch/>
        </p:blipFill>
        <p:spPr>
          <a:xfrm>
            <a:off x="557280" y="2143080"/>
            <a:ext cx="4828320" cy="2571120"/>
          </a:xfrm>
          <a:prstGeom prst="rect">
            <a:avLst/>
          </a:prstGeom>
          <a:noFill/>
          <a:ln w="0">
            <a:noFill/>
          </a:ln>
        </p:spPr>
      </p:pic>
      <p:sp>
        <p:nvSpPr>
          <p:cNvPr id="160" name="Textfeld 1"/>
          <p:cNvSpPr/>
          <p:nvPr/>
        </p:nvSpPr>
        <p:spPr>
          <a:xfrm>
            <a:off x="365760" y="4714920"/>
            <a:ext cx="521136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Lihat lebih lanjut: https://www.climatefriendlyschools.org.uk/climate-friendly-themes/</a:t>
            </a:r>
            <a:endParaRPr lang="en-GB" sz="1200" b="0" strike="noStrike" spc="-1">
              <a:solidFill>
                <a:srgbClr val="000000"/>
              </a:solidFill>
              <a:latin typeface="Calibri"/>
            </a:endParaRPr>
          </a:p>
        </p:txBody>
      </p:sp>
      <p:sp>
        <p:nvSpPr>
          <p:cNvPr id="161" name="Textfeld 8"/>
          <p:cNvSpPr/>
          <p:nvPr/>
        </p:nvSpPr>
        <p:spPr>
          <a:xfrm>
            <a:off x="5982840" y="4700880"/>
            <a:ext cx="609516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id" sz="1200" b="0" strike="noStrike" spc="-1">
                <a:solidFill>
                  <a:schemeClr val="dk1"/>
                </a:solidFill>
                <a:latin typeface="Calibri"/>
              </a:rPr>
              <a:t>Lihat lebih jauh https://green-forum.ec.europa.eu/emas_en</a:t>
            </a:r>
            <a:endParaRPr lang="en-GB" sz="1200" b="0" strike="noStrike" spc="-1">
              <a:solidFill>
                <a:srgbClr val="000000"/>
              </a:solidFill>
              <a:latin typeface="Calibri"/>
            </a:endParaRPr>
          </a:p>
        </p:txBody>
      </p:sp>
      <p:pic>
        <p:nvPicPr>
          <p:cNvPr id="162" name="Grafik 10"/>
          <p:cNvPicPr/>
          <p:nvPr/>
        </p:nvPicPr>
        <p:blipFill>
          <a:blip r:embed="rId3"/>
          <a:stretch/>
        </p:blipFill>
        <p:spPr>
          <a:xfrm>
            <a:off x="6805440" y="2325960"/>
            <a:ext cx="4828320" cy="2205360"/>
          </a:xfrm>
          <a:prstGeom prst="rect">
            <a:avLst/>
          </a:prstGeom>
          <a:noFill/>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p:cNvSpPr>
          <p:nvPr>
            <p:ph type="title"/>
          </p:nvPr>
        </p:nvSpPr>
        <p:spPr>
          <a:xfrm>
            <a:off x="217800" y="774000"/>
            <a:ext cx="1118124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Potensi berbagai model dalam kaitannya dengan pendidikan sains</a:t>
            </a:r>
            <a:endParaRPr lang="en-GB" sz="4400" b="0" strike="noStrike" spc="-1">
              <a:solidFill>
                <a:srgbClr val="000000"/>
              </a:solidFill>
              <a:latin typeface="Calibri"/>
            </a:endParaRPr>
          </a:p>
        </p:txBody>
      </p:sp>
      <p:graphicFrame>
        <p:nvGraphicFramePr>
          <p:cNvPr id="164" name="Tabelle 3"/>
          <p:cNvGraphicFramePr/>
          <p:nvPr/>
        </p:nvGraphicFramePr>
        <p:xfrm>
          <a:off x="2063520" y="2061000"/>
          <a:ext cx="7920000" cy="4102320"/>
        </p:xfrm>
        <a:graphic>
          <a:graphicData uri="http://schemas.openxmlformats.org/drawingml/2006/table">
            <a:tbl>
              <a:tblPr/>
              <a:tblGrid>
                <a:gridCol w="2862720">
                  <a:extLst>
                    <a:ext uri="{9D8B030D-6E8A-4147-A177-3AD203B41FA5}">
                      <a16:colId xmlns:a16="http://schemas.microsoft.com/office/drawing/2014/main" val="20000"/>
                    </a:ext>
                  </a:extLst>
                </a:gridCol>
                <a:gridCol w="1280160">
                  <a:extLst>
                    <a:ext uri="{9D8B030D-6E8A-4147-A177-3AD203B41FA5}">
                      <a16:colId xmlns:a16="http://schemas.microsoft.com/office/drawing/2014/main" val="20001"/>
                    </a:ext>
                  </a:extLst>
                </a:gridCol>
                <a:gridCol w="1267200">
                  <a:extLst>
                    <a:ext uri="{9D8B030D-6E8A-4147-A177-3AD203B41FA5}">
                      <a16:colId xmlns:a16="http://schemas.microsoft.com/office/drawing/2014/main" val="20002"/>
                    </a:ext>
                  </a:extLst>
                </a:gridCol>
                <a:gridCol w="1254600">
                  <a:extLst>
                    <a:ext uri="{9D8B030D-6E8A-4147-A177-3AD203B41FA5}">
                      <a16:colId xmlns:a16="http://schemas.microsoft.com/office/drawing/2014/main" val="20003"/>
                    </a:ext>
                  </a:extLst>
                </a:gridCol>
                <a:gridCol w="1255320">
                  <a:extLst>
                    <a:ext uri="{9D8B030D-6E8A-4147-A177-3AD203B41FA5}">
                      <a16:colId xmlns:a16="http://schemas.microsoft.com/office/drawing/2014/main" val="20004"/>
                    </a:ext>
                  </a:extLst>
                </a:gridCol>
              </a:tblGrid>
              <a:tr h="475200">
                <a:tc>
                  <a:txBody>
                    <a:bodyPr/>
                    <a:lstStyle/>
                    <a:p>
                      <a:pPr algn="ctr" defTabSz="914400">
                        <a:lnSpc>
                          <a:spcPct val="100000"/>
                        </a:lnSpc>
                      </a:pPr>
                      <a:r>
                        <a:rPr lang="id" sz="2200" b="0" strike="noStrike" spc="-1">
                          <a:solidFill>
                            <a:schemeClr val="dk1"/>
                          </a:solidFill>
                          <a:latin typeface="Calibri"/>
                        </a:rPr>
                        <a:t>Potensi untuk …</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Model 1</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Model 2</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Model 3</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Model 4</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0"/>
                  </a:ext>
                </a:extLst>
              </a:tr>
              <a:tr h="873360">
                <a:tc>
                  <a:txBody>
                    <a:bodyPr/>
                    <a:lstStyle/>
                    <a:p>
                      <a:pPr algn="ctr" defTabSz="914400">
                        <a:lnSpc>
                          <a:spcPct val="100000"/>
                        </a:lnSpc>
                      </a:pPr>
                      <a:r>
                        <a:rPr lang="id" sz="2200" b="0" strike="noStrike" spc="-1">
                          <a:solidFill>
                            <a:schemeClr val="dk1"/>
                          </a:solidFill>
                          <a:latin typeface="Calibri"/>
                        </a:rPr>
                        <a:t>… belajar </a:t>
                      </a:r>
                      <a:r>
                        <a:rPr lang="id" sz="2200" b="0" u="sng" strike="noStrike" spc="-1">
                          <a:solidFill>
                            <a:schemeClr val="dk1"/>
                          </a:solidFill>
                          <a:uFillTx/>
                          <a:latin typeface="Calibri"/>
                        </a:rPr>
                        <a:t>tentang </a:t>
                      </a:r>
                      <a:r>
                        <a:rPr lang="id" sz="2200" b="0" strike="noStrike" spc="-1">
                          <a:solidFill>
                            <a:schemeClr val="dk1"/>
                          </a:solidFill>
                          <a:latin typeface="Calibri"/>
                        </a:rPr>
                        <a:t>pembangunan berkelanjutan.</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1"/>
                  </a:ext>
                </a:extLst>
              </a:tr>
              <a:tr h="873360">
                <a:tc>
                  <a:txBody>
                    <a:bodyPr/>
                    <a:lstStyle/>
                    <a:p>
                      <a:pPr algn="ctr" defTabSz="914400">
                        <a:lnSpc>
                          <a:spcPct val="100000"/>
                        </a:lnSpc>
                      </a:pPr>
                      <a:r>
                        <a:rPr lang="id" sz="2200" b="0" strike="noStrike" spc="-1">
                          <a:solidFill>
                            <a:schemeClr val="dk1"/>
                          </a:solidFill>
                          <a:latin typeface="Calibri"/>
                        </a:rPr>
                        <a:t>… belajar </a:t>
                      </a:r>
                      <a:r>
                        <a:rPr lang="id" sz="2200" b="0" u="sng" strike="noStrike" spc="-1">
                          <a:solidFill>
                            <a:schemeClr val="dk1"/>
                          </a:solidFill>
                          <a:uFillTx/>
                          <a:latin typeface="Calibri"/>
                        </a:rPr>
                        <a:t>untuk </a:t>
                      </a:r>
                      <a:r>
                        <a:rPr lang="id" sz="2200" b="0" strike="noStrike" spc="-1">
                          <a:solidFill>
                            <a:schemeClr val="dk1"/>
                          </a:solidFill>
                          <a:latin typeface="Calibri"/>
                        </a:rPr>
                        <a:t>pembangunan berkelanjutan.</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873360">
                <a:tc>
                  <a:txBody>
                    <a:bodyPr/>
                    <a:lstStyle/>
                    <a:p>
                      <a:pPr algn="ctr" defTabSz="914400">
                        <a:lnSpc>
                          <a:spcPct val="100000"/>
                        </a:lnSpc>
                      </a:pPr>
                      <a:r>
                        <a:rPr lang="id" sz="2200" b="0" strike="noStrike" spc="-1">
                          <a:solidFill>
                            <a:schemeClr val="dk1"/>
                          </a:solidFill>
                          <a:latin typeface="Calibri"/>
                        </a:rPr>
                        <a:t>… </a:t>
                      </a:r>
                      <a:r>
                        <a:rPr lang="id" sz="2200" b="0" u="sng" strike="noStrike" spc="-1">
                          <a:solidFill>
                            <a:schemeClr val="dk1"/>
                          </a:solidFill>
                          <a:uFillTx/>
                          <a:latin typeface="Calibri"/>
                        </a:rPr>
                        <a:t>berkontribusi langsung </a:t>
                      </a:r>
                      <a:r>
                        <a:rPr lang="id" sz="2200" b="0" strike="noStrike" spc="-1">
                          <a:solidFill>
                            <a:schemeClr val="dk1"/>
                          </a:solidFill>
                          <a:latin typeface="Calibri"/>
                        </a:rPr>
                        <a:t>terhadap pembangunan berkelanjutan.</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ctr" defTabSz="914400">
                        <a:lnSpc>
                          <a:spcPct val="100000"/>
                        </a:lnSpc>
                      </a:pPr>
                      <a:r>
                        <a:rPr lang="id" sz="2200" b="0" strike="noStrike" spc="-1">
                          <a:solidFill>
                            <a:schemeClr val="dk1"/>
                          </a:solidFill>
                          <a:latin typeface="Calibri"/>
                        </a:rPr>
                        <a:t>+</a:t>
                      </a:r>
                      <a:endParaRPr lang="en-GB" sz="2200" b="0" strike="noStrike" spc="-1">
                        <a:solidFill>
                          <a:srgbClr val="000000"/>
                        </a:solidFill>
                        <a:latin typeface="Calibri"/>
                      </a:endParaRPr>
                    </a:p>
                  </a:txBody>
                  <a:tcPr marL="17640" marR="176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3"/>
                  </a:ext>
                </a:extLst>
              </a:tr>
            </a:tbl>
          </a:graphicData>
        </a:graphic>
      </p:graphicFrame>
      <p:sp>
        <p:nvSpPr>
          <p:cNvPr id="165" name="Textfeld 5"/>
          <p:cNvSpPr/>
          <p:nvPr/>
        </p:nvSpPr>
        <p:spPr>
          <a:xfrm>
            <a:off x="1062720" y="6211800"/>
            <a:ext cx="7305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 Burmeister, M., Rauch, F., &amp; Eilks, I. (2012). Pendidikan untuk Pembangunan Berkelanjutan (ESD) dan pendidikan kimia menengah. </a:t>
            </a:r>
            <a:r>
              <a:rPr lang="id" sz="1200" b="0" i="1" strike="noStrike" spc="-1">
                <a:solidFill>
                  <a:schemeClr val="dk1"/>
                </a:solidFill>
                <a:latin typeface="Calibri"/>
              </a:rPr>
              <a:t>Penelitian dan Praktik Pendidikan Kimia, </a:t>
            </a:r>
            <a:r>
              <a:rPr lang="id" sz="1200" b="0" strike="noStrike" spc="-1">
                <a:solidFill>
                  <a:schemeClr val="dk1"/>
                </a:solidFill>
                <a:latin typeface="Calibri"/>
              </a:rPr>
              <a:t>13 (2), 59-68 . )</a:t>
            </a:r>
            <a:endParaRPr lang="en-GB" sz="1200" b="0" strike="noStrike" spc="-1">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p:cNvSpPr>
          <p:nvPr>
            <p:ph type="title"/>
          </p:nvPr>
        </p:nvSpPr>
        <p:spPr>
          <a:xfrm>
            <a:off x="452880" y="2847240"/>
            <a:ext cx="11285640" cy="1324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id" sz="4400" b="1" strike="noStrike" spc="-1">
                <a:solidFill>
                  <a:srgbClr val="025952"/>
                </a:solidFill>
                <a:latin typeface="Calibri"/>
              </a:rPr>
              <a:t>Model kurikulum untuk pengajaran ESD berbasis SSI</a:t>
            </a:r>
            <a:br>
              <a:rPr sz="4400"/>
            </a:br>
            <a:endParaRPr lang="en-GB" sz="4400" b="0" strike="noStrike" spc="-1">
              <a:solidFill>
                <a:srgbClr val="000000"/>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id" sz="4400" b="1" strike="noStrike" spc="-1" dirty="0">
                <a:solidFill>
                  <a:srgbClr val="FF0000"/>
                </a:solidFill>
                <a:latin typeface="Calibri"/>
              </a:rPr>
              <a:t>Praktik dan topik apa yang terlintas di benak Anda ketika mendengar istilah Pendidikan untuk Pembangunan Berkelanjutan? </a:t>
            </a:r>
            <a:br>
              <a:rPr sz="4400" dirty="0"/>
            </a:br>
            <a:br>
              <a:rPr sz="4400" dirty="0"/>
            </a:br>
            <a:r>
              <a:rPr lang="id" sz="2200" b="1" strike="noStrike" spc="-1" dirty="0">
                <a:solidFill>
                  <a:schemeClr val="dk1"/>
                </a:solidFill>
                <a:latin typeface="Calibri"/>
              </a:rPr>
              <a:t>Disarankan untuk mengumpulkan dan mendiskusikan ide-ide siswa melalui pengelompokan kartu melalui Miro ( </a:t>
            </a:r>
            <a:r>
              <a:rPr lang="id" sz="2200" b="1" u="sng" strike="noStrike" spc="-1" dirty="0">
                <a:solidFill>
                  <a:schemeClr val="dk1"/>
                </a:solidFill>
                <a:uFillTx/>
                <a:latin typeface="Calibri"/>
                <a:hlinkClick r:id="rId2"/>
              </a:rPr>
              <a:t>https://miro.com/ </a:t>
            </a:r>
            <a:r>
              <a:rPr lang="id" sz="2200" b="1" strike="noStrike" spc="-1" dirty="0">
                <a:solidFill>
                  <a:schemeClr val="dk1"/>
                </a:solidFill>
                <a:latin typeface="Calibri"/>
              </a:rPr>
              <a:t>).</a:t>
            </a:r>
            <a:endParaRPr lang="en-GB" sz="2200" b="0" strike="noStrike" spc="-1" dirty="0">
              <a:solidFill>
                <a:srgbClr val="000000"/>
              </a:solidFill>
              <a:latin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PlaceHolder 1"/>
          <p:cNvSpPr>
            <a:spLocks noGrp="1"/>
          </p:cNvSpPr>
          <p:nvPr>
            <p:ph type="title"/>
          </p:nvPr>
        </p:nvSpPr>
        <p:spPr>
          <a:xfrm>
            <a:off x="365760" y="365040"/>
            <a:ext cx="1144224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2800" b="1" strike="noStrike" spc="-1" dirty="0">
                <a:solidFill>
                  <a:schemeClr val="dk1"/>
                </a:solidFill>
                <a:latin typeface="Calibri"/>
              </a:rPr>
              <a:t>Bagaimana cara mengidentifikasi dan </a:t>
            </a:r>
            <a:r>
              <a:rPr lang="en-GB" sz="2800" b="1" strike="noStrike" spc="-1" dirty="0" err="1">
                <a:solidFill>
                  <a:schemeClr val="dk1"/>
                </a:solidFill>
                <a:latin typeface="Calibri"/>
              </a:rPr>
              <a:t>merefleksi</a:t>
            </a:r>
            <a:r>
              <a:rPr lang="id" sz="2800" b="1" strike="noStrike" spc="-1" dirty="0">
                <a:solidFill>
                  <a:schemeClr val="dk1"/>
                </a:solidFill>
                <a:latin typeface="Calibri"/>
              </a:rPr>
              <a:t> SSI untuk ESD?</a:t>
            </a:r>
            <a:endParaRPr lang="en-GB" sz="2800" b="0" strike="noStrike" spc="-1" dirty="0">
              <a:solidFill>
                <a:srgbClr val="000000"/>
              </a:solidFill>
              <a:latin typeface="Calibri"/>
            </a:endParaRPr>
          </a:p>
        </p:txBody>
      </p:sp>
      <p:sp>
        <p:nvSpPr>
          <p:cNvPr id="168" name="Textfeld 6"/>
          <p:cNvSpPr/>
          <p:nvPr/>
        </p:nvSpPr>
        <p:spPr>
          <a:xfrm>
            <a:off x="1062720" y="6211800"/>
            <a:ext cx="73054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(Stolz, M., Witteck, T., Marks, R., &amp; Eilks, I. (2013). Merefleksikan isu-isu sosio-ilmiah untuk pendidikan sains yang berasal dari kasus pengembangan kurikulum tentang doping dalam pendidikan kimia. </a:t>
            </a:r>
            <a:r>
              <a:rPr lang="id" sz="1200" b="0" i="1" strike="noStrike" spc="-1">
                <a:solidFill>
                  <a:schemeClr val="dk1"/>
                </a:solidFill>
                <a:latin typeface="Calibri"/>
              </a:rPr>
              <a:t>Jurnal EURASIA Pendidikan Matematika, Sains dan Teknologi, 9 </a:t>
            </a:r>
            <a:r>
              <a:rPr lang="id" sz="1200" b="0" strike="noStrike" spc="-1">
                <a:solidFill>
                  <a:schemeClr val="dk1"/>
                </a:solidFill>
                <a:latin typeface="Calibri"/>
              </a:rPr>
              <a:t>(4) </a:t>
            </a:r>
            <a:r>
              <a:rPr lang="id" sz="1200" b="0" i="1" strike="noStrike" spc="-1">
                <a:solidFill>
                  <a:schemeClr val="dk1"/>
                </a:solidFill>
                <a:latin typeface="Calibri"/>
              </a:rPr>
              <a:t>, </a:t>
            </a:r>
            <a:r>
              <a:rPr lang="id" sz="1200" b="0" strike="noStrike" spc="-1">
                <a:solidFill>
                  <a:schemeClr val="dk1"/>
                </a:solidFill>
                <a:latin typeface="Calibri"/>
              </a:rPr>
              <a:t>273-282. )</a:t>
            </a:r>
            <a:endParaRPr lang="en-GB" sz="1200" b="0" strike="noStrike" spc="-1">
              <a:solidFill>
                <a:srgbClr val="000000"/>
              </a:solidFill>
              <a:latin typeface="Calibri"/>
            </a:endParaRPr>
          </a:p>
        </p:txBody>
      </p:sp>
      <p:graphicFrame>
        <p:nvGraphicFramePr>
          <p:cNvPr id="169" name="Tabelle 4"/>
          <p:cNvGraphicFramePr/>
          <p:nvPr/>
        </p:nvGraphicFramePr>
        <p:xfrm>
          <a:off x="200160" y="1315080"/>
          <a:ext cx="11825640" cy="5003520"/>
        </p:xfrm>
        <a:graphic>
          <a:graphicData uri="http://schemas.openxmlformats.org/drawingml/2006/table">
            <a:tbl>
              <a:tblPr/>
              <a:tblGrid>
                <a:gridCol w="2496960">
                  <a:extLst>
                    <a:ext uri="{9D8B030D-6E8A-4147-A177-3AD203B41FA5}">
                      <a16:colId xmlns:a16="http://schemas.microsoft.com/office/drawing/2014/main" val="20000"/>
                    </a:ext>
                  </a:extLst>
                </a:gridCol>
                <a:gridCol w="4026600">
                  <a:extLst>
                    <a:ext uri="{9D8B030D-6E8A-4147-A177-3AD203B41FA5}">
                      <a16:colId xmlns:a16="http://schemas.microsoft.com/office/drawing/2014/main" val="20001"/>
                    </a:ext>
                  </a:extLst>
                </a:gridCol>
                <a:gridCol w="5302080">
                  <a:extLst>
                    <a:ext uri="{9D8B030D-6E8A-4147-A177-3AD203B41FA5}">
                      <a16:colId xmlns:a16="http://schemas.microsoft.com/office/drawing/2014/main" val="20002"/>
                    </a:ext>
                  </a:extLst>
                </a:gridCol>
              </a:tblGrid>
              <a:tr h="682200">
                <a:tc>
                  <a:txBody>
                    <a:bodyPr/>
                    <a:lstStyle/>
                    <a:p>
                      <a:pPr defTabSz="914400">
                        <a:lnSpc>
                          <a:spcPct val="100000"/>
                        </a:lnSpc>
                      </a:pPr>
                      <a:r>
                        <a:rPr lang="id" sz="1600" b="1" strike="noStrike" spc="-1">
                          <a:solidFill>
                            <a:schemeClr val="lt1"/>
                          </a:solidFill>
                          <a:latin typeface="Calibri"/>
                        </a:rPr>
                        <a:t>Keaslian</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just" defTabSz="914400">
                        <a:lnSpc>
                          <a:spcPct val="100000"/>
                        </a:lnSpc>
                      </a:pPr>
                      <a:r>
                        <a:rPr lang="id" sz="1600" b="0" strike="noStrike" spc="-1">
                          <a:solidFill>
                            <a:schemeClr val="dk1"/>
                          </a:solidFill>
                          <a:latin typeface="Calibri"/>
                        </a:rPr>
                        <a:t>Masalah tersebut autentik karena - pada kenyataannya - dibicarakan dalam masyarakat.</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FFFFFF"/>
                    </a:solidFill>
                  </a:tcPr>
                </a:tc>
                <a:tc>
                  <a:txBody>
                    <a:bodyPr/>
                    <a:lstStyle/>
                    <a:p>
                      <a:pPr algn="just" defTabSz="914400">
                        <a:lnSpc>
                          <a:spcPct val="100000"/>
                        </a:lnSpc>
                      </a:pPr>
                      <a:r>
                        <a:rPr lang="id" sz="1600" b="0" strike="noStrike" spc="-1">
                          <a:solidFill>
                            <a:schemeClr val="dk1"/>
                          </a:solidFill>
                          <a:latin typeface="Calibri"/>
                        </a:rPr>
                        <a:t>Diperiksa apakah isu tersebut benar-benar dibahas di media kehidupan sehari-hari (surat kabar, majalah, TV, iklan, media sosial, Internet, …)?</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FFFFFF"/>
                    </a:solidFill>
                  </a:tcPr>
                </a:tc>
                <a:extLst>
                  <a:ext uri="{0D108BD9-81ED-4DB2-BD59-A6C34878D82A}">
                    <a16:rowId xmlns:a16="http://schemas.microsoft.com/office/drawing/2014/main" val="10000"/>
                  </a:ext>
                </a:extLst>
              </a:tr>
              <a:tr h="923040">
                <a:tc>
                  <a:txBody>
                    <a:bodyPr/>
                    <a:lstStyle/>
                    <a:p>
                      <a:pPr defTabSz="914400">
                        <a:lnSpc>
                          <a:spcPct val="100000"/>
                        </a:lnSpc>
                      </a:pPr>
                      <a:r>
                        <a:rPr lang="id" sz="1600" b="1" strike="noStrike" spc="-1">
                          <a:solidFill>
                            <a:schemeClr val="lt1"/>
                          </a:solidFill>
                          <a:latin typeface="Calibri"/>
                        </a:rPr>
                        <a:t>Relevansi</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just" defTabSz="914400">
                        <a:lnSpc>
                          <a:spcPct val="100000"/>
                        </a:lnSpc>
                      </a:pPr>
                      <a:r>
                        <a:rPr lang="id" sz="1600" b="0" strike="noStrike" spc="-1">
                          <a:solidFill>
                            <a:schemeClr val="dk1"/>
                          </a:solidFill>
                          <a:latin typeface="Calibri"/>
                        </a:rPr>
                        <a:t>Masalah ini relevan, karena keputusan masyarakat mengenai masalah ini akan berdampak langsung pada kehidupan siswa, saat ini atau di masa mendatang.</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tc>
                  <a:txBody>
                    <a:bodyPr/>
                    <a:lstStyle/>
                    <a:p>
                      <a:pPr algn="just" defTabSz="914400">
                        <a:lnSpc>
                          <a:spcPct val="100000"/>
                        </a:lnSpc>
                      </a:pPr>
                      <a:r>
                        <a:rPr lang="id" sz="1600" b="0" strike="noStrike" spc="-1">
                          <a:solidFill>
                            <a:schemeClr val="dk1"/>
                          </a:solidFill>
                          <a:latin typeface="Calibri"/>
                        </a:rPr>
                        <a:t>Skenario diuraikan dan direnungkan mengenai dampak keputusan masyarakat tertentu terhadap bagaimana individu berpotensi bertindak, misalnya sebagai konsumen.</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852840">
                <a:tc>
                  <a:txBody>
                    <a:bodyPr/>
                    <a:lstStyle/>
                    <a:p>
                      <a:pPr defTabSz="914400">
                        <a:lnSpc>
                          <a:spcPct val="100000"/>
                        </a:lnSpc>
                      </a:pPr>
                      <a:r>
                        <a:rPr lang="id" sz="1600" b="1" strike="noStrike" spc="-1">
                          <a:solidFill>
                            <a:schemeClr val="lt1"/>
                          </a:solidFill>
                          <a:latin typeface="Calibri"/>
                        </a:rPr>
                        <a:t>Evaluasi belum ditentukan dalam hal sosio-ilmiah</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just" defTabSz="914400">
                        <a:lnSpc>
                          <a:spcPct val="100000"/>
                        </a:lnSpc>
                      </a:pPr>
                      <a:r>
                        <a:rPr lang="id" sz="1600" b="0" strike="noStrike" spc="-1">
                          <a:solidFill>
                            <a:schemeClr val="dk1"/>
                          </a:solidFill>
                          <a:latin typeface="Calibri"/>
                        </a:rPr>
                        <a:t>Evaluasi masyarakat tidak ditentukan, ia memungkinkan adanya sudut pandang yang berbeda.</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just" defTabSz="914400">
                        <a:lnSpc>
                          <a:spcPct val="100000"/>
                        </a:lnSpc>
                      </a:pPr>
                      <a:r>
                        <a:rPr lang="id" sz="1600" b="0" strike="noStrike" spc="-1">
                          <a:solidFill>
                            <a:schemeClr val="dk1"/>
                          </a:solidFill>
                          <a:latin typeface="Calibri"/>
                        </a:rPr>
                        <a:t>Perdebatan publik dianalisis untuk mengetahui apakah ada - pada kenyataannya - sudut pandang yang berbeda dan kontroversial yang digariskan (oleh pelobi, media, politisi, …).</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1194120">
                <a:tc>
                  <a:txBody>
                    <a:bodyPr/>
                    <a:lstStyle/>
                    <a:p>
                      <a:pPr defTabSz="914400">
                        <a:lnSpc>
                          <a:spcPct val="100000"/>
                        </a:lnSpc>
                      </a:pPr>
                      <a:r>
                        <a:rPr lang="id" sz="1600" b="1" strike="noStrike" spc="-1">
                          <a:solidFill>
                            <a:schemeClr val="lt1"/>
                          </a:solidFill>
                          <a:latin typeface="Calibri"/>
                        </a:rPr>
                        <a:t>Memungkinkan diskusi terbuka</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just" defTabSz="914400">
                        <a:lnSpc>
                          <a:spcPct val="100000"/>
                        </a:lnSpc>
                      </a:pPr>
                      <a:r>
                        <a:rPr lang="id" sz="1600" b="0" strike="noStrike" spc="-1">
                          <a:solidFill>
                            <a:schemeClr val="dk1"/>
                          </a:solidFill>
                          <a:latin typeface="Calibri"/>
                        </a:rPr>
                        <a:t>Masalah-masalah dapat dibicarakan secara terbuka.</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lstStyle/>
                    <a:p>
                      <a:pPr algn="just" defTabSz="914400">
                        <a:lnSpc>
                          <a:spcPct val="100000"/>
                        </a:lnSpc>
                      </a:pPr>
                      <a:r>
                        <a:rPr lang="id" sz="1600" b="0" strike="noStrike" spc="-1">
                          <a:solidFill>
                            <a:schemeClr val="dk1"/>
                          </a:solidFill>
                          <a:latin typeface="Calibri"/>
                        </a:rPr>
                        <a:t>Eksperimen pemikiran dilakukan untuk mempertimbangkan apakah mengungkapkan sudut pandang yang berbeda akan merugikan perasaan orang dan kelompok karena latar belakang sosial ekonomi atau masalah agama dan etika.</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1023480">
                <a:tc>
                  <a:txBody>
                    <a:bodyPr/>
                    <a:lstStyle/>
                    <a:p>
                      <a:pPr defTabSz="914400">
                        <a:lnSpc>
                          <a:spcPct val="100000"/>
                        </a:lnSpc>
                      </a:pPr>
                      <a:r>
                        <a:rPr lang="id" sz="1600" b="1" strike="noStrike" spc="-1">
                          <a:solidFill>
                            <a:schemeClr val="lt1"/>
                          </a:solidFill>
                          <a:latin typeface="Calibri"/>
                        </a:rPr>
                        <a:t>Berurusan dengan pertanyaan dari sains dan teknologi</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just" defTabSz="914400">
                        <a:lnSpc>
                          <a:spcPct val="100000"/>
                        </a:lnSpc>
                      </a:pPr>
                      <a:r>
                        <a:rPr lang="id" sz="1600" b="0" strike="noStrike" spc="-1">
                          <a:solidFill>
                            <a:schemeClr val="dk1"/>
                          </a:solidFill>
                          <a:latin typeface="Calibri"/>
                        </a:rPr>
                        <a:t>Masalahnya berpusat pada pertanyaan ilmiah dan teknologi, yang mana pemahaman tentang sains dan teknologi merupakan hal yang mendasar.</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lstStyle/>
                    <a:p>
                      <a:pPr algn="just" defTabSz="914400">
                        <a:lnSpc>
                          <a:spcPct val="100000"/>
                        </a:lnSpc>
                      </a:pPr>
                      <a:r>
                        <a:rPr lang="id" sz="1600" b="0" strike="noStrike" spc="-1">
                          <a:solidFill>
                            <a:schemeClr val="dk1"/>
                          </a:solidFill>
                          <a:latin typeface="Calibri"/>
                        </a:rPr>
                        <a:t>Wacana di media dianalisis untuk memeriksa apakah konsep dasar sains dan teknologi disentuh atau digunakan untuk argumentasi – eksplisit atau implisit.</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365760" y="365040"/>
            <a:ext cx="1144224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2800" b="1" strike="noStrike" spc="-1" dirty="0">
                <a:solidFill>
                  <a:schemeClr val="dk1"/>
                </a:solidFill>
                <a:latin typeface="Calibri"/>
              </a:rPr>
              <a:t>Bagaimana cara memulai dan mengurutkannya? – Sebuah contoh</a:t>
            </a:r>
            <a:endParaRPr lang="en-GB" sz="2800" b="0" strike="noStrike" spc="-1" dirty="0">
              <a:solidFill>
                <a:srgbClr val="000000"/>
              </a:solidFill>
              <a:latin typeface="Calibri"/>
            </a:endParaRPr>
          </a:p>
        </p:txBody>
      </p:sp>
      <p:sp>
        <p:nvSpPr>
          <p:cNvPr id="171" name="Textfeld 6"/>
          <p:cNvSpPr/>
          <p:nvPr/>
        </p:nvSpPr>
        <p:spPr>
          <a:xfrm>
            <a:off x="1062720" y="6211800"/>
            <a:ext cx="7305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 Feierabend, T. &amp; Eilks, I. (2011). Mengajarkan dimensi sosial kimia menggunakan rencana pelajaran sosio-kritis dan berorientasi masalah tentang penggunaan bioetanol. </a:t>
            </a:r>
            <a:r>
              <a:rPr lang="id" sz="1200" b="0" i="1" strike="noStrike" spc="-1">
                <a:solidFill>
                  <a:schemeClr val="dk1"/>
                </a:solidFill>
                <a:latin typeface="Calibri"/>
              </a:rPr>
              <a:t>Jurnal Pendidikan Kimia,</a:t>
            </a:r>
            <a:r>
              <a:rPr lang="id" sz="1200" b="0" strike="noStrike" spc="-1">
                <a:solidFill>
                  <a:schemeClr val="dk1"/>
                </a:solidFill>
                <a:latin typeface="Calibri"/>
              </a:rPr>
              <a:t> 88, 1250-1256 )</a:t>
            </a:r>
            <a:endParaRPr lang="en-GB" sz="1200" b="0" strike="noStrike" spc="-1">
              <a:solidFill>
                <a:srgbClr val="000000"/>
              </a:solidFill>
              <a:latin typeface="Calibri"/>
            </a:endParaRPr>
          </a:p>
        </p:txBody>
      </p:sp>
      <p:graphicFrame>
        <p:nvGraphicFramePr>
          <p:cNvPr id="172" name="Tabelle 4"/>
          <p:cNvGraphicFramePr/>
          <p:nvPr/>
        </p:nvGraphicFramePr>
        <p:xfrm>
          <a:off x="261360" y="1690560"/>
          <a:ext cx="11303640" cy="4328400"/>
        </p:xfrm>
        <a:graphic>
          <a:graphicData uri="http://schemas.openxmlformats.org/drawingml/2006/table">
            <a:tbl>
              <a:tblPr/>
              <a:tblGrid>
                <a:gridCol w="3074760">
                  <a:extLst>
                    <a:ext uri="{9D8B030D-6E8A-4147-A177-3AD203B41FA5}">
                      <a16:colId xmlns:a16="http://schemas.microsoft.com/office/drawing/2014/main" val="20000"/>
                    </a:ext>
                  </a:extLst>
                </a:gridCol>
                <a:gridCol w="8228880">
                  <a:extLst>
                    <a:ext uri="{9D8B030D-6E8A-4147-A177-3AD203B41FA5}">
                      <a16:colId xmlns:a16="http://schemas.microsoft.com/office/drawing/2014/main" val="20001"/>
                    </a:ext>
                  </a:extLst>
                </a:gridCol>
              </a:tblGrid>
              <a:tr h="991080">
                <a:tc>
                  <a:txBody>
                    <a:bodyPr/>
                    <a:lstStyle/>
                    <a:p>
                      <a:pPr defTabSz="914400">
                        <a:lnSpc>
                          <a:spcPct val="100000"/>
                        </a:lnSpc>
                        <a:spcAft>
                          <a:spcPts val="300"/>
                        </a:spcAft>
                        <a:tabLst>
                          <a:tab pos="144000" algn="l"/>
                          <a:tab pos="449640" algn="l"/>
                        </a:tabLst>
                      </a:pPr>
                      <a:r>
                        <a:rPr lang="id" sz="1600" b="1" strike="noStrike" spc="-1">
                          <a:solidFill>
                            <a:schemeClr val="lt1"/>
                          </a:solidFill>
                          <a:latin typeface="Calibri"/>
                        </a:rPr>
                        <a:t>1. Pendekatan tekstual dan analisis masalah</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lstStyle/>
                    <a:p>
                      <a:pPr algn="just" defTabSz="914400">
                        <a:lnSpc>
                          <a:spcPct val="100000"/>
                        </a:lnSpc>
                        <a:spcAft>
                          <a:spcPts val="300"/>
                        </a:spcAft>
                        <a:tabLst>
                          <a:tab pos="144000" algn="l"/>
                        </a:tabLst>
                      </a:pPr>
                      <a:r>
                        <a:rPr lang="id" sz="1600" b="0" strike="noStrike" spc="-1">
                          <a:solidFill>
                            <a:schemeClr val="dk1"/>
                          </a:solidFill>
                          <a:latin typeface="Calibri"/>
                        </a:rPr>
                        <a:t>Para siswa diminta untuk membaca dan menganalisis media autentik, misalnya dari majalah politik yang melaporkan meningkatnya penggunaan bioetanol sebagai bahan bakar dan secara kritis menyebutkan potensi efek samping seperti penebangan hutan hujan dan kenaikan harga pangan di pasar dunia.</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rgbClr val="FFFFFF"/>
                    </a:solidFill>
                  </a:tcPr>
                </a:tc>
                <a:extLst>
                  <a:ext uri="{0D108BD9-81ED-4DB2-BD59-A6C34878D82A}">
                    <a16:rowId xmlns:a16="http://schemas.microsoft.com/office/drawing/2014/main" val="10000"/>
                  </a:ext>
                </a:extLst>
              </a:tr>
              <a:tr h="792720">
                <a:tc>
                  <a:txBody>
                    <a:bodyPr/>
                    <a:lstStyle/>
                    <a:p>
                      <a:pPr defTabSz="914400">
                        <a:lnSpc>
                          <a:spcPct val="100000"/>
                        </a:lnSpc>
                        <a:spcAft>
                          <a:spcPts val="300"/>
                        </a:spcAft>
                        <a:tabLst>
                          <a:tab pos="144000" algn="l"/>
                        </a:tabLst>
                      </a:pPr>
                      <a:r>
                        <a:rPr lang="id" sz="1600" b="1" strike="noStrike" spc="-1">
                          <a:solidFill>
                            <a:schemeClr val="lt1"/>
                          </a:solidFill>
                          <a:latin typeface="Calibri"/>
                        </a:rPr>
                        <a:t>2. Mengklarifikasi latar belakang kimia di lingkungan laboratorium</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solidFill>
                  </a:tcPr>
                </a:tc>
                <a:tc>
                  <a:txBody>
                    <a:bodyPr/>
                    <a:lstStyle/>
                    <a:p>
                      <a:pPr algn="just" defTabSz="914400">
                        <a:lnSpc>
                          <a:spcPct val="100000"/>
                        </a:lnSpc>
                        <a:spcAft>
                          <a:spcPts val="300"/>
                        </a:spcAft>
                        <a:tabLst>
                          <a:tab pos="144000" algn="l"/>
                        </a:tabLst>
                      </a:pPr>
                      <a:r>
                        <a:rPr lang="id" sz="1600" b="0" strike="noStrike" spc="-1">
                          <a:solidFill>
                            <a:schemeClr val="dk1"/>
                          </a:solidFill>
                          <a:latin typeface="Calibri"/>
                        </a:rPr>
                        <a:t>Pada topik bioetanol, para siswa belajar tentang struktur alkohol, fermentasi, dan masalah serta manfaat penggunaan alkohol sebagai bahan bakar di mobil dalam mode kooperatif di kelas teka-teki silang yang dikombinasikan dengan pembelajaran di laboratorium stasiun.</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38160" cap="flat" cmpd="sng" algn="ctr">
                      <a:solidFill>
                        <a:srgbClr val="FFFFFF"/>
                      </a:solidFill>
                      <a:prstDash val="solid"/>
                      <a:round/>
                      <a:headEnd type="none" w="med" len="med"/>
                      <a:tailEnd type="none" w="med" len="me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1"/>
                  </a:ext>
                </a:extLst>
              </a:tr>
              <a:tr h="792720">
                <a:tc>
                  <a:txBody>
                    <a:bodyPr/>
                    <a:lstStyle/>
                    <a:p>
                      <a:pPr defTabSz="914400">
                        <a:lnSpc>
                          <a:spcPct val="100000"/>
                        </a:lnSpc>
                        <a:spcAft>
                          <a:spcPts val="300"/>
                        </a:spcAft>
                        <a:tabLst>
                          <a:tab pos="144000" algn="l"/>
                        </a:tabLst>
                      </a:pPr>
                      <a:r>
                        <a:rPr lang="id" sz="1600" b="1" strike="noStrike" spc="-1">
                          <a:solidFill>
                            <a:schemeClr val="lt1"/>
                          </a:solidFill>
                          <a:latin typeface="Calibri"/>
                        </a:rPr>
                        <a:t>3. Melanjutkan perdebatan masyarakat</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just" defTabSz="914400">
                        <a:lnSpc>
                          <a:spcPct val="100000"/>
                        </a:lnSpc>
                        <a:spcAft>
                          <a:spcPts val="300"/>
                        </a:spcAft>
                        <a:tabLst>
                          <a:tab pos="144000" algn="l"/>
                        </a:tabLst>
                      </a:pPr>
                      <a:r>
                        <a:rPr lang="id" sz="1600" b="0" strike="noStrike" spc="-1">
                          <a:solidFill>
                            <a:schemeClr val="dk1"/>
                          </a:solidFill>
                          <a:latin typeface="Calibri"/>
                        </a:rPr>
                        <a:t>Refleksi bersama mengarah pada pemahaman bahwa latar belakang kimia mungkin cukup jelas. Namun, dasar untuk keputusan politik juga harus mencakup pertimbangan dampak ekologis, ekonomis, dan sosial.</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2"/>
                  </a:ext>
                </a:extLst>
              </a:tr>
              <a:tr h="792720">
                <a:tc>
                  <a:txBody>
                    <a:bodyPr/>
                    <a:lstStyle/>
                    <a:p>
                      <a:pPr defTabSz="914400">
                        <a:lnSpc>
                          <a:spcPct val="100000"/>
                        </a:lnSpc>
                        <a:spcAft>
                          <a:spcPts val="300"/>
                        </a:spcAft>
                        <a:tabLst>
                          <a:tab pos="144000" algn="l"/>
                        </a:tabLst>
                      </a:pPr>
                      <a:r>
                        <a:rPr lang="id" sz="1600" b="1" strike="noStrike" spc="-1">
                          <a:solidFill>
                            <a:schemeClr val="lt1"/>
                          </a:solidFill>
                          <a:latin typeface="Calibri"/>
                        </a:rPr>
                        <a:t>4. Membahas dan mengevaluasi berbagai sudut pandang</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just" defTabSz="914400">
                        <a:lnSpc>
                          <a:spcPct val="100000"/>
                        </a:lnSpc>
                        <a:spcAft>
                          <a:spcPts val="300"/>
                        </a:spcAft>
                        <a:tabLst>
                          <a:tab pos="144000" algn="l"/>
                        </a:tabLst>
                      </a:pPr>
                      <a:r>
                        <a:rPr lang="id" sz="1600" b="0" strike="noStrike" spc="-1">
                          <a:solidFill>
                            <a:schemeClr val="dk1"/>
                          </a:solidFill>
                          <a:latin typeface="Calibri"/>
                        </a:rPr>
                        <a:t>Sidang parlemen disimulasikan dalam permainan peran. Persiapan dan presentasi menjelaskan berbagai argumen dan sudut pandang dari berbagai pemangku kepentingan dalam masyarakat.</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extLst>
                  <a:ext uri="{0D108BD9-81ED-4DB2-BD59-A6C34878D82A}">
                    <a16:rowId xmlns:a16="http://schemas.microsoft.com/office/drawing/2014/main" val="10003"/>
                  </a:ext>
                </a:extLst>
              </a:tr>
              <a:tr h="792720">
                <a:tc>
                  <a:txBody>
                    <a:bodyPr/>
                    <a:lstStyle/>
                    <a:p>
                      <a:pPr defTabSz="914400">
                        <a:lnSpc>
                          <a:spcPct val="100000"/>
                        </a:lnSpc>
                        <a:spcAft>
                          <a:spcPts val="300"/>
                        </a:spcAft>
                        <a:tabLst>
                          <a:tab pos="144000" algn="l"/>
                        </a:tabLst>
                      </a:pPr>
                      <a:r>
                        <a:rPr lang="id" sz="1600" b="1" strike="noStrike" spc="-1">
                          <a:solidFill>
                            <a:schemeClr val="lt1"/>
                          </a:solidFill>
                          <a:latin typeface="Calibri"/>
                        </a:rPr>
                        <a:t>5. Meta-refleksi</a:t>
                      </a:r>
                      <a:endParaRPr lang="en-GB" sz="1600" b="0" strike="noStrike" spc="-1">
                        <a:solidFill>
                          <a:srgbClr val="FFFFFF"/>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solidFill>
                  </a:tcPr>
                </a:tc>
                <a:tc>
                  <a:txBody>
                    <a:bodyPr/>
                    <a:lstStyle/>
                    <a:p>
                      <a:pPr algn="just" defTabSz="914400">
                        <a:lnSpc>
                          <a:spcPct val="100000"/>
                        </a:lnSpc>
                        <a:tabLst>
                          <a:tab pos="144000" algn="l"/>
                        </a:tabLst>
                      </a:pPr>
                      <a:r>
                        <a:rPr lang="id" sz="1600" b="0" strike="noStrike" spc="-1">
                          <a:solidFill>
                            <a:schemeClr val="dk1"/>
                          </a:solidFill>
                          <a:latin typeface="Calibri"/>
                        </a:rPr>
                        <a:t>Sebuah meta-refleksi pada perdebatan tersebut menyoroti peran yang berbeda dari para ilmuwan, kelompok penekan, dan politisi dan tidak hanya memperjelas kompleksitas keputusan tetapi juga bagaimana masyarakat menangani pengambilan keputusan tersebut.</a:t>
                      </a:r>
                      <a:endParaRPr lang="en-GB" sz="1600" b="0" strike="noStrike" spc="-1">
                        <a:solidFill>
                          <a:srgbClr val="000000"/>
                        </a:solidFill>
                        <a:latin typeface="Calibri"/>
                      </a:endParaRPr>
                    </a:p>
                  </a:txBody>
                  <a:tcPr marL="68400" marR="6840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365760" y="365040"/>
            <a:ext cx="1144224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chemeClr val="dk1"/>
                </a:solidFill>
                <a:latin typeface="Calibri"/>
              </a:rPr>
              <a:t>Model kurikulum untuk ESD</a:t>
            </a:r>
            <a:endParaRPr lang="en-GB" sz="4400" b="0" strike="noStrike" spc="-1">
              <a:solidFill>
                <a:srgbClr val="000000"/>
              </a:solidFill>
              <a:latin typeface="Calibri"/>
            </a:endParaRPr>
          </a:p>
        </p:txBody>
      </p:sp>
      <p:sp>
        <p:nvSpPr>
          <p:cNvPr id="174" name="Textfeld 6"/>
          <p:cNvSpPr/>
          <p:nvPr/>
        </p:nvSpPr>
        <p:spPr>
          <a:xfrm>
            <a:off x="1088640" y="6257880"/>
            <a:ext cx="73054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id" sz="1200" b="0" strike="noStrike" spc="-1">
                <a:solidFill>
                  <a:schemeClr val="dk1"/>
                </a:solidFill>
                <a:latin typeface="Calibri"/>
              </a:rPr>
              <a:t>( Marks, R., &amp; Eilks, I. (2009). Mempromosikan Literasi Sains menggunakan pendekatan sosio-kritis dan berorientasi masalah dalam pendidikan kimia: Konsep, contoh, pengalaman. </a:t>
            </a:r>
            <a:r>
              <a:rPr lang="id" sz="1200" b="0" i="1" strike="noStrike" spc="-1">
                <a:solidFill>
                  <a:schemeClr val="dk1"/>
                </a:solidFill>
                <a:latin typeface="Calibri"/>
              </a:rPr>
              <a:t>Jurnal Internasional Pendidikan Lingkungan dan Sains 4 </a:t>
            </a:r>
            <a:r>
              <a:rPr lang="id" sz="1200" b="0" strike="noStrike" spc="-1">
                <a:solidFill>
                  <a:schemeClr val="dk1"/>
                </a:solidFill>
                <a:latin typeface="Calibri"/>
              </a:rPr>
              <a:t>(2), 131-145. )</a:t>
            </a:r>
            <a:endParaRPr lang="en-GB" sz="1200" b="0" strike="noStrike" spc="-1">
              <a:solidFill>
                <a:srgbClr val="000000"/>
              </a:solidFill>
              <a:latin typeface="Calibri"/>
            </a:endParaRPr>
          </a:p>
        </p:txBody>
      </p:sp>
      <p:pic>
        <p:nvPicPr>
          <p:cNvPr id="175" name="Grafik 1"/>
          <p:cNvPicPr/>
          <p:nvPr/>
        </p:nvPicPr>
        <p:blipFill>
          <a:blip r:embed="rId2"/>
          <a:stretch/>
        </p:blipFill>
        <p:spPr>
          <a:xfrm>
            <a:off x="1872360" y="1786320"/>
            <a:ext cx="8047800" cy="4082400"/>
          </a:xfrm>
          <a:prstGeom prst="rect">
            <a:avLst/>
          </a:prstGeom>
          <a:noFill/>
          <a:ln w="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rgbClr val="025952"/>
                </a:solidFill>
                <a:latin typeface="Calibri"/>
              </a:rPr>
              <a:t>Pencarian kebijakan nasional</a:t>
            </a:r>
            <a:endParaRPr lang="en-GB" sz="4400" b="0" strike="noStrike" spc="-1">
              <a:solidFill>
                <a:srgbClr val="000000"/>
              </a:solidFill>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id" sz="4400" b="1" strike="noStrike" spc="-1" dirty="0">
                <a:solidFill>
                  <a:srgbClr val="FF0000"/>
                </a:solidFill>
                <a:latin typeface="Calibri"/>
              </a:rPr>
              <a:t>Telusuri internet tentang warisan kebijakan nasional untuk ESD. </a:t>
            </a:r>
            <a:br>
              <a:rPr sz="4400" dirty="0"/>
            </a:br>
            <a:br>
              <a:rPr sz="4400" dirty="0"/>
            </a:br>
            <a:r>
              <a:rPr lang="id" sz="2200" b="1" strike="noStrike" spc="-1" dirty="0">
                <a:solidFill>
                  <a:schemeClr val="dk1"/>
                </a:solidFill>
                <a:latin typeface="Calibri"/>
              </a:rPr>
              <a:t>Disarankan untuk mengumpulkan dan mendiskusikan temuan siswa melalui Padlet ( </a:t>
            </a:r>
            <a:r>
              <a:rPr lang="id" sz="2200" b="1" u="sng" strike="noStrike" spc="-1" dirty="0">
                <a:solidFill>
                  <a:schemeClr val="dk1"/>
                </a:solidFill>
                <a:uFillTx/>
                <a:latin typeface="Calibri"/>
                <a:hlinkClick r:id="rId2"/>
              </a:rPr>
              <a:t>https://padlet.com/ </a:t>
            </a:r>
            <a:r>
              <a:rPr lang="id" sz="2200" b="1" strike="noStrike" spc="-1" dirty="0">
                <a:solidFill>
                  <a:schemeClr val="dk1"/>
                </a:solidFill>
                <a:latin typeface="Calibri"/>
              </a:rPr>
              <a:t>) dengan topik yang telah ditentukan.</a:t>
            </a:r>
            <a:endParaRPr lang="en-GB" sz="2200" b="0" strike="noStrike" spc="-1" dirty="0">
              <a:solidFill>
                <a:srgbClr val="000000"/>
              </a:solidFill>
              <a:latin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a:bodyPr>
          <a:lstStyle/>
          <a:p>
            <a:pPr indent="0" algn="ctr" defTabSz="914400">
              <a:lnSpc>
                <a:spcPct val="90000"/>
              </a:lnSpc>
              <a:buNone/>
              <a:tabLst>
                <a:tab pos="0" algn="l"/>
              </a:tabLst>
            </a:pPr>
            <a:r>
              <a:rPr lang="id" sz="4400" b="1" strike="noStrike" spc="-1">
                <a:solidFill>
                  <a:srgbClr val="025952"/>
                </a:solidFill>
                <a:latin typeface="Calibri"/>
              </a:rPr>
              <a:t>Pertanyaan dan diskusi</a:t>
            </a:r>
            <a:endParaRPr lang="en-GB" sz="4400" b="0" strike="noStrike" spc="-1">
              <a:solidFill>
                <a:srgbClr val="000000"/>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Textfeld 5"/>
          <p:cNvSpPr/>
          <p:nvPr/>
        </p:nvSpPr>
        <p:spPr>
          <a:xfrm>
            <a:off x="665640" y="1395720"/>
            <a:ext cx="10019160" cy="4844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2"/>
              </a:rPr>
              <a:t>https://www.unesco.org/id/pembangunan-berkelanjutan/pendidikan</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3"/>
              </a:rPr>
              <a:t>https://www.unesco.org/id/pendidikan-pembangunan-berkelanjutan/perlu-diketahui</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4"/>
              </a:rPr>
              <a:t>https://www.oecd.org/education/education-policy-outlook-4cf5b585-en.htm</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5"/>
              </a:rPr>
              <a:t>https://education.ec.europa.eu/fokus-topik/pendidikan-hijau/pembelajaran-untuk-transisi-hijau</a:t>
            </a:r>
            <a:r>
              <a:rPr lang="id" sz="2400" b="0" strike="noStrike" spc="-1">
                <a:solidFill>
                  <a:schemeClr val="dk1"/>
                </a:solidFill>
                <a:latin typeface="Calibri"/>
              </a:rPr>
              <a:t> </a:t>
            </a:r>
            <a:endParaRPr lang="en-GB" sz="2400" b="0" strike="noStrike" spc="-1">
              <a:solidFill>
                <a:srgbClr val="000000"/>
              </a:solidFill>
              <a:latin typeface="Calibri"/>
            </a:endParaRPr>
          </a:p>
          <a:p>
            <a:pPr defTabSz="914400">
              <a:lnSpc>
                <a:spcPct val="100000"/>
              </a:lnSpc>
            </a:pPr>
            <a:endParaRPr lang="en-GB" sz="2400" b="0" strike="noStrike" spc="-1">
              <a:solidFill>
                <a:srgbClr val="000000"/>
              </a:solidFill>
              <a:latin typeface="Calibri"/>
            </a:endParaRPr>
          </a:p>
          <a:p>
            <a:pPr marL="343080" indent="-343080" defTabSz="914400">
              <a:lnSpc>
                <a:spcPct val="100000"/>
              </a:lnSpc>
              <a:buClr>
                <a:srgbClr val="000000"/>
              </a:buClr>
              <a:buFont typeface="Arial"/>
              <a:buChar char="•"/>
            </a:pPr>
            <a:r>
              <a:rPr lang="id" sz="2400" b="0" u="sng" strike="noStrike" spc="-1">
                <a:solidFill>
                  <a:schemeClr val="dk1"/>
                </a:solidFill>
                <a:uFillTx/>
                <a:latin typeface="Calibri"/>
                <a:hlinkClick r:id="rId6"/>
              </a:rPr>
              <a:t>https://www.globaleslernen.de/sites/default/files/files/pages/curriculum_framework_education_for_sustainable_development_barrierefrei.pdf</a:t>
            </a:r>
            <a:r>
              <a:rPr lang="id" sz="2400" b="0" strike="noStrike" spc="-1">
                <a:solidFill>
                  <a:schemeClr val="dk1"/>
                </a:solidFill>
                <a:latin typeface="Calibri"/>
              </a:rPr>
              <a:t> </a:t>
            </a:r>
            <a:endParaRPr lang="en-GB" sz="2400" b="0" strike="noStrike" spc="-1">
              <a:solidFill>
                <a:srgbClr val="000000"/>
              </a:solidFill>
              <a:latin typeface="Calibri"/>
            </a:endParaRPr>
          </a:p>
        </p:txBody>
      </p:sp>
      <p:sp>
        <p:nvSpPr>
          <p:cNvPr id="180" name="PlaceHolder 1"/>
          <p:cNvSpPr>
            <a:spLocks noGrp="1"/>
          </p:cNvSpPr>
          <p:nvPr>
            <p:ph type="title"/>
          </p:nvPr>
        </p:nvSpPr>
        <p:spPr>
          <a:xfrm>
            <a:off x="2746800" y="556920"/>
            <a:ext cx="8228880" cy="999360"/>
          </a:xfrm>
          <a:prstGeom prst="rect">
            <a:avLst/>
          </a:prstGeom>
          <a:noFill/>
          <a:ln w="0">
            <a:noFill/>
          </a:ln>
        </p:spPr>
        <p:txBody>
          <a:bodyPr lIns="91440" tIns="45720" rIns="91440" bIns="45720" anchor="ctr">
            <a:normAutofit/>
          </a:bodyPr>
          <a:lstStyle/>
          <a:p>
            <a:pPr indent="0" defTabSz="914400">
              <a:lnSpc>
                <a:spcPct val="90000"/>
              </a:lnSpc>
              <a:buNone/>
              <a:tabLst>
                <a:tab pos="0" algn="l"/>
              </a:tabLst>
            </a:pPr>
            <a:r>
              <a:rPr lang="id" sz="3200" b="1" strike="noStrike" spc="-1">
                <a:solidFill>
                  <a:schemeClr val="dk1"/>
                </a:solidFill>
                <a:latin typeface="Calibri"/>
              </a:rPr>
              <a:t>Sumber daya daring untuk membaca</a:t>
            </a:r>
            <a:endParaRPr lang="en-GB" sz="3200" b="0" strike="noStrike" spc="-1">
              <a:solidFill>
                <a:srgbClr val="00000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681840"/>
            <a:ext cx="10787040" cy="132480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dirty="0">
                <a:solidFill>
                  <a:schemeClr val="dk1"/>
                </a:solidFill>
                <a:latin typeface="Calibri"/>
              </a:rPr>
              <a:t>Pendidikan untuk pembangunan berkelanjutan (ESD)</a:t>
            </a:r>
            <a:endParaRPr lang="en-GB" sz="4400" b="0" strike="noStrike" spc="-1" dirty="0">
              <a:solidFill>
                <a:srgbClr val="000000"/>
              </a:solidFill>
              <a:latin typeface="Calibri"/>
            </a:endParaRPr>
          </a:p>
        </p:txBody>
      </p:sp>
      <p:sp>
        <p:nvSpPr>
          <p:cNvPr id="64" name="PlaceHolder 2"/>
          <p:cNvSpPr>
            <a:spLocks noGrp="1"/>
          </p:cNvSpPr>
          <p:nvPr>
            <p:ph/>
          </p:nvPr>
        </p:nvSpPr>
        <p:spPr>
          <a:xfrm>
            <a:off x="838080" y="2006640"/>
            <a:ext cx="10514880" cy="435060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Kebijakan dan definisi ESD</a:t>
            </a:r>
            <a:endParaRPr lang="en-GB" sz="2400" b="0" strike="noStrike" spc="-1" dirty="0">
              <a:solidFill>
                <a:srgbClr val="000000"/>
              </a:solidFill>
              <a:latin typeface="Calibri"/>
            </a:endParaRPr>
          </a:p>
          <a:p>
            <a:pPr marL="228600" indent="-228600" defTabSz="914400">
              <a:lnSpc>
                <a:spcPct val="90000"/>
              </a:lnSpc>
              <a:spcBef>
                <a:spcPts val="1001"/>
              </a:spcBef>
              <a:buClr>
                <a:srgbClr val="000000"/>
              </a:buClr>
              <a:buFont typeface="Arial"/>
              <a:buChar char="•"/>
            </a:pPr>
            <a:r>
              <a:rPr lang="id" sz="2400" b="0" strike="noStrike" spc="-1" dirty="0">
                <a:solidFill>
                  <a:schemeClr val="dk1"/>
                </a:solidFill>
                <a:latin typeface="Calibri"/>
              </a:rPr>
              <a:t>Konsep dan model ESD</a:t>
            </a:r>
            <a:endParaRPr lang="en-GB" sz="2400" b="0" strike="noStrike" spc="-1" dirty="0">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dirty="0">
                <a:solidFill>
                  <a:schemeClr val="dk1"/>
                </a:solidFill>
                <a:latin typeface="Calibri"/>
              </a:rPr>
              <a:t>Membentuk kompetensi</a:t>
            </a:r>
            <a:endParaRPr lang="en-GB" sz="2000" b="0" strike="noStrike" spc="-1" dirty="0">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dirty="0">
                <a:solidFill>
                  <a:schemeClr val="dk1"/>
                </a:solidFill>
                <a:latin typeface="Calibri"/>
              </a:rPr>
              <a:t>Kompetensi kunci</a:t>
            </a:r>
            <a:endParaRPr lang="en-GB" sz="2000" b="0" strike="noStrike" spc="-1" dirty="0">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000" b="0" strike="noStrike" spc="-1" dirty="0">
                <a:solidFill>
                  <a:schemeClr val="dk1"/>
                </a:solidFill>
                <a:latin typeface="Calibri"/>
              </a:rPr>
              <a:t>Model dinamis kompetensi ESD untuk pengajaran</a:t>
            </a:r>
            <a:endParaRPr lang="en-GB" sz="2000" b="0" strike="noStrike" spc="-1" dirty="0">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400" b="0" strike="noStrike" spc="-1" dirty="0">
                <a:solidFill>
                  <a:schemeClr val="dk1"/>
                </a:solidFill>
                <a:latin typeface="Calibri"/>
              </a:rPr>
              <a:t>Berbagai strategi untuk menerapkan ESD dalam pengajaran sains</a:t>
            </a:r>
            <a:endParaRPr lang="en-GB" sz="2400" b="0" strike="noStrike" spc="-1" dirty="0">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400" b="0" strike="noStrike" spc="-1" dirty="0">
                <a:solidFill>
                  <a:schemeClr val="dk1"/>
                </a:solidFill>
                <a:latin typeface="Calibri"/>
              </a:rPr>
              <a:t>Model kurikulum untuk pengajaran ESD</a:t>
            </a:r>
            <a:endParaRPr lang="en-GB" sz="2400" b="0" strike="noStrike" spc="-1" dirty="0">
              <a:solidFill>
                <a:srgbClr val="000000"/>
              </a:solidFill>
              <a:latin typeface="Calibri"/>
            </a:endParaRPr>
          </a:p>
          <a:p>
            <a:pPr marL="685800" lvl="1" indent="-228600" defTabSz="914400">
              <a:lnSpc>
                <a:spcPct val="90000"/>
              </a:lnSpc>
              <a:spcBef>
                <a:spcPts val="499"/>
              </a:spcBef>
              <a:buClr>
                <a:srgbClr val="000000"/>
              </a:buClr>
              <a:buFont typeface="Arial"/>
              <a:buChar char="•"/>
            </a:pPr>
            <a:r>
              <a:rPr lang="id" sz="2400" b="0" strike="noStrike" spc="-1" dirty="0">
                <a:solidFill>
                  <a:schemeClr val="dk1"/>
                </a:solidFill>
                <a:latin typeface="Calibri"/>
              </a:rPr>
              <a:t>Pertanyaan dan diskusi</a:t>
            </a:r>
            <a:endParaRPr lang="en-GB" sz="2400" b="0" strike="noStrike" spc="-1" dirty="0">
              <a:solidFill>
                <a:srgbClr val="000000"/>
              </a:solidFill>
              <a:latin typeface="Calibri"/>
            </a:endParaRPr>
          </a:p>
          <a:p>
            <a:pPr indent="0" defTabSz="914400">
              <a:lnSpc>
                <a:spcPct val="90000"/>
              </a:lnSpc>
              <a:spcBef>
                <a:spcPts val="499"/>
              </a:spcBef>
              <a:buNone/>
              <a:tabLst>
                <a:tab pos="0" algn="l"/>
              </a:tabLst>
            </a:pPr>
            <a:endParaRPr lang="en-GB" sz="2400" b="0" strike="noStrike" spc="-1" dirty="0">
              <a:solidFill>
                <a:srgbClr val="000000"/>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890280" y="2847240"/>
            <a:ext cx="10514880" cy="1324800"/>
          </a:xfrm>
          <a:prstGeom prst="rect">
            <a:avLst/>
          </a:prstGeom>
          <a:noFill/>
          <a:ln w="0">
            <a:noFill/>
          </a:ln>
        </p:spPr>
        <p:txBody>
          <a:bodyPr lIns="91440" tIns="45720" rIns="91440" bIns="45720" anchor="ctr">
            <a:normAutofit fontScale="90000"/>
          </a:bodyPr>
          <a:lstStyle/>
          <a:p>
            <a:pPr indent="0" algn="ctr" defTabSz="914400">
              <a:lnSpc>
                <a:spcPct val="90000"/>
              </a:lnSpc>
              <a:buNone/>
              <a:tabLst>
                <a:tab pos="0" algn="l"/>
              </a:tabLst>
            </a:pPr>
            <a:r>
              <a:rPr lang="id" sz="4400" b="1" strike="noStrike" spc="-1">
                <a:solidFill>
                  <a:srgbClr val="025952"/>
                </a:solidFill>
                <a:latin typeface="Calibri"/>
              </a:rPr>
              <a:t>Kebijakan dan definisi untuk Pendidikan untuk Pembangunan Berkelanjutan</a:t>
            </a:r>
            <a:br>
              <a:rPr sz="4400"/>
            </a:br>
            <a:endParaRPr lang="en-GB" sz="4400" b="0" strike="noStrike" spc="-1">
              <a:solidFill>
                <a:srgbClr val="000000"/>
              </a:solidFill>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PlaceHolder 1"/>
          <p:cNvSpPr>
            <a:spLocks noGrp="1"/>
          </p:cNvSpPr>
          <p:nvPr>
            <p:ph type="title"/>
          </p:nvPr>
        </p:nvSpPr>
        <p:spPr>
          <a:xfrm>
            <a:off x="313560" y="774000"/>
            <a:ext cx="1170360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Peran pendidikan untuk pembangunan berkelanjutan</a:t>
            </a:r>
            <a:endParaRPr lang="en-GB" sz="4400" b="0" strike="noStrike" spc="-1">
              <a:solidFill>
                <a:srgbClr val="000000"/>
              </a:solidFill>
              <a:latin typeface="Calibri"/>
            </a:endParaRPr>
          </a:p>
        </p:txBody>
      </p:sp>
      <p:sp>
        <p:nvSpPr>
          <p:cNvPr id="67" name="PlaceHolder 2"/>
          <p:cNvSpPr>
            <a:spLocks noGrp="1"/>
          </p:cNvSpPr>
          <p:nvPr>
            <p:ph/>
          </p:nvPr>
        </p:nvSpPr>
        <p:spPr>
          <a:xfrm>
            <a:off x="1258920" y="2560320"/>
            <a:ext cx="4906080" cy="323784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id" sz="2400" b="0" strike="noStrike" spc="-1">
                <a:solidFill>
                  <a:schemeClr val="dk1"/>
                </a:solidFill>
                <a:latin typeface="Calibri"/>
              </a:rPr>
              <a:t>“ </a:t>
            </a:r>
            <a:r>
              <a:rPr lang="id" sz="2400" b="0" i="1" strike="noStrike" spc="-1">
                <a:solidFill>
                  <a:schemeClr val="dk1"/>
                </a:solidFill>
                <a:latin typeface="Calibri"/>
              </a:rPr>
              <a:t>Pendidikan sangat penting untuk mendorong pembangunan berkelanjutan dan meningkatkan kapasitas masyarakat dalam mengatasi masalah lingkungan dan pembangunan.”</a:t>
            </a:r>
            <a:endParaRPr lang="en-GB" sz="2400" b="0" strike="noStrike" spc="-1">
              <a:solidFill>
                <a:srgbClr val="000000"/>
              </a:solidFill>
              <a:latin typeface="Calibri"/>
            </a:endParaRPr>
          </a:p>
          <a:p>
            <a:pPr indent="0" defTabSz="914400">
              <a:lnSpc>
                <a:spcPct val="90000"/>
              </a:lnSpc>
              <a:spcBef>
                <a:spcPts val="1001"/>
              </a:spcBef>
              <a:buNone/>
              <a:tabLst>
                <a:tab pos="0" algn="l"/>
              </a:tabLst>
            </a:pPr>
            <a:r>
              <a:rPr lang="id" sz="2400" b="0" strike="noStrike" spc="-1">
                <a:solidFill>
                  <a:schemeClr val="dk1"/>
                </a:solidFill>
                <a:latin typeface="Calibri"/>
              </a:rPr>
              <a:t>(Agenda 21, 1998)</a:t>
            </a:r>
            <a:endParaRPr lang="en-GB" sz="2400" b="0" strike="noStrike" spc="-1">
              <a:solidFill>
                <a:srgbClr val="000000"/>
              </a:solidFill>
              <a:latin typeface="Calibri"/>
            </a:endParaRPr>
          </a:p>
          <a:p>
            <a:pPr marL="228600" indent="-228600" defTabSz="914400">
              <a:lnSpc>
                <a:spcPct val="90000"/>
              </a:lnSpc>
              <a:spcBef>
                <a:spcPts val="1001"/>
              </a:spcBef>
              <a:buNone/>
              <a:tabLst>
                <a:tab pos="0" algn="l"/>
              </a:tabLst>
            </a:pPr>
            <a:endParaRPr lang="en-GB" sz="2400" b="0" strike="noStrike" spc="-1">
              <a:solidFill>
                <a:srgbClr val="000000"/>
              </a:solidFill>
              <a:latin typeface="Calibri"/>
            </a:endParaRPr>
          </a:p>
          <a:p>
            <a:pPr marL="228600" indent="0" defTabSz="914400">
              <a:lnSpc>
                <a:spcPct val="90000"/>
              </a:lnSpc>
              <a:spcBef>
                <a:spcPts val="1001"/>
              </a:spcBef>
              <a:buNone/>
              <a:tabLst>
                <a:tab pos="0" algn="l"/>
              </a:tabLst>
            </a:pPr>
            <a:endParaRPr lang="en-GB" sz="2400" b="0" strike="noStrike" spc="-1">
              <a:solidFill>
                <a:srgbClr val="000000"/>
              </a:solidFill>
              <a:latin typeface="Calibri"/>
            </a:endParaRPr>
          </a:p>
          <a:p>
            <a:pPr marL="228600" indent="0" defTabSz="914400">
              <a:lnSpc>
                <a:spcPct val="90000"/>
              </a:lnSpc>
              <a:spcBef>
                <a:spcPts val="1001"/>
              </a:spcBef>
              <a:buNone/>
              <a:tabLst>
                <a:tab pos="0" algn="l"/>
              </a:tabLst>
            </a:pPr>
            <a:endParaRPr lang="en-GB" sz="2800" b="0" strike="noStrike" spc="-1">
              <a:solidFill>
                <a:srgbClr val="000000"/>
              </a:solidFill>
              <a:latin typeface="Calibri"/>
            </a:endParaRPr>
          </a:p>
        </p:txBody>
      </p:sp>
      <p:pic>
        <p:nvPicPr>
          <p:cNvPr id="68" name="Picture 2" descr="Zeichne eine grafische illustration für die agenda 21 der vereinten nationen"/>
          <p:cNvPicPr/>
          <p:nvPr/>
        </p:nvPicPr>
        <p:blipFill>
          <a:blip r:embed="rId2"/>
          <a:stretch/>
        </p:blipFill>
        <p:spPr>
          <a:xfrm>
            <a:off x="7335360" y="1917000"/>
            <a:ext cx="4174920" cy="4174920"/>
          </a:xfrm>
          <a:prstGeom prst="rect">
            <a:avLst/>
          </a:prstGeom>
          <a:noFill/>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laceHolder 1"/>
          <p:cNvSpPr>
            <a:spLocks noGrp="1"/>
          </p:cNvSpPr>
          <p:nvPr>
            <p:ph type="title"/>
          </p:nvPr>
        </p:nvSpPr>
        <p:spPr>
          <a:xfrm>
            <a:off x="506520" y="571680"/>
            <a:ext cx="9729000" cy="99936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3200" b="1" strike="noStrike" spc="-1">
                <a:solidFill>
                  <a:schemeClr val="dk1"/>
                </a:solidFill>
                <a:latin typeface="Calibri"/>
              </a:rPr>
              <a:t>Pendidikan dalam Tujuan Pembangunan Berkelanjutan (SDGs) dari Agenda 2030 (PBB, 2015)</a:t>
            </a:r>
            <a:endParaRPr lang="en-GB" sz="3200" b="0" strike="noStrike" spc="-1">
              <a:solidFill>
                <a:srgbClr val="000000"/>
              </a:solidFill>
              <a:latin typeface="Calibri"/>
            </a:endParaRPr>
          </a:p>
        </p:txBody>
      </p:sp>
      <p:pic>
        <p:nvPicPr>
          <p:cNvPr id="70" name="Picture 2" descr="sdg bei csr bericht"/>
          <p:cNvPicPr/>
          <p:nvPr/>
        </p:nvPicPr>
        <p:blipFill>
          <a:blip r:embed="rId2"/>
          <a:stretch/>
        </p:blipFill>
        <p:spPr>
          <a:xfrm>
            <a:off x="2281680" y="1479240"/>
            <a:ext cx="7270920" cy="4757040"/>
          </a:xfrm>
          <a:prstGeom prst="rect">
            <a:avLst/>
          </a:prstGeom>
          <a:noFill/>
          <a:ln w="0">
            <a:noFill/>
          </a:ln>
        </p:spPr>
      </p:pic>
      <p:sp>
        <p:nvSpPr>
          <p:cNvPr id="71" name="Rechteck 1"/>
          <p:cNvSpPr/>
          <p:nvPr/>
        </p:nvSpPr>
        <p:spPr>
          <a:xfrm>
            <a:off x="5913000" y="2978280"/>
            <a:ext cx="1183680" cy="1105200"/>
          </a:xfrm>
          <a:prstGeom prst="rect">
            <a:avLst/>
          </a:prstGeom>
          <a:noFill/>
          <a:ln w="57150">
            <a:solidFill>
              <a:srgbClr val="FF0000"/>
            </a:solidFill>
          </a:ln>
          <a:effectLst>
            <a:glow rad="101520">
              <a:srgbClr val="FFC000">
                <a:alpha val="40000"/>
              </a:srgbClr>
            </a:glo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strike="noStrike" spc="-1">
              <a:solidFill>
                <a:schemeClr val="lt1"/>
              </a:solidFill>
              <a:latin typeface="Calibri"/>
            </a:endParaRPr>
          </a:p>
        </p:txBody>
      </p:sp>
      <p:sp>
        <p:nvSpPr>
          <p:cNvPr id="72" name="Textfeld 5"/>
          <p:cNvSpPr/>
          <p:nvPr/>
        </p:nvSpPr>
        <p:spPr>
          <a:xfrm>
            <a:off x="3423240" y="6079320"/>
            <a:ext cx="551484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Gambar: https://www.globalcompact.de/en/our-work/sustainable-development-goals-1</a:t>
            </a:r>
            <a:endParaRPr lang="en-GB" sz="1200" b="0" strike="noStrike" spc="-1">
              <a:solidFill>
                <a:srgbClr val="000000"/>
              </a:solidFill>
              <a:latin typeface="Calibri"/>
            </a:endParaRPr>
          </a:p>
        </p:txBody>
      </p:sp>
      <p:sp>
        <p:nvSpPr>
          <p:cNvPr id="3" name="PlaceHolder 2"/>
          <p:cNvSpPr>
            <a:spLocks noGrp="1"/>
          </p:cNvSpPr>
          <p:nvPr>
            <p:ph type="sldNum" idx="3"/>
          </p:nvPr>
        </p:nvSpPr>
        <p:spPr/>
        <p:txBody>
          <a:bodyPr/>
          <a:lstStyle/>
          <a:p>
            <a:fld id="{582E2B94-C5C6-4E12-8459-AEB22F913D66}" type="slidenum">
              <a:r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nhaltsplatzhalter 3"/>
          <p:cNvPicPr/>
          <p:nvPr/>
        </p:nvPicPr>
        <p:blipFill>
          <a:blip r:embed="rId2"/>
          <a:stretch/>
        </p:blipFill>
        <p:spPr>
          <a:xfrm>
            <a:off x="2894040" y="615240"/>
            <a:ext cx="5324760" cy="982800"/>
          </a:xfrm>
          <a:prstGeom prst="rect">
            <a:avLst/>
          </a:prstGeom>
          <a:noFill/>
          <a:ln w="0">
            <a:noFill/>
          </a:ln>
        </p:spPr>
      </p:pic>
      <p:graphicFrame>
        <p:nvGraphicFramePr>
          <p:cNvPr id="74" name="Tabelle 7"/>
          <p:cNvGraphicFramePr/>
          <p:nvPr/>
        </p:nvGraphicFramePr>
        <p:xfrm>
          <a:off x="165600" y="1598400"/>
          <a:ext cx="11912240" cy="4963440"/>
        </p:xfrm>
        <a:graphic>
          <a:graphicData uri="http://schemas.openxmlformats.org/drawingml/2006/table">
            <a:tbl>
              <a:tblPr/>
              <a:tblGrid>
                <a:gridCol w="208280">
                  <a:extLst>
                    <a:ext uri="{9D8B030D-6E8A-4147-A177-3AD203B41FA5}">
                      <a16:colId xmlns:a16="http://schemas.microsoft.com/office/drawing/2014/main" val="20000"/>
                    </a:ext>
                  </a:extLst>
                </a:gridCol>
                <a:gridCol w="11703960">
                  <a:extLst>
                    <a:ext uri="{9D8B030D-6E8A-4147-A177-3AD203B41FA5}">
                      <a16:colId xmlns:a16="http://schemas.microsoft.com/office/drawing/2014/main" val="20001"/>
                    </a:ext>
                  </a:extLst>
                </a:gridCol>
              </a:tblGrid>
              <a:tr h="761040">
                <a:tc>
                  <a:txBody>
                    <a:bodyPr/>
                    <a:lstStyle/>
                    <a:p>
                      <a:pPr>
                        <a:lnSpc>
                          <a:spcPct val="100000"/>
                        </a:lnSpc>
                      </a:pPr>
                      <a:endParaRPr lang="de-DE" sz="1400" b="0" strike="noStrike" spc="-1">
                        <a:solidFill>
                          <a:schemeClr val="dk1"/>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tc>
                  <a:txBody>
                    <a:bodyPr/>
                    <a:lstStyle/>
                    <a:p>
                      <a:pPr defTabSz="914400">
                        <a:lnSpc>
                          <a:spcPct val="100000"/>
                        </a:lnSpc>
                      </a:pPr>
                      <a:r>
                        <a:rPr lang="id" sz="1400" b="1" strike="noStrike" spc="-1">
                          <a:solidFill>
                            <a:srgbClr val="0075D1"/>
                          </a:solidFill>
                          <a:latin typeface="Calibri"/>
                        </a:rPr>
                        <a:t>Sasaran:</a:t>
                      </a:r>
                      <a:endParaRPr lang="en-GB" sz="1400" b="0" strike="noStrike" spc="-1">
                        <a:solidFill>
                          <a:srgbClr val="000000"/>
                        </a:solidFill>
                        <a:latin typeface="Calibri"/>
                      </a:endParaRPr>
                    </a:p>
                    <a:p>
                      <a:pPr defTabSz="914400">
                        <a:lnSpc>
                          <a:spcPct val="100000"/>
                        </a:lnSpc>
                      </a:pPr>
                      <a:r>
                        <a:rPr lang="id" sz="1400" b="1" strike="noStrike" spc="-1">
                          <a:solidFill>
                            <a:srgbClr val="0075D1"/>
                          </a:solidFill>
                          <a:latin typeface="Calibri"/>
                        </a:rPr>
                        <a:t>4.1 Pendidikan dasar dan menengah universal</a:t>
                      </a:r>
                      <a:endParaRPr lang="en-GB" sz="1400" b="0" strike="noStrike" spc="-1">
                        <a:solidFill>
                          <a:srgbClr val="000000"/>
                        </a:solidFill>
                        <a:latin typeface="Calibri"/>
                      </a:endParaRPr>
                    </a:p>
                    <a:p>
                      <a:pPr defTabSz="914400">
                        <a:lnSpc>
                          <a:spcPct val="100000"/>
                        </a:lnSpc>
                      </a:pPr>
                      <a:r>
                        <a:rPr lang="id" sz="1400" b="0" strike="noStrike" spc="-1">
                          <a:solidFill>
                            <a:schemeClr val="dk1"/>
                          </a:solidFill>
                          <a:latin typeface="Calibri"/>
                        </a:rPr>
                        <a:t>Pada tahun 2030, memastikan semua anak perempuan dan laki-laki menyelesaikan pendidikan dasar dan menengah yang gratis, setara, dan berkualitas yang menghasilkan hasil pembelajaran yang relevan dan efektif.</a:t>
                      </a:r>
                      <a:endParaRPr lang="en-GB" sz="1400" b="0" strike="noStrike" spc="-1">
                        <a:solidFill>
                          <a:srgbClr val="000000"/>
                        </a:solidFill>
                        <a:latin typeface="Calibri"/>
                      </a:endParaRPr>
                    </a:p>
                    <a:p>
                      <a:pPr defTabSz="914400">
                        <a:lnSpc>
                          <a:spcPct val="100000"/>
                        </a:lnSpc>
                      </a:pPr>
                      <a:r>
                        <a:rPr lang="id" sz="1400" b="0" strike="noStrike" spc="-1">
                          <a:solidFill>
                            <a:schemeClr val="dk1"/>
                          </a:solidFill>
                          <a:latin typeface="Calibri"/>
                        </a:rPr>
                        <a:t> </a:t>
                      </a:r>
                      <a:endParaRPr lang="en-GB" sz="1400" b="0" strike="noStrike" spc="-1">
                        <a:solidFill>
                          <a:srgbClr val="000000"/>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extLst>
                  <a:ext uri="{0D108BD9-81ED-4DB2-BD59-A6C34878D82A}">
                    <a16:rowId xmlns:a16="http://schemas.microsoft.com/office/drawing/2014/main" val="10000"/>
                  </a:ext>
                </a:extLst>
              </a:tr>
              <a:tr h="761040">
                <a:tc>
                  <a:txBody>
                    <a:bodyPr/>
                    <a:lstStyle/>
                    <a:p>
                      <a:pPr>
                        <a:lnSpc>
                          <a:spcPct val="100000"/>
                        </a:lnSpc>
                      </a:pPr>
                      <a:endParaRPr lang="de-DE" sz="1400" b="0" strike="noStrike" spc="-1">
                        <a:solidFill>
                          <a:schemeClr val="dk1"/>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tc>
                  <a:txBody>
                    <a:bodyPr/>
                    <a:lstStyle/>
                    <a:p>
                      <a:pPr defTabSz="914400">
                        <a:lnSpc>
                          <a:spcPct val="100000"/>
                        </a:lnSpc>
                      </a:pPr>
                      <a:r>
                        <a:rPr lang="id" sz="1400" b="1" strike="noStrike" spc="-1">
                          <a:solidFill>
                            <a:srgbClr val="0075D1"/>
                          </a:solidFill>
                          <a:latin typeface="Calibri"/>
                        </a:rPr>
                        <a:t>4.2 Perkembangan anak usia dini dan pendidikan pra-sekolah universal</a:t>
                      </a:r>
                      <a:endParaRPr lang="en-GB" sz="1400" b="0" strike="noStrike" spc="-1">
                        <a:solidFill>
                          <a:srgbClr val="000000"/>
                        </a:solidFill>
                        <a:latin typeface="Calibri"/>
                      </a:endParaRPr>
                    </a:p>
                    <a:p>
                      <a:pPr defTabSz="914400">
                        <a:lnSpc>
                          <a:spcPct val="100000"/>
                        </a:lnSpc>
                      </a:pPr>
                      <a:r>
                        <a:rPr lang="id" sz="1400" b="0" strike="noStrike" spc="-1">
                          <a:solidFill>
                            <a:schemeClr val="dk1"/>
                          </a:solidFill>
                          <a:latin typeface="Calibri"/>
                        </a:rPr>
                        <a:t>Pada tahun 2030, memastikan semua anak perempuan dan laki-laki memiliki akses terhadap pengembangan, perawatan, dan pendidikan pra-sekolah yang berkualitas sehingga mereka siap untuk pendidikan dasar.</a:t>
                      </a:r>
                      <a:endParaRPr lang="en-GB" sz="1400" b="0" strike="noStrike" spc="-1">
                        <a:solidFill>
                          <a:srgbClr val="000000"/>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extLst>
                  <a:ext uri="{0D108BD9-81ED-4DB2-BD59-A6C34878D82A}">
                    <a16:rowId xmlns:a16="http://schemas.microsoft.com/office/drawing/2014/main" val="10001"/>
                  </a:ext>
                </a:extLst>
              </a:tr>
              <a:tr h="761040">
                <a:tc>
                  <a:txBody>
                    <a:bodyPr/>
                    <a:lstStyle/>
                    <a:p>
                      <a:pPr>
                        <a:lnSpc>
                          <a:spcPct val="100000"/>
                        </a:lnSpc>
                      </a:pPr>
                      <a:endParaRPr lang="de-DE" sz="1400" b="0" strike="noStrike" spc="-1">
                        <a:solidFill>
                          <a:schemeClr val="dk1"/>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tc>
                  <a:txBody>
                    <a:bodyPr/>
                    <a:lstStyle/>
                    <a:p>
                      <a:pPr defTabSz="914400">
                        <a:lnSpc>
                          <a:spcPct val="100000"/>
                        </a:lnSpc>
                      </a:pPr>
                      <a:r>
                        <a:rPr lang="id" sz="1400" b="1" strike="noStrike" spc="-1">
                          <a:solidFill>
                            <a:srgbClr val="0075D1"/>
                          </a:solidFill>
                          <a:latin typeface="Calibri"/>
                        </a:rPr>
                        <a:t>4.3 Akses yang setara terhadap pendidikan teknik/kejuruan dan pendidikan tinggi</a:t>
                      </a:r>
                      <a:endParaRPr lang="en-GB" sz="1400" b="0" strike="noStrike" spc="-1">
                        <a:solidFill>
                          <a:srgbClr val="000000"/>
                        </a:solidFill>
                        <a:latin typeface="Calibri"/>
                      </a:endParaRPr>
                    </a:p>
                    <a:p>
                      <a:pPr defTabSz="914400">
                        <a:lnSpc>
                          <a:spcPct val="100000"/>
                        </a:lnSpc>
                      </a:pPr>
                      <a:r>
                        <a:rPr lang="id" sz="1400" b="0" strike="noStrike" spc="-1">
                          <a:solidFill>
                            <a:schemeClr val="dk1"/>
                          </a:solidFill>
                          <a:latin typeface="Calibri"/>
                        </a:rPr>
                        <a:t>Pada tahun 2030, memastikan akses yang setara bagi semua perempuan dan laki-laki terhadap pendidikan teknis, kejuruan dan pendidikan tinggi yang terjangkau dan berkualitas, termasuk pendidikan universitas.</a:t>
                      </a:r>
                      <a:endParaRPr lang="en-GB" sz="1400" b="0" strike="noStrike" spc="-1">
                        <a:solidFill>
                          <a:srgbClr val="000000"/>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extLst>
                  <a:ext uri="{0D108BD9-81ED-4DB2-BD59-A6C34878D82A}">
                    <a16:rowId xmlns:a16="http://schemas.microsoft.com/office/drawing/2014/main" val="10002"/>
                  </a:ext>
                </a:extLst>
              </a:tr>
              <a:tr h="761040">
                <a:tc>
                  <a:txBody>
                    <a:bodyPr/>
                    <a:lstStyle/>
                    <a:p>
                      <a:pPr>
                        <a:lnSpc>
                          <a:spcPct val="100000"/>
                        </a:lnSpc>
                      </a:pPr>
                      <a:endParaRPr lang="de-DE" sz="1400" b="0" strike="noStrike" spc="-1">
                        <a:solidFill>
                          <a:schemeClr val="dk1"/>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tc>
                  <a:txBody>
                    <a:bodyPr/>
                    <a:lstStyle/>
                    <a:p>
                      <a:pPr defTabSz="914400">
                        <a:lnSpc>
                          <a:spcPct val="100000"/>
                        </a:lnSpc>
                      </a:pPr>
                      <a:r>
                        <a:rPr lang="id" sz="1400" b="1" strike="noStrike" spc="-1">
                          <a:solidFill>
                            <a:srgbClr val="0075D1"/>
                          </a:solidFill>
                          <a:latin typeface="Calibri"/>
                        </a:rPr>
                        <a:t>4.4 Keterampilan yang relevan untuk pekerjaan layak</a:t>
                      </a:r>
                      <a:endParaRPr lang="en-GB" sz="1400" b="0" strike="noStrike" spc="-1">
                        <a:solidFill>
                          <a:srgbClr val="000000"/>
                        </a:solidFill>
                        <a:latin typeface="Calibri"/>
                      </a:endParaRPr>
                    </a:p>
                    <a:p>
                      <a:pPr defTabSz="914400">
                        <a:lnSpc>
                          <a:spcPct val="100000"/>
                        </a:lnSpc>
                      </a:pPr>
                      <a:r>
                        <a:rPr lang="id" sz="1400" b="0" strike="noStrike" spc="-1">
                          <a:solidFill>
                            <a:schemeClr val="dk1"/>
                          </a:solidFill>
                          <a:latin typeface="Calibri"/>
                        </a:rPr>
                        <a:t>Pada tahun 2030, meningkatkan secara substansial jumlah pemuda dan orang dewasa yang memiliki keterampilan yang relevan, termasuk keterampilan teknis dan kejuruan, untuk pekerjaan, pekerjaan layak dan kewirausahaan.</a:t>
                      </a:r>
                      <a:endParaRPr lang="en-GB" sz="1400" b="0" strike="noStrike" spc="-1">
                        <a:solidFill>
                          <a:srgbClr val="000000"/>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extLst>
                  <a:ext uri="{0D108BD9-81ED-4DB2-BD59-A6C34878D82A}">
                    <a16:rowId xmlns:a16="http://schemas.microsoft.com/office/drawing/2014/main" val="10003"/>
                  </a:ext>
                </a:extLst>
              </a:tr>
              <a:tr h="761040">
                <a:tc>
                  <a:txBody>
                    <a:bodyPr/>
                    <a:lstStyle/>
                    <a:p>
                      <a:pPr>
                        <a:lnSpc>
                          <a:spcPct val="100000"/>
                        </a:lnSpc>
                      </a:pPr>
                      <a:endParaRPr lang="de-DE" sz="1400" b="0" strike="noStrike" spc="-1">
                        <a:solidFill>
                          <a:schemeClr val="dk1"/>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tc>
                  <a:txBody>
                    <a:bodyPr/>
                    <a:lstStyle/>
                    <a:p>
                      <a:pPr defTabSz="914400">
                        <a:lnSpc>
                          <a:spcPct val="100000"/>
                        </a:lnSpc>
                      </a:pPr>
                      <a:r>
                        <a:rPr lang="id" sz="1400" b="1" strike="noStrike" spc="-1">
                          <a:solidFill>
                            <a:srgbClr val="0075D1"/>
                          </a:solidFill>
                          <a:latin typeface="Calibri"/>
                        </a:rPr>
                        <a:t>4.5 Kesetaraan dan inklusi gender</a:t>
                      </a:r>
                      <a:endParaRPr lang="en-GB" sz="1400" b="0" strike="noStrike" spc="-1">
                        <a:solidFill>
                          <a:srgbClr val="000000"/>
                        </a:solidFill>
                        <a:latin typeface="Calibri"/>
                      </a:endParaRPr>
                    </a:p>
                    <a:p>
                      <a:pPr defTabSz="914400">
                        <a:lnSpc>
                          <a:spcPct val="100000"/>
                        </a:lnSpc>
                      </a:pPr>
                      <a:r>
                        <a:rPr lang="id" sz="1400" b="0" strike="noStrike" spc="-1">
                          <a:solidFill>
                            <a:schemeClr val="dk1"/>
                          </a:solidFill>
                          <a:latin typeface="Calibri"/>
                        </a:rPr>
                        <a:t>Pada tahun 2030, menghilangkan kesenjangan gender dalam pendidikan dan memastikan akses yang sama terhadap semua jenjang pendidikan dan pelatihan kejuruan bagi kelompok rentan, termasuk penyandang disabilitas, masyarakat adat, dan anak-anak dalam situasi rentan.</a:t>
                      </a:r>
                      <a:endParaRPr lang="en-GB" sz="1400" b="0" strike="noStrike" spc="-1">
                        <a:solidFill>
                          <a:srgbClr val="000000"/>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extLst>
                  <a:ext uri="{0D108BD9-81ED-4DB2-BD59-A6C34878D82A}">
                    <a16:rowId xmlns:a16="http://schemas.microsoft.com/office/drawing/2014/main" val="10004"/>
                  </a:ext>
                </a:extLst>
              </a:tr>
              <a:tr h="761040">
                <a:tc>
                  <a:txBody>
                    <a:bodyPr/>
                    <a:lstStyle/>
                    <a:p>
                      <a:pPr>
                        <a:lnSpc>
                          <a:spcPct val="100000"/>
                        </a:lnSpc>
                      </a:pPr>
                      <a:endParaRPr lang="de-DE" sz="1400" b="0" strike="noStrike" spc="-1">
                        <a:solidFill>
                          <a:schemeClr val="dk1"/>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tc>
                  <a:txBody>
                    <a:bodyPr/>
                    <a:lstStyle/>
                    <a:p>
                      <a:pPr defTabSz="914400">
                        <a:lnSpc>
                          <a:spcPct val="100000"/>
                        </a:lnSpc>
                      </a:pPr>
                      <a:r>
                        <a:rPr lang="id" sz="1400" b="1" strike="noStrike" spc="-1">
                          <a:solidFill>
                            <a:srgbClr val="0075D1"/>
                          </a:solidFill>
                          <a:latin typeface="Calibri"/>
                        </a:rPr>
                        <a:t>4.6 Literasi pemuda universal</a:t>
                      </a:r>
                      <a:endParaRPr lang="en-GB" sz="1400" b="0" strike="noStrike" spc="-1">
                        <a:solidFill>
                          <a:srgbClr val="000000"/>
                        </a:solidFill>
                        <a:latin typeface="Calibri"/>
                      </a:endParaRPr>
                    </a:p>
                    <a:p>
                      <a:pPr defTabSz="914400">
                        <a:lnSpc>
                          <a:spcPct val="100000"/>
                        </a:lnSpc>
                      </a:pPr>
                      <a:r>
                        <a:rPr lang="id" sz="1400" b="0" strike="noStrike" spc="-1">
                          <a:solidFill>
                            <a:schemeClr val="dk1"/>
                          </a:solidFill>
                          <a:latin typeface="Calibri"/>
                        </a:rPr>
                        <a:t>Pada tahun 2030, pastikan bahwa semua pemuda dan sebagian besar orang dewasa, baik pria maupun wanita, mencapai literasi dan numerasi</a:t>
                      </a:r>
                      <a:endParaRPr lang="en-GB" sz="1400" b="0" strike="noStrike" spc="-1">
                        <a:solidFill>
                          <a:srgbClr val="000000"/>
                        </a:solidFill>
                        <a:latin typeface="Calibri"/>
                      </a:endParaRPr>
                    </a:p>
                  </a:txBody>
                  <a:tcPr anchor="ctr">
                    <a:lnL w="12240">
                      <a:noFill/>
                      <a:prstDash val="solid"/>
                    </a:lnL>
                    <a:lnR w="12240">
                      <a:noFill/>
                      <a:prstDash val="solid"/>
                    </a:lnR>
                    <a:lnT w="12240">
                      <a:noFill/>
                      <a:prstDash val="solid"/>
                    </a:lnT>
                    <a:lnB w="12240">
                      <a:noFill/>
                      <a:prstDash val="solid"/>
                    </a:lnB>
                    <a:solidFill>
                      <a:srgbClr val="FFFFFF"/>
                    </a:solidFill>
                  </a:tcPr>
                </a:tc>
                <a:extLst>
                  <a:ext uri="{0D108BD9-81ED-4DB2-BD59-A6C34878D82A}">
                    <a16:rowId xmlns:a16="http://schemas.microsoft.com/office/drawing/2014/main" val="10005"/>
                  </a:ext>
                </a:extLst>
              </a:tr>
            </a:tbl>
          </a:graphicData>
        </a:graphic>
      </p:graphicFrame>
      <p:sp>
        <p:nvSpPr>
          <p:cNvPr id="75" name="AutoShape 1"/>
          <p:cNvSpPr/>
          <p:nvPr/>
        </p:nvSpPr>
        <p:spPr>
          <a:xfrm>
            <a:off x="3971520" y="1598400"/>
            <a:ext cx="95508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76" name="AutoShape 2"/>
          <p:cNvSpPr/>
          <p:nvPr/>
        </p:nvSpPr>
        <p:spPr>
          <a:xfrm>
            <a:off x="3971520" y="1598400"/>
            <a:ext cx="95508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77" name="AutoShape 3"/>
          <p:cNvSpPr/>
          <p:nvPr/>
        </p:nvSpPr>
        <p:spPr>
          <a:xfrm>
            <a:off x="3971520" y="1598400"/>
            <a:ext cx="95508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78" name="AutoShape 4"/>
          <p:cNvSpPr/>
          <p:nvPr/>
        </p:nvSpPr>
        <p:spPr>
          <a:xfrm>
            <a:off x="3971520" y="1598400"/>
            <a:ext cx="95508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79" name="AutoShape 5"/>
          <p:cNvSpPr/>
          <p:nvPr/>
        </p:nvSpPr>
        <p:spPr>
          <a:xfrm>
            <a:off x="3971520" y="1598400"/>
            <a:ext cx="95508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80" name="AutoShape 6"/>
          <p:cNvSpPr/>
          <p:nvPr/>
        </p:nvSpPr>
        <p:spPr>
          <a:xfrm>
            <a:off x="3971520" y="1598400"/>
            <a:ext cx="95508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t">
            <a:noAutofit/>
          </a:bodyPr>
          <a:lstStyle/>
          <a:p>
            <a:pPr defTabSz="914400">
              <a:lnSpc>
                <a:spcPct val="100000"/>
              </a:lnSpc>
            </a:pPr>
            <a:endParaRPr lang="de-DE" sz="1800" b="0" strike="noStrike" spc="-1">
              <a:solidFill>
                <a:schemeClr val="dk1"/>
              </a:solidFill>
              <a:latin typeface="Calibri"/>
            </a:endParaRPr>
          </a:p>
        </p:txBody>
      </p:sp>
      <p:sp>
        <p:nvSpPr>
          <p:cNvPr id="81" name="Textfeld 14"/>
          <p:cNvSpPr/>
          <p:nvPr/>
        </p:nvSpPr>
        <p:spPr>
          <a:xfrm>
            <a:off x="4242600" y="6257880"/>
            <a:ext cx="333540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https://en.unesco.org/education2030-sdg4/targets</a:t>
            </a:r>
            <a:endParaRPr lang="en-GB" sz="1200" b="0" strike="noStrike" spc="-1">
              <a:solidFill>
                <a:srgbClr val="000000"/>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p:nvPr>
        </p:nvSpPr>
        <p:spPr>
          <a:xfrm>
            <a:off x="602280" y="2078280"/>
            <a:ext cx="8712360" cy="4114080"/>
          </a:xfrm>
          <a:prstGeom prst="rect">
            <a:avLst/>
          </a:prstGeom>
          <a:noFill/>
          <a:ln w="0">
            <a:noFill/>
          </a:ln>
        </p:spPr>
        <p:txBody>
          <a:bodyPr lIns="91440" tIns="45720" rIns="91440" bIns="45720" anchor="t">
            <a:normAutofit/>
          </a:bodyPr>
          <a:lstStyle/>
          <a:p>
            <a:pPr indent="0" defTabSz="914400">
              <a:lnSpc>
                <a:spcPct val="90000"/>
              </a:lnSpc>
              <a:spcBef>
                <a:spcPts val="1001"/>
              </a:spcBef>
              <a:buNone/>
              <a:tabLst>
                <a:tab pos="0" algn="l"/>
              </a:tabLst>
            </a:pPr>
            <a:r>
              <a:rPr lang="id" sz="2000" b="1" strike="noStrike" spc="-1">
                <a:solidFill>
                  <a:schemeClr val="accent1">
                    <a:lumMod val="75000"/>
                  </a:schemeClr>
                </a:solidFill>
                <a:latin typeface="Calibri"/>
              </a:rPr>
              <a:t>Agenda 2030 (PBB, 2015) menyatakan dalam target 4.7 SDGs:</a:t>
            </a:r>
            <a:endParaRPr lang="en-GB" sz="2000" b="0" strike="noStrike" spc="-1">
              <a:solidFill>
                <a:srgbClr val="000000"/>
              </a:solidFill>
              <a:latin typeface="Calibri"/>
            </a:endParaRPr>
          </a:p>
          <a:p>
            <a:pPr indent="0" defTabSz="914400">
              <a:lnSpc>
                <a:spcPct val="90000"/>
              </a:lnSpc>
              <a:spcBef>
                <a:spcPts val="1001"/>
              </a:spcBef>
              <a:buNone/>
              <a:tabLst>
                <a:tab pos="0" algn="l"/>
              </a:tabLst>
            </a:pPr>
            <a:r>
              <a:rPr lang="id" sz="2000" b="0" strike="noStrike" spc="-1">
                <a:solidFill>
                  <a:schemeClr val="dk1"/>
                </a:solidFill>
                <a:latin typeface="Calibri"/>
              </a:rPr>
              <a:t>“ </a:t>
            </a:r>
            <a:r>
              <a:rPr lang="id" sz="2000" b="0" i="1" strike="noStrike" spc="-1">
                <a:solidFill>
                  <a:schemeClr val="dk1"/>
                </a:solidFill>
                <a:latin typeface="Calibri"/>
              </a:rPr>
              <a:t>Pada tahun 2030, pastikan semua peserta didik memperoleh pengetahuan dan keterampilan yang dibutuhkan untuk mendorong pembangunan berkelanjutan, termasuk antara lain melalui ESD dan gaya hidup berkelanjutan, hak asasi manusia, kesetaraan gender, promosi budaya damai dan antikekerasan, kewarganegaraan global, dan apresiasi terhadap keberagaman budaya dan kontribusi budaya terhadap pembangunan berkelanjutan </a:t>
            </a:r>
            <a:r>
              <a:rPr lang="id" sz="2000" b="0" strike="noStrike" spc="-1">
                <a:solidFill>
                  <a:schemeClr val="dk1"/>
                </a:solidFill>
                <a:latin typeface="Calibri"/>
              </a:rPr>
              <a:t>.”</a:t>
            </a:r>
            <a:endParaRPr lang="en-GB" sz="2000" b="0" strike="noStrike" spc="-1">
              <a:solidFill>
                <a:srgbClr val="000000"/>
              </a:solidFill>
              <a:latin typeface="Calibri"/>
            </a:endParaRPr>
          </a:p>
        </p:txBody>
      </p:sp>
      <p:pic>
        <p:nvPicPr>
          <p:cNvPr id="83" name="Picture 2" descr="SDG4"/>
          <p:cNvPicPr/>
          <p:nvPr/>
        </p:nvPicPr>
        <p:blipFill>
          <a:blip r:embed="rId2"/>
          <a:stretch/>
        </p:blipFill>
        <p:spPr>
          <a:xfrm>
            <a:off x="4098420" y="4380840"/>
            <a:ext cx="3623760" cy="1811520"/>
          </a:xfrm>
          <a:prstGeom prst="rect">
            <a:avLst/>
          </a:prstGeom>
          <a:noFill/>
          <a:ln w="0">
            <a:noFill/>
          </a:ln>
        </p:spPr>
      </p:pic>
      <p:sp>
        <p:nvSpPr>
          <p:cNvPr id="84" name="PlaceHolder 2"/>
          <p:cNvSpPr>
            <a:spLocks noGrp="1"/>
          </p:cNvSpPr>
          <p:nvPr>
            <p:ph type="title"/>
          </p:nvPr>
        </p:nvSpPr>
        <p:spPr>
          <a:xfrm>
            <a:off x="313560" y="774000"/>
            <a:ext cx="11703600" cy="1142280"/>
          </a:xfrm>
          <a:prstGeom prst="rect">
            <a:avLst/>
          </a:prstGeom>
          <a:noFill/>
          <a:ln w="0">
            <a:noFill/>
          </a:ln>
        </p:spPr>
        <p:txBody>
          <a:bodyPr lIns="91440" tIns="45720" rIns="91440" bIns="45720" anchor="ctr">
            <a:noAutofit/>
          </a:bodyPr>
          <a:lstStyle/>
          <a:p>
            <a:pPr indent="0" algn="ctr" defTabSz="914400">
              <a:lnSpc>
                <a:spcPct val="90000"/>
              </a:lnSpc>
              <a:buNone/>
              <a:tabLst>
                <a:tab pos="0" algn="l"/>
              </a:tabLst>
            </a:pPr>
            <a:r>
              <a:rPr lang="id" sz="4400" b="1" strike="noStrike" spc="-1">
                <a:solidFill>
                  <a:schemeClr val="dk1"/>
                </a:solidFill>
                <a:latin typeface="Calibri"/>
              </a:rPr>
              <a:t>Target 4.7: Pendidikan untuk Pembangunan Berkelanjutan</a:t>
            </a:r>
            <a:endParaRPr lang="en-GB" sz="4400" b="0" strike="noStrike" spc="-1">
              <a:solidFill>
                <a:srgbClr val="000000"/>
              </a:solidFill>
              <a:latin typeface="Calibri"/>
            </a:endParaRPr>
          </a:p>
        </p:txBody>
      </p:sp>
      <p:sp>
        <p:nvSpPr>
          <p:cNvPr id="85" name="Textfeld 4"/>
          <p:cNvSpPr/>
          <p:nvPr/>
        </p:nvSpPr>
        <p:spPr>
          <a:xfrm>
            <a:off x="4242600" y="6257880"/>
            <a:ext cx="3335400" cy="272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id" sz="1200" b="0" strike="noStrike" spc="-1">
                <a:solidFill>
                  <a:schemeClr val="dk1"/>
                </a:solidFill>
                <a:latin typeface="Calibri"/>
              </a:rPr>
              <a:t>https://en.unesco.org/education2030-sdg4/targets</a:t>
            </a:r>
            <a:endParaRPr lang="en-GB" sz="1200" b="0" strike="noStrike" spc="-1">
              <a:solidFill>
                <a:srgbClr val="000000"/>
              </a:solidFill>
              <a:latin typeface="Calibri"/>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2721</Words>
  <Application>Microsoft Office PowerPoint</Application>
  <PresentationFormat>Breitbild</PresentationFormat>
  <Paragraphs>212</Paragraphs>
  <Slides>36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Calibri Light</vt:lpstr>
      <vt:lpstr>OpenSymbol</vt:lpstr>
      <vt:lpstr>Symbol</vt:lpstr>
      <vt:lpstr>Wingdings</vt:lpstr>
      <vt:lpstr>Office</vt:lpstr>
      <vt:lpstr>Mempromosikan Pendidikan Sains yang Relevan untuk Keberlanjutan (2)</vt:lpstr>
      <vt:lpstr>Teori dan landasan pendidikan untuk pembangunan berkelanjutan (ESD)</vt:lpstr>
      <vt:lpstr>Praktik dan topik apa yang terlintas di benak Anda ketika mendengar istilah Pendidikan untuk Pembangunan Berkelanjutan?   Disarankan untuk mengumpulkan dan mendiskusikan ide-ide siswa melalui pengelompokan kartu melalui Miro ( https://miro.com/ ).</vt:lpstr>
      <vt:lpstr>Pendidikan untuk pembangunan berkelanjutan (ESD)</vt:lpstr>
      <vt:lpstr>Kebijakan dan definisi untuk Pendidikan untuk Pembangunan Berkelanjutan </vt:lpstr>
      <vt:lpstr>Peran pendidikan untuk pembangunan berkelanjutan</vt:lpstr>
      <vt:lpstr>Pendidikan dalam Tujuan Pembangunan Berkelanjutan (SDGs) dari Agenda 2030 (PBB, 2015)</vt:lpstr>
      <vt:lpstr>PowerPoint-Präsentation</vt:lpstr>
      <vt:lpstr>Target 4.7: Pendidikan untuk Pembangunan Berkelanjutan</vt:lpstr>
      <vt:lpstr>PowerPoint-Präsentation</vt:lpstr>
      <vt:lpstr>Tujuan dari ESD</vt:lpstr>
      <vt:lpstr>Tujuan ESD</vt:lpstr>
      <vt:lpstr>ESD: Apa itu ESD dan apa yang bukan ESD (Huber, 2001)</vt:lpstr>
      <vt:lpstr>Peran pendidikan STEM untuk pembangunan berkelanjutan</vt:lpstr>
      <vt:lpstr>Model dan Konsep untuk ESD </vt:lpstr>
      <vt:lpstr>PowerPoint-Präsentation</vt:lpstr>
      <vt:lpstr>PowerPoint-Präsentation</vt:lpstr>
      <vt:lpstr>PowerPoint-Präsentation</vt:lpstr>
      <vt:lpstr>Berbagai strategi untuk menerapkan ESD dalam pengajaran sains </vt:lpstr>
      <vt:lpstr>Strategi 1: Menerapkan teknologi hijau di kelas</vt:lpstr>
      <vt:lpstr>Contoh: Sains berbiaya rendah dan berskala mikro</vt:lpstr>
      <vt:lpstr>Strategi 2: Menjadikan sains dan teknologi hijau sebagai konten eksplisit untuk pendidikan STEM</vt:lpstr>
      <vt:lpstr>Contoh: Kurikulum kimia hijau</vt:lpstr>
      <vt:lpstr>Strategi 3: Keberlanjutan dalam pendidikan sains berbasis SSI (Socio-Scientific issue)</vt:lpstr>
      <vt:lpstr>Contoh: SSI berorientasi keberlanjutan</vt:lpstr>
      <vt:lpstr>Model 4: ESD dalam pengembangan sekolah</vt:lpstr>
      <vt:lpstr>Contoh: Lembaga yang ramah iklim dan bersertifikat ekologi</vt:lpstr>
      <vt:lpstr>Potensi berbagai model dalam kaitannya dengan pendidikan sains</vt:lpstr>
      <vt:lpstr>Model kurikulum untuk pengajaran ESD berbasis SSI </vt:lpstr>
      <vt:lpstr>Bagaimana cara mengidentifikasi dan merefleksi SSI untuk ESD?</vt:lpstr>
      <vt:lpstr>Bagaimana cara memulai dan mengurutkannya? – Sebuah contoh</vt:lpstr>
      <vt:lpstr>Model kurikulum untuk ESD</vt:lpstr>
      <vt:lpstr>Pencarian kebijakan nasional</vt:lpstr>
      <vt:lpstr>Telusuri internet tentang warisan kebijakan nasional untuk ESD.   Disarankan untuk mengumpulkan dan mendiskusikan temuan siswa melalui Padlet ( https://padlet.com/ ) dengan topik yang telah ditentukan.</vt:lpstr>
      <vt:lpstr>Pertanyaan dan diskusi</vt:lpstr>
      <vt:lpstr>Sumber daya daring untuk membaca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reviewer</dc:creator>
  <dc:description/>
  <cp:lastModifiedBy>ingo eilks</cp:lastModifiedBy>
  <cp:revision>60</cp:revision>
  <dcterms:created xsi:type="dcterms:W3CDTF">2023-11-09T10:04:11Z</dcterms:created>
  <dcterms:modified xsi:type="dcterms:W3CDTF">2025-09-04T16:26:39Z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Breitbild</vt:lpwstr>
  </property>
  <property fmtid="{D5CDD505-2E9C-101B-9397-08002B2CF9AE}" pid="3" name="Slides">
    <vt:i4>36</vt:i4>
  </property>
</Properties>
</file>