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5F7840-D65E-464C-8322-4322E06EFF08}">
  <a:tblStyle styleId="{EF5F7840-D65E-464C-8322-4322E06EFF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EE3E42C-6945-498A-8F5B-38712033465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rtl="1">
              <a:spcBef>
                <a:spcPts val="0"/>
              </a:spcBef>
              <a:spcAft>
                <a:spcPts val="0"/>
              </a:spcAft>
              <a:buSzPts val="1400"/>
              <a:buNone/>
              <a:defRPr/>
            </a:lvl2pPr>
            <a:lvl3pPr lvl="2" rtl="1">
              <a:spcBef>
                <a:spcPts val="0"/>
              </a:spcBef>
              <a:spcAft>
                <a:spcPts val="0"/>
              </a:spcAft>
              <a:buSzPts val="1400"/>
              <a:buNone/>
              <a:defRPr/>
            </a:lvl3pPr>
            <a:lvl4pPr lvl="3" rtl="1">
              <a:spcBef>
                <a:spcPts val="0"/>
              </a:spcBef>
              <a:spcAft>
                <a:spcPts val="0"/>
              </a:spcAft>
              <a:buSzPts val="1400"/>
              <a:buNone/>
              <a:defRPr/>
            </a:lvl4pPr>
            <a:lvl5pPr lvl="4" rtl="1">
              <a:spcBef>
                <a:spcPts val="0"/>
              </a:spcBef>
              <a:spcAft>
                <a:spcPts val="0"/>
              </a:spcAft>
              <a:buSzPts val="1400"/>
              <a:buNone/>
              <a:defRPr/>
            </a:lvl5pPr>
            <a:lvl6pPr lvl="5" rtl="1">
              <a:spcBef>
                <a:spcPts val="0"/>
              </a:spcBef>
              <a:spcAft>
                <a:spcPts val="0"/>
              </a:spcAft>
              <a:buSzPts val="1400"/>
              <a:buNone/>
              <a:defRPr/>
            </a:lvl6pPr>
            <a:lvl7pPr lvl="6" rtl="1">
              <a:spcBef>
                <a:spcPts val="0"/>
              </a:spcBef>
              <a:spcAft>
                <a:spcPts val="0"/>
              </a:spcAft>
              <a:buSzPts val="1400"/>
              <a:buNone/>
              <a:defRPr/>
            </a:lvl7pPr>
            <a:lvl8pPr lvl="7" rtl="1">
              <a:spcBef>
                <a:spcPts val="0"/>
              </a:spcBef>
              <a:spcAft>
                <a:spcPts val="0"/>
              </a:spcAft>
              <a:buSzPts val="1400"/>
              <a:buNone/>
              <a:defRPr/>
            </a:lvl8pPr>
            <a:lvl9pPr lvl="8" rtl="1">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rtl="1">
              <a:spcBef>
                <a:spcPts val="0"/>
              </a:spcBef>
              <a:spcAft>
                <a:spcPts val="0"/>
              </a:spcAft>
              <a:buSzPts val="1400"/>
              <a:buNone/>
              <a:defRPr/>
            </a:lvl2pPr>
            <a:lvl3pPr lvl="2" rtl="1">
              <a:spcBef>
                <a:spcPts val="0"/>
              </a:spcBef>
              <a:spcAft>
                <a:spcPts val="0"/>
              </a:spcAft>
              <a:buSzPts val="1400"/>
              <a:buNone/>
              <a:defRPr/>
            </a:lvl3pPr>
            <a:lvl4pPr lvl="3" rtl="1">
              <a:spcBef>
                <a:spcPts val="0"/>
              </a:spcBef>
              <a:spcAft>
                <a:spcPts val="0"/>
              </a:spcAft>
              <a:buSzPts val="1400"/>
              <a:buNone/>
              <a:defRPr/>
            </a:lvl4pPr>
            <a:lvl5pPr lvl="4" rtl="1">
              <a:spcBef>
                <a:spcPts val="0"/>
              </a:spcBef>
              <a:spcAft>
                <a:spcPts val="0"/>
              </a:spcAft>
              <a:buSzPts val="1400"/>
              <a:buNone/>
              <a:defRPr/>
            </a:lvl5pPr>
            <a:lvl6pPr lvl="5" rtl="1">
              <a:spcBef>
                <a:spcPts val="0"/>
              </a:spcBef>
              <a:spcAft>
                <a:spcPts val="0"/>
              </a:spcAft>
              <a:buSzPts val="1400"/>
              <a:buNone/>
              <a:defRPr/>
            </a:lvl6pPr>
            <a:lvl7pPr lvl="6" rtl="1">
              <a:spcBef>
                <a:spcPts val="0"/>
              </a:spcBef>
              <a:spcAft>
                <a:spcPts val="0"/>
              </a:spcAft>
              <a:buSzPts val="1400"/>
              <a:buNone/>
              <a:defRPr/>
            </a:lvl7pPr>
            <a:lvl8pPr lvl="7" rtl="1">
              <a:spcBef>
                <a:spcPts val="0"/>
              </a:spcBef>
              <a:spcAft>
                <a:spcPts val="0"/>
              </a:spcAft>
              <a:buSzPts val="1400"/>
              <a:buNone/>
              <a:defRPr/>
            </a:lvl8pPr>
            <a:lvl9pPr lvl="8" rtl="1">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rtl="1">
              <a:spcBef>
                <a:spcPts val="0"/>
              </a:spcBef>
              <a:spcAft>
                <a:spcPts val="0"/>
              </a:spcAft>
              <a:buSzPts val="1400"/>
              <a:buNone/>
              <a:defRPr/>
            </a:lvl2pPr>
            <a:lvl3pPr lvl="2" rtl="1">
              <a:spcBef>
                <a:spcPts val="0"/>
              </a:spcBef>
              <a:spcAft>
                <a:spcPts val="0"/>
              </a:spcAft>
              <a:buSzPts val="1400"/>
              <a:buNone/>
              <a:defRPr/>
            </a:lvl3pPr>
            <a:lvl4pPr lvl="3" rtl="1">
              <a:spcBef>
                <a:spcPts val="0"/>
              </a:spcBef>
              <a:spcAft>
                <a:spcPts val="0"/>
              </a:spcAft>
              <a:buSzPts val="1400"/>
              <a:buNone/>
              <a:defRPr/>
            </a:lvl4pPr>
            <a:lvl5pPr lvl="4" rtl="1">
              <a:spcBef>
                <a:spcPts val="0"/>
              </a:spcBef>
              <a:spcAft>
                <a:spcPts val="0"/>
              </a:spcAft>
              <a:buSzPts val="1400"/>
              <a:buNone/>
              <a:defRPr/>
            </a:lvl5pPr>
            <a:lvl6pPr lvl="5" rtl="1">
              <a:spcBef>
                <a:spcPts val="0"/>
              </a:spcBef>
              <a:spcAft>
                <a:spcPts val="0"/>
              </a:spcAft>
              <a:buSzPts val="1400"/>
              <a:buNone/>
              <a:defRPr/>
            </a:lvl6pPr>
            <a:lvl7pPr lvl="6" rtl="1">
              <a:spcBef>
                <a:spcPts val="0"/>
              </a:spcBef>
              <a:spcAft>
                <a:spcPts val="0"/>
              </a:spcAft>
              <a:buSzPts val="1400"/>
              <a:buNone/>
              <a:defRPr/>
            </a:lvl7pPr>
            <a:lvl8pPr lvl="7" rtl="1">
              <a:spcBef>
                <a:spcPts val="0"/>
              </a:spcBef>
              <a:spcAft>
                <a:spcPts val="0"/>
              </a:spcAft>
              <a:buSzPts val="1400"/>
              <a:buNone/>
              <a:defRPr/>
            </a:lvl8pPr>
            <a:lvl9pPr lvl="8" rtl="1">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iro.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adlet.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unesco.org/en/sustainable-developmen/education" TargetMode="External"/><Relationship Id="rId7" Type="http://schemas.openxmlformats.org/officeDocument/2006/relationships/hyperlink" Target="https://www.globaleslernen.de/sites/default/files/files/pages/curriculum_framework_education_for_sustainable_development_barrierefrei.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education.ec.europa.eu/focus-topics/green-education/learning-for-the-green-transition" TargetMode="External"/><Relationship Id="rId5" Type="http://schemas.openxmlformats.org/officeDocument/2006/relationships/hyperlink" Target="https://www.oecd.org/education/education-policy-outlook-4cf5b585-en.htm" TargetMode="External"/><Relationship Id="rId4" Type="http://schemas.openxmlformats.org/officeDocument/2006/relationships/hyperlink" Target="https://www.unesco.org/en/education-sustainable-development/need-kno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p:nvPr/>
        </p:nvSpPr>
        <p:spPr>
          <a:xfrm>
            <a:off x="1506583" y="2376397"/>
            <a:ext cx="9144000" cy="2387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6000" b="1">
                <a:solidFill>
                  <a:srgbClr val="025952"/>
                </a:solidFill>
                <a:latin typeface="Calibri"/>
                <a:ea typeface="Calibri"/>
                <a:cs typeface="Calibri"/>
                <a:sym typeface="Calibri"/>
              </a:rPr>
              <a:t>קידום חינוך רלוונטי במדע לקיימות (2)</a:t>
            </a:r>
            <a:endParaRPr sz="60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3">
            <a:alphaModFix/>
          </a:blip>
          <a:srcRect/>
          <a:stretch/>
        </p:blipFill>
        <p:spPr>
          <a:xfrm>
            <a:off x="10450083" y="1690412"/>
            <a:ext cx="1149734" cy="1666902"/>
          </a:xfrm>
          <a:prstGeom prst="rect">
            <a:avLst/>
          </a:prstGeom>
          <a:noFill/>
          <a:ln>
            <a:noFill/>
          </a:ln>
        </p:spPr>
      </p:pic>
      <p:pic>
        <p:nvPicPr>
          <p:cNvPr id="151" name="Google Shape;151;p22"/>
          <p:cNvPicPr preferRelativeResize="0"/>
          <p:nvPr/>
        </p:nvPicPr>
        <p:blipFill rotWithShape="1">
          <a:blip r:embed="rId4">
            <a:alphaModFix/>
          </a:blip>
          <a:srcRect/>
          <a:stretch/>
        </p:blipFill>
        <p:spPr>
          <a:xfrm>
            <a:off x="10048705" y="3822240"/>
            <a:ext cx="1952489" cy="271262"/>
          </a:xfrm>
          <a:prstGeom prst="rect">
            <a:avLst/>
          </a:prstGeom>
          <a:noFill/>
          <a:ln>
            <a:noFill/>
          </a:ln>
        </p:spPr>
      </p:pic>
      <p:sp>
        <p:nvSpPr>
          <p:cNvPr id="152" name="Google Shape;152;p22"/>
          <p:cNvSpPr txBox="1"/>
          <p:nvPr/>
        </p:nvSpPr>
        <p:spPr>
          <a:xfrm>
            <a:off x="304800" y="1916827"/>
            <a:ext cx="9971400" cy="3160500"/>
          </a:xfrm>
          <a:prstGeom prst="rect">
            <a:avLst/>
          </a:prstGeom>
          <a:noFill/>
          <a:ln>
            <a:noFill/>
          </a:ln>
        </p:spPr>
        <p:txBody>
          <a:bodyPr spcFirstLastPara="1" wrap="square" lIns="91425" tIns="91425" rIns="91425" bIns="91425" anchor="t" anchorCtr="0">
            <a:noAutofit/>
          </a:bodyPr>
          <a:lstStyle/>
          <a:p>
            <a:pPr marL="273050" marR="0" lvl="0" indent="-273050" algn="r" rtl="1">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הוועדה העולמית לסביבה ופיתוח (ועדת ברונדלנד, 1987): פיתוח בר קיימא הוא</a:t>
            </a:r>
            <a:endParaRPr sz="2400">
              <a:solidFill>
                <a:schemeClr val="dk1"/>
              </a:solidFill>
              <a:latin typeface="Calibri"/>
              <a:ea typeface="Calibri"/>
              <a:cs typeface="Calibri"/>
              <a:sym typeface="Calibri"/>
            </a:endParaRPr>
          </a:p>
          <a:p>
            <a:pPr marL="0" marR="0" lvl="0" indent="0" algn="r" rtl="1">
              <a:spcBef>
                <a:spcPts val="1000"/>
              </a:spcBef>
              <a:spcAft>
                <a:spcPts val="0"/>
              </a:spcAft>
              <a:buNone/>
            </a:pPr>
            <a:r>
              <a:rPr lang="de-DE" sz="2400" i="1">
                <a:solidFill>
                  <a:schemeClr val="dk1"/>
                </a:solidFill>
                <a:latin typeface="Calibri"/>
                <a:ea typeface="Calibri"/>
                <a:cs typeface="Calibri"/>
                <a:sym typeface="Calibri"/>
              </a:rPr>
              <a:t>"פיתוח העונה על צורכי ההווה מבלי לפגוע ביכולתם של הדורות הבאים לספק את צרכיהם."</a:t>
            </a:r>
            <a:endParaRPr sz="2400" i="1">
              <a:solidFill>
                <a:schemeClr val="dk1"/>
              </a:solidFill>
              <a:latin typeface="Calibri"/>
              <a:ea typeface="Calibri"/>
              <a:cs typeface="Calibri"/>
              <a:sym typeface="Calibri"/>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 </a:t>
            </a:r>
            <a:r>
              <a:rPr lang="de-DE" sz="2400" i="1">
                <a:solidFill>
                  <a:schemeClr val="dk1"/>
                </a:solidFill>
                <a:latin typeface="Calibri"/>
                <a:ea typeface="Calibri"/>
                <a:cs typeface="Calibri"/>
                <a:sym typeface="Calibri"/>
              </a:rPr>
              <a:t>פיתוח בר קיימא הוא הדרך שבה עלינו לחיות היום אם אנו רוצים מחר טוב יותר, על ידי מתן מענה לצרכים הנוכחיים מבלי לפגוע בסיכויים של הדורות הבאים לספק את צרכיהם. ההישרדות של החברות שלנו ושל כוכב הלכת המשותף שלנו תלויה בעולם בר קיימא יותר.</a:t>
            </a:r>
            <a:r>
              <a:rPr lang="de-DE" sz="2400">
                <a:solidFill>
                  <a:schemeClr val="dk1"/>
                </a:solidFill>
                <a:latin typeface="Calibri"/>
                <a:ea typeface="Calibri"/>
                <a:cs typeface="Calibri"/>
                <a:sym typeface="Calibri"/>
              </a:rPr>
              <a:t>" (או"ם, w.y.)</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53" name="Google Shape;153;p22"/>
          <p:cNvSpPr txBox="1"/>
          <p:nvPr/>
        </p:nvSpPr>
        <p:spPr>
          <a:xfrm>
            <a:off x="0" y="365125"/>
            <a:ext cx="12192000" cy="16989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הגדרות של קיימות ופיתוח בר קיימא</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descr="data:image/jpeg;base64,/9j/4AAQSkZJRgABAQAAAQABAAD/2wCEAAkGBxQHBhUTBxMWFRQXGR0ZFxcVGBYUHBwWKh0iHCAbHyUZKDQkICYrIR4cLT0iKjUvOjE5HCI3RDYtNzQuLjcBCgoKDg0OGxAQGzQlIB40LDc1LTc0NC81LzcsNywxLDIvMDQsLC8sNC80LCwsLCwsLSwsNjQsLDQ0LCwsLCwsLP/AABEIAFIAeAMBEQACEQEDEQH/xAAcAAEAAgMBAQEAAAAAAAAAAAAABQYCBAcDCAH/xAAxEAACAgEDAwIFAwMFAQAAAAABAgADEQQFEgYhMQdBEyJRYXEUMkKBocFSkbHR8Bb/xAAaAQEAAgMBAAAAAAAAAAAAAAAAAQIDBAUG/8QAJBEBAAICAQQCAgMAAAAAAAAAAAECAxEEBRIhMUFRExQjYZH/2gAMAwEAAhEDEQA/AO4wEBAQEBAQEBAQEBAQEBAQEBAQKV1X6kafp3cDSEa6wfvCEAL9iT7/AGlZtp0ON07Jmr371CY6S6qp6p0ZfQ5VlOHRsclPt48j7yYnbByeLfj21b/U7JaxAQEBAQEBAQEBAQED529RNku2vqe5tQrFLGLo+CQQfbP1H0mKfEvVcHPS+GIifMfC6eieyW6Y26nUqyI6hEDAjlg5Ld/b7y1Ptz+rZ6W1SPMw6jfcunr5XsFX6sQo/vLuKx0+qTU5/TOr488WDY/2ge0BA/CeIy3iBo7TvNG8Ix2u1bApwxU5wf8A3vA34GD2hCA5AJ8ZIGYGWcmB+wEBAQNW7XUrqhVfZWLG8Vsy8j+Ae5heKX13RE6+21CiO3/Q1a/bGG5ILEX5+JBb5l7g4Hnv7QOc7VpztfQmlfZ1t0172JVca6GD8BY2SysvbAJPLEDd6g3TXbPu+nrqfUWhFp+JYKc12ZcrYx4Ke/H2yvHt58QG4bvq9P1Jca7dSa01dKIgoJRqWQfEOQmSFbIyD2wPMD3G46q/qLXV6pr/AIAqu4caiFXHELjKd2IzggtyyewxAg9Pfrdr6W29Nva2tTQRbYaWZ0vVQEqZVQtwHzADAzgfN9Qs+lu1mt60Zfj2pVXVVZwNPGt3IYWV8iuRg/DPkkZI7+wQvqA7a+imnetFx1D5zqKK7tWKKQc5RlQH4hI7D28/TITHTarR6la74Vdiq9VIDmuxVZ15c/mI4k/MsC9QEBAQOD9TdGa/UdZWGqp3+JZyS4ftAz2Jb24j2+0xTWdvScfmYK8eImfUendNOhr06i05YAAn6nHczK85adz4ekIICAgICAgICAgICAgVXr7q89JaOt0pNpdseeIAHfzg9/oJW1tNzh8T9i0xvWlj0Gp/WaJLACvNQ2D5GRnBlmrevbaY+nvCpAQEBAQEBAQEBAQEDzupW9cXKGHnDAHv/WExMx6Ru3W6t9fqBrq61qBH6dlOSwx/Lv8AX8SI2zXjFFazWZ38oDoEbn+uv/8Aqf2Z+TPH92f48f44+srXu35bPM/W7a/h9tLe/VSnat+agVM6I3F7AQMH3wPfH+Im7Jh6XfJj79+/hf6LRfSrVHKsAQfse4l3MmJidSzhBAQEBAQEBAQNDdd5o2esHdLkqDHA5kDJ+0iZiPbJjw3yeKRtD9baPUb506B0zcAzENyVuIZPoGHiRbcx4Z+JfHiy/wA0JXpzTXaPY6k3V/iXKoDt5yf8/mTHryw57UtkmaRqElJYlC3r0t0+67417WOiu3J61xgn3wfIzKTTy6WLqeTHj7NevlZ983ijpfZ/iaw8UXCqo7knwFAlpnUNTDhvnv219yquxequm3Pclq1Fb08jhWYgjPsDjxmVi7czdLyY6d0TvToEu5hAQEBAQOadceprbNurafZ60dk7O9mccvPEAYz+ZSbefDr8PpsZad951Epv0/63HVdTregruTBKgkqV/wBQz/xJrbbX5vCnjzExO4lXPVjpDV71u1d+1L8VQgQoGUFTknI5HGDn+0raJ3ttdN5eLFSaX8f2uPQGzWbD0vXTuBy4JYgHIXJzxH4lqxqGhzc1c2ab19LFLNUgIFB9Ydlt3XYEbQKXNT8mRe5KkYyB74/7lbOn0vNTHlmLeNuP7DsV+8bolWjrfPIZOCAoz3JJ8YmP27ubPjx0m1pfTla8UAPsJmePllAQEBAQOJeonQuqHUFl+2VNdXaeXydyre4I8/1mOYnb0PB52L8UUvOphZPSbo+7ZHs1G7L8NnAVKyQSFzklseM/STWJ9y1OpcumXVKedfLpMu5JAQEBAQMVQIflAH4EJ2yhBAQEBAQEBAQEBAQEBAQEBAQEBA//2Q=="/>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23" descr="data:image/jpeg;base64,/9j/4AAQSkZJRgABAQAAAQABAAD/2wCEAAkGBxQHBhUTBxMWFRQXGR0ZFxcVGBYUHBwWKh0iHCAbHyUZKDQkICYrIR4cLT0iKjUvOjE5HCI3RDYtNzQuLjcBCgoKDg0OGxAQGzQlIB40LDc1LTc0NC81LzcsNywxLDIvMDQsLC8sNC80LCwsLCwsLSwsNjQsLDQ0LCwsLCwsLP/AABEIAFIAeAMBEQACEQEDEQH/xAAcAAEAAgMBAQEAAAAAAAAAAAAABQYCBAcDCAH/xAAxEAACAgEDAwIFAwMFAQAAAAABAgADEQQFEgYhMQdBEyJRYXEUMkKBocFSkbHR8Bb/xAAaAQEAAgMBAAAAAAAAAAAAAAAAAQIDBAUG/8QAJBEBAAICAQQCAgMAAAAAAAAAAAECAxEEBRIhMUFRExQjYZH/2gAMAwEAAhEDEQA/AO4wEBAQEBAQEBAQEBAQEBAQEBAQKV1X6kafp3cDSEa6wfvCEAL9iT7/AGlZtp0ON07Jmr371CY6S6qp6p0ZfQ5VlOHRsclPt48j7yYnbByeLfj21b/U7JaxAQEBAQEBAQEBAQED529RNku2vqe5tQrFLGLo+CQQfbP1H0mKfEvVcHPS+GIifMfC6eieyW6Y26nUqyI6hEDAjlg5Ld/b7y1Ptz+rZ6W1SPMw6jfcunr5XsFX6sQo/vLuKx0+qTU5/TOr488WDY/2ge0BA/CeIy3iBo7TvNG8Ix2u1bApwxU5wf8A3vA34GD2hCA5AJ8ZIGYGWcmB+wEBAQNW7XUrqhVfZWLG8Vsy8j+Ae5heKX13RE6+21CiO3/Q1a/bGG5ILEX5+JBb5l7g4Hnv7QOc7VpztfQmlfZ1t0172JVca6GD8BY2SysvbAJPLEDd6g3TXbPu+nrqfUWhFp+JYKc12ZcrYx4Ke/H2yvHt58QG4bvq9P1Jca7dSa01dKIgoJRqWQfEOQmSFbIyD2wPMD3G46q/qLXV6pr/AIAqu4caiFXHELjKd2IzggtyyewxAg9Pfrdr6W29Nva2tTQRbYaWZ0vVQEqZVQtwHzADAzgfN9Qs+lu1mt60Zfj2pVXVVZwNPGt3IYWV8iuRg/DPkkZI7+wQvqA7a+imnetFx1D5zqKK7tWKKQc5RlQH4hI7D28/TITHTarR6la74Vdiq9VIDmuxVZ15c/mI4k/MsC9QEBAQOD9TdGa/UdZWGqp3+JZyS4ftAz2Jb24j2+0xTWdvScfmYK8eImfUendNOhr06i05YAAn6nHczK85adz4ekIICAgICAgICAgICAgVXr7q89JaOt0pNpdseeIAHfzg9/oJW1tNzh8T9i0xvWlj0Gp/WaJLACvNQ2D5GRnBlmrevbaY+nvCpAQEBAQEBAQEBAQEDzupW9cXKGHnDAHv/WExMx6Ru3W6t9fqBrq61qBH6dlOSwx/Lv8AX8SI2zXjFFazWZ38oDoEbn+uv/8Aqf2Z+TPH92f48f44+srXu35bPM/W7a/h9tLe/VSnat+agVM6I3F7AQMH3wPfH+Im7Jh6XfJj79+/hf6LRfSrVHKsAQfse4l3MmJidSzhBAQEBAQEBAQNDdd5o2esHdLkqDHA5kDJ+0iZiPbJjw3yeKRtD9baPUb506B0zcAzENyVuIZPoGHiRbcx4Z+JfHiy/wA0JXpzTXaPY6k3V/iXKoDt5yf8/mTHryw57UtkmaRqElJYlC3r0t0+67417WOiu3J61xgn3wfIzKTTy6WLqeTHj7NevlZ983ijpfZ/iaw8UXCqo7knwFAlpnUNTDhvnv219yquxequm3Pclq1Fb08jhWYgjPsDjxmVi7czdLyY6d0TvToEu5hAQEBAQOadceprbNurafZ60dk7O9mccvPEAYz+ZSbefDr8PpsZad951Epv0/63HVdTregruTBKgkqV/wBQz/xJrbbX5vCnjzExO4lXPVjpDV71u1d+1L8VQgQoGUFTknI5HGDn+0raJ3ttdN5eLFSaX8f2uPQGzWbD0vXTuBy4JYgHIXJzxH4lqxqGhzc1c2ab19LFLNUgIFB9Ydlt3XYEbQKXNT8mRe5KkYyB74/7lbOn0vNTHlmLeNuP7DsV+8bolWjrfPIZOCAoz3JJ8YmP27ubPjx0m1pfTla8UAPsJmePllAQEBAQOJeonQuqHUFl+2VNdXaeXydyre4I8/1mOYnb0PB52L8UUvOphZPSbo+7ZHs1G7L8NnAVKyQSFzklseM/STWJ9y1OpcumXVKedfLpMu5JAQEBAQMVQIflAH4EJ2yhBAQEBAQEBAQEBAQEBAQEBAQEBA//2Q=="/>
          <p:cNvSpPr/>
          <p:nvPr/>
        </p:nvSpPr>
        <p:spPr>
          <a:xfrm>
            <a:off x="1831975" y="7938"/>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23" descr="data:image/jpeg;base64,/9j/4AAQSkZJRgABAQAAAQABAAD/2wCEAAkGBxQHBhUTBxMWFRQXGR0ZFxcVGBYUHBwWKh0iHCAbHyUZKDQkICYrIR4cLT0iKjUvOjE5HCI3RDYtNzQuLjcBCgoKDg0OGxAQGzQlIB40LDc1LTc0NC81LzcsNywxLDIvMDQsLC8sNC80LCwsLCwsLSwsNjQsLDQ0LCwsLCwsLP/AABEIAFIAeAMBEQACEQEDEQH/xAAcAAEAAgMBAQEAAAAAAAAAAAAABQYCBAcDCAH/xAAxEAACAgEDAwIFAwMFAQAAAAABAgADEQQFEgYhMQdBEyJRYXEUMkKBocFSkbHR8Bb/xAAaAQEAAgMBAAAAAAAAAAAAAAAAAQIDBAUG/8QAJBEBAAICAQQCAgMAAAAAAAAAAAECAxEEBRIhMUFRExQjYZH/2gAMAwEAAhEDEQA/AO4wEBAQEBAQEBAQEBAQEBAQEBAQKV1X6kafp3cDSEa6wfvCEAL9iT7/AGlZtp0ON07Jmr371CY6S6qp6p0ZfQ5VlOHRsclPt48j7yYnbByeLfj21b/U7JaxAQEBAQEBAQEBAQED529RNku2vqe5tQrFLGLo+CQQfbP1H0mKfEvVcHPS+GIifMfC6eieyW6Y26nUqyI6hEDAjlg5Ld/b7y1Ptz+rZ6W1SPMw6jfcunr5XsFX6sQo/vLuKx0+qTU5/TOr488WDY/2ge0BA/CeIy3iBo7TvNG8Ix2u1bApwxU5wf8A3vA34GD2hCA5AJ8ZIGYGWcmB+wEBAQNW7XUrqhVfZWLG8Vsy8j+Ae5heKX13RE6+21CiO3/Q1a/bGG5ILEX5+JBb5l7g4Hnv7QOc7VpztfQmlfZ1t0172JVca6GD8BY2SysvbAJPLEDd6g3TXbPu+nrqfUWhFp+JYKc12ZcrYx4Ke/H2yvHt58QG4bvq9P1Jca7dSa01dKIgoJRqWQfEOQmSFbIyD2wPMD3G46q/qLXV6pr/AIAqu4caiFXHELjKd2IzggtyyewxAg9Pfrdr6W29Nva2tTQRbYaWZ0vVQEqZVQtwHzADAzgfN9Qs+lu1mt60Zfj2pVXVVZwNPGt3IYWV8iuRg/DPkkZI7+wQvqA7a+imnetFx1D5zqKK7tWKKQc5RlQH4hI7D28/TITHTarR6la74Vdiq9VIDmuxVZ15c/mI4k/MsC9QEBAQOD9TdGa/UdZWGqp3+JZyS4ftAz2Jb24j2+0xTWdvScfmYK8eImfUendNOhr06i05YAAn6nHczK85adz4ekIICAgICAgICAgICAgVXr7q89JaOt0pNpdseeIAHfzg9/oJW1tNzh8T9i0xvWlj0Gp/WaJLACvNQ2D5GRnBlmrevbaY+nvCpAQEBAQEBAQEBAQEDzupW9cXKGHnDAHv/WExMx6Ru3W6t9fqBrq61qBH6dlOSwx/Lv8AX8SI2zXjFFazWZ38oDoEbn+uv/8Aqf2Z+TPH92f48f44+srXu35bPM/W7a/h9tLe/VSnat+agVM6I3F7AQMH3wPfH+Im7Jh6XfJj79+/hf6LRfSrVHKsAQfse4l3MmJidSzhBAQEBAQEBAQNDdd5o2esHdLkqDHA5kDJ+0iZiPbJjw3yeKRtD9baPUb506B0zcAzENyVuIZPoGHiRbcx4Z+JfHiy/wA0JXpzTXaPY6k3V/iXKoDt5yf8/mTHryw57UtkmaRqElJYlC3r0t0+67417WOiu3J61xgn3wfIzKTTy6WLqeTHj7NevlZ983ijpfZ/iaw8UXCqo7knwFAlpnUNTDhvnv219yquxequm3Pclq1Fb08jhWYgjPsDjxmVi7czdLyY6d0TvToEu5hAQEBAQOadceprbNurafZ60dk7O9mccvPEAYz+ZSbefDr8PpsZad951Epv0/63HVdTregruTBKgkqV/wBQz/xJrbbX5vCnjzExO4lXPVjpDV71u1d+1L8VQgQoGUFTknI5HGDn+0raJ3ttdN5eLFSaX8f2uPQGzWbD0vXTuBy4JYgHIXJzxH4lqxqGhzc1c2ab19LFLNUgIFB9Ydlt3XYEbQKXNT8mRe5KkYyB74/7lbOn0vNTHlmLeNuP7DsV+8bolWjrfPIZOCAoz3JJ8YmP27ubPjx0m1pfTla8UAPsJmePllAQEBAQOJeonQuqHUFl+2VNdXaeXydyre4I8/1mOYnb0PB52L8UUvOphZPSbo+7ZHs1G7L8NnAVKyQSFzklseM/STWJ9y1OpcumXVKedfLpMu5JAQEBAQMVQIflAH4EJ2yhBAQEBAQEBAQEBAQEBAQEBAQEBA//2Q=="/>
          <p:cNvSpPr/>
          <p:nvPr/>
        </p:nvSpPr>
        <p:spPr>
          <a:xfrm>
            <a:off x="1984375" y="160338"/>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1" name="Google Shape;161;p23" descr="http://transfer-21.lernnetz.de/bilder/shared/logo_transfer21_small.gif"/>
          <p:cNvPicPr preferRelativeResize="0"/>
          <p:nvPr/>
        </p:nvPicPr>
        <p:blipFill rotWithShape="1">
          <a:blip r:embed="rId3">
            <a:alphaModFix/>
          </a:blip>
          <a:srcRect/>
          <a:stretch/>
        </p:blipFill>
        <p:spPr>
          <a:xfrm>
            <a:off x="8240006" y="2684918"/>
            <a:ext cx="2427995" cy="1608179"/>
          </a:xfrm>
          <a:prstGeom prst="rect">
            <a:avLst/>
          </a:prstGeom>
          <a:noFill/>
          <a:ln>
            <a:noFill/>
          </a:ln>
        </p:spPr>
      </p:pic>
      <p:sp>
        <p:nvSpPr>
          <p:cNvPr id="162" name="Google Shape;162;p23"/>
          <p:cNvSpPr txBox="1"/>
          <p:nvPr/>
        </p:nvSpPr>
        <p:spPr>
          <a:xfrm>
            <a:off x="1981200" y="485800"/>
            <a:ext cx="8229600" cy="11430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מטרות</a:t>
            </a:r>
            <a:endParaRPr sz="4400" b="1">
              <a:solidFill>
                <a:schemeClr val="dk1"/>
              </a:solidFill>
              <a:latin typeface="Calibri"/>
              <a:ea typeface="Calibri"/>
              <a:cs typeface="Calibri"/>
              <a:sym typeface="Calibri"/>
            </a:endParaRPr>
          </a:p>
          <a:p>
            <a:pPr marL="0" lvl="0" indent="0" algn="r" rtl="1">
              <a:spcBef>
                <a:spcPts val="0"/>
              </a:spcBef>
              <a:spcAft>
                <a:spcPts val="0"/>
              </a:spcAft>
              <a:buNone/>
            </a:pPr>
            <a:r>
              <a:rPr lang="de-DE" sz="3600" b="1">
                <a:solidFill>
                  <a:schemeClr val="dk1"/>
                </a:solidFill>
                <a:latin typeface="Calibri"/>
                <a:ea typeface="Calibri"/>
                <a:cs typeface="Calibri"/>
                <a:sym typeface="Calibri"/>
              </a:rPr>
              <a:t> </a:t>
            </a:r>
            <a:endParaRPr sz="3600" b="1">
              <a:solidFill>
                <a:schemeClr val="dk1"/>
              </a:solidFill>
              <a:latin typeface="Calibri"/>
              <a:ea typeface="Calibri"/>
              <a:cs typeface="Calibri"/>
              <a:sym typeface="Calibri"/>
            </a:endParaRPr>
          </a:p>
          <a:p>
            <a:pPr marL="0" lvl="0" indent="0" algn="r" rtl="1">
              <a:spcBef>
                <a:spcPts val="0"/>
              </a:spcBef>
              <a:spcAft>
                <a:spcPts val="0"/>
              </a:spcAft>
              <a:buNone/>
            </a:pPr>
            <a:r>
              <a:rPr lang="de-DE" sz="4400" b="1">
                <a:solidFill>
                  <a:schemeClr val="dk1"/>
                </a:solidFill>
                <a:latin typeface="Calibri"/>
                <a:ea typeface="Calibri"/>
                <a:cs typeface="Calibri"/>
                <a:sym typeface="Calibri"/>
              </a:rPr>
              <a:t>של ESD</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4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63" name="Google Shape;163;p23"/>
          <p:cNvSpPr txBox="1"/>
          <p:nvPr/>
        </p:nvSpPr>
        <p:spPr>
          <a:xfrm>
            <a:off x="474617" y="2056818"/>
            <a:ext cx="6491100" cy="3456300"/>
          </a:xfrm>
          <a:prstGeom prst="rect">
            <a:avLst/>
          </a:prstGeom>
          <a:noFill/>
          <a:ln>
            <a:noFill/>
          </a:ln>
        </p:spPr>
        <p:txBody>
          <a:bodyPr spcFirstLastPara="1" wrap="square" lIns="91425" tIns="91425" rIns="91425" bIns="91425" anchor="t" anchorCtr="0">
            <a:noAutofit/>
          </a:bodyPr>
          <a:lstStyle/>
          <a:p>
            <a:pPr marL="0" marR="0" lvl="0" indent="0" algn="r" rtl="1">
              <a:spcBef>
                <a:spcPts val="0"/>
              </a:spcBef>
              <a:spcAft>
                <a:spcPts val="0"/>
              </a:spcAft>
              <a:buNone/>
            </a:pPr>
            <a:r>
              <a:rPr lang="de-DE" sz="2400">
                <a:solidFill>
                  <a:schemeClr val="dk1"/>
                </a:solidFill>
                <a:latin typeface="Calibri"/>
                <a:ea typeface="Calibri"/>
                <a:cs typeface="Calibri"/>
                <a:sym typeface="Calibri"/>
              </a:rPr>
              <a:t>"</a:t>
            </a:r>
            <a:r>
              <a:rPr lang="de-DE" sz="2400" i="1">
                <a:solidFill>
                  <a:schemeClr val="dk1"/>
                </a:solidFill>
                <a:latin typeface="Calibri"/>
                <a:ea typeface="Calibri"/>
                <a:cs typeface="Calibri"/>
                <a:sym typeface="Calibri"/>
              </a:rPr>
              <a:t>חינוך לפיתוח בר קיימא (ESD) מאפשר ללומד השתתפות פעילה בניתוח והערכת תהליכים של פיתוח לא בר קיימא, לכוון את חייו על עקרונות של קיימות ולהתחיל תהליכי פיתוח בר קיימא עם אחרים ברמה הגלובלית והמקומית.</a:t>
            </a:r>
            <a:endParaRPr sz="2400" i="1">
              <a:solidFill>
                <a:schemeClr val="dk1"/>
              </a:solidFill>
              <a:latin typeface="Calibri"/>
              <a:ea typeface="Calibri"/>
              <a:cs typeface="Calibri"/>
              <a:sym typeface="Calibri"/>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a:p>
            <a:pPr marL="0" lvl="0" indent="0" algn="r" rtl="1">
              <a:spcBef>
                <a:spcPts val="0"/>
              </a:spcBef>
              <a:spcAft>
                <a:spcPts val="0"/>
              </a:spcAft>
              <a:buNone/>
            </a:pPr>
            <a:r>
              <a:rPr lang="de-DE" sz="2000">
                <a:solidFill>
                  <a:schemeClr val="dk1"/>
                </a:solidFill>
                <a:latin typeface="Calibri"/>
                <a:ea typeface="Calibri"/>
                <a:cs typeface="Calibri"/>
                <a:sym typeface="Calibri"/>
              </a:rPr>
              <a:t>(מסגרת עשור עולמית גרמנית: העברה 21)</a:t>
            </a:r>
            <a:endParaRPr sz="20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4" descr="http://www.siemens.com.au/web_images/AboutUs/Sustainability/PublishingImages/a_sustainability_circle.jpg"/>
          <p:cNvPicPr preferRelativeResize="0"/>
          <p:nvPr/>
        </p:nvPicPr>
        <p:blipFill rotWithShape="1">
          <a:blip r:embed="rId3">
            <a:alphaModFix/>
          </a:blip>
          <a:srcRect/>
          <a:stretch/>
        </p:blipFill>
        <p:spPr>
          <a:xfrm>
            <a:off x="6960096" y="2132856"/>
            <a:ext cx="3621782" cy="3210322"/>
          </a:xfrm>
          <a:prstGeom prst="rect">
            <a:avLst/>
          </a:prstGeom>
          <a:noFill/>
          <a:ln>
            <a:noFill/>
          </a:ln>
        </p:spPr>
      </p:pic>
      <p:sp>
        <p:nvSpPr>
          <p:cNvPr id="169" name="Google Shape;169;p24"/>
          <p:cNvSpPr txBox="1"/>
          <p:nvPr/>
        </p:nvSpPr>
        <p:spPr>
          <a:xfrm>
            <a:off x="1981200" y="557808"/>
            <a:ext cx="8229600" cy="1143000"/>
          </a:xfrm>
          <a:prstGeom prst="rect">
            <a:avLst/>
          </a:prstGeom>
          <a:noFill/>
          <a:ln>
            <a:noFill/>
          </a:ln>
        </p:spPr>
        <p:txBody>
          <a:bodyPr spcFirstLastPara="1" wrap="square" lIns="91425" tIns="91425" rIns="91425" bIns="91425" anchor="t" anchorCtr="0">
            <a:noAutofit/>
          </a:bodyPr>
          <a:lstStyle/>
          <a:p>
            <a:pPr marL="0" marR="0" lvl="0" indent="0" algn="r" rtl="1">
              <a:spcBef>
                <a:spcPts val="0"/>
              </a:spcBef>
              <a:spcAft>
                <a:spcPts val="0"/>
              </a:spcAft>
              <a:buNone/>
            </a:pPr>
            <a:r>
              <a:rPr lang="de-DE" sz="3600" b="1">
                <a:solidFill>
                  <a:schemeClr val="dk1"/>
                </a:solidFill>
                <a:latin typeface="Calibri"/>
                <a:ea typeface="Calibri"/>
                <a:cs typeface="Calibri"/>
                <a:sym typeface="Calibri"/>
              </a:rPr>
              <a:t>מטרות ESD</a:t>
            </a:r>
            <a:endParaRPr sz="36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4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70" name="Google Shape;170;p24"/>
          <p:cNvSpPr txBox="1"/>
          <p:nvPr/>
        </p:nvSpPr>
        <p:spPr>
          <a:xfrm>
            <a:off x="1991544" y="1484784"/>
            <a:ext cx="5112600" cy="4752600"/>
          </a:xfrm>
          <a:prstGeom prst="rect">
            <a:avLst/>
          </a:prstGeom>
          <a:noFill/>
          <a:ln>
            <a:noFill/>
          </a:ln>
        </p:spPr>
        <p:txBody>
          <a:bodyPr spcFirstLastPara="1" wrap="square" lIns="91425" tIns="91425" rIns="91425" bIns="91425" anchor="t" anchorCtr="0">
            <a:noAutofit/>
          </a:bodyPr>
          <a:lstStyle/>
          <a:p>
            <a:pPr marL="0" marR="0" lvl="0" indent="0" algn="r" rtl="1">
              <a:spcBef>
                <a:spcPts val="0"/>
              </a:spcBef>
              <a:spcAft>
                <a:spcPts val="0"/>
              </a:spcAft>
              <a:buNone/>
            </a:pPr>
            <a:r>
              <a:rPr lang="de-DE"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marR="0" lvl="0" indent="0" algn="r" rtl="1">
              <a:spcBef>
                <a:spcPts val="1000"/>
              </a:spcBef>
              <a:spcAft>
                <a:spcPts val="0"/>
              </a:spcAft>
              <a:buNone/>
            </a:pPr>
            <a:r>
              <a:rPr lang="de-DE" sz="2400" i="1">
                <a:solidFill>
                  <a:schemeClr val="dk1"/>
                </a:solidFill>
                <a:latin typeface="Calibri"/>
                <a:ea typeface="Calibri"/>
                <a:cs typeface="Calibri"/>
                <a:sym typeface="Calibri"/>
              </a:rPr>
              <a:t>ESD מציע חזון הוליסטי ובינתחומי של חינוך שמטרתו ידע ומיומנויות חשובים לפיתוח בר-קיימא של הפלנטה שלנו.</a:t>
            </a:r>
            <a:endParaRPr sz="2400" i="1">
              <a:solidFill>
                <a:schemeClr val="dk1"/>
              </a:solidFill>
              <a:latin typeface="Calibri"/>
              <a:ea typeface="Calibri"/>
              <a:cs typeface="Calibri"/>
              <a:sym typeface="Calibri"/>
            </a:endParaRPr>
          </a:p>
          <a:p>
            <a:pPr marL="0" marR="0" lvl="0" indent="0" algn="r" rtl="1">
              <a:spcBef>
                <a:spcPts val="1000"/>
              </a:spcBef>
              <a:spcAft>
                <a:spcPts val="0"/>
              </a:spcAft>
              <a:buNone/>
            </a:pPr>
            <a:r>
              <a:rPr lang="de-DE"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228600" marR="0" lvl="0" indent="-76200" algn="r" rtl="1">
              <a:spcBef>
                <a:spcPts val="1000"/>
              </a:spcBef>
              <a:spcAft>
                <a:spcPts val="0"/>
              </a:spcAft>
              <a:buNone/>
            </a:pPr>
            <a:r>
              <a:rPr lang="de-DE" sz="2400" i="1">
                <a:solidFill>
                  <a:schemeClr val="dk1"/>
                </a:solidFill>
                <a:latin typeface="Calibri"/>
                <a:ea typeface="Calibri"/>
                <a:cs typeface="Calibri"/>
                <a:sym typeface="Calibri"/>
              </a:rPr>
              <a:t>"ESD שואפת לאפשר לסטודנטים לעצב באופן פעיל סביבה תואמת אקולוגית, חזקה כלכלית והוגנת מבחינה חברתית לחיים תוך התחשבות בעקרונות דמוקרטיים ובמגוון תרבותי."    </a:t>
            </a:r>
            <a:endParaRPr sz="2400" i="1">
              <a:solidFill>
                <a:schemeClr val="dk1"/>
              </a:solidFill>
              <a:latin typeface="Calibri"/>
              <a:ea typeface="Calibri"/>
              <a:cs typeface="Calibri"/>
              <a:sym typeface="Calibri"/>
            </a:endParaRPr>
          </a:p>
          <a:p>
            <a:pPr marL="228600" marR="0" lvl="0" indent="-76200" algn="r" rtl="1">
              <a:spcBef>
                <a:spcPts val="1000"/>
              </a:spcBef>
              <a:spcAft>
                <a:spcPts val="0"/>
              </a:spcAft>
              <a:buNone/>
            </a:pPr>
            <a:endParaRPr sz="2800">
              <a:solidFill>
                <a:schemeClr val="dk1"/>
              </a:solidFill>
              <a:latin typeface="Calibri"/>
              <a:ea typeface="Calibri"/>
              <a:cs typeface="Calibri"/>
              <a:sym typeface="Calibri"/>
            </a:endParaRPr>
          </a:p>
          <a:p>
            <a:pPr marL="228600" marR="0" lvl="0" indent="-76200" algn="r" rtl="1">
              <a:spcBef>
                <a:spcPts val="100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r>
              <a:rPr lang="de-DE" sz="2800">
                <a:solidFill>
                  <a:schemeClr val="dk1"/>
                </a:solidFill>
                <a:latin typeface="Calibri"/>
                <a:ea typeface="Calibri"/>
                <a:cs typeface="Calibri"/>
                <a:sym typeface="Calibri"/>
              </a:rPr>
              <a:t>(שרי החינוך הגרמנים, 2006)   </a:t>
            </a: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p:nvPr/>
        </p:nvSpPr>
        <p:spPr>
          <a:xfrm>
            <a:off x="1981200" y="557808"/>
            <a:ext cx="8229600" cy="1143000"/>
          </a:xfrm>
          <a:prstGeom prst="rect">
            <a:avLst/>
          </a:prstGeom>
          <a:noFill/>
          <a:ln>
            <a:noFill/>
          </a:ln>
        </p:spPr>
        <p:txBody>
          <a:bodyPr spcFirstLastPara="1" wrap="square" lIns="91425" tIns="91425" rIns="91425" bIns="91425" anchor="t" anchorCtr="0">
            <a:noAutofit/>
          </a:bodyPr>
          <a:lstStyle/>
          <a:p>
            <a:pPr marL="0" marR="0" lvl="0" indent="0" algn="r" rtl="1">
              <a:spcBef>
                <a:spcPts val="0"/>
              </a:spcBef>
              <a:spcAft>
                <a:spcPts val="0"/>
              </a:spcAft>
              <a:buNone/>
            </a:pPr>
            <a:r>
              <a:rPr lang="de-DE" sz="3600" b="1">
                <a:solidFill>
                  <a:schemeClr val="dk1"/>
                </a:solidFill>
                <a:latin typeface="Calibri"/>
                <a:ea typeface="Calibri"/>
                <a:cs typeface="Calibri"/>
                <a:sym typeface="Calibri"/>
              </a:rPr>
              <a:t>ESD: מה זה ומה לא (Huber, 2001)</a:t>
            </a:r>
            <a:endParaRPr sz="36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76" name="Google Shape;176;p25"/>
          <p:cNvSpPr txBox="1"/>
          <p:nvPr/>
        </p:nvSpPr>
        <p:spPr>
          <a:xfrm>
            <a:off x="1120686" y="1493492"/>
            <a:ext cx="9660600" cy="4752600"/>
          </a:xfrm>
          <a:prstGeom prst="rect">
            <a:avLst/>
          </a:prstGeom>
          <a:noFill/>
          <a:ln>
            <a:noFill/>
          </a:ln>
        </p:spPr>
        <p:txBody>
          <a:bodyPr spcFirstLastPara="1" wrap="square" lIns="91425" tIns="91425" rIns="91425" bIns="91425" anchor="t" anchorCtr="0">
            <a:noAutofit/>
          </a:bodyPr>
          <a:lstStyle/>
          <a:p>
            <a:pPr marL="0" marR="0" lvl="0" indent="0" algn="r" rtl="1">
              <a:spcBef>
                <a:spcPts val="0"/>
              </a:spcBef>
              <a:spcAft>
                <a:spcPts val="0"/>
              </a:spcAft>
              <a:buNone/>
            </a:pPr>
            <a:r>
              <a:rPr lang="de-DE" sz="2400">
                <a:solidFill>
                  <a:schemeClr val="dk1"/>
                </a:solidFill>
                <a:latin typeface="Calibri"/>
                <a:ea typeface="Calibri"/>
                <a:cs typeface="Calibri"/>
                <a:sym typeface="Calibri"/>
              </a:rPr>
              <a:t>חינוך לפיתוח בר קיימא </a:t>
            </a:r>
            <a:endParaRPr sz="2400">
              <a:solidFill>
                <a:schemeClr val="dk1"/>
              </a:solidFill>
              <a:latin typeface="Calibri"/>
              <a:ea typeface="Calibri"/>
              <a:cs typeface="Calibri"/>
              <a:sym typeface="Calibri"/>
            </a:endParaRPr>
          </a:p>
          <a:p>
            <a:pPr marL="0" marR="0" lvl="0" indent="0" algn="r" rtl="1">
              <a:spcBef>
                <a:spcPts val="1000"/>
              </a:spcBef>
              <a:spcAft>
                <a:spcPts val="0"/>
              </a:spcAft>
              <a:buNone/>
            </a:pPr>
            <a:r>
              <a:rPr lang="de-DE" sz="2400">
                <a:solidFill>
                  <a:schemeClr val="dk1"/>
                </a:solidFill>
                <a:latin typeface="Calibri"/>
                <a:ea typeface="Calibri"/>
                <a:cs typeface="Calibri"/>
                <a:sym typeface="Calibri"/>
              </a:rPr>
              <a:t>• אינו מכוון רק להגנה על הסביבה מפני נזקים או שמירה על הטבע, אלא מכוון גם לפיתוח ושינויים; </a:t>
            </a:r>
            <a:endParaRPr sz="2400">
              <a:solidFill>
                <a:schemeClr val="dk1"/>
              </a:solidFill>
              <a:latin typeface="Calibri"/>
              <a:ea typeface="Calibri"/>
              <a:cs typeface="Calibri"/>
              <a:sym typeface="Calibri"/>
            </a:endParaRPr>
          </a:p>
          <a:p>
            <a:pPr marL="0" marR="0" lvl="0" indent="0" algn="r" rtl="1">
              <a:spcBef>
                <a:spcPts val="1000"/>
              </a:spcBef>
              <a:spcAft>
                <a:spcPts val="0"/>
              </a:spcAft>
              <a:buNone/>
            </a:pPr>
            <a:r>
              <a:rPr lang="de-DE" sz="2400">
                <a:solidFill>
                  <a:schemeClr val="dk1"/>
                </a:solidFill>
                <a:latin typeface="Calibri"/>
                <a:ea typeface="Calibri"/>
                <a:cs typeface="Calibri"/>
                <a:sym typeface="Calibri"/>
              </a:rPr>
              <a:t>• הוא לא רק אוסר או מחמיר אלא גם מפתה - הוא קורא ליצירתיות ופעילות; </a:t>
            </a:r>
            <a:endParaRPr sz="2400">
              <a:solidFill>
                <a:schemeClr val="dk1"/>
              </a:solidFill>
              <a:latin typeface="Calibri"/>
              <a:ea typeface="Calibri"/>
              <a:cs typeface="Calibri"/>
              <a:sym typeface="Calibri"/>
            </a:endParaRPr>
          </a:p>
          <a:p>
            <a:pPr marL="0" marR="0" lvl="0" indent="0" algn="r" rtl="1">
              <a:spcBef>
                <a:spcPts val="1000"/>
              </a:spcBef>
              <a:spcAft>
                <a:spcPts val="0"/>
              </a:spcAft>
              <a:buNone/>
            </a:pPr>
            <a:r>
              <a:rPr lang="de-DE" sz="2400">
                <a:solidFill>
                  <a:schemeClr val="dk1"/>
                </a:solidFill>
                <a:latin typeface="Calibri"/>
                <a:ea typeface="Calibri"/>
                <a:cs typeface="Calibri"/>
                <a:sym typeface="Calibri"/>
              </a:rPr>
              <a:t>• לא רק מעורר פחדים אלא גם מצביע על נקודות מבט; </a:t>
            </a:r>
            <a:endParaRPr sz="2400">
              <a:solidFill>
                <a:schemeClr val="dk1"/>
              </a:solidFill>
              <a:latin typeface="Calibri"/>
              <a:ea typeface="Calibri"/>
              <a:cs typeface="Calibri"/>
              <a:sym typeface="Calibri"/>
            </a:endParaRPr>
          </a:p>
          <a:p>
            <a:pPr marL="0" marR="0" lvl="0" indent="0" algn="r" rtl="1">
              <a:spcBef>
                <a:spcPts val="1000"/>
              </a:spcBef>
              <a:spcAft>
                <a:spcPts val="0"/>
              </a:spcAft>
              <a:buNone/>
            </a:pPr>
            <a:r>
              <a:rPr lang="de-DE" sz="2400">
                <a:solidFill>
                  <a:schemeClr val="dk1"/>
                </a:solidFill>
                <a:latin typeface="Calibri"/>
                <a:ea typeface="Calibri"/>
                <a:cs typeface="Calibri"/>
                <a:sym typeface="Calibri"/>
              </a:rPr>
              <a:t>• אינו מוגבל לאקולוגיה אלא כולל גם כלכלה ופוליטיקה, ומתחשב בתרבות; </a:t>
            </a:r>
            <a:endParaRPr sz="2400">
              <a:solidFill>
                <a:schemeClr val="dk1"/>
              </a:solidFill>
              <a:latin typeface="Calibri"/>
              <a:ea typeface="Calibri"/>
              <a:cs typeface="Calibri"/>
              <a:sym typeface="Calibri"/>
            </a:endParaRPr>
          </a:p>
          <a:p>
            <a:pPr marL="0" marR="0" lvl="0" indent="0" algn="r" rtl="1">
              <a:spcBef>
                <a:spcPts val="1000"/>
              </a:spcBef>
              <a:spcAft>
                <a:spcPts val="0"/>
              </a:spcAft>
              <a:buNone/>
            </a:pPr>
            <a:r>
              <a:rPr lang="de-DE" sz="2400">
                <a:solidFill>
                  <a:schemeClr val="dk1"/>
                </a:solidFill>
                <a:latin typeface="Calibri"/>
                <a:ea typeface="Calibri"/>
                <a:cs typeface="Calibri"/>
                <a:sym typeface="Calibri"/>
              </a:rPr>
              <a:t>• אינו נצמד לנקודות מבט מקומיות, אלא פועל במסגרת עולמית; </a:t>
            </a:r>
            <a:endParaRPr sz="2400">
              <a:solidFill>
                <a:schemeClr val="dk1"/>
              </a:solidFill>
              <a:latin typeface="Calibri"/>
              <a:ea typeface="Calibri"/>
              <a:cs typeface="Calibri"/>
              <a:sym typeface="Calibri"/>
            </a:endParaRPr>
          </a:p>
          <a:p>
            <a:pPr marL="0" marR="0" lvl="0" indent="0" algn="r" rtl="1">
              <a:spcBef>
                <a:spcPts val="1000"/>
              </a:spcBef>
              <a:spcAft>
                <a:spcPts val="0"/>
              </a:spcAft>
              <a:buNone/>
            </a:pPr>
            <a:r>
              <a:rPr lang="de-DE" sz="2400">
                <a:solidFill>
                  <a:schemeClr val="dk1"/>
                </a:solidFill>
                <a:latin typeface="Calibri"/>
                <a:ea typeface="Calibri"/>
                <a:cs typeface="Calibri"/>
                <a:sym typeface="Calibri"/>
              </a:rPr>
              <a:t>• מעוניין לנתח קשרים חברתיים והתפתחות לצד הפעולה בחיי היומיום של האדם עצמו. </a:t>
            </a:r>
            <a:endParaRPr sz="2400">
              <a:solidFill>
                <a:schemeClr val="dk1"/>
              </a:solidFill>
              <a:latin typeface="Calibri"/>
              <a:ea typeface="Calibri"/>
              <a:cs typeface="Calibri"/>
              <a:sym typeface="Calibri"/>
            </a:endParaRPr>
          </a:p>
          <a:p>
            <a:pPr marL="228600" marR="0" lvl="0" indent="-76200" algn="r" rtl="1">
              <a:spcBef>
                <a:spcPts val="1000"/>
              </a:spcBef>
              <a:spcAft>
                <a:spcPts val="0"/>
              </a:spcAft>
              <a:buNone/>
            </a:pPr>
            <a:endParaRPr sz="2800">
              <a:solidFill>
                <a:schemeClr val="dk1"/>
              </a:solidFill>
              <a:latin typeface="Calibri"/>
              <a:ea typeface="Calibri"/>
              <a:cs typeface="Calibri"/>
              <a:sym typeface="Calibri"/>
            </a:endParaRPr>
          </a:p>
          <a:p>
            <a:pPr marL="228600" marR="0" lvl="0" indent="-76200" algn="r" rtl="1">
              <a:spcBef>
                <a:spcPts val="1000"/>
              </a:spcBef>
              <a:spcAft>
                <a:spcPts val="0"/>
              </a:spcAft>
              <a:buNone/>
            </a:pP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6" descr="http://www.nachhaltigkeit-schuelerlabor.de/images/content/Logo-UN-dekade.jpg"/>
          <p:cNvPicPr preferRelativeResize="0"/>
          <p:nvPr/>
        </p:nvPicPr>
        <p:blipFill rotWithShape="1">
          <a:blip r:embed="rId3">
            <a:alphaModFix/>
          </a:blip>
          <a:srcRect b="21584"/>
          <a:stretch/>
        </p:blipFill>
        <p:spPr>
          <a:xfrm>
            <a:off x="8674276" y="2349248"/>
            <a:ext cx="1814213" cy="3312000"/>
          </a:xfrm>
          <a:prstGeom prst="rect">
            <a:avLst/>
          </a:prstGeom>
          <a:noFill/>
          <a:ln>
            <a:noFill/>
          </a:ln>
        </p:spPr>
      </p:pic>
      <p:sp>
        <p:nvSpPr>
          <p:cNvPr id="182" name="Google Shape;182;p26"/>
          <p:cNvSpPr txBox="1"/>
          <p:nvPr/>
        </p:nvSpPr>
        <p:spPr>
          <a:xfrm>
            <a:off x="608571" y="2349248"/>
            <a:ext cx="7394700" cy="4032300"/>
          </a:xfrm>
          <a:prstGeom prst="rect">
            <a:avLst/>
          </a:prstGeom>
          <a:noFill/>
          <a:ln>
            <a:noFill/>
          </a:ln>
        </p:spPr>
        <p:txBody>
          <a:bodyPr spcFirstLastPara="1" wrap="square" lIns="91425" tIns="91425" rIns="91425" bIns="91425" anchor="t" anchorCtr="0">
            <a:noAutofit/>
          </a:bodyPr>
          <a:lstStyle/>
          <a:p>
            <a:pPr marL="274320" marR="0" lvl="0" indent="-274320" algn="r" rtl="1">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העשור העולמי של האו"ם בנושא "חינוך לפיתוח בר קיימא" (DESD), 2005-2014</a:t>
            </a:r>
            <a:endParaRPr sz="2800">
              <a:solidFill>
                <a:schemeClr val="dk1"/>
              </a:solidFill>
              <a:latin typeface="Calibri"/>
              <a:ea typeface="Calibri"/>
              <a:cs typeface="Calibri"/>
              <a:sym typeface="Calibri"/>
            </a:endParaRPr>
          </a:p>
          <a:p>
            <a:pPr marL="274320" marR="0" lvl="0" indent="-274320" algn="r" rtl="1">
              <a:spcBef>
                <a:spcPts val="100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תלמידים זקוקים לכישורים מיוחדים לעיצוב חייהם, היום ובעתיד, בתוך חברה דמוקרטית</a:t>
            </a:r>
            <a:endParaRPr sz="2800">
              <a:solidFill>
                <a:schemeClr val="dk1"/>
              </a:solidFill>
              <a:latin typeface="Calibri"/>
              <a:ea typeface="Calibri"/>
              <a:cs typeface="Calibri"/>
              <a:sym typeface="Calibri"/>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כל התחומים ורמות ההשכלה מתבקשים לתרום</a:t>
            </a: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מכיוון שהפיתוחים במדע וטכנולוגיה הם חיוניים עבור רוב תחומי הפיתוח בר-קיימא, חינוך בנושאי STEM צריך לשלב באופן בולט פילוסופיית ESD בכל הרמות  </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83" name="Google Shape;183;p26"/>
          <p:cNvSpPr txBox="1"/>
          <p:nvPr/>
        </p:nvSpPr>
        <p:spPr>
          <a:xfrm>
            <a:off x="820783" y="652508"/>
            <a:ext cx="10515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תפקידו של חינוך STEM לפיתוח בר קיימא</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rgbClr val="025952"/>
                </a:solidFill>
                <a:latin typeface="Calibri"/>
                <a:ea typeface="Calibri"/>
                <a:cs typeface="Calibri"/>
                <a:sym typeface="Calibri"/>
              </a:rPr>
              <a:t>דגמים ומושגים עבור ESD</a:t>
            </a:r>
            <a:br>
              <a:rPr lang="de-DE" sz="4400" b="1">
                <a:solidFill>
                  <a:srgbClr val="025952"/>
                </a:solidFill>
                <a:latin typeface="Calibri"/>
                <a:ea typeface="Calibri"/>
                <a:cs typeface="Calibri"/>
                <a:sym typeface="Calibri"/>
              </a:rPr>
            </a:br>
            <a:endParaRPr sz="44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p:nvPr/>
        </p:nvSpPr>
        <p:spPr>
          <a:xfrm>
            <a:off x="313750" y="1494250"/>
            <a:ext cx="11385000" cy="4353300"/>
          </a:xfrm>
          <a:prstGeom prst="rect">
            <a:avLst/>
          </a:prstGeom>
          <a:noFill/>
          <a:ln>
            <a:noFill/>
          </a:ln>
        </p:spPr>
        <p:txBody>
          <a:bodyPr spcFirstLastPara="1" wrap="square" lIns="91425" tIns="91425" rIns="91425" bIns="91425" anchor="t" anchorCtr="0">
            <a:noAutofit/>
          </a:bodyPr>
          <a:lstStyle/>
          <a:p>
            <a:pPr marL="0" marR="0" lvl="0" indent="0" algn="r" rtl="1">
              <a:spcBef>
                <a:spcPts val="0"/>
              </a:spcBef>
              <a:spcAft>
                <a:spcPts val="0"/>
              </a:spcAft>
              <a:buNone/>
            </a:pPr>
            <a:r>
              <a:rPr lang="de-DE">
                <a:solidFill>
                  <a:schemeClr val="dk1"/>
                </a:solidFill>
                <a:latin typeface="Calibri"/>
                <a:ea typeface="Calibri"/>
                <a:cs typeface="Calibri"/>
                <a:sym typeface="Calibri"/>
              </a:rPr>
              <a:t>ליכולת עיצוב יש 12 כישורי משנה: היכולות ל</a:t>
            </a:r>
            <a:endParaRPr>
              <a:solidFill>
                <a:schemeClr val="dk1"/>
              </a:solidFill>
              <a:latin typeface="Calibri"/>
              <a:ea typeface="Calibri"/>
              <a:cs typeface="Calibri"/>
              <a:sym typeface="Calibri"/>
            </a:endParaRPr>
          </a:p>
          <a:p>
            <a:pPr marL="0" marR="0" lvl="0" indent="0" algn="r" rtl="1">
              <a:spcBef>
                <a:spcPts val="1000"/>
              </a:spcBef>
              <a:spcAft>
                <a:spcPts val="0"/>
              </a:spcAft>
              <a:buNone/>
            </a:pPr>
            <a:r>
              <a:rPr lang="de-DE">
                <a:solidFill>
                  <a:schemeClr val="dk1"/>
                </a:solidFill>
                <a:latin typeface="Calibri"/>
                <a:ea typeface="Calibri"/>
                <a:cs typeface="Calibri"/>
                <a:sym typeface="Calibri"/>
              </a:rPr>
              <a:t>• לאסוף ידע ברוח של פתיחות לעולם, תוך שילוב נקודות מבט חדשות</a:t>
            </a:r>
            <a:endParaRPr>
              <a:solidFill>
                <a:schemeClr val="dk1"/>
              </a:solidFill>
              <a:latin typeface="Calibri"/>
              <a:ea typeface="Calibri"/>
              <a:cs typeface="Calibri"/>
              <a:sym typeface="Calibri"/>
            </a:endParaRPr>
          </a:p>
          <a:p>
            <a:pPr marL="0" marR="0" lvl="0" indent="0" algn="r" rtl="1">
              <a:spcBef>
                <a:spcPts val="0"/>
              </a:spcBef>
              <a:spcAft>
                <a:spcPts val="0"/>
              </a:spcAft>
              <a:buNone/>
            </a:pPr>
            <a:r>
              <a:rPr lang="de-DE">
                <a:solidFill>
                  <a:schemeClr val="dk1"/>
                </a:solidFill>
                <a:latin typeface="Calibri"/>
                <a:ea typeface="Calibri"/>
                <a:cs typeface="Calibri"/>
                <a:sym typeface="Calibri"/>
              </a:rPr>
              <a:t>• לחשוב ולפעול בצורה צופה פני עתיד</a:t>
            </a:r>
            <a:endParaRPr>
              <a:solidFill>
                <a:schemeClr val="dk1"/>
              </a:solidFill>
              <a:latin typeface="Calibri"/>
              <a:ea typeface="Calibri"/>
              <a:cs typeface="Calibri"/>
              <a:sym typeface="Calibri"/>
            </a:endParaRPr>
          </a:p>
          <a:p>
            <a:pPr marL="0" marR="0" lvl="0" indent="0" algn="r" rtl="1">
              <a:spcBef>
                <a:spcPts val="1000"/>
              </a:spcBef>
              <a:spcAft>
                <a:spcPts val="0"/>
              </a:spcAft>
              <a:buNone/>
            </a:pPr>
            <a:r>
              <a:rPr lang="de-DE">
                <a:solidFill>
                  <a:schemeClr val="dk1"/>
                </a:solidFill>
                <a:latin typeface="Calibri"/>
                <a:ea typeface="Calibri"/>
                <a:cs typeface="Calibri"/>
                <a:sym typeface="Calibri"/>
              </a:rPr>
              <a:t>• לרכוש ידע ופעולה בצורה בינתחומית</a:t>
            </a:r>
            <a:endParaRPr>
              <a:solidFill>
                <a:schemeClr val="dk1"/>
              </a:solidFill>
              <a:latin typeface="Calibri"/>
              <a:ea typeface="Calibri"/>
              <a:cs typeface="Calibri"/>
              <a:sym typeface="Calibri"/>
            </a:endParaRPr>
          </a:p>
          <a:p>
            <a:pPr marL="0" marR="0" lvl="0" indent="0" algn="r" rtl="1">
              <a:spcBef>
                <a:spcPts val="1000"/>
              </a:spcBef>
              <a:spcAft>
                <a:spcPts val="0"/>
              </a:spcAft>
              <a:buNone/>
            </a:pPr>
            <a:r>
              <a:rPr lang="de-DE">
                <a:solidFill>
                  <a:schemeClr val="dk1"/>
                </a:solidFill>
                <a:latin typeface="Calibri"/>
                <a:ea typeface="Calibri"/>
                <a:cs typeface="Calibri"/>
                <a:sym typeface="Calibri"/>
              </a:rPr>
              <a:t>• להתמודד עם מידע לא שלם ומורכב מדי</a:t>
            </a:r>
            <a:endParaRPr>
              <a:solidFill>
                <a:schemeClr val="dk1"/>
              </a:solidFill>
              <a:latin typeface="Calibri"/>
              <a:ea typeface="Calibri"/>
              <a:cs typeface="Calibri"/>
              <a:sym typeface="Calibri"/>
            </a:endParaRPr>
          </a:p>
          <a:p>
            <a:pPr marL="0" marR="0" lvl="0" indent="0" algn="r" rtl="1">
              <a:spcBef>
                <a:spcPts val="1000"/>
              </a:spcBef>
              <a:spcAft>
                <a:spcPts val="0"/>
              </a:spcAft>
              <a:buNone/>
            </a:pPr>
            <a:r>
              <a:rPr lang="de-DE">
                <a:solidFill>
                  <a:schemeClr val="dk1"/>
                </a:solidFill>
                <a:latin typeface="Calibri"/>
                <a:ea typeface="Calibri"/>
                <a:cs typeface="Calibri"/>
                <a:sym typeface="Calibri"/>
              </a:rPr>
              <a:t>• לשתף פעולה בתהליכי קבלת החלטות</a:t>
            </a:r>
            <a:endParaRPr>
              <a:solidFill>
                <a:schemeClr val="dk1"/>
              </a:solidFill>
              <a:latin typeface="Calibri"/>
              <a:ea typeface="Calibri"/>
              <a:cs typeface="Calibri"/>
              <a:sym typeface="Calibri"/>
            </a:endParaRPr>
          </a:p>
          <a:p>
            <a:pPr marL="0" marR="0" lvl="0" indent="0" algn="r" rtl="1">
              <a:spcBef>
                <a:spcPts val="1000"/>
              </a:spcBef>
              <a:spcAft>
                <a:spcPts val="0"/>
              </a:spcAft>
              <a:buNone/>
            </a:pPr>
            <a:r>
              <a:rPr lang="de-DE">
                <a:solidFill>
                  <a:schemeClr val="dk1"/>
                </a:solidFill>
                <a:latin typeface="Calibri"/>
                <a:ea typeface="Calibri"/>
                <a:cs typeface="Calibri"/>
                <a:sym typeface="Calibri"/>
              </a:rPr>
              <a:t> • להתמודד עם מצב דילמטי של קבלת החלטות</a:t>
            </a:r>
            <a:endParaRPr>
              <a:solidFill>
                <a:schemeClr val="dk1"/>
              </a:solidFill>
              <a:latin typeface="Calibri"/>
              <a:ea typeface="Calibri"/>
              <a:cs typeface="Calibri"/>
              <a:sym typeface="Calibri"/>
            </a:endParaRPr>
          </a:p>
          <a:p>
            <a:pPr marL="0" marR="0" lvl="0" indent="0" algn="r" rtl="1">
              <a:spcBef>
                <a:spcPts val="1000"/>
              </a:spcBef>
              <a:spcAft>
                <a:spcPts val="0"/>
              </a:spcAft>
              <a:buNone/>
            </a:pPr>
            <a:r>
              <a:rPr lang="de-DE">
                <a:solidFill>
                  <a:schemeClr val="dk1"/>
                </a:solidFill>
                <a:latin typeface="Calibri"/>
                <a:ea typeface="Calibri"/>
                <a:cs typeface="Calibri"/>
                <a:sym typeface="Calibri"/>
              </a:rPr>
              <a:t>• להשתתף בתהליכי קבלת החלטות קולקטיביים</a:t>
            </a:r>
            <a:endParaRPr>
              <a:solidFill>
                <a:schemeClr val="dk1"/>
              </a:solidFill>
              <a:latin typeface="Calibri"/>
              <a:ea typeface="Calibri"/>
              <a:cs typeface="Calibri"/>
              <a:sym typeface="Calibri"/>
            </a:endParaRPr>
          </a:p>
          <a:p>
            <a:pPr marL="0" marR="0" lvl="0" indent="0" algn="r" rtl="1">
              <a:spcBef>
                <a:spcPts val="1000"/>
              </a:spcBef>
              <a:spcAft>
                <a:spcPts val="0"/>
              </a:spcAft>
              <a:buNone/>
            </a:pPr>
            <a:r>
              <a:rPr lang="de-DE">
                <a:solidFill>
                  <a:schemeClr val="dk1"/>
                </a:solidFill>
                <a:latin typeface="Calibri"/>
                <a:ea typeface="Calibri"/>
                <a:cs typeface="Calibri"/>
                <a:sym typeface="Calibri"/>
              </a:rPr>
              <a:t>• להניע את עצמו ואחרים להיות פעילים</a:t>
            </a:r>
            <a:endParaRPr>
              <a:solidFill>
                <a:schemeClr val="dk1"/>
              </a:solidFill>
              <a:latin typeface="Calibri"/>
              <a:ea typeface="Calibri"/>
              <a:cs typeface="Calibri"/>
              <a:sym typeface="Calibri"/>
            </a:endParaRPr>
          </a:p>
          <a:p>
            <a:pPr marL="0" marR="0" lvl="0" indent="0" algn="r" rtl="1">
              <a:spcBef>
                <a:spcPts val="1000"/>
              </a:spcBef>
              <a:spcAft>
                <a:spcPts val="0"/>
              </a:spcAft>
              <a:buNone/>
            </a:pPr>
            <a:r>
              <a:rPr lang="de-DE">
                <a:solidFill>
                  <a:schemeClr val="dk1"/>
                </a:solidFill>
                <a:latin typeface="Calibri"/>
                <a:ea typeface="Calibri"/>
                <a:cs typeface="Calibri"/>
                <a:sym typeface="Calibri"/>
              </a:rPr>
              <a:t>• לחשוב על העקרונות של האדם ושל אחרים</a:t>
            </a:r>
            <a:endParaRPr>
              <a:solidFill>
                <a:schemeClr val="dk1"/>
              </a:solidFill>
              <a:latin typeface="Calibri"/>
              <a:ea typeface="Calibri"/>
              <a:cs typeface="Calibri"/>
              <a:sym typeface="Calibri"/>
            </a:endParaRPr>
          </a:p>
          <a:p>
            <a:pPr marL="0" marR="0" lvl="0" indent="0" algn="r" rtl="1">
              <a:spcBef>
                <a:spcPts val="1000"/>
              </a:spcBef>
              <a:spcAft>
                <a:spcPts val="0"/>
              </a:spcAft>
              <a:buNone/>
            </a:pPr>
            <a:r>
              <a:rPr lang="de-DE">
                <a:solidFill>
                  <a:schemeClr val="dk1"/>
                </a:solidFill>
                <a:latin typeface="Calibri"/>
                <a:ea typeface="Calibri"/>
                <a:cs typeface="Calibri"/>
                <a:sym typeface="Calibri"/>
              </a:rPr>
              <a:t>• להתייחס לרעיון השוויון בקבלת החלטות ובתכנון פעולות</a:t>
            </a:r>
            <a:endParaRPr>
              <a:solidFill>
                <a:schemeClr val="dk1"/>
              </a:solidFill>
              <a:latin typeface="Calibri"/>
              <a:ea typeface="Calibri"/>
              <a:cs typeface="Calibri"/>
              <a:sym typeface="Calibri"/>
            </a:endParaRPr>
          </a:p>
          <a:p>
            <a:pPr marL="0" marR="0" lvl="0" indent="0" algn="r" rtl="1">
              <a:spcBef>
                <a:spcPts val="1000"/>
              </a:spcBef>
              <a:spcAft>
                <a:spcPts val="0"/>
              </a:spcAft>
              <a:buNone/>
            </a:pPr>
            <a:r>
              <a:rPr lang="de-DE">
                <a:solidFill>
                  <a:schemeClr val="dk1"/>
                </a:solidFill>
                <a:latin typeface="Calibri"/>
                <a:ea typeface="Calibri"/>
                <a:cs typeface="Calibri"/>
                <a:sym typeface="Calibri"/>
              </a:rPr>
              <a:t>• לתכנן ולפעול באופן אוטונומי</a:t>
            </a:r>
            <a:endParaRPr>
              <a:solidFill>
                <a:schemeClr val="dk1"/>
              </a:solidFill>
              <a:latin typeface="Calibri"/>
              <a:ea typeface="Calibri"/>
              <a:cs typeface="Calibri"/>
              <a:sym typeface="Calibri"/>
            </a:endParaRPr>
          </a:p>
          <a:p>
            <a:pPr marL="0" marR="0" lvl="0" indent="0" algn="r" rtl="1">
              <a:spcBef>
                <a:spcPts val="1000"/>
              </a:spcBef>
              <a:spcAft>
                <a:spcPts val="0"/>
              </a:spcAft>
              <a:buNone/>
            </a:pPr>
            <a:r>
              <a:rPr lang="de-DE">
                <a:solidFill>
                  <a:schemeClr val="dk1"/>
                </a:solidFill>
                <a:latin typeface="Calibri"/>
                <a:ea typeface="Calibri"/>
                <a:cs typeface="Calibri"/>
                <a:sym typeface="Calibri"/>
              </a:rPr>
              <a:t>• להפגין אמפתיה וסולידריות עם המוחלשים</a:t>
            </a:r>
            <a:endParaRPr>
              <a:solidFill>
                <a:schemeClr val="dk1"/>
              </a:solidFill>
              <a:latin typeface="Calibri"/>
              <a:ea typeface="Calibri"/>
              <a:cs typeface="Calibri"/>
              <a:sym typeface="Calibri"/>
            </a:endParaRPr>
          </a:p>
          <a:p>
            <a:pPr marL="0" lvl="0" indent="0" algn="r" rtl="1">
              <a:spcBef>
                <a:spcPts val="0"/>
              </a:spcBef>
              <a:spcAft>
                <a:spcPts val="0"/>
              </a:spcAft>
              <a:buNone/>
            </a:pPr>
            <a:endParaRPr>
              <a:solidFill>
                <a:schemeClr val="dk1"/>
              </a:solidFill>
              <a:latin typeface="Calibri"/>
              <a:ea typeface="Calibri"/>
              <a:cs typeface="Calibri"/>
              <a:sym typeface="Calibri"/>
            </a:endParaRPr>
          </a:p>
        </p:txBody>
      </p:sp>
      <p:sp>
        <p:nvSpPr>
          <p:cNvPr id="194" name="Google Shape;194;p28"/>
          <p:cNvSpPr txBox="1"/>
          <p:nvPr/>
        </p:nvSpPr>
        <p:spPr>
          <a:xfrm>
            <a:off x="0" y="616450"/>
            <a:ext cx="12192000" cy="8778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עיצוב יכולות</a:t>
            </a:r>
            <a:endParaRPr sz="2800">
              <a:solidFill>
                <a:schemeClr val="dk1"/>
              </a:solidFill>
              <a:latin typeface="Calibri"/>
              <a:ea typeface="Calibri"/>
              <a:cs typeface="Calibri"/>
              <a:sym typeface="Calibri"/>
            </a:endParaRPr>
          </a:p>
        </p:txBody>
      </p:sp>
      <p:sp>
        <p:nvSpPr>
          <p:cNvPr id="195" name="Google Shape;195;p28"/>
          <p:cNvSpPr txBox="1"/>
          <p:nvPr/>
        </p:nvSpPr>
        <p:spPr>
          <a:xfrm>
            <a:off x="583474" y="6270171"/>
            <a:ext cx="6064500" cy="24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000" b="1">
                <a:solidFill>
                  <a:srgbClr val="FF0000"/>
                </a:solidFill>
                <a:latin typeface="Calibri"/>
                <a:ea typeface="Calibri"/>
                <a:cs typeface="Calibri"/>
                <a:sym typeface="Calibri"/>
              </a:rPr>
              <a:t>איך עובדים עם הכישורים:  </a:t>
            </a:r>
            <a:endParaRPr sz="1000" b="1">
              <a:solidFill>
                <a:srgbClr val="FF0000"/>
              </a:solidFill>
              <a:latin typeface="Calibri"/>
              <a:ea typeface="Calibri"/>
              <a:cs typeface="Calibri"/>
              <a:sym typeface="Calibri"/>
            </a:endParaRPr>
          </a:p>
          <a:p>
            <a:pPr marL="0" lvl="0" indent="0" algn="l" rtl="0">
              <a:spcBef>
                <a:spcPts val="0"/>
              </a:spcBef>
              <a:spcAft>
                <a:spcPts val="0"/>
              </a:spcAft>
              <a:buNone/>
            </a:pPr>
            <a:r>
              <a:rPr lang="de-DE" sz="1000">
                <a:solidFill>
                  <a:schemeClr val="dk1"/>
                </a:solidFill>
                <a:latin typeface="Calibri"/>
                <a:ea typeface="Calibri"/>
                <a:cs typeface="Calibri"/>
                <a:sym typeface="Calibri"/>
              </a:rPr>
              <a:t>http://www.transfer-21.de/daten/grundschule/didaktik_leitfaden_engl.pdf</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9"/>
          <p:cNvPicPr preferRelativeResize="0"/>
          <p:nvPr/>
        </p:nvPicPr>
        <p:blipFill rotWithShape="1">
          <a:blip r:embed="rId3">
            <a:alphaModFix/>
          </a:blip>
          <a:srcRect/>
          <a:stretch/>
        </p:blipFill>
        <p:spPr>
          <a:xfrm>
            <a:off x="1715747" y="1515841"/>
            <a:ext cx="7002349" cy="5050427"/>
          </a:xfrm>
          <a:prstGeom prst="rect">
            <a:avLst/>
          </a:prstGeom>
          <a:noFill/>
          <a:ln>
            <a:noFill/>
          </a:ln>
        </p:spPr>
      </p:pic>
      <p:sp>
        <p:nvSpPr>
          <p:cNvPr id="201" name="Google Shape;201;p29"/>
          <p:cNvSpPr txBox="1"/>
          <p:nvPr/>
        </p:nvSpPr>
        <p:spPr>
          <a:xfrm>
            <a:off x="0" y="365125"/>
            <a:ext cx="12192000" cy="9558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כישורי מפתח לקיימות</a:t>
            </a:r>
            <a:endParaRPr sz="2800">
              <a:solidFill>
                <a:schemeClr val="dk1"/>
              </a:solidFill>
              <a:latin typeface="Calibri"/>
              <a:ea typeface="Calibri"/>
              <a:cs typeface="Calibri"/>
              <a:sym typeface="Calibri"/>
            </a:endParaRPr>
          </a:p>
        </p:txBody>
      </p:sp>
      <p:sp>
        <p:nvSpPr>
          <p:cNvPr id="202" name="Google Shape;202;p29"/>
          <p:cNvSpPr txBox="1"/>
          <p:nvPr/>
        </p:nvSpPr>
        <p:spPr>
          <a:xfrm>
            <a:off x="3457303" y="6566268"/>
            <a:ext cx="3868500" cy="24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000">
                <a:solidFill>
                  <a:schemeClr val="dk1"/>
                </a:solidFill>
                <a:latin typeface="Calibri"/>
                <a:ea typeface="Calibri"/>
                <a:cs typeface="Calibri"/>
                <a:sym typeface="Calibri"/>
              </a:rPr>
              <a:t>http://fox.leuphana.de/portal/files/21178885/feduc_06_785163.pdf</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03" name="Google Shape;203;p29"/>
          <p:cNvSpPr txBox="1"/>
          <p:nvPr/>
        </p:nvSpPr>
        <p:spPr>
          <a:xfrm>
            <a:off x="8718101" y="2351325"/>
            <a:ext cx="3256200" cy="17544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r>
              <a:rPr lang="de-DE" sz="1800">
                <a:solidFill>
                  <a:schemeClr val="dk1"/>
                </a:solidFill>
                <a:latin typeface="Calibri"/>
                <a:ea typeface="Calibri"/>
                <a:cs typeface="Calibri"/>
                <a:sym typeface="Calibri"/>
              </a:rPr>
              <a:t>Redman, A. &amp; Wik, A. (2021). מיומנויות לקידום טרנספורמציות לקראת קיימות.  </a:t>
            </a:r>
            <a:r>
              <a:rPr lang="de-DE" sz="1800" i="1">
                <a:solidFill>
                  <a:schemeClr val="dk1"/>
                </a:solidFill>
                <a:latin typeface="Calibri"/>
                <a:ea typeface="Calibri"/>
                <a:cs typeface="Calibri"/>
                <a:sym typeface="Calibri"/>
              </a:rPr>
              <a:t>גבולות בחינוך</a:t>
            </a:r>
            <a:endParaRPr sz="1800" i="1">
              <a:solidFill>
                <a:schemeClr val="dk1"/>
              </a:solidFill>
              <a:latin typeface="Calibri"/>
              <a:ea typeface="Calibri"/>
              <a:cs typeface="Calibri"/>
              <a:sym typeface="Calibri"/>
            </a:endParaRPr>
          </a:p>
          <a:p>
            <a:pPr marL="0" lvl="0" indent="0" algn="r" rtl="1">
              <a:spcBef>
                <a:spcPts val="0"/>
              </a:spcBef>
              <a:spcAft>
                <a:spcPts val="0"/>
              </a:spcAft>
              <a:buNone/>
            </a:pPr>
            <a:r>
              <a:rPr lang="de-DE" sz="1800">
                <a:solidFill>
                  <a:schemeClr val="dk1"/>
                </a:solidFill>
                <a:latin typeface="Calibri"/>
                <a:ea typeface="Calibri"/>
                <a:cs typeface="Calibri"/>
                <a:sym typeface="Calibri"/>
              </a:rPr>
              <a:t>, 6, [785163].</a:t>
            </a:r>
            <a:endParaRPr sz="1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0"/>
          <p:cNvPicPr preferRelativeResize="0"/>
          <p:nvPr/>
        </p:nvPicPr>
        <p:blipFill rotWithShape="1">
          <a:blip r:embed="rId3">
            <a:alphaModFix/>
          </a:blip>
          <a:srcRect/>
          <a:stretch/>
        </p:blipFill>
        <p:spPr>
          <a:xfrm>
            <a:off x="3260386" y="1481279"/>
            <a:ext cx="4262199" cy="5084989"/>
          </a:xfrm>
          <a:prstGeom prst="rect">
            <a:avLst/>
          </a:prstGeom>
          <a:noFill/>
          <a:ln>
            <a:noFill/>
          </a:ln>
        </p:spPr>
      </p:pic>
      <p:sp>
        <p:nvSpPr>
          <p:cNvPr id="209" name="Google Shape;209;p30"/>
          <p:cNvSpPr txBox="1"/>
          <p:nvPr/>
        </p:nvSpPr>
        <p:spPr>
          <a:xfrm>
            <a:off x="0" y="550325"/>
            <a:ext cx="12192000" cy="8091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מודל דינמי לכישורי ESD בהוראה</a:t>
            </a:r>
            <a:endParaRPr sz="44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10" name="Google Shape;210;p30"/>
          <p:cNvSpPr txBox="1"/>
          <p:nvPr/>
        </p:nvSpPr>
        <p:spPr>
          <a:xfrm>
            <a:off x="7768946" y="2272925"/>
            <a:ext cx="3743700" cy="28623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r>
              <a:rPr lang="de-DE" sz="1800">
                <a:solidFill>
                  <a:schemeClr val="dk1"/>
                </a:solidFill>
                <a:latin typeface="Calibri"/>
                <a:ea typeface="Calibri"/>
                <a:cs typeface="Calibri"/>
                <a:sym typeface="Calibri"/>
              </a:rPr>
              <a:t>Schauer, J. R., Holt, J., Patel, R. &amp; Nolet, V (2016). אמונות וערכים סביבתיים: בחיפוש אחר מודלים ושיטות. ב-C. Shealy (עורך), קבלת היגיון באמונות וערכים: הבנת ההשלכות הגלובליות של הטבע האנושי.: Springer </a:t>
            </a:r>
            <a:endParaRPr sz="2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rgbClr val="025952"/>
                </a:solidFill>
                <a:latin typeface="Calibri"/>
                <a:ea typeface="Calibri"/>
                <a:cs typeface="Calibri"/>
                <a:sym typeface="Calibri"/>
              </a:rPr>
              <a:t>אסטרטגיות שונות לעשות ESD בהוראת מדעים</a:t>
            </a:r>
            <a:endParaRPr sz="4400" b="1">
              <a:solidFill>
                <a:srgbClr val="025952"/>
              </a:solidFill>
              <a:latin typeface="Calibri"/>
              <a:ea typeface="Calibri"/>
              <a:cs typeface="Calibri"/>
              <a:sym typeface="Calibri"/>
            </a:endParaRPr>
          </a:p>
          <a:p>
            <a:pPr marL="0" lvl="0" indent="0" algn="l" rtl="0">
              <a:spcBef>
                <a:spcPts val="0"/>
              </a:spcBef>
              <a:spcAft>
                <a:spcPts val="0"/>
              </a:spcAft>
              <a:buNone/>
            </a:pPr>
            <a:br>
              <a:rPr lang="de-DE" sz="4400">
                <a:solidFill>
                  <a:schemeClr val="dk1"/>
                </a:solidFill>
                <a:latin typeface="Calibri"/>
                <a:ea typeface="Calibri"/>
                <a:cs typeface="Calibri"/>
                <a:sym typeface="Calibri"/>
              </a:rPr>
            </a:br>
            <a:endParaRPr sz="44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44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p:nvPr/>
        </p:nvSpPr>
        <p:spPr>
          <a:xfrm>
            <a:off x="1524000" y="1122363"/>
            <a:ext cx="9144000" cy="2387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6000" b="1">
                <a:solidFill>
                  <a:srgbClr val="025952"/>
                </a:solidFill>
                <a:latin typeface="Calibri"/>
                <a:ea typeface="Calibri"/>
                <a:cs typeface="Calibri"/>
                <a:sym typeface="Calibri"/>
              </a:rPr>
              <a:t>תיאוריות ויסודות של חינוך לפיתוח בר קיימא (ESD)</a:t>
            </a:r>
            <a:endParaRPr sz="60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p:nvPr/>
        </p:nvSpPr>
        <p:spPr>
          <a:xfrm>
            <a:off x="1981194" y="1628284"/>
            <a:ext cx="8229600" cy="4237500"/>
          </a:xfrm>
          <a:prstGeom prst="rect">
            <a:avLst/>
          </a:prstGeom>
          <a:noFill/>
          <a:ln>
            <a:noFill/>
          </a:ln>
        </p:spPr>
        <p:txBody>
          <a:bodyPr spcFirstLastPara="1" wrap="square" lIns="91425" tIns="91425" rIns="91425" bIns="91425" anchor="t" anchorCtr="0">
            <a:noAutofit/>
          </a:bodyPr>
          <a:lstStyle/>
          <a:p>
            <a:pPr marL="228600" marR="0" lvl="0" indent="-228600" algn="r" rtl="1">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מדע וטכנולוגיה ירוקים מיושמים בעבודה מעשית וכל פעולה אחרת בשיעורי מדעים.  </a:t>
            </a:r>
            <a:endParaRPr sz="2800">
              <a:solidFill>
                <a:schemeClr val="dk1"/>
              </a:solidFill>
              <a:latin typeface="Calibri"/>
              <a:ea typeface="Calibri"/>
              <a:cs typeface="Calibri"/>
              <a:sym typeface="Calibri"/>
            </a:endParaRPr>
          </a:p>
          <a:p>
            <a:pPr marL="228600" marR="0" lvl="0" indent="-228600" algn="r" rtl="1">
              <a:spcBef>
                <a:spcPts val="100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פרקטיקות מסורתיות מוחלפות בחלופות פחות רעילות, פחות מסוכנות וצורכות משאבים פחות.</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400">
              <a:solidFill>
                <a:schemeClr val="dk1"/>
              </a:solidFill>
              <a:latin typeface="Calibri"/>
              <a:ea typeface="Calibri"/>
              <a:cs typeface="Calibri"/>
              <a:sym typeface="Calibri"/>
            </a:endParaRPr>
          </a:p>
          <a:p>
            <a:pPr marL="0" lvl="0" indent="0" algn="r" rtl="1">
              <a:spcBef>
                <a:spcPts val="0"/>
              </a:spcBef>
              <a:spcAft>
                <a:spcPts val="0"/>
              </a:spcAft>
              <a:buNone/>
            </a:pPr>
            <a:r>
              <a:rPr lang="de-DE" sz="2800">
                <a:solidFill>
                  <a:schemeClr val="dk1"/>
                </a:solidFill>
                <a:latin typeface="Calibri"/>
                <a:ea typeface="Calibri"/>
                <a:cs typeface="Calibri"/>
                <a:sym typeface="Calibri"/>
              </a:rPr>
              <a:t>התלמידים יכולים ללמוד, להשוות ולהרהר באסטרטגיות שהשתנו.</a:t>
            </a:r>
            <a:endParaRPr sz="2800">
              <a:solidFill>
                <a:schemeClr val="dk1"/>
              </a:solidFill>
              <a:latin typeface="Calibri"/>
              <a:ea typeface="Calibri"/>
              <a:cs typeface="Calibri"/>
              <a:sym typeface="Calibri"/>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עם זאת, פיתוח מיומנויות חינוכיות כלליות עבור ESD אינו בהכרח במוקד.</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221" name="Google Shape;221;p32"/>
          <p:cNvSpPr txBox="1"/>
          <p:nvPr/>
        </p:nvSpPr>
        <p:spPr>
          <a:xfrm>
            <a:off x="365750" y="569575"/>
            <a:ext cx="11443200" cy="7128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אסטרטגיה 1: יישום טכנולוגיות ירוקות בכיתה</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222" name="Google Shape;222;p32"/>
          <p:cNvSpPr txBox="1"/>
          <p:nvPr/>
        </p:nvSpPr>
        <p:spPr>
          <a:xfrm>
            <a:off x="1062655" y="6211670"/>
            <a:ext cx="73062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(Burmeister, M., Rauch, F., &amp; Eilks, I. (2012). חינוך לפיתוח בר קיימא (ESD) וחינוך לכימיה תיכונית.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de-DE" sz="1200" i="1">
                <a:solidFill>
                  <a:schemeClr val="dk1"/>
                </a:solidFill>
                <a:latin typeface="Calibri"/>
                <a:ea typeface="Calibri"/>
                <a:cs typeface="Calibri"/>
                <a:sym typeface="Calibri"/>
              </a:rPr>
              <a:t>מחקר ופרקטיקה של חינוך כימיה,  </a:t>
            </a:r>
            <a:endParaRPr sz="1200" i="1">
              <a:solidFill>
                <a:schemeClr val="dk1"/>
              </a:solidFill>
              <a:latin typeface="Calibri"/>
              <a:ea typeface="Calibri"/>
              <a:cs typeface="Calibri"/>
              <a:sym typeface="Calibri"/>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13 (2), 59-68.)</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3" descr="SALiS"/>
          <p:cNvPicPr preferRelativeResize="0"/>
          <p:nvPr/>
        </p:nvPicPr>
        <p:blipFill rotWithShape="1">
          <a:blip r:embed="rId3">
            <a:alphaModFix/>
          </a:blip>
          <a:srcRect/>
          <a:stretch/>
        </p:blipFill>
        <p:spPr>
          <a:xfrm>
            <a:off x="9819363" y="2392564"/>
            <a:ext cx="2042036" cy="713722"/>
          </a:xfrm>
          <a:prstGeom prst="rect">
            <a:avLst/>
          </a:prstGeom>
          <a:noFill/>
          <a:ln>
            <a:noFill/>
          </a:ln>
        </p:spPr>
      </p:pic>
      <p:pic>
        <p:nvPicPr>
          <p:cNvPr id="228" name="Google Shape;228;p33"/>
          <p:cNvPicPr preferRelativeResize="0"/>
          <p:nvPr/>
        </p:nvPicPr>
        <p:blipFill rotWithShape="1">
          <a:blip r:embed="rId4">
            <a:alphaModFix/>
          </a:blip>
          <a:srcRect/>
          <a:stretch/>
        </p:blipFill>
        <p:spPr>
          <a:xfrm>
            <a:off x="1815540" y="3735162"/>
            <a:ext cx="2877185" cy="2466340"/>
          </a:xfrm>
          <a:prstGeom prst="rect">
            <a:avLst/>
          </a:prstGeom>
          <a:noFill/>
          <a:ln>
            <a:noFill/>
          </a:ln>
        </p:spPr>
      </p:pic>
      <p:pic>
        <p:nvPicPr>
          <p:cNvPr id="229" name="Google Shape;229;p33"/>
          <p:cNvPicPr preferRelativeResize="0"/>
          <p:nvPr/>
        </p:nvPicPr>
        <p:blipFill rotWithShape="1">
          <a:blip r:embed="rId5">
            <a:alphaModFix/>
          </a:blip>
          <a:srcRect/>
          <a:stretch/>
        </p:blipFill>
        <p:spPr>
          <a:xfrm>
            <a:off x="4877037" y="4154396"/>
            <a:ext cx="1703065" cy="2047106"/>
          </a:xfrm>
          <a:prstGeom prst="rect">
            <a:avLst/>
          </a:prstGeom>
          <a:noFill/>
          <a:ln>
            <a:noFill/>
          </a:ln>
        </p:spPr>
      </p:pic>
      <p:pic>
        <p:nvPicPr>
          <p:cNvPr id="230" name="Google Shape;230;p33"/>
          <p:cNvPicPr preferRelativeResize="0"/>
          <p:nvPr/>
        </p:nvPicPr>
        <p:blipFill rotWithShape="1">
          <a:blip r:embed="rId6">
            <a:alphaModFix/>
          </a:blip>
          <a:srcRect/>
          <a:stretch/>
        </p:blipFill>
        <p:spPr>
          <a:xfrm>
            <a:off x="7193330" y="1763689"/>
            <a:ext cx="2324219" cy="2463927"/>
          </a:xfrm>
          <a:prstGeom prst="rect">
            <a:avLst/>
          </a:prstGeom>
          <a:noFill/>
          <a:ln>
            <a:noFill/>
          </a:ln>
        </p:spPr>
      </p:pic>
      <p:pic>
        <p:nvPicPr>
          <p:cNvPr id="231" name="Google Shape;231;p33"/>
          <p:cNvPicPr preferRelativeResize="0"/>
          <p:nvPr/>
        </p:nvPicPr>
        <p:blipFill rotWithShape="1">
          <a:blip r:embed="rId7">
            <a:alphaModFix/>
          </a:blip>
          <a:srcRect/>
          <a:stretch/>
        </p:blipFill>
        <p:spPr>
          <a:xfrm>
            <a:off x="7952350" y="3882452"/>
            <a:ext cx="2325178" cy="2354861"/>
          </a:xfrm>
          <a:prstGeom prst="rect">
            <a:avLst/>
          </a:prstGeom>
          <a:noFill/>
          <a:ln>
            <a:noFill/>
          </a:ln>
        </p:spPr>
      </p:pic>
      <p:pic>
        <p:nvPicPr>
          <p:cNvPr id="232" name="Google Shape;232;p33"/>
          <p:cNvPicPr preferRelativeResize="0"/>
          <p:nvPr/>
        </p:nvPicPr>
        <p:blipFill rotWithShape="1">
          <a:blip r:embed="rId8">
            <a:alphaModFix/>
          </a:blip>
          <a:srcRect/>
          <a:stretch/>
        </p:blipFill>
        <p:spPr>
          <a:xfrm>
            <a:off x="3215680" y="-24696"/>
            <a:ext cx="893334" cy="893334"/>
          </a:xfrm>
          <a:prstGeom prst="rect">
            <a:avLst/>
          </a:prstGeom>
          <a:noFill/>
          <a:ln>
            <a:noFill/>
          </a:ln>
        </p:spPr>
      </p:pic>
      <p:sp>
        <p:nvSpPr>
          <p:cNvPr id="233" name="Google Shape;233;p33"/>
          <p:cNvSpPr txBox="1"/>
          <p:nvPr/>
        </p:nvSpPr>
        <p:spPr>
          <a:xfrm>
            <a:off x="505097" y="620688"/>
            <a:ext cx="11216700" cy="11430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דוגמאות: מדע בעלות נמוכה ובמיקרו-קנה מידה</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234" name="Google Shape;234;p33"/>
          <p:cNvSpPr txBox="1"/>
          <p:nvPr/>
        </p:nvSpPr>
        <p:spPr>
          <a:xfrm>
            <a:off x="987175" y="1940025"/>
            <a:ext cx="5163600" cy="1143000"/>
          </a:xfrm>
          <a:prstGeom prst="rect">
            <a:avLst/>
          </a:prstGeom>
          <a:noFill/>
          <a:ln>
            <a:noFill/>
          </a:ln>
        </p:spPr>
        <p:txBody>
          <a:bodyPr spcFirstLastPara="1" wrap="square" lIns="91425" tIns="91425" rIns="91425" bIns="91425" anchor="t" anchorCtr="0">
            <a:noAutofit/>
          </a:bodyPr>
          <a:lstStyle/>
          <a:p>
            <a:pPr marL="0" marR="0" lvl="0" indent="0" algn="r" rtl="1">
              <a:spcBef>
                <a:spcPts val="0"/>
              </a:spcBef>
              <a:spcAft>
                <a:spcPts val="0"/>
              </a:spcAft>
              <a:buNone/>
            </a:pPr>
            <a:r>
              <a:rPr lang="de-DE" sz="2400">
                <a:solidFill>
                  <a:schemeClr val="dk1"/>
                </a:solidFill>
                <a:latin typeface="Calibri"/>
                <a:ea typeface="Calibri"/>
                <a:cs typeface="Calibri"/>
                <a:sym typeface="Calibri"/>
              </a:rPr>
              <a:t>ניסויים בעלות נמוכה ובקנה מידה קטן לעבודה מעשית עם פחות השפעה על הסביבה</a:t>
            </a:r>
            <a:endParaRPr sz="2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p:nvPr/>
        </p:nvSpPr>
        <p:spPr>
          <a:xfrm>
            <a:off x="1991544" y="1974409"/>
            <a:ext cx="8229600" cy="4237500"/>
          </a:xfrm>
          <a:prstGeom prst="rect">
            <a:avLst/>
          </a:prstGeom>
          <a:noFill/>
          <a:ln>
            <a:noFill/>
          </a:ln>
        </p:spPr>
        <p:txBody>
          <a:bodyPr spcFirstLastPara="1" wrap="square" lIns="91425" tIns="91425" rIns="91425" bIns="91425" anchor="t" anchorCtr="0">
            <a:noAutofit/>
          </a:bodyPr>
          <a:lstStyle/>
          <a:p>
            <a:pPr marL="228600" marR="0" lvl="0" indent="-240030" algn="r" rtl="1">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יישומים של מדע בר קיימא הופכים לתוכן מפורש בתוכנית הלימודים במדעים.  </a:t>
            </a:r>
            <a:endParaRPr sz="2400">
              <a:solidFill>
                <a:schemeClr val="dk1"/>
              </a:solidFill>
              <a:latin typeface="Calibri"/>
              <a:ea typeface="Calibri"/>
              <a:cs typeface="Calibri"/>
              <a:sym typeface="Calibri"/>
            </a:endParaRPr>
          </a:p>
          <a:p>
            <a:pPr marL="228600" marR="0" lvl="0" indent="-240030" algn="r" rtl="1">
              <a:spcBef>
                <a:spcPts val="100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הגישה מדגישה את המדע מאחורי תהליכים ומוצרים ברי קיימא כחלק מתכנית הלימודים, למשל. כימיה של דלק ביולוגי, פיזיקה של יישומים פוטו-וולטאיים, ביו-הנדסה.</a:t>
            </a:r>
            <a:endParaRPr sz="2400">
              <a:solidFill>
                <a:schemeClr val="dk1"/>
              </a:solidFill>
              <a:latin typeface="Calibri"/>
              <a:ea typeface="Calibri"/>
              <a:cs typeface="Calibri"/>
              <a:sym typeface="Calibri"/>
            </a:endParaRPr>
          </a:p>
          <a:p>
            <a:pPr marL="228600" marR="0" lvl="0" indent="-240030" algn="r" rtl="1">
              <a:lnSpc>
                <a:spcPct val="100000"/>
              </a:lnSpc>
              <a:spcBef>
                <a:spcPts val="1000"/>
              </a:spcBef>
              <a:spcAft>
                <a:spcPts val="0"/>
              </a:spcAft>
              <a:buClr>
                <a:schemeClr val="dk1"/>
              </a:buClr>
              <a:buSzPts val="2400"/>
              <a:buFont typeface="Calibri"/>
              <a:buChar char="●"/>
            </a:pPr>
            <a:r>
              <a:rPr lang="de-DE" sz="2800">
                <a:solidFill>
                  <a:schemeClr val="dk1"/>
                </a:solidFill>
                <a:latin typeface="Calibri"/>
                <a:ea typeface="Calibri"/>
                <a:cs typeface="Calibri"/>
                <a:sym typeface="Calibri"/>
              </a:rPr>
              <a:t>הגישה </a:t>
            </a:r>
            <a:r>
              <a:rPr lang="de-DE" sz="2400">
                <a:solidFill>
                  <a:schemeClr val="dk1"/>
                </a:solidFill>
                <a:latin typeface="Calibri"/>
                <a:ea typeface="Calibri"/>
                <a:cs typeface="Calibri"/>
                <a:sym typeface="Calibri"/>
              </a:rPr>
              <a:t>הופכת</a:t>
            </a:r>
            <a:r>
              <a:rPr lang="de-DE" sz="2800">
                <a:solidFill>
                  <a:schemeClr val="dk1"/>
                </a:solidFill>
                <a:latin typeface="Calibri"/>
                <a:ea typeface="Calibri"/>
                <a:cs typeface="Calibri"/>
                <a:sym typeface="Calibri"/>
              </a:rPr>
              <a:t> את המדע למשמעותי לתלמידים ומציעה ידע מושגי להבנת השיח החברתי.</a:t>
            </a:r>
            <a:endParaRPr sz="2800">
              <a:solidFill>
                <a:schemeClr val="dk1"/>
              </a:solidFill>
              <a:latin typeface="Calibri"/>
              <a:ea typeface="Calibri"/>
              <a:cs typeface="Calibri"/>
              <a:sym typeface="Calibri"/>
            </a:endParaRPr>
          </a:p>
          <a:p>
            <a:pPr marL="228600" marR="0" lvl="0" indent="-240030" algn="r" rtl="1">
              <a:lnSpc>
                <a:spcPct val="100000"/>
              </a:lnSpc>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עם זאת, ההבנה של יחסי הגומלין בין קיימות כלכלית, אקולוגית וחברתית והשגת מיומנויות חינוכיות כלליות להשתתפות חברתית אינה בהכרח במוקד.</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240" name="Google Shape;240;p34"/>
          <p:cNvSpPr txBox="1"/>
          <p:nvPr/>
        </p:nvSpPr>
        <p:spPr>
          <a:xfrm>
            <a:off x="289018" y="648846"/>
            <a:ext cx="11634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אסטרטגיה 2: הפיכת מדע וטכנולוגיה ירוקים לתוכן מפורש לחינוך STEM</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241" name="Google Shape;241;p34"/>
          <p:cNvSpPr txBox="1"/>
          <p:nvPr/>
        </p:nvSpPr>
        <p:spPr>
          <a:xfrm>
            <a:off x="1062655" y="6211670"/>
            <a:ext cx="7306200" cy="4617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r>
              <a:rPr lang="de-DE" sz="1200">
                <a:solidFill>
                  <a:schemeClr val="dk1"/>
                </a:solidFill>
                <a:latin typeface="Calibri"/>
                <a:ea typeface="Calibri"/>
                <a:cs typeface="Calibri"/>
                <a:sym typeface="Calibri"/>
              </a:rPr>
              <a:t>(Burmeister, M., Rauch, F., &amp; Eilks, I. (2012). חינוך לפיתוח בר קיימא (ESD) וחינוך לכימיה תיכונית.  </a:t>
            </a: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de-DE" sz="1200" i="1">
                <a:solidFill>
                  <a:schemeClr val="dk1"/>
                </a:solidFill>
                <a:latin typeface="Calibri"/>
                <a:ea typeface="Calibri"/>
                <a:cs typeface="Calibri"/>
                <a:sym typeface="Calibri"/>
              </a:rPr>
              <a:t>מחקר ופרקטיקה של חינוך כימיה,  </a:t>
            </a:r>
            <a:r>
              <a:rPr lang="de-DE" sz="1200">
                <a:solidFill>
                  <a:schemeClr val="dk1"/>
                </a:solidFill>
                <a:latin typeface="Calibri"/>
                <a:ea typeface="Calibri"/>
                <a:cs typeface="Calibri"/>
                <a:sym typeface="Calibri"/>
              </a:rPr>
              <a:t>13 (2), 59-68.)</a:t>
            </a:r>
            <a:endParaRPr sz="12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5" descr="https://www.researchgate.net/profile/Isaac-Dekker/publication/351060324/figure/fig1/AS:1021280488812546@1620503651417/The-12-principles-of-green-chemistry-from-5_W640.jpg"/>
          <p:cNvPicPr preferRelativeResize="0"/>
          <p:nvPr/>
        </p:nvPicPr>
        <p:blipFill rotWithShape="1">
          <a:blip r:embed="rId3">
            <a:alphaModFix/>
          </a:blip>
          <a:srcRect/>
          <a:stretch/>
        </p:blipFill>
        <p:spPr>
          <a:xfrm>
            <a:off x="1775520" y="2562725"/>
            <a:ext cx="3672408" cy="3703479"/>
          </a:xfrm>
          <a:prstGeom prst="rect">
            <a:avLst/>
          </a:prstGeom>
          <a:noFill/>
          <a:ln>
            <a:noFill/>
          </a:ln>
        </p:spPr>
      </p:pic>
      <p:sp>
        <p:nvSpPr>
          <p:cNvPr id="247" name="Google Shape;247;p35"/>
          <p:cNvSpPr txBox="1"/>
          <p:nvPr/>
        </p:nvSpPr>
        <p:spPr>
          <a:xfrm>
            <a:off x="783771" y="620688"/>
            <a:ext cx="10371900" cy="11430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דוגמה: תוכנית לימודים בכימיה ירוקה</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248" name="Google Shape;248;p35"/>
          <p:cNvSpPr txBox="1"/>
          <p:nvPr/>
        </p:nvSpPr>
        <p:spPr>
          <a:xfrm>
            <a:off x="2041577" y="1523926"/>
            <a:ext cx="7798800" cy="4137300"/>
          </a:xfrm>
          <a:prstGeom prst="rect">
            <a:avLst/>
          </a:prstGeom>
          <a:noFill/>
          <a:ln>
            <a:noFill/>
          </a:ln>
        </p:spPr>
        <p:txBody>
          <a:bodyPr spcFirstLastPara="1" wrap="square" lIns="91425" tIns="91425" rIns="91425" bIns="91425" anchor="t" anchorCtr="0">
            <a:noAutofit/>
          </a:bodyPr>
          <a:lstStyle/>
          <a:p>
            <a:pPr marL="0" marR="0" lvl="0" indent="0" algn="r" rtl="1">
              <a:spcBef>
                <a:spcPts val="0"/>
              </a:spcBef>
              <a:spcAft>
                <a:spcPts val="0"/>
              </a:spcAft>
              <a:buNone/>
            </a:pPr>
            <a:r>
              <a:rPr lang="de-DE" sz="2400">
                <a:solidFill>
                  <a:schemeClr val="dk1"/>
                </a:solidFill>
                <a:latin typeface="Calibri"/>
                <a:ea typeface="Calibri"/>
                <a:cs typeface="Calibri"/>
                <a:sym typeface="Calibri"/>
              </a:rPr>
              <a:t>הוראת כימיה אורגנית על פי שנים עשר העקרונות של כימיה ירוקה (למשל בשנה הראשונה לחינוך העל יסודי או במעבדה לתואר ראשון</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249" name="Google Shape;249;p35"/>
          <p:cNvSpPr txBox="1"/>
          <p:nvPr/>
        </p:nvSpPr>
        <p:spPr>
          <a:xfrm>
            <a:off x="203770" y="6241321"/>
            <a:ext cx="8300100" cy="64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(Linkwitz, M., &amp; Eilks, I. (2020). Greening the high school chemistry curriculum – An Action Research Initiative. בתוך S. Obare, K. Peterman &amp; C. Middlecamp (Eds.),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de-DE" sz="1200" i="1">
                <a:solidFill>
                  <a:schemeClr val="dk1"/>
                </a:solidFill>
                <a:latin typeface="Calibri"/>
                <a:ea typeface="Calibri"/>
                <a:cs typeface="Calibri"/>
                <a:sym typeface="Calibri"/>
              </a:rPr>
              <a:t>חינוך לכימיה לחברה בת קיימא כרך 1: תיכון, הסברה ונקודות מבט גלובליות</a:t>
            </a:r>
            <a:endParaRPr sz="1200" i="1">
              <a:solidFill>
                <a:schemeClr val="dk1"/>
              </a:solidFill>
              <a:latin typeface="Calibri"/>
              <a:ea typeface="Calibri"/>
              <a:cs typeface="Calibri"/>
              <a:sym typeface="Calibri"/>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 (עמ' 55-68). וושינגטון: ACS.)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50" name="Google Shape;250;p35"/>
          <p:cNvSpPr txBox="1"/>
          <p:nvPr/>
        </p:nvSpPr>
        <p:spPr>
          <a:xfrm>
            <a:off x="5700500" y="2922992"/>
            <a:ext cx="4234500" cy="2308200"/>
          </a:xfrm>
          <a:prstGeom prst="rect">
            <a:avLst/>
          </a:prstGeom>
          <a:noFill/>
          <a:ln>
            <a:noFill/>
          </a:ln>
        </p:spPr>
        <p:txBody>
          <a:bodyPr spcFirstLastPara="1" wrap="square" lIns="91425" tIns="91425" rIns="91425" bIns="91425" anchor="t" anchorCtr="0">
            <a:noAutofit/>
          </a:bodyPr>
          <a:lstStyle/>
          <a:p>
            <a:pPr marL="285750" marR="0" lvl="0" indent="-285750" algn="r" rtl="1">
              <a:lnSpc>
                <a:spcPct val="100000"/>
              </a:lnSpc>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עקרונות כימיה ירוקה</a:t>
            </a:r>
            <a:endParaRPr sz="2400">
              <a:solidFill>
                <a:schemeClr val="dk1"/>
              </a:solidFill>
              <a:latin typeface="Calibri"/>
              <a:ea typeface="Calibri"/>
              <a:cs typeface="Calibri"/>
              <a:sym typeface="Calibri"/>
            </a:endParaRPr>
          </a:p>
          <a:p>
            <a:pPr marL="285750" marR="0" lvl="0" indent="-285750" algn="r" rtl="1">
              <a:lnSpc>
                <a:spcPct val="100000"/>
              </a:lnSpc>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משאבים מתחדשים</a:t>
            </a:r>
            <a:endParaRPr sz="2400">
              <a:solidFill>
                <a:schemeClr val="dk1"/>
              </a:solidFill>
              <a:latin typeface="Calibri"/>
              <a:ea typeface="Calibri"/>
              <a:cs typeface="Calibri"/>
              <a:sym typeface="Calibri"/>
            </a:endParaRPr>
          </a:p>
          <a:p>
            <a:pPr marL="285750" marR="0" lvl="0" indent="-285750" algn="r" rtl="1">
              <a:lnSpc>
                <a:spcPct val="100000"/>
              </a:lnSpc>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תגובות הנגרמות במיקרוגל</a:t>
            </a:r>
            <a:endParaRPr sz="2400">
              <a:solidFill>
                <a:schemeClr val="dk1"/>
              </a:solidFill>
              <a:latin typeface="Calibri"/>
              <a:ea typeface="Calibri"/>
              <a:cs typeface="Calibri"/>
              <a:sym typeface="Calibri"/>
            </a:endParaRPr>
          </a:p>
          <a:p>
            <a:pPr marL="285750" marR="0" lvl="0" indent="-285750" algn="r" rtl="1">
              <a:lnSpc>
                <a:spcPct val="100000"/>
              </a:lnSpc>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חומצות במצב מוצק כזרזים</a:t>
            </a:r>
            <a:endParaRPr sz="2400">
              <a:solidFill>
                <a:schemeClr val="dk1"/>
              </a:solidFill>
              <a:latin typeface="Calibri"/>
              <a:ea typeface="Calibri"/>
              <a:cs typeface="Calibri"/>
              <a:sym typeface="Calibri"/>
            </a:endParaRPr>
          </a:p>
          <a:p>
            <a:pPr marL="285750" marR="0" lvl="0" indent="-285750" algn="r" rtl="1">
              <a:lnSpc>
                <a:spcPct val="100000"/>
              </a:lnSpc>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קטליזה אנזימטית</a:t>
            </a:r>
            <a:endParaRPr sz="2400">
              <a:solidFill>
                <a:schemeClr val="dk1"/>
              </a:solidFill>
              <a:latin typeface="Calibri"/>
              <a:ea typeface="Calibri"/>
              <a:cs typeface="Calibri"/>
              <a:sym typeface="Calibri"/>
            </a:endParaRPr>
          </a:p>
          <a:p>
            <a:pPr marL="285750" marR="0" lvl="0" indent="-285750" algn="r" rtl="1">
              <a:lnSpc>
                <a:spcPct val="100000"/>
              </a:lnSpc>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סינתזה ביו-פולימר</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p:nvPr/>
        </p:nvSpPr>
        <p:spPr>
          <a:xfrm>
            <a:off x="1970856" y="1974409"/>
            <a:ext cx="8229600" cy="4237500"/>
          </a:xfrm>
          <a:prstGeom prst="rect">
            <a:avLst/>
          </a:prstGeom>
          <a:noFill/>
          <a:ln>
            <a:noFill/>
          </a:ln>
        </p:spPr>
        <p:txBody>
          <a:bodyPr spcFirstLastPara="1" wrap="square" lIns="91425" tIns="91425" rIns="91425" bIns="91425" anchor="t" anchorCtr="0">
            <a:noAutofit/>
          </a:bodyPr>
          <a:lstStyle/>
          <a:p>
            <a:pPr marL="228600" marR="0" lvl="0" indent="-228600" algn="r" rtl="1">
              <a:spcBef>
                <a:spcPts val="0"/>
              </a:spcBef>
              <a:spcAft>
                <a:spcPts val="0"/>
              </a:spcAft>
              <a:buClr>
                <a:schemeClr val="dk1"/>
              </a:buClr>
              <a:buSzPts val="2200"/>
              <a:buFont typeface="Calibri"/>
              <a:buChar char="●"/>
            </a:pPr>
            <a:r>
              <a:rPr lang="de-DE" sz="2200">
                <a:solidFill>
                  <a:schemeClr val="dk1"/>
                </a:solidFill>
                <a:latin typeface="Calibri"/>
                <a:ea typeface="Calibri"/>
                <a:cs typeface="Calibri"/>
                <a:sym typeface="Calibri"/>
              </a:rPr>
              <a:t>סוגיות חברתיות-מדעיות הופכות למניע לחינוך מדעי, למשל. שינויי אקלים, דלק ביולוגי, סיכונים וסיכויים של מוצרים או תהליכים.</a:t>
            </a:r>
            <a:endParaRPr sz="2200">
              <a:solidFill>
                <a:schemeClr val="dk1"/>
              </a:solidFill>
              <a:latin typeface="Calibri"/>
              <a:ea typeface="Calibri"/>
              <a:cs typeface="Calibri"/>
              <a:sym typeface="Calibri"/>
            </a:endParaRPr>
          </a:p>
          <a:p>
            <a:pPr marL="228600" marR="0" lvl="0" indent="-266700" algn="r" rtl="1">
              <a:spcBef>
                <a:spcPts val="1000"/>
              </a:spcBef>
              <a:spcAft>
                <a:spcPts val="0"/>
              </a:spcAft>
              <a:buClr>
                <a:schemeClr val="dk1"/>
              </a:buClr>
              <a:buSzPts val="2800"/>
              <a:buFont typeface="Calibri"/>
              <a:buChar char="●"/>
            </a:pPr>
            <a:r>
              <a:rPr lang="de-DE" sz="2800">
                <a:solidFill>
                  <a:schemeClr val="dk1"/>
                </a:solidFill>
                <a:latin typeface="Calibri"/>
                <a:ea typeface="Calibri"/>
                <a:cs typeface="Calibri"/>
                <a:sym typeface="Calibri"/>
              </a:rPr>
              <a:t> </a:t>
            </a:r>
            <a:r>
              <a:rPr lang="de-DE" sz="2200">
                <a:solidFill>
                  <a:schemeClr val="dk1"/>
                </a:solidFill>
                <a:latin typeface="Calibri"/>
                <a:ea typeface="Calibri"/>
                <a:cs typeface="Calibri"/>
                <a:sym typeface="Calibri"/>
              </a:rPr>
              <a:t>השיעורים הם למידה מבוססת הקשר או מתמקדים ב-SSI שנויים במחלוקת כדי להפוך הן למידת המדע והן לשיח חברתי אודותיהם לחלקים מאוזנים של החינוך המדעי.</a:t>
            </a:r>
            <a:endParaRPr sz="2200">
              <a:solidFill>
                <a:schemeClr val="dk1"/>
              </a:solidFill>
              <a:latin typeface="Calibri"/>
              <a:ea typeface="Calibri"/>
              <a:cs typeface="Calibri"/>
              <a:sym typeface="Calibri"/>
            </a:endParaRPr>
          </a:p>
          <a:p>
            <a:pPr marL="228600" marR="0" lvl="0" indent="-266700" algn="r" rtl="1">
              <a:spcBef>
                <a:spcPts val="1000"/>
              </a:spcBef>
              <a:spcAft>
                <a:spcPts val="0"/>
              </a:spcAft>
              <a:buClr>
                <a:schemeClr val="dk1"/>
              </a:buClr>
              <a:buSzPts val="2800"/>
              <a:buFont typeface="Calibri"/>
              <a:buChar char="●"/>
            </a:pPr>
            <a:r>
              <a:rPr lang="de-DE" sz="2800">
                <a:solidFill>
                  <a:schemeClr val="dk1"/>
                </a:solidFill>
                <a:latin typeface="Calibri"/>
                <a:ea typeface="Calibri"/>
                <a:cs typeface="Calibri"/>
                <a:sym typeface="Calibri"/>
              </a:rPr>
              <a:t> גישות SSI (ואם משתקפות CBSL) תורמות הבנה על יחסי הגומלין של קיימות כלכלית, אקולוגית וחברתית ומסייעות בפיתוח מיומנויות חינוכיות של כלליים.</a:t>
            </a:r>
            <a:endParaRPr sz="2800">
              <a:solidFill>
                <a:schemeClr val="dk1"/>
              </a:solidFill>
              <a:latin typeface="Calibri"/>
              <a:ea typeface="Calibri"/>
              <a:cs typeface="Calibri"/>
              <a:sym typeface="Calibri"/>
            </a:endParaRPr>
          </a:p>
          <a:p>
            <a:pPr marL="0" lvl="0" indent="0" algn="r" rtl="1">
              <a:spcBef>
                <a:spcPts val="0"/>
              </a:spcBef>
              <a:spcAft>
                <a:spcPts val="0"/>
              </a:spcAft>
              <a:buNone/>
            </a:pPr>
            <a:r>
              <a:rPr lang="de-DE" sz="2200">
                <a:solidFill>
                  <a:schemeClr val="dk1"/>
                </a:solidFill>
                <a:latin typeface="Calibri"/>
                <a:ea typeface="Calibri"/>
                <a:cs typeface="Calibri"/>
                <a:sym typeface="Calibri"/>
              </a:rPr>
              <a:t>עם זאת, אין תרומה ישירה לפיתוח מבנים חדשניים.</a:t>
            </a:r>
            <a:endParaRPr sz="22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256" name="Google Shape;256;p36"/>
          <p:cNvSpPr txBox="1"/>
          <p:nvPr/>
        </p:nvSpPr>
        <p:spPr>
          <a:xfrm>
            <a:off x="69670" y="857250"/>
            <a:ext cx="11974200" cy="11430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אסטרטגיה 3: קיימות בחינוך מדעי מבוסס SSI</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257" name="Google Shape;257;p36"/>
          <p:cNvSpPr txBox="1"/>
          <p:nvPr/>
        </p:nvSpPr>
        <p:spPr>
          <a:xfrm>
            <a:off x="1062655" y="6211670"/>
            <a:ext cx="73062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(Burmeister, M., Rauch, F., &amp; Eilks, I. (2012). חינוך לפיתוח בר קיימא (ESD) וחינוך לכימיה תיכונית.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de-DE" sz="1200" i="1">
                <a:solidFill>
                  <a:schemeClr val="dk1"/>
                </a:solidFill>
                <a:latin typeface="Calibri"/>
                <a:ea typeface="Calibri"/>
                <a:cs typeface="Calibri"/>
                <a:sym typeface="Calibri"/>
              </a:rPr>
              <a:t>מחקר ופרקטיקה של חינוך כימיה,  </a:t>
            </a:r>
            <a:endParaRPr sz="1200" i="1">
              <a:solidFill>
                <a:schemeClr val="dk1"/>
              </a:solidFill>
              <a:latin typeface="Calibri"/>
              <a:ea typeface="Calibri"/>
              <a:cs typeface="Calibri"/>
              <a:sym typeface="Calibri"/>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13 (2), 59-68.)</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37"/>
          <p:cNvPicPr preferRelativeResize="0"/>
          <p:nvPr/>
        </p:nvPicPr>
        <p:blipFill rotWithShape="1">
          <a:blip r:embed="rId3">
            <a:alphaModFix/>
          </a:blip>
          <a:srcRect/>
          <a:stretch/>
        </p:blipFill>
        <p:spPr>
          <a:xfrm>
            <a:off x="862149" y="2179642"/>
            <a:ext cx="3145266" cy="1739725"/>
          </a:xfrm>
          <a:prstGeom prst="rect">
            <a:avLst/>
          </a:prstGeom>
          <a:noFill/>
          <a:ln>
            <a:noFill/>
          </a:ln>
        </p:spPr>
      </p:pic>
      <p:pic>
        <p:nvPicPr>
          <p:cNvPr id="263" name="Google Shape;263;p37"/>
          <p:cNvPicPr preferRelativeResize="0"/>
          <p:nvPr/>
        </p:nvPicPr>
        <p:blipFill rotWithShape="1">
          <a:blip r:embed="rId4">
            <a:alphaModFix/>
          </a:blip>
          <a:srcRect/>
          <a:stretch/>
        </p:blipFill>
        <p:spPr>
          <a:xfrm>
            <a:off x="3750972" y="2959808"/>
            <a:ext cx="3364768" cy="2229159"/>
          </a:xfrm>
          <a:prstGeom prst="rect">
            <a:avLst/>
          </a:prstGeom>
          <a:noFill/>
          <a:ln>
            <a:noFill/>
          </a:ln>
        </p:spPr>
      </p:pic>
      <p:pic>
        <p:nvPicPr>
          <p:cNvPr id="264" name="Google Shape;264;p37"/>
          <p:cNvPicPr preferRelativeResize="0"/>
          <p:nvPr/>
        </p:nvPicPr>
        <p:blipFill rotWithShape="1">
          <a:blip r:embed="rId5">
            <a:alphaModFix/>
          </a:blip>
          <a:srcRect/>
          <a:stretch/>
        </p:blipFill>
        <p:spPr>
          <a:xfrm>
            <a:off x="6676983" y="1734125"/>
            <a:ext cx="3423374" cy="2262636"/>
          </a:xfrm>
          <a:prstGeom prst="rect">
            <a:avLst/>
          </a:prstGeom>
          <a:noFill/>
          <a:ln>
            <a:noFill/>
          </a:ln>
        </p:spPr>
      </p:pic>
      <p:pic>
        <p:nvPicPr>
          <p:cNvPr id="265" name="Google Shape;265;p37"/>
          <p:cNvPicPr preferRelativeResize="0"/>
          <p:nvPr/>
        </p:nvPicPr>
        <p:blipFill rotWithShape="1">
          <a:blip r:embed="rId6">
            <a:alphaModFix/>
          </a:blip>
          <a:srcRect/>
          <a:stretch/>
        </p:blipFill>
        <p:spPr>
          <a:xfrm>
            <a:off x="862149" y="4521789"/>
            <a:ext cx="3365087" cy="1892861"/>
          </a:xfrm>
          <a:prstGeom prst="rect">
            <a:avLst/>
          </a:prstGeom>
          <a:noFill/>
          <a:ln>
            <a:noFill/>
          </a:ln>
        </p:spPr>
      </p:pic>
      <p:pic>
        <p:nvPicPr>
          <p:cNvPr id="266" name="Google Shape;266;p37"/>
          <p:cNvPicPr preferRelativeResize="0"/>
          <p:nvPr/>
        </p:nvPicPr>
        <p:blipFill rotWithShape="1">
          <a:blip r:embed="rId7">
            <a:alphaModFix/>
          </a:blip>
          <a:srcRect/>
          <a:stretch/>
        </p:blipFill>
        <p:spPr>
          <a:xfrm>
            <a:off x="8003178" y="3480708"/>
            <a:ext cx="3474719" cy="2323718"/>
          </a:xfrm>
          <a:prstGeom prst="rect">
            <a:avLst/>
          </a:prstGeom>
          <a:noFill/>
          <a:ln>
            <a:noFill/>
          </a:ln>
        </p:spPr>
      </p:pic>
      <p:sp>
        <p:nvSpPr>
          <p:cNvPr id="267" name="Google Shape;267;p37"/>
          <p:cNvSpPr txBox="1"/>
          <p:nvPr/>
        </p:nvSpPr>
        <p:spPr>
          <a:xfrm>
            <a:off x="313509" y="857250"/>
            <a:ext cx="11399400" cy="11430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דוגמאות: SSIs מוכווני קיימות</a:t>
            </a:r>
            <a:endParaRPr sz="44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68" name="Google Shape;268;p37"/>
          <p:cNvSpPr txBox="1"/>
          <p:nvPr/>
        </p:nvSpPr>
        <p:spPr>
          <a:xfrm>
            <a:off x="844011" y="1845977"/>
            <a:ext cx="2089800" cy="4575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r>
              <a:rPr lang="de-DE" sz="1800">
                <a:solidFill>
                  <a:schemeClr val="dk1"/>
                </a:solidFill>
                <a:latin typeface="Calibri"/>
                <a:ea typeface="Calibri"/>
                <a:cs typeface="Calibri"/>
                <a:sym typeface="Calibri"/>
              </a:rPr>
              <a:t>דלק ביולוגי</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69" name="Google Shape;269;p37"/>
          <p:cNvSpPr txBox="1"/>
          <p:nvPr/>
        </p:nvSpPr>
        <p:spPr>
          <a:xfrm>
            <a:off x="743851" y="6412749"/>
            <a:ext cx="2089800" cy="4575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r>
              <a:rPr lang="de-DE" sz="1800">
                <a:solidFill>
                  <a:schemeClr val="dk1"/>
                </a:solidFill>
                <a:latin typeface="Calibri"/>
                <a:ea typeface="Calibri"/>
                <a:cs typeface="Calibri"/>
                <a:sym typeface="Calibri"/>
              </a:rPr>
              <a:t>ניידות אלקטרונית</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70" name="Google Shape;270;p37"/>
          <p:cNvSpPr txBox="1"/>
          <p:nvPr/>
        </p:nvSpPr>
        <p:spPr>
          <a:xfrm>
            <a:off x="4129453" y="2590475"/>
            <a:ext cx="2002200" cy="4575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r>
              <a:rPr lang="de-DE" sz="1800">
                <a:solidFill>
                  <a:schemeClr val="dk1"/>
                </a:solidFill>
                <a:latin typeface="Calibri"/>
                <a:ea typeface="Calibri"/>
                <a:cs typeface="Calibri"/>
                <a:sym typeface="Calibri"/>
              </a:rPr>
              <a:t>שימוש בחומרי הדברה</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71" name="Google Shape;271;p37"/>
          <p:cNvSpPr txBox="1"/>
          <p:nvPr/>
        </p:nvSpPr>
        <p:spPr>
          <a:xfrm>
            <a:off x="10100357" y="1777023"/>
            <a:ext cx="1786500" cy="3693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r>
              <a:rPr lang="de-DE" sz="1800">
                <a:solidFill>
                  <a:schemeClr val="dk1"/>
                </a:solidFill>
                <a:latin typeface="Calibri"/>
                <a:ea typeface="Calibri"/>
                <a:cs typeface="Calibri"/>
                <a:sym typeface="Calibri"/>
              </a:rPr>
              <a:t>תזונה בריאה</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72" name="Google Shape;272;p37"/>
          <p:cNvSpPr txBox="1"/>
          <p:nvPr/>
        </p:nvSpPr>
        <p:spPr>
          <a:xfrm>
            <a:off x="7435362" y="5703642"/>
            <a:ext cx="1135500" cy="3693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r>
              <a:rPr lang="de-DE" sz="1800">
                <a:solidFill>
                  <a:schemeClr val="dk1"/>
                </a:solidFill>
                <a:latin typeface="Calibri"/>
                <a:ea typeface="Calibri"/>
                <a:cs typeface="Calibri"/>
                <a:sym typeface="Calibri"/>
              </a:rPr>
              <a:t>קוֹסמֵטִיקָה</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8"/>
          <p:cNvSpPr txBox="1"/>
          <p:nvPr/>
        </p:nvSpPr>
        <p:spPr>
          <a:xfrm>
            <a:off x="1144650" y="1974400"/>
            <a:ext cx="10515600" cy="4237500"/>
          </a:xfrm>
          <a:prstGeom prst="rect">
            <a:avLst/>
          </a:prstGeom>
          <a:noFill/>
          <a:ln>
            <a:noFill/>
          </a:ln>
        </p:spPr>
        <p:txBody>
          <a:bodyPr spcFirstLastPara="1" wrap="square" lIns="91425" tIns="91425" rIns="91425" bIns="91425" anchor="t" anchorCtr="0">
            <a:noAutofit/>
          </a:bodyPr>
          <a:lstStyle/>
          <a:p>
            <a:pPr marL="228600" marR="0" lvl="0" indent="-228600" algn="r" rtl="1">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חיי בית הספר מאורגנים מחדש בהתאם למטרות ESD.</a:t>
            </a:r>
            <a:endParaRPr sz="2400">
              <a:solidFill>
                <a:schemeClr val="dk1"/>
              </a:solidFill>
              <a:latin typeface="Calibri"/>
              <a:ea typeface="Calibri"/>
              <a:cs typeface="Calibri"/>
              <a:sym typeface="Calibri"/>
            </a:endParaRPr>
          </a:p>
          <a:p>
            <a:pPr marL="228600" marR="0" lvl="0" indent="-254000" algn="r" rtl="1">
              <a:spcBef>
                <a:spcPts val="1000"/>
              </a:spcBef>
              <a:spcAft>
                <a:spcPts val="0"/>
              </a:spcAft>
              <a:buClr>
                <a:schemeClr val="dk1"/>
              </a:buClr>
              <a:buSzPts val="2800"/>
              <a:buFont typeface="Calibri"/>
              <a:buChar char="●"/>
            </a:pPr>
            <a:r>
              <a:rPr lang="de-DE" sz="2800">
                <a:solidFill>
                  <a:schemeClr val="dk1"/>
                </a:solidFill>
                <a:latin typeface="Calibri"/>
                <a:ea typeface="Calibri"/>
                <a:cs typeface="Calibri"/>
                <a:sym typeface="Calibri"/>
              </a:rPr>
              <a:t> </a:t>
            </a:r>
            <a:r>
              <a:rPr lang="de-DE" sz="2400">
                <a:solidFill>
                  <a:schemeClr val="dk1"/>
                </a:solidFill>
                <a:latin typeface="Calibri"/>
                <a:ea typeface="Calibri"/>
                <a:cs typeface="Calibri"/>
                <a:sym typeface="Calibri"/>
              </a:rPr>
              <a:t>הרפורמות מתמקדות במבנים חדשניים, ידע בינתחומי ולמידה השתתפותית (למידה חיה).</a:t>
            </a:r>
            <a:endParaRPr sz="2400">
              <a:solidFill>
                <a:schemeClr val="dk1"/>
              </a:solidFill>
              <a:latin typeface="Calibri"/>
              <a:ea typeface="Calibri"/>
              <a:cs typeface="Calibri"/>
              <a:sym typeface="Calibri"/>
            </a:endParaRPr>
          </a:p>
          <a:p>
            <a:pPr marL="228600" marR="0" lvl="0" indent="-254000" algn="r" rtl="1">
              <a:spcBef>
                <a:spcPts val="1000"/>
              </a:spcBef>
              <a:spcAft>
                <a:spcPts val="0"/>
              </a:spcAft>
              <a:buClr>
                <a:schemeClr val="dk1"/>
              </a:buClr>
              <a:buSzPts val="2800"/>
              <a:buFont typeface="Calibri"/>
              <a:buChar char="●"/>
            </a:pPr>
            <a:r>
              <a:rPr lang="de-DE" sz="2800">
                <a:solidFill>
                  <a:schemeClr val="dk1"/>
                </a:solidFill>
                <a:latin typeface="Calibri"/>
                <a:ea typeface="Calibri"/>
                <a:cs typeface="Calibri"/>
                <a:sym typeface="Calibri"/>
              </a:rPr>
              <a:t> </a:t>
            </a:r>
            <a:r>
              <a:rPr lang="de-DE" sz="2400">
                <a:solidFill>
                  <a:schemeClr val="dk1"/>
                </a:solidFill>
                <a:latin typeface="Calibri"/>
                <a:ea typeface="Calibri"/>
                <a:cs typeface="Calibri"/>
                <a:sym typeface="Calibri"/>
              </a:rPr>
              <a:t>ESD הופך למרכיב חיוני בחיי בית הספר, למשל. עבודת פרויקטים או יצירת רשתות בתי ספר עם עסקים.</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400">
              <a:solidFill>
                <a:schemeClr val="dk1"/>
              </a:solidFill>
              <a:latin typeface="Calibri"/>
              <a:ea typeface="Calibri"/>
              <a:cs typeface="Calibri"/>
              <a:sym typeface="Calibri"/>
            </a:endParaRPr>
          </a:p>
          <a:p>
            <a:pPr marL="0" lvl="0" indent="0" algn="r" rtl="1">
              <a:spcBef>
                <a:spcPts val="0"/>
              </a:spcBef>
              <a:spcAft>
                <a:spcPts val="0"/>
              </a:spcAft>
              <a:buNone/>
            </a:pPr>
            <a:r>
              <a:rPr lang="de-DE" sz="2800">
                <a:solidFill>
                  <a:schemeClr val="dk1"/>
                </a:solidFill>
                <a:latin typeface="Calibri"/>
                <a:ea typeface="Calibri"/>
                <a:cs typeface="Calibri"/>
                <a:sym typeface="Calibri"/>
              </a:rPr>
              <a:t>גישה זו מאפשרת פיתוח יכולות באמצעים הרחבים ביותר.</a:t>
            </a:r>
            <a:endParaRPr sz="2800">
              <a:solidFill>
                <a:schemeClr val="dk1"/>
              </a:solidFill>
              <a:latin typeface="Calibri"/>
              <a:ea typeface="Calibri"/>
              <a:cs typeface="Calibri"/>
              <a:sym typeface="Calibri"/>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יש לו פוטנציאל לתרום לפיתוח בר קיימא ולמבנים חדשניים.</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278" name="Google Shape;278;p38"/>
          <p:cNvSpPr txBox="1"/>
          <p:nvPr/>
        </p:nvSpPr>
        <p:spPr>
          <a:xfrm>
            <a:off x="838200" y="365125"/>
            <a:ext cx="10515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דגם 4: ESD בפיתוח בית ספר</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279" name="Google Shape;279;p38"/>
          <p:cNvSpPr txBox="1"/>
          <p:nvPr/>
        </p:nvSpPr>
        <p:spPr>
          <a:xfrm>
            <a:off x="1062655" y="6211670"/>
            <a:ext cx="73062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(Burmeister, M., Rauch, F., &amp; Eilks, I. (2012). חינוך לפיתוח בר קיימא (ESD) וחינוך לכימיה תיכונית.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de-DE" sz="1200" i="1">
                <a:solidFill>
                  <a:schemeClr val="dk1"/>
                </a:solidFill>
                <a:latin typeface="Calibri"/>
                <a:ea typeface="Calibri"/>
                <a:cs typeface="Calibri"/>
                <a:sym typeface="Calibri"/>
              </a:rPr>
              <a:t>מחקר ופרקטיקה בחינוך כימיה,  </a:t>
            </a:r>
            <a:endParaRPr sz="1200" i="1">
              <a:solidFill>
                <a:schemeClr val="dk1"/>
              </a:solidFill>
              <a:latin typeface="Calibri"/>
              <a:ea typeface="Calibri"/>
              <a:cs typeface="Calibri"/>
              <a:sym typeface="Calibri"/>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13 (2), 59-68.)</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9"/>
          <p:cNvPicPr preferRelativeResize="0"/>
          <p:nvPr/>
        </p:nvPicPr>
        <p:blipFill rotWithShape="1">
          <a:blip r:embed="rId3">
            <a:alphaModFix/>
          </a:blip>
          <a:srcRect/>
          <a:stretch/>
        </p:blipFill>
        <p:spPr>
          <a:xfrm>
            <a:off x="2495600" y="2132856"/>
            <a:ext cx="3202236" cy="3528392"/>
          </a:xfrm>
          <a:prstGeom prst="rect">
            <a:avLst/>
          </a:prstGeom>
          <a:noFill/>
          <a:ln>
            <a:noFill/>
          </a:ln>
        </p:spPr>
      </p:pic>
      <p:pic>
        <p:nvPicPr>
          <p:cNvPr id="285" name="Google Shape;285;p39"/>
          <p:cNvPicPr preferRelativeResize="0"/>
          <p:nvPr/>
        </p:nvPicPr>
        <p:blipFill rotWithShape="1">
          <a:blip r:embed="rId4">
            <a:alphaModFix/>
          </a:blip>
          <a:srcRect/>
          <a:stretch/>
        </p:blipFill>
        <p:spPr>
          <a:xfrm>
            <a:off x="7018069" y="2132856"/>
            <a:ext cx="2735532" cy="3512025"/>
          </a:xfrm>
          <a:prstGeom prst="rect">
            <a:avLst/>
          </a:prstGeom>
          <a:noFill/>
          <a:ln>
            <a:noFill/>
          </a:ln>
        </p:spPr>
      </p:pic>
      <p:sp>
        <p:nvSpPr>
          <p:cNvPr id="286" name="Google Shape;286;p39"/>
          <p:cNvSpPr txBox="1"/>
          <p:nvPr/>
        </p:nvSpPr>
        <p:spPr>
          <a:xfrm>
            <a:off x="95793" y="857250"/>
            <a:ext cx="11774100" cy="11430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דוגמאות: מוסדות ידידותיים לאקלים ומוסמכים לסביבה</a:t>
            </a:r>
            <a:endParaRPr sz="44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aphicFrame>
        <p:nvGraphicFramePr>
          <p:cNvPr id="291" name="Google Shape;291;p40"/>
          <p:cNvGraphicFramePr/>
          <p:nvPr/>
        </p:nvGraphicFramePr>
        <p:xfrm>
          <a:off x="1062652" y="2060848"/>
          <a:ext cx="3000000" cy="3000000"/>
        </p:xfrm>
        <a:graphic>
          <a:graphicData uri="http://schemas.openxmlformats.org/drawingml/2006/table">
            <a:tbl>
              <a:tblPr>
                <a:noFill/>
                <a:tableStyleId>{1EE3E42C-6945-498A-8F5B-387120334654}</a:tableStyleId>
              </a:tblPr>
              <a:tblGrid>
                <a:gridCol w="3729575">
                  <a:extLst>
                    <a:ext uri="{9D8B030D-6E8A-4147-A177-3AD203B41FA5}">
                      <a16:colId xmlns:a16="http://schemas.microsoft.com/office/drawing/2014/main" val="20000"/>
                    </a:ext>
                  </a:extLst>
                </a:gridCol>
                <a:gridCol w="1314175">
                  <a:extLst>
                    <a:ext uri="{9D8B030D-6E8A-4147-A177-3AD203B41FA5}">
                      <a16:colId xmlns:a16="http://schemas.microsoft.com/office/drawing/2014/main" val="20001"/>
                    </a:ext>
                  </a:extLst>
                </a:gridCol>
                <a:gridCol w="1301100">
                  <a:extLst>
                    <a:ext uri="{9D8B030D-6E8A-4147-A177-3AD203B41FA5}">
                      <a16:colId xmlns:a16="http://schemas.microsoft.com/office/drawing/2014/main" val="20002"/>
                    </a:ext>
                  </a:extLst>
                </a:gridCol>
                <a:gridCol w="1288025">
                  <a:extLst>
                    <a:ext uri="{9D8B030D-6E8A-4147-A177-3AD203B41FA5}">
                      <a16:colId xmlns:a16="http://schemas.microsoft.com/office/drawing/2014/main" val="20003"/>
                    </a:ext>
                  </a:extLst>
                </a:gridCol>
                <a:gridCol w="1288900">
                  <a:extLst>
                    <a:ext uri="{9D8B030D-6E8A-4147-A177-3AD203B41FA5}">
                      <a16:colId xmlns:a16="http://schemas.microsoft.com/office/drawing/2014/main" val="20004"/>
                    </a:ext>
                  </a:extLst>
                </a:gridCol>
              </a:tblGrid>
              <a:tr h="475500">
                <a:tc>
                  <a:txBody>
                    <a:bodyPr/>
                    <a:lstStyle/>
                    <a:p>
                      <a:pPr marL="0" marR="0" lvl="0" indent="0" algn="ctr" rtl="1">
                        <a:spcBef>
                          <a:spcPts val="0"/>
                        </a:spcBef>
                        <a:spcAft>
                          <a:spcPts val="0"/>
                        </a:spcAft>
                        <a:buNone/>
                      </a:pPr>
                      <a:r>
                        <a:rPr lang="de-DE" sz="2200"/>
                        <a:t>פוטנציאל ל…</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דגם 1</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דגם 2</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דגם 3</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דגם 4</a:t>
                      </a:r>
                      <a:endParaRPr sz="2200">
                        <a:latin typeface="Arial"/>
                        <a:ea typeface="Arial"/>
                        <a:cs typeface="Arial"/>
                        <a:sym typeface="Arial"/>
                      </a:endParaRPr>
                    </a:p>
                  </a:txBody>
                  <a:tcPr marL="17775" marR="17775" marT="17775" marB="17775"/>
                </a:tc>
                <a:extLst>
                  <a:ext uri="{0D108BD9-81ED-4DB2-BD59-A6C34878D82A}">
                    <a16:rowId xmlns:a16="http://schemas.microsoft.com/office/drawing/2014/main" val="10000"/>
                  </a:ext>
                </a:extLst>
              </a:tr>
              <a:tr h="873600">
                <a:tc>
                  <a:txBody>
                    <a:bodyPr/>
                    <a:lstStyle/>
                    <a:p>
                      <a:pPr marL="0" marR="0" lvl="0" indent="0" algn="ctr" rtl="1">
                        <a:spcBef>
                          <a:spcPts val="0"/>
                        </a:spcBef>
                        <a:spcAft>
                          <a:spcPts val="0"/>
                        </a:spcAft>
                        <a:buNone/>
                      </a:pPr>
                      <a:r>
                        <a:rPr lang="de-DE" sz="2200"/>
                        <a:t>... ללמוד על פיתוח בר קיימא.</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a:t>
                      </a:r>
                      <a:endParaRPr sz="2200">
                        <a:latin typeface="Arial"/>
                        <a:ea typeface="Arial"/>
                        <a:cs typeface="Arial"/>
                        <a:sym typeface="Arial"/>
                      </a:endParaRPr>
                    </a:p>
                  </a:txBody>
                  <a:tcPr marL="17775" marR="17775" marT="17775" marB="17775"/>
                </a:tc>
                <a:extLst>
                  <a:ext uri="{0D108BD9-81ED-4DB2-BD59-A6C34878D82A}">
                    <a16:rowId xmlns:a16="http://schemas.microsoft.com/office/drawing/2014/main" val="10001"/>
                  </a:ext>
                </a:extLst>
              </a:tr>
              <a:tr h="873600">
                <a:tc>
                  <a:txBody>
                    <a:bodyPr/>
                    <a:lstStyle/>
                    <a:p>
                      <a:pPr marL="0" marR="0" lvl="0" indent="0" algn="ctr" rtl="1">
                        <a:spcBef>
                          <a:spcPts val="0"/>
                        </a:spcBef>
                        <a:spcAft>
                          <a:spcPts val="0"/>
                        </a:spcAft>
                        <a:buNone/>
                      </a:pPr>
                      <a:r>
                        <a:rPr lang="de-DE" sz="2200"/>
                        <a:t>... למידה לפיתוח בר קיימא.</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a:t>
                      </a:r>
                      <a:endParaRPr sz="2200">
                        <a:latin typeface="Arial"/>
                        <a:ea typeface="Arial"/>
                        <a:cs typeface="Arial"/>
                        <a:sym typeface="Arial"/>
                      </a:endParaRPr>
                    </a:p>
                  </a:txBody>
                  <a:tcPr marL="17775" marR="17775" marT="17775" marB="17775"/>
                </a:tc>
                <a:extLst>
                  <a:ext uri="{0D108BD9-81ED-4DB2-BD59-A6C34878D82A}">
                    <a16:rowId xmlns:a16="http://schemas.microsoft.com/office/drawing/2014/main" val="10002"/>
                  </a:ext>
                </a:extLst>
              </a:tr>
              <a:tr h="873600">
                <a:tc>
                  <a:txBody>
                    <a:bodyPr/>
                    <a:lstStyle/>
                    <a:p>
                      <a:pPr marL="0" marR="0" lvl="0" indent="0" algn="ctr" rtl="1">
                        <a:spcBef>
                          <a:spcPts val="0"/>
                        </a:spcBef>
                        <a:spcAft>
                          <a:spcPts val="0"/>
                        </a:spcAft>
                        <a:buNone/>
                      </a:pPr>
                      <a:r>
                        <a:rPr lang="de-DE" sz="2200"/>
                        <a:t>... תורם ישירות לפיתוח בר קיימא.</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a:t>
                      </a:r>
                      <a:endParaRPr sz="2200">
                        <a:latin typeface="Arial"/>
                        <a:ea typeface="Arial"/>
                        <a:cs typeface="Arial"/>
                        <a:sym typeface="Arial"/>
                      </a:endParaRPr>
                    </a:p>
                  </a:txBody>
                  <a:tcPr marL="17775" marR="17775" marT="17775" marB="17775"/>
                </a:tc>
                <a:tc>
                  <a:txBody>
                    <a:bodyPr/>
                    <a:lstStyle/>
                    <a:p>
                      <a:pPr marL="0" marR="0" lvl="0" indent="0" algn="ctr" rtl="1">
                        <a:spcBef>
                          <a:spcPts val="0"/>
                        </a:spcBef>
                        <a:spcAft>
                          <a:spcPts val="0"/>
                        </a:spcAft>
                        <a:buNone/>
                      </a:pPr>
                      <a:r>
                        <a:rPr lang="de-DE" sz="2200"/>
                        <a:t>+</a:t>
                      </a:r>
                      <a:endParaRPr sz="2200">
                        <a:latin typeface="Arial"/>
                        <a:ea typeface="Arial"/>
                        <a:cs typeface="Arial"/>
                        <a:sym typeface="Arial"/>
                      </a:endParaRPr>
                    </a:p>
                  </a:txBody>
                  <a:tcPr marL="17775" marR="17775" marT="17775" marB="17775"/>
                </a:tc>
                <a:extLst>
                  <a:ext uri="{0D108BD9-81ED-4DB2-BD59-A6C34878D82A}">
                    <a16:rowId xmlns:a16="http://schemas.microsoft.com/office/drawing/2014/main" val="10003"/>
                  </a:ext>
                </a:extLst>
              </a:tr>
            </a:tbl>
          </a:graphicData>
        </a:graphic>
      </p:graphicFrame>
      <p:sp>
        <p:nvSpPr>
          <p:cNvPr id="292" name="Google Shape;292;p40"/>
          <p:cNvSpPr txBox="1"/>
          <p:nvPr/>
        </p:nvSpPr>
        <p:spPr>
          <a:xfrm>
            <a:off x="217714" y="773832"/>
            <a:ext cx="11181900" cy="11430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הפוטנציאלים של המודלים השונים בקשר לחינוך מדעי</a:t>
            </a:r>
            <a:endParaRPr sz="44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93" name="Google Shape;293;p40"/>
          <p:cNvSpPr txBox="1"/>
          <p:nvPr/>
        </p:nvSpPr>
        <p:spPr>
          <a:xfrm>
            <a:off x="1062655" y="6211670"/>
            <a:ext cx="73062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(Burmeister, M., Rauch, F., &amp; Eilks, I. (2012). חינוך לפיתוח בר קיימא (ESD) וחינוך לכימיה תיכונית.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de-DE" sz="1200" i="1">
                <a:solidFill>
                  <a:schemeClr val="dk1"/>
                </a:solidFill>
                <a:latin typeface="Calibri"/>
                <a:ea typeface="Calibri"/>
                <a:cs typeface="Calibri"/>
                <a:sym typeface="Calibri"/>
              </a:rPr>
              <a:t>מחקר ופרקטיקה בחינוך כימיה,  </a:t>
            </a:r>
            <a:endParaRPr sz="1200" i="1">
              <a:solidFill>
                <a:schemeClr val="dk1"/>
              </a:solidFill>
              <a:latin typeface="Calibri"/>
              <a:ea typeface="Calibri"/>
              <a:cs typeface="Calibri"/>
              <a:sym typeface="Calibri"/>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13 (2), 59-68.)</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1"/>
          <p:cNvSpPr txBox="1"/>
          <p:nvPr/>
        </p:nvSpPr>
        <p:spPr>
          <a:xfrm>
            <a:off x="452846" y="2847067"/>
            <a:ext cx="112863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rgbClr val="025952"/>
                </a:solidFill>
                <a:latin typeface="Calibri"/>
                <a:ea typeface="Calibri"/>
                <a:cs typeface="Calibri"/>
                <a:sym typeface="Calibri"/>
              </a:rPr>
              <a:t>מודל תכנית לימודים להוראת ESD מבוססת SSI</a:t>
            </a:r>
            <a:endParaRPr sz="4400" b="1">
              <a:solidFill>
                <a:srgbClr val="025952"/>
              </a:solidFill>
              <a:latin typeface="Calibri"/>
              <a:ea typeface="Calibri"/>
              <a:cs typeface="Calibri"/>
              <a:sym typeface="Calibri"/>
            </a:endParaRPr>
          </a:p>
          <a:p>
            <a:pPr marL="0" lvl="0" indent="0" algn="l" rtl="0">
              <a:spcBef>
                <a:spcPts val="0"/>
              </a:spcBef>
              <a:spcAft>
                <a:spcPts val="0"/>
              </a:spcAft>
              <a:buNone/>
            </a:pPr>
            <a:br>
              <a:rPr lang="de-DE" sz="4400">
                <a:solidFill>
                  <a:schemeClr val="dk1"/>
                </a:solidFill>
                <a:latin typeface="Calibri"/>
                <a:ea typeface="Calibri"/>
                <a:cs typeface="Calibri"/>
                <a:sym typeface="Calibri"/>
              </a:rPr>
            </a:br>
            <a:endParaRPr sz="44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44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rgbClr val="FF0000"/>
                </a:solidFill>
                <a:latin typeface="Calibri"/>
                <a:ea typeface="Calibri"/>
                <a:cs typeface="Calibri"/>
                <a:sym typeface="Calibri"/>
              </a:rPr>
              <a:t>אילו פרקטיקות ונושא עולים בראשכם אם אתם שומעים את המונח חינוך לפיתוח בר קיימא?</a:t>
            </a:r>
            <a:endParaRPr sz="4400" b="1">
              <a:solidFill>
                <a:srgbClr val="FF0000"/>
              </a:solidFill>
              <a:latin typeface="Calibri"/>
              <a:ea typeface="Calibri"/>
              <a:cs typeface="Calibri"/>
              <a:sym typeface="Calibri"/>
            </a:endParaRPr>
          </a:p>
          <a:p>
            <a:pPr marL="0" lvl="0" indent="0" algn="r" rtl="1">
              <a:spcBef>
                <a:spcPts val="0"/>
              </a:spcBef>
              <a:spcAft>
                <a:spcPts val="0"/>
              </a:spcAft>
              <a:buNone/>
            </a:pPr>
            <a:r>
              <a:rPr lang="de-DE" sz="2200" b="1">
                <a:solidFill>
                  <a:schemeClr val="dk1"/>
                </a:solidFill>
                <a:latin typeface="Calibri"/>
                <a:ea typeface="Calibri"/>
                <a:cs typeface="Calibri"/>
                <a:sym typeface="Calibri"/>
              </a:rPr>
              <a:t>מומלץ לאסוף ולדון ברעיונות של תלמידים באמצעות אשכול קלפים דרך מירו (</a:t>
            </a:r>
            <a:endParaRPr sz="2200" b="1">
              <a:solidFill>
                <a:schemeClr val="dk1"/>
              </a:solidFill>
              <a:latin typeface="Calibri"/>
              <a:ea typeface="Calibri"/>
              <a:cs typeface="Calibri"/>
              <a:sym typeface="Calibri"/>
            </a:endParaRPr>
          </a:p>
          <a:p>
            <a:pPr marL="0" lvl="0" indent="0" algn="l" rtl="0">
              <a:spcBef>
                <a:spcPts val="0"/>
              </a:spcBef>
              <a:spcAft>
                <a:spcPts val="0"/>
              </a:spcAft>
              <a:buNone/>
            </a:pPr>
            <a:r>
              <a:rPr lang="de-DE" sz="2200" b="1" u="sng">
                <a:solidFill>
                  <a:schemeClr val="hlink"/>
                </a:solidFill>
                <a:latin typeface="Calibri"/>
                <a:ea typeface="Calibri"/>
                <a:cs typeface="Calibri"/>
                <a:sym typeface="Calibri"/>
                <a:hlinkClick r:id="rId3"/>
              </a:rPr>
              <a:t>https://miro.com/</a:t>
            </a:r>
            <a:endParaRPr sz="2200" b="1" u="sng">
              <a:solidFill>
                <a:schemeClr val="hlink"/>
              </a:solidFill>
              <a:latin typeface="Calibri"/>
              <a:ea typeface="Calibri"/>
              <a:cs typeface="Calibri"/>
              <a:sym typeface="Calibri"/>
            </a:endParaRPr>
          </a:p>
          <a:p>
            <a:pPr marL="0" lvl="0" indent="0" algn="l" rtl="0">
              <a:spcBef>
                <a:spcPts val="0"/>
              </a:spcBef>
              <a:spcAft>
                <a:spcPts val="0"/>
              </a:spcAft>
              <a:buNone/>
            </a:pPr>
            <a:r>
              <a:rPr lang="de-DE" sz="2200" b="1">
                <a:solidFill>
                  <a:schemeClr val="dk1"/>
                </a:solidFill>
                <a:latin typeface="Calibri"/>
                <a:ea typeface="Calibri"/>
                <a:cs typeface="Calibri"/>
                <a:sym typeface="Calibri"/>
              </a:rPr>
              <a:t>) או כלי דומה.</a:t>
            </a:r>
            <a:endParaRPr sz="2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aphicFrame>
        <p:nvGraphicFramePr>
          <p:cNvPr id="303" name="Google Shape;303;p42"/>
          <p:cNvGraphicFramePr/>
          <p:nvPr/>
        </p:nvGraphicFramePr>
        <p:xfrm>
          <a:off x="200297" y="1314992"/>
          <a:ext cx="3000000" cy="3000000"/>
        </p:xfrm>
        <a:graphic>
          <a:graphicData uri="http://schemas.openxmlformats.org/drawingml/2006/table">
            <a:tbl>
              <a:tblPr firstRow="1" firstCol="1" bandRow="1">
                <a:noFill/>
                <a:tableStyleId>{1EE3E42C-6945-498A-8F5B-387120334654}</a:tableStyleId>
              </a:tblPr>
              <a:tblGrid>
                <a:gridCol w="2497225">
                  <a:extLst>
                    <a:ext uri="{9D8B030D-6E8A-4147-A177-3AD203B41FA5}">
                      <a16:colId xmlns:a16="http://schemas.microsoft.com/office/drawing/2014/main" val="20000"/>
                    </a:ext>
                  </a:extLst>
                </a:gridCol>
                <a:gridCol w="4026850">
                  <a:extLst>
                    <a:ext uri="{9D8B030D-6E8A-4147-A177-3AD203B41FA5}">
                      <a16:colId xmlns:a16="http://schemas.microsoft.com/office/drawing/2014/main" val="20001"/>
                    </a:ext>
                  </a:extLst>
                </a:gridCol>
                <a:gridCol w="5302150">
                  <a:extLst>
                    <a:ext uri="{9D8B030D-6E8A-4147-A177-3AD203B41FA5}">
                      <a16:colId xmlns:a16="http://schemas.microsoft.com/office/drawing/2014/main" val="20002"/>
                    </a:ext>
                  </a:extLst>
                </a:gridCol>
              </a:tblGrid>
              <a:tr h="682500">
                <a:tc>
                  <a:txBody>
                    <a:bodyPr/>
                    <a:lstStyle/>
                    <a:p>
                      <a:pPr marL="0" marR="0" lvl="0" indent="0" algn="r" rtl="1">
                        <a:spcBef>
                          <a:spcPts val="0"/>
                        </a:spcBef>
                        <a:spcAft>
                          <a:spcPts val="0"/>
                        </a:spcAft>
                        <a:buNone/>
                      </a:pPr>
                      <a:r>
                        <a:rPr lang="de-DE" sz="1600"/>
                        <a:t>אוֹתֶנְטִיוּת </a:t>
                      </a:r>
                      <a:endParaRPr sz="1600">
                        <a:latin typeface="Times New Roman"/>
                        <a:ea typeface="Times New Roman"/>
                        <a:cs typeface="Times New Roman"/>
                        <a:sym typeface="Times New Roman"/>
                      </a:endParaRPr>
                    </a:p>
                  </a:txBody>
                  <a:tcPr marL="68575" marR="68575" marT="0" marB="0"/>
                </a:tc>
                <a:tc>
                  <a:txBody>
                    <a:bodyPr/>
                    <a:lstStyle/>
                    <a:p>
                      <a:pPr marL="0" marR="0" lvl="0" indent="0" algn="just" rtl="1">
                        <a:spcBef>
                          <a:spcPts val="0"/>
                        </a:spcBef>
                        <a:spcAft>
                          <a:spcPts val="0"/>
                        </a:spcAft>
                        <a:buNone/>
                      </a:pPr>
                      <a:r>
                        <a:rPr lang="de-DE" sz="1600" b="0">
                          <a:solidFill>
                            <a:schemeClr val="dk1"/>
                          </a:solidFill>
                        </a:rPr>
                        <a:t>הנושא הוא אותנטי כי הוא - למעשה - נדון בחברה. </a:t>
                      </a:r>
                      <a:endParaRPr sz="1600" b="0">
                        <a:solidFill>
                          <a:schemeClr val="dk1"/>
                        </a:solidFill>
                        <a:latin typeface="Times New Roman"/>
                        <a:ea typeface="Times New Roman"/>
                        <a:cs typeface="Times New Roman"/>
                        <a:sym typeface="Times New Roman"/>
                      </a:endParaRPr>
                    </a:p>
                  </a:txBody>
                  <a:tcPr marL="68575" marR="68575" marT="0" marB="0">
                    <a:solidFill>
                      <a:srgbClr val="FFFFFF"/>
                    </a:solidFill>
                  </a:tcPr>
                </a:tc>
                <a:tc>
                  <a:txBody>
                    <a:bodyPr/>
                    <a:lstStyle/>
                    <a:p>
                      <a:pPr marL="0" marR="0" lvl="0" indent="0" algn="just" rtl="1">
                        <a:spcBef>
                          <a:spcPts val="0"/>
                        </a:spcBef>
                        <a:spcAft>
                          <a:spcPts val="0"/>
                        </a:spcAft>
                        <a:buNone/>
                      </a:pPr>
                      <a:r>
                        <a:rPr lang="de-DE" sz="1600" b="0">
                          <a:solidFill>
                            <a:schemeClr val="dk1"/>
                          </a:solidFill>
                        </a:rPr>
                        <a:t>נבדק האם הנושא אכן נדון בתקשורת היומיומית (עיתונים, מגזינים, טלוויזיה, פרסומות, מדיה חברתית, אינטרנט,...)? </a:t>
                      </a:r>
                      <a:endParaRPr sz="1600" b="0">
                        <a:solidFill>
                          <a:schemeClr val="dk1"/>
                        </a:solidFill>
                        <a:latin typeface="Times New Roman"/>
                        <a:ea typeface="Times New Roman"/>
                        <a:cs typeface="Times New Roman"/>
                        <a:sym typeface="Times New Roman"/>
                      </a:endParaRPr>
                    </a:p>
                  </a:txBody>
                  <a:tcPr marL="68575" marR="68575" marT="0" marB="0">
                    <a:solidFill>
                      <a:srgbClr val="FFFFFF"/>
                    </a:solidFill>
                  </a:tcPr>
                </a:tc>
                <a:extLst>
                  <a:ext uri="{0D108BD9-81ED-4DB2-BD59-A6C34878D82A}">
                    <a16:rowId xmlns:a16="http://schemas.microsoft.com/office/drawing/2014/main" val="10000"/>
                  </a:ext>
                </a:extLst>
              </a:tr>
              <a:tr h="923100">
                <a:tc>
                  <a:txBody>
                    <a:bodyPr/>
                    <a:lstStyle/>
                    <a:p>
                      <a:pPr marL="0" marR="0" lvl="0" indent="0" algn="r" rtl="1">
                        <a:spcBef>
                          <a:spcPts val="0"/>
                        </a:spcBef>
                        <a:spcAft>
                          <a:spcPts val="0"/>
                        </a:spcAft>
                        <a:buNone/>
                      </a:pPr>
                      <a:r>
                        <a:rPr lang="de-DE" sz="1600"/>
                        <a:t>רלוונטיות </a:t>
                      </a:r>
                      <a:endParaRPr sz="1600">
                        <a:latin typeface="Times New Roman"/>
                        <a:ea typeface="Times New Roman"/>
                        <a:cs typeface="Times New Roman"/>
                        <a:sym typeface="Times New Roman"/>
                      </a:endParaRPr>
                    </a:p>
                  </a:txBody>
                  <a:tcPr marL="68575" marR="68575" marT="0" marB="0"/>
                </a:tc>
                <a:tc>
                  <a:txBody>
                    <a:bodyPr/>
                    <a:lstStyle/>
                    <a:p>
                      <a:pPr marL="0" marR="0" lvl="0" indent="0" algn="just" rtl="1">
                        <a:spcBef>
                          <a:spcPts val="0"/>
                        </a:spcBef>
                        <a:spcAft>
                          <a:spcPts val="0"/>
                        </a:spcAft>
                        <a:buNone/>
                      </a:pPr>
                      <a:r>
                        <a:rPr lang="de-DE" sz="1600"/>
                        <a:t>הנושא רלוונטי, כי להחלטות חברתיות בנושא תהיה השפעה ישירה על חיי התלמידים, היום או בעתיד. </a:t>
                      </a:r>
                      <a:endParaRPr sz="1600">
                        <a:latin typeface="Times New Roman"/>
                        <a:ea typeface="Times New Roman"/>
                        <a:cs typeface="Times New Roman"/>
                        <a:sym typeface="Times New Roman"/>
                      </a:endParaRPr>
                    </a:p>
                  </a:txBody>
                  <a:tcPr marL="68575" marR="68575" marT="0" marB="0"/>
                </a:tc>
                <a:tc>
                  <a:txBody>
                    <a:bodyPr/>
                    <a:lstStyle/>
                    <a:p>
                      <a:pPr marL="0" marR="0" lvl="0" indent="0" algn="just" rtl="1">
                        <a:spcBef>
                          <a:spcPts val="0"/>
                        </a:spcBef>
                        <a:spcAft>
                          <a:spcPts val="0"/>
                        </a:spcAft>
                        <a:buNone/>
                      </a:pPr>
                      <a:r>
                        <a:rPr lang="de-DE" sz="1600"/>
                        <a:t>תרחישים מתוארים ומשתקפים לגבי ההשפעה שתהיה להחלטות חברתיות ספציפיות על האופן שבו הפרט יכול לפעול, למשל. כצרכן. </a:t>
                      </a:r>
                      <a:endParaRPr sz="160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853125">
                <a:tc>
                  <a:txBody>
                    <a:bodyPr/>
                    <a:lstStyle/>
                    <a:p>
                      <a:pPr marL="0" marR="0" lvl="0" indent="0" algn="r" rtl="1">
                        <a:spcBef>
                          <a:spcPts val="0"/>
                        </a:spcBef>
                        <a:spcAft>
                          <a:spcPts val="0"/>
                        </a:spcAft>
                        <a:buNone/>
                      </a:pPr>
                      <a:r>
                        <a:rPr lang="de-DE" sz="1600"/>
                        <a:t>הערכה לא נקבעת מבחינה חברתית-מדעית </a:t>
                      </a:r>
                      <a:endParaRPr sz="1600">
                        <a:latin typeface="Times New Roman"/>
                        <a:ea typeface="Times New Roman"/>
                        <a:cs typeface="Times New Roman"/>
                        <a:sym typeface="Times New Roman"/>
                      </a:endParaRPr>
                    </a:p>
                  </a:txBody>
                  <a:tcPr marL="68575" marR="68575" marT="0" marB="0"/>
                </a:tc>
                <a:tc>
                  <a:txBody>
                    <a:bodyPr/>
                    <a:lstStyle/>
                    <a:p>
                      <a:pPr marL="0" marR="0" lvl="0" indent="0" algn="just" rtl="1">
                        <a:spcBef>
                          <a:spcPts val="0"/>
                        </a:spcBef>
                        <a:spcAft>
                          <a:spcPts val="0"/>
                        </a:spcAft>
                        <a:buNone/>
                      </a:pPr>
                      <a:r>
                        <a:rPr lang="de-DE" sz="1600"/>
                        <a:t>ההערכה החברתית אינה מוגדרת, היא מאפשרת נקודות מבט שונות. </a:t>
                      </a:r>
                      <a:endParaRPr sz="1600">
                        <a:latin typeface="Times New Roman"/>
                        <a:ea typeface="Times New Roman"/>
                        <a:cs typeface="Times New Roman"/>
                        <a:sym typeface="Times New Roman"/>
                      </a:endParaRPr>
                    </a:p>
                  </a:txBody>
                  <a:tcPr marL="68575" marR="68575" marT="0" marB="0"/>
                </a:tc>
                <a:tc>
                  <a:txBody>
                    <a:bodyPr/>
                    <a:lstStyle/>
                    <a:p>
                      <a:pPr marL="0" marR="0" lvl="0" indent="0" algn="just" rtl="1">
                        <a:spcBef>
                          <a:spcPts val="0"/>
                        </a:spcBef>
                        <a:spcAft>
                          <a:spcPts val="0"/>
                        </a:spcAft>
                        <a:buNone/>
                      </a:pPr>
                      <a:r>
                        <a:rPr lang="de-DE" sz="1600"/>
                        <a:t>הדיון הציבורי מנותח אם יש - למעשה - נקודות מבט שונות, שנויות במחלוקת, המתוותות (על ידי לוביסטים, תקשורת, פוליטיקאים,...). </a:t>
                      </a:r>
                      <a:endParaRPr sz="160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1194375">
                <a:tc>
                  <a:txBody>
                    <a:bodyPr/>
                    <a:lstStyle/>
                    <a:p>
                      <a:pPr marL="0" marR="0" lvl="0" indent="0" algn="r" rtl="1">
                        <a:spcBef>
                          <a:spcPts val="0"/>
                        </a:spcBef>
                        <a:spcAft>
                          <a:spcPts val="0"/>
                        </a:spcAft>
                        <a:buNone/>
                      </a:pPr>
                      <a:r>
                        <a:rPr lang="de-DE" sz="1600"/>
                        <a:t>מאפשר דיונים פתוחים </a:t>
                      </a:r>
                      <a:endParaRPr sz="1600">
                        <a:latin typeface="Times New Roman"/>
                        <a:ea typeface="Times New Roman"/>
                        <a:cs typeface="Times New Roman"/>
                        <a:sym typeface="Times New Roman"/>
                      </a:endParaRPr>
                    </a:p>
                  </a:txBody>
                  <a:tcPr marL="68575" marR="68575" marT="0" marB="0"/>
                </a:tc>
                <a:tc>
                  <a:txBody>
                    <a:bodyPr/>
                    <a:lstStyle/>
                    <a:p>
                      <a:pPr marL="0" marR="0" lvl="0" indent="0" algn="just" rtl="1">
                        <a:spcBef>
                          <a:spcPts val="0"/>
                        </a:spcBef>
                        <a:spcAft>
                          <a:spcPts val="0"/>
                        </a:spcAft>
                        <a:buNone/>
                      </a:pPr>
                      <a:r>
                        <a:rPr lang="de-DE" sz="1600"/>
                        <a:t>ניתן לדון בסוגיות בפתיחות. </a:t>
                      </a:r>
                      <a:endParaRPr sz="1600">
                        <a:latin typeface="Times New Roman"/>
                        <a:ea typeface="Times New Roman"/>
                        <a:cs typeface="Times New Roman"/>
                        <a:sym typeface="Times New Roman"/>
                      </a:endParaRPr>
                    </a:p>
                  </a:txBody>
                  <a:tcPr marL="68575" marR="68575" marT="0" marB="0"/>
                </a:tc>
                <a:tc>
                  <a:txBody>
                    <a:bodyPr/>
                    <a:lstStyle/>
                    <a:p>
                      <a:pPr marL="0" marR="0" lvl="0" indent="0" algn="just" rtl="1">
                        <a:spcBef>
                          <a:spcPts val="0"/>
                        </a:spcBef>
                        <a:spcAft>
                          <a:spcPts val="0"/>
                        </a:spcAft>
                        <a:buNone/>
                      </a:pPr>
                      <a:r>
                        <a:rPr lang="de-DE" sz="1600"/>
                        <a:t>נערכים ניסויים מחשבתיים על מנת לבחון האם הבעת נקודות מבט שונות תפגע ברגשותיהם של אנשים וקבוצות בגלל הרקע החברתי-כלכלי שלהם או החששות הדתיים והאתיים שלהם. </a:t>
                      </a:r>
                      <a:endParaRPr sz="160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r h="1023750">
                <a:tc>
                  <a:txBody>
                    <a:bodyPr/>
                    <a:lstStyle/>
                    <a:p>
                      <a:pPr marL="0" marR="0" lvl="0" indent="0" algn="r" rtl="1">
                        <a:spcBef>
                          <a:spcPts val="0"/>
                        </a:spcBef>
                        <a:spcAft>
                          <a:spcPts val="0"/>
                        </a:spcAft>
                        <a:buNone/>
                      </a:pPr>
                      <a:r>
                        <a:rPr lang="de-DE" sz="1600"/>
                        <a:t>עוסק בשאלות מהמדע והטכנולוגיה </a:t>
                      </a:r>
                      <a:endParaRPr sz="1600">
                        <a:latin typeface="Times New Roman"/>
                        <a:ea typeface="Times New Roman"/>
                        <a:cs typeface="Times New Roman"/>
                        <a:sym typeface="Times New Roman"/>
                      </a:endParaRPr>
                    </a:p>
                  </a:txBody>
                  <a:tcPr marL="68575" marR="68575" marT="0" marB="0"/>
                </a:tc>
                <a:tc>
                  <a:txBody>
                    <a:bodyPr/>
                    <a:lstStyle/>
                    <a:p>
                      <a:pPr marL="0" marR="0" lvl="0" indent="0" algn="just" rtl="1">
                        <a:spcBef>
                          <a:spcPts val="0"/>
                        </a:spcBef>
                        <a:spcAft>
                          <a:spcPts val="0"/>
                        </a:spcAft>
                        <a:buNone/>
                      </a:pPr>
                      <a:r>
                        <a:rPr lang="de-DE" sz="1600"/>
                        <a:t>הנושא מתמקד בשאלות מדעיות וטכנולוגיות, שההבנה של המדע והטכנולוגיה היא יסוד להן. </a:t>
                      </a:r>
                      <a:endParaRPr sz="1600">
                        <a:latin typeface="Times New Roman"/>
                        <a:ea typeface="Times New Roman"/>
                        <a:cs typeface="Times New Roman"/>
                        <a:sym typeface="Times New Roman"/>
                      </a:endParaRPr>
                    </a:p>
                  </a:txBody>
                  <a:tcPr marL="68575" marR="68575" marT="0" marB="0"/>
                </a:tc>
                <a:tc>
                  <a:txBody>
                    <a:bodyPr/>
                    <a:lstStyle/>
                    <a:p>
                      <a:pPr marL="0" marR="0" lvl="0" indent="0" algn="just" rtl="1">
                        <a:spcBef>
                          <a:spcPts val="0"/>
                        </a:spcBef>
                        <a:spcAft>
                          <a:spcPts val="0"/>
                        </a:spcAft>
                        <a:buNone/>
                      </a:pPr>
                      <a:r>
                        <a:rPr lang="de-DE" sz="1600"/>
                        <a:t>השיח בתקשורת מנותח כדי לבחון האם נוגעים במושגים בסיסיים של מדע וטכנולוגיה או משתמשים בהם לצורך טיעון - מפורש או מרומז. </a:t>
                      </a:r>
                      <a:endParaRPr sz="160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4"/>
                  </a:ext>
                </a:extLst>
              </a:tr>
            </a:tbl>
          </a:graphicData>
        </a:graphic>
      </p:graphicFrame>
      <p:sp>
        <p:nvSpPr>
          <p:cNvPr id="304" name="Google Shape;304;p42"/>
          <p:cNvSpPr txBox="1"/>
          <p:nvPr/>
        </p:nvSpPr>
        <p:spPr>
          <a:xfrm>
            <a:off x="365759" y="365125"/>
            <a:ext cx="114432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כיצד לזהות ולשקף SSIs עבור ESD?</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305" name="Google Shape;305;p42"/>
          <p:cNvSpPr txBox="1"/>
          <p:nvPr/>
        </p:nvSpPr>
        <p:spPr>
          <a:xfrm>
            <a:off x="1062655" y="6211670"/>
            <a:ext cx="7306200" cy="64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(Stolz, M., Witteck, T., Marks, R., &amp; Eilks, I. (2013). משקף סוגיות חברתיות-מדעיות לחינוך מדעי המגיע מהמקרה של פיתוח תכניות לימודים בנושא סימום בחינוך לכימיה.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de-DE" sz="1200" i="1">
                <a:solidFill>
                  <a:schemeClr val="dk1"/>
                </a:solidFill>
                <a:latin typeface="Calibri"/>
                <a:ea typeface="Calibri"/>
                <a:cs typeface="Calibri"/>
                <a:sym typeface="Calibri"/>
              </a:rPr>
              <a:t>EURASIA כתב עת למתמטיקה, מדע וחינוך טכנולוגי, 9  </a:t>
            </a:r>
            <a:endParaRPr sz="1200" i="1">
              <a:solidFill>
                <a:schemeClr val="dk1"/>
              </a:solidFill>
              <a:latin typeface="Calibri"/>
              <a:ea typeface="Calibri"/>
              <a:cs typeface="Calibri"/>
              <a:sym typeface="Calibri"/>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(4)</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de-DE" sz="1200" i="1">
                <a:solidFill>
                  <a:schemeClr val="dk1"/>
                </a:solidFill>
                <a:latin typeface="Calibri"/>
                <a:ea typeface="Calibri"/>
                <a:cs typeface="Calibri"/>
                <a:sym typeface="Calibri"/>
              </a:rPr>
              <a:t>,  </a:t>
            </a:r>
            <a:endParaRPr sz="1200" i="1">
              <a:solidFill>
                <a:schemeClr val="dk1"/>
              </a:solidFill>
              <a:latin typeface="Calibri"/>
              <a:ea typeface="Calibri"/>
              <a:cs typeface="Calibri"/>
              <a:sym typeface="Calibri"/>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273-282.)</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aphicFrame>
        <p:nvGraphicFramePr>
          <p:cNvPr id="310" name="Google Shape;310;p43"/>
          <p:cNvGraphicFramePr/>
          <p:nvPr/>
        </p:nvGraphicFramePr>
        <p:xfrm>
          <a:off x="261257" y="1690688"/>
          <a:ext cx="3000000" cy="3000000"/>
        </p:xfrm>
        <a:graphic>
          <a:graphicData uri="http://schemas.openxmlformats.org/drawingml/2006/table">
            <a:tbl>
              <a:tblPr firstRow="1" firstCol="1" bandRow="1">
                <a:noFill/>
                <a:tableStyleId>{1EE3E42C-6945-498A-8F5B-387120334654}</a:tableStyleId>
              </a:tblPr>
              <a:tblGrid>
                <a:gridCol w="3074775">
                  <a:extLst>
                    <a:ext uri="{9D8B030D-6E8A-4147-A177-3AD203B41FA5}">
                      <a16:colId xmlns:a16="http://schemas.microsoft.com/office/drawing/2014/main" val="20000"/>
                    </a:ext>
                  </a:extLst>
                </a:gridCol>
                <a:gridCol w="8228950">
                  <a:extLst>
                    <a:ext uri="{9D8B030D-6E8A-4147-A177-3AD203B41FA5}">
                      <a16:colId xmlns:a16="http://schemas.microsoft.com/office/drawing/2014/main" val="20001"/>
                    </a:ext>
                  </a:extLst>
                </a:gridCol>
              </a:tblGrid>
              <a:tr h="991125">
                <a:tc>
                  <a:txBody>
                    <a:bodyPr/>
                    <a:lstStyle/>
                    <a:p>
                      <a:pPr marL="0" marR="0" lvl="0" indent="0" algn="r" rtl="1">
                        <a:spcBef>
                          <a:spcPts val="0"/>
                        </a:spcBef>
                        <a:spcAft>
                          <a:spcPts val="0"/>
                        </a:spcAft>
                        <a:buNone/>
                      </a:pPr>
                      <a:r>
                        <a:rPr lang="de-DE" sz="1600"/>
                        <a:t>1. גישה טקסטואלית וניתוח בעיות</a:t>
                      </a:r>
                      <a:endParaRPr sz="1600">
                        <a:latin typeface="Arial"/>
                        <a:ea typeface="Arial"/>
                        <a:cs typeface="Arial"/>
                        <a:sym typeface="Arial"/>
                      </a:endParaRPr>
                    </a:p>
                  </a:txBody>
                  <a:tcPr marL="68575" marR="68575" marT="0" marB="0"/>
                </a:tc>
                <a:tc>
                  <a:txBody>
                    <a:bodyPr/>
                    <a:lstStyle/>
                    <a:p>
                      <a:pPr marL="0" marR="0" lvl="0" indent="0" algn="just" rtl="1">
                        <a:spcBef>
                          <a:spcPts val="0"/>
                        </a:spcBef>
                        <a:spcAft>
                          <a:spcPts val="0"/>
                        </a:spcAft>
                        <a:buNone/>
                      </a:pPr>
                      <a:r>
                        <a:rPr lang="de-DE" sz="1600" b="0">
                          <a:solidFill>
                            <a:schemeClr val="dk1"/>
                          </a:solidFill>
                        </a:rPr>
                        <a:t>התלמידים מתבקשים לקרוא ולנתח מדיה אותנטית, למשל. ממגזין פוליטי המדווח על השימוש ההולך וגובר בביואתנול כדלק והזכיר בביקורתיות תופעות לוואי אפשריות כמו כריתת יערות גשם ועליית מחירי המזון בשוק העולמי.</a:t>
                      </a:r>
                      <a:endParaRPr sz="1600" b="0">
                        <a:solidFill>
                          <a:schemeClr val="dk1"/>
                        </a:solidFill>
                        <a:latin typeface="Arial"/>
                        <a:ea typeface="Arial"/>
                        <a:cs typeface="Arial"/>
                        <a:sym typeface="Arial"/>
                      </a:endParaRPr>
                    </a:p>
                  </a:txBody>
                  <a:tcPr marL="68575" marR="68575" marT="0" marB="0">
                    <a:solidFill>
                      <a:srgbClr val="FFFFFF"/>
                    </a:solidFill>
                  </a:tcPr>
                </a:tc>
                <a:extLst>
                  <a:ext uri="{0D108BD9-81ED-4DB2-BD59-A6C34878D82A}">
                    <a16:rowId xmlns:a16="http://schemas.microsoft.com/office/drawing/2014/main" val="10000"/>
                  </a:ext>
                </a:extLst>
              </a:tr>
              <a:tr h="792900">
                <a:tc>
                  <a:txBody>
                    <a:bodyPr/>
                    <a:lstStyle/>
                    <a:p>
                      <a:pPr marL="0" marR="0" lvl="0" indent="0" algn="r" rtl="1">
                        <a:spcBef>
                          <a:spcPts val="0"/>
                        </a:spcBef>
                        <a:spcAft>
                          <a:spcPts val="0"/>
                        </a:spcAft>
                        <a:buNone/>
                      </a:pPr>
                      <a:r>
                        <a:rPr lang="de-DE" sz="1600"/>
                        <a:t>2. הבהרת הרקע הכימיה בסביבת מעבדה</a:t>
                      </a:r>
                      <a:endParaRPr sz="1600">
                        <a:latin typeface="Arial"/>
                        <a:ea typeface="Arial"/>
                        <a:cs typeface="Arial"/>
                        <a:sym typeface="Arial"/>
                      </a:endParaRPr>
                    </a:p>
                  </a:txBody>
                  <a:tcPr marL="68575" marR="68575" marT="0" marB="0"/>
                </a:tc>
                <a:tc>
                  <a:txBody>
                    <a:bodyPr/>
                    <a:lstStyle/>
                    <a:p>
                      <a:pPr marL="0" marR="0" lvl="0" indent="0" algn="just" rtl="1">
                        <a:spcBef>
                          <a:spcPts val="0"/>
                        </a:spcBef>
                        <a:spcAft>
                          <a:spcPts val="0"/>
                        </a:spcAft>
                        <a:buNone/>
                      </a:pPr>
                      <a:r>
                        <a:rPr lang="de-DE" sz="1600"/>
                        <a:t>בנושא ביואתנול התלמידים לומדים על מבנה האלכוהול, התסיסה והבעיות והיתרונות של השימוש באלכוהול כדלק במכוניות במצב שיתופי של כיתת פאזל בשילוב למידה במעבדת תחנות.</a:t>
                      </a:r>
                      <a:endParaRPr sz="1600">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792900">
                <a:tc>
                  <a:txBody>
                    <a:bodyPr/>
                    <a:lstStyle/>
                    <a:p>
                      <a:pPr marL="0" marR="0" lvl="0" indent="0" algn="r" rtl="1">
                        <a:spcBef>
                          <a:spcPts val="0"/>
                        </a:spcBef>
                        <a:spcAft>
                          <a:spcPts val="0"/>
                        </a:spcAft>
                        <a:buNone/>
                      </a:pPr>
                      <a:r>
                        <a:rPr lang="de-DE" sz="1600"/>
                        <a:t>3. חידוש הדיון החברתי</a:t>
                      </a:r>
                      <a:endParaRPr sz="1600">
                        <a:latin typeface="Arial"/>
                        <a:ea typeface="Arial"/>
                        <a:cs typeface="Arial"/>
                        <a:sym typeface="Arial"/>
                      </a:endParaRPr>
                    </a:p>
                  </a:txBody>
                  <a:tcPr marL="68575" marR="68575" marT="0" marB="0"/>
                </a:tc>
                <a:tc>
                  <a:txBody>
                    <a:bodyPr/>
                    <a:lstStyle/>
                    <a:p>
                      <a:pPr marL="0" marR="0" lvl="0" indent="0" algn="just" rtl="1">
                        <a:spcBef>
                          <a:spcPts val="0"/>
                        </a:spcBef>
                        <a:spcAft>
                          <a:spcPts val="0"/>
                        </a:spcAft>
                        <a:buNone/>
                      </a:pPr>
                      <a:r>
                        <a:rPr lang="de-DE" sz="1600"/>
                        <a:t>השתקפות משותפת מובילה להבנה שהרקע לכימיה עשוי להיות ברור מספיק. אבל, הבסיס להחלטה פוליטית יצטרך לכלול גם התחשבות בהשפעות אקולוגיות, כלכליות וחברתיות.</a:t>
                      </a:r>
                      <a:endParaRPr sz="1600">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r h="792900">
                <a:tc>
                  <a:txBody>
                    <a:bodyPr/>
                    <a:lstStyle/>
                    <a:p>
                      <a:pPr marL="0" marR="0" lvl="0" indent="0" algn="r" rtl="1">
                        <a:spcBef>
                          <a:spcPts val="0"/>
                        </a:spcBef>
                        <a:spcAft>
                          <a:spcPts val="0"/>
                        </a:spcAft>
                        <a:buNone/>
                      </a:pPr>
                      <a:r>
                        <a:rPr lang="de-DE" sz="1600"/>
                        <a:t>4. דיון והערכת נקודות מבט שונות</a:t>
                      </a:r>
                      <a:endParaRPr sz="1600">
                        <a:latin typeface="Arial"/>
                        <a:ea typeface="Arial"/>
                        <a:cs typeface="Arial"/>
                        <a:sym typeface="Arial"/>
                      </a:endParaRPr>
                    </a:p>
                  </a:txBody>
                  <a:tcPr marL="68575" marR="68575" marT="0" marB="0"/>
                </a:tc>
                <a:tc>
                  <a:txBody>
                    <a:bodyPr/>
                    <a:lstStyle/>
                    <a:p>
                      <a:pPr marL="0" marR="0" lvl="0" indent="0" algn="just" rtl="1">
                        <a:spcBef>
                          <a:spcPts val="0"/>
                        </a:spcBef>
                        <a:spcAft>
                          <a:spcPts val="0"/>
                        </a:spcAft>
                        <a:buNone/>
                      </a:pPr>
                      <a:r>
                        <a:rPr lang="de-DE" sz="1600"/>
                        <a:t>שימוע בפרלמנט מחקה במשחק תפקידים. ההכנה וההצגה מסבירות את הטיעונים ונקודות המבט השונות של בעלי עניין שונים מתוך החברה.</a:t>
                      </a:r>
                      <a:endParaRPr sz="1600">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792900">
                <a:tc>
                  <a:txBody>
                    <a:bodyPr/>
                    <a:lstStyle/>
                    <a:p>
                      <a:pPr marL="0" marR="0" lvl="0" indent="0" algn="r" rtl="1">
                        <a:spcBef>
                          <a:spcPts val="0"/>
                        </a:spcBef>
                        <a:spcAft>
                          <a:spcPts val="0"/>
                        </a:spcAft>
                        <a:buNone/>
                      </a:pPr>
                      <a:r>
                        <a:rPr lang="de-DE" sz="1600"/>
                        <a:t>5. מטה-רפלקציה</a:t>
                      </a:r>
                      <a:endParaRPr sz="1600">
                        <a:latin typeface="Arial"/>
                        <a:ea typeface="Arial"/>
                        <a:cs typeface="Arial"/>
                        <a:sym typeface="Arial"/>
                      </a:endParaRPr>
                    </a:p>
                  </a:txBody>
                  <a:tcPr marL="68575" marR="68575" marT="0" marB="0"/>
                </a:tc>
                <a:tc>
                  <a:txBody>
                    <a:bodyPr/>
                    <a:lstStyle/>
                    <a:p>
                      <a:pPr marL="0" marR="0" lvl="0" indent="0" algn="just" rtl="1">
                        <a:spcBef>
                          <a:spcPts val="0"/>
                        </a:spcBef>
                        <a:spcAft>
                          <a:spcPts val="0"/>
                        </a:spcAft>
                        <a:buNone/>
                      </a:pPr>
                      <a:r>
                        <a:rPr lang="de-DE" sz="1600"/>
                        <a:t>הרהור מטה על הדיון מדגיש את התפקידים השונים של מדענים, קבוצות לחץ ופוליטיקאים ולא רק מבהיר את מורכבות ההחלטה אלא גם כיצד החברה מטפלת בקבלת החלטות כזו.</a:t>
                      </a:r>
                      <a:endParaRPr sz="1600">
                        <a:latin typeface="Arial"/>
                        <a:ea typeface="Arial"/>
                        <a:cs typeface="Arial"/>
                        <a:sym typeface="Arial"/>
                      </a:endParaRPr>
                    </a:p>
                  </a:txBody>
                  <a:tcPr marL="68575" marR="68575" marT="0" marB="0"/>
                </a:tc>
                <a:extLst>
                  <a:ext uri="{0D108BD9-81ED-4DB2-BD59-A6C34878D82A}">
                    <a16:rowId xmlns:a16="http://schemas.microsoft.com/office/drawing/2014/main" val="10004"/>
                  </a:ext>
                </a:extLst>
              </a:tr>
            </a:tbl>
          </a:graphicData>
        </a:graphic>
      </p:graphicFrame>
      <p:sp>
        <p:nvSpPr>
          <p:cNvPr id="311" name="Google Shape;311;p43"/>
          <p:cNvSpPr txBox="1"/>
          <p:nvPr/>
        </p:nvSpPr>
        <p:spPr>
          <a:xfrm>
            <a:off x="365759" y="365125"/>
            <a:ext cx="114432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איך להתחיל ולרצף? – דוגמה</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312" name="Google Shape;312;p43"/>
          <p:cNvSpPr txBox="1"/>
          <p:nvPr/>
        </p:nvSpPr>
        <p:spPr>
          <a:xfrm>
            <a:off x="1062655" y="6211670"/>
            <a:ext cx="73062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(Feierabend, T. &amp; Eilks, I. (2011). הוראת הממד החברתי של כימיה באמצעות מערך שיעור חברתי-קריטי וממוקד-בעיה על שימוש בביואתנול.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de-DE" sz="1200" i="1">
                <a:solidFill>
                  <a:schemeClr val="dk1"/>
                </a:solidFill>
                <a:latin typeface="Calibri"/>
                <a:ea typeface="Calibri"/>
                <a:cs typeface="Calibri"/>
                <a:sym typeface="Calibri"/>
              </a:rPr>
              <a:t>כתב עת לחינוך כימי,</a:t>
            </a:r>
            <a:endParaRPr sz="1200" i="1">
              <a:solidFill>
                <a:schemeClr val="dk1"/>
              </a:solidFill>
              <a:latin typeface="Calibri"/>
              <a:ea typeface="Calibri"/>
              <a:cs typeface="Calibri"/>
              <a:sym typeface="Calibri"/>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 88, 1250-1256)</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44"/>
          <p:cNvPicPr preferRelativeResize="0"/>
          <p:nvPr/>
        </p:nvPicPr>
        <p:blipFill rotWithShape="1">
          <a:blip r:embed="rId3">
            <a:alphaModFix/>
          </a:blip>
          <a:srcRect/>
          <a:stretch/>
        </p:blipFill>
        <p:spPr>
          <a:xfrm>
            <a:off x="1872345" y="1786482"/>
            <a:ext cx="8048409" cy="4083095"/>
          </a:xfrm>
          <a:prstGeom prst="rect">
            <a:avLst/>
          </a:prstGeom>
          <a:noFill/>
          <a:ln>
            <a:noFill/>
          </a:ln>
        </p:spPr>
      </p:pic>
      <p:sp>
        <p:nvSpPr>
          <p:cNvPr id="318" name="Google Shape;318;p44"/>
          <p:cNvSpPr txBox="1"/>
          <p:nvPr/>
        </p:nvSpPr>
        <p:spPr>
          <a:xfrm>
            <a:off x="365750" y="674725"/>
            <a:ext cx="11443200" cy="8196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מודל תכנית לימודים ל-ESD</a:t>
            </a:r>
            <a:endParaRPr sz="44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19" name="Google Shape;319;p44"/>
          <p:cNvSpPr txBox="1"/>
          <p:nvPr/>
        </p:nvSpPr>
        <p:spPr>
          <a:xfrm>
            <a:off x="1088781" y="6257835"/>
            <a:ext cx="7306200" cy="64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(Marks, R., &amp; Eilks, I. (2009). קידום אוריינות מדעית תוך שימוש בגישה חברתית-ביקורתית וממוקדת בעיה בחינוך לכימיה: מושג, דוגמאות, התנסויות.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de-DE" sz="1200" i="1">
                <a:solidFill>
                  <a:schemeClr val="dk1"/>
                </a:solidFill>
                <a:latin typeface="Calibri"/>
                <a:ea typeface="Calibri"/>
                <a:cs typeface="Calibri"/>
                <a:sym typeface="Calibri"/>
              </a:rPr>
              <a:t>כתב העת הבינלאומי לחינוך סביבתי ומדע 4  </a:t>
            </a:r>
            <a:endParaRPr sz="1200" i="1">
              <a:solidFill>
                <a:schemeClr val="dk1"/>
              </a:solidFill>
              <a:latin typeface="Calibri"/>
              <a:ea typeface="Calibri"/>
              <a:cs typeface="Calibri"/>
              <a:sym typeface="Calibri"/>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(2), 131-145.)</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5"/>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rgbClr val="025952"/>
                </a:solidFill>
                <a:latin typeface="Calibri"/>
                <a:ea typeface="Calibri"/>
                <a:cs typeface="Calibri"/>
                <a:sym typeface="Calibri"/>
              </a:rPr>
              <a:t>חיפוש אחר מדיניות לאומית</a:t>
            </a:r>
            <a:endParaRPr sz="44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6"/>
          <p:cNvSpPr txBox="1"/>
          <p:nvPr/>
        </p:nvSpPr>
        <p:spPr>
          <a:xfrm>
            <a:off x="621975" y="2847075"/>
            <a:ext cx="11211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rgbClr val="FF0000"/>
                </a:solidFill>
                <a:latin typeface="Calibri"/>
                <a:ea typeface="Calibri"/>
                <a:cs typeface="Calibri"/>
                <a:sym typeface="Calibri"/>
              </a:rPr>
              <a:t>חפש באינטרנט על מורשת מדיניות לאומית עבור ESD.  </a:t>
            </a:r>
            <a:endParaRPr sz="4400" b="1">
              <a:solidFill>
                <a:srgbClr val="FF0000"/>
              </a:solidFill>
              <a:latin typeface="Calibri"/>
              <a:ea typeface="Calibri"/>
              <a:cs typeface="Calibri"/>
              <a:sym typeface="Calibri"/>
            </a:endParaRPr>
          </a:p>
          <a:p>
            <a:pPr marL="0" lvl="0" indent="0" algn="l" rtl="0">
              <a:spcBef>
                <a:spcPts val="0"/>
              </a:spcBef>
              <a:spcAft>
                <a:spcPts val="0"/>
              </a:spcAft>
              <a:buNone/>
            </a:pPr>
            <a:br>
              <a:rPr lang="de-DE" sz="4400" b="1">
                <a:solidFill>
                  <a:srgbClr val="025952"/>
                </a:solidFill>
                <a:latin typeface="Calibri"/>
                <a:ea typeface="Calibri"/>
                <a:cs typeface="Calibri"/>
                <a:sym typeface="Calibri"/>
              </a:rPr>
            </a:br>
            <a:br>
              <a:rPr lang="de-DE" sz="4400" b="1">
                <a:solidFill>
                  <a:srgbClr val="025952"/>
                </a:solidFill>
                <a:latin typeface="Calibri"/>
                <a:ea typeface="Calibri"/>
                <a:cs typeface="Calibri"/>
                <a:sym typeface="Calibri"/>
              </a:rPr>
            </a:br>
            <a:endParaRPr sz="4400" b="1">
              <a:solidFill>
                <a:srgbClr val="025952"/>
              </a:solidFill>
              <a:latin typeface="Calibri"/>
              <a:ea typeface="Calibri"/>
              <a:cs typeface="Calibri"/>
              <a:sym typeface="Calibri"/>
            </a:endParaRPr>
          </a:p>
          <a:p>
            <a:pPr marL="0" lvl="0" indent="0" algn="l" rtl="0">
              <a:spcBef>
                <a:spcPts val="0"/>
              </a:spcBef>
              <a:spcAft>
                <a:spcPts val="0"/>
              </a:spcAft>
              <a:buNone/>
            </a:pPr>
            <a:r>
              <a:rPr lang="de-DE" sz="2200" b="1">
                <a:solidFill>
                  <a:schemeClr val="dk1"/>
                </a:solidFill>
                <a:latin typeface="Calibri"/>
                <a:ea typeface="Calibri"/>
                <a:cs typeface="Calibri"/>
                <a:sym typeface="Calibri"/>
              </a:rPr>
              <a:t>מומלץ לאסוף ולדון בממצאי התלמידים באמצעות Padlet (</a:t>
            </a:r>
            <a:endParaRPr sz="2200" b="1">
              <a:solidFill>
                <a:schemeClr val="dk1"/>
              </a:solidFill>
              <a:latin typeface="Calibri"/>
              <a:ea typeface="Calibri"/>
              <a:cs typeface="Calibri"/>
              <a:sym typeface="Calibri"/>
            </a:endParaRPr>
          </a:p>
          <a:p>
            <a:pPr marL="0" lvl="0" indent="0" algn="l" rtl="0">
              <a:spcBef>
                <a:spcPts val="0"/>
              </a:spcBef>
              <a:spcAft>
                <a:spcPts val="0"/>
              </a:spcAft>
              <a:buNone/>
            </a:pPr>
            <a:r>
              <a:rPr lang="de-DE" sz="2200" b="1" u="sng">
                <a:solidFill>
                  <a:schemeClr val="hlink"/>
                </a:solidFill>
                <a:latin typeface="Calibri"/>
                <a:ea typeface="Calibri"/>
                <a:cs typeface="Calibri"/>
                <a:sym typeface="Calibri"/>
                <a:hlinkClick r:id="rId3"/>
              </a:rPr>
              <a:t>https://padlet.com/</a:t>
            </a:r>
            <a:endParaRPr sz="2200" b="1" u="sng">
              <a:solidFill>
                <a:schemeClr val="hlink"/>
              </a:solidFill>
              <a:latin typeface="Calibri"/>
              <a:ea typeface="Calibri"/>
              <a:cs typeface="Calibri"/>
              <a:sym typeface="Calibri"/>
            </a:endParaRPr>
          </a:p>
          <a:p>
            <a:pPr marL="0" lvl="0" indent="0" algn="l" rtl="0">
              <a:spcBef>
                <a:spcPts val="0"/>
              </a:spcBef>
              <a:spcAft>
                <a:spcPts val="0"/>
              </a:spcAft>
              <a:buNone/>
            </a:pPr>
            <a:r>
              <a:rPr lang="de-DE" sz="2200" b="1">
                <a:solidFill>
                  <a:schemeClr val="dk1"/>
                </a:solidFill>
                <a:latin typeface="Calibri"/>
                <a:ea typeface="Calibri"/>
                <a:cs typeface="Calibri"/>
                <a:sym typeface="Calibri"/>
              </a:rPr>
              <a:t>) באמצעות נושאים מוגדרים מראש.</a:t>
            </a:r>
            <a:endParaRPr sz="2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7"/>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rgbClr val="025952"/>
                </a:solidFill>
                <a:latin typeface="Calibri"/>
                <a:ea typeface="Calibri"/>
                <a:cs typeface="Calibri"/>
                <a:sym typeface="Calibri"/>
              </a:rPr>
              <a:t>שאלות ודיון</a:t>
            </a:r>
            <a:endParaRPr sz="4400" b="1">
              <a:solidFill>
                <a:srgbClr val="025952"/>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8"/>
          <p:cNvSpPr txBox="1"/>
          <p:nvPr/>
        </p:nvSpPr>
        <p:spPr>
          <a:xfrm>
            <a:off x="665502" y="1395692"/>
            <a:ext cx="10020000" cy="48936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de-DE" sz="2400" u="sng">
                <a:solidFill>
                  <a:schemeClr val="hlink"/>
                </a:solidFill>
                <a:latin typeface="Calibri"/>
                <a:ea typeface="Calibri"/>
                <a:cs typeface="Calibri"/>
                <a:sym typeface="Calibri"/>
                <a:hlinkClick r:id="rId3"/>
              </a:rPr>
              <a:t>https://www.unesco.org/en/sustainable-developmen/education</a:t>
            </a:r>
            <a:r>
              <a:rPr lang="de-DE" sz="2400">
                <a:solidFill>
                  <a:schemeClr val="dk1"/>
                </a:solidFill>
                <a:latin typeface="Calibri"/>
                <a:ea typeface="Calibri"/>
                <a:cs typeface="Calibri"/>
                <a:sym typeface="Calibri"/>
              </a:rPr>
              <a:t>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de-DE" sz="2400" u="sng">
                <a:solidFill>
                  <a:schemeClr val="hlink"/>
                </a:solidFill>
                <a:latin typeface="Calibri"/>
                <a:ea typeface="Calibri"/>
                <a:cs typeface="Calibri"/>
                <a:sym typeface="Calibri"/>
                <a:hlinkClick r:id="rId4"/>
              </a:rPr>
              <a:t>https://www.unesco.org/en/education-sustainable-development/need-know</a:t>
            </a:r>
            <a:r>
              <a:rPr lang="de-DE" sz="2400">
                <a:solidFill>
                  <a:schemeClr val="dk1"/>
                </a:solidFill>
                <a:latin typeface="Calibri"/>
                <a:ea typeface="Calibri"/>
                <a:cs typeface="Calibri"/>
                <a:sym typeface="Calibri"/>
              </a:rPr>
              <a:t>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de-DE" sz="2400" u="sng">
                <a:solidFill>
                  <a:schemeClr val="hlink"/>
                </a:solidFill>
                <a:latin typeface="Calibri"/>
                <a:ea typeface="Calibri"/>
                <a:cs typeface="Calibri"/>
                <a:sym typeface="Calibri"/>
                <a:hlinkClick r:id="rId5"/>
              </a:rPr>
              <a:t>https://www.oecd.org/education/education-policy-outlook-4cf5b585-en.htm</a:t>
            </a:r>
            <a:r>
              <a:rPr lang="de-DE" sz="2400">
                <a:solidFill>
                  <a:schemeClr val="dk1"/>
                </a:solidFill>
                <a:latin typeface="Calibri"/>
                <a:ea typeface="Calibri"/>
                <a:cs typeface="Calibri"/>
                <a:sym typeface="Calibri"/>
              </a:rPr>
              <a:t>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de-DE" sz="2400" u="sng">
                <a:solidFill>
                  <a:schemeClr val="hlink"/>
                </a:solidFill>
                <a:latin typeface="Calibri"/>
                <a:ea typeface="Calibri"/>
                <a:cs typeface="Calibri"/>
                <a:sym typeface="Calibri"/>
                <a:hlinkClick r:id="rId6"/>
              </a:rPr>
              <a:t>https://education.ec.europa.eu/focus-topics/green-education/learning-for-the-green-transition</a:t>
            </a:r>
            <a:r>
              <a:rPr lang="de-DE" sz="2400">
                <a:solidFill>
                  <a:schemeClr val="dk1"/>
                </a:solidFill>
                <a:latin typeface="Calibri"/>
                <a:ea typeface="Calibri"/>
                <a:cs typeface="Calibri"/>
                <a:sym typeface="Calibri"/>
              </a:rPr>
              <a:t> </a:t>
            </a:r>
            <a:endParaRPr/>
          </a:p>
          <a:p>
            <a:pPr marL="342900" marR="0" lvl="0" indent="-190500" algn="l" rtl="0">
              <a:spcBef>
                <a:spcPts val="0"/>
              </a:spcBef>
              <a:spcAft>
                <a:spcPts val="0"/>
              </a:spcAft>
              <a:buClr>
                <a:schemeClr val="dk1"/>
              </a:buClr>
              <a:buSzPts val="2400"/>
              <a:buFont typeface="Arial"/>
              <a:buNone/>
            </a:pPr>
            <a:endParaRPr sz="2400" u="sng">
              <a:solidFill>
                <a:schemeClr val="hlink"/>
              </a:solidFill>
              <a:latin typeface="Calibri"/>
              <a:ea typeface="Calibri"/>
              <a:cs typeface="Calibri"/>
              <a:sym typeface="Calibri"/>
              <a:hlinkClick r:id="rId7"/>
            </a:endParaRPr>
          </a:p>
          <a:p>
            <a:pPr marL="342900" marR="0" lvl="0" indent="-342900" algn="l" rtl="0">
              <a:spcBef>
                <a:spcPts val="0"/>
              </a:spcBef>
              <a:spcAft>
                <a:spcPts val="0"/>
              </a:spcAft>
              <a:buClr>
                <a:schemeClr val="dk1"/>
              </a:buClr>
              <a:buSzPts val="2400"/>
              <a:buFont typeface="Arial"/>
              <a:buChar char="•"/>
            </a:pPr>
            <a:r>
              <a:rPr lang="de-DE" sz="2400" u="sng">
                <a:solidFill>
                  <a:schemeClr val="hlink"/>
                </a:solidFill>
                <a:latin typeface="Calibri"/>
                <a:ea typeface="Calibri"/>
                <a:cs typeface="Calibri"/>
                <a:sym typeface="Calibri"/>
                <a:hlinkClick r:id="rId7"/>
              </a:rPr>
              <a:t>https://www.globaleslernen.de/sites/default/files/files/pages/curriculum_framework_education_for_sustainable_development_barrierefrei.pdf</a:t>
            </a:r>
            <a:r>
              <a:rPr lang="de-DE"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340" name="Google Shape;340;p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de-DE" sz="3200" b="1">
                <a:latin typeface="Calibri"/>
                <a:ea typeface="Calibri"/>
                <a:cs typeface="Calibri"/>
                <a:sym typeface="Calibri"/>
              </a:rPr>
              <a:t>Online resources to read</a:t>
            </a:r>
            <a:endParaRPr sz="3200" b="1">
              <a:latin typeface="Calibri"/>
              <a:ea typeface="Calibri"/>
              <a:cs typeface="Calibri"/>
              <a:sym typeface="Calibri"/>
            </a:endParaRPr>
          </a:p>
        </p:txBody>
      </p:sp>
      <p:sp>
        <p:nvSpPr>
          <p:cNvPr id="341" name="Google Shape;341;p4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p:nvPr/>
        </p:nvSpPr>
        <p:spPr>
          <a:xfrm>
            <a:off x="838199" y="365125"/>
            <a:ext cx="107877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חינוך לפיתוח בר קיימא (ESD)</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04" name="Google Shape;104;p16"/>
          <p:cNvSpPr txBox="1"/>
          <p:nvPr/>
        </p:nvSpPr>
        <p:spPr>
          <a:xfrm>
            <a:off x="838200" y="1825625"/>
            <a:ext cx="10515600" cy="4351200"/>
          </a:xfrm>
          <a:prstGeom prst="rect">
            <a:avLst/>
          </a:prstGeom>
          <a:noFill/>
          <a:ln>
            <a:noFill/>
          </a:ln>
        </p:spPr>
        <p:txBody>
          <a:bodyPr spcFirstLastPara="1" wrap="square" lIns="91425" tIns="91425" rIns="91425" bIns="91425" anchor="t" anchorCtr="0">
            <a:noAutofit/>
          </a:bodyPr>
          <a:lstStyle/>
          <a:p>
            <a:pPr marL="228600" marR="0" lvl="0" indent="-228600" algn="r" rtl="1">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מדיניות והגדרות של ESD</a:t>
            </a:r>
            <a:endParaRPr sz="2400">
              <a:solidFill>
                <a:schemeClr val="dk1"/>
              </a:solidFill>
              <a:latin typeface="Calibri"/>
              <a:ea typeface="Calibri"/>
              <a:cs typeface="Calibri"/>
              <a:sym typeface="Calibri"/>
            </a:endParaRPr>
          </a:p>
          <a:p>
            <a:pPr marL="228600" marR="0" lvl="0" indent="-254000" algn="r" rtl="1">
              <a:spcBef>
                <a:spcPts val="1000"/>
              </a:spcBef>
              <a:spcAft>
                <a:spcPts val="0"/>
              </a:spcAft>
              <a:buClr>
                <a:schemeClr val="dk1"/>
              </a:buClr>
              <a:buSzPts val="2800"/>
              <a:buFont typeface="Calibri"/>
              <a:buChar char="●"/>
            </a:pPr>
            <a:r>
              <a:rPr lang="de-DE" sz="2800">
                <a:solidFill>
                  <a:schemeClr val="dk1"/>
                </a:solidFill>
                <a:latin typeface="Calibri"/>
                <a:ea typeface="Calibri"/>
                <a:cs typeface="Calibri"/>
                <a:sym typeface="Calibri"/>
              </a:rPr>
              <a:t>מושגים ודגמים של ESD</a:t>
            </a:r>
            <a:endParaRPr sz="2800">
              <a:solidFill>
                <a:schemeClr val="dk1"/>
              </a:solidFill>
              <a:latin typeface="Calibri"/>
              <a:ea typeface="Calibri"/>
              <a:cs typeface="Calibri"/>
              <a:sym typeface="Calibri"/>
            </a:endParaRPr>
          </a:p>
          <a:p>
            <a:pPr marL="685800" marR="0" lvl="0" indent="-228600" algn="r" rtl="1">
              <a:spcBef>
                <a:spcPts val="50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עיצוב יכולות</a:t>
            </a:r>
            <a:endParaRPr sz="2000">
              <a:solidFill>
                <a:schemeClr val="dk1"/>
              </a:solidFill>
              <a:latin typeface="Calibri"/>
              <a:ea typeface="Calibri"/>
              <a:cs typeface="Calibri"/>
              <a:sym typeface="Calibri"/>
            </a:endParaRPr>
          </a:p>
          <a:p>
            <a:pPr marL="685800" marR="0" lvl="0" indent="-228600" algn="r" rtl="1">
              <a:spcBef>
                <a:spcPts val="50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כישורי מפתח</a:t>
            </a:r>
            <a:endParaRPr sz="2000">
              <a:solidFill>
                <a:schemeClr val="dk1"/>
              </a:solidFill>
              <a:latin typeface="Calibri"/>
              <a:ea typeface="Calibri"/>
              <a:cs typeface="Calibri"/>
              <a:sym typeface="Calibri"/>
            </a:endParaRPr>
          </a:p>
          <a:p>
            <a:pPr marL="685800" marR="0" lvl="0" indent="-228600" algn="r" rtl="1">
              <a:spcBef>
                <a:spcPts val="50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מודל דינמי של מיומנויות ESD להוראה</a:t>
            </a:r>
            <a:endParaRPr sz="2000">
              <a:solidFill>
                <a:schemeClr val="dk1"/>
              </a:solidFill>
              <a:latin typeface="Calibri"/>
              <a:ea typeface="Calibri"/>
              <a:cs typeface="Calibri"/>
              <a:sym typeface="Calibri"/>
            </a:endParaRPr>
          </a:p>
          <a:p>
            <a:pPr marL="0" marR="0" lvl="0" indent="0" algn="r" rtl="1">
              <a:spcBef>
                <a:spcPts val="50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אסטרטגיות שונות לעשות ESD בהוראת מדעים</a:t>
            </a:r>
            <a:endParaRPr sz="2400">
              <a:solidFill>
                <a:schemeClr val="dk1"/>
              </a:solidFill>
              <a:latin typeface="Calibri"/>
              <a:ea typeface="Calibri"/>
              <a:cs typeface="Calibri"/>
              <a:sym typeface="Calibri"/>
            </a:endParaRPr>
          </a:p>
          <a:p>
            <a:pPr marL="0" marR="0" lvl="0" indent="0" algn="r" rtl="1">
              <a:spcBef>
                <a:spcPts val="50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מודל תכנית לימודים להוראת ESD</a:t>
            </a:r>
            <a:endParaRPr sz="2400">
              <a:solidFill>
                <a:schemeClr val="dk1"/>
              </a:solidFill>
              <a:latin typeface="Calibri"/>
              <a:ea typeface="Calibri"/>
              <a:cs typeface="Calibri"/>
              <a:sym typeface="Calibri"/>
            </a:endParaRPr>
          </a:p>
          <a:p>
            <a:pPr marL="0" marR="0" lvl="0" indent="0" algn="r" rtl="1">
              <a:spcBef>
                <a:spcPts val="50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שאלות ודיון</a:t>
            </a:r>
            <a:endParaRPr sz="2400">
              <a:solidFill>
                <a:schemeClr val="dk1"/>
              </a:solidFill>
              <a:latin typeface="Calibri"/>
              <a:ea typeface="Calibri"/>
              <a:cs typeface="Calibri"/>
              <a:sym typeface="Calibri"/>
            </a:endParaRPr>
          </a:p>
          <a:p>
            <a:pPr marL="685800" marR="0" lvl="0" indent="-76200" algn="r" rtl="1">
              <a:spcBef>
                <a:spcPts val="50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rgbClr val="025952"/>
                </a:solidFill>
                <a:latin typeface="Calibri"/>
                <a:ea typeface="Calibri"/>
                <a:cs typeface="Calibri"/>
                <a:sym typeface="Calibri"/>
              </a:rPr>
              <a:t>מדיניות והגדרות לחינוך לפיתוח בר קיימא</a:t>
            </a:r>
            <a:br>
              <a:rPr lang="de-DE" sz="4400" b="1">
                <a:solidFill>
                  <a:srgbClr val="025952"/>
                </a:solidFill>
                <a:latin typeface="Calibri"/>
                <a:ea typeface="Calibri"/>
                <a:cs typeface="Calibri"/>
                <a:sym typeface="Calibri"/>
              </a:rPr>
            </a:br>
            <a:endParaRPr sz="44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8" descr="http://cdn2-b.examiner.com/sites/default/files/styles/image_content_width/hash/b6/fe/b6feb9207cda2c80f459091cca884852.jpg?itok=oxrkEcsb"/>
          <p:cNvPicPr preferRelativeResize="0"/>
          <p:nvPr/>
        </p:nvPicPr>
        <p:blipFill rotWithShape="1">
          <a:blip r:embed="rId3">
            <a:alphaModFix/>
          </a:blip>
          <a:srcRect/>
          <a:stretch/>
        </p:blipFill>
        <p:spPr>
          <a:xfrm>
            <a:off x="6888088" y="2212863"/>
            <a:ext cx="3703836" cy="2798455"/>
          </a:xfrm>
          <a:prstGeom prst="rect">
            <a:avLst/>
          </a:prstGeom>
          <a:noFill/>
          <a:ln>
            <a:noFill/>
          </a:ln>
        </p:spPr>
      </p:pic>
      <p:sp>
        <p:nvSpPr>
          <p:cNvPr id="115" name="Google Shape;115;p18"/>
          <p:cNvSpPr txBox="1"/>
          <p:nvPr/>
        </p:nvSpPr>
        <p:spPr>
          <a:xfrm>
            <a:off x="313509" y="773832"/>
            <a:ext cx="11704200" cy="11430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תפקידו של חינוך לפיתוח בר קיימא</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16" name="Google Shape;116;p18"/>
          <p:cNvSpPr txBox="1"/>
          <p:nvPr/>
        </p:nvSpPr>
        <p:spPr>
          <a:xfrm>
            <a:off x="1258782" y="2560226"/>
            <a:ext cx="4906800" cy="3238500"/>
          </a:xfrm>
          <a:prstGeom prst="rect">
            <a:avLst/>
          </a:prstGeom>
          <a:noFill/>
          <a:ln>
            <a:noFill/>
          </a:ln>
        </p:spPr>
        <p:txBody>
          <a:bodyPr spcFirstLastPara="1" wrap="square" lIns="91425" tIns="91425" rIns="91425" bIns="91425" anchor="t" anchorCtr="0">
            <a:noAutofit/>
          </a:bodyPr>
          <a:lstStyle/>
          <a:p>
            <a:pPr marL="0" marR="0" lvl="0" indent="0" algn="r" rtl="1">
              <a:spcBef>
                <a:spcPts val="0"/>
              </a:spcBef>
              <a:spcAft>
                <a:spcPts val="0"/>
              </a:spcAft>
              <a:buNone/>
            </a:pPr>
            <a:r>
              <a:rPr lang="de-DE" sz="2400">
                <a:solidFill>
                  <a:schemeClr val="dk1"/>
                </a:solidFill>
                <a:latin typeface="Calibri"/>
                <a:ea typeface="Calibri"/>
                <a:cs typeface="Calibri"/>
                <a:sym typeface="Calibri"/>
              </a:rPr>
              <a:t>"</a:t>
            </a:r>
            <a:r>
              <a:rPr lang="de-DE" sz="2400" i="1">
                <a:solidFill>
                  <a:schemeClr val="dk1"/>
                </a:solidFill>
                <a:latin typeface="Calibri"/>
                <a:ea typeface="Calibri"/>
                <a:cs typeface="Calibri"/>
                <a:sym typeface="Calibri"/>
              </a:rPr>
              <a:t>חינוך הוא קריטי לקידום פיתוח בר קיימא ושיפור היכולת של האנשים לטפל בנושאי סביבה ופיתוח".  </a:t>
            </a:r>
            <a:endParaRPr sz="2400" i="1">
              <a:solidFill>
                <a:schemeClr val="dk1"/>
              </a:solidFill>
              <a:latin typeface="Calibri"/>
              <a:ea typeface="Calibri"/>
              <a:cs typeface="Calibri"/>
              <a:sym typeface="Calibri"/>
            </a:endParaRPr>
          </a:p>
          <a:p>
            <a:pPr marL="228600" marR="0" lvl="0" indent="-50800" algn="r" rtl="1">
              <a:spcBef>
                <a:spcPts val="1000"/>
              </a:spcBef>
              <a:spcAft>
                <a:spcPts val="0"/>
              </a:spcAft>
              <a:buNone/>
            </a:pPr>
            <a:r>
              <a:rPr lang="de-DE" sz="2400">
                <a:solidFill>
                  <a:schemeClr val="dk1"/>
                </a:solidFill>
                <a:latin typeface="Calibri"/>
                <a:ea typeface="Calibri"/>
                <a:cs typeface="Calibri"/>
                <a:sym typeface="Calibri"/>
              </a:rPr>
              <a:t>(אג'נדה 21, 1998)</a:t>
            </a:r>
            <a:endParaRPr sz="2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descr="sdg bei csr bericht"/>
          <p:cNvPicPr preferRelativeResize="0"/>
          <p:nvPr/>
        </p:nvPicPr>
        <p:blipFill rotWithShape="1">
          <a:blip r:embed="rId3">
            <a:alphaModFix/>
          </a:blip>
          <a:srcRect/>
          <a:stretch/>
        </p:blipFill>
        <p:spPr>
          <a:xfrm>
            <a:off x="2281544" y="1479116"/>
            <a:ext cx="7271759" cy="4757586"/>
          </a:xfrm>
          <a:prstGeom prst="rect">
            <a:avLst/>
          </a:prstGeom>
          <a:noFill/>
          <a:ln>
            <a:noFill/>
          </a:ln>
        </p:spPr>
      </p:pic>
      <p:sp>
        <p:nvSpPr>
          <p:cNvPr id="122" name="Google Shape;122;p19"/>
          <p:cNvSpPr/>
          <p:nvPr/>
        </p:nvSpPr>
        <p:spPr>
          <a:xfrm>
            <a:off x="5913120" y="2978330"/>
            <a:ext cx="1184366" cy="1105989"/>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19"/>
          <p:cNvSpPr txBox="1"/>
          <p:nvPr/>
        </p:nvSpPr>
        <p:spPr>
          <a:xfrm>
            <a:off x="506412" y="571501"/>
            <a:ext cx="9729900" cy="10002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3200" b="1">
                <a:solidFill>
                  <a:schemeClr val="dk1"/>
                </a:solidFill>
                <a:latin typeface="Calibri"/>
                <a:ea typeface="Calibri"/>
                <a:cs typeface="Calibri"/>
                <a:sym typeface="Calibri"/>
              </a:rPr>
              <a:t>חינוך ביעדי פיתוח בר קיימא (SDGs) מאג'נדה 2030 (או"ם, 2015)</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24" name="Google Shape;124;p19"/>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rgbClr val="888888"/>
                </a:solidFill>
                <a:latin typeface="Calibri"/>
                <a:ea typeface="Calibri"/>
                <a:cs typeface="Calibri"/>
                <a:sym typeface="Calibri"/>
              </a:rPr>
              <a:t>7</a:t>
            </a:r>
            <a:endParaRPr sz="1200">
              <a:solidFill>
                <a:srgbClr val="888888"/>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0"/>
          <p:cNvPicPr preferRelativeResize="0">
            <a:picLocks noGrp="1"/>
          </p:cNvPicPr>
          <p:nvPr>
            <p:ph type="body" idx="1"/>
          </p:nvPr>
        </p:nvPicPr>
        <p:blipFill rotWithShape="1">
          <a:blip r:embed="rId3">
            <a:alphaModFix/>
          </a:blip>
          <a:srcRect/>
          <a:stretch/>
        </p:blipFill>
        <p:spPr>
          <a:xfrm>
            <a:off x="838200" y="1825625"/>
            <a:ext cx="10515600" cy="4351200"/>
          </a:xfrm>
          <a:prstGeom prst="rect">
            <a:avLst/>
          </a:prstGeom>
          <a:noFill/>
          <a:ln>
            <a:noFill/>
          </a:ln>
        </p:spPr>
      </p:pic>
      <p:graphicFrame>
        <p:nvGraphicFramePr>
          <p:cNvPr id="130" name="Google Shape;130;p20"/>
          <p:cNvGraphicFramePr/>
          <p:nvPr/>
        </p:nvGraphicFramePr>
        <p:xfrm>
          <a:off x="41113" y="1099284"/>
          <a:ext cx="3000000" cy="3000000"/>
        </p:xfrm>
        <a:graphic>
          <a:graphicData uri="http://schemas.openxmlformats.org/drawingml/2006/table">
            <a:tbl>
              <a:tblPr>
                <a:noFill/>
                <a:tableStyleId>{EF5F7840-D65E-464C-8322-4322E06EFF08}</a:tableStyleId>
              </a:tblPr>
              <a:tblGrid>
                <a:gridCol w="35050">
                  <a:extLst>
                    <a:ext uri="{9D8B030D-6E8A-4147-A177-3AD203B41FA5}">
                      <a16:colId xmlns:a16="http://schemas.microsoft.com/office/drawing/2014/main" val="20000"/>
                    </a:ext>
                  </a:extLst>
                </a:gridCol>
                <a:gridCol w="11704100">
                  <a:extLst>
                    <a:ext uri="{9D8B030D-6E8A-4147-A177-3AD203B41FA5}">
                      <a16:colId xmlns:a16="http://schemas.microsoft.com/office/drawing/2014/main" val="20001"/>
                    </a:ext>
                  </a:extLst>
                </a:gridCol>
              </a:tblGrid>
              <a:tr h="761200">
                <a:tc>
                  <a:txBody>
                    <a:bodyPr/>
                    <a:lstStyle/>
                    <a:p>
                      <a:pPr marL="0" marR="0" lvl="0" indent="0" algn="ctr" rtl="0">
                        <a:spcBef>
                          <a:spcPts val="0"/>
                        </a:spcBef>
                        <a:spcAft>
                          <a:spcPts val="0"/>
                        </a:spcAft>
                        <a:buNone/>
                      </a:pPr>
                      <a:endParaRPr sz="1400" u="none" strike="noStrike" cap="none">
                        <a:latin typeface="Calibri"/>
                        <a:ea typeface="Calibri"/>
                        <a:cs typeface="Calibri"/>
                        <a:sym typeface="Calibri"/>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1">
                        <a:spcBef>
                          <a:spcPts val="0"/>
                        </a:spcBef>
                        <a:spcAft>
                          <a:spcPts val="0"/>
                        </a:spcAft>
                        <a:buNone/>
                      </a:pPr>
                      <a:r>
                        <a:rPr lang="de-DE" b="1">
                          <a:solidFill>
                            <a:srgbClr val="0075D1"/>
                          </a:solidFill>
                          <a:latin typeface="Calibri"/>
                          <a:ea typeface="Calibri"/>
                          <a:cs typeface="Calibri"/>
                          <a:sym typeface="Calibri"/>
                        </a:rPr>
                        <a:t>יעדים:</a:t>
                      </a:r>
                      <a:endParaRPr b="1">
                        <a:solidFill>
                          <a:srgbClr val="0075D1"/>
                        </a:solidFill>
                        <a:latin typeface="Calibri"/>
                        <a:ea typeface="Calibri"/>
                        <a:cs typeface="Calibri"/>
                        <a:sym typeface="Calibri"/>
                      </a:endParaRPr>
                    </a:p>
                    <a:p>
                      <a:pPr marL="0" marR="0" lvl="0" indent="0" algn="r" rtl="1">
                        <a:spcBef>
                          <a:spcPts val="0"/>
                        </a:spcBef>
                        <a:spcAft>
                          <a:spcPts val="0"/>
                        </a:spcAft>
                        <a:buNone/>
                      </a:pPr>
                      <a:r>
                        <a:rPr lang="de-DE" b="1">
                          <a:solidFill>
                            <a:srgbClr val="0075D1"/>
                          </a:solidFill>
                          <a:latin typeface="Calibri"/>
                          <a:ea typeface="Calibri"/>
                          <a:cs typeface="Calibri"/>
                          <a:sym typeface="Calibri"/>
                        </a:rPr>
                        <a:t>4.1 חינוך יסודי ותיכוני אוניברסלי</a:t>
                      </a:r>
                      <a:endParaRPr b="1">
                        <a:solidFill>
                          <a:srgbClr val="0075D1"/>
                        </a:solidFill>
                        <a:latin typeface="Calibri"/>
                        <a:ea typeface="Calibri"/>
                        <a:cs typeface="Calibri"/>
                        <a:sym typeface="Calibri"/>
                      </a:endParaRPr>
                    </a:p>
                    <a:p>
                      <a:pPr marL="0" marR="0" lvl="0" indent="0" algn="r" rtl="1">
                        <a:spcBef>
                          <a:spcPts val="0"/>
                        </a:spcBef>
                        <a:spcAft>
                          <a:spcPts val="0"/>
                        </a:spcAft>
                        <a:buNone/>
                      </a:pPr>
                      <a:r>
                        <a:rPr lang="de-DE" b="1">
                          <a:solidFill>
                            <a:srgbClr val="0075D1"/>
                          </a:solidFill>
                          <a:latin typeface="Calibri"/>
                          <a:ea typeface="Calibri"/>
                          <a:cs typeface="Calibri"/>
                          <a:sym typeface="Calibri"/>
                        </a:rPr>
                        <a:t> עד 2030, ודא שכל הבנות והבנים ישלימו חינוך יסודי ותיכוני חינם, שוויוני ואיכותי שיוביל לתוצאות למידה רלוונטיות ואפקטיביות</a:t>
                      </a:r>
                      <a:endParaRPr b="1">
                        <a:solidFill>
                          <a:srgbClr val="0075D1"/>
                        </a:solidFill>
                        <a:latin typeface="Calibri"/>
                        <a:ea typeface="Calibri"/>
                        <a:cs typeface="Calibri"/>
                        <a:sym typeface="Calibri"/>
                      </a:endParaRPr>
                    </a:p>
                    <a:p>
                      <a:pPr marL="0" marR="0" lvl="0" indent="0" algn="r" rtl="1">
                        <a:spcBef>
                          <a:spcPts val="0"/>
                        </a:spcBef>
                        <a:spcAft>
                          <a:spcPts val="0"/>
                        </a:spcAft>
                        <a:buNone/>
                      </a:pPr>
                      <a:r>
                        <a:rPr lang="de-DE" b="1">
                          <a:solidFill>
                            <a:srgbClr val="0075D1"/>
                          </a:solidFill>
                          <a:latin typeface="Calibri"/>
                          <a:ea typeface="Calibri"/>
                          <a:cs typeface="Calibri"/>
                          <a:sym typeface="Calibri"/>
                        </a:rPr>
                        <a:t> </a:t>
                      </a:r>
                      <a:endParaRPr b="1">
                        <a:solidFill>
                          <a:srgbClr val="0075D1"/>
                        </a:solidFill>
                        <a:latin typeface="Calibri"/>
                        <a:ea typeface="Calibri"/>
                        <a:cs typeface="Calibri"/>
                        <a:sym typeface="Calibri"/>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761200">
                <a:tc>
                  <a:txBody>
                    <a:bodyPr/>
                    <a:lstStyle/>
                    <a:p>
                      <a:pPr marL="0" marR="0" lvl="0" indent="0" algn="ctr" rtl="0">
                        <a:spcBef>
                          <a:spcPts val="0"/>
                        </a:spcBef>
                        <a:spcAft>
                          <a:spcPts val="0"/>
                        </a:spcAft>
                        <a:buNone/>
                      </a:pPr>
                      <a:endParaRPr sz="1400">
                        <a:latin typeface="Calibri"/>
                        <a:ea typeface="Calibri"/>
                        <a:cs typeface="Calibri"/>
                        <a:sym typeface="Calibri"/>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1">
                        <a:spcBef>
                          <a:spcPts val="0"/>
                        </a:spcBef>
                        <a:spcAft>
                          <a:spcPts val="0"/>
                        </a:spcAft>
                        <a:buNone/>
                      </a:pPr>
                      <a:r>
                        <a:rPr lang="de-DE" b="1">
                          <a:solidFill>
                            <a:srgbClr val="0075D1"/>
                          </a:solidFill>
                          <a:latin typeface="Calibri"/>
                          <a:ea typeface="Calibri"/>
                          <a:cs typeface="Calibri"/>
                          <a:sym typeface="Calibri"/>
                        </a:rPr>
                        <a:t>4.2 התפתחות בגיל הרך וחינוך קדם יסודי אוניברסלי</a:t>
                      </a:r>
                      <a:endParaRPr b="1">
                        <a:solidFill>
                          <a:srgbClr val="0075D1"/>
                        </a:solidFill>
                        <a:latin typeface="Calibri"/>
                        <a:ea typeface="Calibri"/>
                        <a:cs typeface="Calibri"/>
                        <a:sym typeface="Calibri"/>
                      </a:endParaRPr>
                    </a:p>
                    <a:p>
                      <a:pPr marL="0" marR="0" lvl="0" indent="0" algn="r" rtl="1">
                        <a:spcBef>
                          <a:spcPts val="0"/>
                        </a:spcBef>
                        <a:spcAft>
                          <a:spcPts val="0"/>
                        </a:spcAft>
                        <a:buNone/>
                      </a:pPr>
                      <a:r>
                        <a:rPr lang="de-DE" b="1">
                          <a:solidFill>
                            <a:srgbClr val="0075D1"/>
                          </a:solidFill>
                          <a:latin typeface="Calibri"/>
                          <a:ea typeface="Calibri"/>
                          <a:cs typeface="Calibri"/>
                          <a:sym typeface="Calibri"/>
                        </a:rPr>
                        <a:t> עד 2030, ודא שלכל הבנות והבנים תהיה גישה להתפתחות איכותית לגיל הרך, לטיפול ולחינוך קדם יסודי, כך שהם מוכנים לחינוך יסודי</a:t>
                      </a:r>
                      <a:endParaRPr b="1">
                        <a:solidFill>
                          <a:srgbClr val="0075D1"/>
                        </a:solidFill>
                        <a:latin typeface="Calibri"/>
                        <a:ea typeface="Calibri"/>
                        <a:cs typeface="Calibri"/>
                        <a:sym typeface="Calibri"/>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61200">
                <a:tc>
                  <a:txBody>
                    <a:bodyPr/>
                    <a:lstStyle/>
                    <a:p>
                      <a:pPr marL="0" marR="0" lvl="0" indent="0" algn="ctr" rtl="0">
                        <a:spcBef>
                          <a:spcPts val="0"/>
                        </a:spcBef>
                        <a:spcAft>
                          <a:spcPts val="0"/>
                        </a:spcAft>
                        <a:buNone/>
                      </a:pPr>
                      <a:endParaRPr sz="1400">
                        <a:latin typeface="Calibri"/>
                        <a:ea typeface="Calibri"/>
                        <a:cs typeface="Calibri"/>
                        <a:sym typeface="Calibri"/>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1">
                        <a:spcBef>
                          <a:spcPts val="0"/>
                        </a:spcBef>
                        <a:spcAft>
                          <a:spcPts val="0"/>
                        </a:spcAft>
                        <a:buNone/>
                      </a:pPr>
                      <a:r>
                        <a:rPr lang="de-DE" b="1">
                          <a:solidFill>
                            <a:srgbClr val="0075D1"/>
                          </a:solidFill>
                          <a:latin typeface="Calibri"/>
                          <a:ea typeface="Calibri"/>
                          <a:cs typeface="Calibri"/>
                          <a:sym typeface="Calibri"/>
                        </a:rPr>
                        <a:t>4.3 גישה שווה להשכלה טכנית/מקצועית וגבוהה</a:t>
                      </a:r>
                      <a:endParaRPr b="1">
                        <a:solidFill>
                          <a:srgbClr val="0075D1"/>
                        </a:solidFill>
                        <a:latin typeface="Calibri"/>
                        <a:ea typeface="Calibri"/>
                        <a:cs typeface="Calibri"/>
                        <a:sym typeface="Calibri"/>
                      </a:endParaRPr>
                    </a:p>
                    <a:p>
                      <a:pPr marL="0" marR="0" lvl="0" indent="0" algn="r" rtl="1">
                        <a:spcBef>
                          <a:spcPts val="0"/>
                        </a:spcBef>
                        <a:spcAft>
                          <a:spcPts val="0"/>
                        </a:spcAft>
                        <a:buNone/>
                      </a:pPr>
                      <a:r>
                        <a:rPr lang="de-DE" b="1">
                          <a:solidFill>
                            <a:srgbClr val="0075D1"/>
                          </a:solidFill>
                          <a:latin typeface="Calibri"/>
                          <a:ea typeface="Calibri"/>
                          <a:cs typeface="Calibri"/>
                          <a:sym typeface="Calibri"/>
                        </a:rPr>
                        <a:t> עד 2030, להבטיח גישה שווה לכל הנשים והגברים לחינוך טכני, מקצועי ושלישוני במחירים נוחים ואיכותיים, כולל אוניברסיטה</a:t>
                      </a:r>
                      <a:endParaRPr b="1">
                        <a:solidFill>
                          <a:srgbClr val="0075D1"/>
                        </a:solidFill>
                        <a:latin typeface="Calibri"/>
                        <a:ea typeface="Calibri"/>
                        <a:cs typeface="Calibri"/>
                        <a:sym typeface="Calibri"/>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61200">
                <a:tc>
                  <a:txBody>
                    <a:bodyPr/>
                    <a:lstStyle/>
                    <a:p>
                      <a:pPr marL="0" marR="0" lvl="0" indent="0" algn="ctr" rtl="0">
                        <a:spcBef>
                          <a:spcPts val="0"/>
                        </a:spcBef>
                        <a:spcAft>
                          <a:spcPts val="0"/>
                        </a:spcAft>
                        <a:buNone/>
                      </a:pPr>
                      <a:endParaRPr sz="1400">
                        <a:latin typeface="Calibri"/>
                        <a:ea typeface="Calibri"/>
                        <a:cs typeface="Calibri"/>
                        <a:sym typeface="Calibri"/>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1">
                        <a:spcBef>
                          <a:spcPts val="0"/>
                        </a:spcBef>
                        <a:spcAft>
                          <a:spcPts val="0"/>
                        </a:spcAft>
                        <a:buNone/>
                      </a:pPr>
                      <a:r>
                        <a:rPr lang="de-DE" b="1">
                          <a:solidFill>
                            <a:srgbClr val="0075D1"/>
                          </a:solidFill>
                          <a:latin typeface="Calibri"/>
                          <a:ea typeface="Calibri"/>
                          <a:cs typeface="Calibri"/>
                          <a:sym typeface="Calibri"/>
                        </a:rPr>
                        <a:t>4.4 כישורים רלוונטיים לעבודה הגונה</a:t>
                      </a:r>
                      <a:endParaRPr b="1">
                        <a:solidFill>
                          <a:srgbClr val="0075D1"/>
                        </a:solidFill>
                        <a:latin typeface="Calibri"/>
                        <a:ea typeface="Calibri"/>
                        <a:cs typeface="Calibri"/>
                        <a:sym typeface="Calibri"/>
                      </a:endParaRPr>
                    </a:p>
                    <a:p>
                      <a:pPr marL="0" marR="0" lvl="0" indent="0" algn="r" rtl="1">
                        <a:spcBef>
                          <a:spcPts val="0"/>
                        </a:spcBef>
                        <a:spcAft>
                          <a:spcPts val="0"/>
                        </a:spcAft>
                        <a:buNone/>
                      </a:pPr>
                      <a:r>
                        <a:rPr lang="de-DE" b="1">
                          <a:solidFill>
                            <a:srgbClr val="0075D1"/>
                          </a:solidFill>
                          <a:latin typeface="Calibri"/>
                          <a:ea typeface="Calibri"/>
                          <a:cs typeface="Calibri"/>
                          <a:sym typeface="Calibri"/>
                        </a:rPr>
                        <a:t> עד שנת 2030, הגדל באופן משמעותי את מספר בני הנוער והמבוגרים שיש להם כישורים רלוונטיים, כולל כישורים טכניים ומקצועיים, לתעסוקה, משרות ראויות ויזמות</a:t>
                      </a:r>
                      <a:endParaRPr b="1">
                        <a:solidFill>
                          <a:srgbClr val="0075D1"/>
                        </a:solidFill>
                        <a:latin typeface="Calibri"/>
                        <a:ea typeface="Calibri"/>
                        <a:cs typeface="Calibri"/>
                        <a:sym typeface="Calibri"/>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61200">
                <a:tc>
                  <a:txBody>
                    <a:bodyPr/>
                    <a:lstStyle/>
                    <a:p>
                      <a:pPr marL="0" marR="0" lvl="0" indent="0" algn="ctr" rtl="0">
                        <a:spcBef>
                          <a:spcPts val="0"/>
                        </a:spcBef>
                        <a:spcAft>
                          <a:spcPts val="0"/>
                        </a:spcAft>
                        <a:buNone/>
                      </a:pPr>
                      <a:endParaRPr sz="1400">
                        <a:latin typeface="Calibri"/>
                        <a:ea typeface="Calibri"/>
                        <a:cs typeface="Calibri"/>
                        <a:sym typeface="Calibri"/>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1">
                        <a:spcBef>
                          <a:spcPts val="0"/>
                        </a:spcBef>
                        <a:spcAft>
                          <a:spcPts val="0"/>
                        </a:spcAft>
                        <a:buNone/>
                      </a:pPr>
                      <a:r>
                        <a:rPr lang="de-DE" b="1">
                          <a:solidFill>
                            <a:srgbClr val="0075D1"/>
                          </a:solidFill>
                          <a:latin typeface="Calibri"/>
                          <a:ea typeface="Calibri"/>
                          <a:cs typeface="Calibri"/>
                          <a:sym typeface="Calibri"/>
                        </a:rPr>
                        <a:t>4.5 שוויון והכלה בין המינים</a:t>
                      </a:r>
                      <a:endParaRPr b="1">
                        <a:solidFill>
                          <a:srgbClr val="0075D1"/>
                        </a:solidFill>
                        <a:latin typeface="Calibri"/>
                        <a:ea typeface="Calibri"/>
                        <a:cs typeface="Calibri"/>
                        <a:sym typeface="Calibri"/>
                      </a:endParaRPr>
                    </a:p>
                    <a:p>
                      <a:pPr marL="0" marR="0" lvl="0" indent="0" algn="r" rtl="1">
                        <a:spcBef>
                          <a:spcPts val="0"/>
                        </a:spcBef>
                        <a:spcAft>
                          <a:spcPts val="0"/>
                        </a:spcAft>
                        <a:buNone/>
                      </a:pPr>
                      <a:r>
                        <a:rPr lang="de-DE" b="1">
                          <a:solidFill>
                            <a:srgbClr val="0075D1"/>
                          </a:solidFill>
                          <a:latin typeface="Calibri"/>
                          <a:ea typeface="Calibri"/>
                          <a:cs typeface="Calibri"/>
                          <a:sym typeface="Calibri"/>
                        </a:rPr>
                        <a:t> עד 2030, לבטל את הפערים המגדריים בחינוך ולהבטיח גישה שווה לכל רמות החינוך וההכשרה המקצועית לפגיעים, לרבות אנשים עם מוגבלות, עמים ילידים וילדים במצבים פגיעים</a:t>
                      </a:r>
                      <a:endParaRPr b="1">
                        <a:solidFill>
                          <a:srgbClr val="0075D1"/>
                        </a:solidFill>
                        <a:latin typeface="Calibri"/>
                        <a:ea typeface="Calibri"/>
                        <a:cs typeface="Calibri"/>
                        <a:sym typeface="Calibri"/>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761200">
                <a:tc>
                  <a:txBody>
                    <a:bodyPr/>
                    <a:lstStyle/>
                    <a:p>
                      <a:pPr marL="0" marR="0" lvl="0" indent="0" algn="ctr" rtl="0">
                        <a:spcBef>
                          <a:spcPts val="0"/>
                        </a:spcBef>
                        <a:spcAft>
                          <a:spcPts val="0"/>
                        </a:spcAft>
                        <a:buNone/>
                      </a:pPr>
                      <a:endParaRPr sz="1400">
                        <a:latin typeface="Calibri"/>
                        <a:ea typeface="Calibri"/>
                        <a:cs typeface="Calibri"/>
                        <a:sym typeface="Calibri"/>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1">
                        <a:spcBef>
                          <a:spcPts val="0"/>
                        </a:spcBef>
                        <a:spcAft>
                          <a:spcPts val="0"/>
                        </a:spcAft>
                        <a:buNone/>
                      </a:pPr>
                      <a:r>
                        <a:rPr lang="de-DE" b="1">
                          <a:solidFill>
                            <a:srgbClr val="0075D1"/>
                          </a:solidFill>
                          <a:latin typeface="Calibri"/>
                          <a:ea typeface="Calibri"/>
                          <a:cs typeface="Calibri"/>
                          <a:sym typeface="Calibri"/>
                        </a:rPr>
                        <a:t>4.6 אוריינות נוער אוניברסלית</a:t>
                      </a:r>
                      <a:endParaRPr b="1">
                        <a:solidFill>
                          <a:srgbClr val="0075D1"/>
                        </a:solidFill>
                        <a:latin typeface="Calibri"/>
                        <a:ea typeface="Calibri"/>
                        <a:cs typeface="Calibri"/>
                        <a:sym typeface="Calibri"/>
                      </a:endParaRPr>
                    </a:p>
                    <a:p>
                      <a:pPr marL="0" marR="0" lvl="0" indent="0" algn="r" rtl="1">
                        <a:spcBef>
                          <a:spcPts val="0"/>
                        </a:spcBef>
                        <a:spcAft>
                          <a:spcPts val="0"/>
                        </a:spcAft>
                        <a:buNone/>
                      </a:pPr>
                      <a:r>
                        <a:rPr lang="de-DE" b="1">
                          <a:solidFill>
                            <a:srgbClr val="0075D1"/>
                          </a:solidFill>
                          <a:latin typeface="Calibri"/>
                          <a:ea typeface="Calibri"/>
                          <a:cs typeface="Calibri"/>
                          <a:sym typeface="Calibri"/>
                        </a:rPr>
                        <a:t> עד 2030, ודא שכל בני הנוער וחלק ניכר מהמבוגרים, גברים ונשים כאחד,  ישיג אוריינות וחשבון</a:t>
                      </a:r>
                      <a:endParaRPr b="1">
                        <a:solidFill>
                          <a:srgbClr val="0075D1"/>
                        </a:solidFill>
                        <a:latin typeface="Calibri"/>
                        <a:ea typeface="Calibri"/>
                        <a:cs typeface="Calibri"/>
                        <a:sym typeface="Calibri"/>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131" name="Google Shape;131;p20" descr="data:image/png;base64,iVBORw0KGgoAAAANSUhEUgAAAGQAAABkCAIAAAD/gAIDAAAgAElEQVR4nLy8Z3RU57k2rPW+b5ygMn1GQgKMECCajW0cx05x4sQnTjlJnOTknM/JiWMS2yBp2m4zEhhselPvfeqerkIzzQbTewfTTK+SUJem7XJ9P7YE2D4562R9b75Z99JiZjYz81z7LtddnichAkSBOCCAhxiHGIMgCQ+BhyBCECHyEHkIcQhx8HHEOYjgRHC8KELgRY4XYzyEOB8TEQc4iIAICBA4XhTDIoZFCGE+HgG6gdvAF8C+frguRpd+esWw8cJrNYdeqDoxbs3ulIXtCtKlJu1qilUznvTF7ZkrPp5V/OlrjqP/0XaB3nun7ovYZzFcAu4AN0X0AzFEgSFgCAgDUYADBBF49BtG/kIAohCj4AXwgAgAIgQRAiAAggiBgxABIkBMep3nwHPSldIjITryDeJjsMQYhPgjpKTHKF48RIGPxgQBgvjo94giwAm8CMS4eCQSASAI4OLgMbKUh0AncKg7XPHp0XlVLT8tqH7FWPrC/LWzclZPzS2aQjarc+oT82rTFnh1RPM4yq4zNqaZm3XGRrW+djzTNI6ofdpUOY2smpa7dnbeqh9ZiufXhip2nt5zP9IJdAIDQASICBwvCgAEQRAFiIAgIhaXlivwsSGI3Ag4ogTfYxEBDpDQiAEiBIgcBO4RAqIoJsRHkBJFUQJLEl4URUmrRnRLFEVRFCByACd9NxeJc0JMwHBUEIFYXJS+jwPiQAyIAp0cbvLYcClsaTn3vY/86YaSiVTVFKIi21CSOXfVbEP5rPlr31ju+n3J+rnOPdSOc8bt5z440LVwX/eigz2LDzzM/+S6efPn73oO/Kq05SfL3TMNJVPmrX2WrJs0rywrt3o6acvMrXlxIWtoOb2xCxeAbunGx3hJZyI8IkAYAg9BELhoOAZx5OcJEJ+wFR6CKIoQRMQf25mkH3HxiUeCAF4AL4q8KOmOyD+JFDeq1o+ehnmeB4A4uKgoggd4QBQBESIQ5jAI9AGdwOl+vnzH8TeXumYbqqfkNY4zNusYR5Kh8vk1bXM3Xlp1Jl5xDesuYeH+Tn3L2XneI2+sZX+8hp2zyD17gfv7K9pfWuz57kfuNyu3/NH2mX79mYJPb5Rf5MuvYPkJ7q/tN76zZkcm6c8wuseZXLp51Vn6qtcW2VZ/fOL8EHqBMDDIIwZJhKgQE8BLphmBGAHPYdSx8HFwPHgRAkThiSWPKtCXwPqyNknvjULzpIx+hMgNAWGIMYgjX88DsTjAxQGBA3qA7Q8w1757Fln9dG75BH19NtE8I6/i91VbV58LF90Ac7j7X+p3TV7EKsmmFKs3ifHLjR5NniOTYscZm9NJ91jKOy4/mEp5xjK+NJqV5zVmWH1plHMsYXuackz/wPfTqs+ozzpLLmLZ0cE/Ow8/RzdMya2Ybq4fN69siqHqr86dH9+NSFoWCQ9B5ADEuDgHYVAYjiIWRYxDXBRHPbJ0w/kRixRFiF8zqUdgxSDGHpnek9d9XUSRhxiFMCwKnAjEOWE4HOWAGBAGBoA91zqNdaEXjKVZxuoJpF1rtr1ScZA5GGm+DqL99ExL1USqQpdbPJaq1TK2JNr1v2jfN+ighgpOoFvSTR6dwakzu9WEO3F+g9zs0lkDMtKTQnrklFdOsUrClUo5daaGpynbeFNNpqnqpY/Yv3pPFJ+NLzk08EblZ1Otngxj7fi8kueponlV7JF7/b0iYgAHDMZiA1yYQ5xDREBEQEwAP7KoJx3XaFgTHy8ZT4AlPAnWl6EZ0cXHAkGEIEAQeSAGDAsjsaMLOBbGPNeu2damLEPlxL8uf9Zc/kf30Yo7MO8dnvZBMFNfPdFYlUpUq6m6NLpORzbITTaVxatbEMz8wFd5CWWnIz8u2TGRsk2iGzXzSrIszWOJOsW88jTKlm51Zn4UmvtZj5K0JRvqdVa3lmHVpF1pblYZm9R5TVlWz5ylLcatV2suxXIDB75tKZ8yb9VUffHk91eTvj0nhvEQiAAcEItFIIYhDgFxccRIwQE8JH8fH3HxI9EBT4ZCAAkjTu7LHl2CaRRsEcKoO5NCrYi4gDDQA/QAX3BoOHhuDlU80VieYWrIsrryNl6qv4G3vacm6OvTjLZ0s22SqW6CoTLd0qQwV7+/48Y4U00GaUs1NSn1DTMXsQ3nBn5aUFl7cejbH9Qv3H37tbXBuYGjv6jY9ON1odzN539Zs+WnVR+bP7s9wVw1garPIJuU+to0xpFu8arMLg3pSyW96cbGpw0V041Ff3Xtqr4Y1W++OMXieJpsnKAvnUOVlO06+QDolUKTGIcYhcg9Cn8SXuKXwOJGwBK+ChYP4WuxTwBECJEIBA7xCIQ44hEhFgYELhyHiDiHQaAD2NmDX5RuGmesnGgsn8FU/tm5q+xy/HeuE+lm21hDY6rJpibcEyzuqabygp1XJ5EVE4wl6870vfqhLSd4oui8MPPDlkyyyXsb39cvC3x+u3jnMZNvb/Hxh7bL0TV7rhpcO4r3XAxdHyDcWyjvJ7Wn7zZc6H91UeOfHfu+vzwwMa9ivLkxnfbJDY5UwpVO2lPNjWPNDROppl/bD1XdxW9dhzKZ+onmqqn64j8UBnbfifdJ0HAcRMSjnBSUBqLRGBAFzyEu4knm9CUblMzwsYlyT9iwGI1C4BAbQmQAQhwiBwjRaFS6IYMiOoDa/V88Z654mrCnmZtfWdNaeCFs3HhqOl2ZZm5OZXxpNJtGu9KsLvm8ommGQvYWDBtOk5vPmNjdBcEDzotDzKbzxGf3M3JKndfwSt7S7Xf6CrfuX7zp2HzHzlW7LjvOd1u9n1buPW9lN6/ctDevzs+eu7dm28m/Vre2d6DoyP2/OffmrT//q/p90xZ6M2l7mqlRSzhVpFNNOjVEU6qp5i+brhTdxCtrN0/Iq8rOK/8hXVm96/xtYEBSMQF8OC5G4yKEKPgI+Cj4UUrBQ4iLiAv4MnUY5bKjJOAx9+UgRBEZgBhFPCx5dElvO3hcA/T1G2Yby6bmls0yln2w82bR2eHZCxzjKHsq5U7Oa1CTToWpSWWq1ZlK9J9cMG88RbYcp0JHbGd6565xskdvVe+/Prdp22/qPp5iKnRcjb2xqMZ7g8v17Fm563LD+W6Tf3f5sTvzHNuKD91wXOqrOn4nz7V9ze6L9ou97zdvXrHj7OJNx/6zMhi8za/+7FL5ic7CE33j5xVOpBrGWhwptCPJ6pHlBxSEO7vAv/Tw8Eef3Zttqhj/3rpnmar5zq2nOQwAcYlQxeMiFw5zwxId5R8tHxyHMIew+IQp/ldgSc+FOOLDEKMQ44DAA0MC+oH7wKkofr+i8TlDYda84h8ub6m/LL7VsHNSXmVabl2GNSDLbfgte3oSXT9jsYs6cO/HxZ7Fey5Un+zMtX9iP9ujb962yL9v/Q3xrbINtZf5JSceZhoL57r2Fmz74rvLg2PfW/Pb+u3P0KXfW2p/+cOmbGPxm3Xbvr24ea7v0CsfNVdfiZefH1iw/by59aD/rjC3Yf2Srcdd5+7+x6oG15WhPzdtK7vMfWdNayrdJCeaUwhnRkFIN79mOtn0u+pP66/jldXrMwwVmcbCN5Y1nBlABKNuX+QE8F8DS4ghHENYlDj4KFhPUNDRYAmBBxeFEAcfjcejHNAvog+4B2zswMsFNVPnr55lLP6rc//KY30vr9w01uTUkL5x1pAup2qSvmy+b9/LdGHwgWAK7ao4fvNfl9WwZ+42H73mvdK3Yu8XOS1n/uw7M5l0zvggmGFqeJqyjc2rH2+yaQ0NmYv9KlO9jmpWmeo1RKOWbNKYGjKsdp2pRqMvz8pvGm+qrLqDuS3Hf9f0ydpz/T9d7fRd7S3wbaU82zZ144OtZ4j2k6uPdP62estUU+m3l3lfWtc+Ib9Ja6yd9VGo9DL+3XF0Ilkz2VD0I6p03+1ov4goJ2W6X6LfoggBYhzxOGIC+CfN8DFll64WRUDkIXIQOS4e5YBBoFNEJxD4vPclS90kQ2U2VTN/w/mF++7PXuBIN9vUBKsiWY2+8ZVlvrebt7+5srnh6PUl7Xto91b35YEPt5yqOXyn7mTH78pbvrPUMdZQpzE7tJQ3xWCTm5vUpFNNeHVUSMv4kg12zYLgN812zaKWFMoto1lNfiDRaNdafWn5PhVhUxvrX286mGGuG2eqSTdWfH914Hflrc0X+3IcWxd/fDzXuc3s+ax49xeuS4Pv2rc23+RfWetT5BalUo1jzU2TTA30rg79jjtZRM1Mc9kL85dvvTb4ABgGotwIMRLAc9LKR+H7is8ayfbEJ80QghiPSOllBOgHOoFNF/t+RJTMzCmeYqr+8Fj4r5uv60wNSn2tlqh/dmVo+bnhFxc3NFyLLd9zxdp2xHmu961VjpYbwh8bdvzJdfQXlfvH5TaMNzeONTepjDadxactCPxvfZ16ESuzuscYfEqqXce0Kc0+uZmVkR455VVQATnpl/4qSb+KCqTonVrKn0p6tSZXmtk5lnCkGhrT9Q0z851zFjpsN7B4y5nAjegfi13sF33vNm+yXY9/54OGmXTVvzkP/aX1/ESyfoK5dm7g/NLjw+NNlVPoijmWMuf5zu5Rfw8xCoQ5hGMQRl7hv0S1EkYzx68/OF7keGAQuAe0XBp41bBm9nurnjNXF1/Arx3HteYmBenQWt1jibrJVHlLLxZtOfqrVQ2r91z23sZbZRuaP4/9R9X26XRjBmFX5bGpdJua9CkJt4b2ykzOZNKZbHXJClxPETblgo0pREuy3qehWjRMSEl6ZYRPQirJ6FUxrXIymKz3pC/YlGLwaumQhvSpCa/K4EyzhNSEV21yTiDtmfrKHy5n84IHKk89+H0pG3qAOeaimfNX0ZsuLNx9+y/B4+9sujierJtobPxl3cGV15BBV483F79UUBE497BvpAbBAVEO0Rg4HgAPxL8K1jAvREa8GidAEKS3OXBRcBGgE9jYiemG8heIytmmitLz+FnV3lTSprW6k8zNarL5V417i0/0v7GgavOd6GvECueV3hUHbs0NHH1mgXuC2ZZKOtQUqyZ9KiqgonySKGifgvbImVGhAwoqoKACKiqgoH1fEirwFXn0IZIoSb+S9GpINpW0pZtqs62Nv6jabNhw1th6+nlz2RvLvLbrmKIvfIvd/8eWozpzhdJsT7P4f1S1c80X4lRr5STTmmfM67bcFQZH61sxgefBiSIvleYgPJnuIBznhrnYaD7J8YhxgiAMiuFBiN3AyQF8d0FTNt2cTdSuPRP/TfVn43MrtfqaNKY5jW6avpitvIRc9uD7tRvfrQx6rw2SG47+S2n7WH3lxIUBmdExCs0/S5SMfyRzZDxKwqE01qcTjVOstl9UfDI5p9R1By/nNy7Ze/cHSx3PLaia/aFdbqxXU650U+0PijZU3sZkqnwqU/0SU3mkGwNAVADHi6IoxqMxCCM+/0mwRl4YSYVGM6UocB+4Bfzr4ppZhjVZhlLrvr4/OE9MNlZMzFv3TEHdNKriGUuNvwtvFra+Z//sw08u5W+78HpRS5alVq2v1pgdGsqvIkOKryvLfytyyvtfyt+53iNn2GTKnkw6FRaPuiCgtvqVJKs2OVNNtgx9XflV/KZiq+cu5tk/bbsrNFwaeO6DZl1eeabFNs5Q+8vKT1ediE7Kq5xhrvzFSvs5EYMAxLjAAyK4GP+VfCdB4HiIECHwoiCOpo4cMADcAeY3fDyHLs/OXU5sv/yXthvjjM0vLvWUXBoqP9/33QVVobv47Rq3/4b4ZlGo9PPoa2Wb0qkGLW3XWLwaa+sYvVdJt/3fAuvvCCu3OOQWRzLjTKRcibQvmQnJLe1KS6uKCqTR7DNLWogdt8xtp9bfx59W29ZfD3/fWvWdjxzp+sqJlG0yYfuL72z+ro7x762bbCqe27y+GxiIRnlAEBCNx54kWQASJOceE+Nx8OKobnVH+S7AfuTGTEPJhNzif2ve8uGxzglMQJFr+9vmy2+5ds7Sr/iRpdjQtMl1tpMKHvhoz60MQ8W4AreS8Y4h/d80+8eQIbV1g4L6hzXrHwSRTaFtynyHKt+XwvjGkMExROsYav0Yqi3Fuj7J7E6l7U8TNT9bG6o6en/z1fAfFpYzjp2285E5C12zPgz+oHL3eHN9wZ7bb7P7M3JKZxJVpTvPdwEDvMiLHA8ujtgTLktMkKJjRIxw4AQR0ShiQD9wqAcv5q2drC9/eW1b6U0xzVimyLOnkv7nV7ZU3oS/E87Lg4EvBpdvP1N0/MHTeesy6OYUwqmwrpflb1Lkb/5feazSEpL/M72VZIYppF1OO5WMV8WElEy7wrJJlv9xUv7GRGvbNwmXxuLKoBqmmit+VRjMa9y+4UqkbueVDTfwxppQ5T28Ur0njWiabCyrvBT/4doN2UTtrLzCTzvRC/DgOAgxcF8GSwBEcIjxiMc5ROKIAlfj+PVK/0yyOdtQUnKFm7YypKIdSrNnrLVFY2qcQNbMZGr/ZZXXuvXcv5a1TmUqM6gaBdGssgTG6L1Kql1Ftmrz21QWbxJpU9CefypeGiagJL0Kk1dpDqiIoJJoSSEDSZQv2eKT53uVFqfO0jyBqs80VX13mWfN/vubbiK3ZlPbQ7xe2i7LrRuXHxyXUzPH2lx1OZJtXDuJKP9NWfAW0BePxYC4+KWK1ohmxcQIjzgEcECHiIYDn0831ozPayC3Xn7Ld1hmtiVbAmo6KDc51RSrIZqmLWSXnIrkbbs+3lSpJaqVZKOCZpV0UEu1KwyBNCqkNDlTyGaF1f6PgvX33JOM9HxdFIRPRQRVpoDaHNRRrVoyqCK8CsKtZDwy0qWysknmRjnZqCab5fqaSQu9r6xu0/uOtN3Djz5qnGoomkQ0fnfddv2Wm99eaPsP21bL3qs6c0WWqaRm50mpXcR/rZ6FeEzkpFJ9LBqJ41gYc5iiycaqHxVtWXZ8KD2vWkX5lAvWpxBsstkpp30K2qMhWR3p0pEONe2QW1wpFjaF8SmogI4IjDX5UgmPjnSpGJvc8s/VLBUV0BCtOnOrhghpiICa9KloVk251LRjRCiXimYVtEdO+5ItPhXt+knNJ3MW2aeaa6xbr7HX+IZzvZsi+N5KNt2wbtH52PPF2zLNda/o11wcRAQQ+LgoPtatBC7GPyYMfDwKzHduzyTKn84pXHuOe25JaBztVhC+b+rd6oKAzOpNYrzJtF9O+uWUV076ZZQ/ifEnMv5kS0BOBzSkL5XwpBKshnIpGIfc4vpng6U1BbWmoNocVJJeOcXKKbecdiopu5q0q0mnmnCrCK+M8ifRLd+0tCYyfq3Fnk7Wjs+tpjZeqj9xz36h68UPKicz5RPp6in59sLrmGiomWGsmF+zvosHRnNDjuMkngVeQIRHmIMgCAev3ZtlrUml6ue3Hc/bdF42v17LtKkMbh3tG0M6Uwp8iRY2ifHKKL+cDMrJFhnZkkS3JDLBJDqYTPvllFdJspLIKa/sH+MB/7AoSa+a8KoJr5L0ymg2iWGTGDaZcctot4pk1QSrNXvVZr+SCMrIlkS6NZEJJtEOLdmUbW5Ysvv+x2H8YEWT1rR2HFOVs/nSywU2svXU+4GT6UTzLEvT/jvhgdiIz5LwSgCEWJyXWsc9gL7aM9FYOcHqKL4Um0bXyowObcEmrdmrMbvUH4T+j7k5yeJOZtwyyi+jgnKiVU60ysjWZKolmfYn095khpXRrIzyShfIqOCIDv7TwFKRrIpk5RSbzLCJFjbRIum+V0n61Wa/pHcqIijhlUQHk/P9MrMtk2z6WenWFxc1ZdPlGUT5r5wH3b14o3Djs6aS2pvQkY50Y/375S39QISHZImCICTE+ZhUHe0HtnUIz5jXTpq/9v1Nl3/vPqnR16toVm0NKgweFeFVFPiTLG4Z45TTTgkOOdkiJ1uURIucDCqogJz2pVg8yRZPssWXzITkVKucav2/xbP+fkBg5ZRbRrPJDJvEeJMYfxLjT6b9CiqkIkNqMjTqzgJq0ienA2PogLwgmKSvmcg0z9tweTZVX3sBSw70pZtt6QWsjq79Yd0nuXs6s8n6me8sPXBPGBIRi8UeFf/igiDEBdwF3vF89jRd8SxVWfMFxpEOFeXRFgRTCJeK8KdZ2/53Tr1mUUhFu1Q0K2c8KUwghQnJaekHBTSkT015FLQnRQLLEvj/ASw57ZMznhSLJ4XxyWmfnA7I6YCCCj0SFRlSUQE16VNTHjXlUdC+JEsoyRLQLQoojfWTGbe7E78p+TRzXq2WdifRrkS6YeyCppLrmEZUzjTX6W07B6QKDMdJYIUFjo8AR/owuaAqvaDuT7Z9f3Ud1+ltKktgDMWmML6x+a0yg0tGeWWUV02waoKVUd5EizeR8ScxXhXh1ZrZNBMr9UeV5GNL/KfaoOQTkxh/Eh2UvktFBNXmoNrsVxF+JemXLkimvTKalVOSG2VVC1oS5jeoLN40i19ncKnm2dMMnrGUT025VLRDSTaNJWresn82f/0ZjaEuy1B+tisCgOd5nucTwA2IwH0exbuuavVrNWRl7S1MMzVkUGySyZVsDY6hvHKTU8v45KRfTvpVZo/S7EmifGMYzxjGnUS7lIRba3KPNbJpJlbytUrSqyKdWrJJSzarSPYJyFg5NQKl9O+vhwLpvytJr5yUYkhQTvqld2X0l26DkvTKKW8SFUikAkmUT0b4lGafxuRJNbpSTQ416VRS7mTGncSwkmFKn59MsArGr6a9cqNbbfaPtaxXU21y0q8kWSXlVJHOcVRztrms6gbSGMcEc3XJ5iO9PESA5yIJQDgKXAdeX+yaaq76ceUn7229M56w6wi7knIn0cEkOqgi3SrSLae8MsqvpNxyik2ig4mMP9lil9PNasKtM3nHGX2pBl8K0SajN6jN/gmkfbJ57STTujTKqaZaZIQv2exUUk45bU9m3PJ8XzLp1Fo9atIuMzankJ4UJiCj/Eo6qDb71Wa/mvAqiaDcvElGbJJRwWSGlTOeFAubZHEmMWwy05ZsDinMLp3Fp6VDctKfxLCJFjaZ9qpI9ziifrypKoNqUJnqlRbnGIp9imp9itygsmyQUcHk0agthUsVyUo3Rkb5FUxQyfgVJts4ov69zZd/0bhnqrnq1YKG20BflIMwnABEu+LCtgeYqS+fPL/ko+ORF9ZuVZhsGsqhptgUJpTChFQ0q6ZYyUdIHC+Fbk1hQnKLQ8HYVDSrIT3jCK/OzCbRrYlUywS6ZeGeh+VHr/17sW2yvjxd3zCecmbku1WUXUE6ZDSbaHZo8gNywqmmWJ01kMIEkmm/kvErSa/kiTWkR0MEFORGOblRTvvkDCunWJXFq7C65YxHYd2gZNYrCbfK7FIYPGrSp6ZtWqZhLFGTTdW83by9+Vr8P1wHx9GNcnOTOj+kWLA1kVwvJ4Nys1dakYL2qSiPmmLVFKuiPHI6kMKEvmn2qqxtGsanMTW+tGb9h0e7J+UVZ+urW25gGAA/mCAi3g9YA4cnzSudTdUXX8JY2iWlNaMABRS0R0V5FLRPRfk0pEdD+tREq4oMKRiX3OJIsXjkDKujGuWmmpR8j2ZBUPtebfmxofvAA2B/p6Bv3vKMsXCisVJjtilJb6qlVUX4E+fZ0/I3qAo2fcPkH0MGZZRfSbi0jDfF4kmxeDSUQ0e6VFRATgfkFpeKdqQyfq3Ro861awysltmgYtrVlCfNElCRrRmWlvF5Zd+1VqzefOTs4Mhw4fvsofS8Wq3eoSECSlNIR4XSGIeabB5d0VfBkllanjJ5VNY2nTWgNjbocsqKruAZa31mboXRu78fEBFPiAFdwGsF9dNMdX9o2PW2/3Qa6VaST3JLVtJSiXCqCa/W7FWbW1REUE65kxlnooWV0/ax5uKJTJmOrtYaq6caGlxnY91ABOjm0AUc6APTcmB2fkN6Xu14oytVz06wbpQZg98ytyVbNiXRLQoqoCFZubFZIpYqyq4m7RIhkNN2FemU5XnSzG1PEy3pJp+KCCpMrMrQmKavH5db/73F/uLd1z6PoVvAMI8Y0AGYvIcm5VVnE/bMvMbxOfWTKLtGX65lmuQU+2gtKtKtpNxK0iuj/DJLSxIVkFF+Ne3VmBrTDNVvh079u/NAFtnw6qLm2yKiQEI/sPd2zwvG8ixj7apjgy8sYpUG+2hPZeTjJFOX7FxFeFWEX0UE5aQ/mWETLe5EC6slm/JaD+k9239dFppFlM8xVtuOPLwXHWmOcEAf0AGcHMRC/2fP5JVPyrNr83wacoOKXq+gWhVMi5oOaswujdkl3RgV6ZbTzkQL+y2LV06xKsKvIjZqyc2pRIuO8KloVk02ZzONP/qguWbXxQsD6AMGRofIeiPoBHIc+ya/t25u9ceNR+9vvoeV++9kFdQr6SYZ/V+DlcKEZJaWRBOrpr1awp7JOKYtsC87Gx1nqsvWF312p68HSOgAGvacnZ5TNCGvpvYWxuur1IRbwbRIuqqmXI88l6S6qtHGgZwOJFk9SVZPCuMbb67f0YV7wHXgg5aj384pbjp8rw+IIw5wgwM9PLgYhId8rAPYeZ/7z5otU802ba5DqXepCK/c6FaYXVrGp6UDKjKkIkNqyiNn2G/l+76VH1BQITXRqmI+HmPwK4zOdMapM1dlkRVE4ODJAQyNtpB5DvEYeCAC3AXetX36HUuV9/iNTuA+UH34mia3SLXQl8I8MkOfmhpxLwral0L6UphAoonVWQNawplONI/VVxbdxHiyYVJeYfXu03eAhJuAsXHj1PnrXl7RZt3Xk5pXk5YflFlaUpiA5M5VNCv5PwXtU9CeFCaQbAmkML4Uxpdk9SVbfAoqMNlQe6Ij3s/hgYDSDUfnvLe67tCtDmAYXBRxHnFgMC72RRHvB98F/i5Qd+Lad5fYtPq6CYta1MYGhalBs7j9KcKvIts0RKua8qRYPE/lh56ytinI9Sqy7RtmT9qS9rFMfdq8Fb+pDrXfDncBMUCIRcFHIMEyZi4AACAASURBVMYhcgIfj3NCBOgA5rE7nzWtYA8cv8/xDwH27O1Uc20iE0xhAhJYo/f+MVgKJphi9moYn5p06oyN48kGw56Ol0s/zjIWv1cbvAokXAReIda+QNe8Ezz7s4aDGRY22eBMonzJtMRuvsSDJBKYyPilHFDiL0rSPzWv6sSdfh7oE1HZfmD23KXNp7oeAEOIx8DFERXFMBCJg4+B4xAeROw+cGAYcx370v9WONVcM8HSnKBvSly4UUa2qoiglO59yxL8FtOiJFpVhF+70PXN95fOtBSt2HnyHNAFRHiA5xGLQIhCjArxQSAMxGNAJ/Cu+9MZ+qXtpz8fAh6KInvy+lhzUxLTliwx2BFON7I6OeVNIX3q/FYZ6ZGbXRrKNZZxpxFNrzfue3vj5UxD0Q/zCy8ACdsjmJm7Zoa+cO25WFaBT2F2qa3BFNIj8fURvCi3knLLKW8y7ZXUSkGzKppVUAEppZhsqD76oCcCvhsoWr/7hXmrmo939QAC4rH4ABDn4iOzYdFhqT+CKNAj4r4A995bP8grmvBeidIS+F9M6FvW1mSLT2GyTVgQTDa7E43OjIWtOrIhzbT01eWF2+50PxAhDe4Jsbg0eg1AEKPReDfQCwzGouEe4G/s/mxjYejM1T6gD2CPXck0NSmo1r+XVMgofwrpk8BSEi4t7R7LuCdYHUs/5ybmrX1Ov/LTfiQ03MQ0fUn2/JUVXyCVcGmsrXLKq7IE5LRPTvskY1RTLjXlevRUQXskX6aiAgqqVU6HJpqqD3b2DIHvAgrX735+3prmY90D0oAJ4jwXi/MYjGJQQD/QDXQAXUA38FBEF/DZlfDrlppUQ2OSJfANqz8x36+jvcq8Ji3lmfhBS9K7pRMM6/69qvHw8FCngBgwyEnjmQiLiALDImIAjzAndkHsh4BODu+6j2TrK0Knb0tgeY5dmmJsUJMhNR1UMv6vi5yWluaT1E1NsRrKlU7Z1l7GdHPpjNyVtiuRBGZf72RT9SzDmsornNxgVy/YlGx2q61+BeNXMH6ZJahg/FraraXdCsavYIISY5TAUlABOR1KZkLjiep9XX39ELuAova9Elj9GGm7xeIiB3QJaDjc+fpy7yxy3bc/qnqtyP2Hhk0fbjr7yU2uGzjVLfzoI3ca5ZQt8H+D8uiYoMboSqd9qcaGSebK911bbwJ9ohgDhgTcA74Adt6PnQ7jPtAPPIhGIxB4hKWgMgTMc5yekVvbfuLeIDAI+I9cmqav0xEBNf1fIKVk/JLnUtN+Ne2VfJmKdGvNTavPRZ+3VE3JXbdw162E/2j5YqKp9tUPG5Ye7lCZXclUi4zwKWiflIJJmYGadKrIkbKMhvTpCI+KZhUjjj8wCtbAINADlLbte2Hemsbj3T3SzKsgRoGbg9CXBbPyKiZYXQpjuZKqVhfY0iyNGTklL+auvBFBL7CrGy8vtifnVKoLAioimM60qnPqp1mafl/R+jkwIIy0fq8OoMC59WXzmpl5K1/7sHbZxiOf3hjsAgaBOCIQoohgKII828ln51dvPH5vCOgHvEevTDXU6YiAivjvMnMV5VHTXgkvOeXVEc0Fe+997yPHZGPFO8GzCT9uPj7eXP9mRXvehlM60pUoDa6MVO++xEdklFdO+jWkT0N65IwnebQwksIEJpqqD3YMhoEBERUt+158f1XDiY5OIAwxAvQANZ+dmZm7ZqyhQU2wExcGtIQz0eBOMbITraFniOptVzu6gXvAx/eG5uTXpekbFOaQzrIhQ9/wo49cZ4BuaRCBx9FbQ39a0fR9S+F00+qpVNl3V4eyTTU/XFB/UcBDgEcU/KA0omay7X9+fsnHx+4MAb2A8/iNycYGDRGQ+PYjP/UVZ68k2UfxUU4HdKRj3vpzvyrfOIlofL32YMJzJbsyyKa3XZ/90bFLY2pUMEE55VUwwRQmJKcDaopVUy4V5ZFcmIL2qUmfivIlW3xJVin6+lSUL9NUdbBjeAjol8Cat7zxxN1OIAJeyhD8l7syc9dpKJeM8KXkNGrNXjWzSclsTNG7Jxsrdt3t6YHYBzwAij85OyW3TGZglURwqqFmyz3ckzbTxMABlrqWny4oPSwgj932AlUyg64ZZ6jPfL+k4tOz3QCHuBjvRTgSjkHv2P1sbuGm47eHgG7AfvzGJFODmvQ9GQGfBEsyvSeqIP5kOqihXP9u2/OO59B4wjZr9Y6ESUs3pRENeZvO/bx8Q6q5UcP4ZKRHZgkmM60pTEBDuXSk4wnX7lPQvhQmkGQJJFtG2hM6wpNlrNrXOdwLdAElbftemL+0+cStfgBiXIwJEWDng2i2ca2mgP0G5UnND6ZaQonGgG7Bx8n65myi+MLwMIc4B/SJuAm8udqmMjal0V6z72iHNBLFhQVBGAR+ZPhoxebDD4CHwJEu8S9loSxD5Syidl6Z/yHQDz6GuAh0AO/4dk8xrW4/dX0Q6Aacx69ONlVrRuLSY935CueS5BFYasL9elE7ufWLNLNz3KJNCRkftKkMddZ9t36w2ptB21UkqyA8cjqQZGlNtgSkfpec9qUwIUm55CNghVKYgI7wjTV7dCSbZarY2zXcC3QCRe17X5i/1Hbi1gAAngcHDrgGzMj7MMVYm8gE1bRfZmDllvYks0dH2b5TUHGXiwFRUUAM6AEqdp+eQDSk6xsO9qFPhLT9iAc6BPwgb+HhIQwBER7DwF2g6ETP9LzivxWx3cAwMCSGI8B94G3f3snmte2nroya4dVMolpFj2a7X6vlKwi3gnArSVZqR8npQDId1BLO7y7zLNx3X2tyaAraEuRkUEvYqYO3X1xh1+jrdXRAQ3rklPdblmAiE1QTbi0xmmpSfhnllTOeUUULqcmAjvCpKU+WqWJ/x7BEC0ra9z6fs7Tx5J1eKRpyiHLoBt6pdmoNVXKyRaMPphItKUxARruzGPfc2o+HACAaFzAM9ADHBzBlfsUPPwx2AkMxiOAExONAHzB3TdXRfr5fhAjEwT8E2u/zLxElC9zbu0dGrWPcCCk9NCO3aOOpi2GgD7Afv5FONSVZQqNVQPaRk/pSyeCxeOWUV0fYv73ItehAh5Zslud7E5R0m4pwMIfvPre8Oc3crKX8WjOrJNkx1lCSJaSmPDqSlWasRpnIyPiZBJZU3s4yVRzsGJai4QhYJ+72AKIAPiKKQJcY33Wv69uW6on6pkyjJy3PlmyonZjf+Gxu4aEHQgyIx4Y4iTQBn4cxK6/4lyt9/UAsznPSXkIRfYBj1xGytF4aZOfF2AAwv8T+/bwPj3WL3ZAm+AURuAe85z44I2+dBNYg4Dp2I4O0jbG0jqRxlEdFedSjoqI8Tw7XKWiPgvaoKN9YwvHSYveHhx9qySZ5PpugYlpVRtuCox3PL7WlUXY16VOZ3QraJ3klFeXRPAbL94+CJYgAEOWFCNAF7L7Z83ahe2Zu0RRTeRZZ+odKz8n7gzzA8WGOD4tAXAQHXOfwjHHpm8WuAYAT+AgwMLpZtYPD35gle85f6QN6w/yeY+ffMn1w9HbvkDRHK4AHhsPRbmCub+dk08q201ekLa7+wzcmm+oeIfIkWI8yxFEnMxLKVJQvlXTMWeT+6Eiv2twgY5wJKiakMjYtPNL1whJ7KulQUT4lyUpePIUJqEY+7nEr5X8IVsPJuxLPinDxuCjEgH4R94GLwPoB1NxGkMMR4H4MPM+PTO/H4wBEgbsT42caFr1Zbu8GRJHnRGmPJfohdgm4y+NET+wu0Amc7xQeSMnA4KA0EipNx/YA7/g/yTKtDJ2+KWWMoUM3phmqNZRLQbNfB0vq70tIjTaKfAral0q4nv/AtfhIj9bcKKNsCan5QY2pMX/P/e+tCqpNzTLKOzJ4OBopHsUOqerwj4IVFUfGoR/EUeDZO4uon0A6spZuGFvgmv2h81cL6i71ICrNpmBk//D9KGbkLfl1OfsAIsSYtBMpjlgnwneB4q0nFm4+unDL6YUtJwoCR5ZsPv7Jzf4YADEeGeyTNnTdFzDXszfLWBw6da8fGAQCh69NM5brKJvqSbDIESakeIxUQCpLSGOuOtL10vJgwb6ucYwt1eJMmLSsPY1oytt45eflOxSmpmTaq7QE5JRXNToOK2f+P4AlggOGRHTE0XLq9tTcklSTI2PBhqfyXDKLX55XP8NQk1O1oVPaSCkIogDweBBFtn7NLyuCHQCEGKIi4oiBuwO8W+mbnrs6fX5hWm5plrF2irFmqrni1QXlXwyJw7E4osPg4xD4HuBv7KGpeZUtp+71SQz+yNWppnId6ZB6CI/AejQQ/HfAYn9csi3v46sTmeYpi30JL5XvyDDX/cl+5I+uE2rSnkS7UxifnJIaB4Gv2PBjR/g/BmsohgHgbByvFFSmGhuS9C4dvV5NtcnyQ3LKna5veJ6oath/9S4wDMQFQMCtKCaaSl+vWN8DgIshHgHHPRRQsfPENKpUR9bpLB5dvl9n8SvMTiXhmEDWzLdv6wQgArFhUYh1Au85T07PqWk5dbsP6AXYo9cmmWskpB6BNTryPFLLHC3VfQms39kO/9F9ONNc8/La9oSfNe9+2lj1m/Jd77Vc1TGuJNqVzLAyyiu1KkealI87euw/BJa0f68TMLCfjNOXqCi7dkF7cq5PTbX/HxOr/iCkMzZOyqv8PlNxOo6Ho7tOr0Qw3lz+47L2PgAcD5EbEtFy5s6zeavHm2pUpDOF8SXSPhnlV1GBVGtgLNmcZSitPnS9RwBEXoDYA8x3nJiRU9l2+mov0Au4jt3INDdImdwTvMH7qA8mJcJShW60L+nXmZ1/ab3wZu3OKcayX1ZtTZjbcnyKqfLlhT7r7gEtYU+hHTKrN5lgpemUZNqbxPxPwZIUfl1o14v6Fc1nHkiLHwC2XLg3M2/V7GW+7zceSDY7ZHq/kmpPtrYl0e50onEKUTVDX/xOebATGASGgIs8JhMlP69o7wY4ET0cDj3kZ5Ml2Rbbn90Xp+W3KCyeb1EOldnztNk7Z2HLypPxcUT1M9bKHXeH+6UuCTDftX9m7pqWs+d6pXrWkTuZJpucapVRUoP6cUP3UdMwmfZ/y8ymMAGlJZBCsBomoDHaLft7vr/UM9NQ8r73YMKiz65MzSucYWwo/QJqY4OctissXgXj15A+NelLYXzJlifN8O9Sh6PdMalyVNS6+/mcpdVHbjwUEQGuRPAzZu3zhpI157iXK3foClwaJqBiWp8yu3UL/an6CnrnzWfIiu9RhU27Tz8E+oAbQLZp9S+KfA84hIEbAn6zrC5LX/iL2l0HgBcWbVIzTkWBR5lnm0KwP1nauhv4vXP3RP3y3y6vuRrHIPAQyHV99kze8pZzZ3sh9gLs0VuZJruCapU/4YVHViTZIOmTWaSi80gJUMv4dIR95XnxOUvtbP2aZTs+T3Bf7Z/23tKs3OryW0gjmmSGOk2+X055pbAq+bxRsAL/DViHOsN9Uolm/b5vG1Y2nb7fD3SKsLYdmpa79j+L1x8Cft60R0E0JJmb5ZRbzbh1lG28qabiklB4+O6Mvxb8kCw6MYR+4BaHF5l1bxb6BkREAX1DS/a7BX8sdO2JINSP8YRdRdg0jFNHusbm1k3LKfk0jAPA79dUvZLDrPBuHAJ6RsBa2n7mXC/wEHAev5ZpavpKyBoJYk+ApbQE5IxHbnapKVZHsmnm5qLryMpZN3veUu+FnoSDw5iTtzxTX73wpJi90Ks11qda/SmEa7T76EthAor/AVhS1aEHWBfaJfmsTh57Lt7Ofm/xM8bCLZejt4CfFLWn5dsVVneKhU0tCKSZm8flVJSfHbwALPBtedW44kQ/IsADXpids+St0taeOMIiFgV3/OyjsmPd4hfAz8q3jCtg5cZmLeNVke4Mi2uisdwQ3HMZ2H7lRs66ypoNO6JAL5Dr2v1s7soNpy73AQ8B+4mrmea6R7//K2CN4uWR0ayCZlWkO9Xi0Rjtk/K9S8+Kk+avnfP+kkMDSLgG/Hxh+URDzf/TfuNndfsyabuKcKiokfKegvZJM0OSuir+Wwb/dbAOXLj2M8syojE0IKIPeGO1R0PWKhYEvkEHk+gWrZmdYqyrO/3wNvBFONJy4HgfIEJ4yOGFeSv/sK6lS8TDiHCDR/upqx0Ctl7retpU+pShVmUNKi0hxYJQEu2Smeqeya863BPpFTEsHUkTRw8w33nw2flFm06MVB3sJ648TVQraI80XTLqs/xK0i8NvCgtgWSClZFuNeNRk3YdZUs1Nb1Wu/+dTTemEZWvU0XXgYQu4N0yTxbTMGv1loJDg0/ra7Umh4pm5bRTRrvllFeaVxkZa6G8/5AZ9vLYeObCxaFoNIph4LclPnleeQrpSaRaEomQxuSZSjQ0nuzsAsLgYtJuWi7WyeElU9Gv1wU6gUERvRz6gQfAa+SyDKJc/YE/kfQmUYFvEb4kxp9iYTXzC8nGDQPSsSg8eKALeM91aGZO8aYT16UtgK7jVyaQNSmWvwuWnPbJKXZkftfUrDE1jKPsubt7Xly3NZuofqfEfxtI6AXKdxyfZGmQm5tKvsDEvKoMyiUnnDLGmcw4Rz/xUdT4u2D9lw5eioa9IkTgoYhXP6rPXODMIL0ZdKva4J/ABFPfLbVdGOgDYvwwhCi4KC/gHjA1Z/kvK4LXgWGAF3FvAKW7Ls2gKpTzK7SMV20NyohA6oLNKeagmvZnWj2z8ir33EcUiEfAAXeBd7z7s/VFG09eiQNxEYFDNyYQdUnWx7TxK2YoIz1KxquiWRVh0xHNaUTTRNq+7ALSSXuWsapw+7k7Uvt+f0ckI6cojbItPxl5/gNPOuNONjvkFpfc4nrkqlSUT04HUhifnGFHN72F1GRAmkDMMlYfejDcP0od5ujXNJ3qeiiCB8KitM9Y7APeWNGYkVs2yWxPy7FrTe7xlHNy3rqmY9cGAfDDEKMQ4qKAmxymkUWvl/uvAwOAKOLeAF41Ls/OXTWdqMnQ12lpd7LBqSN8Y43sOKN9Ql5Ndk5hAbtnUAR4RAShA3jbt3+yoWjjyctxgBMQOnhnAtGUZAk8mfo9Bov2yc0ujcWrMNvlxuZUi3uC1ZVJNq25iAxzTba5Ysv1aBeQEAHuAK995BiXU/Un9th/Bs+pKVcyw6bQDjntVJJeBeFTmj1q2p9iDX6TckuzwFI9Xm0Oak0tKnN7Vl7TiQ5eOmFljX/nc7mldSd6engAHCfwHMAh3gtse4jZRMWkeaUl1zB52fpxZFXN0Yt3IQ7Fo0IsDJEDx4NDB4fpprJ/KW+/BQwD/Rx/7WF328GD3kMn2aPXFm46ozHUTF+3/a8bb02eV/76YpftTHfNwbMtpz7vk85YEtANvOc9km0sXn/yUhgY4BE6+mCC0Sa3tEukVCLej82QYmXG5lSLW0U4lIRLyXgVpqa33Mfe8R7MNK79/gdV94BhICEGrhMoCB2emls2jaxb/rmoIJrlDKtgXGrGraSDStIvN7qTze4kxp9SEJDRbhnjlMxeRXjV5qDSvGFSnv3IPa6PQy9Q0rZvjqGq6cxQNw9wAxC5WCwSR7QPuA48N3/NjPfXbuIxe+3HTxtL9nX0d0eHgJFalLR14X4c00wlb5S235f6Q8CAEAkjOgiuH2i7+DCLqv1OxScll8SXzWXvlgZvAp1AN7goEOXB8egG3nYenGYsbTlxQTo/zHPo5nh9zePpQ8ore0RKKa+c8mqtPpmxWUU4lCan2hrUEs7Ka5hNlmQbl1PBTx4CMREJYT7aB2y5GXnWUPh0XsmH54Tsj0JpjENubFQSDimmKhl/CsEmmd1KS0CaypfRbhntltNOOcUmUy3jjE37O/kBoA9Y17on+y/Lm08/HAYg9CIWAS8A8R5RvAG8aiqd897abQP4zofrn9VXHb0T5URAQGwoGo2GRXCiyN8RkG1a/YuSUA/3aDsDxyEaRnwIOHgvOlNf+MOi9VWXY8/NXzJvnaMLiAJAGNww+JgolZW9R6ZT1a1HLw1xiAH+AxcnESXqAoecdkpRS076VVLjivTKSX8i6VcwfhVlH7/Ao9I3z1zSvvxkZHLeupnGJW03evsBTkSCCAwDVwX8ZEHJdKbux/V7cnbczjDW6ozNampkykFZEFJaAjLSLaekRJSVM6zc4lIxNgXjkDOe8UT1vofhByLfAVRsPTJ73ur6Y/f7wEMYAMchwvFcbBi4DfxAv3bO3GW7wvjhsk2zcyv3XOmNPXHSnIi4gNgtXphmXPWb0tAAJ9X0ePCxOMJRxAc4bD/f+Wxu4U9KNtruYcb7i98vdHQBQwIPMYJIP2IRAJ3A296DU4myDWdvDQIRIHjsehZVnEzXST5ESfpVhP+JkaOgzLo+iQ7KaLfcWP+0uWHepms/q9o1g6r8lw8rLgBDAC8iAcAgJ/QD67bsmWAoHk/bKq4iy1A+jnSlWgMaizeFcicyfll+SMP41NTjKRoVzaaSzalUo45qzjIXHujr7YFwF1i1YcezOavsp3uHMLqlXwCAfhG3gJfmL3vuveWbh/HSitaJ81adGMBDbvSUDRFxLixi8GY8MiN3xb+VbhrEyClp0hFEIhDmceg2psyv+EHZrtIbmGEq/lNZy22gf2Q7DQeOQ4zrAt5ld497f4n/7PUO4AHgPHF/PFEts7qTLT5p24yO8Ix0eqiAnGpNplqSLK3fZAJKyvkMVVN1PjqVsWcZKj/aeEjqMIkiEgQB4XgsAlzkkG0sHGeqyWs784778Ni8BrXRpaHdSqv3KdqfyAS1jE9NuFMYX5IlkMyEFLQvlXSkE83pROM0w9p9Dx70Q+gElrVtn5m7bsXuexc4SKMaQ0A/hwHgNvCvzLpX5i3eHcOrK9jnibVbvrgzBMSAOPfoqI7wnVh85vwVvyve0AtAfHyUCSciFseOU72z3i/+aemWss8HnzOueLvUexnoBHpFhAVI53XcBP7i/HS6flX7uRsSg7cd69DmVsgLgslMSE4HNKRHR7IjRWAqIKdDYwiffMGGp6iQlmH/bNtFthydkFc13Vh1oBf9QBzgOSRIe36HuKGHwDzHtok5hXOsjSUXMCPfo85rUJqcmoKWRCY4hg7oLH6l2a5gXMkWT5IllMKE1KRvrNkz3sg+m1N25kF4IC50CCjbfiortzJd3/jtZYG3mvas2d9xjEMH0A3sOH1tQWnTwjLb+WEsDOykbe3NH28d4DkO4KQjugRAxL0opueu/nVJSyfAi0IMQgQYBgZ5iAJs7Kd0SWiJd+dn93tyy0oNxRWHOvoeAPeBfR0o3nH5D+u8zxNFE/WFM+cvX7/3JBdDVEDwRGeauTZlYWsy06qgQmqK1ZCsmgxIu7jltE+zaNMY0p9EhsbSrpJzgy/nV2TrK95p+FRSK16AwIkJAh8XRZ6D0A3s6RKeyVmR+X5R3tZbv27Yn2VxKg12lbUlkQolUgGdNaAinWrapqIdyUwoiWmTU60aIpRuDMzKqT55Nx4DhoCmT8+8+oEjm2wcn1cyyVg6jaicNm/lb5fU1u4+u79LvAV0Ag+AO0AHEAZEcJwQFyEdMQSew50IZugLf1Pe0gXwiHOjR1JGAT4MLoIBAZ3AHeAucA349P5ggXfLrxZVPv/+ylnvrnrRXPiDhZVzXZ+W7Dp7qzcCEQNxeI4/zDA1jaEDcjqkoALSkJ40ZaiifHLGk8T4U5iAjmR/ZT9m3HZppnHdjJy1W+6iT/phvABBTJAOu5DW2QmY61qyidp0Y33FVUwx146l/TIipKRbEk2s0upTUs50onksYVNQgWSmLYlZn0K3KajWTGPjwW48FDAEdAG3gQsC2j+/vTS0/c0VVc/ql0yZv3SSYe14ouLntVuav+j/HLgH9AFAHOIgEI5zg4IYFiHEeVwLY6a57Oclvg5ARDjOx6SD4AQRCIfBoT+GLuALwH8r/IvC0BRjSeb7y14gi37+Yd2ylr1H7kceALeAe0A/0AXcAioOdY43utTE/1vblUdHWZ57/mmBzL5mA0I2IKB1qVKvx9b2ajdt66m1nt5bT9VaJCQz8+0zCYssiiJk35hJMsns+0xAQaiWILIJbqCiSGQTyhIQEkgy33zbc/94ZyYTaG/PvefeOe8Jh5w5yZlf3vf9nvd9fktCT0V1dFhBBrS2uJZMqLFwvi0sw1wya0xBeKtsfV2nocLWP4/serY1dgkgBZM+ndNEKYWoZcjddd+Zq/NqGivrPM9FPnoh/qm+xqknYgY6oWViM0mPxuorJHPBGpAxW+X01kLCa/K/27n7o7+evPzpmHQa4BwAWhpfAOweg/qdh+9fbZ9DtRVgjWXY64+80t198MQwwAgPEoi8yIoSC8BKwKVEOA9QWr3hl83hy6ggAB4AWAH1UMWbSe6CCC9vOXivubHK3FJW3XC31f60Y1vPl9ePA3wDcA7gMsAQwMDQpdZdB2p6wr9a77qn3q1d2qcnYgYqrML9GmtChkWM1i1Ks19L+mev3qKvi+ix3t/37f5L+PAss73K0jl4PjWaBirtUjdNApEHic/so9cALIE9c6ob59Y0bv4G7lk9UGT26omIkgjlUV7N8rDK6lZZvXJrRM7EVHRMRSXk9FY1FZmN20vNjbNrNpSZNz6wqvuPPW817j/19jCcArgAMAxwggfPx0NPbOwteXFdmaVtntnx83WxN0+kvgUYA+B5EMZFEIGVpJMSVFmaf9e5/ZwAkpgCkQdOEAQY4eAagGPw4weYtoWMswRzldd0vdAaffvUtfMAZwCGAHZfh5d3HXvavnNhvcdYYy8h+0oIl756s5FwGWwhGeFWk14tFZBhEa11qxLzaamAoW5g+tJug2nzohWu/ktwB9VeUd2M+Q+eQ+WbKCGbPxGEaQIAx4tI2yqCNApw6AY8wLQuohw/adq5cv/IHFN3ER1WYgHjyvh00oUUcjJrTG6NoHabzJqQWWNyot9gdWttXi3VV0T1lBCby8wd82ubHl3Ty3jfHjx9c8gFjwAAEhZJREFU7TzAWYAjAI0fXb5vpa/c3Fe+1P590+aVoQ9OijAKIEgwMc7zwH8xnpxv2vRE8xvXUGXPSwIPIwAfjsIfm32LzK+VYu3aJc33rkm0HJn4AuDvAEfHoGPw8yc3eO6l2ssIu9bcrcCDSmZATiWUZFxDR1VMQGkLKG0+DRNQ4X41lVBTCS0V0NlC002+uS+9UWJuX//h1UeaEnOXvPog1vz+VRgFYKW0URvyDp6WEtAs4wC4FM8lAa4CdL77WeWyphKTffnuC79z7iuwOA1MUI67FZRPTcVUVELOJOTWiMLqldvcM+oCM+pCM6h+dX1IYYvOtHhUlj4j0Wck3TrSpSZ6jKSjxNzxw5d8L/31q/eS8AnAO6OwpGfXoqWbKqqby5c2/PJV757rac/HFEyclbgFlg2PbYreAIAJHngYAwgNsYtsDp2pqczWW4F1PePctT8FQwCJC/C8c/fdhGM+7iyqcaqXOrVEWENH5bhPXx+XEZ48yqtZHplJeqbjLhntU9EhBR7UEFEtEdZbg3LcraJjWov7t93vrN13ttTcfKeloWfw6DAPN3MsMNCpa5qEqmcuCRIrSCnENjjFwxMbY3dQzoplLd3fwMKVPiPhVOMuNR3QEFENEZdTcTkdVDIuJeNC1P48yqtgQjJrQmEdyLdFDFRAgQfz6FDe8pjMFlJj/iLcO7umq3xZ4zM9byeG4RDAut2nSmvbKmjHXKzpodWO7efZSwAjwF4CWGje8OuG+AiAIMAYQO+erysph77em4fb8ym7dfD8Xgn6Pr34+HpHmbmxoHZzfk1vvsVnxGNaMiGn4jIqoqYDCsIjw9wqJqC2BpW0X2cLq61BGRVSM1GFxWtgQrJap4EJKsyuRS9vbfsa7iBaqvCWx9bYLyGvX14SkOYXIAWQROp7EAB41CGfGEuOIP3vu1fhXryzZFnLQxu3tJ4US4guHenSWiNpwgkZ1pBBA+Ex4j4tEdYQUQMdUxOh71hCM7CwnvTrCF8eGZYziRm4X0MG88mwAfNpLU6j1ZVv69db2n/aur31hLh8/9USrK2M6TQuXf/AWs+bV+AywBkJKp9f/6vXBhBP13nom4V4mwLvltvcs+q7Vx+59urh6z9eHyvFewqofjXjzl8ZKaSC+mX9hZingPYraZ/M6tHW+5S4W0dHDXRCjYV1ZEhP+2R4n4qOyImgngmpMLfS4p5dH8u3ONafgAdb/zarpmWx5bXD14QrEiTRjBLThstJgDGAaVIq4wfI35SkCQCO5VJjElwGaH/vVJWlucTS/FT/oHXfpTnWgArzaCifhvIg/VkB5ivA/Ej8rjL5DXRMa92qJONa0q8h/XlUTEbHVXRMS6AuZFBJ+mRWn8wWUNDuIqq/2GL/YfOOh5p3FFObi5lug8X+g7W+A+NwDOCO2o7HN27/CiA6NFpR01BEORV1gZmM98e9e+57LVxm7pxLuNSYfwYR+i4dnEn5taQ/n/AX4B4t4VbQbjnjUZB9Gsqnp+IqU1iLxYxMXEV41KRbRQUVhF9Le402n4Hw6ZZ10weuPRX40GByVGIdXbs/G0lbAQqSJIkZt2U2M7MkESQOgEM0AVEAngNRGpfgEkCt560K0/q5WJNp8MLToeNFuFdH+dWkV0d6CpmAyuw2MlEVGdbQ0TRXk0x3KJE7gIyOy6iIggwpiYiCDCnIgIwKyKiAggxoSb+O8OlIz+QgfIW487GWN/YCzF3W9kjL2/Ek3LXcU0z2awm3kgrK6bCG8mkzb86wxoLK9N13WEVGkYpdSYXVhE9L+vVUWI2FNXRcQUZ0dQkZ5tVRfg3Zr7O65KauOaTrP0NfEIPD5RZ7ubnjWft2dCnE8zcBWAmATdvYIrtyaRpIYnYDS7vmChwIPACMARzj4bF1jiq8pYJ0vHIUHu06UEh7NXhfYV1IYe5HfBsZ7svDvMqpxgTZHi8aGS7c5EjffE9Vr+oI32y890/xL+YQPfe/vv2nzg9Utb1a3GewRjN942guEXRykOEMTFEVGVeRUQ0Z1tFhLRVR4UElEZIT4e/UeIzLE3Jzd0Gdp4BxFTJ9P+nc8+qXUG6xV9W0/OYV19eo38GOA7AgsvytLnYwLW0+BiIPYvqmEn0L4CYH1wEOfws/olsW1DRU4psbT8PDrTuKiF4V7pXT4fwVA0rMI8c9+Su3yJkYOl0jJWf6PEGliWH/QhqeuQjXUQGDuWcu7TGYHPmY00h685mQ0uLWkMHJd06lgOayffSkX585HiuImJoeUJARnTWuJnx6JlS0YsvM2l69za0neg1Lux61H1x5HAyW7kqs44dU44cXbiYBRlJsKmuNCCCKU/2zIAXASyByIqQ4SLGQQrELHCeABBMcjALsvSA8iG9cRLbMsTRvPC485tyvxpw6W1RJBdVMVGuLy3Akxo9kxBfpcQtwWTrGPwNLS4UMhK+IDhTbQvIaZ4E1rKeDKtyvZ3Il/Fl2lT9Lo0b/NZJeI+lF7Dtd3RYFEdPaBhSE38AENYRbhblnr4rrKGc+1fuT9r0bhqBidaKU7l1MNv3tzAgLwCZvCsCzIE2gixCOm+LLJknTgEsLYQDGeRhnITkBAgsgSiAkJRCAZWFYgLeGvr3bvG4B3VRBdWw8Ab/s2WPEHGom+h0srKp/U0aFdJRXT7lvMYFBYGWwywCXo8XKNjhVmSOuhgxq8IDRFtPRYR0dVli8RltMQwZzsEYkNP/kD0z/luzI0mNCSsyTXxdFO53RGlDUdBVjPY/a9608DiXLw4XV7fcT7QNHzo4BJIVxSRqTgB9PccjhHtXpU8FKm8ZzqHQQgJ30guXSM5IHuAIQHbp8N7F+HtFaZXO+cuTGH0Ifac29hau2qpmoig7pKa+e6kd4Ie8H9dSPkZ5lObTE28FS0TGtbSAP8083eTR0VEmEjMsTWiqkwnMn5tRB3/KT09QopcVlYIJys6tgZSLP4sq3hQ1k32y6//e+TzYOQSHZN4dwfB9rjR69MAaQklgJWDY1ynEssgRBRxqOY6csQ2Ey3AJ5nfPpHgHLAgDKEuFS0qgEwwD+z88vNG8sNbVX4pttey+uOnBxVnVDvsWhp31ZubmW9ubQWHPRycHonyxDFR3LI8Pa5VsVTEzNRFVkWGuNKCxeoy1yG7P4Fm72lG9qSD/q7+vrYjPM3jzMa2CCxaTTNHgB33W53GKfh3cuJpu2HP1mDGBCYCVgUxKHvIJFEYWXiAKXiXnJgjUBEgcCiALwAnAC8JIkpRNlBBBT7ASqKDgJrgtwGWDHZfjRqt55tQ0V1Zue87zXeYK/+yVfAdatJX2T7gsZ6wkl7c8aeUwy9FGf7nbpDBlGjQOVLYH0HVomJsO8hcvjCov7Fpgmn6pTn7/ZIcd9OjqoMPcX1oUMhKtsRfD1U/Ck78MKzFFV0/IjumnX2dExAFZMSsBJwKELyAw+Is+nMhb6OctwDIQkCOlkEw5doGadhTkeBBEkdIcpSjABcAXg0Ag88bLjHrx5bnXLgxsGOk/Dk859szBHkdWvIEMyOqqiQ0rSp2bCMiqktMaRalhpjSutcRUdQY9/ORFUkCEVFcxyCnMI5P9A+DCpqmGiiNEvp6NqJqrCvTo6OB0LKKwDSmt8OhZQ2rbMJKMyZkBrjRjN9qLqhqecuzrPwv0Nf80395abO37ziuuTyxMswE12VAJWADElSshaGgEgSrdENGTASgLPgihkCP6Z/oIoAM8Dn3Hhh0xrL83rP85BtT2xqLZ5Pu4ot3RRey6t/jhZWe/XI6EP5i5elZATfqU1qrIlZpLRGVhYTkcVTExOR1V0TGONpSUIOYsoKwXJ2ovkrrs0+5oKKsiQio4prXE5Hc3D/Ho6oCX9aib+XSwkYwZU9W9Ox8Oa+i1KMmAkXIuWuzd8PLJm75lFeKvxL5uqqO4/9+w8gdIk2DF06ZjN+xAyRUNOJsPU0oEHjgeRz0mEgXSVyknATzbuEFgSL4KQAhgHuAJg33NsMdlRVNtdiPsfaNrdcBL+nPh0Hm0vJp1Ks1ND+meY3XlYUGmNa20DSioswwMyPKAkQkoyvXnleiJoKB+Si/xD4YMM86qooIYJK8iADA8oyJCSCivJgMLcryN8OiqgZuLyure+S2+dgYUNhKeS6n7Gf8BxFv694c05y1rvtnYvtrxm3/PZNyKMAYxLogC8BDzPp0CCFJcuy/mc+CLp9qJUAk4EAU0/TspeCgogpdAS5rKJUqKAbnK41JgEMMLDRYA9V+DJtp0ly7pKTPYquvdPvgMNx9j/iH6Wb+kpovqLbQE9HcysssCk7jFncWXnFMJryiCniEPQmkVfNUxYz0QM1nC+LaLFfQW0X7asV00EDHQkn/A+3ne44yTUbjm6wNI2r6b5TnPr42udH1wXrwLwAGMTN3kAFqQkL0gAHCeIOQswk2uSsTGf6iYpgCRk9yseMn7wIgcSl7H8Tpt9gygAlwTgJjgxCXBFgIsinJeg652PHyJaFphay4n+csa3ZNvJ9lPwVN+eUqyzwNRtJFz5pFuP9enx/nzKZ6B9GtylJX1ZpLJaUhWFSGH+bN2fVVflrxhQUUEl5tFRfqM1pKe8GnOforYvzxxQUxED5i6lehbibc/0DbZ/ydGDfy8hXKVkf9mLjf9maex998hFCb5FenPuBgDLo2SxzONOAjGdRyEAiBIPAg8C2qlviZJJhzFl1236Cicdj8ILIE5NbOAFNillAq7QDfkYwNFRqHXuXFjbWmnZXGFqu2e5c0niaNvXUL3jzA82bjNUtxWY7KWMu4joM1p6i6x+PeVFeCGw1ExYRYeQkCrNtqdDuU9SBeFXYh4t6TMy/kLaXUA4i4i+WbSngA4WMqG7Xt66dPvQ5uMTZOLwvURL5dKN88nehZidDL//wQhcn0yNkQBYkRtPCpDKLLHMsy8ThyKBACKP1uEtpUNmJ+MzEyv3TaIEHCoosmCh1h47kUIBagjHcRFuAFwD2Hd+1Nw9UPXiy8VLNpYQrjmk6xebB1d/cL3lFDw/cKxqhbvQ1DGL6M7Hewtor57yagivkvSp6DT5FfFXs0I95GeGyggNEzbaIkbGrzV362o6i3FHOeNcYHX+wXOw5QSs/fDmz7t2LbB5UGf0e+am59tj75wd+zsAcnnhIL0V8aKAPgvLsjx6sPFCNjtnCjiSmD0mZ8CSbgMrJ5wHgSUBnwYQBYJNsGjqiQKHEBUA0Lq9IUnfAuy+JFT377qT6CqtbasiO8tMzYtsPb/t37v2SLL5HFj2Dj/Ss7fE6i6mXQa8V4f36vF+feY4ic53tw897jYQLgPuLF0eeLR3H77/6vqvpA1fcM/5992JN1aaGhZRjpLq1vmmzj87d791XhgGuCoh4QbPpy1FkgA8el7xPJ/GDs2pzEoScmMsJB6Az40Lm4b+yQmvuyXGKJsAOPU1dX5m3OQF5G5yXYBRgM+Hky3b3394paMca59d2zqXtBdh9mKq58G2nc9uG3r5GLdpSHr12IRt77kX3/j8Kdd7P256Y/Erkfte8t+/OnDfSt/iFZ6H1oZ+tumNp3veeyH+ObN3eN3nQsNpWHMcnt15ZnHzjkKmOx9vKydbKk0bFixb/+gq+7ptHx26DsMAI+nYPZCAAymV2ZBZRJiQbvks6eCK2z+WeOvZMAPW/8ELybog52bjagrOAoROcebQgYfXuOaZmkprm8osLXNNTXOWbpiHNd9l7Xhwbf+vO7Y9Gzpk3vG17b3LKw5cW/X+yOpDI+sOXlu99xK57cvnPPuf7t710LrA9+p6SmtbZlU3lJpb52It5VhrFdm2uK4NC+/Zejb5FcBlgBsZmDIXdqnMKuSyVdStf/f/FoH/L7CyGImiiBwFJQBWTKdgnOHgb6fH2wa/XGJ/8+G6znuxhoWmhoqahjJLWxlhn0M4C3CXgfAZrGEdHVTjHj3eP4vpn0N1z8Y6yvCO2dUb5lua7rI032/Z9Ii19bmWYMvbn75zduIiwDDAtWx/Hz3J0TYEoiQJIgjZapO/fVr9K7ByX/8UrP8pglkzzyxkkiSJKRZSKUimQEybgV8EOA1wDGDHNXAcT9bvPvdc4tgveg5+7/Wds1ds1VgTM8jYdDo+nQzlUV6DLTB3TeT7m7b+zL7rhYFP6gdPdn82sus6nAS4AHAJ4FuAmwATIrBS2qBdEjLFN5K1ZurE1GQk5v8erP8C3d5eipnqeR4AAAAASUVORK5CYII="/>
          <p:cNvSpPr/>
          <p:nvPr/>
        </p:nvSpPr>
        <p:spPr>
          <a:xfrm>
            <a:off x="3971606" y="1598521"/>
            <a:ext cx="955635" cy="3291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20" descr="data:image/png;base64,iVBORw0KGgoAAAANSUhEUgAAAGQAAABnCAIAAAB5FHCtAAAgAElEQVR4nLy893scVbY1rD/mvd/M2Fbo7uqklmVZzhlnG5s8wGDywJBNMpkBZsCWuuucqk6SnA3GCTA22AaMczZOsnJWq1PlU6fW90O1hLl3mPsy986rZz/9tPtpd3et2nuftdfe55Q5v+WPw+GwOWxwB9yBDYfDAgzABGdw4AAMsACTg5mwLTAOB3AYYMExwW2YgAk4BaAIDnDABjjcD4QFWO4rDmyAASZgANwC18F0cAccpa/iFhz3dRPMAOPgjmPDth0AjuPAseHYcCwHlgOLw3JgOrA4bA7HvYjRr7ZhW7BtcIc7MAAF0AAGjF1+2W8Cy3EcDttx7NIv5nAccDgMjgPYDrcZUPp6wLTAWOm5YzvcdLhZgoADPA+MwDbBGbgBuwh7BFYGTAFTYA+DDcEcgZWHpYJp4Hk4RXDVsXRmOtx2v8cGGLjBbQvgQOkmOgB33Iu0XZhuAauEFBt7c+mG2SXjtuOAAYZ7j5x/HSz3XnMbsAEHAACHwbGYroE7DsAcMBs2BxzAGfWa0afMge3AcQAUgUHwQZg9MG/CvAzjNPRjyHyL7LfIH4RyCNpR6Kdh/gTrOtSrsLuBLKAB3AEccMYtg5sM3AQ0oMBRdKADpvsr4XBYHCaH6ZTMckZ/PAPsUXNKMLtgWeCW65KOY+OWv98GluvScBgrhR4cFyzbgs3Auc1hcDDXewHHhcnmjqnCyoEPwx6GnoXaa/cfMW/uzJ1J9R36uGPPG9e2P3OxZc2Z1F3Xtj54ZeO9l5ruupC640L6nksbH7q67clrO18c/GH98Kl44couDByDeg28C7wbTj+Qd6AbjqUDrhlAkTncgePYv/Cs0j9/xuhWcz0IzihY3ATXwfXSrf5XwOIWmA6uMzgaoAA6AA4wG8yCZXJewlFlps1MOIyxIpwseC/08+j5jB3/W2bn2r6Na3oSi3ukmb3i9N7YrB6yqDuxsr1pdVvzquuJJTcTS1uTK1tTq2+m77jZtOpmamV7avlNeUm7vKgzsawztaKzaVXftgfs799A+2YYl6B3wszCsQCYlsNsxwHAbXALzAFzSl40Gp63mntf3TTLxiAr5UcVtgpujV1+GX7Tn8Nh67BNBkcfBcvhAHNQKMC2AGbDsKEBRdjDUFph/mS17e765oMr2x5vbV7VEV/YG5030DitSCfq8Qhvnorti/HFvTj8BH58Bsefw9kXcW4tLryJ82/g9Ms4+hQOrcH++7BzdSE1rz86eYjUZ1MzM+m5g6nbutKrrm18LHO4EW1fIXseehdYBrwIqwBuwrZhO2MLiOOMehCH4wDccX3NhcwcDV57LLdwA44Bbv+rYKGUqNzId+9JKaPb3E3VzByGMwC7FT1fO0c/6kmv7E3N60jPbU3Mu0YXdqZWOPsexIlncOl5nH8BJ9bi8DP46n7+2TLWMldPTVObpxdSUwry1KI8VUvV883T8fkC7LsdBx/BiVdx9UNceg8/PFP8/N6+9O090tLe2JwBcU6/NHdo42r78Ovo3QXzOuxhcJM7Pycm59b05P5mh8Fxl15ujy65rrFSegHAR/8DAPw2sJxfJsWfv5hzcAtmDvYQ7A50fNX1xZtXEvd3J5bnpSm5WKjQMhWH7selN3HxLXyzRtu2eDg9YyA1uz+5sE9eMCBPyUg1Cq02peoi9RelgEIjGq3RpKAm+RVJyEuRjDRzOL6wT17YnVhQ2LES3z+B82/h4lv4+l6nZVqWREbiU3rkudfiKwe+egNte8HaYQ/BKQCaA8u+dVFybgFrFC83e4xlPXYrsv8yWAzQAZWDuS/ZJhwNvACeh9aO7oP9e17tSNzZKS3qSK7sTi2z99yPS+tw4jnsvUdrmj8i1uXppIJcUyDVRRLWE2EjGRpprDCSIT0RLFKvTj0a8VqJOl2uK8gRLT0xRzyq7C9Eg1aiThHDWjykp0IjNJCVp+QSM7BvFc48hStv8wNP3Uws70qvapMWtCeXZD5/DNfTMC/C7oadBywHTGeWm54cAODgFmzDxcsBH6N0t4bkrXj9tgTPYauWwsANwHQ/hhXBB2G3Yej77v0ftLU83ind3hebX2haiKN/xqXX8OWDbMedGXHuSHTacOPEHKnNxadk49OVpnnF1IwsFXLEgy3T+jZ4B0g411Q/Eq9Tmub0NE7F9XcHpBkD8uRscpKSmlQgNZo8sRDzF4nHTPqysQlaYmJGqh2M1/fEZ9wks/HNU7jwNo69qGxZOhSfMZiY004XZ/auRdcXsDpgD8LOObDGAs12uMMZHAbHhK3DsRynxL/YKDVm/2OeZTgwDMscjcEi1IvasY874ktz6cUd6+f2Sitw6h1ceBN7lhZFQZMnjmwIFxvrdWlGMT4tk57dKi/AzZjz41/R03QzeVtvy/zMlpXqrvt7N6/Uv3k6v38tP/a3ri1P4Ua6I3UXjrxo7HmwN7lY+fSem40zcpsWD6dndDYI2sb6YnJiRqxW0jO7Pwnh00V5uS6bmGrtWIHzb+KHlwebVo9sureNLOlqud84tgG54+CDWnHYsLnmlIBwcAtdcExwE44Jbo0Bx/GLi/+tCZ7DrQR4ESwLexid33XseqU1viwbn66npuHwE7j4Ftv1UGfjdC1ep5OAmahR5Umseb7atKhXmn89Nuda80pc/HvnrldwKXlzx2O43oDrjTj9V+v7dTjXgKvbtDMtQ99uQNsO9ciHzvG/4ScRZz7C8fdwU+zf9keceBnHn++Jz+qXZwzJ0zPSzGFSP9IYGon6syRcSE4bTsw1tt2Ns2/iwBOZpqWd8YXXE3e273gerXtgd8DJAwZ3TA7bXaNK+cVh4BYco2SjjvU/yVmcw2JmBrwX5mXn6N+7k3d0knlDTYuUnXfj9IvYd1+GTrHS0/X4tJ5oXa5p/gCdauxYjsuv/yQtxvGPcOyv11ML8eNfCl88Z33/0cD+99CzSzv99+GDr+KCiNMiWnf0Hfr4+p430L1LOS1d3/U6OnfiLO3Y8Syup4r7X7W/fQNX4jjXgOMfDWx5sPDp3YNN8ztiUwst84up6YMNvlxjpZGsLiZr+efLceOD4r7HLpFFXRvv6ogvNg+/BuUUeDecYdh5xswSm7fH8DLANTgaHOMfgPWbghCOBWjg/SicGty7tis2X0nNL6bn4tjTOPtqbvvqXHKqnqwd+bhckWqtPQ/izFv9m+68mV6OHvHmjkfQugnnGgc/vyu/5y6c+7Cw52Xr6Mfo3dHzxbP5b9eid8vIzudwheLcx4XDr6I9bpz4GzvdiGstaN3U8enTuCziJ7mw/03c2MqOrB/a8xZam/HT3zOfP2AcePKqOK8/NQ+7V5gtdXoqpCQmDsp1gy2LceplnHx1aOOyofiMwZbFuQNvoOtLsBvggw5TXOfSmVshOrBN2Dq4DqdUb/8iDH8bWFyF0obMjx1bnuyILx1KzDO2rcClN9Wdd/dJM4fE2oJYpUuVZrp2MDHjemI12ppwIYrrifzBt9VD76C9Wdn/nPr1ozeSi9Eax4/v48DjxZ2rcHZtZsuqkW13j2y9Yzg5X928MNsy09i5dLBpgb77ge7k7egQceHdzO5HcT3Ws/Mvxvd/Q8+ukQNv4loC11PDX72CnwiGt/V99ig6ogNb7mgjs4eSc3uidbnEjJ5oHd95By6sM/esaZWW/hRdPPLFS7j5GfQr4HnOueXABJhbUY/Who5jlzjFLWmrbCzA8Avm5ma3UolgAwCDUwTrQtu+G82PdCVW98cX4eDDOL+2L31bX3LuoDQtL9cZqUn9Db7sprm49KZx9K/KicbMdx/yszHlm3dxPYUf1+Gn9/HtY73pRdbORwott2cTk/Px8AiJFFMzhuIzBmidItVYychIY3lR9uVo2GieNSLPwOHHehOzu1PzO9NLcp8/1LflQefIa/j+FfvIy+aRt9Ha1L3zOdxMD335Mm4kenY81tlyN86uw+XXse22YqI+Qydnm+fjxFoceb6/adX16KKezWtwfRN4G6BYDLYzSr74z1X1WIV7S8665U1miZVxGww2g2qBw7ShApaThX0NF6W25tU9qcXt4lKcegffPd2fmj0Yrx+KTy5umjOUnNufXoGjr2cPPDP0zcvo+qzvwPvobFIOvGB/+wJOvj7SvCybnmdsnjsUrVakWo1GDOo3JEGT/KoUVuSIIkdUGtCJoFOfTn0qFVQaUmi1QquLNJKjNXm5rpiYmiWTh0kd2zIfB/5k7lmDqw380Ovs2zdwPdG19YlriXtw+h18/Vhu02KcejyfntTb4BuSIoVNs/DNQzj3bk/y9j6xvqdpkXkjBX4TtgUTsDlsDu4qPMx2TObAxi/QKnNu8SwDUAHVXSM0a2yBtXgB7CbaNvVuu7eveX5/chaufuh8/mAvndEv1Q/QusLmefj6/o7UUtxM2sf+Zp36OPfDe9nvPsD1BE6/g2//nN++eqRlYX90UiYayUUDlhxk1GuTKptUMeo1qdeFTJP8BvH9Q2NyUBd9WsxrUr9BBDXqMYhgpep6Y5MHU7fh2EsDzatx5p221F0DO9bgRnRwxwPdLSv5Vw91y9MLm2YVmuoGo96ReJ26425cfT+XmFzYPOfq1ru1Ky1gvWAaDB2m5ZRKa9sBhwOb/WJ9K7u17DbguHzfcn3NdGBbUPugt6Jr79X0yht0Wl96ES6t07cuzsbrzOQkNTGlLz6vPbW8eOApXPlE/f7N3DdvoHOjdWQd2mL4/plOeU5u0+IBadqAWKskp1ipukKDx5L8LliMehn1mlQwqP+fg2VSvy76dNFnUr8lBUzq12LefNRbjE9UmqaNyBML6an4cU1nfCa+fzb71TODX7+Gi/LAF6/i1AcjW+7qJ1P0eEQT/Xp8mrNjJa6u60jM7SKzbsrL0boZ2nXYFrOgAbrLt13hgulwbimkS2IFbA6Lw2YoyT8OYGkqzBysDlz/9GbT/R2pxZmtS3HjQ2XjUqVpcl4OsHR97/paa++juCllvn4Nlxr69z+LnsTQjofx/cud4syR1OwhWjciT8rLtXkpUiRhFq9mcsCIVTLqZbRqDCmD+t1K0CDCPwTL9SkmB12kLCnA5KAlBxVJGGqYYDeFiqQyEy1XWuqtL+7F5Y+Q29e9/wO07dKPNuDIm32JRWpiWjEWKpLJQ/L0ws67cOUtJb1oJLmwbeMd6NoONgjOTW5rDpgrNzsmoMG5VaJxRVWuwCnCsUYFH2awQklm6TkytO2hPjKvK7ES597TttyZl6apsr+YqEb7X3H0FRx7a2jPsxjaP/DVG2hv0L64r7BpcUaarrfMGWoIOy1TVRowEyEWDymNVUbUg0TAFEs+xYgwClbQBcukfpMK/9V00cfkoB0PGUTQYl5d9FlSwIoH1IRPS1Vp5PdcHocmnyp61Obp7XTOyJfP4qfEzb1vond3x/ancf5jHH52KLEABx7rTt7WI820Pl2NSx/0JBa3NtT0bLkdnXtgd8EehqU4HDZgc31Uhb81wXMOW4FdBLdG1SkDKAD9yJ1u/fyVXnnRkDgTF961Pl+Tk+ZlG2vV9KQ+Osk6+AxuJs7L9+J8tHDgfdxI5D9dVdw8O0trc43hfCxkJSfqoteIlTNaxakHyYBNqphYaUuesQA0qd8Fy6BB41eQct/mZivX3OdF4lHiXj3tUcXf6w3/gdg445PfWXIkK0/ra1qKo6+jLake/SvObsCPH+DCBnXPYzj3Wnbrst7YjN7YHH3XGlx8K7dxThud3L/3cQzsA+sCUx3uVtGGK2H/DFap98A5OCvRBQDggALzaubA2o74wm56G069gp135qVpxQ0Tc2TyyLZluPm3wX3P5L99Bz819+1ei0vrR5ILcnKkQP2ZDQJapivEzxJ+R66CXMnJBK3h94h79IbxenQClwXXp1wIfmm/CtZYgmdykMlBk/pVKuSptxD3m7IfySCPVoH6eaPPotWKVJtJzehMzMX5ddZ3L6MrlTu4DtcalM1z+9YHhuXFQ8nbu8lc56sHcWptd8viG/Gp6pGXMHgeNneVFQbbgencmrMstzfjOD83bDjAbdi96oV0V+q2IXkqvnoM372QS80bjtbmab2+dXnvjvtwtQFXZeX7j9TDH+Biw7A0XyETLTloUsGUqg0aVsVKU6pgZLwV+z3kSkbKHbnKFCucuF8Xvb8RKcGSAq5DjWV3XfRZclCVwkUSVEjQlqtt0W9sqIQcNhuqLNGn0lA+WTeYnoUTLyoHn0a71LH1vr74bHXzYvzwGm40mttu74rV44fn+beP9yTr2lML1BNpWBkHKLBS6+gXYNkl7cYyHcNVYA0N4AoGvmrdfGe3OAWfrcTZN7tTK7rIrP7kgt6Ntxe/fALn/z74xdr2Pa/ienJky33DZFZBqtNoxCRhRoKMCIx6TanKlCoYKXfNIpUG8ejUpxNBJ6WkboxixEjJDOIbi7Vb7dfcjYlhk0QMEjFoWJPcQPYzIjDRx6WgTkIjYnVx0xz+1T35PXddSS/FxY9xLY6fCI6+1i/OzKZmt0tzcf5Ve++dnXRGT2IVer8Ay+rMcZtsvwhDlHR7y4ZluyTC5tBudn3+eGdy2kjzLJx/qT+xpDe1CmfeNr95pnBkLc7/3f7xI1yQit+sM75+eiQxR6ERgwZNEmRixBbDNqli0gRTqjKp1yKVLkwuUioVVBpQaUCTgu61GZLggmsTL6NeS/xnYP2STAiM+FkswGIhQwypNKRIAUUKqFQwiGDGfJwEOAloUaEoVRfTdcNN9a3x2cUf3kfndnz3Zl9qebF5cVfD1MHNK3taluP8a5nUAq1l4dCWP2HoLByDaQU47Jeysu1yL7eOtOAoYN366URnckGuZRqOPVzceXuheTmOv9m37Yn23c+e3fKQcvpvzqkUThF88fAQqdGaJhelkEkFLgqIhnksaNPxTPqDIQluzjYkYYxzqnLQtV8Di5F/GJ6/yr8s0efiq1JBkQRFEko1gOizRMEW/ZYoaDFvsdFbFIVsfDpOvo+fYtjzx0JqTq5pGa59hHPvtKZvZ/sew6mXuxsndcYXaidksF5wi/9CdECZ25plps054Jhw+tG9r33zQ51klrljIc4+1Z+c1tcwEfsfwbUYOtLoiKMrzX74GEfe0dNzdDkwuL7cSIYsUmmLlU5UcKI+RsYZ0jiVCgoNuYRg1MZg8qs0oNJSWWMQj0U8Fqm0iOdXcpn/P7nVqHN5DVpp0EqdjrmtoBPBIAKTA2bMa4pVNvFy6reJwKnfiteb2+/Nb72vIzajm85ul5eM7HgAF97NbruzOzoX3z+Fvau6E/M6tzyK7m9g5x2b/0J1MB2dgZf0CKbBvKkdfqs7sbS/+R5cfM9qnqOTkJEMFeLhQtOCvtTSwZ1rzG+fx6Gn+8UZg40RRY7wZLVBPIY03qLjbLHciZXbYqVFPIoUKEqhkvuMmib5XW8aKwBdsMbsn4B1aySWnkteTa7S5CpD8hqSYFI/I35b9NtEcCQvoxUWKbdIJSOCTQO2GDZiEZXWY//DOP0BOtK4SXHpHRx5WBcnmvFJSrwel57vlWf1pJZk978Oox3sl31D0zHcxoYDwB5Gz8HO9OpuOhtfP4cvnso11NqiXxPHWwmvRiNqcg7Ov4kfnyukphipiTlabSRqdNFrihWmVGHIE5g0gdEKRgRGfgGNWXoURh+97vNR847aryH1jxdKQ/JqsleTq9yPZcTPiN8mgk1GyZ3sZbTKjHktUWBimIlhpUHQW+bh0sf9X738U3JVb3yek6iD6GNyMEer8dVd+O6RwcSc63Q5ug/AGoBj3BqGNgDTJfH6ucKht66ICwZbFuPca4WNS4ZJvSZPtGJV2vo/IFlXWF9diNZZqZmKJOSiE6y4oDSWI+nXoxNM6tVkrxL3KnFBk8ImCXPRy0mVRTwG8VhiKdZKj7RytH4uYaTJgiYLmuTX/1F2/7UEf+syeguCgiEJWsxjjKY/t4SyJL8lB3U5lCO1Q+kFuPhWJrUgS+s4CRgbyvMkNCjXDaZn4dzzxZb5/ellXbteh34NXPnFaui2Z2H2oHdbq7S4PbEM3/0FX97T1RjOxusKYsghASfqMxp8jlTDotVWLKSRKl0qZ7SK0So9Os6UqkwqaJK/kBAKcb86ChbEKia6+WjMKt1HF6xRvEpIGdRviYIlCi69cIEbTeEeg3jGXhwtIT1jOd69Ewat1KVKnXrMZFAh/kLMr4hhUwrpRNDFKoN4LDmYjwXzdJKamp6JhYskyKmPEUFLTMzIkwfkKeanK/D94z3y/OuJO9G1B3x4dA4FZSYHswFuwbrB9z+ZS8zpklbg4of9yRnZRMSQBJsIthhmYoQRl8KMBYX3lyaMOcjPZGe0+rvFvLc8/md3YETgomCLPy8FJvVzUsVJBaMVhlylykFVChskYtCgSb2GXKHGq9S415C8Jc2HVjBpvCFP0OIVSlwoyDV5aaJCJho0bBOvTaoYEUwSNEhEoxEl7lfipe91aFCJ+pV4/aA0DRfeGGpaNpCandn3OKzrADMYLI4y3c1W1jAyR4bTSzLRWnz/Ktv75EBiai4uWKTcFsutWLURixhEcO/k/4r9wxzEiOBEfXZMUGmoKIUUGtKJYIuVtlhukUpV8hWlUFGqVkm1TgIG8ehSuSJXKrLHID4m+uyYzxYrLVJuSONdsPJSdV6aqNCITkI28XJSxUSfJQqWGNCJoMgeRa5UJZ8l+uzGSkihQjQ0Ik3FFw/jyNMDYqRn4xL0HwCK3IbFUWYA3DFhd+inxY7YvBE6E1c/7JHnDyYm5+VRsMSAIYb+d8H6NdJkxzwsNiaQhlQaGAtAhYaKUnVRqlZpyKUdo2EosFjAjobcFGGIrtbq0anH5cA6CRjEZ4vutfgMIrjvUSWPKnl06rNEn9VYiXh1rsFfiE8Zkufi/CuZ1LQb8pyR4w3gXeAWOMpMgJs52Oeub17Tl1yJXQ/g20d76ZQROVKUBYOWM1JuiYIhBsZyxL8XL+KxRJ9OQiqpHuViLocKqDSk0pBKA6rkUyVfiU/FBDsasKPVLBph0YgVi1ix6tFb635mKVcysZKJlaVySgwYZIzl+SzRx6nfjPkUEizGJ/VHJ+Hgn/Dlve3JhTd2PIHCcfA8bJRZAOwh9O24KN420HQXTq7LJGflUrV5OaBKPoNWWqR8FCPP/wOwdOoxiM8QA9bo7XETtkEESwww0WeRSoOW61KlSgM6CZXKnVhEFydasWoWC9nRAIsFDDHkOpRFKm1xPCPlBhF0Evjl0iFYosBEHxN9jhwsNlTqJKDHJ+ZoTb5pNs6s7Ukvv5ZYhrZNYL3gRhnnHLxX/e61jvic/uZ7cPadAWmSkgyqkk+nHl2qNGjlraTx34yUbzQu3GvwWKT0A5joc6I+xMoRG8fo7w1artKASqoNMWCIAZVUqzRkiAEWE+yYYEcDJokYNKxTn0XKGRnHSLlBw6pUUyqGSl4ZsKMBO+Zjosekgib61JjXksMKDWVoHU6/OrDxjnZprn10HfSr4PkyOCr0K/1b7hlOzLb2PYmv/5JL1iuyx5SqTGmMGf/MaP6JivI/N0MSVFnQZMEmXoheTqpsUlo3IXoRq0D0D4j9B8jvmDRBk4KKHFHkoBIXlLhXjVcZcpVJvYyMShE0bEiCIbsXImi0RqW1mhTWJL8mCyb181gY0TBigk28OvXpckAXfYwIGqkqJursfY84+58eiM8c3HYPssdgD5fBGUbfob7U0kxsMs6/O7RxdS4x2ZC8jFYwWuUWwKNUwP//DCxGvTYRTBLUaE1BqlekOoNEuChAHA/xdyB/sGmFQf2qi1SiQotPUBMTlLhXkYOKVKfSepNONEnQpF5TqjBcik/CFq0xaNDlNyb181jkZ7DiflX2cylgRistUq4na3sSS3Hpw0xi+g0yB/0HYXeXwbyun28elJZmY1Nx6e3u1PyRWI0lBVwRSiejq4kYsMSAJf7jbsL/YhhayXC2ocKgfk2uGdgwaSS5+GZ0UX/q9qHEgiFxkp2ImNFyHq3gpAqp6kJjhUHLldj/YfT/c5q8w3K4LzFzoGnZoHybSutZLKCt/x0SlZZcqTWOh+hxGqsM4nPXB4MIdrQajSEn6rOIR6HeIvVxKWBGy7lUXiTBweQSnHs3m5rZlViYPxkHu1kG68zAwfeHpRW8ZRmO/rk/NbtAahkJclLBSYVJ/ZoUNmjYoK6q99/omf9zy2+o0BNhJTWpl07L7/gTvvsrLjThQir/zeudm+7saKwryLU8HuHUrzRWOskgl708EciLnm4xkt39J3biA/3H9ey7v+Y23jsiTuXpekvy5TaMQypkN5bzaIVJvZosaLJ3LAy56GdE0GShSDy25DOj5VyqVIh/SJ6Pw89a25f2pJZ0f/UezJ/KoB++tunRYXk19j/Gd68YTk1RpDorFirxZiIYNOzi9f8GLCYHjNSkdnGq+vVf0LMXhfMwu6HeBL+G3s9HDrzQTueMxGpNElYaK51kWGkIFOSZfU138tMitItgPbCHYXYhe9z87sPW2PyMNNVITdLioYIYsNOTRut2wVVZbTFsi35GBCseUEWPLfmY6GG0SpOCw+JUtmM1Dj3S17zq8sYnoRwrQ2b7JfmOXroKp9YpzTMzcliP1xpiiJMqiBWlxCGFNSnMSNAW3XLn3wkWEYqJ+r7t9yH3NVgr7Cwsd1oqD+cmhr5o23xfRpppkBo7Hio0+HRpRj9Zzn4k0G7AVrhpwXGrt0GYV4rfvNkmzs2KE1U5WKDhbMyVPUrNSpMETRJ0b78dD6rRKlvyMSLooleTwnkxkk/OxLlXutKrLsv3oO+zMrR+0ppc2SHfjovvKMnJuViVFg/pRGCix4lVMtFjEJcQBiwxwGLCvz1tib5MYqZ54m+wr8EYdlVvCyhy2+LDsC/lj7w9kr6tKNYY8sS8OHE4Nqev+SEUL8DKQNfAwQ0btgm7CNaN7j0Dm+/NRWvteLDQWGE3VTXWcSUAACAASURBVI8RIJ0IrlioUsEgPpv6zWilTf2WFCiKAZWGdBLI0RpcWtcWX94WX4HzH5bhxIvdzSs606tx7g09Xqs0lqtxryZ7meizYx475rGIR5EElQqjYP17SamdCPeSmejYDT4I23QcOA5UCypgw4LTip+kXnmuItXmYjX59G09mx7UT1DoN2Hl4bbUHXAO01DAMyiez3795lBqaY7UmqlwbsM4q6QU+XQiFGVfUfYpkqATwSZeFq1iRDBosCjWqKTaljyKJODsK13plUOpxTj8RBkOPtSdXtj36R9x7EWVRDipKsrj1HiFdUtdqsgeRXJLsH8vWO7i2yktwPAJcA0OdM1253wKJgAG+yauJfoTc7RU3XC0Ttn9CLSjsG/A7odTBJDJW2qp68eBIng/8mcwsKe75Y58aoqdDFnEw0SPJfpUyZePe3IJT1EWdCLYMQ9ErxnzalJYofUqiXA63pSq8MNT+U/vyyVmYd+qMuy7o0uakd37EI48lW8IIxEsShPUeAWjXi56XW1Ek6tUWRjVZ/4XyJRJBVfPcmWskkRH/Qb1KyTYl1jkXN8DfejngXXbdAA4BrQLOPW34cTMEbF6OHkbrhHw85cu7gXvAB8CuAmogAaYYEARxRuD53bBusLPkH55mkaqSp0RImiyoMS9hYRXifsN6ueiwEWv3lil0pAWr1dJtU3G6dSDr9ewL9ZkxUn4bH4Zts4dplNw+Gl97wNZcZKdiKiSz4x7OKkAmWDTkpDkXpUm+ccI/f9twqZeI1apRqvQVKNTjyF5dTlgSILROMEUK4pJv5qqtuSIScJuf8yKhbLSnN5dL0H7CSia3IbDwTlnNngW2rGB7ffn5frhaG3vxj+ibxfM4yf3vGsPHAS7znnR3RUB7ti2AqdfO7u55+AGsG50fNVLp3G5aqyBVBoN+1l98zMijNaPIZ0EGPWqUtj8/G4cejIXq0HLtDI0T8uROhx+Wtl5b4bW6fGIQvwm9drieEd0S6pKnXpUyec2mvRfmXL5FfPYkseWPBbx5NdP0Ig3H6tUqaDEqpDwOnFPVqocilZoUcGRqy05qEQ9tug3E1PbpMXGKRHGNSALIwurCKcI5Urh4BtDiXlqNJSnk6+l70PxEPTvz2/887V9azHwFTAM24ChwC7C6VVv7rnS/Fjh8N+Rv46BH4ebbrNIpUmFX5f5/b8Usv2KVKN9ege++3MuVo30pDIen5ink/Hjs9mtt+flek0KqzRgSAIj5bY4frSNXAJrtNH0G8BSG8bZUqUtVjIisPQk1lxnUD+TBbVhnBqboCU8Vkrg1MeiVUz0QPaZjeN00Zuj9f1NKwf2rkXbXqjXkLtabD/cuu+d1th8lUQgeYpioGvHn6AfwsCurpZHL8mrLm97ovvsp/rwFZi9GD49eDJ6bcejHZvvatv+BOw2DB8falqki95/gtR/Basg12S3rsCxpwukmkuBMotWK1IdTr4wvGmpkpyi0pAmBQ1JsGmFTSewW2XyfykMnWSQUS8nVWbMW5Sqc2JQ3VDBxEon7rPkSkv2MFrhxMp5dAKLVTDqRSo0HA1kN91uHXzFORlTzm0euPTV4I3DubZD2bNN9qFXsvHZkKqLsdDAjnuh7cPJT67TB+wjf0Xrdq3z6FD7ya4rh3OtB+zWHbgUUw+/eiH1oH1jF8wf+ulMRoL/sBvyy9bGrWDVDm5agtMvKHLEIp4ySwwoUi1Ov5RpWaImpijEr8shlQqMVjFaMZaPzVGZ/LflcurX5OqRDR6kIkbUo8ZDRVlAPAixQt3wf7hUDimEqMeO/t6RxnHqK4qBvFzXllymXfkcfBD2MOwskDf1QcZzQAbsBi429cYW5shMe8/9+P7Ftvg9ha8/ROEaiv2OVgQsoAgnCzsL1ovsib79793Y8iiOvcKbZtolnvgbwOprWYazr6ryRCtWVWaJQoFU4/TzmY2LCnJtURR0OaS4iiWpdJfz/wEVCBRJtUZrbBowqL+n0Y+dC3jzZJaqYc11RRpRG2rsWA3iHouO00VvUZ7cGpuJzu1AVrUcy7LhcJtpDlje0hk4oEG5gUvNXfKqfjq/O74kt+9V5M+DKe5uN8eBwzQ4lqbo4BasPmhnW7c+1p1crMv1PDZWsf1fhWFerutvuR1n1qnyJCb6ypgczIthnHw2v3VZjtYURa8RDxdF7y9bTz7j56mC3waWQWqZPDm/foKSmJjdvhLnX8cPD+PKKzjztrbnqYH4imFxpipFFOrNi54BaRr78V0UT8NWRtc1gBlwmAMYlmkzE3YR6vWuXW/2xFcONP8RfUfAM8zWFduxAdM0wQyA2eDc0YAMzOvo/+Zy00PZ5Hwl+t/Utrf+eJMKebluoOUunHxTpfU8FizjyZosieDks8qOlVkS1olgJSPKWH+c+kfneP4l8Y8EGa0tbvDbydAIDeP4q8P7njqfXnjzs3tbt/2Z/7ge5z5x9vxphEws0KCWqutNL8HwQfBedaQbNoNpgnPYDme2aTkcDhwLRgbmEPqPX0s/bB/9O+wOw8pYsExww9Ld7ZSMMRtgtgZk4fRCb+3/oaErPleTq//pcOF/Bqsg1Q1uvBvH3yiSek6qy9A8NSdNxuEnrb33ZUnElAIK8Zdm0qgwNutSAuu/9Pv+O/M7NKw3eizJl5cm4spHN5r/qJ1Yyy+/jxup7u3Ptjfdj0tvZ+O1ORruE+uNQ6+CXQcfuXR8L/gQuAJmAGAOTMBxbDZyve/KIdsagjN0cd8GjBwFOnLqTc0YZLwAWI57uoQ7laeoVv81aJ3g/Rg+3J1eoNJfTbu66L0VJkvyW5K/INVlt92Po69mG2uRmFSGbQuG6RQcfIx/9VBBrjVL450lUVSTgpoUNmhwDKzf6lxMDhjEx6Qwb56DH9f2b3sA1z4+k17dvvkBHHm9b+v9OP78sFydjdd0SovQug28G2zo+JcS9Fag6M6/csedNjdQuHBpfxTOAFBUBi6B94J3XLu8n1n9tp0DLHfmvzRDZVvovVS4cZSzEehXMtvvy8eC7rX8N+vSmGfJtequB3H4uRytx6ZpZdizeiA+u7D7IRx5qihPdoeCXSmaEcEVZ/5lsAxJKEhVwzGPnZ6FI0+xLSuLW+/CD+tuJFf1pef3JWbi+6f1nauGZGGkZWrbxkdQOAPlqtVz/Oj292C1wlG5g583hbMCcj+c2/gscufhZIAitGEY3af2pcDzzCkdK2BzMBuWbcLJI3/55rebwFTo/TjygZ64TaM1v5bdLSng2liOL8Yn4cBjxr4H86np+HxBGb55pCexqGvz3Tj9Wl6u02JeJgct0VcqoKSgWgLL/y+EoSYL6sZQNhHONE7FyVey8rzB5BJcbcCP63D86c7YRLS/P9Q0u1/2DWyc0bPrZSgXkD8z8EPiTPOLsK7AUW0OmDaYG4rDGPjqWvPjyrV9wDBgwcoje/ny7iicvF3aocoZtx1wGxqcYVg3znz2CcwMCh04lx4gi1Va98/XwVv/WZBrcfyZwa2rMslZ2L+6DMde7Eqv/ClxBy79NUvrXJ+yJR8TKy3iUWlAoW4DTvgXVkNF8vWTygE5rCXmGanluPgujr/a8+lDfZ892rXxrsJnf8Q3a/qS9QOJ6r6mOYVDb6N4DNrJtm1rr6efQPEkWK60r4jZsC2Y/ejddyW+5vqX62F2O44GJ2tf3jx46BPYA+7pF4DCeA7QAA3mAIzW07s/cbJnwa+gb1eHvDxPJ/8az/pPOzh00ZejNbj4envz8u7EPPzwWBmufNjZcvf5+J248EE+Mc2kfjPmdSSvLZYzsVIngiIF3F6byx5+E1gqFdSmSE6uNqXp2fVTcumFg5uX4twruPoBjr2Ny39jO5ap6bpCPDwYr8cPr0Hbj/bkT+SO3s1PQD0NVihtNbKZY6qw+pA9dFV6sH3HWgwdgvYT9PNde57XTzbC6AcYHBVQmFMEjJL+Z3TcOCx1HYuisAc3YoPppUU68R+CxeSgQYQxsNzneWkiLr/Tmr69PbEMl94uQ1+qY9P9l9IP4OTb1ubbGAky0cNJ1T8E6zeTUuqzkuH8+nJs8CMWGol6RpLBftmXSU7RWu7IxxYaG4IQK0Crco2VvfEZ2u67jR3Lb8bmdH36F1hXHJgKYIIxmAY4kIVy4op0T3d0nrFlRfGze/u23X0zfYdzPglWKB0HAu6K0LAAi4MNZ05tvJC6y9h7N9s0N7++1Lj/rzaWqtwY1GJeSwroTdNx+q2rqXvbUveht7kMyhc3N6250fIAjrzofH6nSmtt4uWxca6mrJOfkRqdDLh1POpn0U4nAZWGVFLt7nhzTaWhQoMHqVqnwW9u8FnNkUzcm0sFslK1SucajdPR6EfjODT+DknfsBgciddlYoGRpnk3Nj0G9ScOywCAYdg9Ngwgh6HvuzetUeg0fYNXl2qyiam9zUvxUxPsIudg9uiWSXdBUFWY/dalzV3NK4ZIqPhJOagwWpOUevfuGIdOAioVNOJlos8mXi1WWRS9RrLe3rYcR56/Eb/zavMjUA6VwTjZ/+W61uSK3PY78eMrmdQCS/JB/D1igi2GXRrhTja5qtaY3KNTnzup4k5t6InJmWitkpo7TGZl4nOHpJkZaXoxPk1PTFLlSZnY5EJqzoA0bWTjvHZxaiY5p0gmG2I15CCPVkCqZLEKhQSLNKJKNZn47K6ND0O/CGhAsfWztwa+fB9sCGwYw0fb5XsUeY4Ri2ikLitPa5dnYuRTmL0OwOA4YHAMmEUwCywP/Sp6drbKC/KpKXo8ko9VqrJfk/yM+LnoR8zPY0EmRjQpXEz6i6ScN45H9A92unxE8g7G5+O7l5zNy4ZTy9t3rwO7XAbzOjvf1JFa3JuYg8t/704uVqgX0u8RE+xYRKMRTQpyUsXJBEOuUmVBpSGdjI4f0UpdcsemqrO0Dl/ch9Mv48JbOL4W59bh3GuZ1IIhcXIhNQvHn8P5dTj/Bk6+jKsf4NvH9NQ0JeoziGBEPQ71sFiFSf1u2y0bn9nV8iD0c0ARfGBg+5PK7mdhdoENYfhIp3xHMT5DF6s1UluQ6ofTM5xj61jvCfcMhWK+u//yYShtYHlYfej80jz6TieZpSTqVBrQ4/5Sx5sEeSyImB8xPxPDmhTOywFF9oBOcGL/weTfDYmenuQKnPlAj88coPONCxvhdJTB7EXmu87mpZ1kCs5+mNl8dz4RZNIfIFbZYlCRahU5YrtgSV5VLlU/jFbZdAKTxptShSr78/EafcttOP6XTPPiTMuKgaZlmS2rezeuwPUPRpqX4cRL+R13D2y9+2bT7R0tt3c3r8D+h7D7DoVMsmg1iwk2EaxYlSX5deozJG82Mblj030wTwFZOJ1dO9YM7/kz7C44Q8gdbEsuUZIRg5YbkqDKQTVe0xVfkj/7KVgGPDN487vjm15H77ewesE61VOxno2rR8gkhwbN9RMQF0ypQpO9BomYYg0X/Vz0mtRrUL8iVutytZWosOjvbXF8rsE/suUenH03Q2a1i4uQOQreWwZehH51YPsfB5Jz1b1P4dvn8+laRRrHSZUt+hWptiDXmNRr04pb5h4ERqvGFGdFDmbjtfjibhx8pIMu6EmvxOm32lMrrydX4Py77fIiXHynLbkC7SLOvI8bDT0bVxc/vRPfPVGQp1q0mlN/aShU8uui16CV2Xht++YHYJ11wWr/dM3A3qfh9AHDyB9sTS9UkkFGf2/IFYbktePB7sYZ5vmtYANwBvId3x6XH0XnLli94N3FHz5oIzN1qQbEa3/ye9AKi47XpUqVVOtixBIFi1TqUrlOPRaZZJAaLeFR5fGggharwddPml89NRRf3NvyALSL4ANlHA7sXvbduv7kwo7UHbjwbq6pvihVuc21Io3kpWp3xs7N7rboL7VaSdDdJKhKkYJUZ+9YiW+e7EisxukP0b2xY+vDren7cG19e9MqXP7gqrwCN6hx9CNciPZtui+zZTV+fGaA1unUx0i5FvMYNMiksDszlJemtG1cA/MSUATva//sid4vXoAzAhSRP3wjvUhLhG0yzp34sKXKIXm6c2kzWA+cAaXj0E/pJ9G5G3YOzohy7ONueZYRj0CsQGw8JxNcsHQS0klIJ4IuVapyuU49NqkxYhEl7i9IXiaGdXkqTrzc23JXh3y7ceQDmDfAM2UqACeLth1dids70itw6kVl64JCosbN30UplJeqR3mDYBCfTQQuCq4q5GoSihzJy3X44l4ceLwtsRKdKVxcj47kmehyXG1oTa3GtfXtzffg/MeZr9/AqY8Lux4xdz+AEy8M0HpTClikUo15TSlkkqAlBlgsVKCzOloegX4RPA/W1/HpE31froWdA1eR/7Y1tUSPT7TFclfF1cmEwXi9eSYOsx2sJ3f1y+upR9H2GewieEE9/klfcm6RBC1xAuIeRivcOSqXpmuyoMa9arxKk71WLGTFqk0pVCTBXKyGbV6MEy90xldcle5Bx17Y/UCxTAEADfmLgztf6mm6zdqzDN8+nEnMVCRBlSrzspCXS0NiY3TBnaWzyThGxulSZV4ODcUnOfvu4F/+EYefxA/PdresxMX3Orb/Eec/bG++Dyfe6Wy5G61R7chruPKxfeCxwZbF+PH5jDTTitdbYkATg5Yc1sUqXfQysaZA5vY0rUHxNMwh6B1d2x8f3PsSzCGYIxj5uj25RJfr7WiAkaBJ/XrcN5icZp2hYK1wOtSru9tSD6PtM1gZ8Ixy9MOe5NwsCevUZyQCo503wV3fNdlbmu2SBUv02TGBi36N1vRJ03HoMey7r1de0vPZSyicg5N1YJbpgMMN6MPmyeaO+KzBVC2uvtMXn1eUQqpUmYv78rJgiYI92l7VqceglYyMZ2QcI+N16snLoUx8ovnZEpx+pkOa2ZWc19u8tKtl2Y30Mlz9qC2+HJc/6kiuHPnswfyeRwZ23NtG52D/g/j2keFonSHVqY1+Pea34yFdrDKpYIo1BTqrP30n8gegXoFytnfr/dndT0C7Du0mhj/rTszT5aksWm2LYZMEVcnXJ9c7Jz6GdhrmGedyul1aiSsE2lWwa+Z3r/cnZ+SliC4HitRfEAPuuDjEKk4qNNlbSAhKXFBlwaZ+xATe4DHpxN6m23D5zZHU3E5pkXEyDq0djsbhlDFYzNZhc2Qu9jUtHpIiOPgE/+qRYnyiIntyKX9O9toxn9PoNaMek7qQ/UxBXVNoREtOx6GHcPkNXHgT59/C5fdx6hV8+eBAfKaz+y4cewEX3sbFd3DhbZx9HSefy8t1qhR2OyDu0K0hBty52+FoaCQ1G+fehnIAF2P9LQu6U3PQ9RkGvsCPL2SSUwqk2iRho8HDiGAlIz0baoqf/xm9O9C7cWT3mqH4LOy9D/ldaJXVnaszUrVCgnrMb8kRLRbWScgSBUQ9TqxSp56i7FNkjyp5IIXsBg+IUIyF+NePON8/M5Sef4MuQf4E9H7Ypg2UlQ6J4oDeax14KZOc0xFfiKvvZRNTsyRUSPqzYrlDfIj6zKjHFad0IowiFVFJRBerdbE62xDKy/XZ5Nzh5Pz+xPyhxIJheU6GThmORQrxyYXUnEx87rA4PSPNHJLnjsgzNClsUmEUrEqLeAwxoNKQIgeVZHiEBoYSUwa33tnVtLRb8uc2Tu6Vl+Q33zOSmjoY9arxahavtmJVjiToJDASqx2kS4ZSdwykFvWSuhExVIxPGkzMyaTnD4pBRRJ4IuzOThqNAUMMsVjAifqcmMcgvtHpbo8Z9SAR0dZ7jPR0XHqtNbWoq2mJ+s1rUK+4tZQNlLmqoskdOFn07O9O39eVWIhv1zj77s81zR2KVjhNgk28LCY4NGgQQZX9qiwY0q0HDQRVKWykJuWl6pwYLErVBTmSo9VZWqsk6nRpoiHXKlLdiFidj/lVKVxITVGSk00SZMRvkIhBIpboY2KlQTyq5MuK5WrapyerRmjVoFw3mJg0JE/ISuXDjdVZcVKBeBW50kiGNMlvNE6wSZUp+/V4rSbNyZOZKq3V4xFdDqmxgNoYZFJEI1UarbCIx2isYjGBkwAjfpeRujNsY3s9mFipx/xqfDb23IujD7clZ19O3oH+/WAD7jmVDlAGzuHYpmMBCoyuzFcf9KaX9iVm4uJbfenbjKbJmlhuxQOWFHBXwBJYchWjpfM+3DUxL/qK1K9KPp36TNlvJkKaXF2I+c2Yn5UmvIIm9ZqyryiFcmKQEcEmwn8By6PEvQW5QqPjzHilkQwZ6ZCWLlekPyAVYVLYlKqsRJUqCwr1MrHSkbyG5C3EfEpDDYvVOjRoEY8mBk0SBglACtiSx5SqmCww6rViVVasyu3dMxK0xaBNBJuUVnaLeDS5pk+ci8vvDSandDbNG/zmPRit4MWxg3rK4IDb7jkqBpiKvpPXYstzzYv4N0/j+78MNFQb8XCBeBVJYFKYkeDo0R5Bg4ZNEh7dFO23RMGOh8xEtUKCCglacoRJYTPms0mVLXmYHDDoGNsIqzQwujXJZxDf6LEFfoP6jWSoSL3upL/WWK7GJuiJcpb0WKJgNPgM4jNlnyr5TNnvyEFL8ulxj5n0czrRjkXsmMemfk2apJE66xPBbvBqMY9CvUYiYMUDplhhkcrS2B8JMhLkokuDgpoUttLV3ev9OPgsvnmuOz71amoR+g/DzsMZPY/MccrgcPdgYsZt27bBhs1vPuimS9rk+bj2VjY5X0vPyFJBlQUtGjBJWCeCKvncnGWI1VasmsUCbskymvgDRVFQY4IlCpz6tcbxRmy8Sws00aeTgCkFLDlY2kxCK0fnD0oSpRrzGtTP4xFHDtliJZcqzbhHFSvd8GFy0JT9OvWYsit/e3PRcRqtsMUgYkEnVmmKVYVYJB+tcWgENGjFA3mxKi96FOIzYpVOyq/JVWrca9AgI0HEBC4KJgmqUs2INDnXNB/XPrgpLriZXFj47h2YnbCt0lE+nDncLAMMOLbjQLfBALBhZM91J9cMpGZr2+fj4rs9dIHeVGMkvNlPqkxao0qluX53K4hrlijooleLedzLMGVXuhGYHDQkwZR9luyxJJ8q+1UqaLFKNVpRmiYkHot4TDpWRXkN4jPEgBoN6w2uIFFhyr6i6NVJSBODRTGgxryaON6i400qWFKAJwIW8dgNAqJ+/P+9nfl7VFWax/1L5pf5oWcGyFJbKgtEIiQBTaADSHQAGZamVRwdG0WdcWxtaX18ZvqZHoWk7lpVWQDpVgQ3ENwVpLXRyK4YspJUtrpVdzn3nuU7P5yqSqC1u3GGuc/5pVL1PJV6n3ve+55z3u/nq873lfmuGWe9iyWdxE9FHTPk6lGiVbkvVQZ6NG+W581yT43JNM8SlZ4asbT6kUQr+p4LXm0b62m91LsdM6dBLTCOAmqFQfi3QHgAFQwkgA8IaiM3grO/n+hZOWbeind34v2dGS0+nSjD3sZsZ8zWw45eHqjlVKlkibAUWRE1LIPiayFXWUAS5TJxOomQp0ZcNeQmyj2lwjGinhlleiXTS62X4UCtLDILQlQLMS3qq1WeUhtoddAiNDHfTVT6yRrPqHH1akeLEy3KjQpfme8mKgM95idCVAkjUSU6I7KbLK+Fs4lQYFR5Ssg3K3PKfKJHuFnrdYSpUWUbhWAFitRWhB0tNq034M2H8enT48mG7/Rl/ukeBBn4bgmrBXAIekuBn8ggOAhABUA9kG9zR3Z8pyzN7LsbZ3dlD6wcNxdZWn1erQ66o47691RdACPClWjQGfa1iKdVEkMKHCJSpSzb3q5rjyi+nIX1/NBpo2yNLR7rzuWvVM05Uo76WlSuVYsrVnkwXBAq+lpkrhxS/sVRynm6KvtSOdWrg0SIaTFHr8v3tuL8b4a711/RV4wf+hcEF8CyJPD9OTx4CHaLpHDLAPoF/C8FG0PmyMgrD3yjrZjYvwbfPDtqLs13LXHMuunOeb5ZLsyo31lOOioCJexrIalF8rQwUWJBIl6SFxRUSzc2vr9x44eG/K5AKZynFARsSsxT5bh+NzzQY9kX54tUDVEjIlUz8duKab0BZ552Dm66bKz9putnmDgOfwDCoYDDr+WUSgSNKFK0BABhQ2RAhtjFwwO9m8ZTLfTgepzeOfhixE3Xe2qMJ6sdLZ7tKCdaOdXKfGV+YFQSNeKpcVmglhb0RZHUzQqWXEjMUX8tYEo5LS4GirvbcRkymTHcRDU1FgWJkLdngaPF3b3LcfIRfvTeEbWx31xLzu0HHwKbAifyCPJargOjsjz1S8Bq2IAFZsMd8E/tudTZmtFb8OkD+GjrmBK3tVpPr7P1OluLEz3E9HKmlQVquSzrS/+fo0WIVk60BTc5WBFbj9l6RAZLKgplf62nxmwtbmu1tlYjt3apEqaJCFEXOZ3VMGvsjgor1YAPtuGD+0e6Vw8mV9sfPQ82ELgZCBfUm0OPng0WnxusayDpgYXprzNvP5fRV1jaYny5A8c2ZtS6GbWWmIupUU86YlyNwYh6nWVED9lmJGdWW2a1bVS5etTXK6hW8ady6L/YHvHXD6JHXCPkGnMZBxFfYnC0ENFl0VvnqxKSE6Fq1O2oRnppdk/MTt3Gjm7GyYem00tGUq0DR3bBPgduAQG4Cx6gSB2bMw1pAC4kMYuCURSBNIxBBPBnYH11de+2wY4lI6k78OXjOLo5n27Kdlb5eg1Ta/xElCYiTIv6WsgxIlYyaiWrbDNaVHZV3LiQ7EaDJSEYEQnD8bWoBAb5epmvhXy12ldrZbBkly3piLtqg2UuCw6tx1dPjPS0ZrpbBw5sZeMnAZszAnAQF5xTNutAUAwW88EDqWIIZLYX4FxOVw7PQn4QE+9997sHB3rvzvSsxSdP4I3NrlGTU8poV5Wjh53dlTBquRKlatQ2I7lkQfonZXA3VXU3q/cvQDAiRTpeGdUKQnu5zJBLUapGmVKdVxvcw1tx6YXprsax9PIvu7di7D1gigYuBAdlAeECUpre+wAACTtJREFU8AgTuAaufEsRUD0HUiogBAQgGAcLwCzwYQwfu7h3e7/ZbnWvw8mdOHZPRo1ZyajfXWPvCQWdUdEZY4mwVMR7+gJPLw9KJdjNHHPa7QpaW/lYpEolVSqpUl7qX3S0uKPWOspCHNmMz/99qKd9NHn7ld71GD0OTDLfhgBzScmTgAnOS2lc5iwxS5KkKFmaSPMRP4AggA3hgGdw5e2B/dunjBVTejM+fwqfPppJ3ZYzqz0lxNQQVcJCDSMxH8p8poddJewkIr4ev6kqMqpGuBINOiqpEQnSsbwWymtRT6/zEtXQqqCUicTfwvwJ1edZSkU+2ZDRmnD8PpzaaXXfcUW7/eL++zH2LsgghCMhpXIUyba0wMAtBcsHZwgAG5xc4yEg2zEQCASe70I48AbR/+bo3i2ZnvZLxp048a84tSPX1eiai6zdFdSoop0VUBZAWcDVCpjVzKy3Xor8XwXre2+roCCcjlAtZGuhnBZ1UouIudjtqOZKVHTOh/F37p6/cbV/sFPV0+nl+MMT+GTngPnTiWTL2P5NGHoLTj+EDc5Lph+CFyxCBDwBR2AOuMcDKCjggrmgvIhJBwQEp8VkL9vwCdgMJj87nb53Yt/a6a7m4NAG9D3jvrwun2pxEzV+IuSpZYE2jynz/D1lZM9CYTQRJf69v/OHg3JDFWkYSghKKFBinlLjaIuyiRorUeXrcdJZCSPsdswTXTVZrdo70IK+x8nRbcO9d10w27/Zdy8yR0CvQOTBKXgRac5K1YAQcHBdsEiBLRmAE7BA3o0ysUmNFQMAAuFTBiY4MAPy9fjBBwYSTZmuVc4rG/HFMziyPZduyScbsko0r1YiGeJKyN5dTZRbi0CIm1TBh32lgusxyTShxmKi1tqdYd+IOlrENqqd5G0Dv63BsXtx6bmJA6sv97Rd6Fp/+eBO2CeQPwM+wzy70CnHCszkWbp00dNpdhrK94p3EwEnMljSygGcFZt/Cw5eghOwDJzzuY//+2p6bUZrGk3ejlNP4PSusZfvmdKbA3OJt6eKdEZoui6vRW+8/ebGilJLC3mpOk+pdV+MQatDuo5rlVZiwaQeH1QXT+xdhwu78cHTF5U1md+vO2Oumj7xX8h/jqAffAq+K0rOKYJC0DnFuURx/4k7iph1tpCZnouCsAoQQBBwPmstwlgA4YHbCIbwtTHSs2Goe80lc8XV17ah73m8/3DeuN3RGx2jfjJR6aZiEslxk6ahp0ZsM5rXY44WD7Q6qlTnXqrI7Skn6YVWTxM+fADnfjPx6kPnzS0Xu7Zd7N6ECxrcPvAMeB7EkXR84srtPSoQUHBawmryEsR7toIHitlNllocAUdA+RzuN4NgXHDKGQEIRMB9At8DncLIR9PHfzXYfddET8uovhjvbMOZZ3D055nksmyy3jb+PKf1f1uUUjUitHI/Mc81Im7Xwglz4ZjeYO9rwxub0Pck3t6cMZaPda35tmvD0Ov/hsz7oP0QFkCDgBVmH+HggnLmQXhgARwOB6JoAEev8bG4BRSCFZzsChRq+AwE4JwKnxWp8lyaQhEeOADnHFyAc4Dn4fThq87hdPt4T9t3WutAehU+3oFzv8SxjZa+0DJutYxFOaPONmpLXeJy62p2qJE5I/rnRRDXj0SYGTU5o3a4Mz7evQwf/TNOP413H57UV45rrSPGypH9/yS+6oT3R7Bh0JwA91gh83Dbl5lFziQHNIDNkROcCMY5LXJuZ4NV3I2fW2CVstq1a0k+t3Zl4IWZSy34w8j90Tmx+2Lv1svp1cPJ2yfNJhxeh7PP4NPHrUNbh8w7xoylVqohr9c4SmWgljOtrDDUCqaGmBphSlRuT1MlTDpDbiLkJaLFnZZYoaFYCfuJsKeEiRLz9bhnLsoml13VlmX3tuPTnTj3HN55YNpcOWmuGNZWjvRudj/6D0x+CDYATFFmS6uia+yVii/m1FZF64rvWUjf4HW9qZMQ4AzUgT+O4DKuHp1599n+7o2j6bWTydVDSkv+ta049STO7sL791s9LVPa4pyxyDEWSrhToUFQrSnt7TAt7mvRQKshZi0xFrpGXV6vsdS4laiytRqSXESS9Y5Rb2n1Ob3BSjbhve3o24UvniIHt4wl7xzS1/Rr7efVdfYHL2DoLQSXQEe4NxEwXz7b2F/+iT94/QjfHS4EE7xo5AYh4AN5CAtkDOQqyBDGT059uPv8/vsv97SPJpsz+uJs1zK8vgF/eAxnf41TT/EjD13de89o74bR7vaRZNuosXxcXzplLM6Z9Y6xMK/VWsrCKaVuWq2f1htmkkumU00z6eZxfemY1jjd2ybe2ooTj6PvWZx5Fq/e5aabp/WGmZ7Wkd67LvRuG/9YgXUO/ii4BWFB5CA8ABRwg2sWxn/N9eODBcEAAgSlBysX4Ag4PErzQADGQTxQC3QY2U+C8/rkoZ+Pp9sG1ZYhY+Ww2TZorJnav4m+swNf/Bqnn0ffC/jyWZx6HO/dh9fX0VfayP4Wsr+F7FtBDvyUH2zHG+txdBOOb8Pnj6LvSZz9Fb54EscfnP7dpivJ9u+0tvH06qvJlVfMFUMHNpLP/xPZD8GHEEwDnDBOAk/II3fGaQAJOPzxwbrBO5ECLiSFmRe++3pLxcLjlgAz4EMgFzByzDupjLz22JWujaOpO6eSrdlkUz65xDIaLKMhl2ok+1bg8D/i2DZ8/BBOPYJTj+CzHTjxED68D8e24M31OHx3Pr0sazRPak0ZbdmkuWIqtWrCXNVvtn/7yi8mPksg8x74BYh+iFFgErDAHKlhEYDg0iqMFTL2j56GN/h5XvQ8oiWbEFH0nS05PMglpc8F5xRBDnwKdBjuGYy9g/M6OfboePfasWRrxmieMBpnzOaZ9PKZ9PIpc/m43jSiNl7Vm8f1pozRKMeE0Zgxmsf05ePJVVdTdw0l7x7s2ZJ78zF8uQdjb4FehBgDZgCbMem4aAN5yb0XJRKkbPqm7v9jsApFV7EsKy25ZRHHEHCXwxEghdM2aYUqoR/chp+BOwjaj+ACpj/G0EF83Sk++SV/50H/8Ab35bZ8d5PdvdRJL7FTt+VSS/Pdze7Lbf6hjeTIdpzcha86cOUQsqfALoMNg2fAs0K4JPDknhIK7rVc2pswQeUsEgw0IJx51+0i3Oj1PwLzQ/Iv/cQmAAAAAElFTkSuQmCC"/>
          <p:cNvSpPr/>
          <p:nvPr/>
        </p:nvSpPr>
        <p:spPr>
          <a:xfrm>
            <a:off x="3971606" y="1598521"/>
            <a:ext cx="955635" cy="3291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20" descr="data:image/png;base64,iVBORw0KGgoAAAANSUhEUgAAAGQAAABkCAIAAAD/gAIDAAAgAElEQVR4nLS895sc1ZU/PH/Hu/s10nRX7O6JioBJxmsW23i93l379WJgccA2xiTFiZ0r3aq691ZVd8+Mco4o5xxAEkIBgVBCEgoopwmamQ5V5/2humdGGO+73udrnvPwjKZrurs+de6Jn3OqoATgArjgelAErwBeAUoFKHlQ9KAIAADgAXgAJYASQN4reFAEKILneiXXf7n8EkARoASuBwXPzQOUX3VL5T/3XIA8wEOAuwCnANbl71hXTk87tvc329f+x8oFP5pjP067xnZkw5lZ9Z25MF351MLlT8/b9NLyg7/bdrL18JXs6cK2HjgHcBegF2AAoOC/L5RKXt4tFctvXxgEtwClEkChUAIPwIXSoP/tiuB64EIBYAC8fvAGoeRCAdwCeEXwigBFD4ol/yL/tl1v6L8qHyzPewSsIpQ8KJbvdgReHoAHrusWS6XS8L9L4JbA9cADKJSKRbcAAF7JdYslKAEMAvQB9AP0Qt+X/cdWn1jQvFD6WXL6xMlt46ZFa5tTdbFkbTxRF4/XJKR6WatRUEhFIVUV0gqfUkMpJZKU6+PpMdGm+ilTxrzb/NxU+efpBU3zjq843n+qH+4B9AMMAhTBLYIHUPDcvFsquiX/exfzBfAAwC2VCmWlcKEIMAjeQBmsEnhDYLkArudf5N+4NxIsFzxvGKwieEX/7319GwLpUdhcD0qlirKVADzXzfeDV4SSBwWv8kwA+gDuAnzcdxTvy/7MaKmfEmtskx9PRce3TWucMnXclKlPTG96qm3WywuW/nbt1nc+/Kj56NH4J5+lj36hnvhU/nR/y4fbJu9c8puVuX+bmXhabhrXPrW+qbmhOTa2PT62NTmmNTm+uevfrQPyjsH9PXClomt5F1z/Bw9c13PzHhRKUBwYLJQ13PU8z3tEM7wSeC64LrjlGxw6Se4IuKrKMJbB9HzxPP8yd6RGjXg+4AEUhp8EQNEF14V8HvIeFAB6APoAvoZjC484/6/ZPn5qc+g9tTGmRRIprr3r6czW1zdeoZfuLbh/dc7Nr2Z8fTB2bMd7+5f8YtXCf18286czMi/S3E9y9EVrzi/nr/rD2m1T9x6MHTtvX3mwcKB/UfGC+tWWVzfNeDpnRNQU1y41Rptr3os/2Zz9pfXJzMPwpQf3AfoBHgLk/ZNfKHoDJSj6uj/ibj3P81zwiuX7rDxgt6wceYD8N8CqaNMQTJX3Kv+lWxbPBc/1oDgAA4Mw6MIAeL4VAHAh3++W/DfuB+gF+MLdEduUejLRVhtta0w31SfST2rLXll6Tv1iYEHPdXxp3+92dU7spBELMVgP6gaj5uqIXavJTFSL6Ale1iKGJCgorCuinAomzBpdDSmyKCshpfPpGbvf2HPVuH6vo++KdWPBK4uaJ7Q2NTTHxybaIzH9GWNXbHfhkwIMAJRgcLDfPx+lguuBm/cGXV+PSiUolqDkgevj5Zu+ClhuGaxBgOJIsAqV8zqMVEX/KjD7SBXBK3pQGITBh/DQg0GAQQ8KXskFD3wbAAPQc/rh6vQHLY9PbQlPNupVOaLOfmnZKe1K78L8R1MPWs9gNDZtNqqJ6nYrQlC1kRE7bM7WRynSP0SzguqENVMwDY4aHHXCjhlERrXsCIYZkPWAZPAaiZhGjSmFtURYVcZQ85mOw8kTtxc8OKtfnPvSIqkGRcVUS21s6sSm+dPm95zshoGy3/Hy7mBhoATFgm9kfLAKHhQ9r+ywoDTSPH+rZvm+rwglF0YgVYKh0zt00irilkol/znkBwqQBygB3Ae4Duviq5JPtTaLU1rDzdqT2qbfbehb1HM8eWzmSzMToZheI2dqiDoqqVanrFpTElNRMZZ5Lrv85yuW/etSox7JwTTmEOF1WhaEWdUIpg++ujNTo2drDUNQ5GBa4RUk6qpoqAJWQ2ack9K1evb5WZ+lzt1Z2Lv+nW3J72pNde3JhmRifGxHfDOcdaG/bIZ68wODUCpACbwKWIVh5RrSr0fEe+QYFopQKCvnX4JVxtqtRBK+v6kc736AfoCbcHbtyegL01vHT0nWtemN6oH3DvTPG9j79i5pTFwaE0/UtkqhqBGSiYCskIFDmsTH0/XJ2Nj2M/T0gdiBwtpifEKKPOeYj5t0nE4alczjphRqsx5HUk20p+tW5mmcCLfKtQlUJ2lhWRMVQ0SmoCMWYQ4jTpfCmtSoxCektk/a2bOw96N3P9JrEIpI7eEm5cXE0UWHoBtgEHw/WCyrhX9PZeNVgiH9cksA3+4NXSi4UPC8EpTBquAFMJgvFsEb9EpFKJWgOFDq98B1fcAfejAAcBfgJCz63bzYmJZYXUtibGz5r1f2fzC4++2dap2EhDQJIxSS1XASNShyXXLxvy68iL5sizTJ4xOJsdHEhNZ9LTs/+NOyY/bRrt90Xd9w496Wu7tjm3c2behde2dnfPP99bfWN6++u/527IX2E87xNW+vbB0znT6D0mKrEU5gIWVxapYnNKBiVqY1ssa145qEVtO+941Nhfndm3+zVmpItUfa28fHFv1p8cCng9BbDs1KhTIWg4ODbtF3kCUXSkUoFaFQhNIQJt8Aq1RBqgSlClguPOwfLJWN3JD9c0teseS5xf4SPATogXPLz7U81SqNS8XF2LwX597J3T2SOB6fkIiG2lA4rQXSuRpLYhO7frf1k+mH2hpaptRNcbe6qe8l8usf3l14vXXs1M3vrdkX375y0tIP2pf3n+jfP2vfvD/POtHxydkFX1zbcHW7vm2fs+/urruLpy9eG13Tu+P+kjcX3FnyNazraw29v/7lJbg+gZioHZKpkNKZtkxEMZgY4tv0upg+Lnl46v7ervuzfzBTqpffD07WXlRPLfkCegC6y8Fp72CxWD4/LrglcAseFNyKeD5eI/6reiToLDs+APDDSe+h5+YB+kulwXzRKx/iIhQAbsHS6UubxrfExiSjY+VDbZ/dntltP+OooRQSkiqTsmqMjsZMmkvIY+LRsU2wtXj/g3sH0cFLiy+vfHfl7eU3vp5zMf1Mm/0S+sI5Nu+NmfvpvgvrLsx6f27uv7q8vbC5bdvNVbfsX2Vm/m7m16uvHcl9MuP3HQ+23zk+4xPrVfP+lltz/th1c93X8DF8Lh9c/8rCVKQ5JbRotWm9Rk6xUbNW0cWUFkl0PU/vdl053PaROlGOhdJttfGNravhKkAfDPaX4+U8QKlUALcIpQK4BYDCUBxfGhGWfxtYXtlzFgF6S/kBgEG3YuX99+4B98sB8htz+nenR8fFrGeduzP7tr25tz2U0Oo1Q1QRl6KNelKMtQkti34x/9rcr9ZOWXF+wTnyc3J/c/f6pg2bmjf1b+xd8dvFK36zSH8uBfvgxtwr816btXrS6nOzLyrfNw5FjynP6pvf23Z/affi3yz9wvriU3z89MxTx7NHr62+Gv+X2FervzrYebDz7Rm3t99aPWXJtqa1J7Qjp7ST8cZksi6dCqeTXFwPK0ookappidZM2/KHtYPz++c8N1+p0drGTXFeM4pfejAAA3kY9E2OB2WwSgXwfLDcivEaAZbrgedVQrVSCdwSeCUXSnmv4Bu8wbwLJYA+gAGAboCPIPtvXZMaJzdNbF7y60V9i7rnfn+GzqctQdcY+YOfrZ7z0wWxJ2JbWzefmX9yXfvKzBsWfAGz35q1z9h/zDm+/K0Vt5fc3jl1x82ua5nvkWSkhU7UEkI0HU4otZJcI6f5NB1DtRpFrVPjYiwqxtQJqDncOvfni5LfVeBDuLn43vI/r+ne2D//zSX78MGvNlxZ1r7i8tqr11ffkr6PPpVPzf7XBe2R+MKfLSbfpXKdlAol1Ei64+nMw5nd6177oDUyqf3x6dGXEt1H+/08qTTggQtQKkGpAKU8uAXwSkP+8Vsi+EosWgK3AF7BhULRz2d8PcsD3AfohVvbrsvPqE1cuzxRPdD80Ul0Ek2UtFDSCqlGMK2HFeefOta+vXHRnxafnP/5pwuO4F+jM8vP7Kf7Ppj6QXFX8ULXBfrP2HgGJetjaIwa56PWGGxEEAmZJqtTzrQ5bAlG6h9jTpiYgk5rCBJ1mVf0BpIMKdlnZ3z0/uGWcKy1Lj7zZ/N2TN4z97UF19ffOb3yXPYPnWtiGz6xP93auhv2wIJXFhfXgfIkiocTUkSiY3Gcb9fGpy4aZ481H5LGJVrGN01+avLdAw+gtxJ9eqVy/uMVvJGxuTeMVpWP31+Alc97gx64rh9gDQD0wrUd59tfnJJ4si1ZH/tS+vL4lKNyKI1qVTLebGab0xOSs37elfsP+1P7yJK3Fpb2FXKvZu6svXN5wdfnOy9u+NMG9Um5XWyOC63WODPJxFRBlVlFZTSdNc0AzoVy6B/VHG9brGmLJqqWMhFbGyWbrG6JlhJQNEYjEWyIKM0kab2hhdMprl1pSNg/pIekD3s2PFgzdc3N9bdWTF11JHPsuH3i5qKbTfVN6QnJE+3H1ry8Kh6JpuoS8Uj8kynHzksXlHHp1oapbU9Pur3jsm/vi+ANQsmPwjzP17WhOLVyDB+JXIfDdh9W8HyP2A33dt1sfWHStIl/jo9vup27tv31rSii6YKmhpQj04/umrpn5quzLi271LP93qzf5no23Fv11srP9c8OtR5UnzCSdelEKK6EU3pEsuuN5GPtdg3BnIEFillKeZswlDLUChCHIZQxLMGgnIkZ3WIJDhgWS2yOkqCZEaherTohjFnVZKRsja7zSSkUV8emlSekRa8u3Dh9w911d3Ov5O6uuTt9wrS28c0359zc8tamL42zH/xqhTJWTdZIqbC85ZVtD3Pd+rhUtG5y7Jkpt3dchl4AgAFwB8AdHEKiNJQEVcDKAxS8coGhWPJcrxKceVAolEoFFwYAPnLlp9Ot46YlJ7bdzFxb//JauUZO8Qm9TknXJ/EPMJyC2X+cY7xinFt+7tb6G7tad+x8Z9uylxaqQhqFkCEiQ0SmgIiACK/7QjmT8CblyJBYLLFYk3L/AxmO8nXCGlbESjNpKSJpE9R1b6w9Q08v/d3S1sdb1761+iw9F50Q/yR+bMZPZscb08malFajpNj41l9tftjVq9enk3Wt8nPRwY+7YQCKUOyF4gBA0YfpoTtUohg6hm4Bin6KV8axULZsfviQ/6Ifvai217Smxybvdd3e9OrGpBhX6uVUXSpe2753yu5T9qmOX3VcW3Od/opcWnbp6uIr9gsUjZHTgWiuhv6Pbv5/KxZLzMdMO2gb1aYVIWkulQwn5rw0Z/bPZjXVN5U2FOVnlPPOBfqiPes/5sUnpJINSbNOlYIxKSKt/vma3o5utT4Vr2mW/zmeP98PLhQ86CsMegBQ8KAEMFB6BKySl3ehVCp5xaJb8txC0S35PsA36neh47/wlHHvNY9pumxdXffKunQ4KUWS8dpYfFws+ngU9sLyt1fO/e3cD+X91xd+vXf6bus5U6pNKOEUrjUURiL83xEsyplZMZsVs2i0ZjAqDhuKKMs1ablR1h9XB5f1r3htGWyEXdN33Vp86/qC69ITKSUUow2aUi9Fa+KrXltzPfO1VJtIjI3qvzLhWjl1Hsz3eVDs7xsYmfMBQFWpOADgegBFP7IvV8f8QAs2Tl0xre7t9mem74vt+fD9A3KtIkWS6Zq4+qS8+L8WX5x/Cf8H2dK65cLM8+vfXDv/X2YpdUk1lEIhVeZkPWLoIePvDZYZRI5IKWdqo2TK61aEIF6VBSnJRWf/oOuac3XP5B2FDf2L31hwa+WNjp87c37SJdXF4rWxRF081ZDc8cftZ5KnWiIt0ccTyyavhAcA/X7Rq/jw4cNHoiyAKijlAdyS5w4l3HmAgUEXeuDkouPxumlKfeui12eeyZ6M1iS6npuVnzuw6Xfrdk/fdYJ8ujO56/Ss04t+v/jmvBvOczTFRq2QgR6TzSDqqMsmRieRqP99weJ1wiE9IFmCYXPYCpg4YBijkS0QEjLMOhTlW7a8ufGc8/nDjfeVn8SXvbvo1urbbU9El/9i0Ye/3ZmNmKRG+1T+dMPbmxN8KlGf+mTecRgAKIJXcgGKrjc4srZeBYUilIr9hXwRwHVhcLCQ95Odc27smSalLjrjGauwsru1Yao2Ft1zujPPZ5RnlCn1k75wTu6M7bix5Oulry+SxyclMWFFcFZ0cqxjBYjFWlbEQiz6e4OVq7NQMEUYLSfQLEtzrJNlbIexbA6rQUkJp+SxiXm/nLHqz0t6N92+tPz8jS13Z7w+G9bDjLHY4tQ0G22bEL05/8787y1Qw2r8+VTfsQIMgFv07dY3wCoCeG4RinlwSwXw8lACKNxxu14mqfqWeF18YP5g7ru6EmrX67T9fz4AG6G0xYN9cDH35ZXOi4fbPpIaY6lQXOElJaAY1SYN2nbQptUYB4yM8Pc18JTXUVAiguoIps0YdJSZGW11MlknYOv/R+mscxQ+lRDbko3tM/89ezbz2f31d+a8u/De+m5rrNbRYCTCrfHGeHRcynzOHpg7mAwnUqH4wtfmwy3wilCCwiA8dGG48FDlF6cGvIECFPyijtfjHV35cXLC9CTffDxxctMb23FEJbxkhpVEKBabmJCeV9rGt96eecN51lRrEiicNkOaKegkRCzBsXkHB7DDWDPEDlpt/E+jgf8tWCanZsLYZFTKGB1CNhN0nIBtV1tdoaz8f1JWBBu1Wlxojde2zvhJdvvUrd2b+pQfIqkuZjamd07eem3Otc4fzkrVKxvf2PxZ9ASp0RI17UfmHYFBKLqlAhQeSXf8IHQg3++Bm/f17itI/tPUWH3T7BdnXs1el8YgndNtjmIurYRiLY0tc/9zfmll6VzilB5WiKBagkF5nfC6KeiGqJuCSXjTYkkmaGWYvxo6Edb4vyMcIhzyf6YMpgylDKUMtjlKWANzyOA1hZdkIYUbUe6ZjPldEhsTvzLz6ytzL11beH5wbTd+nKQjSmtN++0Zt+f8cE6yMRp9fip8WYRCxdcNHcNCvtzYcIseeAB9sGnq0lTDFGlc4nru5owfz2kXkqnHkMNl7aBsRRLx2tbW+hY0HqW5hFYt5UIZMlqn1QblTFPQK/GnTjnTYYjDEIslf1+wHhXMDYvBIJPVCW/6PxPetGtsmVXiNcmlb62ET+Dy3DPxcVNTNe1KvRwbk0w+mX64pL+1fnps/JT1LSuhD4oPAVxwXbdUKgFAlQeQzxfL3dA83D962xjfYoZiG/6w/uP40VamRY+YeqjTCnVmg0pOSKFIzBirpNi4xqldtTNsNkNGk65QB2UMwmmYVwxBwryGOURYXJFvuau/drL+Ggp/9SQy5U8pA8QjX0xBN1ndZHWLpw7v2EHbGm2RgNVR25UKp6/Ov3Jr1fXsj0iyrtl+SrruXNw5eX/7E+ndrXvXv7UmXtuaeDz24EAv9JeTQR+vqhK4A4MFKADkAXpgRcsCSWx2atQHcx+kn9RkUaYRR2EtLUgyATUbSBpMzAxLOqdSARvVpvod3WYzJEgoY1BWI5xCOIVwGuYQ5jDmvh2p/0b+ZhAZTBjqf5bBD4GlYdEwWc0MIspgh3GcgJOtzjoBxwwaKKJkX3IWvDonVteaboxF6ybnfoxvzbndNi6efCL+cHGPUi9Ha6IL/7wYegDy4HkeAJRKpaoiFD2/1tcD3rHelolvx2qih94+dODtD6NsmyKoeogq1TrlSJY1yGgpJ+r66CRmNcqZelC3BCdX06kHdcoYlEWU1SirURYRDvmP+u8NVkWtfDEwh4bEB4sETStg0mpsV1sOQ/TRaRxSlHBqw2sbbuXukB/Y+6If9q540Dv3tjkurdUmt/5q4/Epx6P1yfZnk7f33oMByOfzZZvVDwMeAAwC3IPN01a01L6vPIn6FhSTXNwQVZ03cIhQXs+FaUawSdDMMKZVreYEbIumJRJTMKXREuaMSiZMLNa0WNPidFpJmP+vHLf/FuJhsIaNF6NTXrd4bPHYYk0S1ElQpyxyBEQ5CfOaWWcMLiou+OVS2A2J8fF0qAmJ7boopblUaRGkxinN9W3rWjbAAABAsVgEgKo+yJcAoB/gDMSfaJUmpla9sWb7u/uUELIjmWzYNgMyDab0QMrgqCVkO7hMLmjS0Yo+Om2LyAohnVMzdRnCE8I5lHUsxrFYy2FNh0UWh+hfwev/Gli8OSLuHXpgxGKJzWFbNG3RoKJOBNUUZSLIhE3nRN0IKqqgzv3x/NPKlx3f69TrFLtWNwRFEeV0nbT+j5v2TdmfFJOxCe09Z3uGbdZDKHieB/fgmHOwraEl1ZjqXtyTGJOSBZ3ytjlKcRito8awBB0LNuEcWm1kWWzzuhVCmFdMUbVChlYtEZ4QzvLxoqxlsWaG0R0WWVwFrL+GGu/LcOnmb5Ky7owQm6M2Ry2WUMbArIZZlXAaEVQcUkxRtjg1yxuUMXDY1BpQTIgaEWRyql9H00RNqZfb6tsfzO82G/Robcue3G7oA/Cg6JaqBqAfSgA3wHqJJMbHlv184fHpH2u1aVVEBodtBjmMhjnD4DBhMWUMK6hiVtZ5WRVUVVARr2FWs4K6FdRJUDdZXed0ndMxo1tBzQ6U7RfhEOG0yg+o4uNHWmVNFxSj7Eb/5zYO20FKGVrxhghXPgJzyD+VlDFsxqBMOSKj/s+sYfBIEzVN1HROw4xOqrUsT4ygorJprV75eMrhda+ub6trQS+qcBfcHhgEr6oA/fAQBvcUoo2x5tqmy+b5RS/M0viEJiCDN2xGsxmEOWxwlDLYZpDNKpSTdEHRRE0TDIM3KGM4QSMbMGwGYQ7pAtLLf2vYjEFYYxijEWCNNDQ+WIagGILyN4FFmb8Ai9dG2vgyWEFsB8sRBmUwZTBhjSHXiTmDMgYdrdsBPSdgJ2RKbGLG852X6JW2+vbUmNjDzd2QhwFwqzwoQh/sSe9uDjenH0/1z+9WhKjBpgweGbxBOERZRFhMmDJYOQZlWET9QEYwCU8chuSCZi5oOqxJeNMQTCSaJl8uflYQGba+/rP1v3RFhj0p+ds0y/DjrKFAtKK2I/B69A19c0Y50xTMkWBleUJHaw6rOyFT5pJRvq13bq/6hBqradneshkGwAOoAhegG4yXNGlMcvWv1+x9e5cZTluiQnh9yJQMuTmHNXOMnmN0i/NfJZQjGYbkgsQHq/wlBGLyhLKWxVqEswhnjSwcV4RYLPGjfIc1nbKN0//WXLJi7B4x8I++pI+8ZugCwpumoJuCPgSWHdBJtWIJuh5W5JrU3nf2rnt9Tbohil9CcAfAhSoYhIdfPJw+ZnKyNnrF/lobj2hEs3nNYoffzmFNhyGUMy3WzAaMbMCgjDGkMnYQO0GcDWAniMvPmaWEoXaQ2kFqsZaP2jA0lTRoSPzfZBjTYc2/CSzC66aATAFRXrdY4jCWLxZrDYHlX2AKyPcefw0sGkAZxrQZlAljTVRQg2pMNG5lrycjLW0Tpt7+5A4MQBX0wsF5h9rGT4+GWvKLi6natBxIZDjdt4K6gAweDVsftnz+MYcNDus8NjhMmTJeThDbweHDZY/459AFIy8bCimHrqn88n8qfp5s8BplkR3EToA6AdsO2n4uPXSBLmgGr/nWfSRYI+2aw5pWUMdB1QmZGiepETkRihUWDqZro81jphycdwgeQBXch1l/nhV7vK3rn7IX1YvGGEMelXBYfchlGDyiI8DyFUfnsSZgTTB03vCfjM0YTnBYbMawGWQzaOilbAD74r9auRND531ba/wv0iPMIUNQMK/YDHKC2AnYTsCxAw4t4zUEFjJ4VDGXuILjsPekLMryhAaQMVolHEK8qoVlKZI6Gz+98KXZrWOmz3lvLtyCKrgBqZek5jFNe97ZtfmVjaogU163WHOE4ax8DOvbTmxwWBOwKhqqaPgO8VG8kM1ohFMwLxmC5Ps4ymo2g0ZAiQiHDB7pAtIq3tPH63+hWZjXnCDKBgw7SGnQJozfiMQVsMrv73/DYf0dcgKsRhjNrNYoYzg8waymc6oRQUkuvvHldQfe+7C5YXr0hzG4BlVwBKaNnz59XPP1rmv2WBMFJUekmDEr7bxhS+kbZsITkyeGYCJR98UQdVPQCWtkRSvDGfrotM6nSaOWrokna6Pp+ngyHNXCacSlMmGMg2ouTHFQ9a2JISK/sWgK/z/V+r8MPn0xWY1wKMPoWdbAjG7whiYYSDQJb5qMmqvNIBYZgmmJVoYh2QAerhpV+IUWp1tc+e78cMwUEA4js0Yz6tXbuRvNDc2TJ06FI1CVX1VoHdv2fsOUuwvuaqGUIxiY0S2eVvyX7+B0U9B9b+j/hvA6EZB/tz5YTtjSqhUnZHaOtaRQPFbX2jahLf5swvixGXsi1lbXEhejKCSbnGoEFSeEK2CppqgSAZW/9N9eVnVEOyPQHGdSVkMhValV0g1qKpw2IsgOm1q1ZNfYGmsQnszgnexo0xmqR/I64TTCaZRFlEU2h/2kyj9MpoDMkKbVSPdn3W0f1z5tbNPtlQ+qvtK+ijXEpk5subXglsxEO0SiVyPK2368bgcxZQw/zqTDVgn5Z42yGuG0SlXEwCK2asmO17Z8aZx9sKobTgB8DXAJ4DTAQfgqd/mjdw4s/KcFWDR8S4F5DfMK4RTKag6jZYMoG0SU+RuOIWExDhJjNMpwus4nEzXt02ubWiZGW8a0RdlWHFERq2IR6zwmnJUN4I4AsYN4yKoM1Ugoiyrp53Bwa/CaGkrd7LyZfDLV2hg9IZ+sOvzW4URtUv2Rftr6AglJK6jhIDEZ4oPlH29dQL7HcYKGf0u5gJYNak4ZL+SbGxqyF31/0eKfLFrzh7UH6Mdf773Tc7YEN+HSnhtfLD635v31c346TxZlu4bq1Wolstcoq9mMlg1qndUoF0D23wgWDToO75iMpIajynPJs/PPekfh/uaeFa8sjbOtJGIiFpkiNXnLHqV3MngoBvoGWJjRMaN/o9SjidIZ7RR5gaQapX1v7a/a+lH1WaUAACAASURBVMvtqdr0nFfn7mnfhcIpGlAtzsbBcvRIOUJ44tMULE73Q8cMo+cY1BFEOQY5rG6xhHCWxWX0gGmIuj5Wa5/Y3vGHLrgD9y72nz38FfTAiaUnJz8xRZ4oKyFF5/SMYJddOK9bnO6weobRO4JmLvhX46xvB4uhJJDBQYuE5VRjMxwtwVWAXoD7AIfAfEJR+JQpYiQSg8MdDM4FkB85+0Ukh0V+qm9xPlIG4QnhSeWQIk2UPpq2b+HLC9U6ecsvtlQte2GVXKusfnvVqreWy2LUEgyLsylr+ebJ5InJEyIgi6vYFF6nfPn2MozusKbFWpR1aNDpiMyggmE2qpNr3kv/Wwr6oHQfoABwF3Zldk59ckq0tk0RZcJiWk0dxhkKHf1v77B/c1BKWSvDdOmjsR5Jz385Bzcr01Z3AW7Cpj+uloWExqkoREmY+s/Yt03fAIsOEVUESofadyxCQnrdb1fveHebFlZXfG9Z1ezHF6Qj0v723fNe6ZJCUUs0CUNtzs4wpsXphkCQSCyu/KaEN5FoIlE3BZ2W/SOxGMdicjmuS/8HvSvsSMH29LjWtU3Lrx28+vVnV658ev7Wp1dPrzje+tTUVF2MhIwOIWtX25lgxmKcimMlSCR+kvS3NWVZq0ucg6qxVhuf9SsL7oHnFgfdPBQBLsLq3y/W6uU0k9bC2IxgPFrKVnzISLB8S0LLxSJfswhhDcoiXZTm/tuMo9HDBq/NqZtR1VU/O8WlPkVHMv9qyrUJnVN9tpQTRJRFfvDpmxXKGJgz/FjU4MsJKmUwDTokmDUD1BEyRrVsimlpbOvu9ObyBM9AeWBuesOkdDiBglKnmCGPYSfg0KCjc47G25owMsQdihiHg0Z/mGBYBxliscSvoJmjaS7coYVSLWMmdR+6DT2VUZILMHXCu4kxCa0BJQVZ5mTKI5vRLNYsm2PfrleK4H53w/9cP2ayWNMMKx0v2Kelz0xRzXJWlRPM6GH9M+MY+bGaFtupqGMOY8a0GURZzY8VfTM8FL4TFttMxRuyBmEcg7OVEEqKSTOk6ZF0akLb7N91QS9AL0A/QDfcXHG9PdIuCRIJGSanUhZlA9gJODrbpXEdhKGEQ0a5noUxhw3B1ASkc6rOyyaX1nlZD2sapzg8yQZwdjTJBC3EUFOk2RAhoyWbo7qgoSekQ3jfxQ8vnP/4wiayccmU5Z2/mtfaGG9nWqw6XauWLL6cXQ33nDhEWGMIpsoTKncPNFGhzxoX8DlNlKhgVGWZLOLVk8YJ80VFDcepqJusiTlsccjiEOFNUzApjyiPKFcuJDgMcVjd4hDlEeV1h3EIZyVrUvJE2XrK2vjb9bvbds5/d97+eR9CH0A33NtxS3tSU0UNiwYKSpao2KyUC2jZANXZDp3toAy1GYR5BfOK363xg15TQDik4ZCGwyjNSkbYxKNQF+N0Pka6uIzOU0XQDVYyA2mr2s4KnfKoRKqxfdHU+XAZPl11/PruO3AbLs+/RSbq6UCbVUs0RvFzacqRIbzK0DxasPWrFCik2t/Dl6yLipjGol6V5bIKr5zBJ80XVL02RQRksibhie8jKmD5JpCUkWLIUDZvcXpXtZNhzFQ4qn5PgaNwdv7VA7mjcBF6Dt5p+dEk6QcJeWzKihBrNO0Sck4QzRDVDjbVxaQzrGryxOAdv3Tjf0W/4FOxIOVGNxJNTSSZxpm0Gs/ic7OCljNK0zldj5iqqJkRbIWz2mNobl2nxse/nHFa/626b+nejz44uHvGQbgKq37+AY1o8eoWXKf+ZeW6XBf7NpuIQip9Fl+1Lkt8Uue0KluwZEE6Z57CP0B6JE15hDk8EizCjwTLr66YpmAaok543WHNmaOtHKPL46KbWzcdnf3FyVWXbxzosd524AIs+GOn9rhkRAzp/5FmhWfRakqrDYdRcmw6x6YtXjZE3RDKhRrftGdZ7AcQfujoF1R1ligBjIUMHoXpd7TZomMzmsQnk3XptvpErD4t1+pG2NQCcbm2fc7vOuBsEfoA7sECZRncgbVvrknXxO0xuiFII8F6pIj4bWAZIqJPk8vkK1lIaZxSZdfYSkg5pXze+aOsKiYJhwhPhkygr6Uja8Ejy5J+TN85mmJekb8X34I2zZq+AC4B3IOez3pXy8sWvTO3KdSUZNNGmCDBkjgL13QhBls89kNkTUA6b5TrMywqJx+MgRmdMobDkCxjZ9iMxWQsLmtx2UzQwo8plFWMGik1JjH31wtWR9e+/eSkafWtrTWtreOm7UxvgNsAtz24BXtnbl+EFkI3HJyz9xP9I4lN0VFkqBj/jQpqpX77iOiC1vF89rx6VqtRjAiqmvHEDLlGPtx0YPkvFil8ymQ1KlDMmEOF/ZFgVfoLBmGHagzYDmIlnILP4Piqo9cPXpfflOAawAO4sv/KpO+/Hx8X0xv1VCgl1RnRsJGusVPVSOd0XUC6oOmChjlEGWoH7fJt8LrfH8WM7hcJrADBAYxZqgd1WzRzdSQRaIrXtcx/fR7cBLgFcA96d/YdJocf7LoDdwAGIH+1t2MqXhDvhPt56PM+33HswrKzaVbq5Dspg78Blh+7fytYBq8t+umCIy2H5TopM9GuWvLSIqk2tfWNTdvf2KqJislqvmZZwznz0DE0CW+W02bWzAVJLkgslhiCGW1MwEU4uOZD6IVTmz5Zos2FBwAP4czGC+0TWqS69q2/Xxura0lPQIkaRQ/7vQnJECTMS4RDNOjQQAdmsgZnmyI2RF3nNMxrREBU1A0RqYKKIlqKT8hiPB1pTY9rnz5+8sw3Z8ElgB4ozy5dLU/lH9/yWfPvmz/ffRiKxdJANxRLJ7Ycu7D0ojXRkv9R8XPSkd0TH5cR9e5hMQW06fUN29/cmqiLz/nhnKoPfrUiXh9d+YvlH79zwKzRdU7DnOGDVanPDLf8fLAIr2cYMxckmaBFOaKFzJZx7d750tHtB/2vvm3+ujUzVkIvQDcUP8w/XHMH9g/CQfd850XtKcNoUHQxRQSZCrLDpR0WOcEMZWYQLmPy1lBnDEdU0oDwBEN/Qpe+K8vPKNIzae17qdTTrZ/Sw8dnfPLx3MMfLTiwObNlm7P1ysbzcAXgK1iN1lpN2fztEpTc4mC3B/1QLBzZcOTcoi+lBokKBhEQEdAwM/y/B0tUP3xn3+rXP4g2tC17eUnV3uY97Y2tmWftq9JlFFIRr2UithHQvhGJDAuHCIdsxrACJg4Sg8OqiFrHtHrn8p/s2A8FgH4X+ty1C9bs+GAP9AE8AOgBuA3wAOAKbJu2K9WQVEMpK4QsRrarYx2M3MlnjVEYcwbmtVzEUUelqKh1PGHdm3Pn7op719ff+XLt5S83XL6w4dJX6y5cXnf+0vpzFzecObvp1OlNX5xef/poxxFpTFyJxNFT6tTvToW7ZepLAYpF8MCFw5uPnl52Rh2X1JkkEdQhsIZqWH7ZjwR1fZRisaYTwiaj2qKJePm8fC7zot06rmX71K1Vx+iRlvFNcqNc6MqrIUUTNZPV/OBtCJq/BGvITxkc1gUUbWiF8/kjez7MP+gtDebBhWJ3YXFmyerOVXuW717bterour39n9+9v+v+kndWLn1r+dLXl3Q8n1XFmFOb0AItjkidUFauTpmcqn1HcniiM8mE2DLzFx33d92/fODWxSPXLxy7dvHIlauHL137+NKNjy9fP3z56uFL1w5evbz1YtuzLTITJxyKCe1tz7ZCN3il8kBOCaD3bv7MgYtnV5yN1zQTMY15ZegYfsNClYHjdcxqBqtYIQOF5FvODflpeer4SZ+Qw1XX112dNmFyLBwrzSwadUaKSeucagnDbTjfJ/r+kbBlkl/lN5gyBuVRsqENLrgfbdvjjyKXtyL0gPmu9qcf/AHOuHAV4AbAFwC3Klp2CeAMwCmAkwBrIcUa2YYc4U2bdzBnWHV6qr4t9ysH7vobB8BzK7Mxg5X/DwD0AFyEyY3vqPUJNZxsbWyb/oMW6AO34K8O8YolgCJ8vObomaVn0g1RKip/CRYJmiRokqBusabPYjQY1e+DaGH54Zze9nGt74575/q6q1Xe54WmZ6fEI9Gbyq3skx2SIJmiinnNZzv6JRRabskNlZhNypnlojurWxxK1bfBefhoy75SATwAtwT+docVxqKOKdnlscWz/kRjL0xWXkw0vdB8fPupc4cuTfqnyW1PNWnPR5Unk0oD1utyckBRg6oTysb+IYZCcrRm2vw/zoYegCIMlvydJJWlCm5lSHsA4GtoeWbSwfieA/E9+8h+8jaFAXAHIe9BEaCQB+iHU1tPX155SZ+gyIEE5rW/0CxMGWyxphlEmNWoqBu8ZoY0lU3bY8kt51Z0fPTdCW/DCa8KbkHqp7FkbfzoW0fX/GI9akBGSKaibgrl2N3i9EdLzKYpmBZr+oVAvzudrG+Hc3B0xxF4CFAAGAQoADyEr45e+HT3Zye3nd6qrp33qpOsa26ue//C5vM9n3THxk3H9YkkO4k2pmReQaJpCIpVY5giJbW2HlZSja1dr2d9OlnJcz0ogJcHdxC8ggulIngFn7P/FbT9y9RNxmq44paV7mFl5N0rz5QeW3Pk/OJz8XACi/gR+smIrrgtEDOITFYjIcMQVU2UVCG9/uerD717MDUx2fZCC1yDKuiD3B8sZVx64fMLzye/SohJPawYgqKXU+hH2veErVB8GMMJonKlVECJhhichd1LdsLD8qoO74E7PGD9AM4s+3zVbxeobEs60np1y7W7e++nI+3GqJgdkpTqNhqmOmtaIdVgUyiAnFpHYWPxmuYZ/5WF+wD+LhkogpcHLw9eoQTFIrgF8KAAcAMS/9m2oWN1/vZgGaABgIcAxXJtq3Sjb4257M66G6lw2mSIn0WVmyB+AdLXLB5jDpmCjsNIFdISH9dr5PPRM/NemBcfF5v9x1lwE6qgH/Z37lTGpVVB7Z3ZHxVjekRCnKTzhl6uNwyDVSZZ+LwUFmFeMwRFE7V4fRQugPJG/NqHX/l5BuQBBiDf73oAkIeLq86s/83STEiRQtHTay/dPTAo1agdQtYOYSxi6TGDcBkcVHOCmeNtEtQxl0yGmxb+fi7cAshDvlQZ+4byIqLyXqECwG2Y8tOm5cZK6Aevp+Q+GIAHALfc4h3weuHqZ1f0SdKM6dlLS86jBtVghvlcQwmJDxZmdCoYpqDrgqKJkiImjXq1L/vAqDPaatuOdx2DW1AFgzD4WV9LXbMaVm86t+hTFhKSmFeGiCGEQ7jCN7IZw6mAhVlN5zRNQLqgJeqi8Dkcmrt/r73txPwjZ9ad/nzTyc2LtyxbuHzALUIJLq0/v/yVeQYT12rTX26+dvvjfFSQMnyHPFo1BMvhZ+qP0a6wg0elM9XEHqVnwygdae16JQsPAAr+8gXw1xGNHJCHAriXIfU6Wk3W+Qf2ow27Yq9Nvrzt7JlNX3614+vzW89d2n6+99D9q4u/SopxR7QfZW5WyLuMbjAqCZmI11RWphHdrNGU+lT3jPuputT02qaBAwPQDVVQAugG/GOaqpfW/XbNgUl7sZCiQQmzKuGQxVPCE53TqYCzvGkF9SGGiMWaJu+YvEUEJNXF4AwcmnVof3zX0fjHh1NHD1vH4Sp0oMyAmwcPzq4/s/DVWSicStXFzm++cvujnnhYwkGLhKnBYWuUkxvt0IDqsPqMQKYzmKFhM1EX7XytE7oBBvwNWf56j0IR8kUoDPjT8x7ANYi9nFpvrYVugAJ8tHEfecd8sPP+0v9a9sHrKxe/Pn/+72bv13beXPy1XqcZDCofQE63WJNwlslbhMWYQzov4zBSONWKWLTaMDl12x+3bHpnY8vYZvQTDW4D9EIVeADdsD2+o6WhPTkh/mDGLRKWHQHZInJC2OYdwlmIRYhVLU7PlscpfbAI4TIml7E4Xa6NwedgvGamJ8ZiXFuqBmVfmgmXoSudLXmuV4Sza0+tfnOFHE7EatrObbhwZ+8DtV7DQaIJhs6aHdWZWUyHw5qOYDqPmXaQamG1bUx7x2864S5Avz//6AEUXS+fL/YXoFgENw8uuADXIP2f6dXaCn+50Z4P9nRM7rqx4pYUSRmimgxHY2NbV729/Pq8r9WIbPHDBXjK6/7SG8xhzCG7hkijk6aINUbLCDZilfySgbYn2iZPmLQuthbuATyEKs8DyMPDA/3NE5pjje03zCtd33V0UdJ5mfA6ZajNZiyRYA6ZjEp53W9+WBWwCJexOF2tScApsF/PJupbUURKh7TcD2fCJZibmAlFgH44t+Lsyt8sTwvxeG3s2ubrPXv7EkJCr0amiE2eONXZ3GiHVGuU1TIixmGjhWuZ0jgt+0ZHWbOKI3YJVVa/uCWAXoCLIP27vFlbD/cBuuHj1YfmT1t4ee4VNSKTkKHWpNprmla+ufzOwtuykHJE6ttcv1Rt8IbB4Qr9AFMGYxGTiKkwqRnf7biduzWtfurkxyfd3H7dXwRX5foO+BbEXozpT2qr/nX55+0npNqUKqimYJIgsQIkI9i2QBCrIlY1hSE1HgZLiyTgBHS82tHOTzfDiiLoc368EL6ERW1zoBegD66uvrT0tYXpmmRbXcuV9Zf7P+xTxkhmSEe1qswrJkMyYhazsh5M6AGJhFEqkkg8nuh8rdMvKvhpZjlh9kv73QAPAO4DfAnGT/Vd6S1wF+AefLL40Jw/z3+wpNsnbaCIFKtpWfen1T2LHshcGgeQU2YBVeiGvKZzusmaGTbjMA4OIJVNJ0KxYy1HV/5iZWJ8DP1MhssA/QB5qCoB5PsBBmGnvT1eG9MjRvfCB9FxCTWs01DG4imtNqzR2GGIGdK1EDJEnfBlsCiboazjsCYKp+A4ZP8jh+pSBqsgzlzwz4vgJMx/fyb0AfTClyu+2N22bd0f1617d82t3VfdTx+u/v2ybb/fuPa3K63vk3g4kQol1JqYVZ/OsCjLGgabUiJx8zn14er7H2v7Nzav2Rpdt7ll7ebpa7c3b9jetGnL9A17Yjs+pydOqJ81N0xf8fuFcAHgNhzu+Hjpm8v65vVh0SBBXRelVCS2/vdr7864bddRhyHZgOEEscFRnTcMIYV5yWRNHLRxtZVjc85jOhHU+MT4zUW30Rg1Wtuy19gJfeVNWlXDyxuuQrQxlg7J2yftXP+njQle1lhsh2iWJ85jxK4mOGygiDYCLJOyjg+WEZJ3Tt6ZejKlhVIWp6vf0cwIPjBl7+SJb6+MLt2srV/0xpwjsUOn5DMn9S8+pvuO2vs/l45cUE9/nji2/JeLlUYU5+MprhULyQ7WyFbrpFpGXMpoUI5NOzTzxZw0NpZuaE/Xtkk1Ua02rtYkkqF2fYw8+wddC340L12fjDc0b3l3zdbWjel/ThnPm+t+uZ5yphPEVNRSXHvu+87mX29WgzIZrX8TLCFFWEwYxxhldfKdndUY89L6P6/f0rw9HokmxkZLJwbL45p5qCq44AH09/dDP6x+b02sIaE+h+7N7TYn2mlWNlm9K5TNVds+WLIg+WCVaUmsQ1knwxAiqO3htkR9wmClGaEsraZUoEptui0yva2uWR0vJZlYriGjc7bMoxZmitoQJeEykUYNqgbrdIRnd3GZrgDJjMKdrDOzJkt4PTU6QRqwIqZTbFzhJZ9dRHidCobBqAarWBGsCxqp0+Ps9HRDe2JCa1PNNHmMgsK6FTBzQdIRoUhIS5EkHodNVsvxdi5oZhiT8MQUdL9FgjmDMHaXOIOOIk7Q0MXUrbk3Es8kYo3ta95e5edbUAK3WKoqLxTzAPqg/8jAtMenN0VajzYdX/vKOmMMUkens5zljKJWwLTDpsqmy9wgPwhmLR8syiOtXkmHk5TXndE4E8xYrJUKxlCdpIc1ndOynIW/g2mgKyN2WiFkMEm/yJPlLItxcKDTGt2Z+0d71uhMB2PTaowZE3OGU2ulq1N2nYV4jQrYEW2LJWa1brEkI9jU3/3AY210ioRlFE6ka6NSg5TiUqZgZhk7M8rwm0ayIKXYpC0QWm2UyZicXiHNmmUC2iiS5RyVTW99bdPR1o+j49umNkwuHMzDQ98RuwBuleeVwAO33/NzujlT5ybHyrIo9y3qlscmsGjQamwHqcMTyiODlQx+BAWYoZShdhATDqkhSQ0plDGyAZqtduygjXlN52XMa6RMrrT9WijmNcJLPt2HcBrmDJ1zMJPNVdu5akyZMunaLzqXqeqCzz0Z0drjNUNQMK/53o2yCuYlLZRSQ4rOG4TF2QDNVWMniEiFbe63hP2hFCsgZXmDMDZiKA2banUiU20aAc18At+dc89okOI1zXP/OBd6AArgQsmPgasAil6h6O9k9Upw/djNprpWPA7vfn/b7ne2aKJiBHRHtG2BmAG5Mu413L+gjP9dy5suLJb4YDkBe2QDwmYMymCDsw2OYg4RTikfAV4xeKTx1OBsO4id4DA303dVBq8NEbAfBcuf1VMcn0oaRJRV/IsxhylDswHqUzL9Rro/9ODntiaj5HhERkuO0KFWE51TOxtINmJqorTh9xu3v7dDq03KE2I9h3ohD54HxUrCUAVesdDX50cuebcEg7CpeVNruLk9Mr1/wYM5L8xK82ksYiOg4aCSDWHKj6TolasRla5fZYA16GSClt8f8iNAPwg0ecvkLcKblEeYl3wxeE3nsc5Tn14wgsXsU0XKXGmfzlvRI0RZhfASZbURYGnlzIyxadB2gmXyKmUMwlC/kU5Yw2Q1WzRoQM0JVB9tEM7JhJzYP7bE+Cb9cTm/LC9NkFprmzY3r4cbAAV/0W1591gVlFwolVzXr0EV4SHAOUg+H0uPjS/8l7kX9LPSmLQmapjRMyIm5bj0r5MZ/QmjILWD5cS7ApZKeUR40+QtwlmEN33SKeElzGsGhw0O+wprlZveVoYhwxK0MkHLYRyHsfzGpcXpPrGnTH9mRlRHgjYN2iMYwLhMNGUx4ZAtGoTzuTQEc4Yj2tp3tI7GbHps7Kvc2Xk/mdla2xz9Xjt84cEggAcFKA1CwU9Lq+BhETzIewMFyJc8F0oAA3B4zuGWuuZ4JP65fHz9G6vSQtKptVC1RMs10m+RIRbwt/yGQ+WhTdZ/yA5mKeE0wkuUVQiHyi17n4PL2oRxaNDxp/jLuAdti8lYTMaP7ChrDfFdKwMa/mgGJoxNGMcnTxBOoexfgMXrmNUobxscJmFkcqrDZVVGW/760s+MI63ClNiE1v2zPoRu8E27vyXX8zxwS1V+0bYIg/3w0N9RVnrowm2Y+fIcaawUHdPSu+he9mlLC8uIRT4X5xv1+Mo8EaZMOTIus4AZHTM+SxP5SkQZgwZtzHRg1qEsslnFZjSbMZwAtYO0TPPmKGZHMo6xDyVhbMzamHUwa2OWYpYOU5vLU1TaEFiYpZjXMC8RTvN5PjTo+FVyHFRtDqMAwiEiVcdpRNcYbdZTs7vndSefiCYntjm/xPAAwAV/77G/UstfHVkFLpQKxRIUijBYhEJf/qG/U9M7CtHvJmN1rTNeyDxceE9qSGiCYXGZoWL8SLAwV6ZMY67MqTT4CuvGTywEifCSEzTsgEOCXZjpsBnDYXxKNs5V207ANjifzGRUHK5GWYWyis9crXyQf2CHW7+4wk3FvOKDhVkbc9hvTX4DLMwhf1DTEk01KMvBtD3WkiKpntyDxS8sauWbW56d2v9pD/T4C5q9fLFQAK/obwUp+iUaD0ruYAkKeRgsQrE8q9kNJ2Z+1j6uNdnQsur1RV9qp7Qw1oJlvvc32CaEH+YrVGY8Ku6yTG1WKa9mGDMTdCjTSZmcHcROEPnDBLlq2wlQzGGdN0xBr7T2VCrIZeFVv3Ze8YzDLVI8TOTVhlYVEBYbldiCsIZvxXwdJyw2Wd0UVRxRFVGO8/EvpdM739gs8cnUmMQncz+BPn9/u79BpbzL29+lVVVZ4eqBVypCoQClQfBcD6Af4AGsa17WNmFSbMy0E+3H9v7hgFnj+MNUCpMidabOy1bIsEPUJ8wNjT75FBLfcw1RqX0SmsNYFuNPb5IR405WmQY0kvnH65RHPnCPyIjlWUPiE1NzQTMXJBmGOAwxApodoiarZcLEn2PyySamYOphHUWkZKhdqk3s+dOOz6NHkw1t/19tZ/4bR3nGcf6NVmoh9h4zu2t7fSekBCigplC1SFBoVSitSlUqzpIQWNt77+zc1+7sxibkJiFHoQkJIRAIKZAoBAIJENNylBQFnMQhl727c75Pf3hnZnedgKjUWq8sSx6tNF/N++w77/t9Pl9qILP1oc1wDsCGhuMYeIvDsjGsGsPXWsRyEAabmmBbGKbVAPgcKb9h01cn8n3pKfXk83fu5KKs1CWU+1Q2SAshjg/ySlgRA6Lizw5//dXeyuO7yHy4gLdX2fq7jW6gNB+cttF2mhkWSiFBCwp4F9fvDdLCihIUNVIVOmglwJWCktIpqIRYDBblPpHtKfJ9xWfveOb8U6ep/nRyIFG5qwxfAeigNxwDwADDo3G3g6itJoLaBttD4WIscANqk3rylkxqwZgwzOirZzbdvk4cYMQAK12lVKJP8p0uNNor8IL//CtBWQmovohYx7ZdXXzD+Egq5PeYttvyLjtaPsHvUlTCkruZFyqpIUm5qjhBiso8ZqK7ik0lUpCTSFbsZoqxfCGc2XH7tlntbCGazg9n04uz547WwABj1gLA7G0LIWTb7QTcBiAdvCfNst1hI9O0EUB9FkCH84cbjy16LN33BNUzcm71yZ33bCsGaDVcUQJahZyoRibYHzJu9xDBSyQr+obHkLsgaH9ZkZT2m/fsnc0D3e8qVkjysAiCRAgioYiEu5m3IlYud3DlgCgHpOKVTCVeVSKSGKHp7hwbL+y6c4e+vD6+oJKP57I35U/vPw8GzNQtBIAcAwwTbMcwGnNB1HWwG2C7DxfOCTARZj3oDhj4nPI8nHx9OnvdMnZBiuorfD1xYcc9L7DdfJlQ+O8xNtb6xQAACfdJREFU1UClHCpLEdHD+4m4tc6FK5Ci5PX34OGe3Ll9M83hd5/PXfS2+BJaGzv9MicTqkzKMinIEUaOMCrJqYSsBLRSqKoGNS1aqvaq2R8k2SDNxzgmXtj26y316nm1T0qTmfTCwqe7vgQddAt0sBFYhj7rBgH4hH1fLI836T9cnljIOyTHxWsWzrzyxdjCJfkBih6QTiyf2vfQPjZSnOjV5IBQjqhSROBjnNvKg5fpIdwEI7aOZpc9IVxOLOG/Fitc9sVSSUYlXbGksCaHq2KnWolozFX58X5VGyzniMzeP798bsUpKpbJx3PU9dzxnaegDqYJFsCMeVE3a24YhYMALMOqoxYWtUvttsB20wl87CYCB1DdtFwO5QzALEzvncpfU0zFsvne/AfU0X/KH6f7U7iDCZtxZVL0Ovvw+lBrrVluwfqGyeVWnzl1ba4nT5kz8PVu85D3tow7ldSopJFluUOW56kyKVPR/KfM5GTuSKEvle5PZm7MfbrrS6iDZYAJYNoNF35uuSXItOoAZptYmOKKPECuT8N1Fxq2iWzHJ0vCLOgHLPFmOTWUXta17Ln7t53ddFb5sUR35/AK0PcQaAGlFKionZr7OuKNb6tELUvc7yhW8xszLClhRQ1W1CDuzJSUECOFKJFgJEJQY6VSX9leZ+6594V8bzI9NJq9Of/1wRmogWVh/L8FyALHAdPNkNFty51oc8VyTHBshJDjBRQ4gMANejDBMsHCwGXkQpY/tkt3l1MLM8nu5IrF42fXTO+6b0c2MqrEWSVAlzuEClFWAqraWa4EK1pAqYYV3FRb6sSNt55lBS98AoIcEkukUiIV349+qUz+HMSOUyUoqiGpHJGFMK1GJeFKrhKsVIkJtVMbD0+oV0rVDrlM8kxPNtMz+uy9W82t5prrVzMkne9Lqb+SL36ogwE13bEAEFjIMcBuI7x7cTEwBzZmgmPi6At8hQlg4oAUxwTLAMvALGsv0ABgBuBL2PLE5uTQSHEwVxzMfZg9Ol2dGr+2LMdoKUQzHcXxnnFpnjBOaNWwonWK5Q5Bwx3uYdeAqXQKvkdYJWQsVttsbRdLCytaWHG9uWG5HJFVQuaDbKlbkkmhSmpaR7nSqZXnlYTvsyuiy5WgqPQI7FDhq1XHj/CHkgOJXFeOHqS3L/0bnARc0Q1wGqgOYLkhMs3ADgAECINbW9nK4D6BzfM429t0BrDAMT1KumWAY2BQmYPAdqAB76w7ULwxy3RTXIh5ZvHGmRUX9/1lHz2f5nsZnqAqXYoS4EqdXDUsjZNKhZRLIUEN8mpAdD2vYRmfeOOB63S7caM5lE4B+6fkEC+HeJkUZFIUCL4YoEVSUAlZDYjjHcpKovwkqXKhIjPA7n/iwNnVZ9feujLXPUpdnU7dMHp43WGYdkndCACBZTk6IMCzD+fOAJhejW/LpgCAK9xp56OEHexE8/xQ4KWneIfAOui6UwfQndka1MA5Ym28ZwPVW6TiFDPE7X5oz/TaM/vuf4WOZvguSozQlS5JDfNSiMUBFvh9pRyRVUIskYpKyEpYkYISbuvw2xwuFQt78progSivdsmlbrXaM87M4yq95VKXKIUorjMtRalX/vDi7KaZlx5+mRqi8oPZRPyx5XeVrMkGzALYcPFCAwAss+4yWv3j26ZYFsDl2MoOjlZxmtEoCCHHzUsxvS0K24v0MevonA11u2G5PqxZgDNwaOM76ZvSiXiC7qGEPnb/o2/ObLiw+4Gd7PwC001xUZolKJagOJIRSVYkeYHgvC1gQQn7NchtvPWXna3TsBpT1bAgBTmsFEcWi2GKDdLSPEkNyALBsb10Zjjz0tIXZ7acO/j4G3Q0RUdT2f7U6KKRQ0+/DTWwThlgQd22dWwkNBpgWWA7LQxuBMhG7toAPDVapiEWyytj/v9sf5fe8ZHfDoCDENRnG2fBR59bHgj2BDyf3J5bmKYGsmPxUXoR/dqSPdMrT747enjNLWsyRKoYy8uDIhuji+G82C1wJMOHWTHMlUhJI1UsEy7blxVL6KCFAC0RvBIThCjDkBQbo5VeWYlIfJBdde2K99NHp54+9cLju9LXJJMDCX44VxgY3Zt9GT4Bd3/KBseyLXAaqGHrDbAdME3s62xYJvLmnRfDgxCy0ZzADy84C3TPsOfGXzU1xut7d08Hf6JeN3TddFMcEBgNG8cBTb97ZuPoxpFrEqn4GN/LCj3clju2/ks+XltfO7D0gPIjNdeVY+I018VIPTwfYcUwp5KCFpE1QiqFBDUgfuOigRC1mFyKyXyYpokC301LA4IwLOx9YG9tfe2E8uXm2zcLAxwVz+cHM8t6H13/4Gr9SA1OuwFiyPDC6houp9U0dcNoAFiGWXN57qjFSwGODbM2zDpgtojlxXsYXheoN0nd5WkTIe94epkufxKfOZqmmwKBABwdoAbGEX1nYkf+6nymJ5XqTSd7x7iF3Lbfbzuh/lvf0DjOfLr7d7vKCxShj2WiBYbM81FKjFBihJKiRSHK8DF34Dg6KcJh3yIey+dre3774hfM8Yvj509VTz5///bR+aOJeIIazqdjY/nBzAtLtqPDtpvpZ3tmSS/Syw9sQgAIHN2sAZjIo5rPEcuCGT+3EACuAISLFHIAeZ/jIgHxHy0ZYq0xT21vmMhDCLo+5RpAA2qf1d5ac1D5hZwfzCRjiWJ/lo6n87HRVT+pvvHwK1PVL04/NTW9euoz7ZND6TdfemjHlrvXrvh5SV0sln6qlG5Ryz8rTdw6semujXsefOmd0YNfyJ9feOprc03jtDK1//43Vt6wkulmCnFqdGBk2dCSZQuWynfwb1X2wz+Q6xwxASHUEuKBzJZMhZYfPNdsHIXm3x0A+IlErUsHaL3hS1W4VJTLXgbQBAk6jscjvghwGox9jTcL+7RbxdTQslT/0vzQSG54JDU4klowVrg2Jy7mn7xt+fb7nj2YfP1o8e1J7v1jwrFJ6aNJ6aP3mHdfe2Lvc396dsNd68Xr2eKCbLJnJBUfo4bz+eFcMp5K9Cfk2+RX2ZdnDlyA017jrIkDmfBepqmD2fxG/853d1kd/pdiWZaFZbJt2zAMhBAgrxbWAM6AcbQ+ueH9zY9soBbnE/NHHutLJHqTmf58IV6kuxmui2FIWonJAsHTIZqJMHQ3Q8WpbE823ZtMDY6l54+MzF/2+NVLCrdk1j2y9tgzx2DSMx5hW5LuBjY5juW0xg35gXEOtD9W/zexoP3nshe0Xuk4jm4aFiDdsBCuiLMApwG+AjgF8AHUd1qflU4cevy93fe8uuXmv65ftHHt8PrlwWo1UCkHK5VYpTqwfNV1q7b8csuuPz7/xsjfPywdObfjFBwDmAY4B3AG4DzArPdAeTmiyMZRg2Zz6YNjvcxL0h2/9QbnlCOE0H8AQ9ydEEcU9yoAAAAASUVORK5CYII="/>
          <p:cNvSpPr/>
          <p:nvPr/>
        </p:nvSpPr>
        <p:spPr>
          <a:xfrm>
            <a:off x="3971606" y="1598521"/>
            <a:ext cx="955635" cy="3291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20" descr="data:image/png;base64,iVBORw0KGgoAAAANSUhEUgAAAGQAAABmCAIAAACySKMIAAAgAElEQVR4nKyc93tTZ7bv/Rfde2YCLuqS5UrvJfRkSAKZVNImySQZwPbuaq6YEgg9dHBR1+6SbVwB05sxxti4qe+y7g9bNiaTOWcy5/rZD4+yA9t6P1prvd9VXuXB7I+qqqqqwv/wo4AqgSqBCiADyAAqgAoAoALIqqIoyuu/q4IiAyiQzYIiA4ACkJXkpCSnAABkAGX20h6iKqAqucfO3QcFVFlVMipkZSWtQFYFSQVJUtJZkFRQMpmM9s9VWQFFBZBAzapKGiALkFUhrUJaBUkFRVIhqwJAFiCt5p6j/VNFBQlAAsgCSABKbj3S7AJnf/L+IKzZhc1f57zb2l1ZlrNZWZVneakAAJlMKislVciqkM7IMyqkVUhKMCPDlAwTMoxlYSQFTzMwmoWXWXgpwei8a0yGcQkmJJhOKRNpdVqGrAxSdnZtclZRlBwyVZEAFEWRACQVFFmVZFVRX79DCXKkXt9UQYEcr1lYMGsN837+OKxZTKoCqvoamyxnVVWe9/sUAFBVGSALakZV5VlTy2ZhMgMjSbg7Cd3PlNCt6QvicHPwocN7F229u+/irb//euObM71fnu756kL/d613qsKPPMKzwzcnLz2T+TjcS8NwCl5mYCYDaQmyGg5JkrSlqwrIUu7FaxKzH9i8N/yv1jaHTFJBW9H/BtbsO1BVdR6dOUCSrKSlnL8oCmQyMCbDmARjSXg+DY9Gsj29I1d9N+pOct8fCn1U277D1b6lNrilPrLVFdqI+1bgwUU4XelglrjYVW5mrTu8wRnY5PLucLe977m6u6n1i9N0ja//cPezlmfZ7hQ8TcGQDOMyzGQhmfNgzfHnmc08T//9tcy7r8z6Y1qFlAqp+WT/KCxFCxkqZBXIqJCZ9XNJkjKQ839FBkUGSQYpBdNxGH4BPTfiF733kWPRnQ2hNW7/Sk9gjcu7weXb7PJud/vecQf/Uh/ZfUjcc+z6ntM3/3r61q5TNz480ffJz52fNHEfeoIfOtp3udp2u9p31fk/qA/sdLVvIq6tdnpXN4e3BW/X3J28MAW9aRhOQyIJamY27kkyyHLu7YEqgar8d7BeI9N4pVVIqJAAkP5jWJIKSRniKiQVSKmQnQ9eBcio2TSkMhDPwPiEev9RUrzaX9/MfeXwbXUG1zjDi4lAsZtZdLhn44WHn/pG/xFNea7LTdFUbXiS8I8hgZc1LU//dvXJl1cefXXtyffe4f30KyqWaOzOHupKN0cTHv+LfWdu7DogrK1nl9WxlXWRJbXeVQ0tm44GPw/dOvAoKU7DswRMZiAtgSSDpEIWIA2QBiUNivxbO/qN9SnzTUz631uWpEJchXhuQ8n5I6gqSBLIABJIaZgYUwcGxs5f7f2h0be5MbSpNvS227+lif7g0r29scSBjky9f3zfuQefHurfTrFLa8IlOFtCREtQwVAd1pPsYge9zEkvcdKLHXQZFbFTYRsVtlEBSz1Xcbzv7fahTzuTaG/WRY/sPT/w6YHwtsbgFnf7WnfrugPBbee7v+4ZPTYFPZPwKA3TEqRlyKqQATX7hj++tiAJQPndXUtV5f9lzFK0LRlAUdWcXWsqIguZDEy9grtdQ+dP8X+vbdvialvhDixrZFZdffRpV8odnfacv/1DPf0+5d/sCG8kgivwyBKSrcQ5O8YZEaEQiy0kOgwYU4rTlWSknKSLScZMcQYnr3PyOhenc9B6Z9jiDJVQvkpPYNUvXe9de/B1V5pip/dfvLe7nllOtpe62hc3+DceDn3YP37+BfSmYTQN0xk1pQKAmov982Bl55bzW1ja6t7k8d/BmvtPRVG016qaE0Hq7I6jAsiQlWA8BXf7xo6fFP9a613h8i93+FYejn3ETrg70u6LDz6t41bh/lJHuLKWXU74Fzsjq8jgilpunZNeUuO1OtkSPGKmWJtDKCeYCpe4vDpQTDBlF5+/j9E2NGSsjZU6eRseMbpFO8Xa0KCZYkqcXAUetnv4ivro4mvPP+xUavwvfmzmd3j8G+r8Gxr8G3/hPup+fjoJTzKQjsuqNCsGJAlkDY6qxdysIqfe4DWrvpR/E5aqqnMK8zUsBZRZ4ZbJSCpkJZiagQfDafZ89LsG7wa3r8IZKvllYMt1lRRS7sboTkdoHdJe4eGXONkSF1OM+Q11/GJXZElXmuAmq9sef9NIb6wNrnb7V9aF1lHeFQ7v6ubotkMdO5qELdEMXi9sxP3LsMBSF7sCD1UQzCIsUuaKViK0FefspGCv8hVQrM3FV1L04qO973FxMpZyHBQ3E60VrrYVTf6dv/LVj5PdSXiVhuRUNpFWQALIKpDJyiooippJZ2Zey9H50us/gzX3vxQl97ipqQkV4hKMJOAG/6j+cOAvTcFNbv/ao53vd2Y8kckqN7eaCJcRbAnFVSCRUk9sqZOrwIPFjojdGSmj/GU3wUNdWfUQztRe2nlj8vStyV/7x09ciP7Y/eLorakz99OXjjPfdk+caBnEBzK/eh+7Lt6pCo46j3R/TIQ3OLgNe/0VGLsMjVS4hUVOppyMVCL+Uo+wnAovOtr3rhAnxHjtIWF3bWBzbdvGhvZt9ANPAu4lYSwB6Uxut1PTsqQJ6ayUnPXH17r0D8Ca74bzYWWzaRnSMkyl4emTRPAk83WTfzPVsriRWcfNVEcm0eaOvzhCayh6MclYScZKRsqxQOW5+3+9OrTHGV566f6HB7g1Teza63HqfO8XvZNHL3VW30203Jq40trt7n5+2tvjeCb52DvNLdcdfWMXYsOnz3eS7NCxnpkLPwt/78mcaXuC8zMNQsJ9anBPHbeZCizHvJWO0LJ6cQ0RLHcylZi/jAqtONK5q09tvnx/jyewqi6wssG/8aD/o+cgpGB0SplIQjoDUhbUrKqoAJrch7mtE7IAkpJz1j8OK+ePoMqgZGE6Dvd7X5w95PugMbjF6V159cmXPeA62LXZI6wgw2VYwOaiy2u5RaEX31zo29Pk23GM39UzU3t18GvhJXZXPYJfWu17uP9E1x7mhefy4P7OqWOXbuEnOvbfh/azXT/eTJ263Fd1pb8mNnLkZuLClR6Ce3L4frb1WPj7zudHu0ePneb+1j9x9Mb00RP856HHWPg57vatr7lS2cCsc4YXN4jLiaDVwdjdTMWVJ5/1K41Hox962jfU+lc0BbdcHzk9DrdTMJqAV1nIyACSPLdsaRZWGiCrgKzAv70bzovrc7AyGRifhjvBmw2Nbe83BDY3MOvp6X3Xnn9Z7S+v61xd47egfnNz50pPZLGzbclh+t07ydN3E7/6b6G34kcvXf9b30xz6+29h+jdZ/u+4cc9oRH0RN/n9CuKnXK5Qjv4GU8j9865W5+HR6p/6fzw4q2/+R/VxF7VX+j9/lby1MDksWu9VQ8zF/wDaOAG9jR7+XLn3s6RQwMzJy/0ftsdrz93Y4/Tv+rKw4+aO1c6GQsesqDtZUe6dopTbu+Tn5rY1bX+ZbUtW7lHB8agOwlPUzAlgaLJ11kbkv5Dy/oNLFVVUzA6BvTl/u88LVvxK2tP9n8akxzHBt91istRusQhLkIDpbXsSrJ9+RHuLz1TDaF7+O34hfqrnz2QW1oG0PBD5x35FD/iPNvzeX1oa3ik+ljXe+7Iaiq4uJZb5mJKibAVDZjcfFmduIgMlzjoCkdoUR236mTfTn6q5pfOD5roHecGvrolHfu15xv2ufv6xJEr3fsjdz39r05e7N57I3m89e6+QThKtq320GsdoWWN4lqkrbwustY79PfojLOJ3l7nW+m6vKKlr/oFxNIwNqPEs5pEeENSKDBbBPk3YSmKkitiSKBmIZ2Cl6+g52z001r/ytrAxvanP0Qma5qub0UjFdUhmzO6mGAWedi1h8Sd/kc13tvYhY6fnoHvaj8hvDhMDzX82vcD99LTFHn34uAXrsBqyrvMFVlRz69EfLZasQIPGRys3sHr3FEjQheQrI7gDA7O7OCsJGMlabuHX0IEK1z0Skd4JeVfVc9uPn3zU2YM74sfDN7FesePMo/rL/Xuj40f9D3A6/x/OX79k5vQHEtWH4itdUWWkIElhzvfG1Cbz/TubAisIi+tOdfx05O0kIKxDCgpGTQhNv/6HVhzQFVVBnU2IQBFhZQKWRkgBZAAOQHjz4E9zn1SH9hYH94YHNkXGttPBpc7mCVOsQIP234e2HL65l+PRP/aG//l+vjJ1l5H17PT4bsN4WF3V7o59BJtELaj3iUuZrmHW0bSdpIuxhkrwVlwzoLzptnLgPMGjNPjrB7jjARnIjgTwVkIzoIzVpwpJlg7wZYQbAnBlBFMGUVXNIprT/e9f7r3o3tw4gjz8c3MSdeVd5sDHw7KvzQGt/qfffvr4HsOusLJVSD+4obYul6p8cLg17X023jL6qPMZ8PAx2EsBRlZ2wqzkmYaqpyL0G/CUnN1KBWyoKg5YQYKQDotTWsePAPTz2HgKPuJ07uyLrzR/+Iflx/tcYRXkqFKJ70Y85c6Qksc3tXhF8SlgX03UudOsj/dy7TQ9xt6po6evrGnqWMbEVqOBxeRbCVGF9eEjBhjwDg9xutQQY8KelQwoIIJ5S0ob8F5E8YZtWseRNM/38F5E8FZ3GIpEbI3CKuOdGy99uDra3e+PxB4L/KUahnc13p3X3PkXU9wfYOwjgyXkXSxg6lEW5dzU46LD79xhtc7fWuO8Z89loUUjKZgEkBS0zIkAWSQ0iBJb5a35lmWpEL2zVJGVobsjJJIwNQEDB7wfnkg9F59ZHNorPras6+pSLmTKW3uXOkMLG6gt7AvXQOp42e7fhzMXjzbtff65LG2e/t/7fvY7V9Zy61B/RU1PjsZKSe5UpIrJnkzyRsxXofxOs2UUMH0n8HCeRNKG3HGut+b7+LsB6+v+LlrI9W2/Jb0s6flA+HF4bbbrt7kqa5kkyuw2s0swYPFtfxyd2QN89LV/rjGRa/BfEuOcrtfAidBXFFAVSFXdlIgI03KEH+z6pALU1kVsq/ruQAqKAllMg0Tr2DwOPN9k39nbWAz+6rm4qPPHfQyLGBDvMbjvVv6JPe5nu8ijxvaB133pGsnxG9jk43XHvwda1/iohd7+AosZHWwpbXRSgdXXB004KzRIZqRSOFvYfEWlLehvAXnLH8IFsaacd5EiUaXaMDDBU7G4giUtz35jh+rv5E61zl+6lIfMSidbQq+e/z6++7QctxX5giucHs3B58j5x997GAW1wWX/hr9aly6I4GS1fLchASqokJSgoT6W1gqAKRBzaqzmZEKkFKkFEwkYNB7g2zwbfd419Gj1ZcffY6FirGQxc0urYusOcDsEF64u8eP1V35tG/iQuhhHT2MNwub8GBxXUdFddhYFdI5RCsWKcRZPSWYMEaHs3qC1yN0AcbpMU6fsw7e8h/DwqOW/XSBq8tcTf+Z4AsIpsDF2ZyRRbXhdRduftsb/yXytP5iT7X/njM60nwq9mUz+27L4689zAo3u4yO/3T23gd19DLqyor2AWcSHibUFzKkVVCSyaQKIL8Z4fNyTQGQQJW1PFtVQQLIQDYFQ/yT+trWtXX+dYHhH73PvnOGl7r5Eoq2kv5lrY9+5EbqDgW/6B473XbT0TZIMM+p+sgaMmQjGB3KFVFddkw0O2NmginA2AJK1FOikRQMpGAgeSPG6ecWPwvrP3HDGs6AicYqpgDlCjC+kBL1NeECgrZ42MWkd5F/aK/vYXXv9DF+qPlW/NIZ8ceuybqLdz9x0BUOtpwKLRMSyM/d7zTQm+q92+j7DRl4LMErCZJJKZWrTb8JS5rLtlXIqqBIABmANEzdmrh2mN7o8ZX+OvBpZBRv5Dej7SVOuoQMlp7o+fDqner7ijc2etZ7u7bjVfOVe186gxVk2OgSTThvwKOWvbSxmjNV0wtIoZASizC2AGUKMbYIY3Q4a8Q4I8aacW035Cw4Z0F5CypoXPSzdmeYu/75zux9IylaCN6K0EZH1L4/WIRxRodopjiDi7NhPmsTt2Eg0xR72RS+3xR9frDl9hee4NLqthIns7KR3eD0bbgBJxqY99zBVbVtmx5OBdLwPAUTEqQBFPgnWLnShKqAAhkZshmANCgv1P5fmC/qA4sPCUtuQoMruInwr3aFV7tDy3+ObePHXeFn9eSlv7beqetNnnB417uZRViogOKKcKEI44xY1IYINlQ0o1wBwRdgbAHOFTpjZpzV14SLSN6KseY3YPEmVDChwmsu/yYskjfirLEmZCSFUpSxoZzdGSupoQsxtsjBGx2MxRkpc/qXB4erhBe1/gfVjcE1Ht/yC7e/YidJeqzK5V97OPZRR6rBHVx1ILLpqP+zMbUzA+MpNQmgKNJv0h0FlLSs5dcZNSuBMqMmUzDivYk1+NfXB9b2qVRjdBUVXnLp4XcDcPwo/1HPdLPvHhZ+6oyM1J/s+9pNb3SySwnOggt6hNehggnlbVoAQng9wesJvojg9QRn0EQTxpox1qpd+Gud9Vsu/w4sgjOQrJ5i9CRjxGcfq/12nLPhnA2jbW6hAg8W13LLzt16r5FZd6LzL4PyUe5Z0wO4dKznAyK4yBFaduHOp/QLvCm0zdO+zHtrbwZGVQBZVt9ogwLkaX1ERZE0B0xCKgWjfS8veVo31AWWtz357sL9T+uji6lIaYfU4A7sPkp/9XPoi46xg/QwyU876qMbncIShC1GBRMimGp4MyJYtDiN8yac1RgZ5svLOVI5y5ojJehxQf9HYVGMzsHoKEZPsnqcNWKsWYOF8SUYX4pEbBRfigQNRNh44Poi3G+rDa/rTRwaTF48KXxH+lbX8qsa2fVO72puzH22//PaSHmDb9Wtpz4Vslk585vCcR5IuTp6VoUMQApejUHsdPTLxuCWY9ff6cySTnrZT1cX1sdWtL/YfwPO9k6d6nn1S8/0If/QXje7DAlbEN5YxZtqhJIqoayatyOCBRX0uFBEsSaSMef0d+6y4ZxtjtS/hvXvi1INViHFFpJsIc4VYrwOFQwob0E4K8aXVEWsBF+CMiYkonPGzGjIeDi29TGcZocdnpatDfQWrHVNY2T32b4fDvK7upIOd7DyQHjticAX45leGWZkVXoTlpoT9RlFjquJFAxzjz3u9tV1wbc70pSbXeHml7iEEoopI0Or8da3j4tfnu36pjvuQVvK6jsWU1EzKprRmK1KKNvPl1bzxYhgQcUigi+iOEMOFptzCpyz4Tk3NGOsed7i59vLH1LwBpLVaaRmYRXigh4VDDWcAROsVbQB5S2kYMM4IymaSK6E8C8+1bu7md1+uveTrnjjLeXEY7jmG8ZrWiovPPiQGf/B1b6swbuJe9CUgZGMmlLf6O6oIEmSCpCBdBKmnivdhyPvOLyVV+5/e+HB13XCCoqxI0EdyZVQ9CJHeNXJ3o/9w/841r/ZyZY4OGtVSFcVsSJ8CSLYanhzjaDXgrTmIzirn2dWOd+cYzHPrbSVmwjO9Idg4bwB53Q4V4hzOpzT5VxV0ONCES4UkNGiGuYtlCvCRHMNa6lhigmmojG2xk0vP9K39fD1nb0zJ7unjl978i3FlLmjFgdji8axw8JOT2hVc3jn80x3BuL/JEoBVFCykEjDSHDwgKd1QzO/sVdtdNLr8FApQVsowYIxBpKxOrkyIlxJhCtJutjBmXHW7I6VE3yJM1aGCiZU0CM5UZ5byZzsnL88LSvEeN3/F1gIr0N4HcLrEd6Yc23egAtFRDSfiC5E+T8j7AKcNyCcGWFLCa6yxmdz8ZVI2PLLzXfuwYXIc48jtAinixyxQpw1Nne8E0vWYr5FDu9a783GNIzIkJ6XG8oKAEiymoXpoTRz0P9Jg++91kc/nrn9sYNehgZtGG2hBIszZibYhQj9FimaiGgxQpspsQSJGKpDhXWdtir/f1FcEcHrcXZWlAuGeezmhSShCOMLZy/d/F0yF93+CCxUMNQIumpRV8Mba3gzwhYjbDHO2XDeRPB6nMsnhIUYuxDnCknRRAo2XLTvC5kbepeSrP7YzTV1/HoqtNLNlTs5M87q/+HTeaKbveM1x/t2N4Q317bvGFIjEky8IR0AICVlUzAiPK53XVvXRH/YnT1CRVaSdCnOFDujdpzVI/RCQlhICAtQsWA/W4BwZke0FGPNlGAi2UJXVEdxeooz4KxxVjQZUMGA8LrZsJ3Dh4pFiJCvkcJ4HcEXEXzRHC/8t7DmRf1ZqZHLurXni/oaobBaLKwWzDW8tYYrRthilLPn9g1ORwqFGLsQZQoJwYjzpmrGSHaW/BRcSHFFBKNz8JU4XU7QFoI2YIzB1VFZHV5UG9sSTTrdvvW1wbX+u5gEw7lcWoW8bAZUgDQkxqDvKLfd6S/3jyCnbn1FhpcQrJ3gTAQ3b//mdbigRwX9/M+Z4Ew4a5zTUPOkkwnjdYRYWBV5i4yV7qctRKe5WliIdxhquCJSNCFsoSNWSAgLqukFhGAkBHMuDLF6nDXirJ7gCwhhISEsJHg9wZUT7OKqiAWL2rCYaT9fiHWa9vP5WDR/P/NnqqNsP21BBAsimDTtQghmXNDjXD7O5WOcEedy0g/nDRhfiHOFOKvHOTvOluCcDeOMhKirjhRQXIWDXuZ/8ePJvg9qQ8savJsmoA8gKUsgpyEPVMio2QyM94ycr/Mvc0dKxBTlZjbjkUUEayM4A8HnPlvtM9c+7flpMJ5jpMmCN2FxeozPRwU9ytmpWEUNp0OEwv10Ph41EbwVYfQ4l09E83FBTwhGTDTnHsgaccaKs0aCL9LMmeCL0IgNZytqwsUYX1LF6GoEHSIaiE4zJRZh7MKaiKGKNhAxc42gq2L1uGgjBDPOG3AuH+cKcdaMc3aUt6GCCRf02qaJcXqUt6GcHeHMCK8no0UIm+/k7WSk8sj17dxMFeUva/Cv73x0XIZxrZmcp6qQUVMZeHqG+aHWu+rivQ/aRr7F/MtwupJg7b8P67VEnA/L8vrF60Cjx6MmVDA5ovZ/eBd6OosdvNEt2vf7dSRXQrB2lDERvJUU7Chvy1kWZ8cYO8bYMbYY5024oCUARRhb5BZL3fwyLFhGMmZPzEoxdiRgohi9SzSgTCHG64gOQw1XtJ8uIngrIZgJzqDpibnggPMGgtfjXG570VJ3DRYh6nBBT9AWiq7AfYs6s0QTv6YhuOFM5NsE3JchK2vFvwzEX0hC/dV3a70br2eIBnE9GVmE0+U5N/wtLNO/gjW7Gb2x8dWwJpyzIGGTRyj30OWkz075yhvElVSk1CGUYawV5ewIa6+mraRgm32aVeOFc3acs2gfGMEUkLTBTS/1hFYdFDbgV8o93nWNofUOfwUZsXhiFpzLx/h8jNdpb4bkc7BIVkcyxlw8EfQ5WJwe4/Ra+EN4I8Lrcd5AiiY0ZHTxlUSw4uydXe3PvqzzrzvQtvPBjDcNrzKg5MkAM/Ai+qi52butOfKuECfwUDlGF+N0KcGW5GDNlugQfg7WG3uT9vrNmzkDRHmLM1aG+s21oWWHwtvPiJ8cZT50t66jfOUUayMEIyIaqlhzDWMjBTvOm3BxISIsQDgzwtpRtgLlyjReWKjIzdqxFssRdtv1F0fHoCMOfT0jZ07GvkSuVtTypXhkIcYW4JyO5K0kb3XwRorTU4xuPixt89UK/Binn92F9Aivx3kTwVvxiNnBlrjYCipY2SM5PP4NjYHNgdtkCobSEM+TQEnDyFn28wbfmraH/zh943M8bKcEG87Y3wzwpv8R1nzTmw8LCRU7/cvPd3/5JN2ahoE0DHSPHjvIbMKCZlwoQmOFVaweE4oJvoTgTLj4Z0T8E8LrEM6KcmUoV6IpdY9gd4crDjKbHsmXpuB+FqazMJWB0ZtT/oPMJ85gBUkXOXgDxugw2kJyxQ7eQHFFlJY2MkaKNc1lqVoKiXHG3O7M6xBeTwp2jLUSnAULGyi62BFZxM/gh8R360JrjrC7JmEwAWN5KZgehxvN7Vs93iW9mUY3vYmk7Q5Ra6XYZmGZ3oT1W9UzP5bNF1YYp6c6StDQokP07nHoyMJzFWayMJGGh8wzpyO0COPzsc4F1XwB2WHDaBvJW3GhABMWIEI+IhQiogERDaigxwU9QZtcgRWhBw0JGMqAJANk0iCDEocJ/tkZh2+5i7U6eQvOmhHainM2UjAQfAHJ6knGSDJGirXMZam5sgdn1IS+FuwJvgRjiwnOgoV1ZMTk4ZecuvVpy5MfneGlnsC6B9lQHJ7mJeF559MLjb5NTfTKzqSDDK7wiJU14SKc1XJgE8GZcsW5PwqLN2Ccviqk8/DrQg8a0vBUhXQ2LQFACl6OANfIb8Z4Hdb552rhLbLDXBPWO3kbwRkwXofx+YiQj4pFiFiEigW4UETQBndkzRBEp2EyDaBqxV2AaZh5DF2O9lUu1krQJoLPTdcQooHgi3BWj7Pmefn8vExegyUu1GBhbDHBl6C0Hmf1LsGKB4ud4Y3X5UZneLErsDr24sQrGMxLwL2r16l676bzg7tahr6i6MUYXUyJxRqLnN2+hqX/PViv6yfan6RoIgQjyuq0MiYVWtb18mwaRmUlpRU50ur0FNw+GvsU5yzV4n9hHfl4rAhl8h28kWJtOGPFOCPC62d1bAEuFFCCyRVeNZhuj8N4BkAGSMSzKihxmHwos03s+hrvW66YFeOMKG+rok2YaMAFvWZE+Bsl2d/CwoUijNPjnA3n7BhjQOkiijOQtN0RWS+mnA3CGodv5ZU+fBpu5k1B52nhe0/7Rv/zb48PbHOw5ThTTPBWzVj+fVgIU0SKJipq1l7jvImKWknRgjE6Krj0XtafhFFFTWoNEQnScXj6s/gNTpcjQn61sBCL6gjOQDJGirVp/VeMteKcDRVMqFiECwUUZyADi9rukHF4PKVMpGUJQMnC9DQ8br3pcvjKPYJhX+C/HF3WGt5MdJSiUSMqGBButsqYq8SaXpceZ91Qg0XwxThnwxgDxhZRnIFi7PJgjRwAACAASURBVERwRevID8dvvOcObDgS3jMBsbxhaG0O7nK2be7MOJxMOckV59jnYOWS238jZr0R5knBRvBWJKKjOIMjtCh4vykBwxLMACipTDoDyZdwt867Bw8s93RVEtHiGtZCMGUUX0axJpLV44wVY3LyGheKcKEICxuoUMVBesedxOUUvEipSRXSGXjxOBGua9leFypx8fnOjqKfQv9VxeqreSsStSKCBeGs2qXl+bncY65AlKtP6DFOTwo2jDVjjFYsMVJ8aU2g4tjAe23Pv68LbXVc2f4M2vMGpcOe9k2ewPYepa7GbyJF0/xi0yys30iH34FFRa3VkSKE0VNiMcHnPk+Cs1CMrp5dcpT5bBL6MzCShNEEPE/DsPDkXFPo01puHRK27AvmE4LZIS5CwlaCM+CcDmfNOGPV6l8Er6c4g4MucfqX13u3HWz9cmimT4K4AomhsYHmC181e989QC9zMwaKK6JiBqrLXi2YZ2GZ58PSjOjNRD0XW0nRhHFGnNWTvBFjDBRvrwnaPfwaPkHVh3c4rm68lTmaF52ocbStOcjvYmcIJGylYiaEKdLMFc9VAkxaNosKJoQz/ytYBJ8rExN8McpYaiIWnLO7omVoMN/DFLvbll67+cMY8Cm4mYLegYlTzcH38GtLqFAZFil0dBZSHQsxXqeZc66AwxcSwkKCL6A4vYOxOfyLDtG7Bqe8L7I3MzCahfFMdlqFqSTc6ho6dDi4Hb9S6mRLCM5UxehqeCMqmhHRgPCaKVlxzpLboHkdwutzjbjXqbteS3txVk8JFpQ2UrwdjZgpelGX1Oj27fD4N7Cje/Pan37h9K861f/Vtac/kmw5GTVWc/mYaMBYM87ZNfWgOYJWq51fGJgPC2VMlFhM8MUoYyOFUoIrrQlbq/w2N728LryyNrCktn3NMfrLs9G9x+jPGv3b6nyra0Or6rg1ZLjE3WnEhD/tZxaQHRZUMGGcEeN1mLCAEP9M8QscrMEdXlTv39w/eX4GhpIwlVLHAOIAigoZGUan4MYkdJ7r/pbwLSUixZ6ucoTXY6IBFYty5Q3WSrA2QhO3vA7hdbOwckkCxulRbiEhFuKcjuTNSNhC8XacNRJMWSzV4PTvqA2uvnj3vbxzt95zBVZeefjjqcE9BFNBCEZEWICKBRhrxdkSTZfi4kJcKEB5C8IW//ewENqM0FZXbBHJV+Bs2aHud8PDB/sSly7d/KrO9/ah8J4hCPKj7lrv28fE9yMjWHTy58OxT7FgGcoaiJi1ijUigg3hrAhnxngdISyg+IVO2uYJrDnfhUzBozTMSCABKGpGURIAMigqpCGTgomHmWhdcCcZXIrRNjJqJMRCXFyACX/CuXycsVJMCcXYCc6CcXpEKMxZMVsyW3XQo/xbVEchwhZirBmliwm+BOUKCNYeeUU1cbvdocUnbqzJO9G/yRle3v58/y8Dn6DhUpw3EWIhxhfOWpad4Ey4UKDBwl7D0mOvC3s5dqRgq2aMOGcn2cVVbRVHOnfdg5ZX8GRwKlbvfd/Z9nbLPecoCN2JQ67WjXVXtgZvuSfg5gj0BJ+63fRGLFKBCiU1gr1aMCO8Eed0WiHfGanw+LYNyZ0pmMxCRlaV3HElGZQMgKIN66kJGGOfHnF417u5SpzTEWIhKi7EhLcwPh9n9QRro5gSgrVjnBHJ1WmN80s0KLfQ0aGvjhSgjAlj7ARfjLD5BGtrG953suczd7ji+I2lefWxCgddwcbJWn4zFilziMUorUU7vZbW5rydN2gpLsXaCM6E8fmaAeJCkbZ9IEwRKhjwDjPCFjvCKw+GP3whdcgwoZ25uJu5UBd650jHvqcgRF4461t3CLcaVbgLMCFJE0l4NjjldYe2IUxlTXfJD+xbVfT/cfL5JG0gQqVkYFVoqC4Fwxk1BQCqrGiTxOmMok2gqQCJbDIDEwm4eSi42+ErcwtmXNBjMVO1YKwWddXCW4SocwqL0HCp5nQ5YTgrvuaJauOstjDjvIliSi7d/rL1/t/cEXtDhy3PEy0maTufwj3cRixSQgk2jLaQvDUX8DRes9UFnDVTrI1iTRhfOA+WCWeNzo5iTDTvZwwEu7g+tPNxNqLCFGRVUCANE+KTA85rW45fx0ehnxltPNC667xvP8AQpGe0Gdc0vHqshE/0fvGPQBkas9VfNxKRP9WLi+rptYf53S8hloYxVZu1U3Iz6lpfL3ckBmA6/WoGnvSPnKv1rnJFrChdhIiGKtFSFTXVxBYiQj7BlZJsJcaa5/Ul50mf15mQea5NRzFl52992vbgK3fE7hEMeS7eQoaLo1nKSa/D6dKcBOVN/xqWieBMGGtGOHMua+MsOGN1x8p/aClwiyvd4e13MoEEjEiQAkUFBVR41T90pP7y9otd7gm41TF28kD7p6dDP0hwT4UZWdaOImbjykgC7nrvOOsjmx1BKxXU1YYXE5dW3J0+k4CbKkzPHt3LzWvkzqSpkEgoqqqdHFJmYOgX5ova0DKK06PiwmpBXy0Y0agR4Y0oXewQyt+E9TqMzN/l5yIyxZSd6fu47dH3TrqEYnR5DsZChOxdsosKryFpO84aNfn+BqxcSduCs0ZN02OsFWGLZ4eEbDhTjATMbnaFJ7B1MH0tDsMpmEnBNEBWlRWAqWlZPOv7rr2reQbuDIxfOXDt63uJYAoezsDzpDqhQlZRJAAlo0zE4UHXyM91geXuSFljaNPFjr9LcBNgGCCpNTiVuXPBuRO+IMsgySADzGQySZgYGL9a59vi5ktIoRDhdfsZHSoWY0IxQptJbWn/AtZ8UtpFMWUnej7yPvnJRZcTkaI8J20jQqVdsmcWlp4QzK91x7yW31ytPfdc1oqyFShbgXJ2nLHWR5cS11Y+lIIT8CgJ0xmIZ2BsLP4QQFGzKYDRjt5zbPfJDNy/8zJ4KuCKw8sxeJqAh+LglUcjvQBJbeJVhul7E5FmeqsrsIK69JcnaSGtPgGYAkiqIMlKLoWG7OsT2iqABKMyjEowlYTxaXhwJrrf6V+OR4yEYKxmi2pYCy7aEeaNdvdcnJpLaecgzl0EU3a89xPv0/1OphKP6PPcbCkVquhIO12RdSRt14o+c72J2Z77a1ivM2fWnIPF2zC22BlZFHhYMwV3JUhKICeUV6/gRrv4M0BWTikA6anpR/2DXhmePnkVu/GUTsDYmPy44/61cM/pKelpShoHSErKpARjvSOXHW1rXP613jsHEjAkwVgGxqalYQniCuT8DbQzJWpu+Ceh3Hw6EZJhKANjcXh5YyLk9m5FfDa3aCNEQw2tQwUTyhWRUf2bCv4NWL/hhfMGgik7OfBFy5O9TnoxyZjzGvhKR2iRmHDUspuIiI0SjRhbRIgGrQ/+G1gYZ9Sqi9qv1EYwEMGGMaWEb+mt5KkkPNZKJ0ll3HvdecL7vQzTs2fYk6MTg1kYmk49kuBZ/4MWvvf0g5GuLExmIDmjjifgWQIGH0N752SdM7C4nt4wBl2jcGcGHozBrb6RSBJeypCdPWcsq2pShWw2KwPEZxTxxLU94c5DU/AgBfFXMHyht5rwLXMwFkosqmEKCNGACPl47PdgCbNuJLzu/s7BOnPr68sP/0FGFjl5e16TsNwdWspPO+q4zWTE5oiaUKaQjBr/B1izE6GoYNJguYOrbs2cUmEYpLQqgQRTJ/zfXuD2ZWFi9iB5WoVkWh5XIaHCq8l0vwoPZRjJwPjLzKM7L6NXu+oOBz53ezc72ld5AusORj441+nwDh5lnx+7OuBsu3FgAm7LMC5JM1rMUnLz2AAQl+HmqWvfn2nFn0wNJGFmGsZ6pn6ti6xHAzqSW4CxBY4Oo1ZQ/MOw7nx14d73ZHiJR6zMO9q10R1c6R+p/qX/r3jQSgoGSjTigh4RCtHfgaUV+Q1aSzmXMAo2jCmto1cF7yJZuAsQV2WQIflgOnCewSSYklVFViArgQogySDJoIIiQUKC0Rm42fPs3M9tPx64tucU93lt26am0NYz17+ahK4EDI5CR13bR472DXXBLSe4b26NXUrCTRlGAUCWc1FLUQAgq8IE23n1yas7UzCegKlxuNc5cfiAsB7x5TsFPcboEKYIj+kRofDNKZ03YJFRI8IUoayOEHJTnFik5OrQj8dvfOaklx3uXZt3qu9dT2BN2+P9pwY+czKlpGDAOR0hGhChEBUMWkks1xDnDDg7Bysf4/Nzwz2CDWPsRKDsYGj7K1nIqs8BFBmkCfWhePtaEl7lArMKkgSKAjJASk2lYXw403m5A6m99J7vRsOQHJ6A8BnuS8+l7czdgxkYy8DUKxg8xe11t247RO/ueHzk8KWvLtP7ns3QaZhJA6QgZ1eyLMuqlIVMAqYSMDak9vZMnD0s7HQGyxy00SkYkYgBY81kh2U/XfA7AX4WFiHOj1lGQjDjdKl/fN/hrl1EYNnxgW151+7ucfvWn7vx/cV733r4RSRv1NwQyQ065WARnIniDDir1wQ9JizA+HyUt6CcHeVtGGt1RIrrfCvEh41ZeJSUX2VBTQMkICtDUoW0IoOqaCNz2RllOgUjt9OX633bHW3rT0a/ewl3UzCRhecjkx1PXoZleCpnFUmCNMTFu75rsWMvpBsqjGXggTDoOub7a+fory/hfgKSknauSIG0BAk1k4LRYRCv3drrCawhvMVU2OIWrCRjrg6aMcZOxkpr2NcFqN/Aym1/ghnnTQijxzkLKdhwupRP4XXcVrJ9+eX7n+YxL6rcbW8fFT8PjxEOuoLiDEikkBANuYFHzo7O1h4ozkCy+px04PMxvlDr6KK8DWfNTtZaF1lS37Z9HDqSMJoBJQOQlkEFRVZSsqyqCgBIGZhMw8i9RPAQvYtsX95Ab2ryf/wwfiMNWRniAFMAIyq8BEVVAeLqTApm0jCTVKcy6bgCIzdGDzouLmkO7+x6dXoGhrUxWTmryAAJmBmc9B9lP8Jaih202cNbnZyZjJgI2oIzdpwtQbkSXCjNzdH9s2XxBoQpIgQzzlkQ2kjwxQRfjNPlHQrpCq13edfRI/vz+pNN7tat9f4Pu1OHcL+d4gwYo9NGeWZhlczC0pOsjtJEKWdEeKNWqMU5G85YsbCBitgdvmWBR2QcHs7AhASQzYIsaZ6iaiIyrowmoO+I/7Mjkc98j/E67zuHQ18+l/un1REFpgGmJBiS4KkEw2kYTsDQDAwn4ZUMSQAJYPSk/+OD/tUHwmudV9cPK1xcfaooCc3rUzBc3/pubbjSE9Xj7P91CiaCtqAhPc6aXbESUrDXMDaML/kdWLPFPw0WxppRxkLwJRhjd/CLO2XS6VtT59vSO9Oc9xh+bfS/72nZ1Z067AhXav21fw2rMAcrl+4YcukOayY4C84Ue2IrnaFNDyGYgKcyTChySs5KAKACpGVJAiUJI6GbjoNt78WeHo1D/zT0vILuGXiYgREJhscz/R0Pf7163Xla+OF09HvvoOv2VGsC7mVgNAvpDIyHehp/bnvff/OHM/xnvwS+ScBtgBlZSr2aGUvB04Phdz18McH9H0z8vyhrILkSnDWjtOZfOaHzO244CwtlDaRgQxkLxhbjbAlKlxzsfzsy9ZPTu7rB++4D5VzeS2g9xu9xXd3FvKw91LXBwZlnYen/CVYRyRY6WBPFWua6L7iQ6/E6ovZq2lZFl2ORlaERfAqYvnsn797zA8xoE9KTmXQKkkPJ63Xnt7V0fCfDvYz6XFYnZZhOqlNJGI4++flg6ANXaBsWXLPXayPp0np2Sa13xcWu719AbAJeJUDKQDypPpfg2YOXgcYrH3B3mzLyc1BBBmUGhq/e2utiF+GCHovqML6UEipJ0VLDLKym/4zx+drUxb+CNdc6QGgzzpZgTCnOll0c/ujXux+4fGuOhD4eh1DeFER/7dzruvaXtof7fr2728mV4ayREIwIb3x96oGzzMHKJdKcNsVtyI1asHqMNaOcvYqx4/xS3L/4ZNf7B65s5gfqAcay2bQKIEF2CobaBhoPR975JfzBs0kOYEb70qgUTIkPLjT4trsCKxD/GozeSNKravkVRJu9Lri4IbD2YPCvz+HWOExIKoACSiYpwZOrN/5+KPS+Ak/TqWkJpASMhp/UksGlBF+MCiaMKUUipRhtIQUDKRQSYiEu6Gs4HcL/85BmrjKjdaRqIgacs2GREge3KjKzr0FY4/avPS18n4DevDjcj9w91BTYfoh7OxYna7l1aMSMcXqELUYEGxItQMUCLdskeD3OFeaSoTdKHIZc1s5ZMKGYFEpxppiIlNQLK05GP4/Dc1UFUCUVRl9BVzO9mwhXOoIrDl3dk4ZHipqUYPr2VMTdsrMhtNrRvuziANo3438Jvc9kUXxw5Fj4o1r/Co9v+dmOH+JwDwAgC4qSmIK+U/27nP4Vd0auyTCagalpeNyfOE35VznYEoIzOdhSiq6gIqUUXUwyRm28RWvwIHN7nzamz5m0GXqUNRCiDhcKCF6Ph+2Uf3Of8rMzvNjhW84+/nkaHuTFYexxRqhr21AXXNqTaXSENmC0jRRNs7AWotEF82DpfmfkSDNg0TKXvqOsoTpShDImT3jLNDyTAUBKKfDsYeay07sRj6xzBHZcFRxp+TFAfFJ5fFz4Hm9b6/KtEkfdU3BrBkayynQ6Oy7D2HOJP0jvqAuvbAxs7n9xGiCpyjCVfPKL/8eqltI6YTV/50AK7s3Aw2m4cwcueJgNJF3s4I0OrthBl1CRUipSSjJWbYRmdrLhN7AsOGOlxBKENqJcASYsoLgiJ1N+KPpJeNTjCC2hvCsGZ/wJGM1LQXIS7v0cfqcxtDL4DD3cscvJlWGcHuGsKG/RRifw2TlqnNW/Cet1iYMQzChrQFkDzpsIwZyrygfXjsKNDKQBQIVxcajR3b6DfX7pmfxwJvkMIA4w/TQeo9o21QlbjkT/9gJ6svAcIA5yFmQFIJuEYWHkWG1wh9O7+trAvgwMpWF8EgYbWz7HQqtQ3/ITob9n4E4CBoeBDo2giK8cY0yuLivJm7V+LUkXk4yV4ObGXPVznjg70WrBGSvKWBxROyGYqyILSVbnZEoDI/gv3V86Q6ua6B2v4GYKxvNSoEzBUOBOTYN//bHYp+ExjAiXYYwB44yz05umeVWHfwkL44waLFK0OGI2KmoleKsrtHYcBiRIZrJyFibbB3Fn67u9Ex3TkAaQQE2npZGBl9ccgdVEZFXo6fE4jKakcVAkSCZAVrLZdBImxuG2O7Cb9C8/GfswDvdkmJBg6O5MezTedIDfdTL8Qxx6TtI/uNq2O8KrcLqUiFn3MwsIURuYMeOMFWfNOG9CBQMiGhDeiHC5AD87V2PBWGtNxODqKCUFW03E4OCsRLisK1PvCb1TG9jYMrgvAY+TMJWXAEjBxP3kNcel9c3hnb1SvSOymOJLNRaa7Mw1O3Mlmt+HNfcnIZjnLMvlXzsm9QCks1k5AxPee476yO7bMj8NYxllAmAmDg+jw794mBWYb1HX6NUUzGhlU4Ckok5KkI7D1AgMNvJfOMKVzZGNCXgEoEhyXILRCei81F198No3Y8A2+Xe6wqsprgLlLTWCDovpsWghLhTNjqeac+MHgknruWoBfnY4wYaxVkosrmJ0KGugxBIiXHakb7v/xY914S3u1s23pi+kYTQJibwMQBqSE3DzcOCLuvbNrU++OX//r3ioFGf1uKDH2RKUK/t3YP22M8YaMNbsDqybyAxoOVwKXl4eqNl3ccWlO6QwdH40cUuG8RQ87Rk/5wgtqWdW8g+OpmEso33LFaRVmEnDzCsYfgo9tcxuZ2TRIXZrBkZlBQDSMozOQM9Zfu/pSPUkiLWBjXiwZH+wqEbQVQlFSEyHRQtRsQDndLmdWpuIFCwIa0fYYozTY3xhzgc5G8ZayZh9XySfEA0Ea6tpX8zF8WN9O9z+1YcCH49DTwamJFDyJIBpeSYJY+KjX11X1zaxqzuSGBVegrNGDRbOVswm0v8dLJQ1zOdFCGaCt9aG3h5PDUA2q8qQhjFhtMkRWF3HbHK1vUPfPD4NjxMw9kSJUa2r64JLL0a/mIYOGSZUVZWzkgpSEqZewYP+1DmsdY0jtKTlzj9SMJ6GdBaeDacid5Jnj9FfnopUjwJbH1njYCwIW+jsKUZjpipeg7VQm0qeB8uGsKUIW4zxhZiwIBfdORvGagHaQEaL0Ii5nt8pxBub+FXOtiWRe/UpeCpBWgbIk0GRQElC5kX2ZrN3R21gUVcSP3x9ixYUCaYMZ8u05Pl/dMPfXBhrdvrWPU/0KnIWANIw2vnycG1wtSe0ytO2hb1zOg1jCZiYgSfH+C8b/Ovrrq6kbyMS3MvACxmm0vAyDo+fq3xt+/a60Ia64JbeyXMpSM6oyYFnbQeufNDo3+Zp2Ra+d3QEOLd3iZs3YnwhFjPuo/WoaMaihfgsLJw145xNO1k8CysfE97K6QatqSOaMdGwL/Qnh1DeOoScHvi2Lry8IbB2WGIkGM+oWRUgT1LSMigSwDS8aOuvagisPsxvup5FqEhpldfg4BdjdLF2PiYXL98cyPpdN5zrBlHBtY9SHVnIpJWMDOPDSuuhwLZG/5ZbiXNJGE5BPKlOpGH09lSgoe3DxuA6T/vyU+Ln3aPHXkDkzuRlerD+sHd3o3+tp2Xd5W48Ds8ms1IaFPHe6borW5tCa91tGwYn/a+gx+Nb7mKNpPaVB0JJNWfBojpcKNAGSrVhNm0UHmHtCGdFuYWYsIAUdKQw+2ELeozTO4QSPFTRIx+sD79LtSy+dvP7NDyUIak1KPO0L/NMS5CB+NN0oK51S3NkPTP+/c89W+qElWSksiZkdnUYEOZPOGskueI/CutOnEtCPAsZGcZT0H2G+azh2va+yTNJeJaCCQnGUzCShBedwy2ulq1O3xqXf63Lu67W+3aTb0ez993aK28f9G89y3/1PNuVhngGIAHJFAx2DNe7r607yn4yBjfHoK8hsLqWtWBhHcFbMb4U5W3a5B/JGCnaTDJmis0dTsP4EpS3aMOF2tC4tpxqOt/TWYIEy688/fLqg69d3g2e1rfvJs5LMKrOfq9WnnY8WgE1A/E0DF2I1tS3rz/ZvZV5tdfNrHWxK/CwlYrmo+yfKMGCM9Y/Cutugk/ApAxpGcYluHNZ2NfYvvNcz4/jcD0Od5/O8El4mIbkuPry+mj7IfYbD/MOFlrhCC3zBFa5rm044P0weKt2VO1Kw9irzIsUTEswPqH2359sqzv/Sf/o1RSMPct2NwberuNKagJ6UihFuZJZWHqSMVO0laLnwRKsc7MnucMws8dtHUKZI7zxerbR6VtyiNl0Vvg+BfdliGtNSlBzZ6RlACmtJFMwdXeSa/K96/YuZ8aRUzc+wv2LXXw5zi8go2+RvBWN/DFYjsDqB3E+IY2rkJZhIgG3r8bw890/klc3X+j7+8/hPSf8377MdqchkQYlAeND0MO8PHr+zk/nbv7t8s0fxOFDD5PBSbiXhrEUjGdg9GW2Owl9M9BxPPDTJaHxhXwvBVNP0931vrc9dAkWshB8iXZoghB1BK8n6WIqYqdorTdswTkLwhtz58c0UZo7OWRwxax7W4zBl/j5m9+7vUsOBjbdmwmkYWzOrECFPFAUJZNUIaOClAElBRNt/Y669s2HhZ2dGRcVWklGyilRT4r5NREDwZf8IViuwOp7L8OKMqWoGQmmZ+DOpQ4yNnbkZM+eBnYN0bqIOr/l3qQvDiMpiGcgnoKxFAzF4VEKRqbgWQpGk/AqA9kExJMw0t7T0Ni69Qjz9sUbH3la37mdjE3D1BRMvFD7631vu8J2B1uCsVZMNCO8jhALCV5P0naSLiUZM8EZtAP+NZyhhjNoaXMugWPNOGNFg5af+7eJcberfYv72urLXX9Pw1AG0rPfN5M79psGVdK+LiqjQhrSj5LC4dDnZMua1idf+UZ+QHzlTsGEc4W5Azp/ENbgs3aAeEZOpGE6BY/Pslj/xOUH6pVmenN9cPXpjj1jwCXgcQJG0vA8C6MKTKalSVnVOhtTaZiUAFKQScCT1j7K077c7be7g5X1vu2348I0TM3AxBj0N/g3OkM2F19WzRixmBGNFWLRfFzQ43QpTpdrMkj7XhKEM88/wo2zepwpxulyIrS4S6Ga+W11vk0H2t4fykRSMJErxeVgSXkg/b/ezvS7iStN4/P3zJeZkwSwtVirdwLGBgwEcEMC6dDZeobApHOyg5Fql2RZXoCwpEMWkg4E402WVLsk22yGJKwGG4wDAW+yVKrtnQ9VkkVIptNz+rROfbG8yHp0dXXvfZ/n9+YMtIMig6SA8XZI3Dh2iNlODNQKC8jxKzsJ1oWyFirlRVjnPyrW91M9OsxkYS4Ls4sw+VUscGliSII7dxYTXd+9cZx9/fLCX2fh0gJcG7rYljjXuZC9AyBpelaHR9fv916eODWj3MvBwjzcujL/beDMhiNCy+gc3nl2++0MnYW7OXhwM5OIDDZTtAfn3D7egqTLkPQyNL3sSbHKEdHmF51mxs7IFXFWjHNQXE2QW/Pt+N6B++/hfd6O6Ib03RMSPFBAVpaw5JoO8r8ByKq0qCk6FFDfEkhzcPMz8c32ocZuvuWiHiboOpTx4EIl+itLh19NTtqMHSUZXz32+ItZuJKB8Tm48QCGvxHx85OnM/BjDr6/CwOfin9q69/47aX9Zy77uvtbus+8eGXirArTORj/WUsd6//ToZ6XhydOTsMFbvJIZ3TX11d234fPuQcft/dtSt3rnoPRObgoTB0KDK4Osh6UrUBEq198Dkk9Z44s1osxVUa81WAo+LkqP+dFeSvCm9mVNrEhktwyqnQGBjd20WtPJF97qF3Jg6QYzoACgcwQq4T/ahKhVBkeTqtDHWe2dEQ3fXX5VXbWj8cbULYGS3oNg7dxTHqAs+Jp18eJFcSwu3AkbzM390kbIjhRtubk1TdPX39nYHJ//719J3/ccyT9tmrULAAADs9JREFUx+Mjr566+vbpG385M77nix93dibXUvHVgURDKFFPDawcuHXgPgz+BAMXF7uDg02haGNgcN2h9DY8ujLEreoaWdM92hDi6/BYTZhbe/TcjiOjf2znNuDxKoKuoHiHeegmrCBEC87bMNaDsV4jLWKU9fx0FSHUooIFSy4jh1dgnJWkG85rXZ3crq7EK5He7dcWTufh55wqmSaUpZtWILOVEsl0VYP5LFw7P/lp+3ctHbEXYtMffX3rz0FxTSvtwUWH4Yb3847gcE0rYwufq/04scIv2E2Pv2hFRJsRkvRzHiThxeJVBF0T5FeSTC0y5EWGvBRbh8Y9JFtNcVVYwoUmKkjOGRQ9FFdFxleHEs1ErCHINuCxmhBfhyVcaMJGsHaUteB8BSk6CcGFMHaEdRNCdUCsJxgvzjgp3hEQ7QS/HOeWEVwZZSbaHQVKmRvn3DjnxbhqjPcifLmPfRblrZRYLUj+4+df64i/RH67LTX5qQTjEswqmgzwFGysBAGoFcDyeQ1yMsxLMNV3IRgZ2BqK1Y3oHx+59CJKr6aSHh9ThtAOKllLCtUI6/YnDBZAMfZuxXinaYPgXZRYg3OVGOsl+CpKqCP5WoKvIvgqlPEQfCUlVpKiGy/s0gnWFeJWYUN1ZKKOYmrDqXqcdgcEd1vKY0CS/LSl6Iz2My4/40JoN0K7MM5BJu1EcjnKP4Pyz+DiMkIsZJqWTpALxmrRjnLlgWQVlljTM/Vuz+SeCNMcONt8+kJrBm5LMCPBnA5ysSj1tFhakdKpQ84otmdhYRauneDfCUdXh5n6ESVwbGzn/n5reLQGoV2kUO2LO3GukuArca4olhUTlurYphveSJgwToR2IbQLoR0I7SB4D8F7CMFFCA7zpIyzEoKD4ipJ2hvia/xDFSTn9scsBGv302WEYDciV0TSSYiGo8CNCx6cc2OcwyBNYfxylH8WE56jUjZCsBu1AsMlbr6KotXPLccEW3hkJUmv+urabnYG72CbyZ6Gz8W9D2BYgpmZ/KwKWR2yuq4+CYxcIrPJBeSk2RhAB1jI5+b0Bw/hcvC77Z3xTZ+ktwkZ39FLLVi8Kih6DkTLIsPPB4W6/VF7MFVdIKk4zQFvkFR4O8LZcNFhBC4w3okLLjN8wdh9jMXHWBDOYjwlPGmjkg6csRGsneIdftpCCHYq6QimXRhnRVkDbVCBiw4zfso7cNFBJu24UG4exRQwU+bDFYzCfrHMCABhyWWBEVtr3EIw67/4YTe/0BqOr/mEe+Hw4Cu3MoIEc/PqggqKClJOnitlspWKtcTiNhts6KoOoABkQV6Ah5NKKtLzp0DPuhMXd6QltF1cG+SqQ8kqX9ROMJ5QugahHWaKzFSqEM3g7KWmJ1x0GEf1ftZKJJ246MBFO5GswJM2TLQifDnClxs8JEK0UKkKjLcgbBnClhGiDRNsCGfxs1aEM7F3ft5xgCs3RhPKlWOcHeO9OF+FcZUo58EFV/GhC1U7I3li98crv775trgQDEZXHWI2ECfX3s3HcjCrAOQ1VQdNVnMqSADKLxHnRp+QpZYghsNVV/PqogqKMd4WIXNthuvufzHYV3905A8/QGdXegs2VEPxLpwtDw27fXF7SfK1sOHiKzDOTqYchhCoYMFFu/GcfUyZ4VdBC4yPgl4rqJTFzzzro59BhbLAiJNI2UvresZmBREr0KTdL9h9fDnKLUO5ZQhnQTkPxtZj7CqEq/dzXjRpR5LlfrHML1hRzmXaW7hKf2zl6ck9qRzaTq/rjK2L9Gy5tTCwCHdzes5YVCmKYsCNFDWn6flfABJlvcAtKFlDqACyBrLxvSxADh7/OPPV4aGWwMDaTqFlOBf+5uZ/43EvwToQxkolPUvJ1xIGlGk/LHhUTNV4K5kqjCkzaWfFkzYiWYyPr6CG7X5uOZ40/Qcob/cxFpS3o0kHIlb4eIuPtyCiDTV2y4Id450o60WYapSpQ/hqhF8Sy0xYsNU4sxKnGwcetMYetkaY9eHBtQf7d1ya/jIP03nIGMwZVdWNLiuyrBam8idGlmLsFQuseJPRpmlmywxZhzxoecjMw/fji2cOJ3YRvc3tia3CAtE//QESrSf4SjJpJ1LWA8xyQnQbHnxq2IEKZZi4AhOtB7hyv2BFk3YfbznAlSOiDU3aC4u1ihKoRYVR4i6xkxVc0rw5SZX8sLlGQdkKjPVgXCXGezGhgkjZ0aStlS1D2ApcdGBiOcotwwWrf8gR5luYmWDv5L6ORAvZ03CMee3CVI8EMwrIqm4MiezfQZyb9zwhlmI2EiisURWQFciqMDMHN25Ig13RN7qZl9tim0/dfCedJyl2Jco498eeDZ1z++gKjKskk5WtiTIybcGTZVjK7hesaNKBpx1GehsRbT7e8pRYhUpS0TW8lKh0Y7y7RCxbET6CiDZCcJmxP96s+mHpcmLETqZcCGPHeWdQ9HzYs/z45a0XtPaTV/ZSvZu6Yy8dGtr1w8wpCR5l5GzBEScVTMB/lwf/RBcCw7VpfqmDosCcClkdNAWUDPw8BReO0nsi0c2d7LoTY9tHNeropR1Bsckfr0RYJyF6CaHaiHMcYJ7BBJtRvCiWF4mk0ziwL1r1f3EVbPuuEpCUu4SDYPqEzPIys4JK2VD+WR/zn0TKigqW/YlnUKGMTJa3xpYRdB0x1HR24oNUluxONgWiNe19G4/Hd99TkxJM5yCjgpbN5QuzkFbKz/81sQprB13XC/BEU6wCxE1RYV7RF1UV8qqRKvr5MVz87vz+tr4N4djabn6buBDoufteu7iZ5FYhiSok4Q2l6zDOSqTsxmG8IYGftRoLpd8Qq6hLEXLnLvo0n4RGGPlHGyZaw+dcH0X/3cf8R2jUivArEM4SHPESgutAzNY5uubgSAs/RyWmyeDApo5EQ8dQU9/Yvlk4l4WpPGRUkHP5LEChi9GT12+IBQCg6bqqF7aHRu8sVZMKaGqlmAJRQZZgVoJZCabSE5939L4c7l8Xjq09ff2d9GLn19fepxKbCboejTsp3oOyFUaclhDdhOguVoD87C8BLb82sgrwkV/LoS3ZLLgVbcM2MmlFOfMjGKHdeHwlldh8dnLfuVzkWPrl9mhzR3QT+bdNyckjGbg+r04qMKNCJqvOG/N1XirdMxdHz9PdUQpvPR1kE2Vu/rCmaYqmlSzMzByIomo5HSAPWQkeTOTZk6m3w32b2ge3tsdfHLiHjuY7Pruyw9fvoeiVxnHFgYQdYStMIIiRIOaenMKf1Ks0EFLqCloSqzAMcd5J8jaKd+yPWnxxZyhdj9KVQW7Nqdt7xuD4N1ffD/S90J3YRp1af4Lb/RjOZWFSgQUdZBWyeXXB6K2Wl0paV5Tc/g+xNB1kDXIlvdlAN34BZFVVjTyRKpt/V8kbRFNZgrkMTDC3jnZFd0aG1geH6sL0Kn523xU49NcLuwPxzZF0E0I7fAkrxjkKGQ0T2obxlkIB3ba0ji1ySos4KePiLRhnNUlbnBvnvAbBm2C8eKK6I72Rotf7+5tO3Xl3RAmdnniLjK0KxRo745s7B19OTX6Wgdsz+v0cZI0dsnHL55V83phwSt9/Zju6p1vrlPDgTbFkI2pl9FsxPhz1wlSvKTpooGSNojHkNWMVlsnCvXsQi97cF4muC0fXtA00d9EvxafwMfXgN7de7xxpIugagqkimCqEdqOMsZuzl7Aml8QyM9K8xcgbFpe4GG8hOCvJOUnWS7LVJFNLMitJehXFNJHxxg5xy+CDjy7CwTO33wvGN4QTzaFoYyS6+czY/rsam4OpRZgzmlaAsYgs0cbYLZfMVL9HLHPUPd2h7cl7iksKcwoDBbQ8ZHMwnYMb47mh3jF/R//2UO+6SLSxLdZ46vpb/DyezAVOXn8rxGwg4o0BtoGgawi+EuedGGc3gLiE4KB4F8U7CM5KcBacLcfZcoKzFC+csQU4V4CtIuK1ZGxVILYuzGxpZ7b132tNLbaxc/s/u7SNGqpqi9d30evDfZtOjez/4fGABNN5yOT0rAKyasC2f7MFXenz1QC0p1sv/MNd6PRCqx8jHaeb92gqKFl9ZgHuL8LNCTkaveo/nNge7m+ORFtCAy2HuFd6br03nAuPyqHe+385cmkbyawkmXqSqcXNYVJLMrUEUxXgKgOcJ8BVBtgq4zI8ViG+Do9XYdGqdr7p6x9fZR7tG80FzkntX4691c291B7f2M1t7hha3z6w6ezYh7dyZxfhprHgLGnipChq9neI9ZuC/D/EKjaiK3ah03SAvKwavcJyML8IPy3CnTu5pHjn2JH4G5GBraHe5raBdW1DTZ1s8xeXXxmcfv+iHhlVOsTFUOwR3jP54VdX9x6/9Oon53Z2JF+IiJsiwtbO5PbDI7s+u/xff7vx7pmJD2IPW4cl8nsIjeZbeydePzqyPkzXhKJVkfhq6uxq6vQLRxJ72esn7sqXc/BIgkwesgpIkp5R9JxmxKKemsL/RWIByIUmbVIRiWckJCUNJNDzIEuQWYSpHIyN579NXCc+pV9r793a1ruxfXBze2wrfnYD0b8lnNh5ePjNz6/8z6nxd/vufxh9+DEz52fnMXaOoGfwwWn0zJ3Wr6+9/8X3bx8Zea2L2x4YbCb7GoKDTZHY2ki0qa2/8Ri3I34DGc/3zcHVHMxJoOQBcgA5TcvrxvtOBlA0RdWV3z+q/klimS+ODqDLYPTaKnC/NRk0xZQsJ0NWAQW0jPZAgvt5uDsPVyfy/Oj9L09fQA4OvX4w8Up7bGswup6KNVLx58l4LZWoCTJ1eKyejK8OsI0hfm2IbaISjUSsAR9qwAeaAoMbQwPbIgO7Dg/tPXU+MHL/9IScXoSbGRjPwFQeZvIgySDL+pOtVHUzff50j9V/iVjmpYImF8TSzKlTBTkHch50DVQdFN2Y4GQJ5rLwswTTizC+AGMzkLwFJy9IEebhh2cnX//y2h+OXmrsGqntSNWG+JUB5nk8UYvGqkm6JpJqODa25cvrO3tuv5V44LucOz4J8Ucw9hjGZ+GneXicgdk8ZBSQZMjJkFdB0c1WuqDroCvm//hPEet/AchMtrq6U1fnAAAAAElFTkSuQmCC"/>
          <p:cNvSpPr/>
          <p:nvPr/>
        </p:nvSpPr>
        <p:spPr>
          <a:xfrm>
            <a:off x="3971606" y="1598521"/>
            <a:ext cx="955635" cy="3291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20" descr="data:image/png;base64,iVBORw0KGgoAAAANSUhEUgAAAGQAAABmCAIAAACySKMIAAAgAElEQVR4nLS993sU1/U/rj/g+zyOjbbNzFZ1gQQy4BY7cRIncRIn78Qx0u6UO7O7QoDBBmPj3ivGBRuMaTYYYxsb0wSoIqHetb03rQq9g1Db3Znz/WFWywKxP8Hvz2ef+/DMjmZn7n3NOee+zrnnHjKEW/wAnwAhIQhCHJJNEATgBYjzwAMkeCEWBx4AYIoXeAEgARADmBQgJgAPQgJisQQAAA+QAIgDJACmr4oDQEyAGEAMIAE8DzEBBPHiSYApsQlCAgAAhOmfi7eKCYmEwAsAAvACjEFiAkAQhEQiMQkwATAFMBGPJXub3uICxAWICRATIC5AQgBe4KdHx8O1sWfALX94AF7sagIgASAkTwsgwLUGwIv/TsST18WnfxADGBPgKsAowGWAiwDnBTjPwwUBLgKcisPIBESvwvA4nE3ApelrLgBcALgEMDo99FgSqUQsCar4ELFPIrBiZyaFxFU+dq2rqU+qt3xaEwCmh5K4/vJfCFbqKWL/4uITeT75JAFisURSlMQuih2aAhgHuAxwBqB9GH7oH313b3TZBrfhnb6/PNdy9+K6mUxtIX2kiG2YY2yYY6wrMTbeu7jj4Wd6HnvV/+Rn5z7YB/vt0H8KhsfhMsAYwDgvPoIXYIoXxkWw4gDjcZ7nY7EYxPjk+0yCIgjTHY7Dtb/8l5+MW1ZDISEICR6E9CYIAgDwPM8LMJngJxM8iJ2+GodxAS7H4QrA6bjQEwlsrqxZ9PaOB83fziH3zaari1HdTOZIHtWkM3RqKYuWsepQj4ZqVxta1foODdmZzbQVsI1FXGUR/f1sckeJ4cv55Nd/Xtyw7P0TX9ZCRwhOx+AKwBjAVFIiklopTOtpHCAuIgqJWDwOQiytpYxJ6mtK75JK+ovBSuk5P31f4AWICTAliNI1CTAGcCURjycEiAFcBjgFUGkfeGrT0T8sP1hE1xaz9XeaDhbRB4uZfbPpyrtMLQ8/HTB9eOm5r+GNffDWQfigAT4+CuuaYV0TrK7mX/j+7JKNA+yHbX9dtfc+87Z55O67uboSY01WWbWutKYINfxxefS5L6DSBeExuJoUdSExrZvTYPE8P60Hws0tBsIkCJNpeKUbtV9qs4SkVqdsa/JoCmB0AuK8IIAwxcMkwCgIPZHA2t3fP7R4711cdTE6WoiatYaePO7EX16HZTvgsy7Y1AOfd8Dq6osrtwXI96x/faH/90933L2k69fLWn/zROuDT3b/YaX3H6+e4j65unwbvFsFG9pgez983ASLvrr0+9d8Mxd1aMg6TWntLKZqrrHukad9H+wCx3G4DHA5kbRokwlRyngQJvh4PN3Ipo0pMT2IqWmTkmbI/jdgCdfAEm+dvK9ouccBzglQ7fYuXlsz11RdSFWXcLtn6g/dt3Dk8Q2wuQu+sMBzu8/8e3XnLFNnHtulo3u0dF8WsmWxbg3rVaGA1uhQM10qQ7eadKgZl5bt1dLtakOHhuzLQnYd6y9cdPWR9+CFSljXCZ91jC3+ovWepT9o/11TxDXMYmuKUGjpemiOwMioOL/ykwkRjik+kUgfxU0WPd3+pg/2f6GGCQESAg9CDIQJECZFgxUT4IoA5wDq3V1LPtg3n6vOJztyUU8ed6HsQ1jbDFt7zy7Z2HzP4tp8qimXbs2i2nOYrmymT8fYlJRHTgak5ICMHsLYgJQMYIxPzXpUyE3QLpxyE7RPiXxK5JWRQQkZVND9KqpZazgyE7XetWjMtAk+aod13ZfK1nZqqTaNoXG28ZsSsuWpj2NtfrgMMMpDXAAA0bAmlSshQGKaNCSusy0ps/UfbNbPiFEikYjH4zdK1hQvzqgxEOJiD+IAlwH6TwaWrT9UzFTnk4fnsIfmGeG5H2CLDZZ+Hfz1qi413a9i7ErkVRutEr1TZ2rP5RoLuaZCY0+eyS2jojI2IGN8BGdRMhY1sqpQjxZNshtPPPxmj6Q0jHFBOfJlkoNSdlBptuF0vxrZc8s7lGS3inbmV9hnLoKn98A254VlX7Q++OSe/LKamfSBEuR5agPYT8EVgFiK8wAPQiIWBwGEWBwEgHjiZiG6NmIhOX39HFjxeDx1EQDwPJ9IJIQEDwkQJmOTsSkBQJiMwQTAycnI+n177i+vmkm35DHWeY/DUzvhK/sx8qP6QrYzz9iG6506kxtHg6rykJSJEiYrTl9hPoPNvbDD0X7fE53ZrDXXbC9Z2l2y2PWnF2tnsufKPu6Y/zi8Udn35+d75izuyzX16zhHlsmp5noxskuHunSoHdN7cytcBLLJSasKNeFlzXMXnanYCBs74ZX9vTPNLflo32x652/Nx7ZWQ/QKjAJMgjAZE6bfe0LgxycnACAWi11HEoU0LfwvwUpBe915PjEVjyVn6FGIN7p7mberi1FtIV1XhM4v3Qrb7Bf+/aG1YGFfFmfLMfcq6f48c73WcPpv79gVlP32Ur/a1JPNHac+Hntl98ATm8688t3pt3bDHmebeTXs7Jr4svnE6j3jH1XB5jb4rKn5Xy/BwSDsdh56cClsbIfXD1SVmPr/+mJ1MVebRbapKaeKDarNXp3ZomQ6CbInm+suMJ/612r40npm8ef753G7Z1NVJZxF/ya0DMC5JMOYmppKAEwBjEFiUlQRSDNk6Xj9N2CJn3RNFH+UABBicZgEODV1bEvV/j8uPZyrP6rVD//lNfjKPfnkjqMzjb1K2i4jXXLaRjCWmRUNBWzN3HL4ztdcwMXoz+GZPQ1FpiMPPglbOg4+vIL/slXY3Rf6ZJ/v071Xfugc+6Er8M53Zz89HH55B2xt7Vny8YkttRe/ae1+av2Vz2qvrKtpIF+Hw2H4wQ1vHDiL1rXnsJ0qqjfH2EmQ4fwlvdIya7apI5drKTZNPLENtlm8j7zSNst4KKv00P0VFzbXwrGrMMaLZnx0amICYAJgDBKJFFiJabxuCSye53meTx3H4/GEOJ+MA/hHHei9hny6Z5a5vpCBNUfgnRrHvKWdMx4LqUwRTblbRgUw1lWwCPZGfrh/Yc3DK8+/9WNvxYdwwHv2zd2BZRu+u9sIP7q/ugvB4fDk2pqaBS+5X98x/NE++KL95Is7fU9tGv/8CPxgbX9ibfCzA3yNK/j6Tsezm0d3dbQ///nl9TX85qY25m3Y3m1Z8CZsaO/646r6QrYDN9gIpi+L69OyVpx26ky9+Ub4sAnePXxwDmooYCqL6J4VH8PJOJydgqs8xBJxgKsQnwAhCZY4I07To1sD60bUEgCjAD2DR/6x6mixsUdpOP3AC7Cxb8SwpqXY1KEhg3Lk/5XehTGOLFOXmj4yy3j5g4OxnR1QFTpKvzm6vZnf029btcm29NPd842wy3Ny2RZYXWP7+yuwpffEk1t7/+eVk8wnnfc+Aa/tb/vb88ef2f7d/eXCF61j6+viH9dMra2B/a7ja/b2mdZAZSD4zNbISzvgkD/wwrYTr++Cz5onF3/ZX/K4476ngNvi0Zl7JKWu4sW1OYYwuRp2Oo7/4626HMOuotJDjz4NPcNwLgGTAAJM8PHJFGdMXPODhKSQ/XdgJaZ5ydTUVPLUmVFoDBx8aOmBueyBfP0V0wZY1+W6b0VbLtOdxXbjpFtrcucurFX8u3YmC1s74dvepsc/GN/R2rv44/Nv74EDvt7yD+DLDtjUUVuABh588dxf37EULGzNYvrzyx0q1pJZ5sDoXozs07I9eaajWXTfnCWNakNzDoKtduvvVrWUVFxgP3P8+UV4/QCsb7aZPhC+6e5/6YvuZzZMbmuJb2iwcWvgYOTkoo2NhdzRHKYul6wroBsLmN67l8KnzafL13fNMR/KWXD4T0uhOQjHR2EKgE+zWWlgTQvZ9WAJ6bw2bToQpzwAgHgCYgBnx2N1tr33mQ/mGw7NRvBuFbxe2ZTPdGopqw5ZNOzlR1Y356D6mRysb+8ue9P9whcXtzac+vQQ7HfXPbIKvuw9vXSL9ZGXLX9+oXnOwt4co0tjdGGMC2O8OrPljtKTMtOJO9CQjAvIGB+G/GpTv9zgxJkAwXkI1lWwqEuHnDpTL0H15ppqiAUj/3y35ddPwLd2+Kb36pdNRxathkOew48+D9/Yuv/+0oE5HLx1CDZ2wqpdzVpDew7TMMcIbxyEZ/d1FbJVRdSuX7NQ64QLPMQgIYaVrqepiZslSwA+DvxkKqDBXxPCsfhUEvKrcbgEsNe2fw5TN5NpvrMcNnefX7ihM4/tJ0irzODVmbuz2PPkJ41/WAnfO2xPfAb7XJX/eu7SmkqoDF56YSe8ezj4yKvNuXSbxtCfhawq2qNk/DgTwJItImdGJMyIhInIk2f8OOMlktf4ccajZNxKxkskDxxqxqZmrBrGV7zkaB4NH1Z5ntk4/MY3sLE5/PDLzbO4kaWbrryz78c5CL7xt+uYHjVj1XJdWeykeQusbW2dba6exeyey8A+C5yPQwxgEiAGIEoTzwNAnE/cQLySYE0ATKZkTAwSCXwcYGxqEiYTcAUmfuyqvau8JR91l1TApx3Rf79dk63vy+WcGuTPXtilpttLFrX/5Tk44D9S/t7Uzs7j7+05/uwO+N57quKz5nkLO0oWtmoMzmyjV4WCStYvI4MK2j/dQnI6LKMHZPSAjE4//39sQQXtn6H3Z5vrCxnLP1+uvMcMu3ze4iVt2TTs9dXTr1f+ebnl0dcbi0ydOmSR6t1aU3Mee3zBGljf0zOnoiaPPPBAxXi1FS4DXErAJCQArgixKeAFQTRa/HXujsj/r0lW4prGjk2MQxzgIg9N4e/vM1aVcK3zKmC7M/zwy71F5b35xhY1CdyWozlMZMF78FVvYltr8PWd0bd38VtbbOj9S8u+rC9k22YZO/LZTi3Vi+m9KuTKLBvA2QiGggrah9EePNl82PTgbxGsCIbcEr1Dy3boqNYcOvzAKnue6WLph8de/Ho/9TIcdNme2QjfWI+RH3nyKmxysl/HdReWD/31DdjiaJtlrC7htt3DQHMALgMk4CqfGBWFLBGHiTjE4EawAPhEajpIc5UhzsMYQO9w3V+eOpCvPzyLhs29wT+92JZN27O5dqKsuYCDl/fBnrCdXdNifg/qw4Ovfwt7PZbH3uh+cGV7gamZ0LcTZc5ck1PFeAlmAGdDUiqKsaKL58NoN0G7CNpN0G7iGmS3BFZYwYQVTFBGuWUGl5Z1ZHF9StJzz3LYboFveo99tB8OuVsWrZlac7jv1yucc5Z2ZKGjGrIxmz7+j3fg044js7kDJWjvn5eB5ThcjItRpslEHASA0cmbwUqz6+keEi/ABID/4uF/PlOZU9p352JY13Z8wequLLafoJ0qtktN9/zu6T7yHdje0bXkI9sT68+8/j0ciDTctbi1gO1UGXoJQyCn3K1hLZIFjjsWRAluUMYMSKjwDEMg05AO1v8GL/eM0kGcG1awETnjUpAugnapUQ+ub8RLzzPr4IPa7vI1cNj9g/75c2sOwGdNlSXGU/qP/Hc91Z7LHWfWwocNzXeWHy6keh57FQLjcDkxMTYJCYAJHuJCip2mbBYkCRR/fZRqkofjY/bl6w7PRu1FJlj140V2XXMB6lcjr87cLdf3FC+CXe6eRR9tf/hxOOQ7/cxX8E51193LugvL+wkypDU55QabpDSsNroyywaVxiHCGPhVaXQGGZXSETmTUsN0mG4VKb+CPpZVEcGQ5/979IS63JVZ5iUYr5r1abiQptyqYT2/fx6+7A29vvPq951nvzgC3/V0L3gdtrt6880dWaiqiJ14+ht4ZX9ttr5aVxoo/xjOAkwCXJ4UgwU3GvjE9WAlQ1Q8wFU4s62+upDq0FGXzRvgvZrW2ea2bNqmZrvkhsE/vjbErIUdvfBND1S6u/RvwhM7LTkmi5bpl5cFMMZzR2lEZYxoTF4F5ZboQxjjnVEWyDQcV5lHVGa/xCCapxRAQQUdktMh+S2bLfeMUr+MHNaWhzDGq6Ds0jKPCjnlhoCUDhBcX66pJp+58MK3p97dA4c8LcZ34cfA0WJzV4G5LRsdzWGqcil4c//FpVt6Ck21hfS5jdVwGWCCjwNcFfipaeqQDP4lyQF/TbIEAJgEaA/v/W3FEW3Zyd+/DBt6qmbS9XlUSz7XoUXn/vG+99G3YZezzfx+i3k1bGp1/f21/myjC2NsktKwkhtQcgE5FcAYl1Tvxxk/zvgVdEBORQnOO6PshqkwOD0bRqW3PBumWoBAHjnpV9AhFefEKY+SGcRN7tvLPDpzs5ZqLDIdK//MVf4x/Oht/s2TVUVs06+XwYt74Au3476nauaaYFNX4MFnGwqYH+5iof8kjEMcYBxg/IalsDhAnE+I06QAEAcBYgKciXc99kpdLtk8byFstTpmL+7IRb6HX4FvvMKqH9r+uAoORw6XvgSVvoHlW3ofeKojC1k1rIdgRU7kVjJu5TWKJNKldFYlnhcPQhgTVjAROTMoY6Jy5qfASv/tDfcRyZeXYEIYE8AYp4pxqpgBwhRSsFaMsumMFg3bqUOj9HrLg89UF3OwoWXq63bY1Qfv1PbOXNikIW33LIedjqq5xvpCpuvRl+GCAML0+ma6GsYScQFgYmJCEISEGKK6EB/ZeKiqgGzNouCNynPcp91qsktlgHWdrX9e1fD7pzrL3mw2vQe1kckPqjp+93RvrsmpYp2qJFip7opAiOP5qSZek8IrIk/+5D+A8p8Q9GG0iJQIVljBhLDkq/JlkkEJ7cGQC2O8CsaSWRYqWtakIesK0OmntkF9ePi93bVzTI06qikXtd31uN/4Qfz1PY3ZZM1sNvp5JZybgjhMjk9dBxYIkEgk4gCTAGNTMRgHsJ3bf195bTF77F/vwJrmRh1l1xktWUbrb5+Brx3wrfPKW3uh0teH3nM+8mpXvsmj4lyZBi/OenE2pGADGJvqekSeHMANsvBTwP1M+ymwRGhEf0CkEV6CCWDMsUz2lNQ4gpsDUlrslVVm6FEzzTksvH8UvnZ2/+nZ+jymdf4S2NEL29p3zzfCulbvP17dW6CveegJcFyAS7EbDTwkQEjwUwBX+QTwAOf4yOPr6wuZqiIGtvbbSpZas012grFq2DqdoX6OufpO85llW2FdU9cfV7VkMTaC8croKGEKKdhUE+UlImei8iReImShNLxSqHmJ69pPofbzYPnx5BPDiuTxiUz25Ax2IJPxSyi/lA4rTa5MQzBroTW33H3v047fPds8d1HT7HKoHGrn3j337t5B8sOee5+Eb5wHiulDWaXHntoCp6ZuWt0ZjwMPUwA8DzAB0Bw8PItuzaHHn9w2+eT2djXlwOgQYfQquU4t06SluorMwsKtpx5b3ZJN9SgMQaUxojIHZUxUgqISFJahkByFZWhAigakKCxDYdm1aS7V/GlkPcXjRQ5xS+xBZGoenA7Jk95SWJa8Q2QGHZlBuzINfrXJJaf9OBvIpEJSxoOxlhzzJfOmi0/t8JS9W3V3BWztrZvF2XTGHi06v2TL+Se+7C4wHs43QPcIjAHE0sESPUHRgxwe6132cfOd5b1F5bDNVptPefIqXJmGiJwNY5wNp+06Y5+SdOWZuxSlvhxzRFdh+9UCt4QMypghCRqSoKAc+RUoJE9vNyIVvJ4oBK+H7Faplni9OJ+KL0akIxGMi2CcQ04FciqcOOPH2WHMFJlBezMpb97iumwa3qkZ5j6B7Y5Rcl2PmnFJSaeKbSmpgJ2eljymdV5Fi+ltOBmHyXSweBASMB6LwzhAy+C3xfp9s0hY9d05w9q2bGQnmLCCHZSyodvJsAz5FchN0A6ZPowjn9TQe8ejg/mLQ4QxJEcDUhSSIzfOOgjWQbBunPUpWL8CpcjUDZRKHNvA9AiDaSO/pZYurekPCspRAGPtMtJOMHYF5cHQAG4MyZFbgaw4Y8kyBe5+ml+4zXP3SrsSBZXGgMrkULHdGubcvz8Qnv1+753c9/dw0D4EY+nUYSqRjMycjQeWfHr0TvOheUb42tGUzfSpGL/a5JlhGFIYh+XGcCbtl1AhgvXLyEEZM4SxfhVrl+v9ChTBuJAc+RXIRSCHEtmVrEOJRLDErqekJgVHKtKQAiv48xThJoFKQX+zbPow2iujxUCYXUF5lVxAZfJmkn4p7SM4J870SvRuralXyTh1pjDGhWXIq2C8Ss6KUdZZi2C7bfd8Y9Uc1r90HVy6to6fASIjHRPAfbZunvmoVg/P7TqF1vZoky6bD0uqjNgb0QCLBjt9+r+uxxjy4LQoVkEFHVSQPoz0YaQfI30Y6cFJN0H6cSqAUyGMCmGUH6dSX1PkK9XEM+lAp/wkD/6fEbzhTDqy4kkXgVwE7cNQStIjUiokp1041Z3LDps/ubxye3seqi7hIHgeJkU/UcgQBIBJgEsQ/vCHmgKqv9AMG3va5pRbVdfMp/hgsX+3qilhBRXCqEAKC5zyKCmPMomO2LwE5SWmv2LXXkCKdtxML/6PhOOn+8MEsGskVvwawpiolB7GOYdM36mlWu9ZAlt6O7PouplM8JMfYExcWuYzEmJS3dDE/r8tr57FnP7nu/DC3gZ1qUN547v6ZY5uOk0XBy/yA5FY3EC7biAQomSlzoucQLzPT5G4/wYssQ/pNCWEMQMK5MvUh1Rcv4qq15TCK5XHH3nzUDGz+39WwGkepoAXxBDNGEC1e8989mARDWsaXfcu79UxbuJGNy1468G59Nkq3YoHFdc8QfHrNQN/E00Vj8XL0s3cL3C8RY0LpimKqCvieU9m2YDa5FOzPbjed88K+Lj5x1mGXXezcMQPE5AQGTxcgsGnt9QWs3V3L4QvLB1ZtBUzpI/w5gHfKljir8TO+aetu3i3kJwektBDkiQKN0yOqUcPyOiolB6S0FEpHZYlR3urVCN4/aAcStqhTIIVkFODapNfYhhQcp7MMouWge3WynvMVUVMdNVWGAUBIAOmAM5Dw2+XNuXSJxeuv/j45l4t7ceZm5mLeOZWwUrXJqeKcSuTSiQqlzhXDEuZYek015clsUjNbuIgRbUVne0bdPO/V8NUZFXsgEPNONRJ7Q4RbIRgxWSewUzKqzNeWLZlcNG6xlyq5ffL4bwAPGTAFR76R2qKUJuWhM/ajt5V0Yvph9Vm8Q38L8ESBym6x14iuTwTlTNhBWNTMxYt41Fe87fFwYv3dxG0Q5mURDGaKprkwPSVoid4q463X0GnrN4NYIWVnHNG6aDSOCCjj8tYF0EfvW8JbGjpyKJri1noHYRJyIDzQmT9vsbZxnYdBdttR+eYHEo6KCHTjUIKrF9mI0Lya1ojtn4NLbqfTflMKlHLoWY8yuQg3QTtUNJ2Fd2rpZtz6YZ8uiGfbs6le7VJEH1YUvB/gRkVTaSohi4iecYnp3xyKoKhAQUK3aF3K5maIgTbrV3ZTHU+eXp7PZyZyoBT0Lzk/epZzMBDL8Krlc15jE2ujxKc+MbSwQpgP/kaf+ZNuqT6a3OZnPaqUJNGf+T+Jcfe3z32Q8fJTw6cfGtXn/6Nyjy9LYsVuxuUkCEp5cHpXi3dec/jiXW1sLs3trPNWvFB09zyFqLURdBRjdmVWfbz6v/z/UwRo6RHgaOAnAphjE9OBTDGoqSaCxC8djD64PN1Rahj2YdwnM+ASGL/35Yfmo1g6fYLCz7o1FIBrdEvI8VpKPUSUnT0VkMoQY3RhVMugnZj1IAC2Qmq70+roP8CDE7COYCzAEMxGAKH/q0ulSFCsF4F5cgsPZ69yIIbjhSx0HQchhNwAeAcwHFh+OUdR+ct7FOSrjsWeOTkgNZ8q2KVTlPT3a+gjEpSMJx2a9h+Dd2q1o/p10LFF1VFTNXfV0IongEdZ3bOpfbOoWFdu6N4kU1JhbQmj9QgTtjpvPyXkUCPnA5ozFaMcmFMUMb0q5F/yXo4BnAK4DTAGYChBIxAqGJdF2YIYKw7v7wvC1mUVL2m1PnkOjghwDmAywCjABcATgv7//V0Ry4KYExUZXTdseBW+5PuFaWsREhOh6TUAM6K5tKuY/uzUI+izD9nKXzQcnAO910JA+0XMmBH/+4SetcsPWyz9WtoL8G4FKRPiUTFuRmsWxL7EMa4by8bUJe7lawDo/1S2pJltKDV0BBpML5dRb5ywPDSIfQafN/XR77TnsN2apnmexYff/zzuvnl385n7B9+C8cmoC10bFstDE7CaR7OJ/o//OZgMdOlKB3SLfwFpDR9Gk0xW/EgSnBeGenEKasOWXXIg9NWFQ2brZVzTbsLSdjpyoDX9tXMN+8pYeDzLqcGhRWMQ6b3qdkkh5bTwWn+lozY3QpYYQVzQm6K3E5GdBU2ORkijDYt1zh/ETSdPzpvUXUeXT2L3VvEwD7/3vsXVc01O8n3oO8UnAX35v2nKjvh1JR/4/6Wh59uKOaCC95uXPBidE8TDI9dWFt59E5zn6x0EOd+xoz+pNBNq0h6VDKCoQiGfHLKo2RsasZKkANKzk5QsKHn8F0Lq4s5eKMqY2zR5to5XMtDK+DdGreSGZDRQSXrwqmkjyK7BtbPG/ifAus0vjB0mz6kMrlx5MdZhxI162h47TB83FZfZGy5+3H+lb2jaw5+9eDCs+/sAcc4uC6ONjjg7BScHG3b9EPikPWHWfrGAqYqR7/vbiN0DU82umAYrrz0bY/SEMXYXwBWevdEO5UcmpwKYIxPidxKxi7XRzHWRdDw3pGjDy6vLzImFm3LOPXY6poCKkyuhuVfO+WGITkKq40uBZmM0srokDxJdtI92/9S7IMKOihjgnLkVNB+tcknoXwYcmiNLcXlgRWboDYABxzON3ZsM6y6etACoSloO9X+4PJvi/UQuASnY+3vb4f26Ni3rUcXvde1eA38YIFd/fv+vgKcl2F7py3PFJRRt7oadEMMMv16j9QQIVi/gg4QyCsjo3LGiVOw8jvPgnfqC9lz//4gY/gPLzXmUhcf33wBfWqVlQ0RRpeC9BJJR1ekSMnQbZrcBq53gEWwUp6XaOOScRq46TkAACAASURBVCUFEyA4D4b8OBuUMR6C7dAyzX98+uLe7sDB9mN1/UMHOsB9Fk4B7O7bd+/C7iymKwfZF38EfSchMtX93vbIvmbefQxsIye2VP/4QPnuEhp29g6Y17ZhCyIE+x/Cfj8RDvT/BEzJX+HIIzWElZwnsyw07VrblNQ5dv3ZJZub8tmRh17NCBUt68rhEs98F/nn2/1q5MGQU0H7cXZIgqIS5MOQi0BuHPmwZLxYjKz7MOTGkQdLNh+GAjImImeHJCgsQ24c2QjGjSOXnPbKyKjK6J5RKtqFdry0+oHF8YMWGAdhioexOIwBHEtcWnuwsojuzGOdGmRR6LuzmMZ7FkGNDy4ATAJMJGBcgItw7K3vDs1GRwtRh4b0qlm/gg7KUURldkhJp4L2qDinjIrI2aiM9c4wBDDWjSO3knURyKmgg3IUVrBi4DvVfNiNLfWnoBxZ1Cj077cmn9nZmkNH5i3PiOQu7tWx8OJez99e7dUgD8E6cSaAscOZaEiC3DiyK68DS1yV8EyD6Jl+QJQwBTKpYbnRP4N0qliXxuhVMEGcc0n1AQIN4pxfYvASTGsBa39qPVwAYXQqmVcxBlDrqrzH3Kws9eC0T4kCGBOUUfY8U82fl0N3FMYSyYyCc1NwHJzMe3W6MlsWaycoD077pbQ3k/QRXCi7wobTThl1glgYuk0/pCr346yHYMVE+YDKFMBYn4T6eaRuwKtfjTx/fwVe2t2ZRYcLF2f4VMZeDYK3qvt+90y/Gnlx1oUxfgUalLJRGeshWKeK9eKsH2cDGBtWsNFp2XEokWcawbAM+SVUUI4CMsarYFxqziElR2Rc+A7Kq2ZdajSgQAEp2aOhuv+wEtyjE91BGE0AD7HJOFwRYE//vtxSf255UEZ5ZWSAQFGC67zjX3W5ZCN6HcYhAQCTQmzgzGizCyxnDj6w6GixsSub8arZIcIckTAuKelVG11qzikxDEvZkwpzSMFa7ih14yioNjtn6EOE0Y0jF3EdFuktgLE3N6uGtfzhWXizqleDAipThkdO96gZWNPYft8TVg0r2hcfhqIyNiJnvTjrVrJenA1gbEjBhhVsVMaGFayHYN1K1o8nT4YVrF9KR5XmEGH0EZxdQfkV6JTUeFzC2WRljiyuU/pYm5asmWuCnT3Qd7b6+bUwARATkunPu/saS0w+DRfFWLdEH9GY3BK9R8t1FnCH/7oCLsaneAHiIAyeW1P2OLjOw2HnhTX7rr7wbXMe4yHYsAyJz3XIqYDKdFK9KHCbPqxg3RLSISWjmoWBTCokR04F7dYYxbH8l82qYbt/vRxWN1jUKCBjMrwyuk/FwAeN7fc9YVOzYYwTRTGsYEMKVlxn9k+DFVKwEfm18+Id/Tjrx1mPlPJL6ShhiuBGp8RwPGtJ6Db9iIQdVpp6lIbDd3IXPjnoWvs9HIfoys2ti1bDBEzwvLhNA77vrp3DdSlKB5RcRGW0S8v8WmOvjqnNp6a2NMBViAnAT8RhFA4vfLPz6U8hegVGRsFzNvLy9tZsFFQaA1Lal0kGlUangrZkloXV5iGF8aR6kSvTEMDYQSk7KGUDGOtWMP7p4dzQ0heJU82qYTvvXw7vN1hVKChjMoJKY78awdvVfb97xq5EYQUbkDEpsUy/tfh70UCKgAblKChHPgx5MBRSmfxqU9Pt/+zL4jo0dJ+SDmPcsNw4JEddanJ07SEIXoLTU9A3VHX/IptxNVyFGADEBLgoQKWzag7bm8OK065XhSy4oSmH6nn0ZTgBMDq9/WEMoDlUu2z1ySP9cGYKIqNQ6W7OY90KJiJn/QpkyTK2FBoPFdDNM03dmQvCGOfFWY+cHpCiqAQN4EaPlBI7f7Ma/hRY/Q89C29VWdRogDBlRHMq+nQMvPyj528vO5R0RM4EZVQAY1LTf4oxpSItqdyzVMDLr6DdGNWrY+rvWthHvdWtf/1QMdOD6wNS0i8xBH/9NHSfhv4huAgXvm0+OJdzG9fAhUQyxekSwK7eA/n6jny2X0Pb5HqvClnU9NE7zVDnh1OTEAdegLHRcXHP54FXPqlcsRraRuBrS+/cxZ4csyuzbFht7ib0h+5bOL6jGfyXhH191odWtWELvDqjD6ODMiokpVJdvSG4evMCcKr1q5Hjf14TXtrbo2WHcpdmRGc+3p2DYqu+Cf3rTYeSDstoccdfepQymAbWDXHrVHTQrWTa55RDfQhOAgxNXfn0cJPOEFBzIa2pVWPoWPAK9J6+sr2x+p+rGos4n/4dGBmfPH0pduIinIwL7x9qK+Q6s+h+De1WMl4124WXXWTXgXscoldhAoSxGMQALsYgfIE/ZN15LzuoX20pNNsJypFZOqQxB2VUTx536qN9cDYBkwDnePiyvbWAdWhZj5wM4yisYPwz9GEFc0tg9Wpp32PvXn32u44sdmTOyoyTv3mhI589W7Hhgmm9XUWH5LQvU/9TYImuT7pMBZPLcLRFy5xfsgmGJ2EC4AoPxxJt8xc5lLRTxVjUdFs2PfjI65b7nmwtYPvUVH0hM3Go/6It3PnNQfCPHpmJHBjpUBgCWqMYI7VpUV8u15xL757PHtvfdrzPGz3Swze4v5lHNxcZOzSkXUX7tUaXVO/JLBPduqNaPb+3F64CTAhwWYCmoaNzTFaCDEhJr4wMinhJDIHrU8PSm19GhnHkl5E+ORXEkV9B92ioUws3Hl+0sSkbnfv9Gxln//VeQz4dLnsXVn5jVdEBORUh2ICcEsEK3gSWCJ+YhRGS0x6cdhG0VUXbstgLy7YkOeQkwEis4+4ldoXBTlB2grIrDD4NZ1fRbg3rV7FH82i+0jJuidi+qQLHxc48NiAlB9Um54zSsJILqDmHwuDEKa8KNeTTU/t7TzTbRmq6oWO4sRAFdaagjApKyCCO/DgzoDb5pIYBJdeiI90vbIFTUzAJcEG4tGZ/XY7BJtefyFrkV9BumSGEMZHpdLubwRLXLCIEGyLYFK3v1aDEs987H32rIY+9+ujHGROPb6uexXY+uBLeqbdoWA+GgjiXormiCRe/po7DMiTy+6AcuQhkUaN+NbIomapcCjoG4SrA4JXTG6pbdHRQxvhxxqtm/dlmp4rxqJBDYXDLDM0FaGJfz6RzyLnjMPgnW3PoAMZENKaggg7dVnpCzg3cYYjImSCO6rVlsM9yur7fe6AJ2iKHskrdGBXGUYRgvQTjxCm/1ixOf5Ys4/eFhsjqH8BxYqLKfriY8xUsdklJx20LQipTVFfhvkMfwY3irPVTM6BfgcJqsw9DLjntI7g+LQvvNzb9etmRmRws+SoD3qvaP5utmm2Ez3o7tYzI6wYIUzpMNwAXlqGoBA1Ik8kNdmWS5XeXLO54efO5Ns9Ei3/Tfag7ix3ETQGMceGURVpqlZaGlVwYRwECtRawcNgDnQOnNldD62l3yeN+nHFKyoIKekTCnMfLB283DMqYII5sRRXwvQOq3fGDFqgLWUsWe2VkQEoGFbQLp5wqpl9BerPK+wm6K4erKjHB9nYxoNg0Z6GLQB45LTIGL856ZXQAY9Nnw9SIgnIUUrAhwuiWUT6Cc8lpF8Z4lVyvBsGG3uo5pupZLLxdkwE/unYUGw4U0rDV2aIm7TqjQ06JuRJh2TWwbnCabvCwgnLkuUPfNWth/KANLgGcgQOPPtuWjVyZBvuMBSGtKagzRTXm4Ux6SEL71Gyz1hAmV/c99mr/X58/U7pmcNZSMSs3QrADMnpQgYISclBtcmOUVcOc/uubjgeecvxm5Zm/vx3UmQZk9JAcReSMB6ftBOXTmLowQ3Meu6+Q+nouA72n4CrAZeh/5OV+FePXmsPahU4F7VTQfqXRq2BuHkhqOBGV2SUlvTgrupl2gunTsrDJdqiI/aHAAN+5M6Dv4pdzqcoiBGs7+4sX9+rYgK7cm0mK2WjprCrdpUr5z6lsrICUbspFscN2GAU4D/sr3tozz9hRvNAxq6JLtsAqKxvSmCO3lYVuK/UpkSPH2JWDmrWGnmzUSxiCGqO4UuBX0GJcyS3Re3C6X7LAqWJC2eUeJePD6BDBRjDku6MskGkIyqiQivNrOCfODD3wAnzWDl91XfnyKESuQgxgFPY9tKxBS/YTtEtK+jAUUplEkfkpIuqTMyGVySWnvUrOrWQ9WlOf3BCauwI+aD0wi/l2Dg1dlzIgIuz/+9OVRQiWfHWl7JNOHfJllfskVCo57WYPUww5uIhrUQc3jvxac20Buri/B0YBxgEuCnCaB/84fN1vnb+0B9cHCBTCkjtSwjhy4ZRfawyoOS/B2OV6n5p1KUg/zvjkVFDJBnUmX5bJqUEONeOUGwJyalCBQlLKjzNi7Yegkg0rGFdmmQ2nYdUecE7CCMBZgDMJmAQYh84XNzX85ol2WemIpiIkZfwzyKjS7JMzPwOW6Op5lZxDiZxqrg+neP1nsYote4up6n88DSE+A45D5/JP9xdQ4T+8BG/WNuUiC0aFMU4EK5QmWSJYInxiHpYIk1WFunSotcAIH9VNNflgHGACTnsGr/pPgPU4fNu1t0DfnctaCdKlIAfVpqCEjEipqJwJZRrCEjKsYHxK5MBIv4ZzY8ksGhtO9ijKnDrOqWL8CjqKsUMSelCBXFK9W8m4CNom13uUjCOLa8xn99xbvgu9tGXpax8tfuGiZximAIYuQfsgfNVrv3eFFaeDcjSg4IIyJi3r9UYzH8BYD4bcCsaNI6eCtiiZriwWXqn2/vaZytlMz4pP4CRkwEUY3nSoaibdkYvgi776OUZbFuueURqdTp9NhfqSsVcZEyA4p5qzE0wQ5/xKY3cWW1PEwY5ecFwaOdwNVwEm4LNVb7//94rP/1zxxe9MO+fT9cVsq1rvU6IokURkRMKcyGRGJNctx4uLwwGMcaoYmzq57BpWMGLu3ICM9s4oS16cbTqqLnP+89XT6w4e290cPdTur253N3Ylzo7ChACBUz/qn4X2s7CxpXYO14WXBZVsiGADcioiZ8MK1o+zXpz1EKwfZ8MKNiJngzgngjWgXeiRUq4sc10hC9vs3bns/tzHLnx3FC7GM+AqQP9IdTFqziJhfVPDfYu7CX1UZUzlBNwQSg4RRo+cdqpYF8aEZcghp6qzDKMvfQ/WsUOmN4++uRXOCjAGcCYOA1MQScBgAlxX4JC/8Z5FfbghgDHBLLOboIelzDEJMyhLrq8E0hblwwrGo0wmRqSSk/wSQ4RgB3B2QMl55GSHUt9w32JoOw5nAC4CnIzBRYCLPFwS4ApAV3TX3ayz7C0YgNYFL/flch6pQQwWJ2MkOOshkjEC8UyA4JwySkRqADc6daaWB56ETxs7clF1MQ2WIZgSE0NO821/WlmXYwgvXHtxxZcWNR1U0OnSlMrz8xJMUGl0SckAwQVlzIiE9ai4A/PN0H0JXtm3q0AfemUHnAI4w8NFgPMA5wBOxuECwHk4/vG+jplGj5KxE5QDS8b4U09JSdYNiVfXErZVrENh8ONMWG104lRTPuN5bjOcEOAYD+6LYD0Pjsvgvgy2s+C8BJub2/NQQw4J1d6rG2o6lfqolA4QyKtKBghSWfticMUvRqLUxgDBeWYYwjLkzi4ffWJ72PhRfSHT+peVcI6HKciABMDZxMkXvjo8iz54bzlst1qyWYdMn56jInZX3Mvgw5BfSocxLiClh2ScO6+i5bFXIAS985e157BtDyy/8Mbu85vqjm+uiX6yP/j+D2e/qBvaUQdnpsB7vn5+uUXLdMtLwzkLxZt7pvP9b6DUEfk1yMT35Naw4qZFrwr1KA21c03QMwTnoe+Zz76dz+wuMuydafjxTubbWWW7Z+obChgHRnZmM2c/r4L6YJ+OGZEh622PBrRG77QCenFWDEAHsOkYp9rolpBRwpQMW31hO3i3eX8RNfLqV3AZIA4Zghj6qPHtmYv2z2HgvdrIb561qJOOYcoTTOWUhhWsaPXFnR7tBSbnis/BerUln3OqWBtOWzVsi45uzmMbsqj2mebWfLSnhEm0+OAcDK7c3FFstmoYu1wv5sbYVckMKTEDS8xiF/PaU0EC0aOyKSm/1uhVUE6c6sxje8tehzM8hC7smc8eVZe588t7cH2PlnbPXtKnYyxq2omRnbNMIx/ugfpgbw4bkVKDOOeTGjzTU7kPSybri9TapeasEn0UM45oKqw4Hbh7JbzftL+I+noeBc1BuJIAXsiY4gWYAohOHP7H04dmo4G/vQavHmxUlbqJpOsnpgCmUtoGFFxIynhltE9ltCtRfQ7tf/YLsI83ZtOWzLIhVfkxojwoR0GlMaQyuSVkQE416PS2t7bDOYCjke+LDPY8k1uSBEvMY0lP6UuBldoyLWLqVjIOhcEnp/oJsr6YhZ0dcAEu11gOzTP2qakAgcIKxisjHZmlrswyv4p1adm6XPLSxhrYY21V64MS8mT2Yr+M9KQtwYibG5IvnkAeDA1jpiDONWAL4I3a44+8fbCI3vevFXAOYIJPJBIZMQCYEuASHF934HAh1VrAwubutrsXuwh6QJZ8q55phhWSo7CMDkrIoIzy44xHhRqzDO3k6+AY9z30vEXLOFWMEyNtcn1/5mMhrcmH0T451VbAOl/5AgYuw1mopl7uzkED0/nxovymEthSgTMxz284kx6QJTH144wrs2xAa27Xkod/9ziEJuBUApr93QtebcwmHWrGIzWIPuOQxuwi6DaNofGeRWC7fOzlHd1ZjF9GWjMX+DVc+l7Q9ERAr4IaUJvCEtJF0B3zF8MX/W25zOFZ9NDGA2LBtyk+kTEFEJ9KwARA+Gr1ncY6XdmlVTvOVGywqq5JlvgegnIUkiO/jBTdd1dmmVeF2rXkntkUNJ+G96obc6kuNdlPkJ4so1PF2BUGu4ru1THN8xaC5aLQ6IHTidiujs5sJpVXJXZXzHwUZS11MiyjhyR0WJbcFxyUUSKP6dBRAys2wgjAQTvst8FBX9U95Z15rAU3BHQmJ0ZapKU9ueyhYgY+qobO8zX3LOzRUEEl61EyDoUhtaCZWmQUX1UEQx6pwa+gHTnG8ws3XHxia3Mec3i+CaJXYHRS3ICScTU2KYg7Wc/zkSc2HCkxHb7bDNssnVm0R4VcctqDoYDKFFQavTMMUaXZrjB4dUY3Qbsxyqdmu/CyntkLj7EfgzPm49Y0ZhnsOtZOUA41Y9EyDTp95V0m2NEFLSfrqVcgGoPGwVa1fkDJiXIkCpEIikNJW9RJxXQR1wJEYjp+VEpHbisbxLkepcH1r9egOup+9PWjf1wB1vNwwF57b0VbIdeho9q1ZFsuU1XCnV13EDxjJ4yfdOey/SrKq2ZF9yCAMUEcid6VV0EFcTSoQFEpHZJSAQJZVXTvTDNs6asq4eqL2cGnt8BlAXghDsIkCBkJgDif4KdicBWgbeS7Emr3TH1i5c7L5FpvyVKrzOCR0y457ZZRASkdlCMHRro1rAunPDgd0pocGNmNlfXMqYD3D4M9Bi/tacwm2wq5I9mGplmc/ZGX4HsrOCasj7x4YBblrvgoaPzQksM5MkvTM2tTEmRVJU2+azpVNzXJBH5VelpZHpEzdhV9tBAdmYmalKVNM9n6R5+DtuNw9DSsqR9dsuU0+wm89CM0nADHZdfy9Ue0ZaEss0NhsEvLRJn1ipqBoRDGiK7ogIyOZJJBGeXAyJZsaty8EZ7+rqqI2V1CQ8cIjF8rn5ghpEptTQAcG+t/dn1VCddSbIKdrsPZZXadcTBrkUtKhghjlDCJU2EEN/rkjE9CRTFjGOPsMrJLoe8pLL+6aCt0j4FtEqpCUOmDygD4AQ4EOn+3oltDubNNbdl0k85g1TBuJZMe3R+Q3ZiAnG5NxDaIcxEM+TDaihmcuaZ2vNSmpGxZbGcB1zTbBKu+g31BaD8LtqtQf0x4Y2/7g8sbC5E3t1z0Ro6rzMFkEgMdUrARjBNXp8VFz5Ac+TBkzTbVFxnha3dbvrGukHWt2gznAWLJan0xEDJiiTgAQIKHyQSMA/QM/DiHriugzy7ZKDz7XZcO2eSkX2l03FEWVZqDMiYkZSJyNiJnIxImMoMeUhjDarNLzXXKy7oLy+vvWexbvG5sbfXkurrRd/f3lb5ZVcJ1zjL5lMh7e6lfxdoJypttsisM/rSEgxvyV1MmPxWhDcnpgJyy3/5YQGu0y/Uuqf5E3uMuqd6NUV412y79d3eBsSrPsHsus2sec6iErSuge/K4Ptzgl5HB28tOYabQHXq/gnbKDakFUDFYElawYYwLEJwNpztyucSLu09UfN5eVL6vkIL+U3A5ATykSnJmgFh6hRf4qRjwAJf44DObD81Gewr18JXDdd/Kbg1jI5iBrEWu2/UBGfLKaL+UHlIYjytMg5lMSMr4CM6mZvt1XKeW6cs1depQVxbbnWs8ojEczaKbs8gulcGnRINKoyezLEAgJ0Z6VSg99zk9V14ULhGgZF6YmJKt5CIqY0jFjegWhn9VNiJhwjI6rORssjKPkhGTMS3qZG3KHqWhF9N75OQxKTqPl4/IkC9TP5i7yImRIcIoxhiCciT6iT4M2ZWoN8dov3cFbOndP8+0O7ds6Pmv4JK49x7i07VrM8SCiTwIglgpY0KAwNX9v110pMTkeOApWNveXMBZs00eFRfBTUE56yM4r4IZkKIRGReVoKCM8WDIRjBWDWvXcB6Cdc7QezPJiMrs15qdas6hZe0EFcRRUEIeU5rEEbqk+huyblJamaLBwekE76TNwhi/jHTOKA3IqWEpMyShowTnkur9Kjak4kKZhhGMGyKMbonejVEBNRfVlUcwNHBbWfRX+oic8chJa+YCnxIFMFYMnPhxNoJxYjpUl5Jq0JLwhaPrt0/9UEwf/utKsJ6Fy9O7fqerqGQIsSkA/tLU+CQIAgCMx+ECXNxU25hLdWsoeGnfuYpNtdiCPpwOKbgoZvIrjV6c9UvpgJQOyJgAxgZxLkBwXpy1SwweDA3nLAnKkev2shBhdEoMXoIJ4igipQYzqcFMakiOQpkGv+I6OpqeMZ4qWyDmhYmXpXKKhzRmH0YHCBTSmtwE7VAYnJIyMS0tIKc8clJEyqug/DP04RmGk6ryAQVyyg0+NSsGtUNyFJQjD8F6CNavQGJmhiW/fLxi6+STO1pnL9xTzJzZ3igWoIxNxtPrRGUA8FPxyUmAMSGeXPUc4+EceB97s2Om8eAsBDsczj+80K5DPsLoz6TdMsqnRAGC8yuQH2cDBBeUI7+UDspREOcCGOuRUhGMG1BwgUxqADf6ZaRPahjGuSEJHckkI5nkEMaKYNlVSfOUDlaq3FFq6SgFVgRDnswyMTHRrjA4MNKnZgNEMiXblVkWUnFujPLIyQDGhGX0MM4FJaQnsyykNTlk+qQgy5EHS+YheeS0E2dshRWOe1bAZntdIVtTiHq51XAWYGK6+F86WIKQ4CExKRYUFqski5ulLad+fKD8QCFt+cOz8EV/49wKi4r1SCmXVB9SoQG1ySenklu5JPowjpI+sCLpnYpJOBE5G/qPK3TTWbDpf7p5eermogaBm/Lo0hOo/8OtpveJhGXJzXMuArk0RpfG6CKQH2d7Cap57iLYavHPfaKr0Ljn/nLwnIerCUGkoTFIL7KcEYdEHBJxEJIlpWNCsqT6JWHix67dd7IH86lB+iN470hvfrldwwV1Jsuv/mm749EgQbslep/UMKQxpwW8knONOGOGFezNY/up8gTp4/zvW/p9QjfdxJ82n4pg+dUmi1QvxsGtKtSajeCDhij1YVc+V5NHjn/XBpcEIQETALxYlzl9930MEnFIpOPHi7uAJwDOQ9+K9YfnlXfkcrD4G3hi55FsyqVlfXJqOH+JX0EH7ig7pjR5MstEZiyGXJwqxq1MBiEDGPsL8mJvFaxURZIbxDCEMb60qlNirGlQyg7JuKCEtijIGp0BXvgRVn1XNZP+Pvexkdd2wlkBYsALEAeIxRIgpBVXEYSMSRGs6YrJcUhWI+UnEzABcBrq/ue5lizGkmOC9+ovVGzqymZ6ZAvscr3oKAzKmKCMEvN8xa1MDjVjU7MOVQqv/7dgpbf0vZ2ifIlWT5wlRLAG7qCO4+VuCenMrzjHrod3qqt0pQeLmZbFq+HYJIwDPxEXTfdULAFwPVgTIMQgKVNiGWaxOJsAELs6CaMA7gsdf1x1tIA7PAvB+vZh/QftM81ONeeX0p47SqMYOyChjilNwbR6WCl/5ea015vzX/83TWT/oh9+w3YqEbL07FsRUDEm3ptjvLDgI1jb3jRnYfMsruEvK3nfCeABYgATfLKUJJ/gr8NKyJgUAboJrMmpuFjIBy4DtJ2ovLfiwByudt5C2NQ9vOD9nhyjXYl8ShRVGYfkyH/bglQ2zw274H8qQeX/Llg3lDzw4LQYg71u9ybOuJWMVcu16OiTj74PH7W2lFQ0zDZXzuOgJQoxuMDHxPqQQgKSZVkTievAShX15qdJfdJ4CZDgIQEQvzQOlwGOBvbcX145izpSUg6fdZ0xfXYkl7HrjI47yqIEF762CZUMKsiQnBQPggryZxJ6boDsl+3BTjnkIjtL7SYWbUKKeYiyZtUwjfnsaeN62NDVVGI+oHus6jeL4WgQLgOMx+MAk7EpABBreoMAPM9fB5Zo7UVrJTpBgiAALwhTPABc5RMJABjn4bwAdf4995oqZzJHik2wpp5ftastGzm0xuR2jGQgmAzJyfB0C8n/34IlKn6qREA6R0va0Om9nXYVbdEy7TlM/Klv4JPm6lnM/plk5e+WQJ0PziVgCoCfFg4RAQH4+E0GPlU9Pg7COAjjaXiBMG3nEgDjAMfGoXXg8P1LDuWSjcVmWPEtrD7SWlTer6FTe318GOlVGIIEHcbpiIIKy8lBtckjNQRxFFEZ/TLSLyMHlNwNtOtmEnALU6GatWIGm5Jy6ziPComLkgM4G5CSIypzSEr5FbRLjbqzmJaScvjgSHz5V0dmc3Wz87s3JQAACGFJREFUuYMPLYX2IFyMQwwgdu1/5UiV0L/hP7C4DiwehHEQrqbAEkvKAwgikxCLRp2OQfvxxoef2V9ANc4pH9Z/AF/7vHcv71IZrCra9//Xdq7PTVxnGM9/0A8MyJJlyzd8BYPBhUKHNO0klGlmOlMKRtrV7mp9I4Vwa4zjgRKaATq5TYeUW4BwCRAIARzbiS84YBsbbNmWsCzJsmUbU7AJMeFiY3Td3fP0w65k+UJmSumZ/SDN6sPOo3Pe85737Hl+ibkdqtXdMcbuGKNtxp/71XS/mnapKPvMNS41LWc9AzGmgRiTa6b+ZYnliKa7E3Md8Zw12mCPZbp1nEtNu2dRvTP0vTOpPi1niVpjSeFdvynCZ61Dxk8aswtL0/QVr6+HeRCjIVwSQSgTUMaZNL1YEQwQuco1DmkSJUKIPH0qPssC8JigY7iJ2V21IK9Ku9KR/TaOdXoLD5szcpuic5wJJpmlMJBU0BPNuLVsbxzv1pl6YjmXmu6aZeiOom9puUmd638Ry6mhnRraHUX3qo3jjgZqZjhhrX1GTnsiW5/BPSjYj+M3HUs2XY1bU5Gwus24C32j8ITqBxLC3UXRSBxnNUwQK/LLOERHUvxfZQKLAHgheogggUACPMA94iw+UrWAr8vgajM5bDmNTxq6l25pTjSadVRrtN6VwNui9E4NbddQdg3liKbdOlO/jnepqK5ZhoEY09TI9WIBXn5fdFDL39HyPSpKPlbqimXbVTnOjELbko040h4sOVuabqjL5K9m5f7wzue4B4wEZDtpSSDwBiAgjLFQgFjBafR6JZJyoYgamc2DCIAHyt8gCaIQEBU20w9Pn1y4Xrp8fU0q3ZzEuF8rxhEris/VL8y/kcI3aymbmu6Ly++OMzljmE4NJVed5D307ij6pYglb3b0/GJ1zwy9bKzbp+XscWx9TM71RW+JRWewv9n5260Nc/nSNP3Xy/L9XzZhmGBEFATJD/gEUYkwAQnBcV0gytwwEaI4jVj+cGoa6oEKDAMIgjyD6AtXdgAReCrXV72AZchi3F2RTn2XTpel6n8qPIATtmDB501JrDU1v0VjaI822GMZh47t1FC2KH1XtNGtZXvUxpcyDPvVzJ0o9n5cgUNNWTR6e4KpUb3KMreArD+B0/ah3L1Vc5hv06iyObQ170N0PcZTyMdgZA5XQAq5vstINUkBFoWAa1PEkruPH8QXGa0korjlE0AiohgUiUCISIgISUGLiP4A/AI8Ih5KI19fv/TGum/nsbWJlDktD299gcMdng0nGrIK22ZzFo3epqVdOk7OEt1atjuKnrpsfgGx+jRMz0yDU2XoTM27mkzXLMwNbDuHw+Zn645eS+fqU5maTK769Q1jZ67hfhBeBD0BSBAESS4oENnzniDoD8g6+JQpTgabyOnplDzLHwrt4+QnQJIkIttWE6WoI0kh9ooE2VlR2UYbFdH1aGjX2cpFeeWJqy+nsQ3ZBff5fTjegZKyH1/b3qKj2hIYSyLbrqM7dIxDx05y55l0htE9JbfoCTn7TLI4tyVwLTqqd1kRdlXi1M276w9czGLKstjqeVzFQlN/8VH0evBIREAZEwSQyX4kBAWQE1E5ZPtAvCDyepkQBU44TVIaju7KuA03MqFMMQmiJYVTEp+Ep0Db7c6Sg+ez2fLUnBsZfGP8mqE/vIddlThmQ9HZtlc3VafRdelscwpnjWc6NZRbxfSr2FszGflIkFNFd2m5Lg3rVjF9s5iBWextFXdLY3JruJ4Y3qamrRr6ZrzJnGSqT2Yb5heYX90ilZzDITN219xesaMhhbmSxlRlmc4uYu3bj6Lt3xgDfArHTDlXNXGCm9Qi1zOTdJg8G0a2SMvJae5G6KUg3Iik7Kc9AdqGBrcfv7w4r3IOVTGXKs1YU72A78vZgw9rccqJf9SOUXsd2W93pOffjDdZYhmL1miLM9kTcq1xnDnWaEkwORLznHG8TctYNXSrlm7RGa/r6NYkkzU1v2/xO0HjQey5gv1m/LO+Y9Xfa5b9pTTdUJXJVmWy5Qu43s0HYX2AIS/8ADAmhvAuMm3yZ8V6ng7y51em1eJ5Ykkg42bo0gQapAj4RUEMCvAEMBrEKOD+6ceTNdU5737z69yyDKounZVtVO4uKSLGA/ioDvuacLQdB5qEHReH1x66Y/i4f+Ue5++3O5Zvc76xrWvF39x/2jXI7R356xfBnZfwr0YcseCzm9h5GfShu0vf7UjJb4inL2cw38xnvvwlU63f9vDkFdwawyjgVRBOYlAiJPS0vsnFvP9KL4Qtzn9erPAPJJCAgvmZTKlRakCQxuFlngBGAhjyo75veM/5hje3VqRTlbP1tenM5blsWRZ7bj517le5lcs3t+a8f7tw39PNJ31bTmNnOd4rx45y7CgTS84Pb/zcyX3ckvN+5e82XFhoupRB12Ty38/hv0syVCbT1Qvzm/5YMvzBBVwbwB1fSCYCOTBJ4w9JRBAiXy/SJog1VTJM1wQQXwi8OIERAviDATEEewuKgiCJhBCIUI7yjAKPAfejBxebGkv2XVhVdGwJcybbWLaAr57HVyXTtYlUYxLbnMKbk/kb8UxzLN0az7Ymma4nm66kcdVzTWXzTeez2FNZxlNL+Esrt7ZsP/zg4g1Yh/BAxCjwDBgj8I2zRyPBTDIwzw94J7pw/3/FEgEP5DdsFTP0sFczAbx+n08IhoGLIhAQgkGvT3n0gIRnQfiAEWAwCMcYyrrx0ffYdFYwHhx784OhpSU9GetcqWtdyYX9s9feTl03OGfjvcXFD1fsfkJ9Soq/wqd1qOiF9QnuingCeABfSAkxdPlE+JXqgegTiKj4tvuAZ4AnVFR4nhxTW+Td/wDDLQxsSTOAqwAAAABJRU5ErkJggg=="/>
          <p:cNvSpPr/>
          <p:nvPr/>
        </p:nvSpPr>
        <p:spPr>
          <a:xfrm>
            <a:off x="3971606" y="1598521"/>
            <a:ext cx="955635" cy="3291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20" descr="data:image/png;base64,iVBORw0KGgoAAAANSUhEUgAAAGQAAABlCAIAAAA03NGmAAAgAElEQVR4nLS793MbV7bvy3/j1b333HGgkDOzJCpnWcmWLMuW09jjsT3jyfZ4PDO2ZUsk0L337m6ApHJOjCBAhEZHNBhEKueckyVZWUxIvd4PIGXZnqlT9d4c1CqpyEKBvT9c4bvW2izKQSYHGR3yOuSh8NJ/ZpAHyOuQzUEmB8M5yOiFt+UB8gA5gDyAnoXcIOiDoA+DDhkdhkEfBsgB5HKQzYEOeYAMQD/oD0D/HvK3IH8N8pcgewz6u+FuJH9tZ+7ixuyZNQNHueGTDYOnGvIXtsKNZrjTAQOdkD4I+TOQvw6Z25B5BPkM5AH0XDb/WIcnAJlcLlN4qFwecgBZ0HOQB8gCZEHPgJ6BwgF10AtPNWJ5fcRg5FAwemQ9C5CFp1gAirKQyUImD7k85HRd13V9BEF+FFFe1/WcrufykMtDJl94sw56fsQKb9MzadCzkEvnh4YKPzKjQ0aHfL7wxE8gcwfyNwGuwdDp9M3u090bDvFY3vF5sOGDRvLGbrJkN7OgiZ3Xgue1kfmteF4rnrfLO6sZzW9CC1u4V0Or3+W3/mFflL56sLn/Wjc8PgPp65C/C3AXst8D9ANk0ul0OpPLAQykczmATC47PDyYzaafOQ/o+VE8I4+fGzkR6E8PNXJwPQN6RtdHsOi6XpSFXBZy/w6W/syr8FXh+3l95FeWhVweMrqeAx0gO+JleiY74nc5HYbvA9wCOJu9nbjYTbq2fxjDC4LfThTJ1ASe2EFNCdIzW8nCJm7RjsDc7f45O9BLQW5JM1nQHni5Gc9u5+a2MTPa8JRo3ewwNyNIprfQU1qoqdHA/AMtH17WfHCjE/ovwsANSN/TIZsBvT+dywJksj9Exsjz5/OZTEbXYdQKp83okNYhPQJlFKGuF8Ljx7D0H/zwX4XhM69nQ08HyEF+NISf8fACZX0Yco+g/y4M3cze2nNMIe0Nb7XgBR3MvAg9PUFN1JhJkq+0d82kM61Lbqm/fbjvH4+P1jw6WfPwpPfxSTRwin1wxNt/iho66R04/s3Q8RWPD31xUXjvSOvizo3TE4FxEVwZpss7UEWUTG/8doGw9k9nU+uHbvdA/jLAPYCBXDY98qgZyKZzuv7DsX52wNFQHXW9Eb7/AgAUwc9fP4P10w8f+W8YYBggA/kc6LlMLp2FdBaG8/AQ8jdg+NSj40092z4Oo+k8NyPGzA9654TQwp7t719JfvHosHfwOH2/74uLsbcObpuh+UtV2pmiyzpJpcyVxRlXnPHEGY/gr4ggd5yr5P1VBxpfPs+/d3/f34ZP1Q6e9F7r/GvXzuWtZEYr91Iw8FIrN62ZTJO2vX3zyHoYOAb6XchlIKePPK0O6WxmKAfZkQPlf0i4+WdPVKCWfTapPcur6AeHHH2BngM9N5qtQH/W93QoBDboOdDToKchn9Hz2bye1mEwD98DXM0NHTi/f114zdu7Vk2J4kkJpkJgqg7teP3R3pWZU/7Lqb9pO14P189t52aHyLQIrhQZd4qx9RBLj9eeWmlWfIaE9wWFtQq0mactCWQXiCvZMD5c646TqiipDvqqIszk3l3LbnR+PnTKd+/IPw6Hl7Xj8iAqE+pntlDTw3XLT2t18OgYZL6D/CPI9OeyaR0gDTCQh7xeyEc5yOvP5nnIA+gZHYbyMJSHTBYgo0O2cN6nYfiTXD5CSs/pIzbC62le1CELkCnUG8jn8no6Ddk0DOb025A9ebbH2+6fEeUmxfwTgv6JypaFt3s/Gzy24lb3n1Ob5rTR7oi/LF5fHqTdYXpslB4fp8cn6HKRdivIqSJ7Ejs04kwiV4p4VNoV/9a0f011fKVV9Do1UpbE5RIqFekSAblF7BGQm0eurjVjrybeyZ/C9/tWptYvD9EzY+yUDmZCmJtxsasGBg6Dfhf0bDYHmcIjF7K4ngM9M1Iwn+GlQzoPA3lIZyGX/Rew/pVKeLZ8PA3FUYccBhh+6r06pHV4CHDt5tlw6+p3QmSmtnp6aKX9wPbZgye/vHvgbz3bFvH+yUFvSRi5Y35bnDPGWBPPuaJ0lRKY2b3u5c418wV2QgdVEkHuBFMm4HKBLo/Xlsl4nOCruBF9RyVjZapMoUsln0f2uZLIncQOmTIrtCXFOBTKIVNlUe/E3s2vP+j9ZvDwymNtSyLImQhUNvsq+Y3vXD+yC4ZvgD4Ieg4Kv/hCJEIGCtk2P5qLR4NRh0zuqZj4Uc76d6pKzwHkC0XkR6krk4V8NpMbGobhLOQBHg/c7uxp/zRIpofpSXE878D2X+nHyD3tU4WtFugyCZUmapwKrpSQS/FbovTzMTImRpw8O/2W9tX9Xh9c2MDXzwtz08LcjMSaeR11c7t3vBEJzEltXhpG0+EsKwZmdfjG8qg6QVfKpCrJVsq0M0U8Qq1Bo51qbZlGj1N8JQLlUv1VSv2Eq+pvs2ep3l1Lgkx1Gx7bykztaf2z/n0n5O9BPgs65HXI5jM6ZLL6gA4ZAMg9m7xGqsGzif8prH+hqnRdz+VyIzUum81ms9l8Pj/ynsE05LMAgwCPcplrpw82hde83VgzIY4qe9fNHD5Qezv5FU/PkdA0DY9P4SrJW7YnMEnBVRo77qb4Vgx5Yrg8zk7swDOuJf95qPX3V1M1exp/+/hkA9xuOp9auTf85ztHA7eP1N0/3nA0+nn+ylZ+7bLhM/VXtb/vb3q3Z+vS1Ib5IaqKJ+NjuDzpr04y1UKtR6ZtScbK06YOyhrjqvnA9Btdf8mf9crrprajyhA7PVz32uU9G2HgXP/9yyN1aSSXZ4czQ/qzSWhEOuR0GNJh6EfS4V9USAAAyOVyo4UjB3ohoEdwpjP9kHsAj47t7/hbOzc7hKZIgbnfqZ8/3vfVni1zE2yVyk2SqHFd3PjYqpK9G17bv/3Ndm+V1DALTjfw7LL08c2PDzW0MTO6Gpdd6fnyaPTz43FKvyrcPrSxJ/jFg1O7LuypH7jUfpCvOSx4szcie2Pf7I19nb7ZdlheeXEfm77ZHNn8zo2jzKmuFS11s8KkVOCcEWzhOYdcV5rADgE7BOKJo8rujfOfHFp5Sfmslcxow1PaycRDkd8CHAK4DvmnPQDk9KfNSfZHOh4yAMM/9qx/AwsA8vk86LkR7VmI8NxAHh4B3M3ePdCx+sM272SlbkqqYVbu6Kqz4Y9iZCLPukW/q6PWHK1xSLgyXDtOXPNG/uKOy53/OBj6+N7B1Xub/wGXYvcObYisXZDYPO/esdpw/eKHR7ZlzgWF9b/a1/apfq1tb/s/npzZ2d32t67WLx6e3X3jyMb4zj/ePbfr3rnGnfW/vHehaZ9Ye1DxpW9Hrx/2n5V/q26aKa6b3s6MbafL5LrxHatMSbZURhUdK8vjZMbR1g/gSoO0flaYuIKByqY1r9y/3gH6TRh8OKKiddAhk4PBHAzqkNV/0Er5n4bhM1VPH3FFHQoqLpPJ5HOZkaYv3w8wCPpdSJ+7fbqpdfVrrcxsnlt4ouWjzOHarnVz4rgsThw8NsfoMWLAIjaUhXDVefWLjo0f3jq5vTv6+ePLm/tiXxxVvhm6tltt+rAv9MFOegI82DpwHB0P/fZc7Pfp46s6N847z38irlnYs335g4M1e3a+c1n76kT8s+ylzWekFfB9eG/wbzf3rh0406Ru/fS7vRvvHNjStfvT/KVm/XJTC17UvfP9DnZ2nJssMOPi3hIVVXSScSJVKfsnDR1fcVr5cBc7rqluenDta7ePtcDAdchkYVCHPOT1dB6eZOFxFgbykC5ogBE9kf9BVP0rWIWA0yGbzUI+B5CB7GOAfoAnkLn63eHtu+mXWsiUdnbS4wM197q/iviqo1SpwLmVgFtk3GKgPMqV7GlceCT6m2Py15k78c7oqqMpfG4f0xf/y8CVtUfE3z85Q2vbl0YCM7QN86PMhLCvNEqXpNZMaFtpiaFSHleoDRPDvtJ2X3kYjYv7p4WYKfK6lwePkSvKP8WG1x/s9d/U6KOtn8Pl9pt9m04pdUPng3vb/nnn0Orhsxvb0Gz9LE7WTZdwZaLG2clWCaiipbbkZt8X3x/+up2d0OSbFGRfP6dthPQtSD+GXDafHsxDOgsDWRjIwlAeMk8bu2d1aNGomPhZVcyDPuKKGdAHAJ4MPrh0bn9rkHmV5+bE2dlwBu/ZupD3j41iF88448S5Z9OME+1vx+vm5S9s7j+1aW/oi77wPx+cazzAe3M3ozf2B/YHPzwZf78deWKkJI4qY94KCVcmuSoB2xTOFfPatUCljN0y7YisMnY3VMYpq8yVxLCDZ0u0tRN6t80O+txhujLOTtTWvrRn88sXE3/6/mBgb8eX3W1/67+wS939x6GLOy5qK+Hmtgg3u8VbcWDXK3LD5BiuFOsmB2srD2x7FU7hZP28MJrVxrxyUmEgewH6b0E+DyMSNT/awGV/nqCKRuvAj8WD/lTq50EfgPx9SF89f7B5C7Ws3Tera/V8OEX2blkUoUt41h1nXB3Y005XhJnpN3pXabs+GTzfnNzx16Fzzd/1+a92U/cOB3p2fiyuXhqix0WxR/a7RGSRKbeGyiWvU6asImXQWBvvs4q0U0V2FVkV2pTwFmusjafGxOkxImOO+MZ0rinlsVVkXAJx8cglEE+cVKU2L73StWJvy29u7qVuH+LUXR+nL22Nr3ujGc8+r/zlweGv+o9/3bdjYdhXmqArFTKhb/UcOEe61i4IkZlBZsHReC3krsHwQ/hBzz/l9TNYei7/dKiQh0wOhvP6MORzkAVIF+TGI8hcvtaztp2bHcQTtLWL4SSn+acrTJWM3SpXrq2eHuFmn5W/fnB6K7/rT/3XglrTnx8cXXstuep89I8HdyxJ1k+MUqUCLlfYMpE4BdqsYKtM22TaIdM2GVlGjLb96MtRE39qth+Mdiq4MrLSI3NTkmvmPjniPdLx28upFW3cy4nNb+rXNu+mp9zo+fRg86sRUsYTj4CcvM+6Z93U/Emqc/2rMWp6e+2cK+oaGL4C0D+UG87o+RzAYG64IEoBftQLFj0z7hqd2cEw6HkYBMgBwDCkr313ZHejd26ElHdtmAwn6c41C0U8Nlpri/sc+7bMgQuBA8E/3Di4/oBI9V8P9fFfnev85nrPV1JgrkSqU/5yGVkEn1HBVo11qMSmYGvh3///piK7sNJ0eO1EiXLEKIcUGHci/PaJ6Ee7fFMfnajn1711SfsmvnoxXz9XXD21nXLynEut80S8NjkwDS41pPxzFPalYO3Ca3s2Qe4awBOA7FB6OAf5HEA6o/+LMHyqzkdz2ugETB+Codt3ziZa6t4K1c1NBKbARZ8SmJz0Twx7XaJ/bNw/PsxOvtaz4u7x1TvZN67sb7jUR672rTrY9stE3SSe9oi0U6KsImWSaHOBkYwsEm3+ufv8fzTalkRuhXJGVz4nMoYoeTEesMbrK0PMhMy5tR3cG0Ondh5o/Xvm3Nb+E1woMDXMjY2QsihdopDxKjMZLrDaukVt3slBbsmVQ7sAbkHuST4/IheyuZ+1Ozrk85B7mvmfdknpzGOAu3Bvf2T1h03swmYyDS75RW5ypNYlMeW8f2yQrjgt//7+Sdy+etm1A/79HX+7dzhwc8+3MW46z1TGKFvSbxepYgWbVWL7CSaJNv9njLIqyBn9tjgZsEjsc8mG4rDv/4kyxjAqORn6KH1i3fUUB5c7tG1/yF9rim9+Q9yypJ1MlAIT2r82yahC5Cbnz1AdgclB/6z4hvf6LyZAvweQgWwGdMjnQIcfV8McZPOQy43KhdH+KAfwJD90TN366xA9vRXPeXSUHG5+L8FNEbmKMOXsYKr3Bd+/vK/24cXNTy5t72z+3ZPjgVPh38So8RKuTHIlCe8LUe//VrhiBRsLQVcgpRJbkrEXvOw/YhK2itiUDJgk5gWB/j+qf4zMmATiErmJETxD2/DO9/vrH57cdiC+si+64t6pjbHAK1LdzJvicgHbEkxF15aXHp6taaubFvSN6972K3hyHPR+GMhCFrKZkUnET6VD9mkHnQPIgZ4fBrjeGVvB18+LUGNvJD8/0fGboHdyiK6OMWNDqHJP49u3j5KDia9a174r7/r4yYk6ITCnY2W54itXau1JytIdsInsCwLzoohNP6QYYnsK7j+SsyRi1gK2OP1CAr2oMkaZHqNio0KbNMbVscqi1E8K48nHo388KX19+/imi/s3Dl4OdW77CC7V926aEsUmKTCujSrf0/bGtb6/xFFl2Df5QHQl5G9CJgfpQr+T1X+cs0AHyEAuVxhW5ApLjQd3L7c0BeY014w/0bJ86ODfI3g8z8wcOkrBRTbaMO/+ibpUy5/un9p2Wq25oPxTW7dIoquSPne319VDuZJeu4hsUWyIsSaJsT1LSkYWkTKJlOk/krNEbBJwcQIXq6xD8NpU2qN6Xd2kNFFjVDlblCqOss4QVyFuWnz3aF36Sqiv7evMme3dm5dFSBlfX9qGK9vIhDA78c6evxxtfYP3T2taOWngdAtkHutZAMhnckM/nTroOqQhnYXMCKzMEKQvta17NVQ3SaqfA6dqE6gkgUqO7Hr9TveXQXaOuHm5tPXDofO7jie+fXAoEMEzeKpCqbX3YecenyO50tRNSgXkFAKeCGsTib1wMAVbn6YtjXX8RzxLwWaZMYnYJPpsnaRSpSqklZ4UXZLEts6ANUr9H7nBHPPb2uhSZcOSg8FPM+d27Nn+UZSb1+Gf2Nv0yp1DX53mPw5T4+J4ApznEv7ZIprIB5bAk9P5/JNcfvhHzY6uF0EaQIeh3OBwfhAAIDsEmWsHJNyMpoZx1eDhld0b58uMR6DtEjfx0b4V+qX1T06tTp/ddk5ccT35rVg3T2GrBa9VowwpakzKZ9J8NoVyC3RJjLhjxCngfyGd/sNG2xTKrfhKFF+Z4itRKKeMLAIuFtliiRuTYAwx7BC48Z3rF+7b8WbCP/tQ6/twffPtgxTc2pLc9mqCTIl6J3dueHPoCCPS4yJoYp/wJcAFgEHQ4ek0L5/PF0EO8tnCGqswwHo0cEts5hZE8LTL8V9fTHyc8E8UsEOgrQnKk2Amxute2tf0weHW397bsypYM0FkJ3R8a+yuc6i4WMPFKjYqyK4gl4g9AvEIxClh+3/Iif6t1FJpp0q7VNql0h4FuRRkl7BVIkaZNcqsUSJGgTYLlENCpQozNuwt79m+DK7uHr60M7p2cTuZmcCzBTQ37Jt7RfjsfMcvw7iqMTBl8G4oO3BD1yGfHxXt+XwR6JDP6oUhjA5DoF/qDn3URlXGfLPgGMdzEyLIGadte9dXB796UcClodqyy4mP7nb+WWInC3SZzHi0gCPi+y+RfUFkiwXWKDBWCdsLjFT0P4ip8PkabdVoq4qsKrKOYMJWkTGLjFkiZgVbk9iWQrYUZVdrLUKNVcClR9veHr647Wji6xA3vx3NOhP+/HutRsazBTzlybFV0TXTI3UVwubFANd+OqIZaQtzGRh6CPDg6pm2Fq46wZXfUb840fhr0V/NM64oZUogq8I4FcatcJUxnyda41CZkkStSaQMAi6W/YYE82KcHRNjDXHGJBCTjExJ2pCkTQr9PxiACm1J0qYkbVBok4xMIjaJ2CRgi4AtIrGKyCLR5iRl6US2Lmzvom0abY/67L3bFvU2/roFL0pteRMubrjEf32h47MrofdDNZ69rW9d6v5Doq48iMffPdeeH/oOIDOy9AIoGqmNmQHI3AG4Etn2u8TqOWrdBP3EqnDtOIlUS7iMx8ao7zmVdSQoi8p6EpRFYx0iZUgSk0SPUTlLR+0vEowhzhjijCHBjBHJGAWN0SiDRv3PwpKRSUEGBY2RkUFGpmeaR4tMbAo2K7RJpsyqz5ykbCnKmURukZSFfaXHWpb3bl+WPl13pO2Th321FyO/2bNhRoyUyGunD574Ns5OjPtn8Zt+BblTAE/y+Xwul9N1vSgLkNPzkHsC+ZsPzrY2oYUhevr9rr8e2LEgjsojq5wqUyYxNq3eyVNjFNYaqS1WWYeMDCJV3FPnSLEWwWfsCrhHnd8oMgaJMajYqNFWjbb/D0eiWSJmiRgVbFawWcFWBY2kSBmZnn5ToqwSZZVph4RcMlsRQ6UiqbgpfXQ2+rvL8ucP+/4eocsTXGm71xyiPd2b5j05sIrnFoaYOd8f3wxwr9BO5/P5ojRAJpcF6IfM+Z6dH8eZOXH/q7mTdVFSFaVMnfUulXWIdEmsxta92hXx/iJZ745SJom1qJwt4S2WfKYetlSpsWm0U6OtKjYqxKBgo4KtCu1R6FIFOf/nYEnYKhKnWCgjaCRLqsisIrNMGWVkUrBVJjaR2EViFxmXyLjitE1AziRXFVnp6e/98rvkn1q8tljAHfM7pEBJArvj9Pgnh1ihflmHd3z3zvdh+PoP1XC4sPbRH8DtVBBNi6DqO52+3q3vRemSZJ0tRv8i7isWKI+My0TKILPGiM8o+10SMcvIoCKzRpxKrT1Fu5OUI0lZNMqg0WOStEmhbTLlFmm3iBxPpys/qfc/nsmYCqGk0DaZtonIUkhAMhqRr4WZTOH9Cm1SaFPhmwJ2FJYUMm1TaFuSKmQxk4qsMrIItDmBjQIpJDJHoawnOXe81qqx43hvZbTWE2EcMb8lzljiyCJhp4Cq+ra9e6t7ZZwe34FnDt/akx+8D5DXAYrSANnsE8hdP86vCvondAQq4czquG+WglwKMQisgWfNIrEryFmoOxK2S9iqYoOGDBoyqsgqYadInAnKomCz6jXsZRzdlDlZa9jjdwrIKDB2nrELjFVkzDJjUbBZpsySz6Jil8aUFEZaScYqoWKR+r8p1qzRToVyS4xN5EwCGSPgYgWbRWQTkFPEHgU5k9jWiY2d2Khgq0jsEmeNI4OALRrj6mbcms+mek09xJ1Ebpl2yKxdZIw8/VySGHsZT7LGpiKzgs0FfSOhUgl5RGIXGbPCmiViFmiziF0CO2Ho6LeCf3obNeNQxzeQuQx6NpOHogzooD+GR0fFde8G68cdCr9yKf4HwTdZo50aMgiMOc6ZRcasYHOKsqcoZ8HPNWRM0UYNGRVsFhirwFhT9R6RMu1hPKkaSw/l6CKuuNegBNwx4owRZ5w4RGKVGUuSsarElsQOvsYi+VwqKtGYEo1xycgk4xc7OatGubpwicRa4vjFBC5WOZvGuGTaKWKPiD0Sdiq0RaMMGjJK2C4QZxRZ1DqPxLqjXrOEnUnilHwWFdnFWmuKLZGJTUBjkqxBol4UVxm7iEtDZrWQJZBdQU4FORVkV7BZQQaFGJKMVcC2GPKci757PvZxkJ4prnsb7neDPpgrjGgAHjw81bbbO7M9MOnBob+qdbNE31iNdmrILDBWnjWLjFHBRo22pyi7howqNmq0XaWdCraKjFlgDSJj5H3mFCnpRmXCt/YkLo/jsjBT2YYreWYsT8oTqCSBnQJ2iMhWSLddbFknU56kyxI1zkSNPcmWKpwnWmNSvJYkbZIYg8gYFGSXvE6lpjSFxwrILRCnxNgUxp4kTpm44qwzwrgTpDJKlQvcWKGuqoO4oqxTrHPG0ItdATtf81wntvf6PbFVL8aRSVrjCdMGiRhVNFIKJOyU8A+wZDxGY208beFpj1I3JXOiJkRmtvhm3z2+HeABABSBnoXcrYPRL1vpacLa+QNHv47RFSJdolEujbaLpADLoBCDRjs12lmApdIuhS6VkEsk1kL5S3iLU2xJosatMtVxZlJTbXVX43vH+L+ciXxyJvThsdZ3Dza+vmfrotT6WUr9JJEdL6Cq0LeuaE2lwkyJo0nt3uoOPIPnZvF4apRUt+PyEKng2akJNJ2vmcrXTkywVRFS0kE7wj53HI2VG6anti3obXz1YOO7x1s/Otz64Un+j6flT7VdbwQDU8Lc+CjtFn22lM/WRdtSyCExtmidPeI3i8xPYBUqgzlJTCo2KtjM0xaJKW+v9Tw5+FVy/aIgmnYg8ncYvgowXAT5QRg837F2WYibfCb++1OhXwu4VMUOjXJplEskdoExi2yxQgwq7dQoV+EnScgj0RUSXSEhj4LNCnmhc7Uxjl/kA2XtZOKe5o/gPg/D+2FwLwz3QLoTMt2Q7YX8Hsh1QkaC4Tj0t8O9JrizC67vGjqz7f7JnbePNV3o23lhb+OlIy0Xjuw6e2Dz9UOb+0/vzp/fBRc2w62NcH8TPNkFQyEYEmBQhoE49EdB74TcXsgeh8x5eHQG0pfg8ZFzPeuk9e8k0FRppWVPraEPmzVkiBFzwm+XiPnfwUoSk4xMIrIp/vKwr/R42/LL0idhUh1dsxQeH4Ps90WQuTd0vauJzGxnxg8fIzE8XSTOJGPWKJdKeyRsFxmjxIzAUmnXSD+BXRIqVehylSpVkV3BRpEzNXsN4TUzHp5bDbAf7mpX921St/9F2fyRsuVDactvEls/iW/9bXTzBx0b3omsey225mVxw+LkpmXatl8eCH9x+9h2eLQf9CsA97LDt/XsLYDrMHjo0dndJ/m/JzctEzcuiq9/KVb/UpidF0Ivt6JXGsmiRnbhTjyzxf9ypOHjU9LGzPUDMHAN9Hug3xq4ktzf8rngm6jWWlLe51PUiwpj52mLgn8Gq6DLKKPGmFVikbBdZEp4XJHwT8ydWtWOKpvQjIFrIqSvFMHwtbOda1vZGYn6ycNH6NDKcSKxqoxRo50FWBIxSkyxxBgU5JSQS2CsAmsUGbOCrRptT1GuFOVS6PIoqZa2LOu/3g6Zw5A7cUzz7/TNaqMnx1B1nB7fgSd2kEkhbnKIm9jBjIswFUrd2BjliFNu2T+hA09s8k7e2/a79I0OyF0FeADwQH94bG/HP5p8E0I+h8Q548QZxyUCXS7S4ySqWqSrY8yECFcRCliFtaVRMq6lZlILnneqkwG4qOdvATzJ3z91KPRFu69SY23dnImvHZMk7kKBGpVp9kJxV7C1IEdUYpOwPUE7BLaygyobPvoPaQsB1D0AACAASURBVPXEFjztVMoP2bNFkD6X3PFpyD+7d8fCW8qnMpmksg6ZLi74kYKtEjFKjEEiRgU5JewURjK6QcHGFG3upOwpn0ekq8PMgsHLQcicA7gO2TObqSWxuukCcanYrSCngB1x4ogwjghr41mrQEwiZVCRWaEtMu2QmPIIKW9nxnasW6w/7IP0ZRi8dr5vd5Bb0E65Oxusgu9/K9isIKdCe1Tao1EeBbl4xhnlzBH/8zz3gkSbU/7ydq89WDfz8uldAHeGc1mA4fSdzu6mD0I+m4wMKcZVWEr+HJaErRqxSj6DjCwFWCJTEkOlV+X3DzQvavfPSGz9BPSTRTC8P8gsCzGzbnX/uXfDPJlUKtiqIrNKOxXkVJFVwUYFGxVsLjitzJkFMkbEJpXYUtiUpE0qdnd4x1/vCUD2HGRuA9wZuqU1Mgt4Uqogg0ZbFdoiYoPkN8XZ5+Ps8wL3guo3J7FF9Zk12qliF0/beM4Rr3c0MiVi8+8gcxj0C+F1f+BXz49hu0D9X40tVhg373NLuExEpTLjidHmWJ29g7PEWWeSK+mstXfWmjsZQ4wrEZt/C3AlC3o2n4P0hczNUAhNkBlPkjjlWuPIfGK0AXhqBd2fZOwq6xKJk0cOyV/euXHazZ7fNTNTmrnXYLi3CG6HwszLQTzn4f6vtIZJCvFIlDWJHQUBoo6oErOCraMRbhSpYgXZZdohI1MCmROsO7lpAQx1Ze70XTiqwJNzcFft4OarTFknMqmUsYtzKMQg4BfUOoNaZ+Dp5xK+51XK2Ek7UpRTpqwKtoqcKeEfEw64d3Jz4JEM6cO7qNfbvGMlxtHNmToZg0DbJVwmsZ4EdvK0rXNNedRvjAesPFsiodIur2MvZU7W/q84ZQyuXgS5YwCPbt++cP2iBLm+Q20fd3jLea9tT537KSzpx5bElkJXoGKHhO2Fu6xCXdXjo/9o42Y2kwVws7Uoe5yN4Jfa6LmDx2mRKVGJTfbZk8QtYaeErRoyFmS6guyFwpHClqTPnCIlEvLwjCvCOCN1FWeTv4E0r7T8bRv78YNzMbjREaLmir6xSZ9TqjElsS2JbUKtQfWZO7G9h7g7aUey1tLLeHqwI0VbuxhbkpgE6oUYcbYwM+BOCPq7g3ipwE7u5spSPpO08rkkdojIIqAxCjZ2sm7JZ4n7XkgwhpjfEaHNXcTRR6zd2KAw7jY0E75PwOD+SPNXW9jl2auNw8fXJvAsnvbwPuPTKdtIpSLW0TC0K7RFpqwKssvEIWBbAtljpGTo9KpQ3dxmetb9Q7joe+2zDjQ9xC0aOEbHabuMDArlSBKPSEZgpehCT2MXiV3C9i7kVGstqcIqnHV3cKVtdWPvna6BHN8YWL6p9g39Gg+3ox2+2TKuThJPyl8er7Wq2J0iJclal/ytrZv2dPqcnbSjE9lUyih7X1R8Bg2ZO4lV849t52bDrRYY6GxHL8foKpmyJmtNezmP6LN0r/Yk8H+p5Lmkz6h5zfsbXILvxShnDyFrkrFLq17sQiaFckfoGZlzW2FI2dXw+kbfnPvHG+ChEiUL5dUTYsQo/agJ/wFWEttkyixTVhUVRK9DwtY443lwaEVHw7wgmnZN/nPRpcj7HfQkacMbd/pW8MghUsUa45GQSyBOkVhTtDGFDKOwrBK2J7FDrjWq2Jigi3nGGWbKGvGE/gtrIJ/aSZbvpn4JV3i43h6snRIj7gg2hWhXlFRJXLXgK+tixmvespTPo9FOjXUIyChzZjVgLazLUsgRq/W0kln6zSYYTDZRczooj8xYhFqDQtt4ZOdZaxT9r+7VxcI3/9XjM/bQRpUy8qRU4MaKtLMTO/ewDtXrSnhnDB9ZDY+iO9kFjfWvXDvAQn93M1oYri8Ncy+IjLkwn/hhoDqSs+wKbVNom4rshXWkzFgEtvRS6lN506sxMvFMcHnRqd1LovT4vc0fnZX+nMBOkSrWGJeIHAJxisSeoo2d9A+wRGKViUOizYV5m8g6IqS8CU0avLgRsl27yFst5H240A53OnhuVgfrDLKOFnbqzb6V36W+CNWMFelxKWasTLnjPkeMuNuRI8J64oGKOFMqEE8SlwqoKsjOSV/ZAQOdIf9i3l8lcVYJOw9snqOunRthJ+xrnJHgTJ2suxu75FUmGZdcEX9/vP1XUapSQh7JZ5Ipt+CbmTu+Bgbiu8j8neyCG4fqIHtI3vhB2F+WCJik0ZnXT2ApyK4iewGZTJkl2igRY4J1H4v+Zn/brwRm3OEtM4oObpwdQ+NPxP50KPQhT3sKWkNENp5xicQ5CstccNpCqyhxVgVbNeJUsVvElRFmavriOsh07mTeamLeSp/bAQ9a2snkRq87unZO6+oPvzve8uT0NnHtqzF2YhR7eLYsxlWF/VNi6xdG1rwSblgUbZgfxhNDNZ4EU92GpmfOb4bB3oh/eZuvJOg1ag3T7vWszJxpy12J3TvONdLVcW5SHI2NUpU8N0vZ8oG4+cNI/YIgVS4EXKK/pIOadrfbBwNiM/fabv8r3x2sg8H9qv/d6EqPQltUZP9vYSm0RUYmERt4xtXb9M4F6S8iKetrKCvas7qax1UXpM/2N/8q5vMkGbuMLAK28IxTJE4NmVO0sTCQLMCKYoPsd8i0rRO7Fcop0GUxbvrQubUwnNrJvNXMvjl8bgs8bmvDk6Jc9XnlLzDYBw/2Q3Yv3G78vvfTOFceol0RrvLBoRXwsAWG4zAQgYdN15N/5sn4DlQVIjOzF7bAk+4gfi3Kjhf8FeHacVLdG/BgHzw6GF3/XguZE2KmRJkJh5teg0e74H4EHsTgbqOyblairqTVa+KZmff3YuhXWvyv72YWXer2QeaA6n9Xoydqtfanw1sJWyVilsgPsJ7yUpFVJRaVmATiSW1eeqPzC4Eu6fY7i9SAnSelN5Nfdm9cLqIKZdSDBMYuEqdGOzXaLhGjyBhGWwS7ih0KbSmUSAGXBsnU9OXNMKQ1s283o9ezF3bBw442ZmYMlyXYqq4d7w2f25Y7s6lr0+upNbPjuCxKO3lS2rVuVt/Wl480vX6keVnv1pfUhokCqohQY1vpGcPnNkGmq40sieIJ0dpSrW7ug94auLLj/pG69Om6GDczgsdGabfMlIqkom/Hq8n1C+J4Ao+rBOIR2MoIPfVurw/6lWbmtTYy/2avD7K9ibW/TFDjFcqh0fYfLYRGMY00iU8NWxVsFbFHWzv/bs8XCVSmsp4ikRvDM647nSs6174hUmUKtiaIhWetCWITkSPpcyYpm0AMCWaMQluSlE2hHEnsUGhLQXzFcUkrmT58cQsMai3Mmy30a7mLu+FhvJWZHcdumXWH6HEP9n47fISWuNkxbwXvc6usR0QOCZXKpFIm5SJTImBHAtkFuoTH49rJzIHz62FYacIvxXF1wlsSr63av3VJvGF2pG5a3/Yl7TWlUdopMY6CBL8ivHWs+ZVUoFqkS6K1trivNIImPzyACrDa8bzvemsg1xNb/04MjZdpx8golbIo9IgVBrYj67tneKnILiFPsn72o71fJuhymSkt4kkxTzyPemtT9a+KdEmSsSaQWWRtAraJyJGkHKOwDP8NrAGlmSxvRctyF3fDI76VmR3HJRLjELixcsN0OTAtWlve1TCO95n52hdlZFKQU6SdAm1PIKtEzDJjkYlLJBXteOrA2QYY5pvxzARTprGOWI0lgUrakDOIXTxbJhCXSKwqZ5GoYok2SoFSkSsTKFeSeBTGLTHlHfSk23tqYEBpYl4N4jnf9dZAviu2/q0YGjsCi7I8hfV0zD0SjKPryIJJyCP4pw8c+pbHFSJTUsSTMQmmpH8fpdUtkZBHYy0CMUmcUyROBTkLTltIhEqhvj4DS3oK69Im6JdbyeuteGn+8m54HGtlZseQR8L2OHZHKA9PlcVqnV3+EhUbNcaQYs1JbFOQXSU2hbVqnDHJGhRsjlPuIJry5FQ9ZOV2bnYCOzs5i4qsErYKDS6hwZMgNoVxitikYKOKzCqxRXzGOG0TvFYNu2XikNjSDjzx+701MCA1Ma+24jk3+1ZCviu2YXkMVyq07SmIn6yd/h2sBDdj8HBNnFTxxFMkMGaelD7uqele/apIO5OsScQmiXFI2Kkgp4bMGjKLxCoS+1NYKnbI6N/C0i89C8sa85kUztNdXyVRdqm2WKVf6OYMSfSiRlsLdUeixyj4eQU/r2KDREoiZM6T4xsgnQr7F8S9riRtUCljkrFGqeI4Y0pQFpmyqsgq+SxdxKNQDoVzJP12FVlTyCZSpgR2duDqO/tXwaDQyC5uJbNu9n0D+c7o+jfiqLyQan9OqrBVe2qFPrEAS6qb/fjAqggey7NlRWqdJ47Kb8v/3LfxdYG2y/hFiZgLd1tl2pGkDQoyFJYoT7cyo7CsErb/AGtAasFLW/Gr+qWdo7BKJWxN1jmi3jF8jVFF9hQ2Kd7nVN8vFN+LScpS+Js5BRtVXKySF5LEqLBlETLn0dF1MKiFuIUCXZKijUrtGA0ZE3iMxJpSjE31mZPYJnrNSeQWvLZoTbGAxig+QwpbZGQSGXcYjf+u7xsYkHYzrzwDa1kB1k+i74fl9r+CJWJP54ZFd7r/GUbjEoFxRV3rJsRJ1eXIX47tfDeBrAn0fJIprCSdCuVI0mMUNEZENhH9AEsmDnEkyJ/C2gADQiuztAUtyV/cAY9jLezsKCqTsD2BjRJr0RiXRpxJ2tRJTN2spZNYJa9Npp0KcsnEpmCjjMeIVHHM52rHMx4dXw3DaoibLzOl3YxZ9RZryCgxxQJ+QcUG2fuiggwyMqnYpTBuhbWmOGth/cX7jDzxdJBJt/fXwoC0k1nSQubc6P0W8l3xdW8IqKqg0X92J9r0zEb2WVhmEXv27Vh2WfksTKqVtVOL9mydHSMTzwV/f7b1Q4GxJ9DznX6bTNtU2qPSTg0ZVFxcGPsp2Fpwuh/DKnsG1pIW9Eru0g54FG1h50ZRhUico8KvIDhMKjaq2CjR5iTxyLhMxJ7CeyTWJBNbgilro6cOnFkLuWQb+1IClSSxRakxa7RV5Ww8KlZoUxJbVGJSORtPW2TWnUBmhbGryKoRp4TtIlfRQabc7K2FfmUn82oznnujdxXku+Jr3xyB9Ywy+HkA/hzWkea3z/B/aCeTk5vmFZ2O/Kq1pnrf1ndvSn8WODePn08yZpmyapRHo50qLlZxsUo7FeSSnoH1NAx5Ut7GzEhf3ggDfAtZ3Ey/nL+8Ex7GmrkFcXYijxxiwBbFxQJjV/1uhbXKjElAYxLILJESnvbEkEsKlPCsOUbGJOvdcaa0DU8ZOL8WhuXWwKIYGishTwpXSb5SgXgS2JkkHomyy6xTrfOEvGaB88SJU2Y8KbZUohxxn02pn9BUW33vCAcD2g68tJXMv96zCvTeSMNyAY1TaWdBUo2m8x8AJRmrVJDftFFjHYLPmGTsAvFcFD7pbXo3xM7c3/JO0Xnx0yA9M9mw+GHP33nWzZMxKjElsU2jXM/CUmnXSHuILBK2y8hSmGHzpLy9AKs/vgstakILM5d3wIDU7H+5paYywVTE/Z4QsglcVdjrivrsPHJo9RVyoCpCVcbZiTFmfJSpCGNnlHVFsSeEKkP+2fdP1kMu1cQtiTHTOlaVdvpn8bXVUXqcHJgc/salMGMFtrydciYCYyNMRYytjKPKBFUm0RUyW9WyyiOuWXSlqxYGUzvwslFYe/9bWAVMKrFItFklNtFn0RhXApV8v+dzaePSIPPSkcjvi27txWFmYRTPyRxbFWHcccYiEbNG7AVYCjEopLiwJXwKS8HWAiwFOXlc0U5mZi9thsfRXWhRu/+19KWd8EjYzSyKstNOh9+51/fFg31fP9636vG+VU/2faM0zG3+tjyGp9/pXDF8NDBwiEmf5DIn6YEjKw/seruNntZMz3pwag3A/l3c8hbvjL2blj1MfasfrdNPBfRTnH4EDe75Ms5MivkndW9dOHhi1ZOjK/XTKHvoWzi68l7XH+Pc5BDz0sNja2Cwawde1laAle8Lr17Oo+oCrGfC8AdSMjJJtFFlHaP3cBwq64khz9CxlUF2TiuZf7mzpihzqakFvRKip2dProyw5RHGIWKTQltSP4Jl1Wh7AZb8Y1gCqgjiGQVYjeSVILc0fXkX3E/sZJbsa3zndudflfWLxbWvxv2LxYbXeja/NXiE4v1zjwc/Phv7W8z/eu+Oj+N1S9rQzFjgpSeHcQezoJ2d9+BkPTxRd/vfjAVeedj3bbJ+WQy/zNct7t36Tkft1MM73n6498sgnjB4korUvxTk5sbrX46g2R3UtPPRX5/q+HD7isnfHwzAUOdO8lqQWXC9ZxXk94RXL+fxuP8OllllHSKyCbRdIm6JuGOoNHNqVTOa1oxf6T+3owgepnbRi9uZGff3fSZtmBImLomxST5DinJplEsiRoUYNGQu3HIo3KYtLBpUZFdpl4CqRmAN8Lvxy7vQK/nrLfBY2e1fdob/05HWX7aS6ZGGhQ8OoyCe01gzAS6yrbj6nPiJtm354Y4/PD7Bfn9o1ZHIr8PctIETdBDPaEVT+88EIJNsrFvWgqdnT1GttVMPtXz0+Dh9/+DKy8IfxMCsu31/3e2tzF3y76KnPTjVcK0PPzzIHtz9wb6db11WPg0yC74/GIDhrkZmaZB56fqeb0DvDjUsi6GxI8v6kbWF9WkiL6wwZGSRiUNEDgE5JbY0TjuV+uonh/8eZGc1kaXwMFkEQ0ciaz8IsjNPRN88HH4jREoVziFTxhFY2CqRwrUG87+DFSqE4RO+kbyyC72Sv9kO96VtzNKL6j87t7zWUb/g6p4VcHVrtH5xbPWCxydqWpmJV3o+621+/6T413tH0feHvafl37eQKfqF+mbflCCZ/ug4hnxqO/NyGzczfdobRNMHTzO76cnNzBRtw0Kpfs6jw1931M/sP4mb2Pn3z2xuqntT3vzru/uJtG7JRfnTSN3im30E0p1N7NIgO+f6nq9B7wqtXhrDlc/0ff8CloLsBVIiU5JgyqK0+2jTooviB0F2ZqjhPUgfKoLh04f52lZmqrpp5u0DnweZMpF1qMicolwaVdgbmlPIkKKNEraLxFmAlaQsGj0KC8/OXtoMj+PN7NJmdmn6akvubmILWnpR/XJ/4wet5GV4EP+ur+56N26i5z0+wTahGZdS/+zc9ev94c8udtWo2957cpLbWTM1e2Z9G/1ShJ3ff6IOsl2bqUXNZPqTY6tCzKwnJ5nI2gU7qInxupfavJPz5/zNaMbAyfrdePHt09u3B96JrHu//8T6Pbvfv6R90YLn3d7PQTbVxC1p52Zf7/0S9FRo9ZIYLpdpm/J0CPODmVVkLqwqBNpecKsY8sRQ6fc9n3Rumd3GzOgJ/gMyJ4ogff7msd2N1JQIOz57iW7D5TFsVfDIRlosDJdRcQoVS9gqEruMTIW/YnjqWW3MjOErGwvtRRPz8uCF7fBYaax7+1Tii76mD0+LX57kV3Tu+MPw6R1h7tXHx7h2dt5Z+XNtx69OyStuHwpc7UW3D+AQt+jRIa6DfaXNN3fo1HoY6tzNvRb0z86ew82+aXubf33vMH3nQM0F4a9S/eJ7+2ta0OzB06ubmFdvH9tyZd+aByc3ylve7drx3jnp81Zm3q2DLGS6mtilQW7utb4vQdfa1yyJ4XIZWdSnf9KIzYUt34hY91lk4kogewI7ZcYT87l4Mj5/uqadqWxlZ1zesxEyl4py+k0YOtzinRWjxt/b/w9506xYIccjp4Q8PCkViFPDz6XwLxRslIhZxYYkelElJpk4JOSKk4omdsLQd+shK+zwv9zEzste2pi7EWzk3tjf8afD0T/G1i1tZRfsrp0vb3gvwi1+fAQ3+SYdj398Uvpjs/8laft7sfVvtbGLQ9yi9Om6NjQ7yCx4eGQ1DPe0s683U5MHjtfwdQvDeIGy9k1t43ut3vl7dvz6zr7aJjyt/zRp9y+M+JcH8dJIw+JGevqZ+Gcno3/c4Zty+zADw32huvdbufk3D9cAaLv9C+KkQiMjl8AVbJUYg8C9ILIvaMio0XaRdgrEI/pLOryGFOdUSGmUTH18tKadq9pNT4HveiHzoCgHDyB7Ttv4KwHP2Ne0/Ir2myh2SIxNJM7CXXaRODX8goafK6xaNWRO0iaVWGRiU5CTJ+XNzIThmxuhn99dt2w7NROub4UBZTdaEq1/+f7Bb54cWzV0itbP1GWPs8OHqavi7+PcpDAZe7Xz97lL5NEJOnNu9fCpwIO93/ZtX9JOT2ym52QubIN+rcm3MFI3Tdk469GBrzPH8OAhnDnGwdk19/tWtlDVYXZiz65X+o99mz/FpI+igWPezGn8nfa3ODenzT/91mEfDO+P+D9qoudd21sDelew4VWBqVJoW+GuvETMIlsscM+J7AsqMqvILmM3jxwJ1i1zHhmZRNp5If7J0dBHrex4ecdbcP8kpIeLdOiH/LVzKgrTc8LMzNypVTxySYyLJx6BuCT8dN89cmFO85UnvWVJbEsSk0aZVKo06psGlxpheN9O/HYjeQWu7dAvNofRkkjteJlUxnGJ5K+M15YlaiuTaFxkhUVEDoGxC5y7g3aE6JIIVdmywtmzeopCShOkspXMSl/aCmmtjZ3fUTe2yWdQ1k3ooDwSNy7uK43WegRcrgbKYpRVqS+LIlsHbRP8FTwZz6Nqka6Ko/I2puJS5+cwvFes+yREL77bRyC9N1a/XCJVks+kIJeCnIULHCJbLDKGkSU+MQu0WUIehangkT1COXInauN1L+1G1ef31MLgNUhnigCGQP++/0qiFS+O4BmPej7r2zQrhjw88QjEqSKzhsyFWw4FWCpVLlNlEmOTGEOSNqlUOV87Gy4E4X7vbvRuq38p3GqEa+EoXpykxnbSDgVbE5RF8tq7cJnmc+5hSlXKmCQmlbN01LzYWV+ZoF0K7UkRj4bMAuUIsTMfnVoLQ3Ibmdvos8nrPTHGliA2mThk4lCQU6KsKdYSX/ULlZgkYhQ5o+y3Cb7SxCqPSrtSDZUtuOTWkZWQ7k40fBTFiwcO1sHw3ij3RoKuHL3tV7jtYigklsL1XIkek8QWlXYmfO44Kdc2zHi87+8dZNouMmPgejukv4dMvgjyaYAnkLko7fprjJp+fNsr9zo/C9NjecYlEXPhhraCXD/0how5zpgiAUPUb0xgh0iPi3nnwYUgDOxtYpbv9i/I3dgK38Vbvl0ge8tStYaegCteU5wiHnGlRfM5NZ8jRVuTtEnyGTTWoSCnil0adnczbnHlc0m2tAPP6D+5GvqVeGCRWD8+5CuWGJdA2yWvTfXZe9myHuLWkLk34EisfL6Lc8TpFyRiVr2eXm6c6B3T7jM0+qvP9K4AvSu85p1metbjwwwM7Ymwr0eosQpbUti0S2QktSu4sHCwyrStmzg6kUmmHSG6+pr22fHm18NoAr/tPRg6DNnHkIEiyGchNwjw6OyBptDKqQo1LnMciQ2zBOJUsFHFRhVZVdqljFw/MkuMIcGMiQQMHQFzjHHE8bgOah5cboehvt349Z3++QNXN8PgXmHthwozWfRZeJ8xgawK8aiopIut4FeauziP5BtduPmsmr807rXItE3BVoF44nXz0uc2wSOpzTc3yo5t95m0QHnCN5qYa+3xFWM02hpf+WISO0SfJYGNEmPrROWq1yP6LLy/oq1h4Y1TawG6Qxvf2I2nPjhKQ7o7WvdGCFXyjFMk9sJSR8HmwtpCYMwCY00id9Jr1ajnOv2uCJk5cJxN+Ce31Faf3uMHuAb5DOSgCHJ5yA5nITvw4ITS8EZ85bhzsd+fi38sEFfhE1VkHW2knQqyp2hzkjbxrDXC2mKMI8pUtKM5cKUN+vcGGz7cyS2+8f82d6ZfUd1pHvcvmdNRoaColaUEZVEQRKOJSTSLJt2ZTifd6U46yUxPunuS6U53IlJ196picY1blE0Kaq97695a2IQoi4Cg4opLR1EEhKq62zMvbhVbcvrFzJlz5p7nFecW1H24v/37fL6jhwBGOp1///bARm9doZPUM3UmJ6JjrPleLMdrMYbs+aw110cYAtYcL2FwIjrGvsFLZLtQrdu6qQGrnBk/AYm+NuvrTUi+t8bkJXK9WA5N5NBYdhDLCRK5LJXdUVtAEzlezEjXmpyIhsMLAlU5NLrBTVZ4j/4O5jpg2tFyeHejbduzcSsIHd7D+x1knotKp0n1YrKU/VKGVDOELoTkBas0EXQtR2mutP/2qu+PbZYSb92exONOgGmlxlehHMkCAMD0mN/sRra7sAr5KuIjNtCEIbW5k9TJhVBDl0UXtWQFcZ2PzPISGR4qx4Fvg7stkOhvxP+1pebV8a6vId4D/MXbFynm9Du+Y7vpb19iju/mTu7tOffznnM/7/nune4z+y40vBM9tbfj7JudjW8HT+7pbPoFfWKv/+TPnac+mbrhhdiY69gfuMbf+E/ujZ59J3xqX/jE3u4z+zpPvdl9Zl/32bfCp9/obX6PO7mfPf1W6PS+yNE3u47v7zj29mXnn+E+C8Kle/0HTqOFTbZdM1ePQbzHc+Tn7XaTx5bBpJKl5Cul0jKEMFPQbIhadW6zGm6STmqnA6285P4S4J4sL0iikqwlUsGc/LjPYd3Xbim543vvWuA3TjyfxbIieBqDZzJYFksYWYsuVJ3VievCpIYm0oPUCwyV1YoVw8NmSFxyUO+0EiXO2jJ40AgLvRAbhYUrIAyC2A/iIIiDIF4G8TIIl0EcBn4IxCGQh0EagvgASFcAroEwAfJjUZwFWYD4U4AbIA8DjAM/DMJg8n4YAXkIxAEQrwBcB3kC5OsgTUBiFBJDIA7Dk46Zy0fabUWtRGEL8YZwwwf8uMv2S39tScCqZTAth2toLJ2zZnKUmrZksBZjGDWFcGPImucy5421vn2bea+d3NJu3R+bDAPMJOEEMqwRFNaiDCDF5IVbBB92nAAAFStJREFUgxzZjpQyVNHs5YOe2grOmsNh6TShoonMqN0URPQh3MhhuiChZvH1IexfWDLTQ26G+y0QG2aO/JuTrHSg+Y1IaejEr6+4kJvs0Wsdh8a66sY7aseidaPhmhGuZiRYO8zUDAdtgwGyz2PpZ6ibAw3TdziYHQV4BBBPcYYEgHv8XO/kmOPO5XPX+46Od9eORK2jXfbxnkNX+76duNhwY6BlrP/c1Uvf3bp45mbPsZEQ2ev8yn/kvXNVZV5rob+u8jz2ATwZhfnx6Mnft1XnhGyGMGGIkEYWU/nRdQE8jSW03XhBxLKBRvQB0tRmKYFbNrqm8FzVhh7H1yA9AjkhySBJIEmwRgBZBpAEEYAHePb0Xpg+9LqjumDQ+duHPV+2mXU0nhWu0TJkhutAWthmYqwmD64PEFoOz4hY1kVQnY/Y9nzkO5i/z9/43lPzq/Nouae+sr2m9DyyxWEpc+JbnXipCyt142UeosJDVPqIHT5ihxut8JM7PESF27qjjdp91rwr/N2n09e9ID8R56dB5GH27q2Bo46jbzRT21qJknYi34lle7G8AFFAk8UBZLO3amt71RYPVeQkTW1IThtqaiELm8jC83ixhyo7X72xHd9zt7MF5iZhfsiJ747YC4JImqJ1CJOaIKnyE2ksoe1EN7BVuSGqwIXlTwQ/G/F+3HQwJ3Bkb+JBN8RnQJKFFBlyjVKNL/JCkqYp3LnCHmwnd7msux5//1X36ZfdZDZNagJ4OofpGNQQIHM9uJ4hdGFc21md0WExepCSYfdfIP4AZu/D0967PWTw7Duhhjd7W94NHXstfPTVyJHd4SO7uMM72UO7uPqX2brdXO1uxrar8+ie8OFXAnW76aNv+4994D3+KdNQHZ+aAHEeBD7x8GrLod+fo/a2WV/11bwUrNsWtJfQZGGA2MTgRQxZ2mHf3X34tdChrdFjWzsPb+08vj3S+ArXtCfa/M6A++OrgS+lm05IPID4ZPxagwsr9VepOvD0MJLFmNURSh+2aRgyg8azwpbcEJLvqsrpOfXK7Jilmdp2ntg24P0K+IcgC8uZpWtkWEI9SHIcYHrhH13eox+2YS/2nH5j+vI3LXg+bctVimOUoxEO04VxfYfF0F2l70HyvBZj4NBL02ONIFwDaQJiAwBDkLgA4jDEh0AYAnEA5IvJAKWfGgFpBIQhEAZBGgH5JsAPID0X4/NiYhakBAgA8yKIMyD8APwTmHsA/D1I3AD+GkijAMMgD4AwAIkBiA2DMAaJIUhcBOgD6AHxAoiDwI+ANAELV2J3PezRvZy1oItUdyJrOwhN0JIVwvVBVE2jao7UcZiRwwsYsvRJ7xfMyV0N1m3eb38Hc8Mgzcl8Yjm+Z00S26mAlwUF5vfo9qXvmg9ud+NlE+HPh/0feqgChsz2HUzronQRJLOT0IcwDWfO6qzO7sZMNJHpJIwO607m1G8nItarHfarF+y3vq8f9lrudR650Xlkoufwzb76W/2H7w4evz98+oeRxkejTQ8Hzz4YOvv8rhtil0C6CTAFSdiSIIPExwAEkGanQJyGxCwkZmK3B38YZq73nB2JHh7prhvtrRvtPTTcc2wg/O2VyKkJpn7cT1yOIMMXyNHeumu9x25dOD4etl5wfek89LqbLKRRTQRN7yEzI5ha0fb5qlRBRBOx5Xmqs1yW7Jue9ydDn7XXlDbYXx6KHgF5CuR4ksGcQpuuARlEMdXFyyAkeJDnQLzZ3/rvrZbNrpqdz0arQ8df9mD5UashZFkfQTIjlNZLpnmJdI7I4TADQ60LkOt9eLYbKXCZS2hbZSte4MBMQayINhf5sHI3Xu4mSlxksYssdpElLqLMjZf7yUo3XtZUtbEJ3XrJ82fxIQ3SHZAeJ2B+VkqIAAACwCQIA89vtUXOfuau2dNOlLchm1xYvp8s8JMFXqzIgRS1WMtbqXIOLQtbNnvRjS6s0IVucRwsCZLlzoP57Xiu15rrPqgJWHRBXOe3ZAQRDYdqo6ReOaYNYjlOs/bC6Ur+8n96qCIHURpu+hTgjsg/BUlMEalFkHiQ+DViEhYCvJjE3Qnz8yBOwWPWd+itRqKcOfEaf43wEMURMjeCZIUt6jCp8RBrPbYMtsbkQ7U0uZa1vkDjaWFSF6XyfNWaAJHF4KouTBMxazjEwKAGBtMrpcuKkonBjTSqUxTUPjLPQ25uJ18cbP8CnkQBJgEegvwIYBLmuH7mj+dt2x14kRPL9uOaEJEZITMjeFoISYsgWRHS6KEMLkwTRQy9aE7YrAkj2ihhCmPZYSQrhGdwNjVDZkTIHBbJZnAjTRg40hAwq5Sd3k7c5K3KZu2l8eG/c4dLvbVlrbbd4iMa4BEolIuVJOE18rIObAkzJkog3r8/eqah9qUm+5YLjW/FB75i0ZKIJT9i1kRRdZBQ+7BMmjDShMGHpwWt6QyRzuCqZEaITBbL7DRndZq1YURhXWXRROZPBJ5F41oayw6gGwLoJjdW2n3uVz9cwuHemalLlsjJPa1IgQs3BawbAriewbTJumg0U5H0sKiWxrU0rg9bsiPm7LAlO4zoOVTLYSqOSKPxdX5sPUOqQ1ROCMsNWnIY1MBSOq9FxaL6Lns+Z8mlzYXPot9caf203V55jqqYHDkG8jUQpgFScJ4U1gFAWiPISjm+LEESOJZkLMIcwK0+5qszVLm3dvtV53sPfZ8EqwvDWDaLqGmzmiOzQ7ZcP6r1WlSsVc2QKqVqRalYDmEapYoslNIkKpNmhsxYHovT6KREETP6EZMXzffj+T7c5MNzaSqPIY3uatVS3QieVKCFlgdqVFb7HGZQtkAZYj1nVXHWTBrL8FvUQUQXJnJCVA5NasK12d5qdeCgoYMsuef+aCr81+aD209UbR+OojA/pMz1RFFMJAR5FWxs9Wu1SPyTYhB/CPxVtvEPDWiZm9q8cPHvN13vO816tiaPs+VxRI7/QGbIovn+0EZv1VqGSgtSL4SIn0XwdVFUE0KNNGH0k8kVZepoM3m6uXLBsZgvDYcZwtaNfjQvgOUGqTyGzGZII2c1cla98qlV94cwTRTVRDA1h2cEiQyayqBJdVJVTRg4NCuCqSNYRhBLY4h0hlT5MJUXVdOkjsa1ASRn9Mwv+EtmF7HBYS2NNn4F09dBmgZ5DiAuSjH40bVGTtKpU6uexSYqJkCKA/8Epgd8x99vtVa2WjbP9P/XVd+7bXiuD8+mMQNr0XWR2cGDmZ1WoyKGieDrolhaBNUEcYOPNHooo6LzWowVKfuR0IfDdCyZ50OyaSybtebSuN6HqH1Ihg9N/1Fy1Ys1tSFcxRFpQTKNIVU0qWYIXRA3RMhcploTQjI6rFlhSkXjL9DkWppSMaSRtZr8mHGk+TVp+KALKz2H5tGn3xEf9IMQh3gCBB7khAwJAEkQhFXJiskpMmeSsJ8Ed4MUiwHPgzgN0/0nzK+5619y1pZODfytv3W/C9X7cQ1nNQaQzBChjaCaDkTXgeiiiI7DNTSl8llVPkpDk8ry27iimaQO71YddiYP7whjANXTqI7GtTSqZsmssE3HUepUCdHyUAeJDIZKY6g0ZScvtUFiSNZk4doglcVa1QE8zY++ECbSO+06n0XrtuSOtf7ief8X/vq89tpNLbZ983fCIE5DIq5gIUVRVPhsopBY1QxjMiRSE4qlSxAk4GUQAObnIT4FT/rOULvO4JvabOVzl/92zfuum8ilqTwfqgsimgiq67AYOizGEGpkCJ3fqvLZ0mgqI0iouSQrRnmG5flarE9OJQvP4HA1i2o50hCx5bCE1mdJC6AqlsxkcBVHqFIQhOXJUtOUiqaUjlITQQ1KTWkINdCoJmQz0KTai61nyAyO0jDmDF9VZthWPNy0f+biXwKHKk5Z1G1HdsYmwyDMgPBcAbKJUhLWIyR4kFcBElcwOVOuGACCmLIRWQAQJFiYfHK70XNqbyte0IbmP+77eoL73IVvZqgi1pwTRbOXlCOKspxQSjrTlB2eVDec/Lf/ZLK4xYqqJMMtK0xqOmzaMKkOmNetSlMSeZESUKdC+Z1GDjOwqDZC6WlLuh9Jj9pzWTLHZ84JW7fedP3+ef8Bl31jW22J4/Bbz265If4Q4nMg8zJIIkBMkBWQZIrAtgI2JiRtCpYmFEk+TYIHKbVkBGkOYOLJzdP00T1taGkTsuMG95envV+Ha3e6D+SxuInGDAEiiyYyGTyTRbUcmsVh61l8LYelc5hKGeyXtGSoPhWL0rLMlKhMo2QqRGTRlnTasp7D1SEic/GGVCzCoPQcomdRA5MK5dcGLaownsUiGSFcH6Y2tH+jD9krpjq/vBf6ohWrdNjLWupfmb1NQ+IfIC8ACDJIcVlMwZZBWoY7X5as5QYFkgyyKENMgoSkrDsUYrcsgjwH8lOQJuFx1HfoPZ/91aZvioZbPoRxG3f4JZ+tyE8aAkgmi2qDlqwwYYhadYxlXYRUhanMMJXJ4RlBNJ3FMhXmXwjXrxCdL1OXrTwr1qReTPVqWmfqgx2Ujq5WBRE9i5u8VcYgltNVk8MRKg5b32nThHA9g+bSyKbO+l3iqGWk7YNWvPzUwa3s2T/EJqPAPwZ+HkAQJJ5PmvPIi24EIIurrWRgkSC5zMlDhri8zK4gCfuWJRB5mH8Az4Y6z3zmtb3WhpTT9S/Njfx91POuB8uL2gvDqKnLWsCiep9Z1VFr9FS/4EfX0cg6jlB12LRhUhMwpyk6seUPvDxlP0pWMlZxRpIFj6jWW/WzTruh02ZiUQOLGhhLlq/qZzTyAkeo2r9+IWIrYsgt460fyONU5NhrLeiWFmpHl+PzxL0eWJgCngcZ4nxMAElIsfLFJcr5IlNs6c36sc2AkHqrlA8rJjupNsoD8HMwd32ARs7bKhxWU6B24/3Qb+OXqrvq9/qri/0HshmLLmzN9mBats7EUFmK2s9rXhtAVRylUdrXUqezMmup2enqCCKL0FylcNTAonoG09KkhibVPksaY1nfTWV2U6oIvq7DpqUJY4AqDNS8ODeIjnk/c+Db2qmtztqdg8G/wUwviE9AEEACQZBEEHjgV2Qq+bTx1Tz4RU8eSHlgpOjBogC8ADEBEkm3IyV5CYCEBPFpgDsPRw611m331JQ2f7Oh88hbiUv4VOiLsH17AC2gqQIfmdeOaWnCEMA0DKEJ240hSh9AMhWS8qpOevFE759HCDcqsThrYyh9gMikiXSOSOPwtUFkPW1W+xFDgCy+y34SG0ODJ95osb/UWrfnHPHyvYF6WBgA+QFIz8WFBaWvjgn84muVJLwvOhetMimSpJQBCPAgJ0DmQQRZAglkARICzAkQU/ZVF8G4QkJplc9AfhR72NXV/CdfzV7aVumsLrzc8j4/Sl3z/Xs7tsVHbGBsuQxhovE8P2b0ItoAqg+S+hCl50jdSoniivcruFLCv7S+wfVhwqD0d2xKSstg2pDNQFOqAKmirdluNI+z77za/pE0Sgy3vusgTU1kQUPNdvd3H8HMZRCnQJoDYQ5gQZYXJEiIALyU6q6TWHMZ5IQMMcUTa8XUYZkVj7TkFpJECAtyykZtcVhIDZTzAAIIEvDPgb97t+94m+0Vt/1Ft21nC1454v2UH8dvuH/JUYVuS34ALwlai2lyox/N8Vm0ASQrgGT+dLJW1i0vT5aiOAzhek7hYaFqFtWyhDFizXdWaRlbbsCa14aaJnwfClfIG77PA/bdbXiFw17WWr/r7nA9wATEpkACOSGBDIK4IENcAH5BjItLXlkSSFLKVkGQV7RKAIA1Kxrqyv5rqR9b6uqkuBRTiNYCD5AAEAGEBZAew+ylsQ78DFpxntzM1Fd4iMJrbb+CUWS66796v33DcaDAixSGrEUMlkcj+qg9d1Hxs2retHzluDxSUnWNomcMohkhQstRuc6DBQHqxa5jbzzg/iSPoTd9v/FQRQ6isJksO4fvHKTNMDMI8fsQn4bYc5AlkCGeEESABAgxSRAABFGWJCl5RCLHQY6DLMFPOjoJIAsgp943ZUwUQUruQKSMiRIyxJLjKAgJmU8SrUUQE0pGEyA9AbgJzwKDgc+b8PJWvNxJ7naRu3tO7nvW+xe4ik7SvwvVVvjxjQxe4ENyGTyHwY0MbmQIgwLQUSKpPMB1y38YxA0Mplfup7FsGsum8TyOzOfsm++xny4Mmmf6zP0Nv25HK1rQsvPWskZrRbf7DzDbAcIdEGaTLn6yxCdiypZUQpIVZ464mJyBgqTs8MVAiimPL/3YpOhHM6+fvH7kWfQTN/AyPw3yY4DJ+KOungB6ru6D08SrLmu5E93go4oHm/dN930pjFqeXvjrNffHAepFP1npx0u9WLEP2+TH82l8A43n+dG8AGaiURONbmCQgiC6MYgVBbGioHWzDy92IoXB2hevtH043fdNfIicvXhgoHkvU1fSim9yWCsayB0N9jcuMFVzj1mAmwA/AMyBzK8c7lc3oaUfLT7mstuWXz9lrPbPr6W/IKWsa6TFVizzCZmfAXgCcO/5074bQ996ju932LY3Y1sdVKXTut1Jbo8cfX3E8ZvEMMqPIInLB2cv/fVh+LNx1y8vNuzpOrmr49sXO47t6Dq6o+forv4Tr441vn3b+f69wO+edP+RHz0I14npSwdG2j/mjuz3UHudxMvtRHkLWtKEbaNP/Wri+zp5pgfgriw+BJiTICFBaid4dW7+J9f/KlkyLPpppb6UBCDxIM0ATAHcA+k6wMTsA24wRHlPftRI7m62lDmxkgBV6EFzvZjRT5nouqKOkzv6HW9fC3802fenyd7/uP/95z/0/fEfF/7jfviTCe/7I637BxpfZw+V+WqK26nCNrLIZd3iocqd+Nbm6kr6yMdjdH3idhTmb4DwEKRpkBdATMiL/iWw4l/7T9vH/2GyhOXJAjm1DysDCDFpYQr4RwBPxMQjkJ8BPAL+hvy444fLJwacn/sP72kny1xksZsq8tUUe2o2t9uKmonCBrygiTCdJ/LayAK3dZOXLPIQhW6i2E1tbiM2N+ObG7GyJqLSeej1C45PHg/VwiMW+ElYeALxWRAWQBAgFpcTiz5mi19WSjkO8f8vkqUsvmVp0a5GAjkOUizZuYoAogBSHBJPIf4PkO/BzMDCHff9i/Zx5s8D59/rPb2748jWaN2mSE1uiNJzmI7FsyNUYVf9tr7Tb/Y3//pG+Jvb39c+u+WC50MAdwEegfwUpOcgxZPen1Jq9Fo2lKcuIZWs+P8mWf8NBM++ApxUIiIAAAAASUVORK5CYII="/>
          <p:cNvSpPr/>
          <p:nvPr/>
        </p:nvSpPr>
        <p:spPr>
          <a:xfrm>
            <a:off x="3971606" y="1598521"/>
            <a:ext cx="955635" cy="3291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20"/>
          <p:cNvSpPr txBox="1"/>
          <p:nvPr/>
        </p:nvSpPr>
        <p:spPr>
          <a:xfrm>
            <a:off x="4223658" y="6257916"/>
            <a:ext cx="3374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https://en.unesco.org/education2030-sdg4/targets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1" descr="SDG4"/>
          <p:cNvPicPr preferRelativeResize="0"/>
          <p:nvPr/>
        </p:nvPicPr>
        <p:blipFill rotWithShape="1">
          <a:blip r:embed="rId3">
            <a:alphaModFix/>
          </a:blip>
          <a:srcRect/>
          <a:stretch/>
        </p:blipFill>
        <p:spPr>
          <a:xfrm>
            <a:off x="4094329" y="4072068"/>
            <a:ext cx="3624337" cy="1812169"/>
          </a:xfrm>
          <a:prstGeom prst="rect">
            <a:avLst/>
          </a:prstGeom>
          <a:noFill/>
          <a:ln>
            <a:noFill/>
          </a:ln>
        </p:spPr>
      </p:pic>
      <p:sp>
        <p:nvSpPr>
          <p:cNvPr id="143" name="Google Shape;143;p21"/>
          <p:cNvSpPr txBox="1"/>
          <p:nvPr/>
        </p:nvSpPr>
        <p:spPr>
          <a:xfrm>
            <a:off x="602202" y="2078265"/>
            <a:ext cx="8712900" cy="4114800"/>
          </a:xfrm>
          <a:prstGeom prst="rect">
            <a:avLst/>
          </a:prstGeom>
          <a:noFill/>
          <a:ln>
            <a:noFill/>
          </a:ln>
        </p:spPr>
        <p:txBody>
          <a:bodyPr spcFirstLastPara="1" wrap="square" lIns="91425" tIns="91425" rIns="91425" bIns="91425" anchor="t" anchorCtr="0">
            <a:noAutofit/>
          </a:bodyPr>
          <a:lstStyle/>
          <a:p>
            <a:pPr marL="0" marR="0" lvl="0" indent="0" algn="r" rtl="1">
              <a:spcBef>
                <a:spcPts val="0"/>
              </a:spcBef>
              <a:spcAft>
                <a:spcPts val="0"/>
              </a:spcAft>
              <a:buNone/>
            </a:pPr>
            <a:r>
              <a:rPr lang="de-DE" sz="2000" b="1">
                <a:solidFill>
                  <a:srgbClr val="2E75B5"/>
                </a:solidFill>
                <a:latin typeface="Calibri"/>
                <a:ea typeface="Calibri"/>
                <a:cs typeface="Calibri"/>
                <a:sym typeface="Calibri"/>
              </a:rPr>
              <a:t>אג'נדה 2030 (או"ם, 2015) קובעת ביעד 4.7 של ה-SDGs:  </a:t>
            </a:r>
            <a:endParaRPr sz="2000" b="1">
              <a:solidFill>
                <a:srgbClr val="2E75B5"/>
              </a:solidFill>
              <a:latin typeface="Calibri"/>
              <a:ea typeface="Calibri"/>
              <a:cs typeface="Calibri"/>
              <a:sym typeface="Calibri"/>
            </a:endParaRPr>
          </a:p>
          <a:p>
            <a:pPr marL="0" lvl="0" indent="0" algn="r" rtl="1">
              <a:spcBef>
                <a:spcPts val="0"/>
              </a:spcBef>
              <a:spcAft>
                <a:spcPts val="0"/>
              </a:spcAft>
              <a:buNone/>
            </a:pPr>
            <a:r>
              <a:rPr lang="de-DE" sz="2000">
                <a:solidFill>
                  <a:schemeClr val="dk1"/>
                </a:solidFill>
                <a:latin typeface="Calibri"/>
                <a:ea typeface="Calibri"/>
                <a:cs typeface="Calibri"/>
                <a:sym typeface="Calibri"/>
              </a:rPr>
              <a:t>"</a:t>
            </a:r>
            <a:r>
              <a:rPr lang="de-DE" sz="2000" i="1">
                <a:solidFill>
                  <a:schemeClr val="dk1"/>
                </a:solidFill>
                <a:latin typeface="Calibri"/>
                <a:ea typeface="Calibri"/>
                <a:cs typeface="Calibri"/>
                <a:sym typeface="Calibri"/>
              </a:rPr>
              <a:t>עד שנת 2030 להבטיח שכל הלומדים ירכשו ידע ומיומנויות הדרושים לקידום פיתוח בר קיימא, כולל בין היתר באמצעות ESD ואורחות חיים בר קיימא, זכויות אדם, שוויון מגדרי, קידום תרבות של שלום ואי אלימות, אזרחות גלובלית והערכה לגיוון התרבותי ולתרומת התרבות לפיתוח בר קיימא</a:t>
            </a:r>
            <a:r>
              <a:rPr lang="de-DE"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000">
              <a:solidFill>
                <a:schemeClr val="dk1"/>
              </a:solidFill>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44" name="Google Shape;144;p21"/>
          <p:cNvSpPr txBox="1"/>
          <p:nvPr/>
        </p:nvSpPr>
        <p:spPr>
          <a:xfrm>
            <a:off x="313509" y="773832"/>
            <a:ext cx="11704200" cy="11430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יעד 4.7: חינוך לפיתוח בר קיימא</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45" name="Google Shape;145;p21"/>
          <p:cNvSpPr txBox="1"/>
          <p:nvPr/>
        </p:nvSpPr>
        <p:spPr>
          <a:xfrm>
            <a:off x="4223658" y="6257916"/>
            <a:ext cx="3374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https://en.unesco.org/education2030-sdg4/targets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2356</Words>
  <Application>Microsoft Office PowerPoint</Application>
  <PresentationFormat>Breitbild</PresentationFormat>
  <Paragraphs>261</Paragraphs>
  <Slides>36</Slides>
  <Notes>36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36</vt:i4>
      </vt:variant>
    </vt:vector>
  </HeadingPairs>
  <TitlesOfParts>
    <vt:vector size="40" baseType="lpstr">
      <vt:lpstr>Arial</vt:lpstr>
      <vt:lpstr>Calibri</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Online resources to read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ingo eilks</cp:lastModifiedBy>
  <cp:revision>1</cp:revision>
  <dcterms:modified xsi:type="dcterms:W3CDTF">2025-09-01T09:57:10Z</dcterms:modified>
</cp:coreProperties>
</file>