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82" r:id="rId6"/>
    <p:sldId id="283" r:id="rId7"/>
    <p:sldId id="291" r:id="rId8"/>
    <p:sldId id="290" r:id="rId9"/>
    <p:sldId id="261" r:id="rId10"/>
    <p:sldId id="258" r:id="rId11"/>
    <p:sldId id="262" r:id="rId12"/>
    <p:sldId id="263" r:id="rId13"/>
    <p:sldId id="264" r:id="rId14"/>
    <p:sldId id="259" r:id="rId15"/>
    <p:sldId id="260" r:id="rId16"/>
    <p:sldId id="265" r:id="rId17"/>
    <p:sldId id="266" r:id="rId18"/>
    <p:sldId id="267" r:id="rId19"/>
    <p:sldId id="284" r:id="rId20"/>
    <p:sldId id="268" r:id="rId21"/>
    <p:sldId id="276" r:id="rId22"/>
    <p:sldId id="277" r:id="rId23"/>
    <p:sldId id="278" r:id="rId24"/>
    <p:sldId id="279" r:id="rId25"/>
    <p:sldId id="269" r:id="rId26"/>
    <p:sldId id="270" r:id="rId27"/>
    <p:sldId id="271" r:id="rId28"/>
    <p:sldId id="280" r:id="rId29"/>
    <p:sldId id="286" r:id="rId30"/>
    <p:sldId id="287" r:id="rId31"/>
    <p:sldId id="272" r:id="rId32"/>
    <p:sldId id="285" r:id="rId33"/>
    <p:sldId id="289" r:id="rId34"/>
    <p:sldId id="288" r:id="rId35"/>
    <p:sldId id="281" r:id="rId36"/>
  </p:sldIdLst>
  <p:sldSz cx="12192000" cy="6858000"/>
  <p:notesSz cx="6858000" cy="9144000"/>
  <p:defaultTextStyle>
    <a:defPPr>
      <a:defRPr lang="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9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F4AB368-77B7-4D82-BB9E-3F1E7B29D8F6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26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A88CF0-24AF-407F-B1E1-BF15624005D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BD7568-E613-4D8B-940A-2F2BEFC5EC65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329C78-2D1B-4A98-8625-69704D1A085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6060A6-EC70-4D49-83DD-05380388297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BCD3D0-C242-4EEA-9007-400B62896B6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882320-12C2-42BC-B3DB-542F82A4E35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95E170-9F25-4ADB-9965-6BAEF9B0D3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3BFE22-9921-4D4A-A6DC-566C7DCD49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6F4E6C-E350-4B94-BA3E-7495D1A3B65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4188E5-7E12-4635-9F11-A205655654DE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6440" y="241200"/>
            <a:ext cx="11467440" cy="113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x.doi.org/10.1080/09669760.2012.7154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978-1-78769-537-520191012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rassociation.org/" TargetMode="External"/><Relationship Id="rId2" Type="http://schemas.openxmlformats.org/officeDocument/2006/relationships/hyperlink" Target="https://www.carn.org.uk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rnaconnect.org/" TargetMode="External"/><Relationship Id="rId4" Type="http://schemas.openxmlformats.org/officeDocument/2006/relationships/hyperlink" Target="https://www.alarassociation.org/networks/around-the-world/euro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dn.digitale-medien.uni-bremen.de/Artist/Material/Guidebook_eng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27040" y="2490930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algn="ctr">
              <a:tabLst>
                <a:tab pos="0" algn="l"/>
              </a:tabLst>
            </a:pP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Penelitian Tindakan: </a:t>
            </a:r>
            <a:br>
              <a:rPr sz="6000" dirty="0">
                <a:solidFill>
                  <a:srgbClr val="025952"/>
                </a:solidFill>
                <a:latin typeface="+mn-lt"/>
              </a:rPr>
            </a:b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Konsep</a:t>
            </a:r>
            <a:r>
              <a:rPr lang="en-US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en-US" sz="6000" b="1" strike="noStrike" spc="-1" dirty="0" err="1">
                <a:solidFill>
                  <a:srgbClr val="025952"/>
                </a:solidFill>
                <a:latin typeface="+mn-lt"/>
              </a:rPr>
              <a:t>Teoriris</a:t>
            </a: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 , Conto</a:t>
            </a:r>
            <a:r>
              <a:rPr lang="en-US" sz="6000" b="1" strike="noStrike" spc="-1" dirty="0">
                <a:solidFill>
                  <a:srgbClr val="025952"/>
                </a:solidFill>
                <a:latin typeface="+mn-lt"/>
              </a:rPr>
              <a:t>h </a:t>
            </a:r>
            <a:r>
              <a:rPr lang="en-US" sz="6000" b="1" strike="noStrike" spc="-1" dirty="0" err="1">
                <a:solidFill>
                  <a:srgbClr val="025952"/>
                </a:solidFill>
                <a:latin typeface="+mn-lt"/>
              </a:rPr>
              <a:t>Praktis</a:t>
            </a: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, dan</a:t>
            </a:r>
            <a:r>
              <a:rPr lang="en-US" sz="6000" b="1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en-US" sz="6000" b="1" spc="-1" dirty="0" err="1">
                <a:solidFill>
                  <a:srgbClr val="025952"/>
                </a:solidFill>
                <a:latin typeface="+mn-lt"/>
              </a:rPr>
              <a:t>Refleksi</a:t>
            </a: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 Proyek PRESS </a:t>
            </a:r>
            <a:br>
              <a:rPr lang="de-AT" sz="6000" b="1" strike="noStrike" spc="-1" dirty="0">
                <a:solidFill>
                  <a:srgbClr val="025952"/>
                </a:solidFill>
                <a:latin typeface="+mn-lt"/>
              </a:rPr>
            </a:b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2"/>
          <p:cNvSpPr>
            <a:spLocks noGrp="1"/>
          </p:cNvSpPr>
          <p:nvPr>
            <p:ph type="dt" idx="4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7" name="Rectangle 3"/>
          <p:cNvSpPr/>
          <p:nvPr/>
        </p:nvSpPr>
        <p:spPr>
          <a:xfrm>
            <a:off x="1490151" y="1690200"/>
            <a:ext cx="7985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800" strike="noStrike" spc="-1" dirty="0">
                <a:solidFill>
                  <a:srgbClr val="000000"/>
                </a:solidFill>
                <a:latin typeface="Calibri"/>
              </a:rPr>
              <a:t>Jika penelitian tindakan saya berhasil, manfaatnya adalah…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untuk saya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untuk murid-murid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saya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untuk rekan-rekan saya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untuk …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D26E2FA-7709-8642-0A52-B5C5950C298A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Manfaat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Penelitian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Tindakan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4"/>
          <p:cNvSpPr/>
          <p:nvPr/>
        </p:nvSpPr>
        <p:spPr>
          <a:xfrm>
            <a:off x="1129274" y="1690200"/>
            <a:ext cx="7399091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</a:rPr>
              <a:t>K</a:t>
            </a:r>
            <a:r>
              <a:rPr lang="id" sz="2800" spc="-1" dirty="0">
                <a:solidFill>
                  <a:schemeClr val="dk1"/>
                </a:solidFill>
              </a:rPr>
              <a:t>riteria kualitas 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e</a:t>
            </a: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pistemologis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</a:rPr>
              <a:t>kriteria kualitas 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p</a:t>
            </a:r>
            <a:r>
              <a:rPr lang="id" sz="2800" spc="-1" dirty="0">
                <a:solidFill>
                  <a:schemeClr val="dk1"/>
                </a:solidFill>
                <a:latin typeface="Calibri"/>
              </a:rPr>
              <a:t>ragmatis</a:t>
            </a: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​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</a:rPr>
              <a:t>kriteria kualitas</a:t>
            </a:r>
            <a:r>
              <a:rPr lang="de-DE" sz="2800" spc="-1" dirty="0">
                <a:solidFill>
                  <a:srgbClr val="000000"/>
                </a:solidFill>
              </a:rPr>
              <a:t> 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e</a:t>
            </a: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tis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5F56673-87AE-3E4D-3C6A-C43115C13E61}"/>
              </a:ext>
            </a:extLst>
          </p:cNvPr>
          <p:cNvSpPr txBox="1">
            <a:spLocks/>
          </p:cNvSpPr>
          <p:nvPr/>
        </p:nvSpPr>
        <p:spPr>
          <a:xfrm>
            <a:off x="693225" y="30166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" dirty="0">
                <a:solidFill>
                  <a:schemeClr val="dk1"/>
                </a:solidFill>
                <a:latin typeface="Calibri"/>
              </a:rPr>
              <a:t>K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riteria Kualitas Penelitian Tindakan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49BBC631-7C95-4C4F-9744-6B882EA13CBC}"/>
              </a:ext>
            </a:extLst>
          </p:cNvPr>
          <p:cNvSpPr txBox="1"/>
          <p:nvPr/>
        </p:nvSpPr>
        <p:spPr>
          <a:xfrm>
            <a:off x="3119772" y="6156224"/>
            <a:ext cx="493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Feldman, A.,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Altrichter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H.,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Posch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P.&amp;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Somekh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B. (2018). Teachers Investigate Their Work.  </a:t>
            </a:r>
          </a:p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An Introduction to Action Research across the Professions. Routledge, London</a:t>
            </a:r>
            <a:endParaRPr lang="de-DE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981079" y="1989000"/>
            <a:ext cx="7814562" cy="393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800" b="0" strike="noStrike" spc="-1" noProof="0" dirty="0">
                <a:solidFill>
                  <a:schemeClr val="dk1"/>
                </a:solidFill>
                <a:latin typeface="Calibri"/>
              </a:rPr>
              <a:t>Untuk mendukung validitas penelitian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800" b="0" strike="noStrike" spc="-1" noProof="0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Semua orang yang terlibat diberitahu tentang tujuan, ruang lingkup dan fungsi penelitian.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“Pemilik” data adalah orang yang memberikan informasi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.</a:t>
            </a:r>
            <a:endParaRPr lang="en-GB" sz="2400" b="0" strike="noStrike" spc="-1" noProof="0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8D22636-1847-3C26-9199-CCC0E99D58D6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Etika dari Penelitian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8"/>
          <p:cNvGrpSpPr/>
          <p:nvPr/>
        </p:nvGrpSpPr>
        <p:grpSpPr>
          <a:xfrm>
            <a:off x="2089006" y="2085822"/>
            <a:ext cx="8137251" cy="2990264"/>
            <a:chOff x="2070534" y="2270550"/>
            <a:chExt cx="8137251" cy="2990264"/>
          </a:xfrm>
        </p:grpSpPr>
        <p:sp>
          <p:nvSpPr>
            <p:cNvPr id="100" name="Gleichschenkliges Dreieck 4"/>
            <p:cNvSpPr/>
            <p:nvPr/>
          </p:nvSpPr>
          <p:spPr>
            <a:xfrm>
              <a:off x="5004701" y="2779413"/>
              <a:ext cx="2467693" cy="1967727"/>
            </a:xfrm>
            <a:prstGeom prst="triangle">
              <a:avLst>
                <a:gd name="adj" fmla="val 50000"/>
              </a:avLst>
            </a:prstGeom>
            <a:solidFill>
              <a:srgbClr val="025952"/>
            </a:solidFill>
            <a:ln>
              <a:solidFill>
                <a:srgbClr val="FFFFFF"/>
              </a:solidFill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AT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" name="Textfeld 5"/>
            <p:cNvSpPr/>
            <p:nvPr/>
          </p:nvSpPr>
          <p:spPr>
            <a:xfrm>
              <a:off x="2070534" y="4800603"/>
              <a:ext cx="3461400" cy="460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id" sz="2400" b="0" strike="noStrike" spc="-1" dirty="0" err="1"/>
                <a:t>Perspektif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dari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guru</a:t>
              </a:r>
              <a:endParaRPr lang="de-DE" sz="2400" b="0" strike="noStrike" spc="-1" dirty="0"/>
            </a:p>
          </p:txBody>
        </p:sp>
        <p:sp>
          <p:nvSpPr>
            <p:cNvPr id="102" name="Textfeld 6"/>
            <p:cNvSpPr/>
            <p:nvPr/>
          </p:nvSpPr>
          <p:spPr>
            <a:xfrm>
              <a:off x="6718764" y="4800602"/>
              <a:ext cx="3489021" cy="4602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id" sz="2400" b="0" strike="noStrike" spc="-1" dirty="0" err="1"/>
                <a:t>Perspektif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dari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siswa</a:t>
              </a:r>
              <a:endParaRPr lang="de-DE" sz="2400" b="0" strike="noStrike" spc="-1" dirty="0"/>
            </a:p>
          </p:txBody>
        </p:sp>
        <p:sp>
          <p:nvSpPr>
            <p:cNvPr id="103" name="Textfeld 7"/>
            <p:cNvSpPr/>
            <p:nvPr/>
          </p:nvSpPr>
          <p:spPr>
            <a:xfrm>
              <a:off x="4453030" y="2270550"/>
              <a:ext cx="3863160" cy="4602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id" sz="2400" b="0" strike="noStrike" spc="-1" dirty="0" err="1"/>
                <a:t>Perspektif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dari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ketiga</a:t>
              </a:r>
              <a:r>
                <a:rPr lang="id" sz="2400" b="0" strike="noStrike" spc="-1" dirty="0"/>
                <a:t> </a:t>
              </a:r>
              <a:r>
                <a:rPr lang="id" sz="2400" b="0" strike="noStrike" spc="-1" dirty="0" err="1"/>
                <a:t>orang</a:t>
              </a:r>
              <a:endParaRPr lang="de-DE" sz="2400" b="0" strike="noStrike" spc="-1" dirty="0"/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12F6CEB2-4597-3C85-5197-4C876F3C2EBE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Triangulasi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elle 10"/>
          <p:cNvGraphicFramePr/>
          <p:nvPr>
            <p:extLst>
              <p:ext uri="{D42A27DB-BD31-4B8C-83A1-F6EECF244321}">
                <p14:modId xmlns:p14="http://schemas.microsoft.com/office/powerpoint/2010/main" val="683426016"/>
              </p:ext>
            </p:extLst>
          </p:nvPr>
        </p:nvGraphicFramePr>
        <p:xfrm>
          <a:off x="443621" y="2155760"/>
          <a:ext cx="11449440" cy="4358640"/>
        </p:xfrm>
        <a:graphic>
          <a:graphicData uri="http://schemas.openxmlformats.org/drawingml/2006/table">
            <a:tbl>
              <a:tblPr/>
              <a:tblGrid>
                <a:gridCol w="572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Perspektif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dari 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Guru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Instrumen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untuk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melakukan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P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enilaian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diri sendiri dan evaluasi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Contoh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: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buku harian , gambar , video dan audio rekaman , 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analisis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dokumen , analisis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SWOT.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Perspektif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dari 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Orang ke-3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Instrumen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untuk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melakukan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penelitian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kualitatif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dan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kuantitatif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Contoh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: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kuesioner , observasi , wawancara , 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FGD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, dokumen analisis , foto , video dan audio rekaman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Perspektif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dari</a:t>
                      </a:r>
                      <a:r>
                        <a:rPr lang="id" sz="20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Siswa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id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peralatan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untuk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masa kecil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id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riset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Contoh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: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sketsa , wawancara , peta </a:t>
                      </a:r>
                      <a:r>
                        <a:rPr lang="en-US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pikiran</a:t>
                      </a:r>
                      <a:r>
                        <a:rPr lang="id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en-US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FGD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laceHolder 1">
            <a:extLst>
              <a:ext uri="{FF2B5EF4-FFF2-40B4-BE49-F238E27FC236}">
                <a16:creationId xmlns:a16="http://schemas.microsoft.com/office/drawing/2014/main" id="{8B2E108D-14A4-FAB9-908C-1945B4F12702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Metode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209680" y="1908000"/>
            <a:ext cx="7771680" cy="41950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anchor="t">
            <a:noAutofit/>
          </a:bodyPr>
          <a:lstStyle/>
          <a:p>
            <a:pPr marL="1204920" indent="-533520" algn="ctr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000" spc="-1" dirty="0" err="1">
                <a:solidFill>
                  <a:schemeClr val="dk1"/>
                </a:solidFill>
                <a:latin typeface="+mn-lt"/>
              </a:rPr>
              <a:t>Ditulis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​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berpikir 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dan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refleksi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000" spc="-1" dirty="0" err="1">
                <a:solidFill>
                  <a:schemeClr val="dk1"/>
                </a:solidFill>
                <a:latin typeface="+mn-lt"/>
              </a:rPr>
              <a:t>Pencegahan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​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itu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kehilangan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dari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penting</a:t>
            </a:r>
            <a:r>
              <a:rPr lang="id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informasi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000" spc="-1" dirty="0">
                <a:solidFill>
                  <a:schemeClr val="dk1"/>
                </a:solidFill>
                <a:latin typeface="+mn-lt"/>
              </a:rPr>
              <a:t>Analisis </a:t>
            </a:r>
            <a:r>
              <a:rPr lang="id" sz="2000" b="0" strike="noStrike" spc="-1" dirty="0" err="1">
                <a:solidFill>
                  <a:schemeClr val="dk1"/>
                </a:solidFill>
                <a:latin typeface="+mn-lt"/>
              </a:rPr>
              <a:t>pengalaman 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Grafik 3"/>
          <p:cNvPicPr/>
          <p:nvPr/>
        </p:nvPicPr>
        <p:blipFill>
          <a:blip r:embed="rId2"/>
          <a:stretch/>
        </p:blipFill>
        <p:spPr>
          <a:xfrm rot="2272200">
            <a:off x="8767800" y="1448640"/>
            <a:ext cx="1223280" cy="185040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Pfeil nach rechts 5"/>
          <p:cNvSpPr/>
          <p:nvPr/>
        </p:nvSpPr>
        <p:spPr>
          <a:xfrm rot="1635000">
            <a:off x="2442204" y="2231640"/>
            <a:ext cx="2518560" cy="9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d" sz="1800" b="0" strike="noStrike" spc="-1" dirty="0">
                <a:solidFill>
                  <a:srgbClr val="FFFFFF"/>
                </a:solidFill>
                <a:latin typeface="Arial"/>
              </a:rPr>
              <a:t>Keterangan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feil nach links 7"/>
          <p:cNvSpPr/>
          <p:nvPr/>
        </p:nvSpPr>
        <p:spPr>
          <a:xfrm rot="19573800">
            <a:off x="5415840" y="2103480"/>
            <a:ext cx="2880720" cy="915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d" sz="1800" b="0" strike="noStrike" spc="-1">
                <a:solidFill>
                  <a:srgbClr val="FFFFFF"/>
                </a:solidFill>
                <a:latin typeface="Arial"/>
              </a:rPr>
              <a:t>Interpretasi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A1F5326-A3E0-4304-00F1-A84A539C823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Contoh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untuk alat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Penelitian Aksi :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Buku harian penelitian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B6E8-4AA4-F9C0-E6DB-D6FB9AF6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B5E09C0-778D-C896-BDFE-7417FCC56944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Contoh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Instrument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Grafik 2" descr="Besprechung Silhouette">
            <a:extLst>
              <a:ext uri="{FF2B5EF4-FFF2-40B4-BE49-F238E27FC236}">
                <a16:creationId xmlns:a16="http://schemas.microsoft.com/office/drawing/2014/main" id="{2715C5E7-2DB6-28B5-88BE-C1FA0134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2EC995-4A27-95FE-4826-985404FEEA3E}"/>
              </a:ext>
            </a:extLst>
          </p:cNvPr>
          <p:cNvSpPr/>
          <p:nvPr/>
        </p:nvSpPr>
        <p:spPr>
          <a:xfrm>
            <a:off x="1139170" y="1715472"/>
            <a:ext cx="6887231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trike="noStrike" spc="-1" dirty="0">
                <a:solidFill>
                  <a:srgbClr val="000000"/>
                </a:solidFill>
                <a:latin typeface="Calibri"/>
              </a:rPr>
              <a:t>Diskusi kelompok dengan 5-8 peserta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trike="noStrike" spc="-1" dirty="0">
                <a:solidFill>
                  <a:srgbClr val="000000"/>
                </a:solidFill>
                <a:latin typeface="Calibri"/>
              </a:rPr>
              <a:t>Panduan </a:t>
            </a:r>
            <a:r>
              <a:rPr lang="id" sz="2400" spc="-1" dirty="0">
                <a:solidFill>
                  <a:srgbClr val="000000"/>
                </a:solidFill>
                <a:latin typeface="Calibri"/>
              </a:rPr>
              <a:t>diskusi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trike="noStrike" spc="-1" dirty="0">
                <a:solidFill>
                  <a:srgbClr val="000000"/>
                </a:solidFill>
                <a:latin typeface="Calibri"/>
              </a:rPr>
              <a:t>Interaksi kelompok dan dinamika kelompok menghasilkan informasi yang lebih mendalam dibandingkan wawancara individu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trike="noStrike" spc="-1" dirty="0">
                <a:solidFill>
                  <a:srgbClr val="000000"/>
                </a:solidFill>
                <a:latin typeface="Calibri"/>
              </a:rPr>
              <a:t>Rekaman audio, transkripsi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trike="noStrike" spc="-1" dirty="0">
                <a:solidFill>
                  <a:srgbClr val="000000"/>
                </a:solidFill>
                <a:latin typeface="Calibri"/>
              </a:rPr>
              <a:t>Analisis kualitatif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68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feld 3"/>
          <p:cNvSpPr/>
          <p:nvPr/>
        </p:nvSpPr>
        <p:spPr>
          <a:xfrm>
            <a:off x="820331" y="1110996"/>
            <a:ext cx="1128996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d" sz="2400" b="0" strike="noStrike" spc="-1" dirty="0">
                <a:solidFill>
                  <a:schemeClr val="dk1"/>
                </a:solidFill>
              </a:rPr>
              <a:t>Anggap anak sebagai partisipan penelitian yang kompeten dan bukan hanya sekedar objek atau sumber informasi bagi orang dewasa ( </a:t>
            </a:r>
            <a:r>
              <a:rPr lang="id" sz="2400" b="0" strike="noStrike" spc="-1" dirty="0" err="1">
                <a:solidFill>
                  <a:schemeClr val="dk1"/>
                </a:solidFill>
              </a:rPr>
              <a:t>Broström </a:t>
            </a:r>
            <a:r>
              <a:rPr lang="id" sz="2400" b="0" strike="noStrike" spc="-1" dirty="0">
                <a:solidFill>
                  <a:schemeClr val="dk1"/>
                </a:solidFill>
              </a:rPr>
              <a:t>2012)</a:t>
            </a:r>
            <a:endParaRPr lang="de-DE" sz="2400" b="0" strike="noStrike" spc="-1" dirty="0">
              <a:solidFill>
                <a:srgbClr val="000000"/>
              </a:solidFill>
            </a:endParaRP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</a:rPr>
              <a:t>Mengurangi bias dengan mengadaptasi metode penelitian sosial terhadap kemampuan terbatas anak dalam membaca, menulis, dan penggunaan bahasa kompleks </a:t>
            </a:r>
            <a:r>
              <a:rPr lang="id" sz="2400" b="0" strike="noStrike" spc="-1" dirty="0">
                <a:solidFill>
                  <a:schemeClr val="dk1"/>
                </a:solidFill>
              </a:rPr>
              <a:t>( </a:t>
            </a:r>
            <a:r>
              <a:rPr lang="id" sz="2400" b="0" strike="noStrike" spc="-1" dirty="0" err="1">
                <a:solidFill>
                  <a:schemeClr val="dk1"/>
                </a:solidFill>
              </a:rPr>
              <a:t>Heinzel </a:t>
            </a:r>
            <a:r>
              <a:rPr lang="id" sz="2400" b="0" strike="noStrike" spc="-1" dirty="0">
                <a:solidFill>
                  <a:schemeClr val="dk1"/>
                </a:solidFill>
              </a:rPr>
              <a:t>2012)</a:t>
            </a:r>
            <a:endParaRPr lang="de-DE" sz="2400" b="0" strike="noStrike" spc="-1" dirty="0">
              <a:solidFill>
                <a:srgbClr val="000000"/>
              </a:solidFill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d" sz="2400" b="0" strike="noStrike" spc="-1" dirty="0">
                <a:solidFill>
                  <a:schemeClr val="dk1"/>
                </a:solidFill>
              </a:rPr>
              <a:t>Penelitian tidak hanya berfokus pada pengetahuan dan keterampilan, tetapi juga pada sikap, persepsi dan nilai melalui berbagai instrumen (Sevon et al. 2023)</a:t>
            </a:r>
            <a:endParaRPr lang="de-DE" sz="24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705D249D-38E3-60E1-1A64-5FCF554C68D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Contoh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: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Penelitian tindakan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dengan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anak-anak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E5C48C-A5E6-40AD-B27D-8964312B5283}"/>
              </a:ext>
            </a:extLst>
          </p:cNvPr>
          <p:cNvSpPr txBox="1"/>
          <p:nvPr/>
        </p:nvSpPr>
        <p:spPr>
          <a:xfrm>
            <a:off x="294025" y="6114335"/>
            <a:ext cx="8507457" cy="74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d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Broström 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(2012). Partisipasi anak dalam penelitian. Jurnal Internasional Pendidikan Anak Usia Dini, 20(3), 257–269.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Heinzel, F. (2012) Metode der Kindheitsforschung. Ein Überblick über Forschungszugänge zur kindlichen Perspektif, Weinheim: Beltz Juventa.</a:t>
            </a:r>
          </a:p>
          <a:p>
            <a:pPr>
              <a:lnSpc>
                <a:spcPct val="107000"/>
              </a:lnSpc>
            </a:pPr>
            <a:r>
              <a:rPr lang="id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Sevón,E 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id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Mustola 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id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Siippainen 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&amp; </a:t>
            </a:r>
            <a:r>
              <a:rPr lang="id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Vlasov 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(2023) Metode penelitian partisipatif dengan anak kecil: tinjauan literatur sistematis, Tinjauan Pendidikan.</a:t>
            </a:r>
          </a:p>
          <a:p>
            <a:pPr>
              <a:lnSpc>
                <a:spcPct val="107000"/>
              </a:lnSpc>
            </a:pPr>
            <a:r>
              <a:rPr lang="id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http://dx.doi.org/10.1080/09669760.2012.715407</a:t>
            </a:r>
            <a:r>
              <a:rPr lang="id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3212D6BE-0F88-A53F-3B51-A4475A14C345}"/>
              </a:ext>
            </a:extLst>
          </p:cNvPr>
          <p:cNvGrpSpPr/>
          <p:nvPr/>
        </p:nvGrpSpPr>
        <p:grpSpPr>
          <a:xfrm>
            <a:off x="931804" y="3332326"/>
            <a:ext cx="10335960" cy="2748240"/>
            <a:chOff x="931804" y="3457680"/>
            <a:chExt cx="10658340" cy="2933328"/>
          </a:xfrm>
        </p:grpSpPr>
        <p:graphicFrame>
          <p:nvGraphicFramePr>
            <p:cNvPr id="5" name="Tabelle 7">
              <a:extLst>
                <a:ext uri="{FF2B5EF4-FFF2-40B4-BE49-F238E27FC236}">
                  <a16:creationId xmlns:a16="http://schemas.microsoft.com/office/drawing/2014/main" id="{3B3FD3BF-B095-B045-0E11-7A0F33EFAF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145114"/>
                </p:ext>
              </p:extLst>
            </p:nvPr>
          </p:nvGraphicFramePr>
          <p:xfrm>
            <a:off x="931804" y="3457680"/>
            <a:ext cx="10658340" cy="2933328"/>
          </p:xfrm>
          <a:graphic>
            <a:graphicData uri="http://schemas.openxmlformats.org/drawingml/2006/table">
              <a:tbl>
                <a:tblPr/>
                <a:tblGrid>
                  <a:gridCol w="3324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896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Language-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based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Visual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Playful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and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creative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puppet-supported vignettes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picture-based mind-maps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e.g.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creating</a:t>
                        </a: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photostory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6" name="Grafik 9" descr="Ein Bild, das Person, draußen, Kleidung, Baum enthält.&#10;&#10;Automatisch generierte Beschreibung">
              <a:extLst>
                <a:ext uri="{FF2B5EF4-FFF2-40B4-BE49-F238E27FC236}">
                  <a16:creationId xmlns:a16="http://schemas.microsoft.com/office/drawing/2014/main" id="{E26588E6-EB35-DC74-22AF-383F33B0B6C7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313244" y="3895080"/>
              <a:ext cx="2499120" cy="187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" name="Grafik 11" descr="Ein Bild, das Kleidung, Person, Menschliches Gesicht, Junge enthält.&#10;&#10;Automatisch generierte Beschreibung">
              <a:extLst>
                <a:ext uri="{FF2B5EF4-FFF2-40B4-BE49-F238E27FC236}">
                  <a16:creationId xmlns:a16="http://schemas.microsoft.com/office/drawing/2014/main" id="{796DF6B4-2F23-14A6-B4DA-5A5D483C530F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752844" y="3881760"/>
              <a:ext cx="2526120" cy="1894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" name="Grafik 13" descr="Ein Bild, das Spielzeug, draußen, Cartoon, Gelände enthält.&#10;&#10;Automatisch generierte Beschreibung">
              <a:extLst>
                <a:ext uri="{FF2B5EF4-FFF2-40B4-BE49-F238E27FC236}">
                  <a16:creationId xmlns:a16="http://schemas.microsoft.com/office/drawing/2014/main" id="{70A5FDE4-7196-D685-1F7C-3E83C9BFCCCC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17124" y="3934680"/>
              <a:ext cx="3200400" cy="18028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96B3B35-4AD9-5A27-A3E0-106FA1C5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29" y="1461521"/>
            <a:ext cx="3932261" cy="39322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B06A2B-9E08-12EC-EA27-AA10782D1E31}"/>
              </a:ext>
            </a:extLst>
          </p:cNvPr>
          <p:cNvSpPr txBox="1"/>
          <p:nvPr/>
        </p:nvSpPr>
        <p:spPr>
          <a:xfrm>
            <a:off x="838079" y="1391232"/>
            <a:ext cx="65829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Versi ramah anak dari metode kelompok fokus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Boneka bertindak sebagai pemecah kebekuan dan memotivasi anak-anak untuk berpartisipasi dalam diskusi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Hal ini menghindari suasana seperti ujian dan mendorong anak-anak yang pemalu untuk berpartisipasi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Diskusi mengikuti panduan diskusi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Diskusi direkam dan dapat dianalisis setelahnya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Metode ini sangat cocok untuk menangkap sikap, konsep, dan pemikiran anak yang lebih kompleks.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49959D-248C-BE47-5DC0-EE47E0EAA440}"/>
              </a:ext>
            </a:extLst>
          </p:cNvPr>
          <p:cNvSpPr txBox="1"/>
          <p:nvPr/>
        </p:nvSpPr>
        <p:spPr>
          <a:xfrm>
            <a:off x="7545929" y="5502460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800" dirty="0"/>
              <a:t>Gambar </a:t>
            </a:r>
            <a:r>
              <a:rPr lang="id" sz="800" dirty="0" err="1"/>
              <a:t>dihasilkan</a:t>
            </a:r>
            <a:r>
              <a:rPr lang="id" sz="800" dirty="0"/>
              <a:t> </a:t>
            </a:r>
            <a:r>
              <a:rPr lang="id" sz="800" dirty="0" err="1"/>
              <a:t>oleh </a:t>
            </a:r>
            <a:r>
              <a:rPr lang="id" sz="800" dirty="0"/>
              <a:t>https://raphael.app/de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6F2020B-D7FC-154D-BBFA-362B91B8014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Penelitian tindakan dengan anak-anak : Diskusi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dengan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menggunakan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puppet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24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EE49CE-8929-C414-0DB1-698FB983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25" y="1690200"/>
            <a:ext cx="2790995" cy="2790995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619DB089-02C3-5BBF-2D54-7FD43613138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Penelitian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tindakan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dengan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anak-anak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: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Diskusi boneka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797249-6F6B-3205-7F5E-1ABDA37749A1}"/>
              </a:ext>
            </a:extLst>
          </p:cNvPr>
          <p:cNvSpPr txBox="1"/>
          <p:nvPr/>
        </p:nvSpPr>
        <p:spPr>
          <a:xfrm>
            <a:off x="838080" y="1568526"/>
            <a:ext cx="73453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Pilih topik terkait keberlanjutan yang ingin Anda jelajahi bersama anak-anak di kelas 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Kembangkan panduan wawancara dengan lima pertanyaan tentang topik 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Pikirkan tentang suatu situasi di mana wawancara dan moderasi dapat dilakukan dengan bantuan boneka tangan.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/>
              <a:t>Cobalah diskusi boneka dengan rekan kerja Anda</a:t>
            </a:r>
          </a:p>
        </p:txBody>
      </p:sp>
    </p:spTree>
    <p:extLst>
      <p:ext uri="{BB962C8B-B14F-4D97-AF65-F5344CB8AC3E}">
        <p14:creationId xmlns:p14="http://schemas.microsoft.com/office/powerpoint/2010/main" val="12236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chemeClr val="dk1"/>
                </a:solidFill>
                <a:latin typeface="Calibri"/>
              </a:rPr>
              <a:t>Ringkasan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Siklus 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Kriteria kualitas Penelitian Tindakan</a:t>
            </a: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Etika dalam 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Proses 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Metode, contoh dan jaringan 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id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Refleksi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matakuliah</a:t>
            </a: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C7358-0D59-5CAD-84E1-308E7E6FCD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684353"/>
            <a:ext cx="6422964" cy="39769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Vignette adalah deskripsi singkat dan merangsang tentang suatu situasi yang dimaksudkan untuk mendorong responden membuat penilaian atau terlibat dalam diskusi lebih lanjut.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Disarankan untuk mengilustrasikan cerita pendek untuk anak-anak dengan gambar.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Diskusi anak-anak direkam dan kemudian dapat dianalisis.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Sketsa cocok untuk meneliti sikap dan opini, tetapi juga untuk memeriksa sejauh mana konsep ilmiah telah dipahami.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CEC10-C60D-17D3-4353-54D2E0C6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13" y="1687304"/>
            <a:ext cx="3777532" cy="37775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6C2ADD-4015-C7C0-4598-B2E88C330C8F}"/>
              </a:ext>
            </a:extLst>
          </p:cNvPr>
          <p:cNvSpPr txBox="1"/>
          <p:nvPr/>
        </p:nvSpPr>
        <p:spPr>
          <a:xfrm>
            <a:off x="7718218" y="5556502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" sz="800" dirty="0"/>
              <a:t>Gambar </a:t>
            </a:r>
            <a:r>
              <a:rPr lang="id" sz="800" dirty="0" err="1"/>
              <a:t>dihasilkan</a:t>
            </a:r>
            <a:r>
              <a:rPr lang="id" sz="800" dirty="0"/>
              <a:t> </a:t>
            </a:r>
            <a:r>
              <a:rPr lang="id" sz="800" dirty="0" err="1"/>
              <a:t>oleh </a:t>
            </a:r>
            <a:r>
              <a:rPr lang="id" sz="800" dirty="0"/>
              <a:t>https://raphael.app/de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F7C075A-DB75-8680-8486-4C5E8DECAF0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Penelitian Tindakan: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Penelitian Vignette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25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F3802A-FEEB-3C60-F17B-BF126D95E9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419032"/>
            <a:ext cx="7653987" cy="3256885"/>
          </a:xfr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Pikirkan topik yang terkait dengan keberlanjutan dan temukan situasi sehari-hari di mana topik ini relevan.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Munculkan situasi pengambilan keputusan di mana seseorang harus mempertimbangkan bagaimana berperilaku/bereaksi.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Gambarlah situasi ini.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Pikirkan tiga pertanyaan untuk merangsang diskusi dengan anak-anak.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" sz="2400" dirty="0">
                <a:latin typeface="+mn-lt"/>
                <a:ea typeface="+mn-ea"/>
                <a:cs typeface="+mn-cs"/>
              </a:rPr>
              <a:t>Cobalah diskusi singkat dengan kolega Anda.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ADFDE4-BD52-DD5D-E5A2-827E252C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98" y="1717383"/>
            <a:ext cx="2618696" cy="2614472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44A9A0A0-1C38-35BC-FCC9-3909045FFE5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Penelitian Tindakan: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Penelitian Vignette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48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80803" y="1527480"/>
            <a:ext cx="10588680" cy="274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 err="1">
                <a:solidFill>
                  <a:schemeClr val="dk1"/>
                </a:solidFill>
                <a:latin typeface="Calibri"/>
              </a:rPr>
              <a:t>Konteks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22 siswa di sekolah menengah (kelas 9)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Mata Pelajaran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id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Biologi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 </a:t>
            </a:r>
            <a:r>
              <a:rPr lang="id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tiga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d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jam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per </a:t>
            </a:r>
            <a:r>
              <a:rPr lang="id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minggu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228600" lvl="1" indent="-22860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kern="1200" spc="-1" dirty="0">
                <a:solidFill>
                  <a:schemeClr val="dk1"/>
                </a:solidFill>
                <a:latin typeface="Calibri"/>
                <a:ea typeface="+mj-ea"/>
                <a:cs typeface="+mj-cs"/>
              </a:rPr>
              <a:t>Pertanyaan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Bagaimana saya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dapat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memberikan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ruang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siswa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melakukan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pembelajaran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berbasis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penyelidikan</a:t>
            </a: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secara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</a:rPr>
              <a:t>mandiri</a:t>
            </a: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?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Tindakan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Pelaksanaan pembelajaran berbasis proyek pada topik 'hutan' yang dipilih oleh siswa selama satu bulan</a:t>
            </a:r>
            <a:endParaRPr lang="de-DE" sz="28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B7DCB35-61BE-B591-A1CB-9E3A949387F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Contoh untuk proyek 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penelitian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tindakan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4115887" y="1573894"/>
            <a:ext cx="6819967" cy="436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Siswa melakukan perjalanan ke hutan dekat sekolah ditemani oleh seorang penjaga hutan.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siswa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​ bekerja dalam tiga kelompok : (1) Tumbuhan hutan ; (2) hutan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yang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mati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 ( karena polusi </a:t>
            </a:r>
            <a:r>
              <a:rPr lang="en-US" sz="2400" b="0" strike="noStrike" spc="-1" dirty="0" err="1">
                <a:solidFill>
                  <a:schemeClr val="dk1"/>
                </a:solidFill>
                <a:latin typeface="Calibri"/>
              </a:rPr>
              <a:t>udara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); (3) hutan hujan di Amerika Selatan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siswa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​ mengeksplorasi topik dalam grup (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men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cari untuk informasi , wawancara dengan para ahli )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siswa menulis laporan ,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mempresentasikan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 dan mendiskusikannya 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Grafik 3"/>
          <p:cNvPicPr/>
          <p:nvPr/>
        </p:nvPicPr>
        <p:blipFill>
          <a:blip r:embed="rId2"/>
          <a:stretch/>
        </p:blipFill>
        <p:spPr>
          <a:xfrm>
            <a:off x="584958" y="1690200"/>
            <a:ext cx="3368206" cy="4127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FC4FABE4-25DB-39A1-45B7-25F38F8A3267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>
                <a:solidFill>
                  <a:schemeClr val="dk1"/>
                </a:solidFill>
                <a:latin typeface="Calibri"/>
              </a:rPr>
              <a:t>Contoh untuk proyek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penelitian</a:t>
            </a:r>
            <a:r>
              <a:rPr lang="en-US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430283"/>
            <a:ext cx="9865524" cy="44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Data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catatan harian penelitian, survei siswa di akhir proyek, laporan siswa, observasi siswa oleh guru lain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</a:t>
            </a: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nalisa</a:t>
            </a: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data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diskusi dengan teman ( kelompok dari guru )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400" spc="-1" dirty="0" err="1">
                <a:solidFill>
                  <a:schemeClr val="dk1"/>
                </a:solidFill>
                <a:latin typeface="Calibri"/>
              </a:rPr>
              <a:t>Hasil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Siswa memerlukan kerangka kerja yang jelas untuk pembelajaran mandiri dan otonom.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Penting untuk mengasumsikan keterampilan tertentu </a:t>
            </a:r>
            <a:r>
              <a:rPr lang="en-US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dari</a:t>
            </a: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siswa. 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Rencana </a:t>
            </a:r>
            <a:r>
              <a:rPr lang="id" sz="2400" spc="-1" dirty="0" err="1">
                <a:solidFill>
                  <a:schemeClr val="dk1"/>
                </a:solidFill>
                <a:latin typeface="Calibri"/>
              </a:rPr>
              <a:t>yang Direvisi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modifikasi </a:t>
            </a: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dalam </a:t>
            </a:r>
            <a:r>
              <a:rPr lang="id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peran seseorang</a:t>
            </a: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​ 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perkembangan materi dan publikasi dari s</a:t>
            </a:r>
            <a:r>
              <a:rPr lang="en-US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tudi</a:t>
            </a: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kasus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d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F390AC8-836E-7FFF-5E35-08026AF316F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Contoh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untuk penelitian </a:t>
            </a:r>
            <a:r>
              <a:rPr lang="id" sz="3200" b="1" spc="-1" dirty="0">
                <a:solidFill>
                  <a:schemeClr val="dk1"/>
                </a:solidFill>
                <a:latin typeface="Calibri"/>
              </a:rPr>
              <a:t>tindakan </a:t>
            </a:r>
            <a:r>
              <a:rPr lang="id" sz="3200" b="1" spc="-1" dirty="0" err="1">
                <a:solidFill>
                  <a:schemeClr val="dk1"/>
                </a:solidFill>
                <a:latin typeface="Calibri"/>
              </a:rPr>
              <a:t>proyek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Diskusikan pertanyaan berikut: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Apa yang membedakan Penelitian Tindakan dengan penelitian lain dalam pendidikan?</a:t>
            </a:r>
          </a:p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Apa kriteria kualitas untuk penelitian tindakan?</a:t>
            </a:r>
          </a:p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Apa saja yang perlu diperhatikan saat menggunakan Penelitian Tindakan?</a:t>
            </a:r>
          </a:p>
          <a:p>
            <a:endParaRPr lang="en-US" sz="2400" dirty="0">
              <a:latin typeface="+mn-lt"/>
            </a:endParaRPr>
          </a:p>
          <a:p>
            <a:pPr algn="ctr"/>
            <a:r>
              <a:rPr lang="id" sz="1400" b="1" dirty="0">
                <a:latin typeface="+mn-lt"/>
              </a:rPr>
              <a:t>Artikel berikut mungkin membantu Anda menyelesaikan tugas ini dan memperdalam pemahaman Anda tentang penelitian tindakan.</a:t>
            </a:r>
          </a:p>
          <a:p>
            <a:pPr algn="ctr"/>
            <a:endParaRPr lang="en-US" sz="2400" dirty="0"/>
          </a:p>
          <a:p>
            <a:pPr algn="ctr"/>
            <a:r>
              <a:rPr lang="en-US" sz="1400" b="1" dirty="0"/>
              <a:t>Rauch, F., </a:t>
            </a:r>
            <a:r>
              <a:rPr lang="en-US" sz="1400" b="1" dirty="0" err="1"/>
              <a:t>Zehetmeier</a:t>
            </a:r>
            <a:r>
              <a:rPr lang="en-US" sz="1400" b="1" dirty="0"/>
              <a:t>, S., &amp; Posch, P. (2019). Educational Action Research. In O. Zuber-Skerritt, &amp; L. Wood (Eds.), Action Learning and Action Research. Genres and Approaches (pp. 111 - 126). Bingley: Emerald Group Publishing Limited.</a:t>
            </a:r>
            <a:br>
              <a:rPr lang="en-US" sz="2400" dirty="0"/>
            </a:br>
            <a:r>
              <a:rPr lang="en-US" sz="1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https://doi.org/10.1108/978-1-78769-537-520191012</a:t>
            </a:r>
            <a:r>
              <a:rPr lang="en-US" sz="1400" b="1" dirty="0">
                <a:solidFill>
                  <a:srgbClr val="0070C0"/>
                </a:solidFill>
              </a:rPr>
              <a:t>   </a:t>
            </a:r>
            <a:endParaRPr lang="de-AT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1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65413" y="2133579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id" sz="6000" b="1" strike="noStrike" spc="-1" dirty="0">
                <a:solidFill>
                  <a:srgbClr val="025952"/>
                </a:solidFill>
                <a:latin typeface="+mn-lt"/>
              </a:rPr>
              <a:t>Refleksi </a:t>
            </a:r>
            <a:r>
              <a:rPr lang="en-US" sz="6000" b="1" spc="-1" dirty="0" err="1">
                <a:solidFill>
                  <a:srgbClr val="025952"/>
                </a:solidFill>
                <a:latin typeface="+mn-lt"/>
              </a:rPr>
              <a:t>Matakuliah</a:t>
            </a: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08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Diskusikan pertanyaan-pertanyaan berikut dalam kelompok: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Apakah proyek PRESS Anda berpotensi memenuhi kriteria Penelitian </a:t>
            </a:r>
            <a:r>
              <a:rPr lang="en-US" sz="2400" b="0" strike="noStrike" spc="-1" dirty="0">
                <a:solidFill>
                  <a:schemeClr val="dk1"/>
                </a:solidFill>
                <a:latin typeface="Calibri"/>
              </a:rPr>
              <a:t>T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indakan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 yang baik?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 yang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b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aik mengejar tujuan praktis yang berharga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mencoba menemukan solusi untuk masalah nyata dan memberdayakan orang-orang yang terkena dampak untuk memperoleh pengetahuan yang relevan dan membaginya dengan orang lain;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mengarah pada tindakan yang tertanam dalam sistem nilai humanistik.</a:t>
            </a:r>
          </a:p>
          <a:p>
            <a:pPr marL="378900" indent="-3429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 yang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b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aik bersifat kolaboratif/partisipatif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melibatkan mereka yang terkena dampak dalam proses penelitian;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menyepakati aturan etika untuk kolaborasi.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3B05EE6-013D-CEB5-BCA3-41C02E41760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Refleksi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Apakah proyek PRESS Anda berpotensi memenuhi kriteria Penelitian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2400" b="0" strike="noStrike" spc="-1" dirty="0">
                <a:solidFill>
                  <a:schemeClr val="dk1"/>
                </a:solidFill>
                <a:latin typeface="Calibri"/>
              </a:rPr>
              <a:t> yang baik?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Penelitian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 yang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b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aik bersifat responsif dan berkembang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terlibat dalam serangkaian siklus penelitian dan pengembangan yang berkelanjutan;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mempertimbangkan perspektif yang berbeda dari berbagai kelompok kepentingan dalam mencari solusi yang memuaskan terhadap suatu masalah.</a:t>
            </a:r>
          </a:p>
          <a:p>
            <a:pPr marL="378900" indent="-3429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tindakan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 yang 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b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aik menghubungkan teori dan praktik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menyeimbangkan tindakan dan refleksi;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dengan menghasilkan pengetahuan teoritis, memberikan solusi terhadap masalah, dan mendorong perbaikan praktis.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Refleksi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5212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F479ED-AE07-499A-AB44-BEDF266FF2C4}"/>
              </a:ext>
            </a:extLst>
          </p:cNvPr>
          <p:cNvSpPr txBox="1">
            <a:spLocks noChangeArrowheads="1"/>
          </p:cNvSpPr>
          <p:nvPr/>
        </p:nvSpPr>
        <p:spPr>
          <a:xfrm>
            <a:off x="525041" y="1884640"/>
            <a:ext cx="10363675" cy="4471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" altLang="de-DE" sz="2400" dirty="0"/>
              <a:t>Penelitian Tindakan </a:t>
            </a:r>
            <a:r>
              <a:rPr lang="id" altLang="de-DE" sz="2400" dirty="0" err="1"/>
              <a:t>adalah</a:t>
            </a:r>
            <a:r>
              <a:rPr lang="id" altLang="de-DE" sz="2400" dirty="0"/>
              <a:t> </a:t>
            </a:r>
            <a:r>
              <a:rPr lang="id" altLang="de-DE" sz="2400" dirty="0" err="1"/>
              <a:t>itu</a:t>
            </a:r>
            <a:r>
              <a:rPr lang="id" altLang="de-DE" sz="2400" dirty="0"/>
              <a:t> </a:t>
            </a:r>
            <a:r>
              <a:rPr lang="id" altLang="de-DE" sz="2400" dirty="0" err="1"/>
              <a:t>belajar</a:t>
            </a:r>
            <a:r>
              <a:rPr lang="id" altLang="de-DE" sz="2400" dirty="0"/>
              <a:t> </a:t>
            </a:r>
            <a:r>
              <a:rPr lang="id" altLang="de-DE" sz="2400" dirty="0" err="1"/>
              <a:t>dari </a:t>
            </a:r>
            <a:r>
              <a:rPr lang="id" altLang="de-DE" sz="2400" dirty="0"/>
              <a:t>suatu </a:t>
            </a:r>
            <a:r>
              <a:rPr lang="id" altLang="de-DE" sz="2400" dirty="0" err="1"/>
              <a:t>situasi sosial</a:t>
            </a:r>
            <a:r>
              <a:rPr lang="id" altLang="de-DE" sz="2400" dirty="0"/>
              <a:t> </a:t>
            </a:r>
            <a:r>
              <a:rPr lang="id" altLang="de-DE" sz="2400" dirty="0" err="1"/>
              <a:t>dilakukan oleh</a:t>
            </a:r>
            <a:r>
              <a:rPr lang="id" altLang="de-DE" sz="2400" dirty="0"/>
              <a:t>​ </a:t>
            </a:r>
            <a:r>
              <a:rPr lang="id" altLang="de-DE" sz="2400" dirty="0" err="1"/>
              <a:t>itu</a:t>
            </a:r>
            <a:r>
              <a:rPr lang="id" altLang="de-DE" sz="2400" dirty="0"/>
              <a:t> </a:t>
            </a:r>
            <a:r>
              <a:rPr lang="id" altLang="de-DE" sz="2400" dirty="0" err="1"/>
              <a:t>terlibat </a:t>
            </a:r>
            <a:r>
              <a:rPr lang="id" altLang="de-DE" sz="2400" dirty="0"/>
              <a:t>dalam </a:t>
            </a:r>
            <a:r>
              <a:rPr lang="id" altLang="de-DE" sz="2400" dirty="0" err="1"/>
              <a:t>hal itu</a:t>
            </a:r>
            <a:r>
              <a:rPr lang="id" altLang="de-DE" sz="2400" dirty="0"/>
              <a:t> </a:t>
            </a:r>
            <a:r>
              <a:rPr lang="id" altLang="de-DE" sz="2400" dirty="0" err="1"/>
              <a:t>situasi </a:t>
            </a:r>
            <a:r>
              <a:rPr lang="id" altLang="de-DE" sz="2400" dirty="0"/>
              <a:t>untuk meningkatkan</a:t>
            </a:r>
            <a:r>
              <a:rPr lang="id" altLang="de-DE" sz="2400" dirty="0" err="1"/>
              <a:t>​​</a:t>
            </a:r>
            <a:r>
              <a:rPr lang="id" altLang="de-DE" sz="2400" dirty="0"/>
              <a:t> </a:t>
            </a:r>
            <a:r>
              <a:rPr lang="id" altLang="de-DE" sz="2400" dirty="0" err="1"/>
              <a:t>keduanya</a:t>
            </a:r>
            <a:r>
              <a:rPr lang="id" altLang="de-DE" sz="2400" dirty="0"/>
              <a:t> </a:t>
            </a:r>
            <a:r>
              <a:rPr lang="id" altLang="de-DE" sz="2400" dirty="0" err="1"/>
              <a:t>milik mereka</a:t>
            </a:r>
            <a:r>
              <a:rPr lang="id" altLang="de-DE" sz="2400" dirty="0"/>
              <a:t> </a:t>
            </a:r>
            <a:r>
              <a:rPr lang="id" altLang="de-DE" sz="2400" dirty="0" err="1"/>
              <a:t>praktik </a:t>
            </a:r>
            <a:r>
              <a:rPr lang="id" altLang="de-DE" sz="2400" dirty="0"/>
              <a:t>dan</a:t>
            </a:r>
            <a:r>
              <a:rPr lang="id" altLang="de-DE" sz="2400" dirty="0" err="1"/>
              <a:t>​</a:t>
            </a:r>
            <a:r>
              <a:rPr lang="id" altLang="de-DE" sz="2400" dirty="0"/>
              <a:t> </a:t>
            </a:r>
            <a:r>
              <a:rPr lang="id" altLang="de-DE" sz="2400" dirty="0" err="1"/>
              <a:t>kualitas</a:t>
            </a:r>
            <a:r>
              <a:rPr lang="id" altLang="de-DE" sz="2400" dirty="0"/>
              <a:t> </a:t>
            </a:r>
            <a:r>
              <a:rPr lang="id" altLang="de-DE" sz="2400" dirty="0" err="1"/>
              <a:t>dari</a:t>
            </a:r>
            <a:r>
              <a:rPr lang="id" altLang="de-DE" sz="2400" dirty="0"/>
              <a:t> </a:t>
            </a:r>
            <a:r>
              <a:rPr lang="id" altLang="de-DE" sz="2400" dirty="0" err="1"/>
              <a:t>milik mereka</a:t>
            </a:r>
            <a:r>
              <a:rPr lang="id" altLang="de-DE" sz="2400" dirty="0"/>
              <a:t> </a:t>
            </a:r>
            <a:r>
              <a:rPr lang="id" altLang="de-DE" sz="2400" dirty="0" err="1"/>
              <a:t>pemahaman </a:t>
            </a:r>
            <a:r>
              <a:rPr lang="id" altLang="de-DE" sz="2400" dirty="0"/>
              <a:t>. </a:t>
            </a:r>
            <a:r>
              <a:rPr lang="id" altLang="de-DE" sz="2000" dirty="0"/>
              <a:t>(Winter &amp; </a:t>
            </a:r>
            <a:r>
              <a:rPr lang="id" altLang="de-DE" sz="2000" dirty="0" err="1"/>
              <a:t>Munn-Giddings </a:t>
            </a:r>
            <a:r>
              <a:rPr lang="id" altLang="de-DE" sz="2000" dirty="0"/>
              <a:t>2001)</a:t>
            </a:r>
          </a:p>
          <a:p>
            <a:endParaRPr lang="de-DE" altLang="de-DE" dirty="0"/>
          </a:p>
          <a:p>
            <a:r>
              <a:rPr lang="id" altLang="de-DE" sz="2400" dirty="0"/>
              <a:t>Penelitian</a:t>
            </a:r>
            <a:r>
              <a:rPr lang="id" altLang="de-DE" sz="2400" dirty="0" err="1"/>
              <a:t>​</a:t>
            </a:r>
            <a:r>
              <a:rPr lang="id" altLang="de-DE" sz="2400" dirty="0"/>
              <a:t> </a:t>
            </a:r>
            <a:r>
              <a:rPr lang="id" altLang="de-DE" sz="2400" dirty="0" err="1"/>
              <a:t>minat</a:t>
            </a:r>
            <a:r>
              <a:rPr lang="id" altLang="de-DE" sz="2400" dirty="0"/>
              <a:t> </a:t>
            </a:r>
            <a:r>
              <a:rPr lang="id" altLang="de-DE" sz="2400" dirty="0" err="1"/>
              <a:t>ada </a:t>
            </a:r>
            <a:r>
              <a:rPr lang="id" altLang="de-DE" sz="2400" dirty="0"/>
              <a:t>di</a:t>
            </a:r>
            <a:r>
              <a:rPr lang="id" altLang="de-DE" sz="2400" dirty="0" err="1"/>
              <a:t>​</a:t>
            </a:r>
            <a:r>
              <a:rPr lang="id" altLang="de-DE" sz="2400" dirty="0"/>
              <a:t> </a:t>
            </a:r>
            <a:r>
              <a:rPr lang="id" altLang="de-DE" sz="2400" dirty="0" err="1"/>
              <a:t>melayani</a:t>
            </a:r>
            <a:r>
              <a:rPr lang="id" altLang="de-DE" sz="2400" dirty="0"/>
              <a:t> </a:t>
            </a:r>
            <a:r>
              <a:rPr lang="id" altLang="de-DE" sz="2400" dirty="0" err="1"/>
              <a:t>dari</a:t>
            </a:r>
            <a:r>
              <a:rPr lang="id" altLang="de-DE" sz="2400" dirty="0"/>
              <a:t> </a:t>
            </a:r>
            <a:r>
              <a:rPr lang="id" altLang="de-DE" sz="2400" dirty="0" err="1"/>
              <a:t>praktik</a:t>
            </a:r>
            <a:r>
              <a:rPr lang="id" altLang="de-DE" sz="2400" dirty="0"/>
              <a:t> </a:t>
            </a:r>
            <a:r>
              <a:rPr lang="id" altLang="de-DE" sz="2400" dirty="0" err="1"/>
              <a:t>minat </a:t>
            </a:r>
            <a:r>
              <a:rPr lang="id" altLang="de-DE" sz="2400" dirty="0"/>
              <a:t>.</a:t>
            </a:r>
            <a:endParaRPr lang="de-DE" altLang="de-DE" sz="2000" dirty="0"/>
          </a:p>
        </p:txBody>
      </p:sp>
      <p:sp>
        <p:nvSpPr>
          <p:cNvPr id="2" name="Textfeld 6">
            <a:extLst>
              <a:ext uri="{FF2B5EF4-FFF2-40B4-BE49-F238E27FC236}">
                <a16:creationId xmlns:a16="http://schemas.microsoft.com/office/drawing/2014/main" id="{1A623F0D-A6D2-490E-9F56-BB2DF562108F}"/>
              </a:ext>
            </a:extLst>
          </p:cNvPr>
          <p:cNvSpPr txBox="1"/>
          <p:nvPr/>
        </p:nvSpPr>
        <p:spPr>
          <a:xfrm>
            <a:off x="2475335" y="6304570"/>
            <a:ext cx="6136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Winter,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R.,Munn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-Giddings, C. (2001) A Handbook for Action Research in Health and Social Care. London: Routledge.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Renungkan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id" sz="2400" b="1" dirty="0">
                <a:solidFill>
                  <a:srgbClr val="FF0000"/>
                </a:solidFill>
              </a:rPr>
              <a:t>ertanyaan-pertanyaan berikut pada skala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d" sz="2400" b="1" dirty="0">
                <a:solidFill>
                  <a:srgbClr val="FF0000"/>
                </a:solidFill>
              </a:rPr>
              <a:t>tidak percaya diri - agak percaya diri - cukup percaya diri - percaya diri: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Saya merasa percaya diri dalam…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teori dasar pembangunan berkelanjutan dan Pendidikan untuk Pembangunan Berkelanjutan (ESD).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mengarahkan pengajaran saya ke arah ESD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 yang</a:t>
            </a:r>
            <a:r>
              <a:rPr lang="id" sz="2400" spc="-1" dirty="0">
                <a:solidFill>
                  <a:schemeClr val="dk1"/>
                </a:solidFill>
                <a:latin typeface="Calibri"/>
              </a:rPr>
              <a:t> sejalan dengan kebijakan internasional dan nasional serta contoh praktik yang baik.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menggunakan spektrum berbagai jenis media dalam pengajaran saya selanjutnya untuk ESD.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mengidentifikasi dan menggunakan sumber daya dan jaringan pembelajaran nonformal untuk meningkatkan pengajaran saya untuk ESD.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400" spc="-1" dirty="0">
                <a:solidFill>
                  <a:schemeClr val="dk1"/>
                </a:solidFill>
                <a:latin typeface="Calibri"/>
              </a:rPr>
              <a:t>memulai dan membimbing siswa saya selanjutnya dalam pembelajaran berbasis proyek berorientasi keberlanjutan.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Refleksi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111611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F6F4C-57C9-41A5-92EA-7ED6C773ACA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1795" y="1444849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Hal-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hal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harus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dilakukan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lebih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lanjut</a:t>
            </a:r>
            <a:r>
              <a:rPr lang="id" sz="2800" b="1" dirty="0">
                <a:solidFill>
                  <a:srgbClr val="FF0000"/>
                </a:solidFill>
                <a:latin typeface="+mn-lt"/>
              </a:rPr>
              <a:t> :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Selidikilah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jaringan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berikut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ini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terkait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dengan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penelitian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tindakan</a:t>
            </a:r>
            <a:endParaRPr lang="id" sz="2800" b="1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de-AT" sz="2800" dirty="0">
              <a:solidFill>
                <a:srgbClr val="FF0000"/>
              </a:solidFill>
              <a:latin typeface="+mn-lt"/>
            </a:endParaRPr>
          </a:p>
          <a:p>
            <a:pPr algn="ctr"/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endParaRPr lang="de-AT" sz="20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id" sz="2000" dirty="0">
                <a:solidFill>
                  <a:srgbClr val="FF0000"/>
                </a:solidFill>
                <a:latin typeface="+mn-lt"/>
              </a:rPr>
              <a:t>CARN: </a:t>
            </a:r>
            <a:r>
              <a:rPr lang="id" sz="20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https://www.carn.org.uk/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id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id" sz="2000" dirty="0">
                <a:solidFill>
                  <a:srgbClr val="FF0000"/>
                </a:solidFill>
                <a:latin typeface="+mn-lt"/>
              </a:rPr>
              <a:t>ALARA: </a:t>
            </a:r>
            <a:r>
              <a:rPr lang="id" sz="20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 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id" sz="20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https://www.alarassociation.org/networks/around-the-world/europe</a:t>
            </a:r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r>
              <a:rPr lang="id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id" sz="2000" dirty="0">
                <a:solidFill>
                  <a:srgbClr val="FF0000"/>
                </a:solidFill>
                <a:latin typeface="+mn-lt"/>
              </a:rPr>
              <a:t>ARNA: </a:t>
            </a:r>
            <a:r>
              <a:rPr lang="id" sz="20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https://www.arnaconnect.org/</a:t>
            </a:r>
            <a:r>
              <a:rPr lang="id" sz="20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10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>
                <a:solidFill>
                  <a:schemeClr val="dk1"/>
                </a:solidFill>
                <a:latin typeface="Calibri"/>
              </a:rPr>
              <a:t>Penelitian </a:t>
            </a:r>
            <a:r>
              <a:rPr lang="en-US" b="1" spc="-1" dirty="0">
                <a:solidFill>
                  <a:schemeClr val="dk1"/>
                </a:solidFill>
                <a:latin typeface="Calibri"/>
              </a:rPr>
              <a:t>Tindakan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8B5ABD-D18E-4E6B-AFF4-FDD8CB6B034B}"/>
              </a:ext>
            </a:extLst>
          </p:cNvPr>
          <p:cNvSpPr txBox="1">
            <a:spLocks noChangeArrowheads="1"/>
          </p:cNvSpPr>
          <p:nvPr/>
        </p:nvSpPr>
        <p:spPr>
          <a:xfrm>
            <a:off x="1120679" y="2073421"/>
            <a:ext cx="9950042" cy="35180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" altLang="de-DE" sz="2400" dirty="0"/>
              <a:t>Penelitian Tindakan Kelas ( PTK) dilakukan oleh orang-orang (misalnya guru) yang secara langsung berkepentingan dengan situasi sosial yang sedang diteliti (misalnya pengajaran dan pembelajaran sains).</a:t>
            </a:r>
          </a:p>
          <a:p>
            <a:r>
              <a:rPr lang="id" altLang="de-DE" sz="2400" dirty="0"/>
              <a:t>Penelitian Tindakan dimulai dari pertanyaan-pertanyaan praktis yang muncul dari pekerjaan pendidikan sehari-hari</a:t>
            </a:r>
          </a:p>
          <a:p>
            <a:r>
              <a:rPr lang="id" altLang="de-DE" sz="2400" dirty="0"/>
              <a:t>Penelitian </a:t>
            </a:r>
            <a:r>
              <a:rPr lang="en-US" altLang="de-DE" sz="2400" dirty="0"/>
              <a:t>Tindakan</a:t>
            </a:r>
            <a:r>
              <a:rPr lang="id" altLang="de-DE" sz="2400" dirty="0"/>
              <a:t> menawarkan serangkaian metode dan strategi sederhana untuk meneliti dan mengembangkan praktik, misalnya buku harian, profil observasi, wawancara, kuesioner sederhana (rasio biaya dan hasil yang masuk akal).</a:t>
            </a:r>
          </a:p>
          <a:p>
            <a:r>
              <a:rPr lang="id" altLang="de-DE" sz="2400" dirty="0"/>
              <a:t>Penelitian Tindakan ditandai dengan memasukkan temuan-temuan individu ke dalam diskusi profesional dan membuat pengetahuan guru terbuka untuk umum.</a:t>
            </a:r>
          </a:p>
          <a:p>
            <a:endParaRPr lang="en-US" altLang="de-DE" sz="2400" dirty="0"/>
          </a:p>
          <a:p>
            <a:endParaRPr lang="en-US" altLang="de-DE" sz="2400" dirty="0"/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5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d" sz="4400" b="1" strike="noStrike" spc="-1" dirty="0" err="1">
                <a:solidFill>
                  <a:schemeClr val="dk1"/>
                </a:solidFill>
                <a:latin typeface="Calibri"/>
              </a:rPr>
              <a:t>Prinsip-prinsip 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Para praktisi terlibat dalam refleksi sistematis terhadap praktik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chemeClr val="dk1"/>
                </a:solidFill>
                <a:latin typeface="Calibri"/>
              </a:rPr>
              <a:t>pembelajaran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Menggabungkan pengembangan dan minat penelitian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chemeClr val="dk1"/>
                </a:solidFill>
                <a:latin typeface="Calibri"/>
              </a:rPr>
              <a:t>Menggunakan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 p</a:t>
            </a:r>
            <a:r>
              <a:rPr lang="id" sz="2800" spc="-1" dirty="0">
                <a:solidFill>
                  <a:schemeClr val="dk1"/>
                </a:solidFill>
                <a:latin typeface="Calibri"/>
              </a:rPr>
              <a:t>endekatan siklus dan berulang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M</a:t>
            </a:r>
            <a:r>
              <a:rPr lang="id" sz="2800" spc="-1" dirty="0">
                <a:solidFill>
                  <a:schemeClr val="dk1"/>
                </a:solidFill>
                <a:latin typeface="Calibri"/>
              </a:rPr>
              <a:t>engulas teori implisit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M</a:t>
            </a:r>
            <a:r>
              <a:rPr lang="id" sz="2800" spc="-1" dirty="0">
                <a:solidFill>
                  <a:schemeClr val="dk1"/>
                </a:solidFill>
                <a:latin typeface="Calibri"/>
              </a:rPr>
              <a:t>enggunakan sinopsis perspektif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4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2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5" name="Rectangle 3"/>
          <p:cNvSpPr/>
          <p:nvPr/>
        </p:nvSpPr>
        <p:spPr>
          <a:xfrm>
            <a:off x="1365148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 err="1">
                <a:solidFill>
                  <a:srgbClr val="000000"/>
                </a:solidFill>
                <a:latin typeface="Calibri"/>
              </a:rPr>
              <a:t>Menemukan 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awal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​​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titik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Mengidentifikasi pertanyaan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penelitian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Memilih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metode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 err="1">
                <a:solidFill>
                  <a:srgbClr val="000000"/>
                </a:solidFill>
                <a:latin typeface="Calibri"/>
              </a:rPr>
              <a:t>Mengumpulkan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data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Menganalisis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data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Implementasi 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dalam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praktik</a:t>
            </a:r>
            <a:endParaRPr lang="de-A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spc="-1" dirty="0">
                <a:solidFill>
                  <a:srgbClr val="000000"/>
                </a:solidFill>
                <a:latin typeface="Calibri"/>
              </a:rPr>
              <a:t>….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Kemungkinan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memerlukan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spc="-1" dirty="0">
                <a:solidFill>
                  <a:srgbClr val="000000"/>
                </a:solidFill>
                <a:latin typeface="Calibri"/>
              </a:rPr>
              <a:t>siklus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lanjutan</a:t>
            </a:r>
            <a:r>
              <a:rPr lang="id" sz="2800" spc="-1" dirty="0">
                <a:solidFill>
                  <a:srgbClr val="000000"/>
                </a:solidFill>
                <a:latin typeface="Calibri"/>
              </a:rPr>
              <a:t> ….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Mempublikasi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h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asil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F7BFCBE-B0FC-EEAF-FD88-D2F5EB9126A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Proses 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4020" y="1708306"/>
            <a:ext cx="6723360" cy="455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EFF5A7E-C354-E626-107A-92B582ED83F9}"/>
              </a:ext>
            </a:extLst>
          </p:cNvPr>
          <p:cNvSpPr txBox="1">
            <a:spLocks/>
          </p:cNvSpPr>
          <p:nvPr/>
        </p:nvSpPr>
        <p:spPr>
          <a:xfrm>
            <a:off x="799035" y="38314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>
                <a:solidFill>
                  <a:schemeClr val="dk1"/>
                </a:solidFill>
                <a:latin typeface="Calibri"/>
              </a:rPr>
              <a:t>Siklus Penelitian Aksi</a:t>
            </a:r>
            <a:endParaRPr lang="de-DE" sz="20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09485A86-CFEE-4E46-B31B-A47E2E94AD64}"/>
              </a:ext>
            </a:extLst>
          </p:cNvPr>
          <p:cNvSpPr txBox="1"/>
          <p:nvPr/>
        </p:nvSpPr>
        <p:spPr>
          <a:xfrm>
            <a:off x="3263335" y="6259426"/>
            <a:ext cx="5158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ARTIST Consortium (Eds.) (2019). The ARTIST Guidebook - A Guidebook to Prepare and Conduct 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Workshops on Action Research in Science Teacher Education.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  <a:hlinkClick r:id="rId3"/>
              </a:rPr>
              <a:t>http://idn.digitale-medien.uni-bremen.de/Artist/Material/Guidebook_eng.pdf</a:t>
            </a:r>
            <a:r>
              <a:rPr lang="en-US" sz="1000" spc="-1" dirty="0">
                <a:solidFill>
                  <a:schemeClr val="dk1"/>
                </a:solidFill>
                <a:latin typeface="Calibri"/>
              </a:rPr>
              <a:t> </a:t>
            </a:r>
            <a:endParaRPr lang="en-US" sz="10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2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1645806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ertanyaan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spc="-1" dirty="0">
                <a:solidFill>
                  <a:srgbClr val="000000"/>
                </a:solidFill>
              </a:rPr>
              <a:t>Pedagogis​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ertanyaan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spc="-1" dirty="0">
                <a:solidFill>
                  <a:srgbClr val="000000"/>
                </a:solidFill>
              </a:rPr>
              <a:t>didaktis​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Pertanyaan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tentang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konten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Keinginan 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/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kebutuhan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untuk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mengubah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Minat 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pribadi / </a:t>
            </a:r>
            <a:r>
              <a:rPr lang="id" sz="2800" b="0" strike="noStrike" spc="-1" dirty="0" err="1">
                <a:solidFill>
                  <a:srgbClr val="000000"/>
                </a:solidFill>
                <a:latin typeface="Calibri"/>
              </a:rPr>
              <a:t>rasa ingin tahu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Pengalaman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indiviru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Topik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lokal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id" sz="2800" b="0" strike="noStrike" spc="-1" dirty="0">
                <a:solidFill>
                  <a:srgbClr val="000000"/>
                </a:solidFill>
                <a:latin typeface="Calibri"/>
              </a:rPr>
              <a:t>yang relevan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6C1471F-36DB-7696-7607-47A59E43D26C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Menemukan 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titik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awal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titik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d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309080" y="1573740"/>
            <a:ext cx="895754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d" sz="2800" strike="noStrike" spc="-1" dirty="0">
                <a:solidFill>
                  <a:srgbClr val="000000"/>
                </a:solidFill>
                <a:latin typeface="Calibri"/>
              </a:rPr>
              <a:t>Pertanyaan panduan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Saya ingin meningkatka</a:t>
            </a:r>
            <a:r>
              <a:rPr lang="en-US" sz="2800" spc="-1" dirty="0">
                <a:solidFill>
                  <a:schemeClr val="dk1"/>
                </a:solidFill>
                <a:latin typeface="Calibri"/>
              </a:rPr>
              <a:t>n </a:t>
            </a:r>
            <a:r>
              <a:rPr lang="id" sz="2800" spc="-1" dirty="0">
                <a:solidFill>
                  <a:schemeClr val="dk1"/>
                </a:solidFill>
                <a:latin typeface="Calibri"/>
              </a:rPr>
              <a:t>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Saya kagum dengan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Saya sangat penasaran tentang…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Sesuatu yang menurut saya akan benar-benar membuat perbedaan adalah…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d" sz="2800" spc="-1" dirty="0">
                <a:solidFill>
                  <a:schemeClr val="dk1"/>
                </a:solidFill>
                <a:latin typeface="Calibri"/>
              </a:rPr>
              <a:t>Sesuatu yang benar-benar ingin saya ubah adalah…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D985C5-69B0-8A37-6F1B-4AA5A15234D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" b="1" spc="-1" dirty="0" err="1">
                <a:solidFill>
                  <a:schemeClr val="dk1"/>
                </a:solidFill>
                <a:latin typeface="Calibri"/>
              </a:rPr>
              <a:t>Mengidentifikasi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riset</a:t>
            </a:r>
            <a:r>
              <a:rPr lang="id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id" b="1" spc="-1" dirty="0" err="1">
                <a:solidFill>
                  <a:schemeClr val="dk1"/>
                </a:solidFill>
                <a:latin typeface="Calibri"/>
              </a:rPr>
              <a:t>pertanyaan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43C802843B347AE11FB496B7B368C" ma:contentTypeVersion="8" ma:contentTypeDescription="Ein neues Dokument erstellen." ma:contentTypeScope="" ma:versionID="d38c12047c7b961514a650521eb86317">
  <xsd:schema xmlns:xsd="http://www.w3.org/2001/XMLSchema" xmlns:xs="http://www.w3.org/2001/XMLSchema" xmlns:p="http://schemas.microsoft.com/office/2006/metadata/properties" xmlns:ns3="312ceb54-a19d-433c-a299-1716788218d4" xmlns:ns4="bfce65c6-7735-4322-aaa0-e76bd18dc3cc" targetNamespace="http://schemas.microsoft.com/office/2006/metadata/properties" ma:root="true" ma:fieldsID="2de25cc897b6b69e91e292d026c6f80d" ns3:_="" ns4:_="">
    <xsd:import namespace="312ceb54-a19d-433c-a299-1716788218d4"/>
    <xsd:import namespace="bfce65c6-7735-4322-aaa0-e76bd18dc3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ceb54-a19d-433c-a299-1716788218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e65c6-7735-4322-aaa0-e76bd18dc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ce65c6-7735-4322-aaa0-e76bd18dc3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1D8B04-F5CB-401A-B1A9-F16A83FF0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ceb54-a19d-433c-a299-1716788218d4"/>
    <ds:schemaRef ds:uri="bfce65c6-7735-4322-aaa0-e76bd18dc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F5B14-7A05-4FDC-ADE0-4246575139B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bfce65c6-7735-4322-aaa0-e76bd18dc3cc"/>
    <ds:schemaRef ds:uri="312ceb54-a19d-433c-a299-1716788218d4"/>
  </ds:schemaRefs>
</ds:datastoreItem>
</file>

<file path=customXml/itemProps3.xml><?xml version="1.0" encoding="utf-8"?>
<ds:datastoreItem xmlns:ds="http://schemas.openxmlformats.org/officeDocument/2006/customXml" ds:itemID="{C0319185-512E-4CF1-9BBC-C4D0090FC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1766</Words>
  <Application>Microsoft Office PowerPoint</Application>
  <PresentationFormat>Widescreen</PresentationFormat>
  <Paragraphs>235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Wingdings</vt:lpstr>
      <vt:lpstr>Office</vt:lpstr>
      <vt:lpstr>Penelitian Tindakan:  Konsep Teoriris , Contoh Praktis, dan Refleksi Proyek PRESS  </vt:lpstr>
      <vt:lpstr>Ringkasan</vt:lpstr>
      <vt:lpstr>Penelitian Tindakan</vt:lpstr>
      <vt:lpstr>Penelitian Tindakan</vt:lpstr>
      <vt:lpstr>Prinsip-prinsip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Refleksi Matakuliah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reviewer</dc:creator>
  <dc:description/>
  <cp:lastModifiedBy>Reviewer</cp:lastModifiedBy>
  <cp:revision>75</cp:revision>
  <dcterms:created xsi:type="dcterms:W3CDTF">2023-11-09T10:04:11Z</dcterms:created>
  <dcterms:modified xsi:type="dcterms:W3CDTF">2025-09-04T13:09:51Z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Breitbild</vt:lpwstr>
  </property>
  <property fmtid="{D5CDD505-2E9C-101B-9397-08002B2CF9AE}" pid="4" name="Slides">
    <vt:r8>19</vt:r8>
  </property>
  <property fmtid="{D5CDD505-2E9C-101B-9397-08002B2CF9AE}" pid="5" name="ContentTypeId">
    <vt:lpwstr>0x01010017F43C802843B347AE11FB496B7B368C</vt:lpwstr>
  </property>
</Properties>
</file>