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82" r:id="rId6"/>
    <p:sldId id="283" r:id="rId7"/>
    <p:sldId id="291" r:id="rId8"/>
    <p:sldId id="290" r:id="rId9"/>
    <p:sldId id="261" r:id="rId10"/>
    <p:sldId id="258" r:id="rId11"/>
    <p:sldId id="262" r:id="rId12"/>
    <p:sldId id="292" r:id="rId13"/>
    <p:sldId id="263" r:id="rId14"/>
    <p:sldId id="293" r:id="rId15"/>
    <p:sldId id="294" r:id="rId16"/>
    <p:sldId id="295" r:id="rId17"/>
    <p:sldId id="265" r:id="rId18"/>
    <p:sldId id="296" r:id="rId19"/>
    <p:sldId id="267" r:id="rId20"/>
    <p:sldId id="284" r:id="rId21"/>
    <p:sldId id="268" r:id="rId22"/>
    <p:sldId id="276" r:id="rId23"/>
    <p:sldId id="277" r:id="rId24"/>
    <p:sldId id="278" r:id="rId25"/>
    <p:sldId id="279" r:id="rId26"/>
    <p:sldId id="269" r:id="rId27"/>
    <p:sldId id="270" r:id="rId28"/>
    <p:sldId id="271" r:id="rId29"/>
    <p:sldId id="280" r:id="rId30"/>
    <p:sldId id="286" r:id="rId31"/>
    <p:sldId id="287" r:id="rId32"/>
    <p:sldId id="272" r:id="rId33"/>
    <p:sldId id="289" r:id="rId34"/>
    <p:sldId id="288" r:id="rId35"/>
    <p:sldId id="28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68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69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F4AB368-77B7-4D82-BB9E-3F1E7B29D8F6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27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7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A88CF0-24AF-407F-B1E1-BF15624005D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5BD7568-E613-4D8B-940A-2F2BEFC5EC65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329C78-2D1B-4A98-8625-69704D1A085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8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6060A6-EC70-4D49-83DD-05380388297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BCD3D0-C242-4EEA-9007-400B62896B6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4882320-12C2-42BC-B3DB-542F82A4E35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95E170-9F25-4ADB-9965-6BAEF9B0D3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3BFE22-9921-4D4A-A6DC-566C7DCD49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6F4E6C-E350-4B94-BA3E-7495D1A3B65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4188E5-7E12-4635-9F11-A205655654DE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06440" y="241200"/>
            <a:ext cx="11467440" cy="113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80/09669760.2012.715407" TargetMode="Externa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978-1-78769-537-520191012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rassociation.org/" TargetMode="External"/><Relationship Id="rId2" Type="http://schemas.openxmlformats.org/officeDocument/2006/relationships/hyperlink" Target="https://www.carn.org.uk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rnaconnect.org/" TargetMode="External"/><Relationship Id="rId4" Type="http://schemas.openxmlformats.org/officeDocument/2006/relationships/hyperlink" Target="https://www.alarassociation.org/networks/around-the-world/europ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dn.digitale-medien.uni-bremen.de/Artist/Material/Guidebook_eng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27040" y="2490930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algn="ctr">
              <a:tabLst>
                <a:tab pos="0" algn="l"/>
              </a:tabLst>
            </a:pPr>
            <a:r>
              <a:rPr lang="he-IL" sz="6000" b="1" spc="-1" dirty="0">
                <a:solidFill>
                  <a:srgbClr val="025952"/>
                </a:solidFill>
                <a:latin typeface="+mn-lt"/>
              </a:rPr>
              <a:t>מחקר פעולה: מושגים תיאורטיים, דוגמאות מעשיות ובסיס לרפלקציה על </a:t>
            </a:r>
            <a:r>
              <a:rPr lang="he-IL" sz="6000" b="1" spc="-1" dirty="0" err="1">
                <a:solidFill>
                  <a:srgbClr val="025952"/>
                </a:solidFill>
                <a:latin typeface="+mn-lt"/>
              </a:rPr>
              <a:t>פרויקטי</a:t>
            </a:r>
            <a:r>
              <a:rPr lang="he-IL" sz="6000" b="1" spc="-1" dirty="0">
                <a:solidFill>
                  <a:srgbClr val="025952"/>
                </a:solidFill>
                <a:latin typeface="+mn-lt"/>
              </a:rPr>
              <a:t>  </a:t>
            </a:r>
            <a:r>
              <a:rPr lang="de-AT" sz="6000" b="1" spc="-1" dirty="0">
                <a:solidFill>
                  <a:srgbClr val="025952"/>
                </a:solidFill>
                <a:latin typeface="+mn-lt"/>
              </a:rPr>
              <a:t>PRESS</a:t>
            </a: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1309080" y="1573740"/>
            <a:ext cx="8957549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r" defTabSz="914400" rtl="1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e-IL" sz="2800" strike="noStrike" spc="-1" dirty="0" smtClean="0">
                <a:solidFill>
                  <a:srgbClr val="000000"/>
                </a:solidFill>
                <a:latin typeface="Calibri"/>
              </a:rPr>
              <a:t>שאלות מנחות:</a:t>
            </a: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</a:rPr>
              <a:t>הייתי רוצה להשתפר ב…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</a:rPr>
              <a:t>אני </a:t>
            </a:r>
            <a:r>
              <a:rPr lang="he-IL" sz="2800" spc="-1" dirty="0">
                <a:solidFill>
                  <a:srgbClr val="000000"/>
                </a:solidFill>
              </a:rPr>
              <a:t>מתפעל מ…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</a:rPr>
              <a:t>מסקרן </a:t>
            </a:r>
            <a:r>
              <a:rPr lang="he-IL" sz="2800" spc="-1" dirty="0">
                <a:solidFill>
                  <a:srgbClr val="000000"/>
                </a:solidFill>
              </a:rPr>
              <a:t>אותי מאוד…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</a:rPr>
              <a:t>משהו </a:t>
            </a:r>
            <a:r>
              <a:rPr lang="he-IL" sz="2800" spc="-1" dirty="0">
                <a:solidFill>
                  <a:srgbClr val="000000"/>
                </a:solidFill>
              </a:rPr>
              <a:t>שלדעתי באמת יעשה שינוי הוא…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</a:rPr>
              <a:t>משהו </a:t>
            </a:r>
            <a:r>
              <a:rPr lang="he-IL" sz="2800" spc="-1" dirty="0">
                <a:solidFill>
                  <a:srgbClr val="000000"/>
                </a:solidFill>
              </a:rPr>
              <a:t>שהייתי רוצה מאוד לשנות </a:t>
            </a:r>
            <a:r>
              <a:rPr lang="he-IL" sz="2800" spc="-1">
                <a:solidFill>
                  <a:srgbClr val="000000"/>
                </a:solidFill>
              </a:rPr>
              <a:t>הוא</a:t>
            </a:r>
            <a:r>
              <a:rPr lang="he-IL" sz="2800" spc="-1" smtClean="0">
                <a:solidFill>
                  <a:srgbClr val="000000"/>
                </a:solidFill>
              </a:rPr>
              <a:t>…</a:t>
            </a:r>
            <a:endParaRPr lang="he-IL" sz="2800" spc="-1" dirty="0">
              <a:solidFill>
                <a:srgbClr val="000000"/>
              </a:solidFill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ED985C5-69B0-8A37-6F1B-4AA5A15234D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	</a:t>
            </a:r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זיהוי שאלות מחקר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2"/>
          <p:cNvSpPr>
            <a:spLocks noGrp="1"/>
          </p:cNvSpPr>
          <p:nvPr>
            <p:ph type="dt" idx="429496729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1309080" y="1573740"/>
            <a:ext cx="8957549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r" rtl="1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</a:rPr>
              <a:t>אם </a:t>
            </a:r>
            <a:r>
              <a:rPr lang="he-IL" sz="2800" spc="-1" dirty="0">
                <a:solidFill>
                  <a:srgbClr val="000000"/>
                </a:solidFill>
              </a:rPr>
              <a:t>מחקר הפעולה שלי יצליח, התועלת תהיה...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</a:rPr>
              <a:t>עבורי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</a:rPr>
              <a:t>עבור תלמידיי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</a:rPr>
              <a:t>עבור עמיתיי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</a:rPr>
              <a:t>עבור …</a:t>
            </a:r>
          </a:p>
          <a:p>
            <a:pPr algn="r" defTabSz="914400" rtl="1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e-IL" sz="2800" spc="-1" dirty="0">
              <a:solidFill>
                <a:srgbClr val="000000"/>
              </a:solidFill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ED985C5-69B0-8A37-6F1B-4AA5A15234D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התועלת במחקר פעולה</a:t>
            </a:r>
            <a:endParaRPr lang="he-IL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85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4"/>
          <p:cNvSpPr/>
          <p:nvPr/>
        </p:nvSpPr>
        <p:spPr>
          <a:xfrm>
            <a:off x="2396154" y="1639243"/>
            <a:ext cx="7399091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spc="-1" dirty="0">
                <a:solidFill>
                  <a:srgbClr val="000000"/>
                </a:solidFill>
              </a:rPr>
              <a:t>תועלת מחקר פעולה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spc="-1" dirty="0">
                <a:solidFill>
                  <a:srgbClr val="000000"/>
                </a:solidFill>
              </a:rPr>
              <a:t>קריטריונים איכותיים אפיסטמולוגיים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spc="-1" dirty="0">
                <a:solidFill>
                  <a:srgbClr val="000000"/>
                </a:solidFill>
              </a:rPr>
              <a:t>קריטריונים איכותיים פרגמטיים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spc="-1" dirty="0">
                <a:solidFill>
                  <a:srgbClr val="000000"/>
                </a:solidFill>
              </a:rPr>
              <a:t>קריטריונים איכותיים </a:t>
            </a:r>
            <a:r>
              <a:rPr lang="he-IL" sz="2400" spc="-1" dirty="0" smtClean="0">
                <a:solidFill>
                  <a:srgbClr val="000000"/>
                </a:solidFill>
              </a:rPr>
              <a:t>אתיים</a:t>
            </a:r>
            <a:endParaRPr lang="he-IL" sz="2400" spc="-1" dirty="0">
              <a:solidFill>
                <a:srgbClr val="000000"/>
              </a:solidFill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5F56673-87AE-3E4D-3C6A-C43115C13E6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spc="-1" dirty="0" err="1" smtClean="0">
                <a:solidFill>
                  <a:schemeClr val="dk1"/>
                </a:solidFill>
                <a:latin typeface="Calibri"/>
              </a:rPr>
              <a:t>קריטריוני</a:t>
            </a:r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 איכות של מחקר פעולה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BBC631-7C95-4C4F-9744-6B882EA13CBC}"/>
              </a:ext>
            </a:extLst>
          </p:cNvPr>
          <p:cNvSpPr txBox="1"/>
          <p:nvPr/>
        </p:nvSpPr>
        <p:spPr>
          <a:xfrm>
            <a:off x="3174124" y="6292905"/>
            <a:ext cx="493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Feldman, A.,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Altrichter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H.,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Posch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P.&amp;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Somekh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B. (2018). Teachers Investigate Their Work.  </a:t>
            </a:r>
          </a:p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An Introduction to Action Research across the Professions. Routledge, London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8762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981079" y="1989000"/>
            <a:ext cx="7814562" cy="393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r" rtl="1">
              <a:spcBef>
                <a:spcPts val="1001"/>
              </a:spcBef>
              <a:tabLst>
                <a:tab pos="0" algn="l"/>
              </a:tabLst>
            </a:pPr>
            <a:r>
              <a:rPr lang="he-IL" sz="2800" spc="-1" dirty="0">
                <a:solidFill>
                  <a:schemeClr val="dk1"/>
                </a:solidFill>
                <a:latin typeface="Calibri"/>
              </a:rPr>
              <a:t>על מנת לתמוך בתוקף המחקר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he-IL" sz="2800" spc="-1" dirty="0">
              <a:solidFill>
                <a:schemeClr val="dk1"/>
              </a:solidFill>
              <a:latin typeface="Calibri"/>
            </a:endParaRP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chemeClr val="dk1"/>
                </a:solidFill>
                <a:latin typeface="Calibri"/>
              </a:rPr>
              <a:t>תמיכה בתוקף המחקר</a:t>
            </a:r>
            <a:r>
              <a:rPr lang="he-IL" sz="2800" spc="-1" dirty="0" smtClean="0">
                <a:solidFill>
                  <a:schemeClr val="dk1"/>
                </a:solidFill>
                <a:latin typeface="Calibri"/>
              </a:rPr>
              <a:t>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chemeClr val="dk1"/>
                </a:solidFill>
                <a:latin typeface="Calibri"/>
              </a:rPr>
              <a:t>כל </a:t>
            </a:r>
            <a:r>
              <a:rPr lang="he-IL" sz="2800" spc="-1" dirty="0">
                <a:solidFill>
                  <a:schemeClr val="dk1"/>
                </a:solidFill>
                <a:latin typeface="Calibri"/>
              </a:rPr>
              <a:t>המעורבים מקבלים מידע על מטרת המחקר, </a:t>
            </a:r>
            <a:r>
              <a:rPr lang="he-IL" sz="2800" spc="-1" dirty="0" smtClean="0">
                <a:solidFill>
                  <a:schemeClr val="dk1"/>
                </a:solidFill>
                <a:latin typeface="Calibri"/>
              </a:rPr>
              <a:t>היקפו ותפקודו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chemeClr val="dk1"/>
                </a:solidFill>
                <a:latin typeface="Calibri"/>
              </a:rPr>
              <a:t>"</a:t>
            </a:r>
            <a:r>
              <a:rPr lang="he-IL" sz="2800" spc="-1" dirty="0">
                <a:solidFill>
                  <a:schemeClr val="dk1"/>
                </a:solidFill>
                <a:latin typeface="Calibri"/>
              </a:rPr>
              <a:t>בעל" הנתונים הוא האדם שמוסר את </a:t>
            </a:r>
            <a:r>
              <a:rPr lang="he-IL" sz="2800" spc="-1" dirty="0" smtClean="0">
                <a:solidFill>
                  <a:schemeClr val="dk1"/>
                </a:solidFill>
                <a:latin typeface="Calibri"/>
              </a:rPr>
              <a:t>המידע</a:t>
            </a:r>
            <a:endParaRPr lang="en-GB" sz="28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8D22636-1847-3C26-9199-CCC0E99D58D6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האתיקה של מחקר פעולה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49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ieren 8"/>
          <p:cNvGrpSpPr/>
          <p:nvPr/>
        </p:nvGrpSpPr>
        <p:grpSpPr>
          <a:xfrm>
            <a:off x="2089006" y="2085822"/>
            <a:ext cx="8137251" cy="2990264"/>
            <a:chOff x="2070534" y="2270550"/>
            <a:chExt cx="8137251" cy="2990264"/>
          </a:xfrm>
        </p:grpSpPr>
        <p:sp>
          <p:nvSpPr>
            <p:cNvPr id="100" name="Gleichschenkliges Dreieck 4"/>
            <p:cNvSpPr/>
            <p:nvPr/>
          </p:nvSpPr>
          <p:spPr>
            <a:xfrm>
              <a:off x="5004701" y="2779413"/>
              <a:ext cx="2467693" cy="1967727"/>
            </a:xfrm>
            <a:prstGeom prst="triangle">
              <a:avLst>
                <a:gd name="adj" fmla="val 50000"/>
              </a:avLst>
            </a:prstGeom>
            <a:solidFill>
              <a:srgbClr val="025952"/>
            </a:solidFill>
            <a:ln>
              <a:solidFill>
                <a:srgbClr val="FFFFFF"/>
              </a:solidFill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AT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1" name="Textfeld 5"/>
            <p:cNvSpPr/>
            <p:nvPr/>
          </p:nvSpPr>
          <p:spPr>
            <a:xfrm>
              <a:off x="2070534" y="4800603"/>
              <a:ext cx="3461400" cy="460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AT" sz="2400" b="0" strike="noStrike" spc="-1" dirty="0" err="1"/>
                <a:t>Perspective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of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teachers</a:t>
              </a:r>
              <a:endParaRPr lang="de-DE" sz="2400" b="0" strike="noStrike" spc="-1" dirty="0"/>
            </a:p>
          </p:txBody>
        </p:sp>
        <p:sp>
          <p:nvSpPr>
            <p:cNvPr id="102" name="Textfeld 6"/>
            <p:cNvSpPr/>
            <p:nvPr/>
          </p:nvSpPr>
          <p:spPr>
            <a:xfrm>
              <a:off x="6718764" y="4800602"/>
              <a:ext cx="3489021" cy="4602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AT" sz="2400" b="0" strike="noStrike" spc="-1" dirty="0" err="1"/>
                <a:t>Perspective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of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students</a:t>
              </a:r>
              <a:endParaRPr lang="de-DE" sz="2400" b="0" strike="noStrike" spc="-1" dirty="0"/>
            </a:p>
          </p:txBody>
        </p:sp>
        <p:sp>
          <p:nvSpPr>
            <p:cNvPr id="103" name="Textfeld 7"/>
            <p:cNvSpPr/>
            <p:nvPr/>
          </p:nvSpPr>
          <p:spPr>
            <a:xfrm>
              <a:off x="4453030" y="2270550"/>
              <a:ext cx="3863160" cy="4602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2400" b="0" strike="noStrike" spc="-1" dirty="0" err="1"/>
                <a:t>Perspective</a:t>
              </a:r>
              <a:r>
                <a:rPr lang="de-DE" sz="2400" b="0" strike="noStrike" spc="-1" dirty="0"/>
                <a:t> </a:t>
              </a:r>
              <a:r>
                <a:rPr lang="de-DE" sz="2400" b="0" strike="noStrike" spc="-1" dirty="0" err="1"/>
                <a:t>of</a:t>
              </a:r>
              <a:r>
                <a:rPr lang="de-DE" sz="2400" b="0" strike="noStrike" spc="-1" dirty="0"/>
                <a:t> </a:t>
              </a:r>
              <a:r>
                <a:rPr lang="de-DE" sz="2400" b="0" strike="noStrike" spc="-1" dirty="0" err="1"/>
                <a:t>third</a:t>
              </a:r>
              <a:r>
                <a:rPr lang="de-DE" sz="2400" b="0" strike="noStrike" spc="-1" dirty="0"/>
                <a:t> </a:t>
              </a:r>
              <a:r>
                <a:rPr lang="de-DE" sz="2400" b="0" strike="noStrike" spc="-1" dirty="0" err="1"/>
                <a:t>person</a:t>
              </a:r>
              <a:endParaRPr lang="de-DE" sz="2400" b="0" strike="noStrike" spc="-1" dirty="0"/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12F6CEB2-4597-3C85-5197-4C876F3C2EBE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טריאנגולציה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elle 10"/>
          <p:cNvGraphicFramePr/>
          <p:nvPr>
            <p:extLst/>
          </p:nvPr>
        </p:nvGraphicFramePr>
        <p:xfrm>
          <a:off x="443619" y="2155760"/>
          <a:ext cx="11067660" cy="2103120"/>
        </p:xfrm>
        <a:graphic>
          <a:graphicData uri="http://schemas.openxmlformats.org/drawingml/2006/table">
            <a:tbl>
              <a:tblPr/>
              <a:tblGrid>
                <a:gridCol w="6495661">
                  <a:extLst>
                    <a:ext uri="{9D8B030D-6E8A-4147-A177-3AD203B41FA5}">
                      <a16:colId xmlns:a16="http://schemas.microsoft.com/office/drawing/2014/main" val="1032046818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לדוגמה יומן מחקר, תמונות, הקלטות וידאו ואודיו, ניתוח מסמכים, ניתוח </a:t>
                      </a:r>
                      <a:r>
                        <a:rPr lang="de-DE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SWOT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he-IL" sz="1800" b="1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נקודת מבט של מורים</a:t>
                      </a:r>
                    </a:p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18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כלים להערכה עצמית והערכה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he-IL" sz="20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לדוגמה שאלון, תצפית, ראיונות, קבוצות מיקוד, ניתוח מסמכים, תמונות, הקלטות וידאו ואודיו</a:t>
                      </a:r>
                      <a:endParaRPr lang="de-DE" sz="2000" b="0" strike="noStrike" kern="1200" spc="-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1800" b="1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פרספקטיבה של גוף שלישי</a:t>
                      </a:r>
                    </a:p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18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כלים למחקר חברתי איכותני וכמותי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20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לדוגמה, וינייטות, ראיונות עם בובות, מפות חשיבה, קבוצות מיקוד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20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נקודת מבט של תלמידים</a:t>
                      </a:r>
                    </a:p>
                    <a:p>
                      <a:pPr algn="r" defTabSz="914400" rtl="1">
                        <a:lnSpc>
                          <a:spcPct val="100000"/>
                        </a:lnSpc>
                      </a:pPr>
                      <a:r>
                        <a:rPr lang="he-IL" sz="2000" b="0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כלים למחקר ילדות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laceHolder 1">
            <a:extLst>
              <a:ext uri="{FF2B5EF4-FFF2-40B4-BE49-F238E27FC236}">
                <a16:creationId xmlns:a16="http://schemas.microsoft.com/office/drawing/2014/main" id="{8B2E108D-14A4-FAB9-908C-1945B4F12702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שיטות מחקר פעולה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22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2"/>
          <p:cNvSpPr txBox="1">
            <a:spLocks/>
          </p:cNvSpPr>
          <p:nvPr/>
        </p:nvSpPr>
        <p:spPr>
          <a:xfrm>
            <a:off x="2209680" y="1908000"/>
            <a:ext cx="5503086" cy="41950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4920" indent="-533520" algn="ctr">
              <a:spcBef>
                <a:spcPts val="499"/>
              </a:spcBef>
              <a:tabLst>
                <a:tab pos="0" algn="l"/>
              </a:tabLst>
            </a:pPr>
            <a:endParaRPr lang="de-DE" sz="2400" spc="-1" dirty="0" smtClean="0">
              <a:solidFill>
                <a:srgbClr val="000000"/>
              </a:solidFill>
              <a:latin typeface="Calibri"/>
            </a:endParaRPr>
          </a:p>
          <a:p>
            <a:pPr marL="1204920" indent="-533520">
              <a:spcBef>
                <a:spcPts val="499"/>
              </a:spcBef>
              <a:tabLst>
                <a:tab pos="0" algn="l"/>
              </a:tabLst>
            </a:pPr>
            <a:endParaRPr lang="de-DE" sz="2400" spc="-1" dirty="0" smtClean="0">
              <a:solidFill>
                <a:srgbClr val="000000"/>
              </a:solidFill>
              <a:latin typeface="Calibri"/>
            </a:endParaRPr>
          </a:p>
          <a:p>
            <a:pPr marL="1204920" indent="-533520">
              <a:spcBef>
                <a:spcPts val="499"/>
              </a:spcBef>
              <a:tabLst>
                <a:tab pos="0" algn="l"/>
              </a:tabLst>
            </a:pPr>
            <a:endParaRPr lang="de-DE" sz="2400" spc="-1" dirty="0" smtClean="0">
              <a:solidFill>
                <a:srgbClr val="000000"/>
              </a:solidFill>
              <a:latin typeface="Calibri"/>
            </a:endParaRPr>
          </a:p>
          <a:p>
            <a:pPr marL="1204920">
              <a:spcBef>
                <a:spcPts val="499"/>
              </a:spcBef>
              <a:tabLst>
                <a:tab pos="0" algn="l"/>
              </a:tabLst>
            </a:pPr>
            <a:endParaRPr lang="de-DE" sz="2400" spc="-1" dirty="0" smtClean="0">
              <a:solidFill>
                <a:srgbClr val="000000"/>
              </a:solidFill>
              <a:latin typeface="Calibri"/>
            </a:endParaRPr>
          </a:p>
          <a:p>
            <a:pPr marL="1204920">
              <a:spcBef>
                <a:spcPts val="499"/>
              </a:spcBef>
              <a:tabLst>
                <a:tab pos="0" algn="l"/>
              </a:tabLst>
            </a:pPr>
            <a:endParaRPr lang="de-DE" sz="24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חשיבה ורפלקציה כתובה</a:t>
            </a:r>
          </a:p>
          <a:p>
            <a:pPr marL="457200" indent="-4572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מניעת אובדן מידע חשוב</a:t>
            </a:r>
          </a:p>
          <a:p>
            <a:pPr marL="457200" indent="-4572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ניתוח חוויות אישיות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Grafik 3"/>
          <p:cNvPicPr/>
          <p:nvPr/>
        </p:nvPicPr>
        <p:blipFill>
          <a:blip r:embed="rId2"/>
          <a:stretch/>
        </p:blipFill>
        <p:spPr>
          <a:xfrm rot="2272200">
            <a:off x="8767800" y="1448640"/>
            <a:ext cx="1223280" cy="185040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" name="Pfeil nach rechts 5"/>
          <p:cNvSpPr/>
          <p:nvPr/>
        </p:nvSpPr>
        <p:spPr>
          <a:xfrm rot="1635000">
            <a:off x="2442204" y="2231640"/>
            <a:ext cx="2518560" cy="9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FFFFFF"/>
                </a:solidFill>
                <a:latin typeface="Arial"/>
              </a:rPr>
              <a:t>Description</a:t>
            </a:r>
            <a:endParaRPr lang="de-DE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feil nach links 7"/>
          <p:cNvSpPr/>
          <p:nvPr/>
        </p:nvSpPr>
        <p:spPr>
          <a:xfrm rot="19573800">
            <a:off x="5415840" y="2103480"/>
            <a:ext cx="2880720" cy="915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</a:rPr>
              <a:t>Interpretation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A1F5326-A3E0-4304-00F1-A84A539C823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דוגמה לכלי מחקר פעולה: יומן מחקר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B6E8-4AA4-F9C0-E6DB-D6FB9AF6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B5E09C0-778D-C896-BDFE-7417FCC56944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דוגמה לכלי מחקר פעולה: </a:t>
            </a:r>
            <a:r>
              <a:rPr lang="he-IL" sz="3200" b="1" spc="-1" dirty="0" smtClean="0">
                <a:solidFill>
                  <a:schemeClr val="dk1"/>
                </a:solidFill>
                <a:latin typeface="Calibri"/>
              </a:rPr>
              <a:t>קבוצות מיקוד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Grafik 2" descr="Besprechung Silhouette">
            <a:extLst>
              <a:ext uri="{FF2B5EF4-FFF2-40B4-BE49-F238E27FC236}">
                <a16:creationId xmlns:a16="http://schemas.microsoft.com/office/drawing/2014/main" id="{2715C5E7-2DB6-28B5-88BE-C1FA0134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2EC995-4A27-95FE-4826-985404FEEA3E}"/>
              </a:ext>
            </a:extLst>
          </p:cNvPr>
          <p:cNvSpPr/>
          <p:nvPr/>
        </p:nvSpPr>
        <p:spPr>
          <a:xfrm>
            <a:off x="1139170" y="1715472"/>
            <a:ext cx="6887231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</a:rPr>
              <a:t>דיונים קבוצתיים עם 5-8 משתתפים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</a:rPr>
              <a:t>מדריך דיון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</a:rPr>
              <a:t>אינטראקציה קבוצתית ודינמיקה קבוצתית מובילות למידע מעמיק יותר מאשר ראיונות אישיים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</a:rPr>
              <a:t>הקלטת שמע, תמלול</a:t>
            </a:r>
          </a:p>
          <a:p>
            <a:pPr marL="342900" indent="-3429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</a:rPr>
              <a:t>ניתוח </a:t>
            </a:r>
            <a:r>
              <a:rPr lang="he-IL" sz="2400" spc="-1" dirty="0" smtClean="0">
                <a:solidFill>
                  <a:srgbClr val="000000"/>
                </a:solidFill>
              </a:rPr>
              <a:t>איכותני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68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feld 3"/>
          <p:cNvSpPr/>
          <p:nvPr/>
        </p:nvSpPr>
        <p:spPr>
          <a:xfrm>
            <a:off x="820331" y="1110996"/>
            <a:ext cx="1128996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r" rtl="1"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rgbClr val="000000"/>
                </a:solidFill>
              </a:rPr>
              <a:t>התייחסות </a:t>
            </a:r>
            <a:r>
              <a:rPr lang="he-IL" sz="2400" spc="-1" dirty="0">
                <a:solidFill>
                  <a:srgbClr val="000000"/>
                </a:solidFill>
              </a:rPr>
              <a:t>לילדים כמשתתפי מחקר מוכשרים ולא רק כאובייקטים או מקורות מידע עבור מבוגרים (</a:t>
            </a:r>
            <a:r>
              <a:rPr lang="de-DE" sz="2400" spc="-1" dirty="0">
                <a:solidFill>
                  <a:srgbClr val="000000"/>
                </a:solidFill>
              </a:rPr>
              <a:t>Broström 2012)</a:t>
            </a:r>
          </a:p>
          <a:p>
            <a:pPr marL="285840" indent="-285840" algn="r" rtl="1"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rgbClr val="000000"/>
                </a:solidFill>
              </a:rPr>
              <a:t>פחות </a:t>
            </a:r>
            <a:r>
              <a:rPr lang="he-IL" sz="2400" spc="-1" dirty="0">
                <a:solidFill>
                  <a:srgbClr val="000000"/>
                </a:solidFill>
              </a:rPr>
              <a:t>הטיה על ידי התאמת שיטות מחקר חברתי ליכולות המוגבלות של ילדים בקריאה, כתיבה ושימוש מורכב בשפה (</a:t>
            </a:r>
            <a:r>
              <a:rPr lang="de-DE" sz="2400" spc="-1" dirty="0">
                <a:solidFill>
                  <a:srgbClr val="000000"/>
                </a:solidFill>
              </a:rPr>
              <a:t>Heinzel 2012)</a:t>
            </a:r>
          </a:p>
          <a:p>
            <a:pPr marL="285840" indent="-285840" algn="r" rtl="1"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rgbClr val="000000"/>
                </a:solidFill>
              </a:rPr>
              <a:t>המחקר </a:t>
            </a:r>
            <a:r>
              <a:rPr lang="he-IL" sz="2400" spc="-1" dirty="0">
                <a:solidFill>
                  <a:srgbClr val="000000"/>
                </a:solidFill>
              </a:rPr>
              <a:t>מתמקד לא רק בידע ובמיומנויות, אלא גם בגישות, תפיסות וערכים באמצעות מגוון רחב של כלים (</a:t>
            </a:r>
            <a:r>
              <a:rPr lang="de-DE" sz="2400" spc="-1" dirty="0">
                <a:solidFill>
                  <a:srgbClr val="000000"/>
                </a:solidFill>
              </a:rPr>
              <a:t>Sevon et al. 2023)</a:t>
            </a:r>
            <a:endParaRPr lang="de-DE" sz="2400" b="0" strike="noStrike" spc="-1" dirty="0">
              <a:solidFill>
                <a:srgbClr val="000000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5B302B-4EB8-D484-8141-FF7752AFBD6A}"/>
              </a:ext>
            </a:extLst>
          </p:cNvPr>
          <p:cNvGrpSpPr/>
          <p:nvPr/>
        </p:nvGrpSpPr>
        <p:grpSpPr>
          <a:xfrm>
            <a:off x="931804" y="3323273"/>
            <a:ext cx="10335960" cy="2748240"/>
            <a:chOff x="931804" y="3457680"/>
            <a:chExt cx="10658340" cy="2933328"/>
          </a:xfrm>
        </p:grpSpPr>
        <p:graphicFrame>
          <p:nvGraphicFramePr>
            <p:cNvPr id="113" name="Tabelle 7"/>
            <p:cNvGraphicFramePr/>
            <p:nvPr>
              <p:extLst>
                <p:ext uri="{D42A27DB-BD31-4B8C-83A1-F6EECF244321}">
                  <p14:modId xmlns:p14="http://schemas.microsoft.com/office/powerpoint/2010/main" val="3780824131"/>
                </p:ext>
              </p:extLst>
            </p:nvPr>
          </p:nvGraphicFramePr>
          <p:xfrm>
            <a:off x="931804" y="3457680"/>
            <a:ext cx="10658340" cy="2933328"/>
          </p:xfrm>
          <a:graphic>
            <a:graphicData uri="http://schemas.openxmlformats.org/drawingml/2006/table">
              <a:tbl>
                <a:tblPr/>
                <a:tblGrid>
                  <a:gridCol w="3324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896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Language-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based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Visual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Playful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and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creative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>
                            <a:solidFill>
                              <a:schemeClr val="dk1"/>
                            </a:solidFill>
                            <a:latin typeface="Calibri"/>
                          </a:rPr>
                          <a:t>e.g. puppet-supported vignettes</a:t>
                        </a:r>
                        <a:endParaRPr lang="de-DE" sz="1800" b="0" strike="noStrike" spc="-1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>
                            <a:solidFill>
                              <a:schemeClr val="dk1"/>
                            </a:solidFill>
                            <a:latin typeface="Calibri"/>
                          </a:rPr>
                          <a:t>e.g. picture-based mind-maps</a:t>
                        </a:r>
                        <a:endParaRPr lang="de-DE" sz="1800" b="0" strike="noStrike" spc="-1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e.g. </a:t>
                        </a:r>
                        <a:r>
                          <a:rPr lang="de-AT" sz="1800" b="0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creating</a:t>
                        </a:r>
                        <a:r>
                          <a:rPr lang="de-AT" sz="1800" b="0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a </a:t>
                        </a:r>
                        <a:r>
                          <a:rPr lang="de-AT" sz="1800" b="0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photostory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114" name="Grafik 9" descr="Ein Bild, das Person, draußen, Kleidung, Baum enthält.&#10;&#10;Automatisch generierte Beschreibu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313244" y="3895080"/>
              <a:ext cx="2499120" cy="187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5" name="Grafik 11" descr="Ein Bild, das Kleidung, Person, Menschliches Gesicht, Junge enthält.&#10;&#10;Automatisch generierte Beschreibu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752844" y="3881760"/>
              <a:ext cx="2526120" cy="1894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6" name="Grafik 13" descr="Ein Bild, das Spielzeug, draußen, Cartoon, Gelände enthält.&#10;&#10;Automatisch generierte Beschreibu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17124" y="3934680"/>
              <a:ext cx="3200400" cy="1802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" name="PlaceHolder 1">
            <a:extLst>
              <a:ext uri="{FF2B5EF4-FFF2-40B4-BE49-F238E27FC236}">
                <a16:creationId xmlns:a16="http://schemas.microsoft.com/office/drawing/2014/main" id="{705D249D-38E3-60E1-1A64-5FCF554C68DF}"/>
              </a:ext>
            </a:extLst>
          </p:cNvPr>
          <p:cNvSpPr txBox="1">
            <a:spLocks/>
          </p:cNvSpPr>
          <p:nvPr/>
        </p:nvSpPr>
        <p:spPr>
          <a:xfrm>
            <a:off x="838080" y="626804"/>
            <a:ext cx="10515240" cy="60564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מחקר פעולה עם ילדים: דיון בבובות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E5C48C-A5E6-40AD-B27D-8964312B5283}"/>
              </a:ext>
            </a:extLst>
          </p:cNvPr>
          <p:cNvSpPr txBox="1"/>
          <p:nvPr/>
        </p:nvSpPr>
        <p:spPr>
          <a:xfrm>
            <a:off x="294025" y="6114335"/>
            <a:ext cx="8507457" cy="74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Broström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(2012). Children's participation in research. International Journal of Early Years Education, 20(3), 257–269.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Heinzel, F. (2012)  Methoden der Kindheitsforschung. Ein Überblick über Forschungszugänge zur kindlichen Perspektive, Weinheim: Beltz Juventa.</a:t>
            </a:r>
          </a:p>
          <a:p>
            <a:pPr>
              <a:lnSpc>
                <a:spcPct val="107000"/>
              </a:lnSpc>
            </a:pP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Sevón,E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Mustola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Siippainen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&amp;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Vlasov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(2023) Participatory research methods with young children: a systematic literature review, Educational Review. </a:t>
            </a:r>
          </a:p>
          <a:p>
            <a:pPr>
              <a:lnSpc>
                <a:spcPct val="107000"/>
              </a:lnSpc>
            </a:pPr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http://dx.doi.org/10.1080/09669760.2012.715407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96B3B35-4AD9-5A27-A3E0-106FA1C5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29" y="1461521"/>
            <a:ext cx="3932261" cy="39322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B06A2B-9E08-12EC-EA27-AA10782D1E31}"/>
              </a:ext>
            </a:extLst>
          </p:cNvPr>
          <p:cNvSpPr txBox="1"/>
          <p:nvPr/>
        </p:nvSpPr>
        <p:spPr>
          <a:xfrm>
            <a:off x="838079" y="1391232"/>
            <a:ext cx="65829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גרסה ידידותית לילדים של שיטת קבוצת המיקוד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בובה משמשת כשוברת קרח </a:t>
            </a:r>
            <a:r>
              <a:rPr lang="he-IL" sz="2400" dirty="0" smtClean="0"/>
              <a:t>ומדרבנת </a:t>
            </a:r>
            <a:r>
              <a:rPr lang="he-IL" sz="2400" dirty="0"/>
              <a:t>את הילדים להשתתף בדיון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מונע אווירה </a:t>
            </a:r>
            <a:r>
              <a:rPr lang="he-IL" sz="2400" dirty="0"/>
              <a:t>דמוית בחינה ומעודד אפילו ילדים ביישנים להשתתף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הדיון עוקב אחר מדריך דיון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הדיון מוקלט וניתן לנתח אותו לאחר מכן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השיטה מתאימה היטב ללכידת עמדותיהם, מושגיהם ומחשבותיהם המורכבות יותר של ילדים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49959D-248C-BE47-5DC0-EE47E0EAA440}"/>
              </a:ext>
            </a:extLst>
          </p:cNvPr>
          <p:cNvSpPr txBox="1"/>
          <p:nvPr/>
        </p:nvSpPr>
        <p:spPr>
          <a:xfrm>
            <a:off x="7545929" y="5502460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Picture </a:t>
            </a:r>
            <a:r>
              <a:rPr lang="de-DE" sz="800" dirty="0" err="1"/>
              <a:t>generated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https://raphael.app/de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6F2020B-D7FC-154D-BBFA-362B91B80140}"/>
              </a:ext>
            </a:extLst>
          </p:cNvPr>
          <p:cNvSpPr txBox="1">
            <a:spLocks/>
          </p:cNvSpPr>
          <p:nvPr/>
        </p:nvSpPr>
        <p:spPr>
          <a:xfrm>
            <a:off x="838080" y="705678"/>
            <a:ext cx="10515240" cy="68555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מחקר פעולה עם ילדים: דיון בבובות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24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סקירה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מחקר 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פעולה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מחזור 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מחקר הפעולה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err="1" smtClean="0">
                <a:solidFill>
                  <a:schemeClr val="dk1"/>
                </a:solidFill>
                <a:latin typeface="Calibri"/>
              </a:rPr>
              <a:t>קריטריוני</a:t>
            </a: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 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איכות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אתיקה 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במחקר פעולה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תהליך 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מחקר הפעולה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שיטות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, דוגמאות ורשתות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400" spc="-1" dirty="0" smtClean="0">
                <a:solidFill>
                  <a:schemeClr val="dk1"/>
                </a:solidFill>
                <a:latin typeface="Calibri"/>
              </a:rPr>
              <a:t>רפלקציה </a:t>
            </a:r>
            <a:r>
              <a:rPr lang="he-IL" sz="2400" spc="-1" dirty="0">
                <a:solidFill>
                  <a:schemeClr val="dk1"/>
                </a:solidFill>
                <a:latin typeface="Calibri"/>
              </a:rPr>
              <a:t>על הקורס</a:t>
            </a:r>
          </a:p>
          <a:p>
            <a:pPr marL="228600" indent="-228600" algn="r" defTabSz="914400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de-DE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EE49CE-8929-C414-0DB1-698FB983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325" y="1690200"/>
            <a:ext cx="2790995" cy="2790995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619DB089-02C3-5BBF-2D54-7FD436131383}"/>
              </a:ext>
            </a:extLst>
          </p:cNvPr>
          <p:cNvSpPr txBox="1">
            <a:spLocks/>
          </p:cNvSpPr>
          <p:nvPr/>
        </p:nvSpPr>
        <p:spPr>
          <a:xfrm>
            <a:off x="838080" y="675860"/>
            <a:ext cx="10515240" cy="58640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מחקר פעולה עם ילדים: דיון בבובות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797249-6F6B-3205-7F5E-1ABDA37749A1}"/>
              </a:ext>
            </a:extLst>
          </p:cNvPr>
          <p:cNvSpPr txBox="1"/>
          <p:nvPr/>
        </p:nvSpPr>
        <p:spPr>
          <a:xfrm>
            <a:off x="838080" y="1568526"/>
            <a:ext cx="73453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בחרו נושא הקשור לקיימות שתרצו לחקור עם הילדים בכיתה שלכם.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פתחו מדריך ראיונות עם חמש שאלות בנושא זה.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חשבו על סביבה שבה הראיון והניהול יכולים להתקיים בעזרת בובת יד.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נסו את דיון הבובות עם עמיתכם.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69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8C7358-0D59-5CAD-84E1-308E7E6FCD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684353"/>
            <a:ext cx="6737708" cy="3976920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de-DE" sz="2400" b="1" spc="-1" dirty="0">
                <a:solidFill>
                  <a:schemeClr val="dk1"/>
                </a:solidFill>
                <a:latin typeface="Calibri"/>
              </a:rPr>
              <a:t>Vignette</a:t>
            </a:r>
            <a:r>
              <a:rPr lang="he-IL" sz="2400" dirty="0" smtClean="0">
                <a:latin typeface="+mn-lt"/>
                <a:ea typeface="+mn-ea"/>
                <a:cs typeface="+mn-cs"/>
              </a:rPr>
              <a:t> </a:t>
            </a:r>
            <a:r>
              <a:rPr lang="he-IL" sz="2400" dirty="0">
                <a:latin typeface="+mn-lt"/>
                <a:ea typeface="+mn-ea"/>
                <a:cs typeface="+mn-cs"/>
              </a:rPr>
              <a:t>היא תיאור קצר ומעורר סקרנות של סיטואציה שמטרתו לעודד את המשיבים לבצע הערכות או להשתתף בדיון נוסף. </a:t>
            </a:r>
            <a:endParaRPr lang="he-IL" sz="2400" dirty="0" smtClean="0">
              <a:latin typeface="+mn-lt"/>
              <a:ea typeface="+mn-ea"/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+mn-lt"/>
                <a:ea typeface="+mn-ea"/>
                <a:cs typeface="+mn-cs"/>
              </a:rPr>
              <a:t>מומלץ </a:t>
            </a:r>
            <a:r>
              <a:rPr lang="he-IL" sz="2400" dirty="0">
                <a:latin typeface="+mn-lt"/>
                <a:ea typeface="+mn-ea"/>
                <a:cs typeface="+mn-cs"/>
              </a:rPr>
              <a:t>לאייר וינייטות לילדים באמצעות תמונה. הדיון של הילדים מוקלט ולאחר מכן ניתן לנתח אותו</a:t>
            </a:r>
            <a:r>
              <a:rPr lang="he-IL" sz="2400" dirty="0" smtClean="0"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+mn-lt"/>
                <a:ea typeface="+mn-ea"/>
                <a:cs typeface="+mn-cs"/>
              </a:rPr>
              <a:t>וינייטות </a:t>
            </a:r>
            <a:r>
              <a:rPr lang="he-IL" sz="2400" dirty="0">
                <a:latin typeface="+mn-lt"/>
                <a:ea typeface="+mn-ea"/>
                <a:cs typeface="+mn-cs"/>
              </a:rPr>
              <a:t>מתאימות לחקר עמדות ודעות, אך גם לבדיקת מידת הבנתם של מושגים מדעיים.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CEC10-C60D-17D3-4353-54D2E0C6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13" y="1687304"/>
            <a:ext cx="3777532" cy="37775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6C2ADD-4015-C7C0-4598-B2E88C330C8F}"/>
              </a:ext>
            </a:extLst>
          </p:cNvPr>
          <p:cNvSpPr txBox="1"/>
          <p:nvPr/>
        </p:nvSpPr>
        <p:spPr>
          <a:xfrm>
            <a:off x="7718218" y="5556502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Picture </a:t>
            </a:r>
            <a:r>
              <a:rPr lang="de-DE" sz="800" dirty="0" err="1"/>
              <a:t>generated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https://raphael.app/de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F7C075A-DB75-8680-8486-4C5E8DECAF0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מחקר פעולה</a:t>
            </a:r>
            <a:r>
              <a:rPr lang="he-IL" sz="3200" b="1" spc="-1" dirty="0" smtClean="0">
                <a:solidFill>
                  <a:schemeClr val="dk1"/>
                </a:solidFill>
                <a:latin typeface="Calibri"/>
              </a:rPr>
              <a:t>: </a:t>
            </a:r>
            <a:r>
              <a:rPr lang="de-DE" sz="3200" b="1" spc="-1" dirty="0" smtClean="0">
                <a:solidFill>
                  <a:schemeClr val="dk1"/>
                </a:solidFill>
                <a:latin typeface="Calibri"/>
              </a:rPr>
              <a:t>Vignette 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0025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F3802A-FEEB-3C60-F17B-BF126D95E9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419032"/>
            <a:ext cx="7653987" cy="3256885"/>
          </a:xfr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+mn-lt"/>
                <a:ea typeface="+mn-ea"/>
                <a:cs typeface="+mn-cs"/>
              </a:rPr>
              <a:t>חשבו על נושא שקשור לקיימות ומצאו סיטואציה יומיומית שבה נושא זה רלוונטי. </a:t>
            </a:r>
            <a:endParaRPr lang="he-IL" sz="2400" dirty="0" smtClean="0">
              <a:latin typeface="+mn-lt"/>
              <a:ea typeface="+mn-ea"/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+mn-lt"/>
                <a:ea typeface="+mn-ea"/>
                <a:cs typeface="+mn-cs"/>
              </a:rPr>
              <a:t>הציגו </a:t>
            </a:r>
            <a:r>
              <a:rPr lang="he-IL" sz="2400" dirty="0">
                <a:latin typeface="+mn-lt"/>
                <a:ea typeface="+mn-ea"/>
                <a:cs typeface="+mn-cs"/>
              </a:rPr>
              <a:t>סיטואציה של קבלת החלטות שבה אדם צריך לשקול כיצד להתנהג/להגיב. </a:t>
            </a:r>
            <a:endParaRPr lang="he-IL" sz="2400" dirty="0" smtClean="0">
              <a:latin typeface="+mn-lt"/>
              <a:ea typeface="+mn-ea"/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+mn-lt"/>
                <a:ea typeface="+mn-ea"/>
                <a:cs typeface="+mn-cs"/>
              </a:rPr>
              <a:t>ציירו </a:t>
            </a:r>
            <a:r>
              <a:rPr lang="he-IL" sz="2400" dirty="0">
                <a:latin typeface="+mn-lt"/>
                <a:ea typeface="+mn-ea"/>
                <a:cs typeface="+mn-cs"/>
              </a:rPr>
              <a:t>תמונה של סיטואציה זו. </a:t>
            </a:r>
            <a:endParaRPr lang="he-IL" sz="2400" dirty="0" smtClean="0">
              <a:latin typeface="+mn-lt"/>
              <a:ea typeface="+mn-ea"/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+mn-lt"/>
                <a:ea typeface="+mn-ea"/>
                <a:cs typeface="+mn-cs"/>
              </a:rPr>
              <a:t>חשבו </a:t>
            </a:r>
            <a:r>
              <a:rPr lang="he-IL" sz="2400" dirty="0">
                <a:latin typeface="+mn-lt"/>
                <a:ea typeface="+mn-ea"/>
                <a:cs typeface="+mn-cs"/>
              </a:rPr>
              <a:t>על שלוש שאלות כדי לעורר דיון עם הילדים. </a:t>
            </a:r>
            <a:endParaRPr lang="he-IL" sz="2400" dirty="0" smtClean="0">
              <a:latin typeface="+mn-lt"/>
              <a:ea typeface="+mn-ea"/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+mn-lt"/>
                <a:ea typeface="+mn-ea"/>
                <a:cs typeface="+mn-cs"/>
              </a:rPr>
              <a:t>נסו </a:t>
            </a:r>
            <a:r>
              <a:rPr lang="he-IL" sz="2400" dirty="0">
                <a:latin typeface="+mn-lt"/>
                <a:ea typeface="+mn-ea"/>
                <a:cs typeface="+mn-cs"/>
              </a:rPr>
              <a:t>את הדיון </a:t>
            </a:r>
            <a:r>
              <a:rPr lang="he-IL" sz="2400" dirty="0" err="1">
                <a:latin typeface="+mn-lt"/>
                <a:ea typeface="+mn-ea"/>
                <a:cs typeface="+mn-cs"/>
              </a:rPr>
              <a:t>הווינייטי</a:t>
            </a:r>
            <a:r>
              <a:rPr lang="he-IL" sz="2400" dirty="0">
                <a:latin typeface="+mn-lt"/>
                <a:ea typeface="+mn-ea"/>
                <a:cs typeface="+mn-cs"/>
              </a:rPr>
              <a:t> עם עמיתכם.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ADFDE4-BD52-DD5D-E5A2-827E252C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98" y="1717383"/>
            <a:ext cx="2618696" cy="2614472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44A9A0A0-1C38-35BC-FCC9-3909045FFE5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מחקר פעולה: 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Vignette research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486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80803" y="1527480"/>
            <a:ext cx="10588680" cy="371044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הקשר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22 תלמידים בחטיבת ביניים (כיתה ט')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נושא: ביולוגיה (שלוש שעות בשבוע)</a:t>
            </a:r>
          </a:p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שאלה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כיצד אוכל להציע לתלמידים יותר מרחב ללמידה עצמית מבוססת חקר?</a:t>
            </a:r>
          </a:p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פעולה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יישום הוראה מבוססת פרויקטים בנושא "יער" שנבחר על ידי התלמידים במשך חודש אחד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B7DCB35-61BE-B591-A1CB-9E3A949387F0}"/>
              </a:ext>
            </a:extLst>
          </p:cNvPr>
          <p:cNvSpPr txBox="1">
            <a:spLocks/>
          </p:cNvSpPr>
          <p:nvPr/>
        </p:nvSpPr>
        <p:spPr>
          <a:xfrm>
            <a:off x="838080" y="606287"/>
            <a:ext cx="10515240" cy="56653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דוגמה לפרויקט מחקר פעולה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4115887" y="1573894"/>
            <a:ext cx="6819967" cy="436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התלמידים יוצאים לטיול ליער ליד בית הספר בליווי פקח יערות.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התלמידים עובדים בשלוש קבוצות: (1) צמחי היער; (2) יערות גוססים (בגלל זיהום אוויר); (3) יערות גשם בדרום אמריקה.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התלמידים חוקרים נושאים בקבוצות (חיפוש מידע, ראיונות עם מומחים).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התלמידים כותבים דוחות, מציגים אותם ודנים בהם.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Grafik 3"/>
          <p:cNvPicPr/>
          <p:nvPr/>
        </p:nvPicPr>
        <p:blipFill>
          <a:blip r:embed="rId2"/>
          <a:stretch/>
        </p:blipFill>
        <p:spPr>
          <a:xfrm>
            <a:off x="584958" y="1690200"/>
            <a:ext cx="3368206" cy="41278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FC4FABE4-25DB-39A1-45B7-25F38F8A3267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דוגמה לפרויקט מחקר פעולה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430283"/>
            <a:ext cx="9865524" cy="44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נתונים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יומן מחקר, סקר תלמידים בסוף הפרויקט, דוחות תלמידים, תצפית על תלמידים על ידי מורה אחר</a:t>
            </a:r>
          </a:p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ניתוח נתונים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דיון עם חברים ביקורתיים (קבוצת מורים)</a:t>
            </a:r>
          </a:p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תוצאות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תלמידים זקוקים למסגרת ברורה ללמידה עצמית ואוטונומית.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היה חשוב להניח מיומנויות מסוימות של התלמידים.</a:t>
            </a:r>
          </a:p>
          <a:p>
            <a:pPr algn="r" rtl="1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he-IL" sz="2800" spc="-1" dirty="0" err="1">
                <a:solidFill>
                  <a:srgbClr val="000000"/>
                </a:solidFill>
                <a:latin typeface="Calibri"/>
              </a:rPr>
              <a:t>תוכנית</a:t>
            </a:r>
            <a:r>
              <a:rPr lang="he-IL" sz="2800" spc="-1" dirty="0">
                <a:solidFill>
                  <a:srgbClr val="000000"/>
                </a:solidFill>
                <a:latin typeface="Calibri"/>
              </a:rPr>
              <a:t> מתוקנת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שינוי בתפקיד של האדם</a:t>
            </a:r>
          </a:p>
          <a:p>
            <a:pPr marL="228600" indent="-228600" algn="r" rt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he-IL" sz="2800" spc="-1" dirty="0">
                <a:solidFill>
                  <a:srgbClr val="000000"/>
                </a:solidFill>
                <a:latin typeface="Calibri"/>
              </a:rPr>
              <a:t>פיתוח חומר ופרסום מחקר מקרה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F390AC8-836E-7FFF-5E35-08026AF316F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200" b="1" spc="-1" dirty="0">
                <a:solidFill>
                  <a:schemeClr val="dk1"/>
                </a:solidFill>
                <a:latin typeface="Calibri"/>
              </a:rPr>
              <a:t>דוגמה לפרויקט מחקר פעולה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490002"/>
          </a:xfrm>
        </p:spPr>
        <p:txBody>
          <a:bodyPr/>
          <a:lstStyle/>
          <a:p>
            <a:pPr algn="ctr" rtl="1"/>
            <a:r>
              <a:rPr lang="he-IL" sz="2400" b="1" dirty="0" smtClean="0">
                <a:solidFill>
                  <a:srgbClr val="FF0000"/>
                </a:solidFill>
              </a:rPr>
              <a:t>דונו </a:t>
            </a:r>
            <a:r>
              <a:rPr lang="he-IL" sz="2400" b="1" dirty="0">
                <a:solidFill>
                  <a:srgbClr val="FF0000"/>
                </a:solidFill>
              </a:rPr>
              <a:t>בשאלות הבאות:</a:t>
            </a:r>
          </a:p>
          <a:p>
            <a:pPr algn="ctr" rtl="1"/>
            <a:endParaRPr lang="he-IL" sz="2400" b="1" dirty="0">
              <a:solidFill>
                <a:srgbClr val="FF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FF0000"/>
                </a:solidFill>
              </a:rPr>
              <a:t>מה מייחד את מחקר הפעולה ממחקרים אחרים בחינוך?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FF0000"/>
                </a:solidFill>
              </a:rPr>
              <a:t>מהם </a:t>
            </a:r>
            <a:r>
              <a:rPr lang="he-IL" sz="2400" b="1" dirty="0" err="1">
                <a:solidFill>
                  <a:srgbClr val="FF0000"/>
                </a:solidFill>
              </a:rPr>
              <a:t>קריטריוני</a:t>
            </a:r>
            <a:r>
              <a:rPr lang="he-IL" sz="2400" b="1" dirty="0">
                <a:solidFill>
                  <a:srgbClr val="FF0000"/>
                </a:solidFill>
              </a:rPr>
              <a:t> האיכות למחקר פעולה?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FF0000"/>
                </a:solidFill>
              </a:rPr>
              <a:t>מה יש לקחת בחשבון בעת ​​שימוש במחקר פעולה?</a:t>
            </a:r>
          </a:p>
          <a:p>
            <a:pPr algn="ctr" rtl="1"/>
            <a:endParaRPr lang="he-IL" sz="2400" b="1" dirty="0">
              <a:solidFill>
                <a:srgbClr val="FF0000"/>
              </a:solidFill>
            </a:endParaRPr>
          </a:p>
          <a:p>
            <a:pPr algn="ctr" rtl="1"/>
            <a:r>
              <a:rPr lang="he-IL" sz="2400" b="1" dirty="0">
                <a:solidFill>
                  <a:srgbClr val="FF0000"/>
                </a:solidFill>
              </a:rPr>
              <a:t>המאמר הבא עשוי להיות מועיל בהשלמת משימה זו ובהעמקת הבנתך במחקר </a:t>
            </a:r>
            <a:r>
              <a:rPr lang="he-IL" sz="2400" b="1" dirty="0" smtClean="0">
                <a:solidFill>
                  <a:srgbClr val="FF0000"/>
                </a:solidFill>
              </a:rPr>
              <a:t>פעולה:</a:t>
            </a:r>
          </a:p>
          <a:p>
            <a:pPr algn="ctr"/>
            <a:endParaRPr lang="en-US" sz="2400" dirty="0"/>
          </a:p>
          <a:p>
            <a:pPr marL="0" indent="0" algn="ctr">
              <a:buNone/>
            </a:pPr>
            <a:r>
              <a:rPr lang="en-US" sz="1400" b="1" dirty="0">
                <a:latin typeface="+mn-lt"/>
              </a:rPr>
              <a:t>Rauch, F., </a:t>
            </a:r>
            <a:r>
              <a:rPr lang="en-US" sz="1400" b="1" dirty="0" err="1">
                <a:latin typeface="+mn-lt"/>
              </a:rPr>
              <a:t>Zehetmeier</a:t>
            </a:r>
            <a:r>
              <a:rPr lang="en-US" sz="1400" b="1" dirty="0">
                <a:latin typeface="+mn-lt"/>
              </a:rPr>
              <a:t>, S., &amp; Posch, P. (2019). Educational Action Research. In O. Zuber-Skerritt, &amp; L. Wood (Eds.), Action Learning and Action Research. Genres and Approaches (pp. 111 - 126). Bingley: Emerald Group Publishing Limited.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400" b="1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https://doi.org/10.1108/978-1-78769-537-520191012</a:t>
            </a:r>
            <a:r>
              <a:rPr lang="en-US" sz="1400" b="1" dirty="0">
                <a:solidFill>
                  <a:srgbClr val="0070C0"/>
                </a:solidFill>
                <a:latin typeface="+mn-lt"/>
              </a:rPr>
              <a:t>   </a:t>
            </a:r>
            <a:endParaRPr lang="de-AT" sz="1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51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65413" y="2133579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 rtl="1">
              <a:tabLst>
                <a:tab pos="0" algn="l"/>
              </a:tabLst>
            </a:pPr>
            <a:r>
              <a:rPr lang="he-IL" sz="6000" b="1" spc="-1" dirty="0">
                <a:solidFill>
                  <a:srgbClr val="025952"/>
                </a:solidFill>
                <a:latin typeface="+mn-lt"/>
              </a:rPr>
              <a:t>רפלקציה על הקורס</a:t>
            </a: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08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Discuss in groups the following questions: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6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r" rtl="1">
              <a:spcBef>
                <a:spcPts val="1001"/>
              </a:spcBef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האם לפרויקט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PRESS </a:t>
            </a: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 שלכם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יש פוטנציאל לעמוד בקריטריונים של מחקר פעולה טוב?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מחקר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פעולה טוב שואף למטרות מעשיות ראויות</a:t>
            </a:r>
          </a:p>
          <a:p>
            <a:pPr marL="342900" lvl="1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000" spc="-1" dirty="0">
                <a:solidFill>
                  <a:srgbClr val="000000"/>
                </a:solidFill>
                <a:latin typeface="Calibri"/>
              </a:rPr>
              <a:t>על ידי ניסיון למצוא פתרונות לבעיות אמיתיות והעצמת האנשים המושפעים לרכוש ידע רלוונטי ולשתף אותו עם אחרים;</a:t>
            </a:r>
          </a:p>
          <a:p>
            <a:pPr marL="342900" lvl="1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000" spc="-1" dirty="0">
                <a:solidFill>
                  <a:srgbClr val="000000"/>
                </a:solidFill>
                <a:latin typeface="Calibri"/>
              </a:rPr>
              <a:t>על ידי הובלת פעולות המוטמעות במערכת ערכים הומניסטית.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מחקר פעולה טוב הוא שיתופי/משתתף</a:t>
            </a:r>
          </a:p>
          <a:p>
            <a:pPr marL="342900" lvl="1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000" spc="-1" dirty="0">
                <a:solidFill>
                  <a:srgbClr val="000000"/>
                </a:solidFill>
                <a:latin typeface="Calibri"/>
              </a:rPr>
              <a:t>על ידי שיתוף הנפגעים בתהליך המחקר;</a:t>
            </a:r>
          </a:p>
          <a:p>
            <a:pPr marL="342900" lvl="1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000" spc="-1" dirty="0">
                <a:solidFill>
                  <a:srgbClr val="000000"/>
                </a:solidFill>
                <a:latin typeface="Calibri"/>
              </a:rPr>
              <a:t>על ידי הסכמה על כללים אתיים לשיתוף פעולה.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3B05EE6-013D-CEB5-BCA3-41C02E41760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Reflection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he-IL" b="1" spc="-1" dirty="0">
                <a:solidFill>
                  <a:schemeClr val="dk1"/>
                </a:solidFill>
                <a:latin typeface="Calibri"/>
              </a:rPr>
              <a:t>מחקר פעולה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F479ED-AE07-499A-AB44-BEDF266FF2C4}"/>
              </a:ext>
            </a:extLst>
          </p:cNvPr>
          <p:cNvSpPr txBox="1">
            <a:spLocks noChangeArrowheads="1"/>
          </p:cNvSpPr>
          <p:nvPr/>
        </p:nvSpPr>
        <p:spPr>
          <a:xfrm>
            <a:off x="525041" y="1884640"/>
            <a:ext cx="10363675" cy="4471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altLang="de-DE" sz="2000" dirty="0" smtClean="0"/>
              <a:t>מחקר </a:t>
            </a:r>
            <a:r>
              <a:rPr lang="he-IL" altLang="de-DE" sz="2000" dirty="0"/>
              <a:t>פעולה הוא חקר של סיטואציה חברתית המבוצע על ידי האנשים המעורבים בה, במטרה לשפר הן את הפרקטיקה שלהם והן את איכות ההבנה שלהם. </a:t>
            </a:r>
            <a:r>
              <a:rPr lang="de-DE" altLang="de-DE" sz="2000" dirty="0" smtClean="0"/>
              <a:t>Winter </a:t>
            </a:r>
            <a:r>
              <a:rPr lang="de-DE" altLang="de-DE" sz="2000" dirty="0"/>
              <a:t>&amp; Munn-Giddings, 2001</a:t>
            </a:r>
            <a:r>
              <a:rPr lang="de-DE" altLang="de-DE" sz="2000" dirty="0" smtClean="0"/>
              <a:t>)</a:t>
            </a:r>
            <a:r>
              <a:rPr lang="he-IL" altLang="de-DE" sz="2000" dirty="0" smtClean="0"/>
              <a:t>)</a:t>
            </a:r>
            <a:endParaRPr lang="de-DE" altLang="de-DE" sz="2000" dirty="0"/>
          </a:p>
          <a:p>
            <a:pPr algn="r" rtl="1"/>
            <a:r>
              <a:rPr lang="he-IL" altLang="de-DE" sz="2000" dirty="0"/>
              <a:t>האינטרס המחקרי משרת את האינטרסים של הפרקטיקה.</a:t>
            </a:r>
          </a:p>
          <a:p>
            <a:pPr algn="l"/>
            <a:r>
              <a:rPr lang="de-DE" altLang="de-DE" sz="2000" dirty="0"/>
              <a:t>Winter, R., Munn-Giddings, C. (2001). A Handbook for Action Research in Health and Social Care. London: Routledge.</a:t>
            </a:r>
          </a:p>
          <a:p>
            <a:pPr algn="r" rtl="1"/>
            <a:endParaRPr lang="de-DE" alt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623F0D-A6D2-490E-9F56-BB2DF562108F}"/>
              </a:ext>
            </a:extLst>
          </p:cNvPr>
          <p:cNvSpPr txBox="1"/>
          <p:nvPr/>
        </p:nvSpPr>
        <p:spPr>
          <a:xfrm>
            <a:off x="1954924" y="6215961"/>
            <a:ext cx="6136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Winter,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R.,Munn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-Giddings, C. (2001) A Handbook for Action Research in Health and Social Care. London: Routledge.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algn="ctr" rtl="1"/>
            <a:r>
              <a:rPr lang="he-IL" sz="2400" b="1" dirty="0">
                <a:solidFill>
                  <a:srgbClr val="FF0000"/>
                </a:solidFill>
              </a:rPr>
              <a:t>חשוב בעצמך על השאלות הבאות בסולם של:</a:t>
            </a:r>
          </a:p>
          <a:p>
            <a:pPr algn="ctr" rtl="1"/>
            <a:endParaRPr lang="he-IL" sz="2400" b="1" dirty="0">
              <a:solidFill>
                <a:srgbClr val="FF0000"/>
              </a:solidFill>
            </a:endParaRPr>
          </a:p>
          <a:p>
            <a:pPr algn="ctr" rtl="1"/>
            <a:r>
              <a:rPr lang="he-IL" sz="2400" b="1" dirty="0">
                <a:solidFill>
                  <a:srgbClr val="FF0000"/>
                </a:solidFill>
              </a:rPr>
              <a:t>לא בטוח בעצמך - מעט בטוח בעצמך - די בטוח בעצמך - בטוח בעצמך: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499" y="1806600"/>
            <a:ext cx="9429143" cy="438547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r" rtl="1">
              <a:spcBef>
                <a:spcPts val="1001"/>
              </a:spcBef>
              <a:tabLst>
                <a:tab pos="0" algn="l"/>
              </a:tabLst>
            </a:pPr>
            <a:r>
              <a:rPr lang="he-IL" sz="2400" spc="-1" dirty="0">
                <a:solidFill>
                  <a:srgbClr val="000000"/>
                </a:solidFill>
                <a:latin typeface="Calibri"/>
              </a:rPr>
              <a:t>אני מרגיש בטוח ב...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תיאוריות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הבסיסיות של פיתוח בר-קיימא וחינוך לפיתוח בר-קיימא 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ESD).</a:t>
            </a: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)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יכולתי לכוון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את ההוראה שלי לפיתוח בר-קיימא על סמך מדיניות בינלאומית ולאומית ודוגמאות לשיטות עבודה מומלצות.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יכולתי להשתמש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במגוון רחב של מדיה בהוראה המאוחרת שלי לפיתוח בר-קיימא.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ביכולתי לזהות ולהשתמש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במשאבי למידה בלתי פורמליים ורשתות כדי לשפר את ההוראה שלי לפיתוח בר-קיימא.</a:t>
            </a:r>
          </a:p>
          <a:p>
            <a:pPr marL="342900" indent="-342900" algn="r" rtl="1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ביכולתי ליזום ולהדריך את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תלמידיי </a:t>
            </a:r>
            <a:r>
              <a:rPr lang="he-IL" sz="2400" spc="-1" dirty="0" smtClean="0">
                <a:solidFill>
                  <a:srgbClr val="000000"/>
                </a:solidFill>
                <a:latin typeface="Calibri"/>
              </a:rPr>
              <a:t>בלמידה </a:t>
            </a:r>
            <a:r>
              <a:rPr lang="he-IL" sz="2400" spc="-1" dirty="0">
                <a:solidFill>
                  <a:srgbClr val="000000"/>
                </a:solidFill>
                <a:latin typeface="Calibri"/>
              </a:rPr>
              <a:t>מבוססת פרויקטים מוכוונת קיימות.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Reflection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11611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2F6F4C-57C9-41A5-92EA-7ED6C773ACA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1795" y="1444849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he-IL" sz="2800" b="1" dirty="0" smtClean="0">
                <a:solidFill>
                  <a:srgbClr val="FF0000"/>
                </a:solidFill>
                <a:latin typeface="+mn-lt"/>
              </a:rPr>
              <a:t>מה הלאה</a:t>
            </a:r>
            <a:endParaRPr lang="de-AT" sz="28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he-IL" sz="2800" b="1" dirty="0">
                <a:solidFill>
                  <a:srgbClr val="FF0000"/>
                </a:solidFill>
                <a:latin typeface="+mn-lt"/>
              </a:rPr>
              <a:t>חקור את הרשתות הבאות למחקר פעולה:</a:t>
            </a:r>
            <a:endParaRPr lang="de-AT" sz="2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endParaRPr lang="de-AT" sz="20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CARN: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https://www.carn.org.uk/</a:t>
            </a:r>
            <a:r>
              <a:rPr lang="de-AT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de-A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ALARA: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https://www.alarassociation.org/</a:t>
            </a:r>
            <a:r>
              <a:rPr lang="de-AT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de-AT" sz="20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https://www.alarassociation.org/networks/around-the-world/europe</a:t>
            </a:r>
            <a:r>
              <a:rPr lang="de-AT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r>
              <a:rPr lang="de-A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ARNA: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https://www.arnaconnect.org/</a:t>
            </a:r>
            <a:r>
              <a:rPr lang="de-AT" sz="20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110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he-IL" b="1" spc="-1" dirty="0">
                <a:solidFill>
                  <a:schemeClr val="dk1"/>
                </a:solidFill>
                <a:latin typeface="Calibri"/>
              </a:rPr>
              <a:t>מחקר פעולה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8B5ABD-D18E-4E6B-AFF4-FDD8CB6B034B}"/>
              </a:ext>
            </a:extLst>
          </p:cNvPr>
          <p:cNvSpPr txBox="1">
            <a:spLocks noChangeArrowheads="1"/>
          </p:cNvSpPr>
          <p:nvPr/>
        </p:nvSpPr>
        <p:spPr>
          <a:xfrm>
            <a:off x="1120679" y="2073421"/>
            <a:ext cx="9950042" cy="35180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altLang="de-DE" sz="2400" dirty="0"/>
              <a:t>•	מתבצע על ידי אנשים (כמו מורים) המעורבים ישירות בסיטואציה החברתית הנחקרת. למשל הוראה ולמידת מדעים.</a:t>
            </a:r>
          </a:p>
          <a:p>
            <a:pPr marL="0" indent="0" algn="r" rtl="1">
              <a:buNone/>
            </a:pPr>
            <a:r>
              <a:rPr lang="he-IL" altLang="de-DE" sz="2400" dirty="0"/>
              <a:t>•	מתחיל משאלות מעשיות שעולות מתוך העבודה החינוכית היומיומית.</a:t>
            </a:r>
          </a:p>
          <a:p>
            <a:pPr marL="0" indent="0" algn="r" rtl="1">
              <a:buNone/>
            </a:pPr>
            <a:r>
              <a:rPr lang="he-IL" altLang="de-DE" sz="2400" dirty="0"/>
              <a:t>•	מציע מגוון שיטות ואסטרטגיות פשוטות לחקירה ולפיתוח פרקטיקה - יומנים, </a:t>
            </a:r>
            <a:r>
              <a:rPr lang="he-IL" altLang="de-DE" sz="2400" dirty="0" err="1"/>
              <a:t>פרופילי</a:t>
            </a:r>
            <a:r>
              <a:rPr lang="he-IL" altLang="de-DE" sz="2400" dirty="0"/>
              <a:t> תצפית, ראיונות, שאלונים פשוטים – יחס סביר בין עלות לתועלת.</a:t>
            </a:r>
          </a:p>
          <a:p>
            <a:pPr marL="0" indent="0" algn="r" rtl="1">
              <a:buNone/>
            </a:pPr>
            <a:r>
              <a:rPr lang="he-IL" altLang="de-DE" sz="2400" dirty="0"/>
              <a:t>•	מאופיין בהכנסת ממצאים אישיים לדיון מקצועי ובכך שידע המורים נחשף לציבור</a:t>
            </a:r>
            <a:r>
              <a:rPr lang="he-IL" altLang="de-DE" sz="2400" dirty="0" smtClean="0"/>
              <a:t>.</a:t>
            </a:r>
            <a:endParaRPr lang="he-IL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155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עקרונות של מחקר </a:t>
            </a:r>
            <a:r>
              <a:rPr lang="he-IL" b="1" spc="-1" dirty="0">
                <a:solidFill>
                  <a:schemeClr val="dk1"/>
                </a:solidFill>
                <a:latin typeface="Calibri"/>
              </a:rPr>
              <a:t>פעולה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העוסקים </a:t>
            </a:r>
            <a:r>
              <a:rPr lang="he-IL" sz="2800" spc="-1" dirty="0">
                <a:solidFill>
                  <a:srgbClr val="000000"/>
                </a:solidFill>
                <a:latin typeface="Calibri"/>
              </a:rPr>
              <a:t>במלאכה משתתפים ברפלקציה שיטתית על הפרקטיקה.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משלב </a:t>
            </a:r>
            <a:r>
              <a:rPr lang="he-IL" sz="2800" spc="-1" dirty="0">
                <a:solidFill>
                  <a:srgbClr val="000000"/>
                </a:solidFill>
                <a:latin typeface="Calibri"/>
              </a:rPr>
              <a:t>אינטרסים של פיתוח ושל מחקר.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גישה </a:t>
            </a:r>
            <a:r>
              <a:rPr lang="he-IL" sz="2800" spc="-1" dirty="0">
                <a:solidFill>
                  <a:srgbClr val="000000"/>
                </a:solidFill>
                <a:latin typeface="Calibri"/>
              </a:rPr>
              <a:t>מחזורית וחוזרת.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בוחן </a:t>
            </a:r>
            <a:r>
              <a:rPr lang="he-IL" sz="2800" spc="-1" dirty="0">
                <a:solidFill>
                  <a:srgbClr val="000000"/>
                </a:solidFill>
                <a:latin typeface="Calibri"/>
              </a:rPr>
              <a:t>תיאוריות מובלעות.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  <a:latin typeface="Calibri"/>
              </a:rPr>
              <a:t>עושה </a:t>
            </a:r>
            <a:r>
              <a:rPr lang="he-IL" sz="2800" spc="-1" dirty="0">
                <a:solidFill>
                  <a:srgbClr val="000000"/>
                </a:solidFill>
                <a:latin typeface="Calibri"/>
              </a:rPr>
              <a:t>שימוש בסינתזה של נקודות מבט.</a:t>
            </a:r>
          </a:p>
          <a:p>
            <a:pPr marL="285840" indent="-285840" algn="r" rtl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40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2"/>
          <p:cNvSpPr>
            <a:spLocks noGrp="1"/>
          </p:cNvSpPr>
          <p:nvPr>
            <p:ph type="dt" idx="3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5" name="Rectangle 3"/>
          <p:cNvSpPr/>
          <p:nvPr/>
        </p:nvSpPr>
        <p:spPr>
          <a:xfrm>
            <a:off x="1365148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מציאת </a:t>
            </a:r>
            <a:r>
              <a:rPr lang="he-IL" sz="2800" spc="-1" dirty="0">
                <a:solidFill>
                  <a:srgbClr val="000000"/>
                </a:solidFill>
              </a:rPr>
              <a:t>נקודת פתיחה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זיהוי </a:t>
            </a:r>
            <a:r>
              <a:rPr lang="he-IL" sz="2800" spc="-1" dirty="0">
                <a:solidFill>
                  <a:srgbClr val="000000"/>
                </a:solidFill>
              </a:rPr>
              <a:t>שאלות מחקר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בחירת </a:t>
            </a:r>
            <a:r>
              <a:rPr lang="he-IL" sz="2800" spc="-1" dirty="0">
                <a:solidFill>
                  <a:srgbClr val="000000"/>
                </a:solidFill>
              </a:rPr>
              <a:t>שיטות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איסוף </a:t>
            </a:r>
            <a:r>
              <a:rPr lang="he-IL" sz="2800" spc="-1" dirty="0">
                <a:solidFill>
                  <a:srgbClr val="000000"/>
                </a:solidFill>
              </a:rPr>
              <a:t>נתונים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ניתוח </a:t>
            </a:r>
            <a:r>
              <a:rPr lang="he-IL" sz="2800" spc="-1" dirty="0">
                <a:solidFill>
                  <a:srgbClr val="000000"/>
                </a:solidFill>
              </a:rPr>
              <a:t>נתונים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יישום </a:t>
            </a:r>
            <a:r>
              <a:rPr lang="he-IL" sz="2800" spc="-1" dirty="0">
                <a:solidFill>
                  <a:srgbClr val="000000"/>
                </a:solidFill>
              </a:rPr>
              <a:t>בפרקטיקה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ייתכנו </a:t>
            </a:r>
            <a:r>
              <a:rPr lang="he-IL" sz="2800" spc="-1" dirty="0">
                <a:solidFill>
                  <a:srgbClr val="000000"/>
                </a:solidFill>
              </a:rPr>
              <a:t>מחזורים נוספים...</a:t>
            </a:r>
          </a:p>
          <a:p>
            <a:pPr marL="380880" indent="-38088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e-IL" sz="2800" spc="-1" dirty="0" smtClean="0">
                <a:solidFill>
                  <a:srgbClr val="000000"/>
                </a:solidFill>
              </a:rPr>
              <a:t>פרסום תוצאות</a:t>
            </a:r>
            <a:endParaRPr lang="he-IL" sz="2800" spc="-1" dirty="0">
              <a:solidFill>
                <a:srgbClr val="000000"/>
              </a:solidFill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F7BFCBE-B0FC-EEAF-FD88-D2F5EB9126A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התהליך </a:t>
            </a:r>
            <a:r>
              <a:rPr lang="he-IL" b="1" spc="-1" dirty="0">
                <a:solidFill>
                  <a:schemeClr val="dk1"/>
                </a:solidFill>
                <a:latin typeface="Calibri"/>
              </a:rPr>
              <a:t>של מחקר פעולה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34020" y="1708306"/>
            <a:ext cx="6723360" cy="455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EFF5A7E-C354-E626-107A-92B582ED83F9}"/>
              </a:ext>
            </a:extLst>
          </p:cNvPr>
          <p:cNvSpPr txBox="1">
            <a:spLocks/>
          </p:cNvSpPr>
          <p:nvPr/>
        </p:nvSpPr>
        <p:spPr>
          <a:xfrm>
            <a:off x="799035" y="383146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המעגל של מחקר הפעולה</a:t>
            </a:r>
            <a:endParaRPr lang="de-DE" sz="20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485A86-CFEE-4E46-B31B-A47E2E94AD64}"/>
              </a:ext>
            </a:extLst>
          </p:cNvPr>
          <p:cNvSpPr txBox="1"/>
          <p:nvPr/>
        </p:nvSpPr>
        <p:spPr>
          <a:xfrm>
            <a:off x="3174124" y="6292905"/>
            <a:ext cx="5158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ARTIST Consortium (Eds.) (2019). The ARTIST Guidebook - A Guidebook to Prepare and Conduct 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Workshops on Action Research in Science Teacher Education.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  <a:hlinkClick r:id="rId3"/>
              </a:rPr>
              <a:t>http://idn.digitale-medien.uni-bremen.de/Artist/Material/Guidebook_eng.pdf</a:t>
            </a:r>
            <a:r>
              <a:rPr lang="en-US" sz="1000" spc="-1" dirty="0">
                <a:solidFill>
                  <a:schemeClr val="dk1"/>
                </a:solidFill>
                <a:latin typeface="Calibri"/>
              </a:rPr>
              <a:t> </a:t>
            </a:r>
            <a:endParaRPr lang="en-US" sz="10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2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1645806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P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edagogical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question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D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idactical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question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Content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question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Wish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need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change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Personal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interest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curiosity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Individual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experience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Locally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) relevant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topic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6C1471F-36DB-7696-7607-47A59E43D26C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Finding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a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starting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point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2"/>
          <p:cNvSpPr>
            <a:spLocks noGrp="1"/>
          </p:cNvSpPr>
          <p:nvPr>
            <p:ph type="dt" idx="429496729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1645806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שאלה פדגוגית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שאלה דידקטית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שאלה </a:t>
            </a:r>
            <a:r>
              <a:rPr lang="he-IL" sz="2800" spc="-1" dirty="0" err="1">
                <a:solidFill>
                  <a:srgbClr val="000000"/>
                </a:solidFill>
              </a:rPr>
              <a:t>תוכנית</a:t>
            </a:r>
            <a:endParaRPr lang="he-IL" sz="2800" spc="-1" dirty="0">
              <a:solidFill>
                <a:srgbClr val="000000"/>
              </a:solidFill>
            </a:endParaRP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רצון/צורך בשינוי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עניין אישי/סקרנות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חוויה אישית</a:t>
            </a:r>
          </a:p>
          <a:p>
            <a:pPr marL="457200" indent="-457200" algn="r" rtl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he-IL" sz="2800" spc="-1" dirty="0">
                <a:solidFill>
                  <a:srgbClr val="000000"/>
                </a:solidFill>
              </a:rPr>
              <a:t>נושא רלוונטי </a:t>
            </a:r>
            <a:r>
              <a:rPr lang="he-IL" sz="2800" spc="-1" dirty="0" smtClean="0">
                <a:solidFill>
                  <a:srgbClr val="000000"/>
                </a:solidFill>
              </a:rPr>
              <a:t>מקומית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6C1471F-36DB-7696-7607-47A59E43D26C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מציאת נקודת פתיחה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42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ce65c6-7735-4322-aaa0-e76bd18dc3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F43C802843B347AE11FB496B7B368C" ma:contentTypeVersion="8" ma:contentTypeDescription="Ein neues Dokument erstellen." ma:contentTypeScope="" ma:versionID="d38c12047c7b961514a650521eb86317">
  <xsd:schema xmlns:xsd="http://www.w3.org/2001/XMLSchema" xmlns:xs="http://www.w3.org/2001/XMLSchema" xmlns:p="http://schemas.microsoft.com/office/2006/metadata/properties" xmlns:ns3="312ceb54-a19d-433c-a299-1716788218d4" xmlns:ns4="bfce65c6-7735-4322-aaa0-e76bd18dc3cc" targetNamespace="http://schemas.microsoft.com/office/2006/metadata/properties" ma:root="true" ma:fieldsID="2de25cc897b6b69e91e292d026c6f80d" ns3:_="" ns4:_="">
    <xsd:import namespace="312ceb54-a19d-433c-a299-1716788218d4"/>
    <xsd:import namespace="bfce65c6-7735-4322-aaa0-e76bd18dc3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ceb54-a19d-433c-a299-1716788218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e65c6-7735-4322-aaa0-e76bd18dc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F5B14-7A05-4FDC-ADE0-4246575139BB}">
  <ds:schemaRefs>
    <ds:schemaRef ds:uri="bfce65c6-7735-4322-aaa0-e76bd18dc3cc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12ceb54-a19d-433c-a299-1716788218d4"/>
  </ds:schemaRefs>
</ds:datastoreItem>
</file>

<file path=customXml/itemProps2.xml><?xml version="1.0" encoding="utf-8"?>
<ds:datastoreItem xmlns:ds="http://schemas.openxmlformats.org/officeDocument/2006/customXml" ds:itemID="{AE1D8B04-F5CB-401A-B1A9-F16A83FF0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ceb54-a19d-433c-a299-1716788218d4"/>
    <ds:schemaRef ds:uri="bfce65c6-7735-4322-aaa0-e76bd18dc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19185-512E-4CF1-9BBC-C4D0090FC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1504</Words>
  <Application>Microsoft Office PowerPoint</Application>
  <PresentationFormat>מסך רחב</PresentationFormat>
  <Paragraphs>224</Paragraphs>
  <Slides>32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41" baseType="lpstr">
      <vt:lpstr>MS Gothic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</vt:lpstr>
      <vt:lpstr>מחקר פעולה: מושגים תיאורטיים, דוגמאות מעשיות ובסיס לרפלקציה על פרויקטי  PRESS</vt:lpstr>
      <vt:lpstr>סקירה</vt:lpstr>
      <vt:lpstr>מחקר פעולה</vt:lpstr>
      <vt:lpstr>מחקר פעולה</vt:lpstr>
      <vt:lpstr>עקרונות של מחקר פעולה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רפלקציה על הקורס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reviewer</dc:creator>
  <dc:description/>
  <cp:lastModifiedBy>ללא</cp:lastModifiedBy>
  <cp:revision>85</cp:revision>
  <dcterms:created xsi:type="dcterms:W3CDTF">2023-11-09T10:04:11Z</dcterms:created>
  <dcterms:modified xsi:type="dcterms:W3CDTF">2025-09-25T11:57:53Z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Breitbild</vt:lpwstr>
  </property>
  <property fmtid="{D5CDD505-2E9C-101B-9397-08002B2CF9AE}" pid="4" name="Slides">
    <vt:r8>19</vt:r8>
  </property>
  <property fmtid="{D5CDD505-2E9C-101B-9397-08002B2CF9AE}" pid="5" name="ContentTypeId">
    <vt:lpwstr>0x01010017F43C802843B347AE11FB496B7B368C</vt:lpwstr>
  </property>
</Properties>
</file>