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herwyjSFFPFgZM1gTrLYNoVpTI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8329AF-AC23-41F9-9ABB-174FACD2D278}">
  <a:tblStyle styleId="{C58329AF-AC23-41F9-9ABB-174FACD2D27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b="0" i="0" lang="ka-G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ka-G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/>
          <p:nvPr/>
        </p:nvSpPr>
        <p:spPr>
          <a:xfrm>
            <a:off x="960480" y="687240"/>
            <a:ext cx="4936680" cy="342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2100" lIns="84225" spcFirstLastPara="1" rIns="84225" wrap="square" tIns="42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4840"/>
            <a:ext cx="5478120" cy="4193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0" y="763588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შემეცნების თეორიის </a:t>
            </a:r>
            <a:endParaRPr/>
          </a:p>
        </p:txBody>
      </p:sp>
      <p:sp>
        <p:nvSpPr>
          <p:cNvPr id="171" name="Google Shape;171;p11:notes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b="0" lang="ka-GE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0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2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3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4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5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 txBox="1"/>
          <p:nvPr>
            <p:ph idx="12"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lang="ka-GE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6:notes"/>
          <p:cNvSpPr/>
          <p:nvPr/>
        </p:nvSpPr>
        <p:spPr>
          <a:xfrm>
            <a:off x="960480" y="687240"/>
            <a:ext cx="4936320" cy="34250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2100" lIns="84225" spcFirstLastPara="1" rIns="84225" wrap="square" tIns="42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6:notes"/>
          <p:cNvSpPr txBox="1"/>
          <p:nvPr>
            <p:ph idx="1" type="body"/>
          </p:nvPr>
        </p:nvSpPr>
        <p:spPr>
          <a:xfrm>
            <a:off x="685800" y="4344840"/>
            <a:ext cx="5477760" cy="4193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6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7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8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9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0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1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lang="ka-GE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2:notes"/>
          <p:cNvSpPr/>
          <p:nvPr/>
        </p:nvSpPr>
        <p:spPr>
          <a:xfrm>
            <a:off x="960480" y="687240"/>
            <a:ext cx="4936680" cy="342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2100" lIns="84225" spcFirstLastPara="1" rIns="84225" wrap="square" tIns="42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2:notes"/>
          <p:cNvSpPr txBox="1"/>
          <p:nvPr>
            <p:ph idx="1" type="body"/>
          </p:nvPr>
        </p:nvSpPr>
        <p:spPr>
          <a:xfrm>
            <a:off x="685800" y="4344840"/>
            <a:ext cx="5478120" cy="4193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2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0" y="76428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nutzerdefiniertes Layout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4"/>
          <p:cNvSpPr txBox="1"/>
          <p:nvPr>
            <p:ph type="title"/>
          </p:nvPr>
        </p:nvSpPr>
        <p:spPr>
          <a:xfrm>
            <a:off x="406440" y="241200"/>
            <a:ext cx="11467800" cy="1133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>
  <p:cSld name="Vergleich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/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43"/>
          <p:cNvSpPr txBox="1"/>
          <p:nvPr>
            <p:ph idx="1"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3"/>
          <p:cNvSpPr txBox="1"/>
          <p:nvPr>
            <p:ph idx="2"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43"/>
          <p:cNvSpPr txBox="1"/>
          <p:nvPr>
            <p:ph idx="3"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3"/>
          <p:cNvSpPr txBox="1"/>
          <p:nvPr>
            <p:ph idx="4"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43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3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43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>
  <p:cSld name="Inhalt mit Überschri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4"/>
          <p:cNvSpPr txBox="1"/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44"/>
          <p:cNvSpPr txBox="1"/>
          <p:nvPr>
            <p:ph idx="1"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44"/>
          <p:cNvSpPr txBox="1"/>
          <p:nvPr>
            <p:ph idx="2"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44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44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44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>
  <p:cSld name="Bild mit Überschri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5"/>
          <p:cNvSpPr txBox="1"/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45"/>
          <p:cNvSpPr txBox="1"/>
          <p:nvPr>
            <p:ph idx="1"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45"/>
          <p:cNvSpPr txBox="1"/>
          <p:nvPr>
            <p:ph idx="2"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45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45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45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>
  <p:cSld name="Le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5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5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5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7" name="Google Shape;17;p3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5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36"/>
          <p:cNvSpPr txBox="1"/>
          <p:nvPr>
            <p:ph idx="1"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6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6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6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37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7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7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0" name="Google Shape;30;p3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38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8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8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39"/>
          <p:cNvSpPr txBox="1"/>
          <p:nvPr>
            <p:ph idx="1" type="body"/>
          </p:nvPr>
        </p:nvSpPr>
        <p:spPr>
          <a:xfrm rot="5400000">
            <a:off x="3920220" y="-1256580"/>
            <a:ext cx="4350960" cy="10515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9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9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9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0"/>
          <p:cNvSpPr txBox="1"/>
          <p:nvPr>
            <p:ph type="title"/>
          </p:nvPr>
        </p:nvSpPr>
        <p:spPr>
          <a:xfrm rot="5400000">
            <a:off x="7133580" y="1956420"/>
            <a:ext cx="5811480" cy="262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40"/>
          <p:cNvSpPr txBox="1"/>
          <p:nvPr>
            <p:ph idx="1" type="body"/>
          </p:nvPr>
        </p:nvSpPr>
        <p:spPr>
          <a:xfrm rot="5400000">
            <a:off x="1799280" y="-596160"/>
            <a:ext cx="5811480" cy="773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40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40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40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>
  <p:cSld name="Abschnitts-&#10;überschri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1"/>
          <p:cNvSpPr txBox="1"/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41"/>
          <p:cNvSpPr txBox="1"/>
          <p:nvPr>
            <p:ph idx="1"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41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41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42"/>
          <p:cNvSpPr txBox="1"/>
          <p:nvPr>
            <p:ph idx="2"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42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42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42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hyperlink" Target="http://dx.doi.org/10.1080/09669760.2012.715407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oi.org/10.1108/978-1-78769-537-520191012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carn.org.uk/" TargetMode="External"/><Relationship Id="rId4" Type="http://schemas.openxmlformats.org/officeDocument/2006/relationships/hyperlink" Target="https://www.alarassociation.org/" TargetMode="External"/><Relationship Id="rId5" Type="http://schemas.openxmlformats.org/officeDocument/2006/relationships/hyperlink" Target="https://www.alarassociation.org/networks/around-the-world/europe" TargetMode="External"/><Relationship Id="rId6" Type="http://schemas.openxmlformats.org/officeDocument/2006/relationships/hyperlink" Target="https://www.arnaconnect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idn.digitale-medien.uni-bremen.de/Artist/Material/Guidebook_eng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hyperlink" Target="http://idn.digitale-medien.uni-bremen.de/Artist/Material/Guidebook_eng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title"/>
          </p:nvPr>
        </p:nvSpPr>
        <p:spPr>
          <a:xfrm>
            <a:off x="2154600" y="1240200"/>
            <a:ext cx="8738280" cy="3056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ka-GE" sz="3600">
                <a:solidFill>
                  <a:schemeClr val="dk2"/>
                </a:solidFill>
              </a:rPr>
              <a:t>პრაქტიკის</a:t>
            </a:r>
            <a:r>
              <a:rPr b="1" lang="ka-GE" sz="3600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კვლევა: „თეორიული კონცეფციები და პრაქტიკული მაგალითები</a:t>
            </a:r>
            <a:r>
              <a:rPr b="1" lang="ka-GE" sz="3600">
                <a:solidFill>
                  <a:schemeClr val="dk2"/>
                </a:solidFill>
              </a:rPr>
              <a:t>, დამხმარე მასალა</a:t>
            </a:r>
            <a:r>
              <a:rPr b="1" lang="ka-GE" sz="3600">
                <a:solidFill>
                  <a:schemeClr val="dk2"/>
                </a:solidFill>
              </a:rPr>
              <a:t> თქვენი PRESS–პროექტებისთვის</a:t>
            </a:r>
            <a:endParaRPr b="1" sz="3600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144160" y="4538160"/>
            <a:ext cx="778284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a-G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ფრანზს რაუ</a:t>
            </a:r>
            <a:r>
              <a:rPr b="1" lang="ka-GE" sz="2000">
                <a:solidFill>
                  <a:schemeClr val="dk1"/>
                </a:solidFill>
              </a:rPr>
              <a:t>ხი</a:t>
            </a:r>
            <a:r>
              <a:rPr b="1" i="0" lang="ka-G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კრისტინა ფიჩლერ-კობანი, ანდრეა ფრანც პიტნერი </a:t>
            </a:r>
            <a:r>
              <a:rPr b="0" i="0" lang="ka-G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(კლაგენფურტის უნივერსიტეტი, ავსტრია)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0" lang="ka-GE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1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6004080" y="3108240"/>
            <a:ext cx="183960" cy="64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 strike="noStrike">
              <a:solidFill>
                <a:srgbClr val="44546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2142000" y="1484640"/>
            <a:ext cx="7986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თუ ჩემი მოქმედებითი კვლევა წარმატებული იქნება, სარგებელი იქნება ...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ჩემთვის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ჩემი სტუდენტებისთვის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ჩემი კოლეგებისთვის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...-თვის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მოქმედებითი კვლევის სარგებელი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/>
          <p:nvPr/>
        </p:nvSpPr>
        <p:spPr>
          <a:xfrm>
            <a:off x="7322400" y="115920"/>
            <a:ext cx="4869360" cy="56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634672" y="2410872"/>
            <a:ext cx="11104920" cy="2460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ka-GE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შემეცნებითი/ეპისტემოლოგიური </a:t>
            </a:r>
            <a:r>
              <a:rPr b="0" lang="ka-GE" sz="2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ხარისხის კრიტერიუმები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lang="ka-GE" sz="2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პრაგმატული ხარისხის კრიტერიუმები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lang="ka-GE" sz="2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ეთიკური ხარისხის კრიტერიუმები</a:t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437638" y="884496"/>
            <a:ext cx="11498987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მოქმედებითი კვლევის ხარისხის კრიტერიუმები</a:t>
            </a:r>
            <a:endParaRPr sz="6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1"/>
          <p:cNvSpPr txBox="1"/>
          <p:nvPr/>
        </p:nvSpPr>
        <p:spPr>
          <a:xfrm>
            <a:off x="3174124" y="6292905"/>
            <a:ext cx="493846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0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Feldman, A., Altrichter, H., Posch, P.&amp; Somekh, B. (2018). Teachers Investigate Their Work.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0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Introduction to Action Research across the Professions. Routledge, London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>
            <p:ph idx="1" type="body"/>
          </p:nvPr>
        </p:nvSpPr>
        <p:spPr>
          <a:xfrm>
            <a:off x="1359243" y="1989000"/>
            <a:ext cx="9391135" cy="393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ka-G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კვლევის ვალიდურობის მხარდასაჭერად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ka-G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კვლევაში ჩართული ყველა პირი ინფორმირებული უნდა იყოს კვლევის მიზნის, მასშტაბისა და დანიშნულების შესახებ;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ka-G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მონაცემთა „მფლობელი“ არის ის პირი, ვინც ინფორმაციას აწვდის (დაზუსტება)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2"/>
          <p:cNvSpPr txBox="1"/>
          <p:nvPr/>
        </p:nvSpPr>
        <p:spPr>
          <a:xfrm>
            <a:off x="437638" y="884496"/>
            <a:ext cx="11498987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1" lang="ka-GE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კვლევის ეთიკა</a:t>
            </a:r>
            <a:endParaRPr sz="9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 txBox="1"/>
          <p:nvPr>
            <p:ph type="title"/>
          </p:nvPr>
        </p:nvSpPr>
        <p:spPr>
          <a:xfrm>
            <a:off x="3941640" y="170280"/>
            <a:ext cx="7693560" cy="480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b="1" lang="ka-GE" sz="4000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ტრიანგულაცია</a:t>
            </a:r>
            <a:endParaRPr b="0" sz="3200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p13"/>
          <p:cNvGrpSpPr/>
          <p:nvPr/>
        </p:nvGrpSpPr>
        <p:grpSpPr>
          <a:xfrm>
            <a:off x="1688813" y="1192315"/>
            <a:ext cx="7940186" cy="4500783"/>
            <a:chOff x="1492595" y="723151"/>
            <a:chExt cx="8878281" cy="5078688"/>
          </a:xfrm>
        </p:grpSpPr>
        <p:sp>
          <p:nvSpPr>
            <p:cNvPr id="189" name="Google Shape;189;p13"/>
            <p:cNvSpPr/>
            <p:nvPr/>
          </p:nvSpPr>
          <p:spPr>
            <a:xfrm>
              <a:off x="4367238" y="1937480"/>
              <a:ext cx="2999363" cy="2619098"/>
            </a:xfrm>
            <a:prstGeom prst="triangle">
              <a:avLst>
                <a:gd fmla="val 50000" name="adj"/>
              </a:avLst>
            </a:prstGeom>
            <a:solidFill>
              <a:srgbClr val="99FF99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760" rotWithShape="0" algn="tl" dir="2700000" dist="37674">
                <a:srgbClr val="000000">
                  <a:alpha val="40000"/>
                </a:srgbClr>
              </a:outerShdw>
            </a:effectLst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492595" y="4834849"/>
              <a:ext cx="4061251" cy="936057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  <a:effectLst>
              <a:outerShdw blurRad="50760" rotWithShape="0" algn="tl" dir="2700000" dist="37674">
                <a:srgbClr val="000000">
                  <a:alpha val="40000"/>
                </a:srgbClr>
              </a:outerShdw>
            </a:effectLst>
          </p:spPr>
          <p:txBody>
            <a:bodyPr anchorCtr="0" anchor="t" bIns="45000" lIns="90000" spcFirstLastPara="1" rIns="90000" wrap="square" tIns="45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ka-GE" sz="2400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მასწავლებლის პერსპექტივა</a:t>
              </a:r>
              <a:endParaRPr b="0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6420470" y="4865782"/>
              <a:ext cx="3950406" cy="936057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  <a:effectLst>
              <a:outerShdw blurRad="50760" rotWithShape="0" algn="tl" dir="2700000" dist="37674">
                <a:srgbClr val="000000">
                  <a:alpha val="40000"/>
                </a:srgbClr>
              </a:outerShdw>
            </a:effectLst>
          </p:spPr>
          <p:txBody>
            <a:bodyPr anchorCtr="0" anchor="t" bIns="45000" lIns="90000" spcFirstLastPara="1" rIns="90000" wrap="square" tIns="45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2400">
                  <a:solidFill>
                    <a:srgbClr val="000099"/>
                  </a:solidFill>
                </a:rPr>
                <a:t>მოსწავლის </a:t>
              </a:r>
              <a:r>
                <a:rPr b="0" lang="ka-GE" sz="2400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პერსპექტივა</a:t>
              </a:r>
              <a:endParaRPr b="0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3935160" y="723151"/>
              <a:ext cx="3863520" cy="936057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  <a:effectLst>
              <a:outerShdw blurRad="50760" rotWithShape="0" algn="tl" dir="2700000" dist="37674">
                <a:srgbClr val="000000">
                  <a:alpha val="40000"/>
                </a:srgbClr>
              </a:outerShdw>
            </a:effectLst>
          </p:spPr>
          <p:txBody>
            <a:bodyPr anchorCtr="0" anchor="t" bIns="45000" lIns="90000" spcFirstLastPara="1" rIns="90000" wrap="square" tIns="45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ka-GE" sz="2400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მესამე პირის პერსპექტივა</a:t>
              </a:r>
              <a:endParaRPr b="0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/>
          <p:nvPr/>
        </p:nvSpPr>
        <p:spPr>
          <a:xfrm>
            <a:off x="2347784" y="839793"/>
            <a:ext cx="8945377" cy="64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a-GE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1" lang="ka-GE" sz="4000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კვლევის მეთოდები</a:t>
            </a:r>
            <a:endParaRPr b="0" sz="2800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8" name="Google Shape;198;p14"/>
          <p:cNvGraphicFramePr/>
          <p:nvPr/>
        </p:nvGraphicFramePr>
        <p:xfrm>
          <a:off x="609840" y="21777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{C58329AF-AC23-41F9-9ABB-174FACD2D278}</a:tableStyleId>
              </a:tblPr>
              <a:tblGrid>
                <a:gridCol w="5724725"/>
                <a:gridCol w="5724725"/>
              </a:tblGrid>
              <a:tr h="37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a-GE" sz="1800" u="none" cap="none" strike="noStrike"/>
                        <a:t>მასწავლებლების პერსპექტივა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a-GE" sz="1800" u="none" cap="none" strike="noStrike"/>
                        <a:t>თვითშეფასებისა და შეფასების ინსტრუმენტები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ka-GE" sz="1800" u="none" cap="none" strike="noStrike"/>
                        <a:t>მაგ</a:t>
                      </a:r>
                      <a:r>
                        <a:rPr b="1" lang="ka-GE" sz="1800" u="none" cap="none" strike="noStrike"/>
                        <a:t>:</a:t>
                      </a:r>
                      <a:r>
                        <a:rPr lang="ka-GE" sz="1800" u="none" cap="none" strike="noStrike"/>
                        <a:t> კვლევის დღიური, ფოტოების, ვიდეოსა და აუდიო ჩანაწერების შეგროვება, დოკუმენტების ანალიზი, </a:t>
                      </a:r>
                      <a:r>
                        <a:rPr b="0" lang="ka-GE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SWOT</a:t>
                      </a:r>
                      <a:r>
                        <a:rPr lang="ka-GE" sz="1800" u="none" cap="none" strike="noStrike"/>
                        <a:t> ანალიზი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a-GE" sz="1800" u="none" cap="none" strike="noStrike"/>
                        <a:t>მესამე პირის პერსპექტივა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a-GE" sz="1800" u="none" cap="none" strike="noStrike"/>
                        <a:t>სოციალური კვლევის ხარისხობრივი და რაოდენობრივი ინსტრუმენტები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a-GE" sz="1800" u="none" cap="none" strike="noStrike"/>
                        <a:t>მაგ: კითხვარი, დაკვირვება, ინტერვიუები, ფოკუს ჯგუფები, დოკუმენტების ანალიზი, ფოტოების, ვიდეოსა და აუდიო ჩანაწერების შეგროვება.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a-GE" sz="1800" u="none" cap="none" strike="noStrike"/>
                        <a:t>მოსწავლეების პერსპექტივა</a:t>
                      </a:r>
                      <a:endParaRPr b="1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a-GE" sz="1800" u="none" cap="none" strike="noStrike"/>
                        <a:t>ბავშვთა კვლევის ინსტრუმენტები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a-GE" sz="1800" u="none" cap="none" strike="noStrike"/>
                        <a:t>მაგ: ვინეტები, თოჯინით-ინტერვიუები, აზროვნების რუქები, ფოკუს ჯგუფები.</a:t>
                      </a:r>
                      <a:endParaRPr b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/>
          <p:nvPr>
            <p:ph idx="1" type="body"/>
          </p:nvPr>
        </p:nvSpPr>
        <p:spPr>
          <a:xfrm>
            <a:off x="1492124" y="1644748"/>
            <a:ext cx="7772040" cy="41954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760" rotWithShape="0" dir="2700000" dist="37674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519" lvl="0" marL="120492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519" lvl="0" marL="120492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519" lvl="0" marL="120492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519" lvl="1" marL="120492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ka-GE" sz="2400"/>
              <a:t>ფიქრი წერი</a:t>
            </a:r>
            <a:r>
              <a:rPr lang="ka-GE"/>
              <a:t>ლობით</a:t>
            </a:r>
            <a:r>
              <a:rPr lang="ka-GE" sz="2400"/>
              <a:t> და მისი რეფლექსია</a:t>
            </a:r>
            <a:endParaRPr b="0" sz="2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519" lvl="1" marL="120492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ka-GE" sz="2400"/>
              <a:t>მნიშვნელოვანი ინფორმაციის დაკარგვის თავიდან აცილება</a:t>
            </a:r>
            <a:endParaRPr b="0" sz="2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519" lvl="1" marL="120492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ka-GE" sz="2400"/>
              <a:t>საკუთარი გამოცდილების ანალიზი</a:t>
            </a:r>
            <a:endParaRPr b="0" sz="28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272200">
            <a:off x="8767800" y="1449000"/>
            <a:ext cx="1223640" cy="1850760"/>
          </a:xfrm>
          <a:prstGeom prst="rect">
            <a:avLst/>
          </a:prstGeom>
          <a:noFill/>
          <a:ln>
            <a:noFill/>
          </a:ln>
          <a:effectLst>
            <a:outerShdw blurRad="50760" rotWithShape="0" algn="tl" dir="2700000" dist="37674">
              <a:srgbClr val="000000">
                <a:alpha val="40000"/>
              </a:srgbClr>
            </a:outerShdw>
          </a:effectLst>
        </p:spPr>
      </p:pic>
      <p:sp>
        <p:nvSpPr>
          <p:cNvPr id="205" name="Google Shape;205;p15"/>
          <p:cNvSpPr/>
          <p:nvPr/>
        </p:nvSpPr>
        <p:spPr>
          <a:xfrm rot="1961726">
            <a:off x="2216170" y="2197000"/>
            <a:ext cx="2670226" cy="9885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55A11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760" rotWithShape="0" algn="tl" dir="2700000" dist="37674">
              <a:srgbClr val="000000">
                <a:alpha val="40000"/>
              </a:srgbClr>
            </a:outerShdw>
          </a:effectLst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აღწერილობა</a:t>
            </a:r>
            <a:endParaRPr b="0" sz="1800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"/>
          <p:cNvSpPr/>
          <p:nvPr/>
        </p:nvSpPr>
        <p:spPr>
          <a:xfrm rot="-2322416">
            <a:off x="5416200" y="2103480"/>
            <a:ext cx="2881080" cy="91548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55A11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760" rotWithShape="0" algn="tl" dir="2700000" dist="37674">
              <a:srgbClr val="000000">
                <a:alpha val="40000"/>
              </a:srgbClr>
            </a:outerShdw>
          </a:effectLst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8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განხორციელება</a:t>
            </a:r>
            <a:endParaRPr b="0" sz="1800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ka-G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1" lang="ka-G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კვლევის ინსტრუმენტების მაგალითები: კვლევის დღიური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1"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კვლევის ინსტრუმენტების მაგალითები: ფოკუს ჯგუფი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esprechung Silhouette" id="213" name="Google Shape;2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392" y="1819656"/>
            <a:ext cx="4142232" cy="414223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6"/>
          <p:cNvSpPr/>
          <p:nvPr/>
        </p:nvSpPr>
        <p:spPr>
          <a:xfrm>
            <a:off x="1039993" y="2142360"/>
            <a:ext cx="6887231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ka-G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ჯგუფური დისკუსიები 5–8 მონაწილით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ka-G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დისკუსიის ხელმძღვანელი/გიდი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ka-G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ჯგუფური ინტერაქცია და ჯგუფური დინამიკა უზრუნველყოფს უფრო ღრმად ინფორმაციას, ვიდრე ინდივიდუალური ინტერვიუები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ka-G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აუდიო ჩანაწერი, ტრანსკრიფცია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ka-G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ხარისხობრივი ანალიზი</a:t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/>
          <p:nvPr/>
        </p:nvSpPr>
        <p:spPr>
          <a:xfrm>
            <a:off x="1" y="1017444"/>
            <a:ext cx="12191760" cy="2060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285840" lvl="0" marL="28584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ka-G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აღიარეთ ბავშვები კვლევის კომპეტენტურ მონაწილეებად,  და  არა მხოლოდ ინფორმაციის ობიექტებად ან წყაროებად უფროსებისთვის </a:t>
            </a:r>
            <a:r>
              <a:rPr i="1" lang="ka-G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(Broström, 2012) </a:t>
            </a:r>
            <a:endParaRPr/>
          </a:p>
          <a:p>
            <a:pPr indent="-285840" lvl="0" marL="28584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ka-G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მიკერძოების შემცირება შესაძლებელია, როდესაც სოციალური კვლევის მეთოდები ადაპტირებულია ბავშვების მიერ კითხვის, წერისა და ენის გამოყენების შეზღუდული უნარების გათვალისწინებით.</a:t>
            </a:r>
            <a:br>
              <a:rPr lang="ka-G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ka-G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(Heinzel, 2012)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840" lvl="0" marL="28584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ka-G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კვლევა კონცენტრირებულია არა მხოლოდ ცოდნასა და უნარებზე, არამედ განწყობებზე, დამოკიდებულებებზე, აღქმასა და ღირებულებებზეც, მრავალფეროვანი  ინსტრუმენტის გამოყენებით.</a:t>
            </a:r>
            <a:br>
              <a:rPr lang="ka-G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ka-G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(Sevon et al., 2023)</a:t>
            </a:r>
            <a:endParaRPr b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0" name="Google Shape;220;p17"/>
          <p:cNvGraphicFramePr/>
          <p:nvPr/>
        </p:nvGraphicFramePr>
        <p:xfrm>
          <a:off x="861906" y="30734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{C58329AF-AC23-41F9-9ABB-174FACD2D278}</a:tableStyleId>
              </a:tblPr>
              <a:tblGrid>
                <a:gridCol w="3415025"/>
                <a:gridCol w="3526275"/>
                <a:gridCol w="3526275"/>
              </a:tblGrid>
              <a:tr h="52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a-G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ენაზე დაფუძნებული მეთოდი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a-G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ვიზუალური მეთოდი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a-G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კრეატიული მეთოდი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a-G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თამაშით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1649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52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ka-G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მაგ. ფაფით-ვინეტები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ka-G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მაგ. დასურატებული გონებრივი რუქები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ka-G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მაგ. ფოტოების გადაღება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pic>
        <p:nvPicPr>
          <p:cNvPr descr="Ein Bild, das Person, draußen, Kleidung, Baum enthält.&#10;&#10;Automatisch generierte Beschreibung" id="221" name="Google Shape;2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9068" y="3688784"/>
            <a:ext cx="2234948" cy="1681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Kleidung, Person, Menschliches Gesicht, Junge enthält.&#10;&#10;Automatisch generierte Beschreibung" id="222" name="Google Shape;22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7732" y="3747060"/>
            <a:ext cx="2471208" cy="1681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Spielzeug, draußen, Cartoon, Gelände enthält.&#10;&#10;Automatisch generierte Beschreibung" id="223" name="Google Shape;22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3904" y="3747059"/>
            <a:ext cx="3034748" cy="168161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7"/>
          <p:cNvSpPr txBox="1"/>
          <p:nvPr/>
        </p:nvSpPr>
        <p:spPr>
          <a:xfrm>
            <a:off x="865716" y="288964"/>
            <a:ext cx="10515240" cy="72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ka-GE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მაგალითი: პრაქტიკის კვლევა ბავშვებთან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294025" y="6114335"/>
            <a:ext cx="8507457" cy="743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Broström, S. (2012). Children's participation in research. International Journal of Early Years Education, 20(3), 257–269.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Heinzel, F. (2012)  Methoden der Kindheitsforschung. Ein Überblick über Forschungszugänge zur kindlichen Perspektive, Weinheim: Beltz Juventa.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Sevón,E., Mustola, M., Siippainen A. &amp; Vlasov, J. (2023) Participatory research methods with young children: a systematic literature review, Educational Review.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0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http://dx.doi.org/10.1080/09669760.2012.715407</a:t>
            </a:r>
            <a:r>
              <a:rPr lang="ka-GE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0550" y="1462869"/>
            <a:ext cx="3932261" cy="393226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8"/>
          <p:cNvSpPr txBox="1"/>
          <p:nvPr/>
        </p:nvSpPr>
        <p:spPr>
          <a:xfrm>
            <a:off x="388950" y="1225689"/>
            <a:ext cx="7821600" cy="54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940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ka-G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ფოკუს ჯგუფის მეთოდი ბავშვებისთვის ადაპტირებული ვერსიაა</a:t>
            </a:r>
            <a:endParaRPr sz="1300"/>
          </a:p>
          <a:p>
            <a:pPr indent="-27940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ka-G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თოჯინა (პაპეტი) მოქმედებს, როგორც „ყინულის დამამსხვრეველი“ და ბავშვებს აძლევს დისკუსიაში ჩასართავ მოტივაციას</a:t>
            </a:r>
            <a:endParaRPr sz="1300"/>
          </a:p>
          <a:p>
            <a:pPr indent="-27940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ka-G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თავიდან იცილებს გამოცდის-მსგავს ატმოსფეროს და მორცხვ/თავმდაბალ ბავშვებსაც კი წაახალისებს დისკუსიაში ჩასართავად </a:t>
            </a:r>
            <a:endParaRPr sz="1300"/>
          </a:p>
          <a:p>
            <a:pPr indent="-27940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ka-G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დისკუსია მიმდინარეობს დისკუსიის ხელმძღვანელის /გიდის მიხედვით</a:t>
            </a:r>
            <a:endParaRPr sz="1300"/>
          </a:p>
          <a:p>
            <a:pPr indent="-27940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ka-G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დისკუსია იწერება აუდიოჩანაწერის სახით და შესაძლებელია მისი ანალიზი მოგვიანებით</a:t>
            </a:r>
            <a:endParaRPr sz="1300"/>
          </a:p>
          <a:p>
            <a:pPr indent="-27940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ka-GE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მეთოდი განსაკუთრებით შესაფერისია ბავშვთა განწყობების, წარმოდგენების, კონცეფციებისა და უფრო რთული აზრების აღსაქმელად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8"/>
          <p:cNvSpPr txBox="1"/>
          <p:nvPr/>
        </p:nvSpPr>
        <p:spPr>
          <a:xfrm>
            <a:off x="7545929" y="5502460"/>
            <a:ext cx="363510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generated by https://raphael.app/de </a:t>
            </a:r>
            <a:endParaRPr/>
          </a:p>
        </p:txBody>
      </p:sp>
      <p:sp>
        <p:nvSpPr>
          <p:cNvPr id="233" name="Google Shape;233;p18"/>
          <p:cNvSpPr txBox="1"/>
          <p:nvPr/>
        </p:nvSpPr>
        <p:spPr>
          <a:xfrm>
            <a:off x="838380" y="137709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ka-GE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1" lang="ka-GE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კვლევა ბავშვებთან: ხელის თოჯინით (ფაფფეთ) დისკუსია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2325" y="1690200"/>
            <a:ext cx="2790995" cy="279099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9"/>
          <p:cNvSpPr txBox="1"/>
          <p:nvPr/>
        </p:nvSpPr>
        <p:spPr>
          <a:xfrm>
            <a:off x="838080" y="1568526"/>
            <a:ext cx="7345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ka-G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შეარჩიეთ მდგრადი განვითარებასთან დაკავშირებული თემა, რომლის შესწავლასაც გსურთ თქვენი კლასის ბავშვებთან ერთად.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ka-G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მოამზადეთ ინტერვიუს გეგმა ამ თემაზე ხუთი შეკითხვის საფუძველზე.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ka-G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განიხილეთ გარემო და პირობები, სადაც შესაძლებელია ინტერვიუსა და მოდერაციის ჩატარება ხელის თოჯინის დახმარებით.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ka-G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გამოსცადეთ „თოჯინით დისკუსიის“ მეთოდი თქვენს კოლეგებთან.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9"/>
          <p:cNvSpPr txBox="1"/>
          <p:nvPr/>
        </p:nvSpPr>
        <p:spPr>
          <a:xfrm>
            <a:off x="838380" y="365041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ka-GE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1" lang="ka-GE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კვლევა ბავშვებთან: ხელის თოჯინით (ფაფფეთ) დისკუსია</a:t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3244670" y="748021"/>
            <a:ext cx="4869360" cy="567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a-GE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მიმოხილვა</a:t>
            </a:r>
            <a:endParaRPr b="0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57320" y="2134274"/>
            <a:ext cx="11277360" cy="434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ka-GE" sz="2800"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კვლევა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კვლევის ციკლი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კვლევის ხარისხის კრიტერიუმი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ეთიკა </a:t>
            </a:r>
            <a:r>
              <a:rPr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კვლევაში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კვლევის პროცესი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კვლევის მეთოდები მაგალითები და ქსელები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/>
          <p:nvPr>
            <p:ph idx="1" type="body"/>
          </p:nvPr>
        </p:nvSpPr>
        <p:spPr>
          <a:xfrm>
            <a:off x="444843" y="1684352"/>
            <a:ext cx="7116350" cy="4808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2500" lnSpcReduction="10000"/>
          </a:bodyPr>
          <a:lstStyle/>
          <a:p>
            <a:pPr indent="-285750" lvl="0" marL="285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ვინიეტი არის სიტუაციის მოკლე, სტიმულირებადი აღწერა, რომელიც მიზნად ისახავს რესპონდენტების წახალისებას შეფასებების გასაკეთებლად ან შემდგომი დისკუსიის ჩასატარებლად.</a:t>
            </a:r>
            <a:endParaRPr/>
          </a:p>
          <a:p>
            <a:pPr indent="-144780" lvl="0" marL="285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მიზანშეწონილია, ბავშვებისთვის განკუთვნილი ვინიეტები სურათებით იყოს ილუსტრირებული.</a:t>
            </a:r>
            <a:endParaRPr/>
          </a:p>
          <a:p>
            <a:pPr indent="-144780" lvl="0" marL="285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ბავშვების დისკუსია იწერება აუდიო ჩანაწერის სახით და შემდგომ შეიძლება განხორციელდეს მისი ანალიზი.</a:t>
            </a:r>
            <a:endParaRPr/>
          </a:p>
          <a:p>
            <a:pPr indent="-144780" lvl="0" marL="285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ვინიეტები შესაფერისია როგორც ბავშვთა განწყობებისა და მოსაზრებების შესასწავლად, ისე იმის შესამოწმებლად, თუ რა დონემდე აქვთ მათ ათვისებული სამეცნიერო კონცეფციები.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2813" y="1687304"/>
            <a:ext cx="3777532" cy="377753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0"/>
          <p:cNvSpPr txBox="1"/>
          <p:nvPr/>
        </p:nvSpPr>
        <p:spPr>
          <a:xfrm>
            <a:off x="7718218" y="5556502"/>
            <a:ext cx="363510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generated by https://raphael.app/de </a:t>
            </a:r>
            <a:endParaRPr/>
          </a:p>
        </p:txBody>
      </p:sp>
      <p:sp>
        <p:nvSpPr>
          <p:cNvPr id="248" name="Google Shape;248;p20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ka-G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 </a:t>
            </a:r>
            <a:r>
              <a:rPr b="1" lang="ka-G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კვლევა: ვინიეტური კვლევა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 txBox="1"/>
          <p:nvPr>
            <p:ph idx="1" type="body"/>
          </p:nvPr>
        </p:nvSpPr>
        <p:spPr>
          <a:xfrm>
            <a:off x="838080" y="1419032"/>
            <a:ext cx="7653987" cy="4709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-285750" lvl="0" marL="28575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იფიქრეთ მდგრადობასთან დაკავშირებულ თემაზე და იპოვე ყოველდღიური სიტუაცია, სადაც ეს თემა აქტუალურია.</a:t>
            </a:r>
            <a:endParaRPr/>
          </a:p>
          <a:p>
            <a:pPr indent="-285750" lvl="0" marL="28575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შექმენი გადაწყვეტილების მიღების სიტუაცია, რომელშიც ადამიანს მოუწევს დაფიქრება, როგორ მოიქცეს/ იმოქმედოს.</a:t>
            </a:r>
            <a:endParaRPr/>
          </a:p>
          <a:p>
            <a:pPr indent="-285750" lvl="0" marL="28575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ვიზუალიზაციისთვის შექმენი ილუსტრაცია, რომელიც ასახავს აღნიშნულ სიტუაციას.</a:t>
            </a:r>
            <a:endParaRPr/>
          </a:p>
          <a:p>
            <a:pPr indent="-285750" lvl="0" marL="28575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ჩამოყალიბე სამი კითხვა, რომლებიც ბავშვებთან განხილვის პროცესს წაახალისებს.</a:t>
            </a:r>
            <a:endParaRPr/>
          </a:p>
          <a:p>
            <a:pPr indent="-285750" lvl="0" marL="28575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სცადე ვიგნეტის განხილვა შენს კოლეგებთან</a:t>
            </a:r>
            <a:r>
              <a:rPr b="1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54" name="Google Shape;25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1098" y="1717383"/>
            <a:ext cx="2618696" cy="261447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ka-G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1" lang="ka-G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კვლევა: ვინიეტური კვლევა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Times New Roman"/>
              <a:buNone/>
            </a:pPr>
            <a:r>
              <a:rPr b="0" lang="ka-GE" sz="1400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1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2"/>
          <p:cNvSpPr txBox="1"/>
          <p:nvPr>
            <p:ph type="title"/>
          </p:nvPr>
        </p:nvSpPr>
        <p:spPr>
          <a:xfrm>
            <a:off x="1416277" y="903556"/>
            <a:ext cx="9175605" cy="56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200"/>
              <a:t>პრაქტიკის</a:t>
            </a:r>
            <a:r>
              <a:rPr b="1" lang="ka-GE" sz="3200" strike="noStrike">
                <a:latin typeface="Calibri"/>
                <a:ea typeface="Calibri"/>
                <a:cs typeface="Calibri"/>
                <a:sym typeface="Calibri"/>
              </a:rPr>
              <a:t> კვლევის პროექტის  მაგალითი</a:t>
            </a:r>
            <a:endParaRPr b="0" sz="32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2"/>
          <p:cNvSpPr txBox="1"/>
          <p:nvPr>
            <p:ph idx="1" type="body"/>
          </p:nvPr>
        </p:nvSpPr>
        <p:spPr>
          <a:xfrm>
            <a:off x="801480" y="1735379"/>
            <a:ext cx="10589040" cy="4092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ka-GE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კონტექსტი: </a:t>
            </a:r>
            <a:endParaRPr sz="2700"/>
          </a:p>
          <a:p>
            <a:pPr indent="-22225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ka-GE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მოსწავლე (მე-9 კლასი); </a:t>
            </a:r>
            <a:endParaRPr sz="2700"/>
          </a:p>
          <a:p>
            <a:pPr indent="-22225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ka-GE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საგანი – ბიოლოგია (კვირაში სამი გაკვეთილი)</a:t>
            </a:r>
            <a:endParaRPr sz="2700"/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ka-GE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კითხვები:</a:t>
            </a:r>
            <a:endParaRPr sz="2700"/>
          </a:p>
          <a:p>
            <a:pPr indent="-22225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ka-GE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როგორ შემიძლია შევთავაზო მოსწავლეებს მეტი სივრცე თვითმართვადი, კვლევაზე ორიენტირებული სწავლისთვის?</a:t>
            </a:r>
            <a:endParaRPr sz="2700"/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ka-GE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აქტივობა: </a:t>
            </a:r>
            <a:endParaRPr sz="2700"/>
          </a:p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ka-GE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მოსწავლეების მიერ შერჩეულ თემაზე – „ტყე“ – პროექტზე დაფუძნებული სწავლების განხორციელება ერთი თვის განმავლობაში.</a:t>
            </a:r>
            <a:endParaRPr sz="2700"/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ka-G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63" name="Google Shape;263;p22"/>
          <p:cNvSpPr/>
          <p:nvPr/>
        </p:nvSpPr>
        <p:spPr>
          <a:xfrm>
            <a:off x="6004080" y="3108240"/>
            <a:ext cx="183960" cy="64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"/>
          <p:cNvSpPr txBox="1"/>
          <p:nvPr>
            <p:ph idx="1" type="body"/>
          </p:nvPr>
        </p:nvSpPr>
        <p:spPr>
          <a:xfrm>
            <a:off x="4417485" y="1578513"/>
            <a:ext cx="6914100" cy="47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ka-GE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ექსკურსია ტყეში (სკოლასთან ახლოს) რეინჯერთან ერთად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ka-GE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მოსწავლეები მუშაობენ სამ ჯგუფად:</a:t>
            </a:r>
            <a:endParaRPr/>
          </a:p>
          <a:p>
            <a:pPr indent="-498157" lvl="1" marL="5143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ka-GE" sz="3400">
                <a:latin typeface="Calibri"/>
                <a:ea typeface="Calibri"/>
                <a:cs typeface="Calibri"/>
                <a:sym typeface="Calibri"/>
              </a:rPr>
              <a:t>ტყის მცენარეების ჯგუფი</a:t>
            </a:r>
            <a:endParaRPr/>
          </a:p>
          <a:p>
            <a:pPr indent="-498157" lvl="1" marL="5143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ka-GE" sz="3400">
                <a:latin typeface="Calibri"/>
                <a:ea typeface="Calibri"/>
                <a:cs typeface="Calibri"/>
                <a:sym typeface="Calibri"/>
              </a:rPr>
              <a:t>ტყეების გადაშენები (ჰაერის დაბინძურების გამო) ჯგუფი</a:t>
            </a:r>
            <a:endParaRPr/>
          </a:p>
          <a:p>
            <a:pPr indent="-498157" lvl="1" marL="5143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ka-GE" sz="3400">
                <a:latin typeface="Calibri"/>
                <a:ea typeface="Calibri"/>
                <a:cs typeface="Calibri"/>
                <a:sym typeface="Calibri"/>
              </a:rPr>
              <a:t>სამხრეთ ამერიკის წვიმიანი ტყეების ჯგუფი</a:t>
            </a:r>
            <a:endParaRPr/>
          </a:p>
          <a:p>
            <a:pPr indent="-379412" lvl="1" marL="5143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indent="-170179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ka-GE" sz="341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მოსწავლეები ჯგუფებად  იკვლევენ თემებს  (ინფორმაციის მოძიება, ინტერვიუები ექსპერტებთან).</a:t>
            </a:r>
            <a:endParaRPr b="0" i="0" sz="341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0179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t/>
            </a:r>
            <a:endParaRPr sz="3418"/>
          </a:p>
          <a:p>
            <a:pPr indent="-163194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ka-GE" sz="321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მოსწავლეები ამზადებენ ანგარიშებს, წარმოადგენენ მათ კლასის წინაშე და მართავენ დისკუსიას.</a:t>
            </a:r>
            <a:endParaRPr sz="2618"/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6944"/>
              <a:buFont typeface="Calibri"/>
              <a:buNone/>
            </a:pPr>
            <a:r>
              <a:t/>
            </a:r>
            <a:endParaRPr b="0" i="0" sz="261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120" y="1386360"/>
            <a:ext cx="3743640" cy="479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3"/>
          <p:cNvSpPr txBox="1"/>
          <p:nvPr/>
        </p:nvSpPr>
        <p:spPr>
          <a:xfrm>
            <a:off x="1508197" y="819000"/>
            <a:ext cx="9175605" cy="56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ka-G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1" lang="ka-G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კვლევის პროექტის  მაგალითი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Times New Roman"/>
              <a:buNone/>
            </a:pPr>
            <a:r>
              <a:rPr b="0" lang="ka-GE" sz="1400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sz="1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4"/>
          <p:cNvSpPr txBox="1"/>
          <p:nvPr>
            <p:ph idx="1" type="body"/>
          </p:nvPr>
        </p:nvSpPr>
        <p:spPr>
          <a:xfrm>
            <a:off x="362857" y="1082104"/>
            <a:ext cx="10900200" cy="55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ka-G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მონაცემები</a:t>
            </a:r>
            <a:r>
              <a:rPr b="0" i="0" lang="ka-G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600"/>
          </a:p>
          <a:p>
            <a:pPr indent="-2159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ka-G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დღიურის ჩანაწერები, სტუდენტების მიმოხილვა პროექტის დასრულებისას, სტუდენტთა ანგარიშები, სტუდენტთა დაკვირვებები სხვა მასწავლებლებზე;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ka-G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მონაცემთა ანალიზი;  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ka-G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მოპაექრე მეგობრებთან (მასწავლებლის ჯგუფი) დისკუსია.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ka-G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შედეგები</a:t>
            </a:r>
            <a:r>
              <a:rPr b="0" i="0" lang="ka-G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/>
          </a:p>
          <a:p>
            <a:pPr indent="-2159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ka-G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თვითმართვადი და ავტონომიური სწავლისთვის მოსწავლეებს სჭირდებათ მკაფიო და სტრუქტურირებული ჩარჩო;</a:t>
            </a:r>
            <a:endParaRPr sz="2600"/>
          </a:p>
          <a:p>
            <a:pPr indent="-2159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ka-G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მნიშვნელოვანი აღმოჩნდა სტუდენტთა გარკვეული უნარების წინასწარი შეფასება.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ka-G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რევიზირებული გეგმა: </a:t>
            </a:r>
            <a:endParaRPr sz="2600"/>
          </a:p>
          <a:p>
            <a:pPr indent="-2159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ka-G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საკუთარი როლის მოდიფიცირება;</a:t>
            </a:r>
            <a:endParaRPr sz="2600"/>
          </a:p>
          <a:p>
            <a:pPr indent="-215900" lvl="0" marL="2286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ka-G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სასწავლო მასალის შემუშავება და შემთხვევათა კვლევის გამოქვეყნება.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ka-GE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/>
          </a:p>
        </p:txBody>
      </p:sp>
      <p:sp>
        <p:nvSpPr>
          <p:cNvPr id="277" name="Google Shape;277;p24"/>
          <p:cNvSpPr/>
          <p:nvPr/>
        </p:nvSpPr>
        <p:spPr>
          <a:xfrm>
            <a:off x="6004080" y="3108240"/>
            <a:ext cx="183960" cy="64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24"/>
          <p:cNvSpPr txBox="1"/>
          <p:nvPr/>
        </p:nvSpPr>
        <p:spPr>
          <a:xfrm>
            <a:off x="1600237" y="440949"/>
            <a:ext cx="9175605" cy="641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1"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კვლევის პროექტის  მაგალითი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 txBox="1"/>
          <p:nvPr>
            <p:ph idx="1" type="body"/>
          </p:nvPr>
        </p:nvSpPr>
        <p:spPr>
          <a:xfrm>
            <a:off x="838080" y="108585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1" i="0" lang="ka-GE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განიხილეთ შემდეგი კითხვები: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0" i="0" lang="ka-GE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რა განასხვავებს </a:t>
            </a:r>
            <a:r>
              <a:rPr lang="ka-GE" sz="2400">
                <a:solidFill>
                  <a:srgbClr val="C00000"/>
                </a:solidFill>
              </a:rPr>
              <a:t>პრაქტიკის</a:t>
            </a:r>
            <a:r>
              <a:rPr b="0" i="0" lang="ka-GE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კვლევას განათლების სხვა ტიპის კვლევისგან?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0" i="0" lang="ka-GE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რა არის</a:t>
            </a:r>
            <a:r>
              <a:rPr lang="ka-GE" sz="2400">
                <a:solidFill>
                  <a:srgbClr val="C00000"/>
                </a:solidFill>
              </a:rPr>
              <a:t> პრაქტიკის</a:t>
            </a:r>
            <a:r>
              <a:rPr b="0" i="0" lang="ka-GE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კვლევის ხარისხის კრიტერიუმები?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0" i="0" lang="ka-GE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რას უნდა მიექცეს ყურადღება </a:t>
            </a:r>
            <a:r>
              <a:rPr lang="ka-GE" sz="2400">
                <a:solidFill>
                  <a:srgbClr val="C00000"/>
                </a:solidFill>
              </a:rPr>
              <a:t>პრაქტიკის</a:t>
            </a:r>
            <a:r>
              <a:rPr b="0" i="0" lang="ka-GE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კვლევის გამოყენებისას?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ka-G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ქვემოთ მითითებული სტატია შეიძლება სასარგებლო იყოს ამ დავალების შესრულებისა და </a:t>
            </a:r>
            <a:r>
              <a:rPr lang="ka-GE" sz="1400"/>
              <a:t>პრაქტიკის</a:t>
            </a:r>
            <a:r>
              <a:rPr b="0" i="0" lang="ka-G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კვლევის შესახებ თქვენი ცოდნის გაღრმავებისთვის.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i="0" lang="ka-G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Rauch, F., Zehetmeier, S., &amp; Posch, P. (2019). Educational Action Research. In O. Zuber-Skerritt, &amp; L. Wood (Eds.), Action Learning and Action Research. Genres and Approaches (pp. 111 - 126). Bingley: Emerald Group Publishing Limited.</a:t>
            </a:r>
            <a:b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ka-GE" sz="14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https://doi.org/10.1108/978-1-78769-537-520191012</a:t>
            </a:r>
            <a:r>
              <a:rPr b="1" i="0" lang="ka-GE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1" i="0" sz="14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/>
          <p:nvPr>
            <p:ph type="title"/>
          </p:nvPr>
        </p:nvSpPr>
        <p:spPr>
          <a:xfrm>
            <a:off x="1965413" y="2133579"/>
            <a:ext cx="8737920" cy="3055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6000"/>
              <a:buFont typeface="Calibri"/>
              <a:buNone/>
            </a:pPr>
            <a:r>
              <a:rPr b="1" lang="ka-GE" sz="6000" strike="noStrike">
                <a:solidFill>
                  <a:srgbClr val="025952"/>
                </a:solidFill>
                <a:latin typeface="Calibri"/>
                <a:ea typeface="Calibri"/>
                <a:cs typeface="Calibri"/>
                <a:sym typeface="Calibri"/>
              </a:rPr>
              <a:t>კურსის რეფლექსია</a:t>
            </a:r>
            <a:endParaRPr b="0" sz="6000" strike="noStrike">
              <a:solidFill>
                <a:srgbClr val="0259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/>
          <p:nvPr>
            <p:ph idx="1" type="body"/>
          </p:nvPr>
        </p:nvSpPr>
        <p:spPr>
          <a:xfrm>
            <a:off x="838080" y="108585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i="0" lang="ka-GE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ქვემოთ მოცემული კითხვები განიხილეთ ჯგუფში: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/>
          <p:nvPr>
            <p:ph idx="1" type="body"/>
          </p:nvPr>
        </p:nvSpPr>
        <p:spPr>
          <a:xfrm>
            <a:off x="838080" y="1516920"/>
            <a:ext cx="9437580" cy="4976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აქვს თქვენს PRESS პროექტს პოტენციალი აკმაყოფილებდეს კარგი </a:t>
            </a:r>
            <a:r>
              <a:rPr lang="ka-GE" sz="2400"/>
              <a:t>პრაქტიკის</a:t>
            </a: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კვლევის კრიტერიუმებს?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კარგი </a:t>
            </a:r>
            <a:r>
              <a:rPr lang="ka-GE" sz="2400"/>
              <a:t>პრაქტიკის</a:t>
            </a: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კვლევა ემსახურება მნიშვნელობის მქონე პრაქტიკულ მიზნებს:</a:t>
            </a:r>
            <a:endParaRPr/>
          </a:p>
          <a:p>
            <a:pPr indent="-266700" lvl="0" marL="62865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მიმართულია რეალური პრობლემების გადაწყვეტისკენ და მნიშვნელობას  ანიჭებს უშუალოდ ჩართულ პირებს, რათა მათ შეიძინონ შესაბამისი ცოდნა და შეძლონ მისი სხვებთან გაზიარება;</a:t>
            </a:r>
            <a:endParaRPr/>
          </a:p>
          <a:p>
            <a:pPr indent="-266700" lvl="1" marL="62865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ka-GE" sz="2000">
                <a:latin typeface="Calibri"/>
                <a:ea typeface="Calibri"/>
                <a:cs typeface="Calibri"/>
                <a:sym typeface="Calibri"/>
              </a:rPr>
              <a:t>წარმოშობს ქმედებებს, რომლებიც დაფუძნებულია ჰუმანისტურ ღირებულებებზე;</a:t>
            </a:r>
            <a:endParaRPr/>
          </a:p>
          <a:p>
            <a:pPr indent="-266700" lvl="0" marL="6286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კარგი </a:t>
            </a:r>
            <a:r>
              <a:rPr lang="ka-GE" sz="2000"/>
              <a:t>პრაქტიკის</a:t>
            </a:r>
            <a:r>
              <a:rPr b="0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კვლევა კოლაბორაციულია;</a:t>
            </a:r>
            <a:endParaRPr/>
          </a:p>
          <a:p>
            <a:pPr indent="-266700" lvl="0" marL="6286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ka-GE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პროცესში აქტიურად ერთვებიან ის პირები, რომელთა პრობლემასაც ეხება კვლევა;</a:t>
            </a:r>
            <a:endParaRPr/>
          </a:p>
          <a:p>
            <a:pPr indent="-266700" lvl="0" marL="62865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ka-GE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თანამშრომლობა ეფუძნება ეთიკურ წესებსა და ნორმებს.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8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 strike="noStrike">
              <a:solidFill>
                <a:srgbClr val="44546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რეფლექსია</a:t>
            </a:r>
            <a:r>
              <a:rPr b="1" lang="ka-G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/>
          <p:nvPr>
            <p:ph idx="1" type="body"/>
          </p:nvPr>
        </p:nvSpPr>
        <p:spPr>
          <a:xfrm>
            <a:off x="1103850" y="1354350"/>
            <a:ext cx="9145200" cy="48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alibri"/>
              <a:buNone/>
            </a:pPr>
            <a:r>
              <a:rPr b="0" i="0" lang="ka-GE" sz="21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აქვს თქვენს PRESS პროექტს პოტენციალი აკმაყოფილებდეს კარგი </a:t>
            </a:r>
            <a:r>
              <a:rPr lang="ka-GE" sz="2120"/>
              <a:t>პრაქტიკის</a:t>
            </a:r>
            <a:r>
              <a:rPr b="0" i="0" lang="ka-GE" sz="21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კვლევის კრიტერიუმებს? </a:t>
            </a:r>
            <a:endParaRPr sz="2490"/>
          </a:p>
          <a:p>
            <a:pPr indent="-201930" lvl="0" marL="3429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t/>
            </a:r>
            <a:endParaRPr b="0" i="0" sz="21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120"/>
              <a:buFont typeface="Arial"/>
              <a:buChar char="•"/>
            </a:pPr>
            <a:r>
              <a:rPr b="0" i="0" lang="ka-GE" sz="21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კარგი </a:t>
            </a:r>
            <a:r>
              <a:rPr lang="ka-GE" sz="2120"/>
              <a:t>პრაქტიკის</a:t>
            </a:r>
            <a:r>
              <a:rPr b="0" i="0" lang="ka-GE" sz="21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კვლევა განვითარებადია:  </a:t>
            </a:r>
            <a:endParaRPr sz="2490"/>
          </a:p>
          <a:p>
            <a:pPr indent="-374650" lvl="0" marL="9144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Char char="•"/>
            </a:pPr>
            <a:r>
              <a:rPr b="0" i="0" lang="ka-GE" sz="1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იგი მოიცავს კვლევისა-და-განვითარების უწყვეტ ციკლებს;</a:t>
            </a:r>
            <a:endParaRPr b="0" i="0" sz="17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</a:pPr>
            <a:r>
              <a:rPr lang="ka-GE" sz="1750">
                <a:latin typeface="Calibri"/>
                <a:ea typeface="Calibri"/>
                <a:cs typeface="Calibri"/>
                <a:sym typeface="Calibri"/>
              </a:rPr>
              <a:t>იგი ითვალისწინებს დაინტერესებული მხარეების ხედვებს პრობლემების მართებული გადაწყვეტილებების მისაღწევად. </a:t>
            </a:r>
            <a:endParaRPr sz="2120"/>
          </a:p>
          <a:p>
            <a:pPr indent="6350" lvl="1" marL="0" rtl="0" algn="l">
              <a:spcBef>
                <a:spcPts val="1601"/>
              </a:spcBef>
              <a:spcAft>
                <a:spcPts val="0"/>
              </a:spcAft>
              <a:buClr>
                <a:srgbClr val="000000"/>
              </a:buClr>
              <a:buSzPts val="2120"/>
              <a:buFont typeface="Arial"/>
              <a:buChar char="•"/>
            </a:pPr>
            <a:r>
              <a:rPr lang="ka-GE" sz="21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კარგი </a:t>
            </a:r>
            <a:r>
              <a:rPr lang="ka-GE" sz="2120"/>
              <a:t>პრაქტიკის</a:t>
            </a:r>
            <a:r>
              <a:rPr lang="ka-GE" sz="21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კვლევა აკავშირებს თეორიასა და პრაქტიკას:</a:t>
            </a:r>
            <a:endParaRPr sz="2120"/>
          </a:p>
          <a:p>
            <a:pPr indent="-374650" lvl="1" marL="914400" rtl="0" algn="l">
              <a:spcBef>
                <a:spcPts val="1601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</a:pPr>
            <a:r>
              <a:rPr lang="ka-GE" sz="1750">
                <a:latin typeface="Calibri"/>
                <a:ea typeface="Calibri"/>
                <a:cs typeface="Calibri"/>
                <a:sym typeface="Calibri"/>
              </a:rPr>
              <a:t>იგი ქმნის ბალანსს ქმედებასა და რეფლექსიას შორის;</a:t>
            </a:r>
            <a:endParaRPr sz="2120"/>
          </a:p>
          <a:p>
            <a:pPr indent="-374650" lvl="1" marL="914400" rtl="0" algn="l">
              <a:spcBef>
                <a:spcPts val="1601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</a:pPr>
            <a:r>
              <a:rPr lang="ka-GE" sz="1750">
                <a:latin typeface="Calibri"/>
                <a:ea typeface="Calibri"/>
                <a:cs typeface="Calibri"/>
                <a:sym typeface="Calibri"/>
              </a:rPr>
              <a:t>თეორიულ ცოდნის გენერირებით, უზრუნველყოფს პრობლემების გადაჭრის გზებს და ხელს უწყობს პრაქტიკული მხარეების გაუმჯობესებას </a:t>
            </a:r>
            <a:endParaRPr sz="2120"/>
          </a:p>
        </p:txBody>
      </p:sp>
      <p:sp>
        <p:nvSpPr>
          <p:cNvPr id="308" name="Google Shape;308;p29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 strike="noStrike">
              <a:solidFill>
                <a:srgbClr val="44546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29"/>
          <p:cNvSpPr txBox="1"/>
          <p:nvPr/>
        </p:nvSpPr>
        <p:spPr>
          <a:xfrm>
            <a:off x="838355" y="44089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რეფლექსია</a:t>
            </a:r>
            <a:r>
              <a:rPr b="1" lang="ka-G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900"/>
              <a:t>პრაქტიკის</a:t>
            </a:r>
            <a:r>
              <a:rPr b="1" lang="ka-GE" sz="39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კვლევა</a:t>
            </a:r>
            <a:endParaRPr b="0" sz="39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525041" y="1884640"/>
            <a:ext cx="10363675" cy="447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1" i="0" lang="ka-G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კვლევა</a:t>
            </a:r>
            <a:r>
              <a:rPr b="0" i="0" lang="ka-G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არის სოციალური სიტუაციის შესწავლა, რომელიც ხორციელდება იმ პირების მიერ, რომლებიც უშუალოდ მონაწილეობენ ამ სიტუაციაში, მიზნად ისახავს როგორც მათი პრაქტიკის გაუმჯობესებას, ასევე მათი ცოდნის ხარისხის ამაღლებას.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ka-G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(Winter &amp; Munn-Giddings, 2001)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კვლევის ინტერესი ემსახურება პრაქტიკული ინტერესების გაძლიერებას.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954924" y="6215961"/>
            <a:ext cx="61368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Winter, R.,Munn-Giddings, C. (2001) A Handbook for Action Research in Health and Social Care. London: Routledge.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"/>
          <p:cNvSpPr txBox="1"/>
          <p:nvPr>
            <p:ph idx="1" type="body"/>
          </p:nvPr>
        </p:nvSpPr>
        <p:spPr>
          <a:xfrm>
            <a:off x="838080" y="108585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i="0" lang="ka-GE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გაითვალისწინეთ შემდეგი კითხვები და აირჩიეთ საკუთარი თვითშეფასება შემდეგი სკალის მიხედვით: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1" i="0" lang="ka-GE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არ ვარ დარწმუნებული – ვარ ცოტათი დარწმუნებული –  ვარ შედარებით დარწმუნებული –  ვარ დარწმუნებული</a:t>
            </a:r>
            <a:endParaRPr b="1" i="0" sz="2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"/>
          <p:cNvSpPr txBox="1"/>
          <p:nvPr>
            <p:ph idx="1" type="body"/>
          </p:nvPr>
        </p:nvSpPr>
        <p:spPr>
          <a:xfrm>
            <a:off x="1161000" y="1610460"/>
            <a:ext cx="8543160" cy="4859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269"/>
              <a:buFont typeface="Calibri"/>
              <a:buNone/>
            </a:pPr>
            <a:r>
              <a:rPr b="0" i="0" lang="ka-GE" sz="2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დარწმუნებული ვარ..…</a:t>
            </a:r>
            <a:endParaRPr b="0" i="0" sz="241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269"/>
              <a:buFont typeface="Calibri"/>
              <a:buNone/>
            </a:pPr>
            <a:r>
              <a:t/>
            </a:r>
            <a:endParaRPr sz="2417"/>
          </a:p>
          <a:p>
            <a:pPr indent="-309478" lvl="0" marL="3429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ka-GE" sz="2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მდგრადი განვითარების და განათლება მდგრადი განვითარებისთვის (ESD) ძირითად თეორიებში.</a:t>
            </a:r>
            <a:endParaRPr sz="2817"/>
          </a:p>
          <a:p>
            <a:pPr indent="-309478" lvl="0" marL="3429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ka-GE" sz="2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ჩემი სასწავლო პროცესის ორიენტირებაში ESD-ზე საერთაშორისო და ეროვნული პოლიტიკისა და კარგი პრაქტიკის მაგალითების მიხედვით.</a:t>
            </a:r>
            <a:endParaRPr sz="2817"/>
          </a:p>
          <a:p>
            <a:pPr indent="-309478" lvl="0" marL="3429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ka-GE" sz="2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სხვადასხვა სახის მედიის გამოყენებაში ჩემს მომავალ სასწავლო პროცესში ESD-ისათვის.</a:t>
            </a:r>
            <a:endParaRPr sz="2817"/>
          </a:p>
          <a:p>
            <a:pPr indent="-309478" lvl="0" marL="3429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ka-GE" sz="2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არაფორმალური სასწავლო რესურსებისა და ქსელების იდენტიფიცირებასა და გამოყენებაში ESD-ის სწავლების გასაუმჯობესებლად.</a:t>
            </a:r>
            <a:endParaRPr sz="2817"/>
          </a:p>
          <a:p>
            <a:pPr indent="-309478" lvl="0" marL="3429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ka-GE" sz="241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ჩემს მომავალ მოსწავლეებში მდგრადობაზე-ორიენტირებული-პროექტებზე-დაფუძნებული სწავლების ინიცირებასა და ხელმძღვანელობაში.</a:t>
            </a:r>
            <a:endParaRPr b="0" i="0" sz="241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1"/>
          <p:cNvSpPr/>
          <p:nvPr/>
        </p:nvSpPr>
        <p:spPr>
          <a:xfrm>
            <a:off x="6004080" y="3108240"/>
            <a:ext cx="1836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 strike="noStrike">
              <a:solidFill>
                <a:srgbClr val="44546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3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რელექსია II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/>
          <p:nvPr>
            <p:ph type="title"/>
          </p:nvPr>
        </p:nvSpPr>
        <p:spPr>
          <a:xfrm>
            <a:off x="2154600" y="1240200"/>
            <a:ext cx="8738280" cy="3056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b="1" lang="ka-GE" sz="3600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ka-GE" sz="3600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a-GE" sz="3600"/>
              <a:t>გამოიკვლიეთ შემდეგი ქსელები პრა კვლევის მიზნით.“</a:t>
            </a:r>
            <a:endParaRPr b="0" sz="36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2"/>
          <p:cNvSpPr/>
          <p:nvPr/>
        </p:nvSpPr>
        <p:spPr>
          <a:xfrm>
            <a:off x="2154600" y="3821468"/>
            <a:ext cx="7782840" cy="2245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CARN: </a:t>
            </a:r>
            <a:r>
              <a:rPr lang="ka-GE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https://www.carn.org.uk/</a:t>
            </a:r>
            <a:br>
              <a:rPr lang="ka-GE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ka-GE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ALARA: </a:t>
            </a:r>
            <a:r>
              <a:rPr lang="ka-GE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https://www.alarassociation.org/</a:t>
            </a:r>
            <a:br>
              <a:rPr lang="ka-GE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ka-GE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https://www.alarassociation.org/networks/around-the-world/europe</a:t>
            </a:r>
            <a:br>
              <a:rPr lang="ka-GE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ka-GE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ARNA: </a:t>
            </a:r>
            <a:r>
              <a:rPr lang="ka-GE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https://www.arnaconnect.org/</a:t>
            </a:r>
            <a:r>
              <a:rPr lang="ka-GE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800"/>
              <a:t>პრაქტიკის</a:t>
            </a:r>
            <a:r>
              <a:rPr b="1" lang="ka-GE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კვლევა</a:t>
            </a:r>
            <a:endParaRPr b="0" sz="38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838080" y="1517205"/>
            <a:ext cx="10515240" cy="4802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5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ka-G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0" i="0" lang="ka-G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კვლევა ხორციელდება იმ პირების მიერ (მაგალითად, მასწავლებლები), რომლებიც უშუალოდ არიან დაკავშირებული საკვლევ სოციალურ სიტუაციასთან (მაგალითად, მეცნიერების სწავლება და სწავლა).</a:t>
            </a:r>
            <a:endParaRPr sz="1100"/>
          </a:p>
          <a:p>
            <a:pPr indent="-2095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ka-G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0" i="0" lang="ka-G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კვლევა იწყება პრაქტიკული კითხვებიდან, რომლებიც წარმოიშობა ყოველდღიური სასწავლო/საგანმანათლებლო საქმიანობისას. </a:t>
            </a:r>
            <a:endParaRPr sz="1100"/>
          </a:p>
          <a:p>
            <a:pPr indent="-2095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ka-G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0" i="0" lang="ka-G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კვლევა სთავაზობს მარტივ მეთოდებსა და სტრატეგიებს საკუთარი პრაქტიკის შესასწავლად და განვითარებისთვის, მაგალითად: დღიურები, დაკვირვების პროფილები, ინტერვიუები, მარტივი კითხვარები — რაც უზრუნველყოფს რესურსებისა და შედეგების გონივრულ თანაფარდობას. </a:t>
            </a:r>
            <a:endParaRPr sz="1100"/>
          </a:p>
          <a:p>
            <a:pPr indent="-20955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ka-G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0" i="0" lang="ka-G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კვლევა ხასიათდება ინდივიდუალური შედეგების პროფესიულ დისკურსში ინტეგრირებით და მასწავლებელთა ცოდნის საჯაროდ გაზიარებით.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/>
              <a:t>პრაქტიკის</a:t>
            </a:r>
            <a:r>
              <a:rPr b="1" lang="ka-GE" sz="44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კვლევის პრინციპები</a:t>
            </a:r>
            <a:endParaRPr b="0" sz="4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593124" y="1825560"/>
            <a:ext cx="10760196" cy="46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5840" lvl="0" marL="28584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პრაქტიკოსები მონაწილეობენ პრაქტიკის სისტემატურ ანალიზსა და რეფლექსიაში</a:t>
            </a:r>
            <a:endParaRPr/>
          </a:p>
          <a:p>
            <a:pPr indent="-285840" lvl="0" marL="28584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აერთიანებს განვითარების მიზანსა და კვლევის ინტერესს</a:t>
            </a:r>
            <a:endParaRPr/>
          </a:p>
          <a:p>
            <a:pPr indent="-285840" lvl="0" marL="28584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წარმოადგენს ციკლურ და ინერაქტიულ  მიდგომას</a:t>
            </a:r>
            <a:endParaRPr/>
          </a:p>
          <a:p>
            <a:pPr indent="-285840" lvl="0" marL="28584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განიხილავს იმპლიციტურ/ნაგულისხმევ თეორიებს</a:t>
            </a:r>
            <a:endParaRPr/>
          </a:p>
          <a:p>
            <a:pPr indent="-285840" lvl="0" marL="28584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იყენებს განსხვავებული პერსპექტივების სინოპსს (შეკრებას/ შეჯამებას)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0" i="0" lang="ka-G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6004080" y="3108240"/>
            <a:ext cx="183960" cy="64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44546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2152800" y="155664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0880" lvl="0" marL="380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საწყისი წერტილის პოვნა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0880" lvl="0" marL="3808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საკვლევი კითხვების განსაზღვრა</a:t>
            </a:r>
            <a:endParaRPr/>
          </a:p>
          <a:p>
            <a:pPr indent="-380880" lvl="0" marL="3808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მეთოდების შერჩევა</a:t>
            </a:r>
            <a:endParaRPr/>
          </a:p>
          <a:p>
            <a:pPr indent="-380880" lvl="0" marL="3808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მონაცემების შეგროვება</a:t>
            </a:r>
            <a:endParaRPr/>
          </a:p>
          <a:p>
            <a:pPr indent="-380880" lvl="0" marL="3808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მონაცემების ანალიზი</a:t>
            </a:r>
            <a:endParaRPr/>
          </a:p>
          <a:p>
            <a:pPr indent="-380880" lvl="0" marL="3808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პრაქტიკაში დანერგვა</a:t>
            </a:r>
            <a:endParaRPr/>
          </a:p>
          <a:p>
            <a:pPr indent="-380880" lvl="0" marL="3808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…. შესაძლოა შემდგომი ეტაპი ….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0880" lvl="0" marL="3808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შედეგების გამოქვეყნება</a:t>
            </a: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1" i="0" lang="ka-GE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კვლევის პროცესი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1828800" y="5984862"/>
            <a:ext cx="650365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ARTIST Consortium (Eds.) (2019). The ARTIST Guidebook - A Guidebook to Prepare and Conduct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Workshops on Action Research in Science Teacher Education.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http://idn.digitale-medien.uni-bremen.de/Artist/Material/Guidebook_eng.pdf</a:t>
            </a: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838080" y="115920"/>
            <a:ext cx="11353680" cy="127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lang="ka-GE" sz="3400">
                <a:solidFill>
                  <a:schemeClr val="dk2"/>
                </a:solidFill>
              </a:rPr>
              <a:t>პრაქტიკის </a:t>
            </a:r>
            <a:r>
              <a:rPr b="1" lang="ka-GE" sz="3400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კვლევის ციკლი</a:t>
            </a:r>
            <a:endParaRPr b="0" sz="3400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0" i="0" lang="ka-G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6004080" y="3108240"/>
            <a:ext cx="183960" cy="64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44546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8359" y="1352842"/>
            <a:ext cx="6723720" cy="4551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34" name="Google Shape;134;p7"/>
          <p:cNvSpPr/>
          <p:nvPr/>
        </p:nvSpPr>
        <p:spPr>
          <a:xfrm>
            <a:off x="5131558" y="1388880"/>
            <a:ext cx="872522" cy="3989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გეგმა</a:t>
            </a:r>
            <a:endParaRPr/>
          </a:p>
        </p:txBody>
      </p:sp>
      <p:sp>
        <p:nvSpPr>
          <p:cNvPr id="135" name="Google Shape;135;p7"/>
          <p:cNvSpPr/>
          <p:nvPr/>
        </p:nvSpPr>
        <p:spPr>
          <a:xfrm>
            <a:off x="7484060" y="3549911"/>
            <a:ext cx="1502324" cy="3759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მოქმედება</a:t>
            </a:r>
            <a:endParaRPr/>
          </a:p>
        </p:txBody>
      </p:sp>
      <p:sp>
        <p:nvSpPr>
          <p:cNvPr id="136" name="Google Shape;136;p7"/>
          <p:cNvSpPr/>
          <p:nvPr/>
        </p:nvSpPr>
        <p:spPr>
          <a:xfrm>
            <a:off x="5131558" y="5505158"/>
            <a:ext cx="1434355" cy="3559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დაკვირვება</a:t>
            </a:r>
            <a:endParaRPr/>
          </a:p>
        </p:txBody>
      </p:sp>
      <p:sp>
        <p:nvSpPr>
          <p:cNvPr id="137" name="Google Shape;137;p7"/>
          <p:cNvSpPr/>
          <p:nvPr/>
        </p:nvSpPr>
        <p:spPr>
          <a:xfrm>
            <a:off x="2501543" y="3579910"/>
            <a:ext cx="1708910" cy="3459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რეფლექსია</a:t>
            </a:r>
            <a:endParaRPr/>
          </a:p>
        </p:txBody>
      </p:sp>
      <p:sp>
        <p:nvSpPr>
          <p:cNvPr id="138" name="Google Shape;138;p7"/>
          <p:cNvSpPr/>
          <p:nvPr/>
        </p:nvSpPr>
        <p:spPr>
          <a:xfrm>
            <a:off x="4353637" y="2934270"/>
            <a:ext cx="2592382" cy="17804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</a:t>
            </a: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კვლევის ციკლი</a:t>
            </a: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7446014" y="4603145"/>
            <a:ext cx="2061271" cy="7742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გამოცდა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შეგროვება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კითხვების დასმა </a:t>
            </a: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2144732" y="4603145"/>
            <a:ext cx="1708910" cy="7742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ანალიზი</a:t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მოხსენება</a:t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გაზიარება</a:t>
            </a:r>
            <a:endParaRPr/>
          </a:p>
        </p:txBody>
      </p:sp>
      <p:sp>
        <p:nvSpPr>
          <p:cNvPr id="141" name="Google Shape;141;p7"/>
          <p:cNvSpPr/>
          <p:nvPr/>
        </p:nvSpPr>
        <p:spPr>
          <a:xfrm>
            <a:off x="1561688" y="1870106"/>
            <a:ext cx="2253908" cy="1089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შეფასება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განხორციელება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ხელახლა დათვალიერება</a:t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7484059" y="1875903"/>
            <a:ext cx="2176270" cy="873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იდენტიფიცირება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ინფორმირება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ანალიზი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3174124" y="6292905"/>
            <a:ext cx="515833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ARTIST Consortium (Eds.) (2019). The ARTIST Guidebook - A Guidebook to Prepare and Conduct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Workshops on Action Research in Science Teacher Education.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http://idn.digitale-medien.uni-bremen.de/Artist/Material/Guidebook_eng.pdf</a:t>
            </a:r>
            <a:r>
              <a:rPr b="0" i="0" lang="ka-GE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7112000" y="0"/>
            <a:ext cx="4973560" cy="56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lang="ka-GE" sz="2800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საწყისი წერტილის პოვნა</a:t>
            </a:r>
            <a:endParaRPr sz="4000"/>
          </a:p>
        </p:txBody>
      </p:sp>
      <p:sp>
        <p:nvSpPr>
          <p:cNvPr id="149" name="Google Shape;149;p8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0" i="0" lang="ka-G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6004080" y="3108240"/>
            <a:ext cx="183960" cy="64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44546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8"/>
          <p:cNvSpPr/>
          <p:nvPr/>
        </p:nvSpPr>
        <p:spPr>
          <a:xfrm>
            <a:off x="2152800" y="155664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პედაგოგიური შეკითხვა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დიდაქტიკური შეკითხვა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შინაარსობრივი შეკითხვა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ცვლილების სურვილი / საჭიროება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პირადი ინტერესი / ცნობისმოყვარეობა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ინდივიდუალური გამოცდილება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ka-G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(ლოკალურად) რელევანტური თემა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type="title"/>
          </p:nvPr>
        </p:nvSpPr>
        <p:spPr>
          <a:xfrm>
            <a:off x="4209143" y="0"/>
            <a:ext cx="7982617" cy="567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lang="ka-GE" sz="2800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კვლევითი კითხვების იდენტიფიცირება </a:t>
            </a:r>
            <a:endParaRPr b="0" sz="28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9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b="0" i="0" lang="ka-GE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6004080" y="3108240"/>
            <a:ext cx="183960" cy="64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44546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2174357" y="1253340"/>
            <a:ext cx="7982617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a-G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საკვანძო  კითხვები: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მინდა გავაუმჯობესო...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აღფრთოვანებული ვარ …-ით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ნამდვილად მაინტერესებს...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რაღაც, რაც ჩეი აზრით ვფიქრობ, ნამდვილად შეცვლის სიტუაციას, არის...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ka-G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რაღაც, რისი შეცვლაც ნამდვილად მსურს, არის ....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2023-11-09T10:04:11Z</dcterms:created>
  <dc:creator>reviewer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1.0</vt:r8>
  </property>
  <property fmtid="{D5CDD505-2E9C-101B-9397-08002B2CF9AE}" pid="3" name="PresentationFormat">
    <vt:lpwstr>Breitbild</vt:lpwstr>
  </property>
  <property fmtid="{D5CDD505-2E9C-101B-9397-08002B2CF9AE}" pid="4" name="Slides">
    <vt:r8>19.0</vt:r8>
  </property>
</Properties>
</file>