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7"/>
  </p:notesMasterIdLst>
  <p:sldIdLst>
    <p:sldId id="256" r:id="rId5"/>
    <p:sldId id="282" r:id="rId6"/>
    <p:sldId id="283" r:id="rId7"/>
    <p:sldId id="291" r:id="rId8"/>
    <p:sldId id="290" r:id="rId9"/>
    <p:sldId id="261" r:id="rId10"/>
    <p:sldId id="258" r:id="rId11"/>
    <p:sldId id="262" r:id="rId12"/>
    <p:sldId id="263" r:id="rId13"/>
    <p:sldId id="264" r:id="rId14"/>
    <p:sldId id="259" r:id="rId15"/>
    <p:sldId id="260" r:id="rId16"/>
    <p:sldId id="265" r:id="rId17"/>
    <p:sldId id="266" r:id="rId18"/>
    <p:sldId id="267" r:id="rId19"/>
    <p:sldId id="284" r:id="rId20"/>
    <p:sldId id="268" r:id="rId21"/>
    <p:sldId id="276" r:id="rId22"/>
    <p:sldId id="277" r:id="rId23"/>
    <p:sldId id="278" r:id="rId24"/>
    <p:sldId id="279" r:id="rId25"/>
    <p:sldId id="269" r:id="rId26"/>
    <p:sldId id="270" r:id="rId27"/>
    <p:sldId id="271" r:id="rId28"/>
    <p:sldId id="280" r:id="rId29"/>
    <p:sldId id="286" r:id="rId30"/>
    <p:sldId id="287" r:id="rId31"/>
    <p:sldId id="272" r:id="rId32"/>
    <p:sldId id="285" r:id="rId33"/>
    <p:sldId id="289" r:id="rId34"/>
    <p:sldId id="288" r:id="rId35"/>
    <p:sldId id="281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67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68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69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8F4AB368-77B7-4D82-BB9E-3F1E7B29D8F6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AT" sz="1200" b="0" strike="noStrike" spc="-1">
                <a:solidFill>
                  <a:srgbClr val="000000"/>
                </a:solidFill>
                <a:latin typeface="Arial"/>
                <a:ea typeface="MS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5F35CF-2946-4850-BCE9-316A6C77D2E6}" type="slidenum">
              <a:rPr lang="de-AT" sz="1200" b="0" strike="noStrike" spc="-1">
                <a:solidFill>
                  <a:srgbClr val="000000"/>
                </a:solidFill>
                <a:latin typeface="Arial"/>
                <a:ea typeface="MS Gothic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 Box 1"/>
          <p:cNvSpPr/>
          <p:nvPr/>
        </p:nvSpPr>
        <p:spPr>
          <a:xfrm>
            <a:off x="960480" y="687240"/>
            <a:ext cx="4936320" cy="342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4240" tIns="42120" rIns="84240" bIns="4212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+mn-e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344840"/>
            <a:ext cx="5477760" cy="419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AT" sz="1200" b="0" strike="noStrike" spc="-1">
                <a:solidFill>
                  <a:srgbClr val="000000"/>
                </a:solidFill>
                <a:latin typeface="Arial"/>
                <a:ea typeface="MS 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5F35CF-2946-4850-BCE9-316A6C77D2E6}" type="slidenum">
              <a:rPr lang="de-AT" sz="1200" b="0" strike="noStrike" spc="-1">
                <a:solidFill>
                  <a:srgbClr val="000000"/>
                </a:solidFill>
                <a:latin typeface="Arial"/>
                <a:ea typeface="MS Gothic"/>
              </a:rPr>
              <a:t>26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 Box 1"/>
          <p:cNvSpPr/>
          <p:nvPr/>
        </p:nvSpPr>
        <p:spPr>
          <a:xfrm>
            <a:off x="960480" y="687240"/>
            <a:ext cx="4936320" cy="342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4240" tIns="42120" rIns="84240" bIns="4212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+mn-e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344840"/>
            <a:ext cx="5477760" cy="419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72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A88CF0-24AF-407F-B1E1-BF15624005D4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chnitts-&#10;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5BD7568-E613-4D8B-940A-2F2BEFC5EC65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E329C78-2D1B-4A98-8625-69704D1A0854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gleich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8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E6060A6-EC70-4D49-83DD-053803882972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CBCD3D0-C242-4EEA-9007-400B62896B61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mit 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32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4882320-12C2-42BC-B3DB-542F82A4E35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 mit Überschrif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32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495E170-9F25-4ADB-9965-6BAEF9B0D3B0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A3BFE22-9921-4D4A-A6DC-566C7DCD49B0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F6F4E6C-E350-4B94-BA3E-7495D1A3B651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36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520" cy="58111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E4188E5-7E12-4635-9F11-A205655654DE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nutzerdefiniertes Layou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06440" y="241200"/>
            <a:ext cx="11467440" cy="1132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dk1"/>
                </a:solidFill>
                <a:latin typeface="Calibri Light"/>
              </a:rPr>
              <a:t>Titelmasterformat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chemeClr val="dk1"/>
                </a:solidFill>
                <a:latin typeface="Calibri"/>
              </a:rPr>
              <a:t>Formatvorlagen des Textmasters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chemeClr val="dk1"/>
                </a:solidFill>
                <a:latin typeface="Calibri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chemeClr val="dk1"/>
                </a:solidFill>
                <a:latin typeface="Calibri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chemeClr val="dk1"/>
                </a:solidFill>
                <a:latin typeface="Calibri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1A3175-04A4-405A-83EA-F5321C25A098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80/09669760.2012.715407" TargetMode="Externa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8/978-1-78769-537-520191012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rassociation.org/" TargetMode="External"/><Relationship Id="rId2" Type="http://schemas.openxmlformats.org/officeDocument/2006/relationships/hyperlink" Target="https://www.carn.org.uk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arnaconnect.org/" TargetMode="External"/><Relationship Id="rId4" Type="http://schemas.openxmlformats.org/officeDocument/2006/relationships/hyperlink" Target="https://www.alarassociation.org/networks/around-the-world/europ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dn.digitale-medien.uni-bremen.de/Artist/Material/Guidebook_eng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727040" y="2490930"/>
            <a:ext cx="8737920" cy="3055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AT" sz="6000" b="1" strike="noStrike" spc="-1" dirty="0">
                <a:solidFill>
                  <a:srgbClr val="025952"/>
                </a:solidFill>
                <a:latin typeface="+mn-lt"/>
              </a:rPr>
              <a:t>Action Research:</a:t>
            </a:r>
            <a:br>
              <a:rPr sz="6000" dirty="0">
                <a:solidFill>
                  <a:srgbClr val="025952"/>
                </a:solidFill>
                <a:latin typeface="+mn-lt"/>
              </a:rPr>
            </a:br>
            <a:r>
              <a:rPr lang="de-AT" sz="6000" b="1" strike="noStrike" spc="-1" dirty="0" err="1">
                <a:solidFill>
                  <a:srgbClr val="025952"/>
                </a:solidFill>
                <a:latin typeface="+mn-lt"/>
              </a:rPr>
              <a:t>Theoretical</a:t>
            </a:r>
            <a:r>
              <a:rPr lang="de-AT" sz="6000" b="1" strike="noStrike" spc="-1" dirty="0">
                <a:solidFill>
                  <a:srgbClr val="025952"/>
                </a:solidFill>
                <a:latin typeface="+mn-lt"/>
              </a:rPr>
              <a:t> </a:t>
            </a:r>
            <a:r>
              <a:rPr lang="de-AT" sz="6000" b="1" strike="noStrike" spc="-1" dirty="0" err="1">
                <a:solidFill>
                  <a:srgbClr val="025952"/>
                </a:solidFill>
                <a:latin typeface="+mn-lt"/>
              </a:rPr>
              <a:t>Concepts</a:t>
            </a:r>
            <a:r>
              <a:rPr lang="de-AT" sz="6000" b="1" strike="noStrike" spc="-1" dirty="0">
                <a:solidFill>
                  <a:srgbClr val="025952"/>
                </a:solidFill>
                <a:latin typeface="+mn-lt"/>
              </a:rPr>
              <a:t>, </a:t>
            </a:r>
            <a:r>
              <a:rPr lang="de-AT" sz="6000" b="1" strike="noStrike" spc="-1" dirty="0" err="1">
                <a:solidFill>
                  <a:srgbClr val="025952"/>
                </a:solidFill>
                <a:latin typeface="+mn-lt"/>
              </a:rPr>
              <a:t>Practical</a:t>
            </a:r>
            <a:r>
              <a:rPr lang="de-AT" sz="6000" b="1" strike="noStrike" spc="-1" dirty="0">
                <a:solidFill>
                  <a:srgbClr val="025952"/>
                </a:solidFill>
                <a:latin typeface="+mn-lt"/>
              </a:rPr>
              <a:t> </a:t>
            </a:r>
            <a:r>
              <a:rPr lang="de-AT" sz="6000" b="1" strike="noStrike" spc="-1" dirty="0" err="1">
                <a:solidFill>
                  <a:srgbClr val="025952"/>
                </a:solidFill>
                <a:latin typeface="+mn-lt"/>
              </a:rPr>
              <a:t>Examples</a:t>
            </a:r>
            <a:r>
              <a:rPr lang="de-AT" sz="6000" b="1" strike="noStrike" spc="-1" dirty="0">
                <a:solidFill>
                  <a:srgbClr val="025952"/>
                </a:solidFill>
                <a:latin typeface="+mn-lt"/>
              </a:rPr>
              <a:t>, and a Base </a:t>
            </a:r>
            <a:r>
              <a:rPr lang="de-AT" sz="6000" b="1" strike="noStrike" spc="-1" dirty="0" err="1">
                <a:solidFill>
                  <a:srgbClr val="025952"/>
                </a:solidFill>
                <a:latin typeface="+mn-lt"/>
              </a:rPr>
              <a:t>to</a:t>
            </a:r>
            <a:r>
              <a:rPr lang="de-AT" sz="6000" b="1" strike="noStrike" spc="-1" dirty="0">
                <a:solidFill>
                  <a:srgbClr val="025952"/>
                </a:solidFill>
                <a:latin typeface="+mn-lt"/>
              </a:rPr>
              <a:t> </a:t>
            </a:r>
            <a:r>
              <a:rPr lang="de-AT" sz="6000" b="1" strike="noStrike" spc="-1" dirty="0" err="1">
                <a:solidFill>
                  <a:srgbClr val="025952"/>
                </a:solidFill>
                <a:latin typeface="+mn-lt"/>
              </a:rPr>
              <a:t>Reflect</a:t>
            </a:r>
            <a:r>
              <a:rPr lang="de-AT" sz="6000" b="1" strike="noStrike" spc="-1" dirty="0">
                <a:solidFill>
                  <a:srgbClr val="025952"/>
                </a:solidFill>
                <a:latin typeface="+mn-lt"/>
              </a:rPr>
              <a:t> </a:t>
            </a:r>
            <a:r>
              <a:rPr lang="de-AT" sz="6000" b="1" strike="noStrike" spc="-1" dirty="0" err="1">
                <a:solidFill>
                  <a:srgbClr val="025952"/>
                </a:solidFill>
                <a:latin typeface="+mn-lt"/>
              </a:rPr>
              <a:t>your</a:t>
            </a:r>
            <a:r>
              <a:rPr lang="de-AT" sz="6000" b="1" strike="noStrike" spc="-1" dirty="0">
                <a:solidFill>
                  <a:srgbClr val="025952"/>
                </a:solidFill>
                <a:latin typeface="+mn-lt"/>
              </a:rPr>
              <a:t> PRESS- Projects </a:t>
            </a:r>
            <a:br>
              <a:rPr lang="de-AT" sz="6000" b="1" strike="noStrike" spc="-1" dirty="0">
                <a:solidFill>
                  <a:srgbClr val="025952"/>
                </a:solidFill>
                <a:latin typeface="+mn-lt"/>
              </a:rPr>
            </a:br>
            <a:endParaRPr lang="de-DE" sz="6000" b="0" strike="noStrike" spc="-1" dirty="0">
              <a:solidFill>
                <a:srgbClr val="02595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2"/>
          <p:cNvSpPr>
            <a:spLocks noGrp="1"/>
          </p:cNvSpPr>
          <p:nvPr>
            <p:ph type="dt" idx="4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97" name="Rectangle 3"/>
          <p:cNvSpPr/>
          <p:nvPr/>
        </p:nvSpPr>
        <p:spPr>
          <a:xfrm>
            <a:off x="1490151" y="1690200"/>
            <a:ext cx="7985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strike="noStrike" spc="-1" dirty="0">
                <a:solidFill>
                  <a:srgbClr val="000000"/>
                </a:solidFill>
                <a:latin typeface="Calibri"/>
              </a:rPr>
              <a:t>If my action research will be successful, the benefit will be …</a:t>
            </a:r>
            <a:endParaRPr lang="de-DE" sz="2800" strike="noStrike" spc="-1" dirty="0">
              <a:solidFill>
                <a:srgbClr val="000000"/>
              </a:solidFill>
              <a:latin typeface="Calibri"/>
            </a:endParaRPr>
          </a:p>
          <a:p>
            <a:pPr marL="838080" lvl="1" indent="-38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for me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838080" lvl="1" indent="-38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for my students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838080" lvl="1" indent="-38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for my colleagues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838080" lvl="1" indent="-38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for …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D26E2FA-7709-8642-0A52-B5C5950C298A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Benefit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of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Action Research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4"/>
          <p:cNvSpPr/>
          <p:nvPr/>
        </p:nvSpPr>
        <p:spPr>
          <a:xfrm>
            <a:off x="1129274" y="1690200"/>
            <a:ext cx="7399091" cy="2214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chemeClr val="dk1"/>
                </a:solidFill>
                <a:latin typeface="Calibri"/>
              </a:rPr>
              <a:t>Epistemological</a:t>
            </a:r>
            <a:r>
              <a:rPr lang="de-DE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chemeClr val="dk1"/>
                </a:solidFill>
                <a:latin typeface="Calibri"/>
              </a:rPr>
              <a:t>quality</a:t>
            </a:r>
            <a:r>
              <a:rPr lang="de-DE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chemeClr val="dk1"/>
                </a:solidFill>
                <a:latin typeface="Calibri"/>
              </a:rPr>
              <a:t>criteria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de-DE" sz="2800" spc="-1" dirty="0" err="1">
                <a:solidFill>
                  <a:schemeClr val="dk1"/>
                </a:solidFill>
                <a:latin typeface="Calibri"/>
              </a:rPr>
              <a:t>P</a:t>
            </a:r>
            <a:r>
              <a:rPr lang="de-DE" sz="2800" b="0" strike="noStrike" spc="-1" dirty="0" err="1">
                <a:solidFill>
                  <a:schemeClr val="dk1"/>
                </a:solidFill>
                <a:latin typeface="Calibri"/>
              </a:rPr>
              <a:t>ragmatic</a:t>
            </a:r>
            <a:r>
              <a:rPr lang="de-DE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chemeClr val="dk1"/>
                </a:solidFill>
                <a:latin typeface="Calibri"/>
              </a:rPr>
              <a:t>quality</a:t>
            </a:r>
            <a:r>
              <a:rPr lang="de-DE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chemeClr val="dk1"/>
                </a:solidFill>
                <a:latin typeface="Calibri"/>
              </a:rPr>
              <a:t>criteria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chemeClr val="dk1"/>
                </a:solidFill>
                <a:latin typeface="Calibri"/>
              </a:rPr>
              <a:t>Ethical</a:t>
            </a:r>
            <a:r>
              <a:rPr lang="de-DE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chemeClr val="dk1"/>
                </a:solidFill>
                <a:latin typeface="Calibri"/>
              </a:rPr>
              <a:t>quality</a:t>
            </a:r>
            <a:r>
              <a:rPr lang="de-DE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chemeClr val="dk1"/>
                </a:solidFill>
                <a:latin typeface="Calibri"/>
              </a:rPr>
              <a:t>criteria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B5F56673-87AE-3E4D-3C6A-C43115C13E6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Action Research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quality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criteria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9BBC631-7C95-4C4F-9744-6B882EA13CBC}"/>
              </a:ext>
            </a:extLst>
          </p:cNvPr>
          <p:cNvSpPr txBox="1"/>
          <p:nvPr/>
        </p:nvSpPr>
        <p:spPr>
          <a:xfrm>
            <a:off x="3174124" y="6292905"/>
            <a:ext cx="4938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Feldman, A.,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Altrichter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H.,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Posch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P.&amp;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Somekh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, B. (2018). Teachers Investigate Their Work.  </a:t>
            </a:r>
          </a:p>
          <a:p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An Introduction to Action Research across the Professions. Routledge, London</a:t>
            </a:r>
            <a:endParaRPr lang="de-DE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981079" y="1989000"/>
            <a:ext cx="7814562" cy="393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2800" b="0" strike="noStrike" spc="-1" noProof="0" dirty="0">
                <a:solidFill>
                  <a:schemeClr val="dk1"/>
                </a:solidFill>
                <a:latin typeface="Calibri"/>
              </a:rPr>
              <a:t>In order to support the validity of the research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GB" sz="2800" b="0" strike="noStrike" spc="-1" noProof="0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800" spc="-1" dirty="0">
                <a:solidFill>
                  <a:schemeClr val="dk1"/>
                </a:solidFill>
                <a:latin typeface="Calibri"/>
              </a:rPr>
              <a:t>All persons involved are informed about goal, scope and function of the research.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800" spc="-1" dirty="0">
                <a:solidFill>
                  <a:schemeClr val="dk1"/>
                </a:solidFill>
                <a:latin typeface="Calibri"/>
              </a:rPr>
              <a:t>The “Owner” of data is the person who gives the information (clearing).</a:t>
            </a:r>
          </a:p>
          <a:p>
            <a:pPr marL="457200" indent="-4572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GB" sz="2400" b="0" strike="noStrike" spc="-1" noProof="0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800" b="0" strike="noStrike" spc="-1" noProof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8D22636-1847-3C26-9199-CCC0E99D58D6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Ethics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of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Action Research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pieren 8"/>
          <p:cNvGrpSpPr/>
          <p:nvPr/>
        </p:nvGrpSpPr>
        <p:grpSpPr>
          <a:xfrm>
            <a:off x="2089006" y="2085822"/>
            <a:ext cx="8137251" cy="2990264"/>
            <a:chOff x="2070534" y="2270550"/>
            <a:chExt cx="8137251" cy="2990264"/>
          </a:xfrm>
        </p:grpSpPr>
        <p:sp>
          <p:nvSpPr>
            <p:cNvPr id="100" name="Gleichschenkliges Dreieck 4"/>
            <p:cNvSpPr/>
            <p:nvPr/>
          </p:nvSpPr>
          <p:spPr>
            <a:xfrm>
              <a:off x="5004701" y="2779413"/>
              <a:ext cx="2467693" cy="1967727"/>
            </a:xfrm>
            <a:prstGeom prst="triangle">
              <a:avLst>
                <a:gd name="adj" fmla="val 50000"/>
              </a:avLst>
            </a:prstGeom>
            <a:solidFill>
              <a:srgbClr val="025952"/>
            </a:solidFill>
            <a:ln>
              <a:solidFill>
                <a:srgbClr val="FFFFFF"/>
              </a:solidFill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AT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1" name="Textfeld 5"/>
            <p:cNvSpPr/>
            <p:nvPr/>
          </p:nvSpPr>
          <p:spPr>
            <a:xfrm>
              <a:off x="2070534" y="4800603"/>
              <a:ext cx="3461400" cy="4602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AT" sz="2400" b="0" strike="noStrike" spc="-1" dirty="0" err="1"/>
                <a:t>Perspective</a:t>
              </a:r>
              <a:r>
                <a:rPr lang="de-AT" sz="2400" b="0" strike="noStrike" spc="-1" dirty="0"/>
                <a:t> </a:t>
              </a:r>
              <a:r>
                <a:rPr lang="de-AT" sz="2400" b="0" strike="noStrike" spc="-1" dirty="0" err="1"/>
                <a:t>of</a:t>
              </a:r>
              <a:r>
                <a:rPr lang="de-AT" sz="2400" b="0" strike="noStrike" spc="-1" dirty="0"/>
                <a:t> </a:t>
              </a:r>
              <a:r>
                <a:rPr lang="de-AT" sz="2400" b="0" strike="noStrike" spc="-1" dirty="0" err="1"/>
                <a:t>teachers</a:t>
              </a:r>
              <a:endParaRPr lang="de-DE" sz="2400" b="0" strike="noStrike" spc="-1" dirty="0"/>
            </a:p>
          </p:txBody>
        </p:sp>
        <p:sp>
          <p:nvSpPr>
            <p:cNvPr id="102" name="Textfeld 6"/>
            <p:cNvSpPr/>
            <p:nvPr/>
          </p:nvSpPr>
          <p:spPr>
            <a:xfrm>
              <a:off x="6718764" y="4800602"/>
              <a:ext cx="3489021" cy="4602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de-AT" sz="2400" b="0" strike="noStrike" spc="-1" dirty="0" err="1"/>
                <a:t>Perspective</a:t>
              </a:r>
              <a:r>
                <a:rPr lang="de-AT" sz="2400" b="0" strike="noStrike" spc="-1" dirty="0"/>
                <a:t> </a:t>
              </a:r>
              <a:r>
                <a:rPr lang="de-AT" sz="2400" b="0" strike="noStrike" spc="-1" dirty="0" err="1"/>
                <a:t>of</a:t>
              </a:r>
              <a:r>
                <a:rPr lang="de-AT" sz="2400" b="0" strike="noStrike" spc="-1" dirty="0"/>
                <a:t> </a:t>
              </a:r>
              <a:r>
                <a:rPr lang="de-AT" sz="2400" b="0" strike="noStrike" spc="-1" dirty="0" err="1"/>
                <a:t>students</a:t>
              </a:r>
              <a:endParaRPr lang="de-DE" sz="2400" b="0" strike="noStrike" spc="-1" dirty="0"/>
            </a:p>
          </p:txBody>
        </p:sp>
        <p:sp>
          <p:nvSpPr>
            <p:cNvPr id="103" name="Textfeld 7"/>
            <p:cNvSpPr/>
            <p:nvPr/>
          </p:nvSpPr>
          <p:spPr>
            <a:xfrm>
              <a:off x="4453030" y="2270550"/>
              <a:ext cx="3863160" cy="4602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noFill/>
            </a:ln>
            <a:effectLst>
              <a:outerShdw blurRad="50760" dist="37674" dir="2700000" algn="t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2400" b="0" strike="noStrike" spc="-1" dirty="0" err="1"/>
                <a:t>Perspective</a:t>
              </a:r>
              <a:r>
                <a:rPr lang="de-DE" sz="2400" b="0" strike="noStrike" spc="-1" dirty="0"/>
                <a:t> </a:t>
              </a:r>
              <a:r>
                <a:rPr lang="de-DE" sz="2400" b="0" strike="noStrike" spc="-1" dirty="0" err="1"/>
                <a:t>of</a:t>
              </a:r>
              <a:r>
                <a:rPr lang="de-DE" sz="2400" b="0" strike="noStrike" spc="-1" dirty="0"/>
                <a:t> </a:t>
              </a:r>
              <a:r>
                <a:rPr lang="de-DE" sz="2400" b="0" strike="noStrike" spc="-1" dirty="0" err="1"/>
                <a:t>third</a:t>
              </a:r>
              <a:r>
                <a:rPr lang="de-DE" sz="2400" b="0" strike="noStrike" spc="-1" dirty="0"/>
                <a:t> </a:t>
              </a:r>
              <a:r>
                <a:rPr lang="de-DE" sz="2400" b="0" strike="noStrike" spc="-1" dirty="0" err="1"/>
                <a:t>person</a:t>
              </a:r>
              <a:endParaRPr lang="de-DE" sz="2400" b="0" strike="noStrike" spc="-1" dirty="0"/>
            </a:p>
          </p:txBody>
        </p:sp>
      </p:grpSp>
      <p:sp>
        <p:nvSpPr>
          <p:cNvPr id="2" name="PlaceHolder 1">
            <a:extLst>
              <a:ext uri="{FF2B5EF4-FFF2-40B4-BE49-F238E27FC236}">
                <a16:creationId xmlns:a16="http://schemas.microsoft.com/office/drawing/2014/main" id="{12F6CEB2-4597-3C85-5197-4C876F3C2EBE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Triangulation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elle 10"/>
          <p:cNvGraphicFramePr/>
          <p:nvPr>
            <p:extLst>
              <p:ext uri="{D42A27DB-BD31-4B8C-83A1-F6EECF244321}">
                <p14:modId xmlns:p14="http://schemas.microsoft.com/office/powerpoint/2010/main" val="4217970928"/>
              </p:ext>
            </p:extLst>
          </p:nvPr>
        </p:nvGraphicFramePr>
        <p:xfrm>
          <a:off x="443621" y="2155760"/>
          <a:ext cx="11449440" cy="3749040"/>
        </p:xfrm>
        <a:graphic>
          <a:graphicData uri="http://schemas.openxmlformats.org/drawingml/2006/table">
            <a:tbl>
              <a:tblPr/>
              <a:tblGrid>
                <a:gridCol w="572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de-AT" sz="2000" b="1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Perspective</a:t>
                      </a:r>
                      <a:r>
                        <a:rPr lang="de-AT" sz="2000" b="1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2000" b="1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of</a:t>
                      </a:r>
                      <a:r>
                        <a:rPr lang="de-AT" sz="2000" b="1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Teachers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tools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for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self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assessment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and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evaluation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e.g.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research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diary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,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pictures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,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video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and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audio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recordings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,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document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analysis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, SWOT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analysis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de-AT" sz="2000" b="1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Perspective</a:t>
                      </a:r>
                      <a:r>
                        <a:rPr lang="de-AT" sz="2000" b="1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2000" b="1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of</a:t>
                      </a:r>
                      <a:r>
                        <a:rPr lang="de-AT" sz="2000" b="1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3rd Person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Tools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for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qualitative and quantitative social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research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e.g.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questionnaire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observation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intervievs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focus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groups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document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analysis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poictures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video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and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audio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recordings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de-AT" sz="2000" b="1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Perspective</a:t>
                      </a:r>
                      <a:r>
                        <a:rPr lang="de-AT" sz="20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de-AT" sz="2000" b="1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of</a:t>
                      </a:r>
                      <a:r>
                        <a:rPr lang="de-AT" sz="20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de-AT" sz="2000" b="1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Students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defTabSz="914400">
                        <a:lnSpc>
                          <a:spcPct val="100000"/>
                        </a:lnSpc>
                      </a:pP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tools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for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childhood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+mn-lt"/>
                        </a:rPr>
                        <a:t>research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de-DE" sz="18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e.g.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vignettes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, puppet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interviews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,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mind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maps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,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focus</a:t>
                      </a:r>
                      <a:r>
                        <a:rPr lang="de-AT" sz="20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r>
                        <a:rPr lang="de-AT" sz="2000" b="0" strike="noStrike" spc="-1" dirty="0" err="1">
                          <a:solidFill>
                            <a:schemeClr val="dk1"/>
                          </a:solidFill>
                          <a:latin typeface="Calibri"/>
                        </a:rPr>
                        <a:t>groups</a:t>
                      </a:r>
                      <a:endParaRPr lang="de-DE" sz="20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2808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PlaceHolder 1">
            <a:extLst>
              <a:ext uri="{FF2B5EF4-FFF2-40B4-BE49-F238E27FC236}">
                <a16:creationId xmlns:a16="http://schemas.microsoft.com/office/drawing/2014/main" id="{8B2E108D-14A4-FAB9-908C-1945B4F12702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Action Research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methods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209680" y="1908000"/>
            <a:ext cx="7771680" cy="4195080"/>
          </a:xfrm>
          <a:prstGeom prst="rect">
            <a:avLst/>
          </a:prstGeom>
          <a:solidFill>
            <a:schemeClr val="lt1"/>
          </a:solidFill>
          <a:ln w="0">
            <a:noFill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txBody>
          <a:bodyPr lIns="91440" tIns="45720" rIns="91440" bIns="45720" anchor="t">
            <a:noAutofit/>
          </a:bodyPr>
          <a:lstStyle/>
          <a:p>
            <a:pPr marL="1204920" indent="-533520" algn="ctr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-53352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-53352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204920" lvl="1" indent="-53352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000" spc="-1" dirty="0" err="1">
                <a:solidFill>
                  <a:schemeClr val="dk1"/>
                </a:solidFill>
                <a:latin typeface="+mn-lt"/>
              </a:rPr>
              <a:t>W</a:t>
            </a:r>
            <a:r>
              <a:rPr lang="de-DE" sz="2000" b="0" strike="noStrike" spc="-1" dirty="0" err="1">
                <a:solidFill>
                  <a:schemeClr val="dk1"/>
                </a:solidFill>
                <a:latin typeface="+mn-lt"/>
              </a:rPr>
              <a:t>ritten</a:t>
            </a:r>
            <a:r>
              <a:rPr lang="de-DE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de-DE" sz="2000" b="0" strike="noStrike" spc="-1" dirty="0" err="1">
                <a:solidFill>
                  <a:schemeClr val="dk1"/>
                </a:solidFill>
                <a:latin typeface="+mn-lt"/>
              </a:rPr>
              <a:t>thinking</a:t>
            </a:r>
            <a:r>
              <a:rPr lang="de-DE" sz="2000" b="0" strike="noStrike" spc="-1" dirty="0">
                <a:solidFill>
                  <a:schemeClr val="dk1"/>
                </a:solidFill>
                <a:latin typeface="+mn-lt"/>
              </a:rPr>
              <a:t> and </a:t>
            </a:r>
            <a:r>
              <a:rPr lang="de-DE" sz="2000" b="0" strike="noStrike" spc="-1" dirty="0" err="1">
                <a:solidFill>
                  <a:schemeClr val="dk1"/>
                </a:solidFill>
                <a:latin typeface="+mn-lt"/>
              </a:rPr>
              <a:t>reflection</a:t>
            </a:r>
            <a:endParaRPr lang="de-DE" sz="2000" b="0" strike="noStrike" spc="-1" dirty="0">
              <a:solidFill>
                <a:srgbClr val="000000"/>
              </a:solidFill>
              <a:latin typeface="+mn-lt"/>
            </a:endParaRPr>
          </a:p>
          <a:p>
            <a:pPr marL="1204920" lvl="1" indent="-53352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000" spc="-1" dirty="0" err="1">
                <a:solidFill>
                  <a:schemeClr val="dk1"/>
                </a:solidFill>
                <a:latin typeface="+mn-lt"/>
              </a:rPr>
              <a:t>P</a:t>
            </a:r>
            <a:r>
              <a:rPr lang="de-DE" sz="2000" b="0" strike="noStrike" spc="-1" dirty="0" err="1">
                <a:solidFill>
                  <a:schemeClr val="dk1"/>
                </a:solidFill>
                <a:latin typeface="+mn-lt"/>
              </a:rPr>
              <a:t>reventing</a:t>
            </a:r>
            <a:r>
              <a:rPr lang="de-DE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de-DE" sz="2000" b="0" strike="noStrike" spc="-1" dirty="0" err="1">
                <a:solidFill>
                  <a:schemeClr val="dk1"/>
                </a:solidFill>
                <a:latin typeface="+mn-lt"/>
              </a:rPr>
              <a:t>the</a:t>
            </a:r>
            <a:r>
              <a:rPr lang="de-DE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de-DE" sz="2000" b="0" strike="noStrike" spc="-1" dirty="0" err="1">
                <a:solidFill>
                  <a:schemeClr val="dk1"/>
                </a:solidFill>
                <a:latin typeface="+mn-lt"/>
              </a:rPr>
              <a:t>loss</a:t>
            </a:r>
            <a:r>
              <a:rPr lang="de-DE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de-DE" sz="2000" b="0" strike="noStrike" spc="-1" dirty="0" err="1">
                <a:solidFill>
                  <a:schemeClr val="dk1"/>
                </a:solidFill>
                <a:latin typeface="+mn-lt"/>
              </a:rPr>
              <a:t>of</a:t>
            </a:r>
            <a:r>
              <a:rPr lang="de-DE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de-DE" sz="2000" b="0" strike="noStrike" spc="-1" dirty="0" err="1">
                <a:solidFill>
                  <a:schemeClr val="dk1"/>
                </a:solidFill>
                <a:latin typeface="+mn-lt"/>
              </a:rPr>
              <a:t>important</a:t>
            </a:r>
            <a:r>
              <a:rPr lang="de-DE" sz="2000" b="0" strike="noStrike" spc="-1" dirty="0">
                <a:solidFill>
                  <a:schemeClr val="dk1"/>
                </a:solidFill>
                <a:latin typeface="+mn-lt"/>
              </a:rPr>
              <a:t> </a:t>
            </a:r>
            <a:r>
              <a:rPr lang="de-DE" sz="2000" b="0" strike="noStrike" spc="-1" dirty="0" err="1">
                <a:solidFill>
                  <a:schemeClr val="dk1"/>
                </a:solidFill>
                <a:latin typeface="+mn-lt"/>
              </a:rPr>
              <a:t>information</a:t>
            </a:r>
            <a:endParaRPr lang="de-DE" sz="2000" b="0" strike="noStrike" spc="-1" dirty="0">
              <a:solidFill>
                <a:srgbClr val="000000"/>
              </a:solidFill>
              <a:latin typeface="+mn-lt"/>
            </a:endParaRPr>
          </a:p>
          <a:p>
            <a:pPr marL="1204920" lvl="1" indent="-53352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000" spc="-1" dirty="0">
                <a:solidFill>
                  <a:schemeClr val="dk1"/>
                </a:solidFill>
                <a:latin typeface="+mn-lt"/>
              </a:rPr>
              <a:t>A</a:t>
            </a:r>
            <a:r>
              <a:rPr lang="de-DE" sz="2000" b="0" strike="noStrike" spc="-1" dirty="0">
                <a:solidFill>
                  <a:schemeClr val="dk1"/>
                </a:solidFill>
                <a:latin typeface="+mn-lt"/>
              </a:rPr>
              <a:t>nalysis </a:t>
            </a:r>
            <a:r>
              <a:rPr lang="de-DE" sz="2000" b="0" strike="noStrike" spc="-1" dirty="0" err="1">
                <a:solidFill>
                  <a:schemeClr val="dk1"/>
                </a:solidFill>
                <a:latin typeface="+mn-lt"/>
              </a:rPr>
              <a:t>of</a:t>
            </a:r>
            <a:r>
              <a:rPr lang="de-DE" sz="2000" b="0" strike="noStrike" spc="-1" dirty="0">
                <a:solidFill>
                  <a:schemeClr val="dk1"/>
                </a:solidFill>
                <a:latin typeface="+mn-lt"/>
              </a:rPr>
              <a:t> own </a:t>
            </a:r>
            <a:r>
              <a:rPr lang="de-DE" sz="2000" b="0" strike="noStrike" spc="-1" dirty="0" err="1">
                <a:solidFill>
                  <a:schemeClr val="dk1"/>
                </a:solidFill>
                <a:latin typeface="+mn-lt"/>
              </a:rPr>
              <a:t>experiences</a:t>
            </a:r>
            <a:endParaRPr lang="de-DE" sz="2000" b="0" strike="noStrike" spc="-1" dirty="0">
              <a:solidFill>
                <a:srgbClr val="000000"/>
              </a:solidFill>
              <a:latin typeface="+mn-lt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Grafik 3"/>
          <p:cNvPicPr/>
          <p:nvPr/>
        </p:nvPicPr>
        <p:blipFill>
          <a:blip r:embed="rId2"/>
          <a:stretch/>
        </p:blipFill>
        <p:spPr>
          <a:xfrm rot="2272200">
            <a:off x="8767800" y="1448640"/>
            <a:ext cx="1223280" cy="185040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9" name="Pfeil nach rechts 5"/>
          <p:cNvSpPr/>
          <p:nvPr/>
        </p:nvSpPr>
        <p:spPr>
          <a:xfrm rot="1635000">
            <a:off x="2442204" y="2231640"/>
            <a:ext cx="2518560" cy="98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FF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FFFFFF"/>
                </a:solidFill>
                <a:latin typeface="Arial"/>
              </a:rPr>
              <a:t>Description</a:t>
            </a:r>
            <a:endParaRPr lang="de-DE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feil nach links 7"/>
          <p:cNvSpPr/>
          <p:nvPr/>
        </p:nvSpPr>
        <p:spPr>
          <a:xfrm rot="19573800">
            <a:off x="5415840" y="2103480"/>
            <a:ext cx="2880720" cy="9151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FF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</a:rPr>
              <a:t>Interpretation</a:t>
            </a:r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1A1F5326-A3E0-4304-00F1-A84A539C8233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Example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for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an Action Research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tool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: Research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diary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7B6E8-4AA4-F9C0-E6DB-D6FB9AF60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B5E09C0-778D-C896-BDFE-7417FCC56944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Example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for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an Action Research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tool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: Focus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group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Grafik 2" descr="Besprechung Silhouette">
            <a:extLst>
              <a:ext uri="{FF2B5EF4-FFF2-40B4-BE49-F238E27FC236}">
                <a16:creationId xmlns:a16="http://schemas.microsoft.com/office/drawing/2014/main" id="{2715C5E7-2DB6-28B5-88BE-C1FA01346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2EC995-4A27-95FE-4826-985404FEEA3E}"/>
              </a:ext>
            </a:extLst>
          </p:cNvPr>
          <p:cNvSpPr/>
          <p:nvPr/>
        </p:nvSpPr>
        <p:spPr>
          <a:xfrm>
            <a:off x="1139170" y="1715472"/>
            <a:ext cx="6887231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000000"/>
                </a:solidFill>
                <a:latin typeface="Calibri"/>
              </a:rPr>
              <a:t>Group discussions with 5-8 participants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n-US" sz="2400" strike="noStrike" spc="-1" dirty="0">
                <a:solidFill>
                  <a:srgbClr val="000000"/>
                </a:solidFill>
                <a:latin typeface="Calibri"/>
              </a:rPr>
              <a:t>iscussion guide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000000"/>
                </a:solidFill>
                <a:latin typeface="Calibri"/>
              </a:rPr>
              <a:t>Group interaction and group dynamics lead to more in-depth information than individual interviews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000000"/>
                </a:solidFill>
                <a:latin typeface="Calibri"/>
              </a:rPr>
              <a:t>Audio recording, transcription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trike="noStrike" spc="-1" dirty="0">
                <a:solidFill>
                  <a:srgbClr val="000000"/>
                </a:solidFill>
                <a:latin typeface="Calibri"/>
              </a:rPr>
              <a:t>Qualitative analysis</a:t>
            </a: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68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feld 3"/>
          <p:cNvSpPr/>
          <p:nvPr/>
        </p:nvSpPr>
        <p:spPr>
          <a:xfrm>
            <a:off x="820331" y="1110996"/>
            <a:ext cx="1128996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</a:rPr>
              <a:t>Consider children as competent research participants rather than merely objects or sources of information for adults (</a:t>
            </a:r>
            <a:r>
              <a:rPr lang="en-US" sz="2400" b="0" strike="noStrike" spc="-1" dirty="0" err="1">
                <a:solidFill>
                  <a:schemeClr val="dk1"/>
                </a:solidFill>
              </a:rPr>
              <a:t>Broström</a:t>
            </a:r>
            <a:r>
              <a:rPr lang="en-US" sz="2400" b="0" strike="noStrike" spc="-1" dirty="0">
                <a:solidFill>
                  <a:schemeClr val="dk1"/>
                </a:solidFill>
              </a:rPr>
              <a:t> 2012)</a:t>
            </a:r>
            <a:endParaRPr lang="de-DE" sz="2400" b="0" strike="noStrike" spc="-1" dirty="0">
              <a:solidFill>
                <a:srgbClr val="000000"/>
              </a:solidFill>
            </a:endParaRPr>
          </a:p>
          <a:p>
            <a:pPr marL="285840" indent="-285840"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chemeClr val="dk1"/>
                </a:solidFill>
              </a:rPr>
              <a:t>Less bias by adapting social research methods to children's limited abilities in reading, writing and complex language use </a:t>
            </a:r>
            <a:r>
              <a:rPr lang="en-US" sz="2400" b="0" strike="noStrike" spc="-1" dirty="0">
                <a:solidFill>
                  <a:schemeClr val="dk1"/>
                </a:solidFill>
              </a:rPr>
              <a:t>(</a:t>
            </a:r>
            <a:r>
              <a:rPr lang="en-US" sz="2400" b="0" strike="noStrike" spc="-1" dirty="0" err="1">
                <a:solidFill>
                  <a:schemeClr val="dk1"/>
                </a:solidFill>
              </a:rPr>
              <a:t>Heinzel</a:t>
            </a:r>
            <a:r>
              <a:rPr lang="en-US" sz="2400" b="0" strike="noStrike" spc="-1" dirty="0">
                <a:solidFill>
                  <a:schemeClr val="dk1"/>
                </a:solidFill>
              </a:rPr>
              <a:t> 2012)</a:t>
            </a:r>
            <a:endParaRPr lang="de-DE" sz="2400" b="0" strike="noStrike" spc="-1" dirty="0">
              <a:solidFill>
                <a:srgbClr val="000000"/>
              </a:solidFill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</a:rPr>
              <a:t>Research focuses not only on knowledge and skills, but also on attitudes, perceptions and values through a wide range of instruments (Sevon et al. 2023)</a:t>
            </a:r>
            <a:endParaRPr lang="de-DE" sz="2400" b="0" strike="noStrike" spc="-1" dirty="0">
              <a:solidFill>
                <a:srgbClr val="000000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C5B302B-4EB8-D484-8141-FF7752AFBD6A}"/>
              </a:ext>
            </a:extLst>
          </p:cNvPr>
          <p:cNvGrpSpPr/>
          <p:nvPr/>
        </p:nvGrpSpPr>
        <p:grpSpPr>
          <a:xfrm>
            <a:off x="931804" y="3323273"/>
            <a:ext cx="10335960" cy="2748240"/>
            <a:chOff x="931804" y="3457680"/>
            <a:chExt cx="10658340" cy="2933328"/>
          </a:xfrm>
        </p:grpSpPr>
        <p:graphicFrame>
          <p:nvGraphicFramePr>
            <p:cNvPr id="113" name="Tabelle 7"/>
            <p:cNvGraphicFramePr/>
            <p:nvPr>
              <p:extLst>
                <p:ext uri="{D42A27DB-BD31-4B8C-83A1-F6EECF244321}">
                  <p14:modId xmlns:p14="http://schemas.microsoft.com/office/powerpoint/2010/main" val="3780824131"/>
                </p:ext>
              </p:extLst>
            </p:nvPr>
          </p:nvGraphicFramePr>
          <p:xfrm>
            <a:off x="931804" y="3457680"/>
            <a:ext cx="10658340" cy="2933328"/>
          </p:xfrm>
          <a:graphic>
            <a:graphicData uri="http://schemas.openxmlformats.org/drawingml/2006/table">
              <a:tbl>
                <a:tblPr/>
                <a:tblGrid>
                  <a:gridCol w="3324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5056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50568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2896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Language-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based</a:t>
                        </a: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methods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Visual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methods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Playful</a:t>
                        </a: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and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creative</a:t>
                        </a:r>
                        <a:r>
                          <a:rPr lang="de-AT" sz="1800" b="1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</a:t>
                        </a:r>
                        <a:r>
                          <a:rPr lang="de-AT" sz="1800" b="1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methods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70800"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AT" sz="1800" b="0" strike="noStrike" spc="-1" dirty="0">
                          <a:solidFill>
                            <a:schemeClr val="dk1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AT" sz="1800" b="0" strike="noStrike" spc="-1" dirty="0">
                          <a:solidFill>
                            <a:schemeClr val="dk1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  <a:p>
                        <a:pPr defTabSz="914400">
                          <a:lnSpc>
                            <a:spcPct val="100000"/>
                          </a:lnSpc>
                        </a:pP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70800"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0" strike="noStrike" spc="-1">
                            <a:solidFill>
                              <a:schemeClr val="dk1"/>
                            </a:solidFill>
                            <a:latin typeface="Calibri"/>
                          </a:rPr>
                          <a:t>e.g. puppet-supported vignettes</a:t>
                        </a:r>
                        <a:endParaRPr lang="de-DE" sz="1800" b="0" strike="noStrike" spc="-1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0" strike="noStrike" spc="-1">
                            <a:solidFill>
                              <a:schemeClr val="dk1"/>
                            </a:solidFill>
                            <a:latin typeface="Calibri"/>
                          </a:rPr>
                          <a:t>e.g. picture-based mind-maps</a:t>
                        </a:r>
                        <a:endParaRPr lang="de-DE" sz="1800" b="0" strike="noStrike" spc="-1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lnSpc>
                            <a:spcPct val="100000"/>
                          </a:lnSpc>
                        </a:pPr>
                        <a:r>
                          <a:rPr lang="de-AT" sz="1800" b="0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e.g. </a:t>
                        </a:r>
                        <a:r>
                          <a:rPr lang="de-AT" sz="1800" b="0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creating</a:t>
                        </a:r>
                        <a:r>
                          <a:rPr lang="de-AT" sz="1800" b="0" strike="noStrike" spc="-1" dirty="0">
                            <a:solidFill>
                              <a:schemeClr val="dk1"/>
                            </a:solidFill>
                            <a:latin typeface="Calibri"/>
                          </a:rPr>
                          <a:t> a </a:t>
                        </a:r>
                        <a:r>
                          <a:rPr lang="de-AT" sz="1800" b="0" strike="noStrike" spc="-1" dirty="0" err="1">
                            <a:solidFill>
                              <a:schemeClr val="dk1"/>
                            </a:solidFill>
                            <a:latin typeface="Calibri"/>
                          </a:rPr>
                          <a:t>photostory</a:t>
                        </a:r>
                        <a:endParaRPr lang="de-DE" sz="1800" b="0" strike="noStrike" spc="-1" dirty="0">
                          <a:solidFill>
                            <a:srgbClr val="000000"/>
                          </a:solidFill>
                          <a:latin typeface="Calibri"/>
                        </a:endParaRPr>
                      </a:p>
                    </a:txBody>
                    <a:tcPr>
                      <a:lnL w="12240">
                        <a:solidFill>
                          <a:srgbClr val="000000"/>
                        </a:solidFill>
                        <a:prstDash val="solid"/>
                      </a:lnL>
                      <a:lnR w="12240">
                        <a:solidFill>
                          <a:srgbClr val="000000"/>
                        </a:solidFill>
                        <a:prstDash val="solid"/>
                      </a:lnR>
                      <a:lnT w="12240">
                        <a:solidFill>
                          <a:srgbClr val="000000"/>
                        </a:solidFill>
                        <a:prstDash val="solid"/>
                      </a:lnT>
                      <a:lnB w="12240">
                        <a:solidFill>
                          <a:srgbClr val="000000"/>
                        </a:solidFill>
                        <a:prstDash val="solid"/>
                      </a:lnB>
                      <a:solidFill>
                        <a:schemeClr val="accent1">
                          <a:tint val="2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pic>
          <p:nvPicPr>
            <p:cNvPr id="114" name="Grafik 9" descr="Ein Bild, das Person, draußen, Kleidung, Baum enthält.&#10;&#10;Automatisch generierte Beschreibu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313244" y="3895080"/>
              <a:ext cx="2499120" cy="1874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5" name="Grafik 11" descr="Ein Bild, das Kleidung, Person, Menschliches Gesicht, Junge enthält.&#10;&#10;Automatisch generierte Beschreibu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752844" y="3881760"/>
              <a:ext cx="2526120" cy="1894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16" name="Grafik 13" descr="Ein Bild, das Spielzeug, draußen, Cartoon, Gelände enthält.&#10;&#10;Automatisch generierte Beschreibun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017124" y="3934680"/>
              <a:ext cx="3200400" cy="1802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" name="PlaceHolder 1">
            <a:extLst>
              <a:ext uri="{FF2B5EF4-FFF2-40B4-BE49-F238E27FC236}">
                <a16:creationId xmlns:a16="http://schemas.microsoft.com/office/drawing/2014/main" id="{705D249D-38E3-60E1-1A64-5FCF554C68DF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Example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: Action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research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with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children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E5C48C-A5E6-40AD-B27D-8964312B5283}"/>
              </a:ext>
            </a:extLst>
          </p:cNvPr>
          <p:cNvSpPr txBox="1"/>
          <p:nvPr/>
        </p:nvSpPr>
        <p:spPr>
          <a:xfrm>
            <a:off x="294025" y="6114335"/>
            <a:ext cx="8507457" cy="74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Broström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(2012). Children's participation in research. International Journal of Early Years Education, 20(3), 257–269. 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Heinzel, F. (2012)  Methoden der Kindheitsforschung. Ein Überblick über Forschungszugänge zur kindlichen Perspektive, Weinheim: Beltz Juventa.</a:t>
            </a:r>
          </a:p>
          <a:p>
            <a:pPr>
              <a:lnSpc>
                <a:spcPct val="107000"/>
              </a:lnSpc>
            </a:pP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Sevón,E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Mustola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Siippainen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&amp; </a:t>
            </a: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Vlasov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(2023) Participatory research methods with young children: a systematic literature review, Educational Review. </a:t>
            </a:r>
          </a:p>
          <a:p>
            <a:pPr>
              <a:lnSpc>
                <a:spcPct val="107000"/>
              </a:lnSpc>
            </a:pPr>
            <a:r>
              <a:rPr lang="en-GB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http://dx.doi.org/10.1080/09669760.2012.715407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96B3B35-4AD9-5A27-A3E0-106FA1C5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929" y="1461521"/>
            <a:ext cx="3932261" cy="39322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5B06A2B-9E08-12EC-EA27-AA10782D1E31}"/>
              </a:ext>
            </a:extLst>
          </p:cNvPr>
          <p:cNvSpPr txBox="1"/>
          <p:nvPr/>
        </p:nvSpPr>
        <p:spPr>
          <a:xfrm>
            <a:off x="838079" y="1391232"/>
            <a:ext cx="65829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child-friendly version of the focus group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puppet acts as an icebreaker and motivates the children to participate in the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avoids the exam-like atmosphere and encourages even shy children to 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discussion follows a discussion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discussion is recorded and can be analyzed afterwards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method is well suited for capturing children's attitudes, concepts, and more complex thoughts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49959D-248C-BE47-5DC0-EE47E0EAA440}"/>
              </a:ext>
            </a:extLst>
          </p:cNvPr>
          <p:cNvSpPr txBox="1"/>
          <p:nvPr/>
        </p:nvSpPr>
        <p:spPr>
          <a:xfrm>
            <a:off x="7545929" y="5502460"/>
            <a:ext cx="3635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Picture </a:t>
            </a:r>
            <a:r>
              <a:rPr lang="de-DE" sz="800" dirty="0" err="1"/>
              <a:t>generated</a:t>
            </a:r>
            <a:r>
              <a:rPr lang="de-DE" sz="800" dirty="0"/>
              <a:t> </a:t>
            </a:r>
            <a:r>
              <a:rPr lang="de-DE" sz="800" dirty="0" err="1"/>
              <a:t>by</a:t>
            </a:r>
            <a:r>
              <a:rPr lang="de-DE" sz="800" dirty="0"/>
              <a:t> https://raphael.app/de 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6F2020B-D7FC-154D-BBFA-362B91B80140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Action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research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with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children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: Puppet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discussion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249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DEE49CE-8929-C414-0DB1-698FB983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325" y="1690200"/>
            <a:ext cx="2790995" cy="2790995"/>
          </a:xfrm>
          <a:prstGeom prst="rect">
            <a:avLst/>
          </a:prstGeom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619DB089-02C3-5BBF-2D54-7FD436131383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Action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research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with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children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: Puppet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discussion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797249-6F6B-3205-7F5E-1ABDA37749A1}"/>
              </a:ext>
            </a:extLst>
          </p:cNvPr>
          <p:cNvSpPr txBox="1"/>
          <p:nvPr/>
        </p:nvSpPr>
        <p:spPr>
          <a:xfrm>
            <a:off x="838080" y="1568526"/>
            <a:ext cx="73453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Choose a sustainability-related topic that you would like to explore with the children in your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an interview guide with five questions on this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Think about a setting in which the interview and moderation can take place with the help of a hand puppet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Try out the puppet discussion with your colleagues</a:t>
            </a:r>
          </a:p>
        </p:txBody>
      </p:sp>
    </p:spTree>
    <p:extLst>
      <p:ext uri="{BB962C8B-B14F-4D97-AF65-F5344CB8AC3E}">
        <p14:creationId xmlns:p14="http://schemas.microsoft.com/office/powerpoint/2010/main" val="122369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de-DE" sz="4400" b="1" strike="noStrike" spc="-1" dirty="0" err="1">
                <a:solidFill>
                  <a:schemeClr val="dk1"/>
                </a:solidFill>
                <a:latin typeface="Calibri"/>
              </a:rPr>
              <a:t>Overview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Calibri"/>
              </a:rPr>
              <a:t>Action Research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The Action Research Cycle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Action Research quality criteria</a:t>
            </a:r>
            <a:endParaRPr lang="en-US" sz="2400" b="0" strike="noStrike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Ethics in Action Research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The Action Research process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Action Research methods, examples and networks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Reflection of the course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de-DE" sz="24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8C7358-0D59-5CAD-84E1-308E7E6FCD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684353"/>
            <a:ext cx="6422964" cy="39769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A vignette is a brief, stimulating description of a situation that is intended to encourage the respondents to make assessments or engage in further discussion.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It is advisable to illustrate vignettes for children with a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The children's discussion is recorded and can then be analyzed.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Vignettes are suitable for researching attitudes and opinions, but also for checking the extent to which scientific concepts have been understood.</a:t>
            </a:r>
            <a:endParaRPr lang="de-DE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1CEC10-C60D-17D3-4353-54D2E0C6E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13" y="1687304"/>
            <a:ext cx="3777532" cy="37775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D6C2ADD-4015-C7C0-4598-B2E88C330C8F}"/>
              </a:ext>
            </a:extLst>
          </p:cNvPr>
          <p:cNvSpPr txBox="1"/>
          <p:nvPr/>
        </p:nvSpPr>
        <p:spPr>
          <a:xfrm>
            <a:off x="7718218" y="5556502"/>
            <a:ext cx="3635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Picture </a:t>
            </a:r>
            <a:r>
              <a:rPr lang="de-DE" sz="800" dirty="0" err="1"/>
              <a:t>generated</a:t>
            </a:r>
            <a:r>
              <a:rPr lang="de-DE" sz="800" dirty="0"/>
              <a:t> </a:t>
            </a:r>
            <a:r>
              <a:rPr lang="de-DE" sz="800" dirty="0" err="1"/>
              <a:t>by</a:t>
            </a:r>
            <a:r>
              <a:rPr lang="de-DE" sz="800" dirty="0"/>
              <a:t> https://raphael.app/de 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0F7C075A-DB75-8680-8486-4C5E8DECAF0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Action Research: Vignette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research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25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F3802A-FEEB-3C60-F17B-BF126D95E98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419032"/>
            <a:ext cx="7653987" cy="3256885"/>
          </a:xfr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Think of a topic related to sustainability and find an everyday situation in which this topic is relevant.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Come up with a decision-making situation in which a person has to consider how to behave/react.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Draw a picture of this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Think of three questions to stimulate discussion with the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Try out the vignette discussion with your colleagues.</a:t>
            </a:r>
            <a:endParaRPr lang="de-DE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ADFDE4-BD52-DD5D-E5A2-827E252CB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098" y="1717383"/>
            <a:ext cx="2618696" cy="2614472"/>
          </a:xfrm>
          <a:prstGeom prst="rect">
            <a:avLst/>
          </a:prstGeom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44A9A0A0-1C38-35BC-FCC9-3909045FFE5F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Action Research: Vignette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research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48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80803" y="1527480"/>
            <a:ext cx="10588680" cy="274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spc="-1" dirty="0" err="1">
                <a:solidFill>
                  <a:schemeClr val="dk1"/>
                </a:solidFill>
                <a:latin typeface="Calibri"/>
              </a:rPr>
              <a:t>Context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22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students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in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secondary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school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(grade 9)</a:t>
            </a: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Subject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Biology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three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hours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per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week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) </a:t>
            </a:r>
          </a:p>
          <a:p>
            <a:pPr marL="228600" lvl="1" indent="-22860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kern="1200" spc="-1" dirty="0">
                <a:solidFill>
                  <a:schemeClr val="dk1"/>
                </a:solidFill>
                <a:latin typeface="Calibri"/>
                <a:ea typeface="+mj-ea"/>
                <a:cs typeface="+mj-cs"/>
              </a:rPr>
              <a:t>Question</a:t>
            </a: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How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can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I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offer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students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more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space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for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self-directed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inquiry-based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8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learning</a:t>
            </a:r>
            <a:r>
              <a:rPr lang="de-DE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?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800" spc="-1" dirty="0">
                <a:solidFill>
                  <a:schemeClr val="dk1"/>
                </a:solidFill>
                <a:latin typeface="Calibri"/>
              </a:rPr>
              <a:t>Action</a:t>
            </a: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Implementation of project-based teaching on the topic of ‘forest’ chosen by the pupils over a period of one month</a:t>
            </a:r>
            <a:endParaRPr lang="de-DE" sz="28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36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FB7DCB35-61BE-B591-A1CB-9E3A949387F0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Example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for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an Action Research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project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4115887" y="1573894"/>
            <a:ext cx="6819967" cy="436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Students go on an excursion to a forest near the school accompanied by a ranger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400" spc="-1" dirty="0" err="1">
                <a:solidFill>
                  <a:schemeClr val="dk1"/>
                </a:solidFill>
                <a:latin typeface="Calibri"/>
              </a:rPr>
              <a:t>s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tudents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work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in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three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groups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: (1) Plants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of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the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forest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; (2)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forests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dying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(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because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of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air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pollution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); (3)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rainforest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in South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America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400" spc="-1" dirty="0" err="1">
                <a:solidFill>
                  <a:schemeClr val="dk1"/>
                </a:solidFill>
                <a:latin typeface="Calibri"/>
              </a:rPr>
              <a:t>s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tudents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explore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topics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in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groups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(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search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for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information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,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interviews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with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experts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)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students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write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reports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,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present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them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and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discuss</a:t>
            </a: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AT" sz="2400" b="0" strike="noStrike" spc="-1" dirty="0" err="1">
                <a:solidFill>
                  <a:schemeClr val="dk1"/>
                </a:solidFill>
                <a:latin typeface="Calibri"/>
              </a:rPr>
              <a:t>them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AT" sz="24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Grafik 3"/>
          <p:cNvPicPr/>
          <p:nvPr/>
        </p:nvPicPr>
        <p:blipFill>
          <a:blip r:embed="rId2"/>
          <a:stretch/>
        </p:blipFill>
        <p:spPr>
          <a:xfrm>
            <a:off x="584958" y="1690200"/>
            <a:ext cx="3368206" cy="41278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FC4FABE4-25DB-39A1-45B7-25F38F8A3267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Example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for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an Action Research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project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838080" y="1430283"/>
            <a:ext cx="9865524" cy="44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spc="-1" dirty="0">
                <a:solidFill>
                  <a:schemeClr val="dk1"/>
                </a:solidFill>
                <a:latin typeface="Calibri"/>
              </a:rPr>
              <a:t>Data</a:t>
            </a: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research diary, survey of students at the end of the project, student reports, observation of students by another teacher</a:t>
            </a: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analysis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of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data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discussion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with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critical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friends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group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of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teachers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spc="-1" dirty="0" err="1">
                <a:solidFill>
                  <a:schemeClr val="dk1"/>
                </a:solidFill>
                <a:latin typeface="Calibri"/>
              </a:rPr>
              <a:t>Results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Students need a clear framework for self-directed and autonomous learning.</a:t>
            </a: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It was important to assume certain skills of the students.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spc="-1" dirty="0" err="1">
                <a:solidFill>
                  <a:schemeClr val="dk1"/>
                </a:solidFill>
                <a:latin typeface="Calibri"/>
              </a:rPr>
              <a:t>Revised</a:t>
            </a:r>
            <a:r>
              <a:rPr lang="de-DE" sz="2400" spc="-1" dirty="0">
                <a:solidFill>
                  <a:schemeClr val="dk1"/>
                </a:solidFill>
                <a:latin typeface="Calibri"/>
              </a:rPr>
              <a:t> Plan</a:t>
            </a: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modification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in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one‘s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own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role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development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of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material and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publication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of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case</a:t>
            </a:r>
            <a:r>
              <a:rPr lang="de-DE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000" kern="1200" spc="-1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study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800" b="0" strike="noStrike" spc="-1" dirty="0">
                <a:solidFill>
                  <a:schemeClr val="dk1"/>
                </a:solidFill>
                <a:latin typeface="Calibri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36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F390AC8-836E-7FFF-5E35-08026AF316F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Example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for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an Action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research</a:t>
            </a:r>
            <a:r>
              <a:rPr lang="de-DE" sz="3200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sz="3200" b="1" spc="-1" dirty="0" err="1">
                <a:solidFill>
                  <a:schemeClr val="dk1"/>
                </a:solidFill>
                <a:latin typeface="Calibri"/>
              </a:rPr>
              <a:t>project</a:t>
            </a:r>
            <a:endParaRPr lang="de-DE" sz="3200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35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Discuss the following questions: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What makes Action Research different to other research in education?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What are quality criteria for action research?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What needs to be considered when using Action Research?</a:t>
            </a:r>
          </a:p>
          <a:p>
            <a:endParaRPr lang="en-US" sz="2400" dirty="0">
              <a:latin typeface="+mn-lt"/>
            </a:endParaRPr>
          </a:p>
          <a:p>
            <a:pPr algn="ctr"/>
            <a:r>
              <a:rPr lang="en-US" sz="1400" b="1" dirty="0">
                <a:latin typeface="+mn-lt"/>
              </a:rPr>
              <a:t>The following article may be helpful in completing this task and deepening your understanding of action research.</a:t>
            </a:r>
          </a:p>
          <a:p>
            <a:pPr algn="ctr"/>
            <a:endParaRPr lang="en-US" sz="2400" dirty="0"/>
          </a:p>
          <a:p>
            <a:pPr marL="0" indent="0" algn="ctr">
              <a:buNone/>
            </a:pPr>
            <a:r>
              <a:rPr lang="en-US" sz="1400" b="1" dirty="0">
                <a:latin typeface="+mn-lt"/>
              </a:rPr>
              <a:t>Rauch, F., </a:t>
            </a:r>
            <a:r>
              <a:rPr lang="en-US" sz="1400" b="1" dirty="0" err="1">
                <a:latin typeface="+mn-lt"/>
              </a:rPr>
              <a:t>Zehetmeier</a:t>
            </a:r>
            <a:r>
              <a:rPr lang="en-US" sz="1400" b="1" dirty="0">
                <a:latin typeface="+mn-lt"/>
              </a:rPr>
              <a:t>, S., &amp; Posch, P. (2019). Educational Action Research. In O. Zuber-Skerritt, &amp; L. Wood (Eds.), Action Learning and Action Research. Genres and Approaches (pp. 111 - 126). Bingley: Emerald Group Publishing Limited.</a:t>
            </a:r>
            <a:br>
              <a:rPr lang="en-US" sz="2400" dirty="0"/>
            </a:br>
            <a:r>
              <a:rPr lang="en-US" sz="1400" b="1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https://doi.org/10.1108/978-1-78769-537-520191012</a:t>
            </a:r>
            <a:r>
              <a:rPr lang="en-US" sz="1400" b="1" dirty="0">
                <a:solidFill>
                  <a:srgbClr val="0070C0"/>
                </a:solidFill>
                <a:latin typeface="+mn-lt"/>
              </a:rPr>
              <a:t>   </a:t>
            </a:r>
            <a:endParaRPr lang="de-AT" sz="1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51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965413" y="2133579"/>
            <a:ext cx="8737920" cy="3055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de-DE" sz="6000" b="1" strike="noStrike" spc="-1" dirty="0" err="1">
                <a:solidFill>
                  <a:srgbClr val="025952"/>
                </a:solidFill>
                <a:latin typeface="+mn-lt"/>
              </a:rPr>
              <a:t>Reflection</a:t>
            </a:r>
            <a:r>
              <a:rPr lang="de-DE" sz="6000" b="1" strike="noStrike" spc="-1" dirty="0">
                <a:solidFill>
                  <a:srgbClr val="025952"/>
                </a:solidFill>
                <a:latin typeface="+mn-lt"/>
              </a:rPr>
              <a:t> on </a:t>
            </a:r>
            <a:r>
              <a:rPr lang="de-DE" sz="6000" b="1" strike="noStrike" spc="-1" dirty="0" err="1">
                <a:solidFill>
                  <a:srgbClr val="025952"/>
                </a:solidFill>
                <a:latin typeface="+mn-lt"/>
              </a:rPr>
              <a:t>the</a:t>
            </a:r>
            <a:r>
              <a:rPr lang="de-DE" sz="6000" b="1" strike="noStrike" spc="-1" dirty="0">
                <a:solidFill>
                  <a:srgbClr val="025952"/>
                </a:solidFill>
                <a:latin typeface="+mn-lt"/>
              </a:rPr>
              <a:t> </a:t>
            </a:r>
            <a:r>
              <a:rPr lang="de-DE" sz="6000" b="1" strike="noStrike" spc="-1" dirty="0" err="1">
                <a:solidFill>
                  <a:srgbClr val="025952"/>
                </a:solidFill>
                <a:latin typeface="+mn-lt"/>
              </a:rPr>
              <a:t>course</a:t>
            </a:r>
            <a:endParaRPr lang="de-DE" sz="6000" b="0" strike="noStrike" spc="-1" dirty="0">
              <a:solidFill>
                <a:srgbClr val="0259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086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35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Discuss in groups the following questions: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36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1732500" y="1806600"/>
            <a:ext cx="8543160" cy="48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dk1"/>
                </a:solidFill>
                <a:latin typeface="Calibri"/>
              </a:rPr>
              <a:t>Does your PRESS project have potential to fulfill criteria for good Action Research?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Good Action Research pursues worthwhile practical purposes 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by trying to find solutions to real problems and empowering the people affected to acquire relevant knowledge and share it with others;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by leading to actions that are embedded in a humanistic values system.</a:t>
            </a:r>
          </a:p>
          <a:p>
            <a:pPr marL="378900" indent="-34290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Good Action Research is collaborative/participatory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by involving those affected in the research process;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by agreeing on ethical rules for collaboration.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83B05EE6-013D-CEB5-BCA3-41C02E417600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Reflection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D939-2061-A0A6-3369-35BC56FE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>
            <a:extLst>
              <a:ext uri="{FF2B5EF4-FFF2-40B4-BE49-F238E27FC236}">
                <a16:creationId xmlns:a16="http://schemas.microsoft.com/office/drawing/2014/main" id="{583461E4-CD1C-638E-555C-B0DAFF3B3C0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32500" y="1806600"/>
            <a:ext cx="8543160" cy="48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dk1"/>
                </a:solidFill>
                <a:latin typeface="Calibri"/>
              </a:rPr>
              <a:t>Does your PRESS project have potential to fulfill criteria for good Action Research?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Good Action Research is responsive and developmental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by engaging in a continuous series of research-and-development cycles;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by taking into account the different perspectives of the various interest groups in the search for satisfactory solutions to problems.</a:t>
            </a:r>
          </a:p>
          <a:p>
            <a:pPr marL="378900" indent="-34290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Good Action Research connects theory and practice</a:t>
            </a:r>
            <a:endParaRPr lang="de-DE" sz="2400" spc="-1" dirty="0">
              <a:solidFill>
                <a:schemeClr val="dk1"/>
              </a:solidFill>
              <a:latin typeface="Calibri"/>
            </a:endParaRPr>
          </a:p>
          <a:p>
            <a:pPr marL="838080" lvl="1" indent="-380880" algn="l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by balancing action and reflection;</a:t>
            </a:r>
            <a:endParaRPr lang="de-DE" sz="2000" kern="1200" spc="-1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marL="838080" lvl="1" indent="-380880" algn="l" defTabSz="914400" rtl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kern="1200" spc="-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by generating theoretical knowledge, delivering solutions to problems and promoting practical improvements.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4">
            <a:extLst>
              <a:ext uri="{FF2B5EF4-FFF2-40B4-BE49-F238E27FC236}">
                <a16:creationId xmlns:a16="http://schemas.microsoft.com/office/drawing/2014/main" id="{DC39BB4D-B6E3-3F68-7F4F-E2B909F28493}"/>
              </a:ext>
            </a:extLst>
          </p:cNvPr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45D7C899-1145-F51E-0CB1-939DA4354FB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Reflection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95212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de-DE" sz="4400" b="1" strike="noStrike" spc="-1" dirty="0">
                <a:solidFill>
                  <a:schemeClr val="dk1"/>
                </a:solidFill>
                <a:latin typeface="Calibri"/>
              </a:rPr>
              <a:t>Action Research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F479ED-AE07-499A-AB44-BEDF266FF2C4}"/>
              </a:ext>
            </a:extLst>
          </p:cNvPr>
          <p:cNvSpPr txBox="1">
            <a:spLocks noChangeArrowheads="1"/>
          </p:cNvSpPr>
          <p:nvPr/>
        </p:nvSpPr>
        <p:spPr>
          <a:xfrm>
            <a:off x="525041" y="1884640"/>
            <a:ext cx="10363675" cy="44717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400" dirty="0"/>
              <a:t>Action Research </a:t>
            </a:r>
            <a:r>
              <a:rPr lang="de-DE" altLang="de-DE" sz="2400" dirty="0" err="1"/>
              <a:t>is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study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a social </a:t>
            </a:r>
            <a:r>
              <a:rPr lang="de-DE" altLang="de-DE" sz="2400" dirty="0" err="1"/>
              <a:t>situation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carried</a:t>
            </a:r>
            <a:r>
              <a:rPr lang="de-DE" altLang="de-DE" sz="2400" dirty="0"/>
              <a:t> out </a:t>
            </a:r>
            <a:r>
              <a:rPr lang="de-DE" altLang="de-DE" sz="2400" dirty="0" err="1"/>
              <a:t>by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those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involved</a:t>
            </a:r>
            <a:r>
              <a:rPr lang="de-DE" altLang="de-DE" sz="2400" dirty="0"/>
              <a:t> in </a:t>
            </a:r>
            <a:r>
              <a:rPr lang="de-DE" altLang="de-DE" sz="2400" dirty="0" err="1"/>
              <a:t>that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situation</a:t>
            </a:r>
            <a:r>
              <a:rPr lang="de-DE" altLang="de-DE" sz="2400" dirty="0"/>
              <a:t> in </a:t>
            </a:r>
            <a:r>
              <a:rPr lang="de-DE" altLang="de-DE" sz="2400" dirty="0" err="1"/>
              <a:t>order</a:t>
            </a:r>
            <a:r>
              <a:rPr lang="de-DE" altLang="de-DE" sz="2400" dirty="0"/>
              <a:t> to </a:t>
            </a:r>
            <a:r>
              <a:rPr lang="de-DE" altLang="de-DE" sz="2400" dirty="0" err="1"/>
              <a:t>improve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both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their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practice</a:t>
            </a:r>
            <a:r>
              <a:rPr lang="de-DE" altLang="de-DE" sz="2400" dirty="0"/>
              <a:t> and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quality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their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understanding</a:t>
            </a:r>
            <a:r>
              <a:rPr lang="de-DE" altLang="de-DE" sz="2400" dirty="0"/>
              <a:t>. </a:t>
            </a:r>
            <a:r>
              <a:rPr lang="de-DE" altLang="de-DE" sz="2000" dirty="0"/>
              <a:t>(Winter &amp; </a:t>
            </a:r>
            <a:r>
              <a:rPr lang="de-DE" altLang="de-DE" sz="2000" dirty="0" err="1"/>
              <a:t>Munn-Giddings</a:t>
            </a:r>
            <a:r>
              <a:rPr lang="de-DE" altLang="de-DE" sz="2000" dirty="0"/>
              <a:t> 2001)</a:t>
            </a:r>
          </a:p>
          <a:p>
            <a:endParaRPr lang="de-DE" altLang="de-DE" dirty="0"/>
          </a:p>
          <a:p>
            <a:r>
              <a:rPr lang="de-DE" altLang="de-DE" sz="2400" dirty="0"/>
              <a:t>The </a:t>
            </a:r>
            <a:r>
              <a:rPr lang="de-DE" altLang="de-DE" sz="2400" dirty="0" err="1"/>
              <a:t>research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interest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is</a:t>
            </a:r>
            <a:r>
              <a:rPr lang="de-DE" altLang="de-DE" sz="2400" dirty="0"/>
              <a:t> in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service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practice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interests</a:t>
            </a:r>
            <a:r>
              <a:rPr lang="de-DE" altLang="de-DE" sz="2400" dirty="0"/>
              <a:t>. </a:t>
            </a:r>
            <a:endParaRPr lang="de-DE" alt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A623F0D-A6D2-490E-9F56-BB2DF562108F}"/>
              </a:ext>
            </a:extLst>
          </p:cNvPr>
          <p:cNvSpPr txBox="1"/>
          <p:nvPr/>
        </p:nvSpPr>
        <p:spPr>
          <a:xfrm>
            <a:off x="1954924" y="6215961"/>
            <a:ext cx="61368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Winter, </a:t>
            </a:r>
            <a:r>
              <a:rPr lang="en-US" sz="1000" b="0" strike="noStrike" spc="-1" dirty="0" err="1">
                <a:solidFill>
                  <a:schemeClr val="dk1"/>
                </a:solidFill>
                <a:latin typeface="Calibri"/>
              </a:rPr>
              <a:t>R.,Munn</a:t>
            </a: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-Giddings, C. (2001) A Handbook for Action Research in Health and Social Care. London: Routledge.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F8CAE-0CD5-45AA-9205-6EA3D6A0ECC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8080" y="1085850"/>
            <a:ext cx="10514880" cy="435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Reflect by yourself the following questions along a scale of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non-confident - slightly confident - quite confident - confident: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5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D939-2061-A0A6-3369-35BC56FE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>
            <a:extLst>
              <a:ext uri="{FF2B5EF4-FFF2-40B4-BE49-F238E27FC236}">
                <a16:creationId xmlns:a16="http://schemas.microsoft.com/office/drawing/2014/main" id="{583461E4-CD1C-638E-555C-B0DAFF3B3C0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32500" y="1806600"/>
            <a:ext cx="8543160" cy="485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I feel confident in …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the basic theories of sustainable development and Education for Sustainable Development (ESD).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orienting my teaching towards ESD along international and national policies and examples of good practices.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using a spectrum of different kind of media in my later teaching for ESD.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identifying and using non-formal learning resources and networks to improve my teaching for ESD.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>
                <a:solidFill>
                  <a:schemeClr val="dk1"/>
                </a:solidFill>
                <a:latin typeface="Calibri"/>
              </a:rPr>
              <a:t>initiating and guiding my later students in sustainability-oriented project-based learning.</a:t>
            </a: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400" spc="-1" dirty="0">
              <a:solidFill>
                <a:schemeClr val="dk1"/>
              </a:solidFill>
              <a:latin typeface="Calibri"/>
            </a:endParaRP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400" b="0" strike="noStrike" spc="-1" dirty="0">
              <a:solidFill>
                <a:schemeClr val="dk1"/>
              </a:solidFill>
              <a:latin typeface="Calibri"/>
            </a:endParaRPr>
          </a:p>
          <a:p>
            <a:pPr marL="342900" indent="-34290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4">
            <a:extLst>
              <a:ext uri="{FF2B5EF4-FFF2-40B4-BE49-F238E27FC236}">
                <a16:creationId xmlns:a16="http://schemas.microsoft.com/office/drawing/2014/main" id="{DC39BB4D-B6E3-3F68-7F4F-E2B909F28493}"/>
              </a:ext>
            </a:extLst>
          </p:cNvPr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45D7C899-1145-F51E-0CB1-939DA4354FB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Reflection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116111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2F6F4C-57C9-41A5-92EA-7ED6C773ACA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21795" y="1444849"/>
            <a:ext cx="10514880" cy="4350600"/>
          </a:xfrm>
        </p:spPr>
        <p:txBody>
          <a:bodyPr/>
          <a:lstStyle/>
          <a:p>
            <a:pPr marL="0" indent="0" algn="ctr">
              <a:buNone/>
            </a:pPr>
            <a:r>
              <a:rPr lang="de-AT" sz="2800" b="1" dirty="0" err="1">
                <a:solidFill>
                  <a:srgbClr val="FF0000"/>
                </a:solidFill>
                <a:latin typeface="+mn-lt"/>
              </a:rPr>
              <a:t>To</a:t>
            </a:r>
            <a:r>
              <a:rPr lang="de-AT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AT" sz="2800" b="1" dirty="0" err="1">
                <a:solidFill>
                  <a:srgbClr val="FF0000"/>
                </a:solidFill>
                <a:latin typeface="+mn-lt"/>
              </a:rPr>
              <a:t>take</a:t>
            </a:r>
            <a:r>
              <a:rPr lang="de-AT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AT" sz="2800" b="1" dirty="0" err="1">
                <a:solidFill>
                  <a:srgbClr val="FF0000"/>
                </a:solidFill>
                <a:latin typeface="+mn-lt"/>
              </a:rPr>
              <a:t>away</a:t>
            </a:r>
            <a:r>
              <a:rPr lang="de-AT" sz="2800" b="1" dirty="0">
                <a:solidFill>
                  <a:srgbClr val="FF0000"/>
                </a:solidFill>
                <a:latin typeface="+mn-lt"/>
              </a:rPr>
              <a:t>: </a:t>
            </a:r>
          </a:p>
          <a:p>
            <a:pPr marL="0" indent="0" algn="ctr">
              <a:buNone/>
            </a:pPr>
            <a:r>
              <a:rPr lang="de-AT" sz="2800" b="1" dirty="0" err="1">
                <a:solidFill>
                  <a:srgbClr val="FF0000"/>
                </a:solidFill>
                <a:latin typeface="+mn-lt"/>
              </a:rPr>
              <a:t>Investigate</a:t>
            </a:r>
            <a:r>
              <a:rPr lang="de-AT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AT" sz="2800" b="1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de-AT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AT" sz="2800" b="1" dirty="0" err="1">
                <a:solidFill>
                  <a:srgbClr val="FF0000"/>
                </a:solidFill>
                <a:latin typeface="+mn-lt"/>
              </a:rPr>
              <a:t>following</a:t>
            </a:r>
            <a:r>
              <a:rPr lang="de-AT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AT" sz="2800" b="1" dirty="0" err="1">
                <a:solidFill>
                  <a:srgbClr val="FF0000"/>
                </a:solidFill>
                <a:latin typeface="+mn-lt"/>
              </a:rPr>
              <a:t>networks</a:t>
            </a:r>
            <a:r>
              <a:rPr lang="de-AT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AT" sz="2800" b="1" dirty="0" err="1">
                <a:solidFill>
                  <a:srgbClr val="FF0000"/>
                </a:solidFill>
                <a:latin typeface="+mn-lt"/>
              </a:rPr>
              <a:t>for</a:t>
            </a:r>
            <a:r>
              <a:rPr lang="de-AT" sz="2800" b="1" dirty="0">
                <a:solidFill>
                  <a:srgbClr val="FF0000"/>
                </a:solidFill>
                <a:latin typeface="+mn-lt"/>
              </a:rPr>
              <a:t> Action Research:</a:t>
            </a:r>
          </a:p>
          <a:p>
            <a:pPr algn="ctr"/>
            <a:endParaRPr lang="de-AT" sz="2800" dirty="0">
              <a:solidFill>
                <a:srgbClr val="FF0000"/>
              </a:solidFill>
              <a:latin typeface="+mn-lt"/>
            </a:endParaRPr>
          </a:p>
          <a:p>
            <a:pPr algn="ctr"/>
            <a:br>
              <a:rPr lang="de-AT" sz="2000" dirty="0">
                <a:solidFill>
                  <a:srgbClr val="FF0000"/>
                </a:solidFill>
                <a:latin typeface="+mn-lt"/>
              </a:rPr>
            </a:br>
            <a:endParaRPr lang="de-AT" sz="20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de-AT" sz="2000" dirty="0">
                <a:solidFill>
                  <a:srgbClr val="FF0000"/>
                </a:solidFill>
                <a:latin typeface="+mn-lt"/>
              </a:rPr>
              <a:t>CARN: </a:t>
            </a:r>
            <a:r>
              <a:rPr lang="de-AT" sz="20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https://www.carn.org.uk/</a:t>
            </a:r>
            <a:br>
              <a:rPr lang="de-AT" sz="2000" dirty="0">
                <a:solidFill>
                  <a:srgbClr val="0070C0"/>
                </a:solidFill>
                <a:latin typeface="+mn-lt"/>
              </a:rPr>
            </a:br>
            <a:r>
              <a:rPr lang="de-AT" sz="20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de-AT" sz="2000" dirty="0">
                <a:solidFill>
                  <a:srgbClr val="FF0000"/>
                </a:solidFill>
                <a:latin typeface="+mn-lt"/>
              </a:rPr>
              <a:t>ALARA: </a:t>
            </a:r>
            <a:r>
              <a:rPr lang="de-AT" sz="2000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https://www.alarassociation.org/</a:t>
            </a:r>
            <a:br>
              <a:rPr lang="de-AT" sz="2000" dirty="0">
                <a:solidFill>
                  <a:srgbClr val="0070C0"/>
                </a:solidFill>
                <a:latin typeface="+mn-lt"/>
              </a:rPr>
            </a:br>
            <a:r>
              <a:rPr lang="de-AT" sz="2000" dirty="0">
                <a:solidFill>
                  <a:srgbClr val="0070C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https://www.alarassociation.org/networks/around-the-world/europe</a:t>
            </a:r>
            <a:br>
              <a:rPr lang="de-AT" sz="2000" dirty="0">
                <a:solidFill>
                  <a:srgbClr val="FF0000"/>
                </a:solidFill>
                <a:latin typeface="+mn-lt"/>
              </a:rPr>
            </a:br>
            <a:r>
              <a:rPr lang="de-AT" sz="20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de-AT" sz="2000" dirty="0">
                <a:solidFill>
                  <a:srgbClr val="FF0000"/>
                </a:solidFill>
                <a:latin typeface="+mn-lt"/>
              </a:rPr>
              <a:t>ARNA: </a:t>
            </a:r>
            <a:r>
              <a:rPr lang="de-AT" sz="2000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https://www.arnaconnect.org/</a:t>
            </a:r>
            <a:r>
              <a:rPr lang="de-AT" sz="20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1100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de-DE" sz="4400" b="1" strike="noStrike" spc="-1" dirty="0">
                <a:solidFill>
                  <a:schemeClr val="dk1"/>
                </a:solidFill>
                <a:latin typeface="Calibri"/>
              </a:rPr>
              <a:t>Action Research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8B5ABD-D18E-4E6B-AFF4-FDD8CB6B034B}"/>
              </a:ext>
            </a:extLst>
          </p:cNvPr>
          <p:cNvSpPr txBox="1">
            <a:spLocks noChangeArrowheads="1"/>
          </p:cNvSpPr>
          <p:nvPr/>
        </p:nvSpPr>
        <p:spPr>
          <a:xfrm>
            <a:off x="1120679" y="2073421"/>
            <a:ext cx="9950042" cy="35180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400" dirty="0"/>
              <a:t>Action Research</a:t>
            </a:r>
            <a:r>
              <a:rPr lang="en-US" altLang="de-DE" sz="2400" dirty="0"/>
              <a:t> is carried out by people (e.g. teachers) directly concerned with the social situation that is being researched (e.g. teaching and learning  of science)</a:t>
            </a:r>
          </a:p>
          <a:p>
            <a:r>
              <a:rPr lang="de-DE" altLang="de-DE" sz="2400" dirty="0"/>
              <a:t>Action Research</a:t>
            </a:r>
            <a:r>
              <a:rPr lang="en-US" altLang="de-DE" sz="2400" dirty="0"/>
              <a:t> starts from practical questions arising from everyday educational work </a:t>
            </a:r>
          </a:p>
          <a:p>
            <a:r>
              <a:rPr lang="de-DE" altLang="de-DE" sz="2400" dirty="0"/>
              <a:t>Action Research</a:t>
            </a:r>
            <a:r>
              <a:rPr lang="en-US" altLang="de-DE" sz="2400" dirty="0"/>
              <a:t> offers a repertoire of simple methods and strategies for researching and developing practice e.g. diaries, observation profiles, interviews, simple questionnaires (sensible ratio of costs to results)</a:t>
            </a:r>
          </a:p>
          <a:p>
            <a:r>
              <a:rPr lang="de-DE" altLang="de-DE" sz="2400" dirty="0"/>
              <a:t>Action Research</a:t>
            </a:r>
            <a:r>
              <a:rPr lang="en-US" altLang="de-DE" sz="2400" dirty="0"/>
              <a:t> is characterized by inserting individual findings into a professional discussion and by making knowledge of teachers open to the public</a:t>
            </a:r>
          </a:p>
          <a:p>
            <a:endParaRPr lang="en-US" altLang="de-DE" sz="2400" dirty="0"/>
          </a:p>
          <a:p>
            <a:endParaRPr lang="en-US" altLang="de-DE" sz="2400" dirty="0"/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155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de-DE" sz="4400" b="1" strike="noStrike" spc="-1" dirty="0">
                <a:solidFill>
                  <a:schemeClr val="dk1"/>
                </a:solidFill>
                <a:latin typeface="Calibri"/>
              </a:rPr>
              <a:t>Action Research </a:t>
            </a:r>
            <a:r>
              <a:rPr lang="de-DE" sz="4400" b="1" strike="noStrike" spc="-1" dirty="0" err="1">
                <a:solidFill>
                  <a:schemeClr val="dk1"/>
                </a:solidFill>
                <a:latin typeface="Calibri"/>
              </a:rPr>
              <a:t>principles</a:t>
            </a:r>
            <a:endParaRPr lang="de-DE" sz="44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840" indent="-28584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Practitioners are involved in a systematic reflection on practice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Combines development and research interest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It is a cyclical and iterative approach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It reviews implicit theories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It uses a synopsis of perspectives</a:t>
            </a:r>
            <a:endParaRPr lang="de-DE" sz="28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40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2"/>
          <p:cNvSpPr>
            <a:spLocks noGrp="1"/>
          </p:cNvSpPr>
          <p:nvPr>
            <p:ph type="dt" idx="3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85" name="Rectangle 3"/>
          <p:cNvSpPr/>
          <p:nvPr/>
        </p:nvSpPr>
        <p:spPr>
          <a:xfrm>
            <a:off x="1365148" y="1573740"/>
            <a:ext cx="788616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spc="-1" dirty="0" err="1">
                <a:solidFill>
                  <a:srgbClr val="000000"/>
                </a:solidFill>
                <a:latin typeface="Calibri"/>
              </a:rPr>
              <a:t>F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inding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starting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point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Identifying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research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questions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Choosing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methods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spc="-1" dirty="0" err="1">
                <a:solidFill>
                  <a:srgbClr val="000000"/>
                </a:solidFill>
                <a:latin typeface="Calibri"/>
              </a:rPr>
              <a:t>Collecting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data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Analysing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data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Implementing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practice</a:t>
            </a:r>
            <a:endParaRPr lang="de-AT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spc="-1" dirty="0">
                <a:solidFill>
                  <a:srgbClr val="000000"/>
                </a:solidFill>
                <a:latin typeface="Calibri"/>
              </a:rPr>
              <a:t>…. </a:t>
            </a:r>
            <a:r>
              <a:rPr lang="de-AT" sz="2800" spc="-1" dirty="0" err="1">
                <a:solidFill>
                  <a:srgbClr val="000000"/>
                </a:solidFill>
                <a:latin typeface="Calibri"/>
              </a:rPr>
              <a:t>maybe</a:t>
            </a:r>
            <a:r>
              <a:rPr lang="de-AT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800" spc="-1" dirty="0" err="1">
                <a:solidFill>
                  <a:srgbClr val="000000"/>
                </a:solidFill>
                <a:latin typeface="Calibri"/>
              </a:rPr>
              <a:t>further</a:t>
            </a:r>
            <a:r>
              <a:rPr lang="de-AT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800" spc="-1" dirty="0" err="1">
                <a:solidFill>
                  <a:srgbClr val="000000"/>
                </a:solidFill>
                <a:latin typeface="Calibri"/>
              </a:rPr>
              <a:t>cycles</a:t>
            </a:r>
            <a:r>
              <a:rPr lang="de-AT" sz="2800" spc="-1" dirty="0">
                <a:solidFill>
                  <a:srgbClr val="000000"/>
                </a:solidFill>
                <a:latin typeface="Calibri"/>
              </a:rPr>
              <a:t> ….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Publishing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results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FF7BFCBE-B0FC-EEAF-FD88-D2F5EB9126A1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The Action Research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process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fik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734020" y="1708306"/>
            <a:ext cx="6723360" cy="455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PlaceHolder 2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EFF5A7E-C354-E626-107A-92B582ED83F9}"/>
              </a:ext>
            </a:extLst>
          </p:cNvPr>
          <p:cNvSpPr txBox="1">
            <a:spLocks/>
          </p:cNvSpPr>
          <p:nvPr/>
        </p:nvSpPr>
        <p:spPr>
          <a:xfrm>
            <a:off x="799035" y="383146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>
                <a:solidFill>
                  <a:schemeClr val="dk1"/>
                </a:solidFill>
                <a:latin typeface="Calibri"/>
              </a:rPr>
              <a:t>The Action Research Cycle</a:t>
            </a:r>
            <a:endParaRPr lang="de-DE" sz="20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485A86-CFEE-4E46-B31B-A47E2E94AD64}"/>
              </a:ext>
            </a:extLst>
          </p:cNvPr>
          <p:cNvSpPr txBox="1"/>
          <p:nvPr/>
        </p:nvSpPr>
        <p:spPr>
          <a:xfrm>
            <a:off x="3174124" y="6292905"/>
            <a:ext cx="5158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ARTIST Consortium (Eds.) (2019). The ARTIST Guidebook - A Guidebook to Prepare and Conduct </a:t>
            </a:r>
          </a:p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</a:rPr>
              <a:t>Workshops on Action Research in Science Teacher Education.</a:t>
            </a:r>
          </a:p>
          <a:p>
            <a:pPr defTabSz="914400"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dk1"/>
                </a:solidFill>
                <a:latin typeface="Calibri"/>
                <a:hlinkClick r:id="rId3"/>
              </a:rPr>
              <a:t>http://idn.digitale-medien.uni-bremen.de/Artist/Material/Guidebook_eng.pdf</a:t>
            </a:r>
            <a:r>
              <a:rPr lang="en-US" sz="1000" spc="-1" dirty="0">
                <a:solidFill>
                  <a:schemeClr val="dk1"/>
                </a:solidFill>
                <a:latin typeface="Calibri"/>
              </a:rPr>
              <a:t> </a:t>
            </a:r>
            <a:endParaRPr lang="en-US" sz="1000" b="0" strike="noStrike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2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89" name="Rectangle 3"/>
          <p:cNvSpPr/>
          <p:nvPr/>
        </p:nvSpPr>
        <p:spPr>
          <a:xfrm>
            <a:off x="1645806" y="1573740"/>
            <a:ext cx="788616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spc="-1" dirty="0" err="1">
                <a:solidFill>
                  <a:srgbClr val="000000"/>
                </a:solidFill>
                <a:latin typeface="Calibri"/>
              </a:rPr>
              <a:t>P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edagogical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question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spc="-1" dirty="0" err="1">
                <a:solidFill>
                  <a:srgbClr val="000000"/>
                </a:solidFill>
                <a:latin typeface="Calibri"/>
              </a:rPr>
              <a:t>D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idactical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question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Content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question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Wish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/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need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for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change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Personal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interest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/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curiosity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Individual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experience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380880" indent="-3808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Locally</a:t>
            </a:r>
            <a:r>
              <a:rPr lang="de-AT" sz="2800" b="0" strike="noStrike" spc="-1" dirty="0">
                <a:solidFill>
                  <a:srgbClr val="000000"/>
                </a:solidFill>
                <a:latin typeface="Calibri"/>
              </a:rPr>
              <a:t>) relevant </a:t>
            </a:r>
            <a:r>
              <a:rPr lang="de-AT" sz="2800" b="0" strike="noStrike" spc="-1" dirty="0" err="1">
                <a:solidFill>
                  <a:srgbClr val="000000"/>
                </a:solidFill>
                <a:latin typeface="Calibri"/>
              </a:rPr>
              <a:t>topic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66C1471F-36DB-7696-7607-47A59E43D26C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Finding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a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starting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point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2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Rectangle 4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de-DE" sz="3600" b="0" strike="noStrike" spc="-1">
              <a:solidFill>
                <a:srgbClr val="44546A"/>
              </a:solidFill>
              <a:latin typeface="Times New Roman"/>
            </a:endParaRPr>
          </a:p>
        </p:txBody>
      </p:sp>
      <p:sp>
        <p:nvSpPr>
          <p:cNvPr id="93" name="Rectangle 3"/>
          <p:cNvSpPr/>
          <p:nvPr/>
        </p:nvSpPr>
        <p:spPr>
          <a:xfrm>
            <a:off x="1309080" y="1573740"/>
            <a:ext cx="8957549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strike="noStrike" spc="-1" dirty="0">
                <a:solidFill>
                  <a:srgbClr val="000000"/>
                </a:solidFill>
                <a:latin typeface="Calibri"/>
              </a:rPr>
              <a:t>Guiding questions</a:t>
            </a:r>
            <a:endParaRPr lang="de-DE" sz="280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I would like to improve in …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I am amazed by …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I am really curious about …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Something that I think would really make a difference is … 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spc="-1" dirty="0">
                <a:solidFill>
                  <a:schemeClr val="dk1"/>
                </a:solidFill>
                <a:latin typeface="Calibri"/>
              </a:rPr>
              <a:t>Something I would really like to change is …</a:t>
            </a: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de-DE" sz="2800" spc="-1" dirty="0">
              <a:solidFill>
                <a:schemeClr val="dk1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ED985C5-69B0-8A37-6F1B-4AA5A15234DB}"/>
              </a:ext>
            </a:extLst>
          </p:cNvPr>
          <p:cNvSpPr txBox="1">
            <a:spLocks/>
          </p:cNvSpPr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Identifying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research</a:t>
            </a:r>
            <a:r>
              <a:rPr lang="de-DE" b="1" spc="-1" dirty="0">
                <a:solidFill>
                  <a:schemeClr val="dk1"/>
                </a:solidFill>
                <a:latin typeface="Calibri"/>
              </a:rPr>
              <a:t> </a:t>
            </a:r>
            <a:r>
              <a:rPr lang="de-DE" b="1" spc="-1" dirty="0" err="1">
                <a:solidFill>
                  <a:schemeClr val="dk1"/>
                </a:solidFill>
                <a:latin typeface="Calibri"/>
              </a:rPr>
              <a:t>questions</a:t>
            </a:r>
            <a:endParaRPr lang="de-DE" b="1" spc="-1" dirty="0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ce65c6-7735-4322-aaa0-e76bd18dc3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F43C802843B347AE11FB496B7B368C" ma:contentTypeVersion="8" ma:contentTypeDescription="Ein neues Dokument erstellen." ma:contentTypeScope="" ma:versionID="d38c12047c7b961514a650521eb86317">
  <xsd:schema xmlns:xsd="http://www.w3.org/2001/XMLSchema" xmlns:xs="http://www.w3.org/2001/XMLSchema" xmlns:p="http://schemas.microsoft.com/office/2006/metadata/properties" xmlns:ns3="312ceb54-a19d-433c-a299-1716788218d4" xmlns:ns4="bfce65c6-7735-4322-aaa0-e76bd18dc3cc" targetNamespace="http://schemas.microsoft.com/office/2006/metadata/properties" ma:root="true" ma:fieldsID="2de25cc897b6b69e91e292d026c6f80d" ns3:_="" ns4:_="">
    <xsd:import namespace="312ceb54-a19d-433c-a299-1716788218d4"/>
    <xsd:import namespace="bfce65c6-7735-4322-aaa0-e76bd18dc3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ceb54-a19d-433c-a299-1716788218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e65c6-7735-4322-aaa0-e76bd18dc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FF5B14-7A05-4FDC-ADE0-4246575139BB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bfce65c6-7735-4322-aaa0-e76bd18dc3cc"/>
    <ds:schemaRef ds:uri="312ceb54-a19d-433c-a299-1716788218d4"/>
  </ds:schemaRefs>
</ds:datastoreItem>
</file>

<file path=customXml/itemProps2.xml><?xml version="1.0" encoding="utf-8"?>
<ds:datastoreItem xmlns:ds="http://schemas.openxmlformats.org/officeDocument/2006/customXml" ds:itemID="{AE1D8B04-F5CB-401A-B1A9-F16A83FF0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ceb54-a19d-433c-a299-1716788218d4"/>
    <ds:schemaRef ds:uri="bfce65c6-7735-4322-aaa0-e76bd18dc3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319185-512E-4CF1-9BBC-C4D0090FC4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1866</Words>
  <Application>Microsoft Office PowerPoint</Application>
  <PresentationFormat>Breitbild</PresentationFormat>
  <Paragraphs>235</Paragraphs>
  <Slides>32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Times New Roman</vt:lpstr>
      <vt:lpstr>Wingdings</vt:lpstr>
      <vt:lpstr>Office</vt:lpstr>
      <vt:lpstr>Action Research: Theoretical Concepts, Practical Examples, and a Base to Reflect your PRESS- Projects  </vt:lpstr>
      <vt:lpstr>Overview</vt:lpstr>
      <vt:lpstr>Action Research</vt:lpstr>
      <vt:lpstr>Action Research</vt:lpstr>
      <vt:lpstr>Action Research principles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Reflection on the course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reviewer</dc:creator>
  <dc:description/>
  <cp:lastModifiedBy>ingo eilks</cp:lastModifiedBy>
  <cp:revision>72</cp:revision>
  <dcterms:created xsi:type="dcterms:W3CDTF">2023-11-09T10:04:11Z</dcterms:created>
  <dcterms:modified xsi:type="dcterms:W3CDTF">2025-09-01T09:34:12Z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Breitbild</vt:lpwstr>
  </property>
  <property fmtid="{D5CDD505-2E9C-101B-9397-08002B2CF9AE}" pid="4" name="Slides">
    <vt:r8>19</vt:r8>
  </property>
  <property fmtid="{D5CDD505-2E9C-101B-9397-08002B2CF9AE}" pid="5" name="ContentTypeId">
    <vt:lpwstr>0x01010017F43C802843B347AE11FB496B7B368C</vt:lpwstr>
  </property>
</Properties>
</file>