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82" r:id="rId6"/>
    <p:sldId id="283" r:id="rId7"/>
    <p:sldId id="291" r:id="rId8"/>
    <p:sldId id="290" r:id="rId9"/>
    <p:sldId id="261" r:id="rId10"/>
    <p:sldId id="258" r:id="rId11"/>
    <p:sldId id="262" r:id="rId12"/>
    <p:sldId id="263" r:id="rId13"/>
    <p:sldId id="264" r:id="rId14"/>
    <p:sldId id="259" r:id="rId15"/>
    <p:sldId id="260" r:id="rId16"/>
    <p:sldId id="265" r:id="rId17"/>
    <p:sldId id="266" r:id="rId18"/>
    <p:sldId id="267" r:id="rId19"/>
    <p:sldId id="284" r:id="rId20"/>
    <p:sldId id="268" r:id="rId21"/>
    <p:sldId id="276" r:id="rId22"/>
    <p:sldId id="277" r:id="rId23"/>
    <p:sldId id="278" r:id="rId24"/>
    <p:sldId id="279" r:id="rId25"/>
    <p:sldId id="269" r:id="rId26"/>
    <p:sldId id="270" r:id="rId27"/>
    <p:sldId id="271" r:id="rId28"/>
    <p:sldId id="280" r:id="rId29"/>
    <p:sldId id="286" r:id="rId30"/>
    <p:sldId id="287" r:id="rId31"/>
    <p:sldId id="272" r:id="rId32"/>
    <p:sldId id="285" r:id="rId33"/>
    <p:sldId id="289" r:id="rId34"/>
    <p:sldId id="288" r:id="rId35"/>
    <p:sldId id="28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68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69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8F4AB368-77B7-4D82-BB9E-3F1E7B29D8F6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26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7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A88CF0-24AF-407F-B1E1-BF15624005D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5BD7568-E613-4D8B-940A-2F2BEFC5EC65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E329C78-2D1B-4A98-8625-69704D1A085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8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6060A6-EC70-4D49-83DD-053803882972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BCD3D0-C242-4EEA-9007-400B62896B6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4882320-12C2-42BC-B3DB-542F82A4E35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95E170-9F25-4ADB-9965-6BAEF9B0D3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A3BFE22-9921-4D4A-A6DC-566C7DCD49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6F4E6C-E350-4B94-BA3E-7495D1A3B65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4188E5-7E12-4635-9F11-A205655654DE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06440" y="241200"/>
            <a:ext cx="11467440" cy="113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80/09669760.2012.715407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978-1-78769-537-520191012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rassociation.org/" TargetMode="External"/><Relationship Id="rId2" Type="http://schemas.openxmlformats.org/officeDocument/2006/relationships/hyperlink" Target="https://www.carn.org.uk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arnaconnect.org/" TargetMode="External"/><Relationship Id="rId4" Type="http://schemas.openxmlformats.org/officeDocument/2006/relationships/hyperlink" Target="https://www.alarassociation.org/networks/around-the-world/europ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dn.digitale-medien.uni-bremen.de/Artist/Material/Guidebook_eng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727040" y="2490930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algn="ctr" rtl="1">
              <a:tabLst>
                <a:tab pos="0" algn="l"/>
              </a:tabLst>
            </a:pPr>
            <a:br>
              <a:rPr lang="ar-SA" sz="6000" b="1" strike="noStrike" spc="-1" dirty="0">
                <a:solidFill>
                  <a:srgbClr val="025952"/>
                </a:solidFill>
                <a:latin typeface="+mn-lt"/>
              </a:rPr>
            </a:br>
            <a:r>
              <a:rPr lang="ar-SA" sz="6000" b="1" spc="-1" dirty="0">
                <a:solidFill>
                  <a:srgbClr val="025952"/>
                </a:solidFill>
                <a:latin typeface="+mn-lt"/>
              </a:rPr>
              <a:t>البحث الإجرائي: المفاهيم النظرية، الأمثلة التطبيقية، وأساس للتأمل في مشروعات </a:t>
            </a:r>
            <a:r>
              <a:rPr lang="pt-PT" sz="6000" b="1" spc="-1" dirty="0">
                <a:solidFill>
                  <a:srgbClr val="025952"/>
                </a:solidFill>
                <a:latin typeface="+mn-lt"/>
              </a:rPr>
              <a:t>PRESS</a:t>
            </a:r>
            <a:r>
              <a:rPr lang="ar-SA" sz="6000" b="1" spc="-1" dirty="0">
                <a:solidFill>
                  <a:srgbClr val="025952"/>
                </a:solidFill>
                <a:latin typeface="+mn-lt"/>
              </a:rPr>
              <a:t> الخاصة بك</a:t>
            </a:r>
            <a:br>
              <a:rPr lang="ar-SA" sz="6000" dirty="0"/>
            </a:br>
            <a:br>
              <a:rPr lang="de-AT" sz="6000" b="1" strike="noStrike" spc="-1" dirty="0">
                <a:solidFill>
                  <a:srgbClr val="025952"/>
                </a:solidFill>
                <a:latin typeface="+mn-lt"/>
              </a:rPr>
            </a:b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2"/>
          <p:cNvSpPr>
            <a:spLocks noGrp="1"/>
          </p:cNvSpPr>
          <p:nvPr>
            <p:ph type="dt" idx="4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7" name="Rectangle 3"/>
          <p:cNvSpPr/>
          <p:nvPr/>
        </p:nvSpPr>
        <p:spPr>
          <a:xfrm>
            <a:off x="1490151" y="1690200"/>
            <a:ext cx="7985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800" dirty="0"/>
              <a:t>إذا نجح بحثي الإجرائي، فستكون الفائدة …</a:t>
            </a:r>
            <a:endParaRPr lang="de-DE" sz="280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بالنسبة لي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بالنسبة لطلابي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بالنسبة لزملائي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بالنسبة لـ …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D26E2FA-7709-8642-0A52-B5C5950C298A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فائدة البحث الإجرائي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4"/>
          <p:cNvSpPr/>
          <p:nvPr/>
        </p:nvSpPr>
        <p:spPr>
          <a:xfrm>
            <a:off x="1129274" y="1690200"/>
            <a:ext cx="7399091" cy="2214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algn="r" rtl="1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معايير الجودة المعرفية</a:t>
            </a:r>
            <a:endParaRPr lang="en-US" sz="2800" dirty="0"/>
          </a:p>
          <a:p>
            <a:pPr marL="285840" indent="-285840" algn="r" rtl="1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معايير الجودة البراغماتية</a:t>
            </a:r>
            <a:endParaRPr lang="en-US" sz="2800" dirty="0"/>
          </a:p>
          <a:p>
            <a:pPr marL="285840" indent="-285840" algn="r" rtl="1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معايير الجودة الأخلاقية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5F56673-87AE-3E4D-3C6A-C43115C13E6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 spc="-1">
                <a:solidFill>
                  <a:schemeClr val="dk1"/>
                </a:solidFill>
                <a:latin typeface="Calibri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ar-SA" dirty="0"/>
              <a:t>معايير جودة البحث الإجرائي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BBC631-7C95-4C4F-9744-6B882EA13CBC}"/>
              </a:ext>
            </a:extLst>
          </p:cNvPr>
          <p:cNvSpPr txBox="1"/>
          <p:nvPr/>
        </p:nvSpPr>
        <p:spPr>
          <a:xfrm>
            <a:off x="3174124" y="6292905"/>
            <a:ext cx="493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Feldman, A.,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Altrichter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H.,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Posch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P.&amp;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Somekh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B. (2018). Teachers Investigate Their Work.  </a:t>
            </a:r>
          </a:p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An Introduction to Action Research across the Professions. Routledge, London</a:t>
            </a:r>
            <a:endParaRPr lang="de-DE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981079" y="1989000"/>
            <a:ext cx="7814562" cy="393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800" dirty="0"/>
              <a:t>من أجل دعم صلاحية البحث:</a:t>
            </a:r>
            <a:endParaRPr lang="en-GB" sz="2800" b="0" strike="noStrike" spc="-1" noProof="0" dirty="0">
              <a:solidFill>
                <a:schemeClr val="dk1"/>
              </a:solidFill>
              <a:latin typeface="Calibri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800" b="0" strike="noStrike" spc="-1" noProof="0" dirty="0">
              <a:solidFill>
                <a:schemeClr val="dk1"/>
              </a:solidFill>
              <a:latin typeface="Calibri"/>
            </a:endParaRPr>
          </a:p>
          <a:p>
            <a:pPr marL="685800" lvl="1" indent="-228600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يتم إبلاغ جميع الأشخاص المشاركين بهدف البحث ونطاقه ووظيفته.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"مالك" البيانات هو الشخص الذي يقدّم المعلومة (مبدأ الإيضاح).</a:t>
            </a:r>
            <a:endParaRPr lang="en-GB" sz="2800" spc="-1" dirty="0">
              <a:solidFill>
                <a:schemeClr val="dk1"/>
              </a:solidFill>
              <a:latin typeface="Calibri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400" b="0" strike="noStrike" spc="-1" noProof="0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8D22636-1847-3C26-9199-CCC0E99D58D6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أخلاقيات البحث الإجرائي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ieren 8"/>
          <p:cNvGrpSpPr/>
          <p:nvPr/>
        </p:nvGrpSpPr>
        <p:grpSpPr>
          <a:xfrm>
            <a:off x="2089006" y="2085822"/>
            <a:ext cx="8137251" cy="2990264"/>
            <a:chOff x="2070534" y="2270550"/>
            <a:chExt cx="8137251" cy="2990264"/>
          </a:xfrm>
        </p:grpSpPr>
        <p:sp>
          <p:nvSpPr>
            <p:cNvPr id="100" name="Gleichschenkliges Dreieck 4"/>
            <p:cNvSpPr/>
            <p:nvPr/>
          </p:nvSpPr>
          <p:spPr>
            <a:xfrm>
              <a:off x="5004701" y="2779413"/>
              <a:ext cx="2467693" cy="1967727"/>
            </a:xfrm>
            <a:prstGeom prst="triangle">
              <a:avLst>
                <a:gd name="adj" fmla="val 50000"/>
              </a:avLst>
            </a:prstGeom>
            <a:solidFill>
              <a:srgbClr val="025952"/>
            </a:solidFill>
            <a:ln>
              <a:solidFill>
                <a:srgbClr val="FFFFFF"/>
              </a:solidFill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AT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1" name="Textfeld 5"/>
            <p:cNvSpPr/>
            <p:nvPr/>
          </p:nvSpPr>
          <p:spPr>
            <a:xfrm>
              <a:off x="2070534" y="4800603"/>
              <a:ext cx="3461400" cy="460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 rtl="1">
                <a:lnSpc>
                  <a:spcPct val="100000"/>
                </a:lnSpc>
              </a:pPr>
              <a:r>
                <a:rPr lang="ar-SA" sz="2400" b="0" strike="noStrike" spc="-1" dirty="0"/>
                <a:t>منظور المعلمين</a:t>
              </a:r>
              <a:endParaRPr lang="de-DE" sz="2400" b="0" strike="noStrike" spc="-1" dirty="0"/>
            </a:p>
          </p:txBody>
        </p:sp>
        <p:sp>
          <p:nvSpPr>
            <p:cNvPr id="102" name="Textfeld 6"/>
            <p:cNvSpPr/>
            <p:nvPr/>
          </p:nvSpPr>
          <p:spPr>
            <a:xfrm>
              <a:off x="6718764" y="4800602"/>
              <a:ext cx="3489021" cy="4602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 rtl="1">
                <a:lnSpc>
                  <a:spcPct val="100000"/>
                </a:lnSpc>
              </a:pPr>
              <a:r>
                <a:rPr lang="ar-SA" sz="2400" b="0" strike="noStrike" spc="-1" dirty="0"/>
                <a:t>منظور الطلاب</a:t>
              </a:r>
              <a:endParaRPr lang="de-DE" sz="2400" b="0" strike="noStrike" spc="-1" dirty="0"/>
            </a:p>
          </p:txBody>
        </p:sp>
        <p:sp>
          <p:nvSpPr>
            <p:cNvPr id="103" name="Textfeld 7"/>
            <p:cNvSpPr/>
            <p:nvPr/>
          </p:nvSpPr>
          <p:spPr>
            <a:xfrm>
              <a:off x="4453030" y="2270550"/>
              <a:ext cx="3863160" cy="4602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rtl="1"/>
              <a:r>
                <a:rPr lang="ar-SA" sz="2400" dirty="0"/>
                <a:t>منظور الطرف الثالث</a:t>
              </a:r>
            </a:p>
          </p:txBody>
        </p: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12F6CEB2-4597-3C85-5197-4C876F3C2EBE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dirty="0"/>
              <a:t>التثليث</a:t>
            </a:r>
            <a:r>
              <a:rPr lang="ar-SA" dirty="0"/>
              <a:t> 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elle 10"/>
          <p:cNvGraphicFramePr/>
          <p:nvPr>
            <p:extLst>
              <p:ext uri="{D42A27DB-BD31-4B8C-83A1-F6EECF244321}">
                <p14:modId xmlns:p14="http://schemas.microsoft.com/office/powerpoint/2010/main" val="552696824"/>
              </p:ext>
            </p:extLst>
          </p:nvPr>
        </p:nvGraphicFramePr>
        <p:xfrm>
          <a:off x="443621" y="2155760"/>
          <a:ext cx="11449440" cy="4175760"/>
        </p:xfrm>
        <a:graphic>
          <a:graphicData uri="http://schemas.openxmlformats.org/drawingml/2006/table">
            <a:tbl>
              <a:tblPr/>
              <a:tblGrid>
                <a:gridCol w="572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على سبيل المثال: يوميات بحثية، صور، تسجيلات فيديو وصوت، تحليل وثائق، تحليل </a:t>
                      </a:r>
                      <a:r>
                        <a:rPr lang="pt-PT" sz="2000" dirty="0"/>
                        <a:t>SWOT</a:t>
                      </a:r>
                      <a:endParaRPr lang="ar-SA" sz="2000" dirty="0"/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منظور المعلّمين</a:t>
                      </a:r>
                      <a:br>
                        <a:rPr lang="ar-SA" sz="2000" dirty="0"/>
                      </a:br>
                      <a:r>
                        <a:rPr lang="ar-SA" sz="2000" dirty="0"/>
                        <a:t>أدوات للتقويم الذاتي والتقييم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/>
                    </a:p>
                    <a:p>
                      <a:pPr algn="r" defTabSz="914400" rtl="1">
                        <a:lnSpc>
                          <a:spcPct val="100000"/>
                        </a:lnSpc>
                      </a:pP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على سبيل المثال: استبيان، ملاحظة، مقابلات، مجموعات تركيز، تحليل وثائق، صور، تسجيلات فيديو وصوت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منظور الطرف الثالث</a:t>
                      </a:r>
                      <a:br>
                        <a:rPr lang="ar-SA" sz="2000" dirty="0"/>
                      </a:br>
                      <a:r>
                        <a:rPr lang="ar-SA" sz="2000" dirty="0"/>
                        <a:t>أدوات للبحث الاجتماعي الكيفي والكمي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r" defTabSz="914400" rtl="1">
                        <a:lnSpc>
                          <a:spcPct val="100000"/>
                        </a:lnSpc>
                      </a:pP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على سبيل المثال: مقاطع سردية (</a:t>
                      </a:r>
                      <a:r>
                        <a:rPr lang="pt-PT" sz="2000" dirty="0"/>
                        <a:t>Vignettes</a:t>
                      </a:r>
                      <a:r>
                        <a:rPr lang="ar-SA" sz="2000" dirty="0"/>
                        <a:t>)</a:t>
                      </a:r>
                      <a:r>
                        <a:rPr lang="pt-PT" sz="2000" dirty="0"/>
                        <a:t>، </a:t>
                      </a:r>
                      <a:r>
                        <a:rPr lang="ar-SA" sz="2000" dirty="0"/>
                        <a:t>مقابلات باستخدام الدمى، خرائط ذهنية، مجموعات تركيز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منظور الطلاب</a:t>
                      </a:r>
                      <a:br>
                        <a:rPr lang="ar-SA" sz="2000" dirty="0"/>
                      </a:br>
                      <a:r>
                        <a:rPr lang="ar-SA" sz="2000" dirty="0"/>
                        <a:t>أدوات لبحوث الطفولة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/>
                    </a:p>
                    <a:p>
                      <a:pPr algn="r" defTabSz="914400" rtl="1">
                        <a:lnSpc>
                          <a:spcPct val="100000"/>
                        </a:lnSpc>
                      </a:pP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laceHolder 1">
            <a:extLst>
              <a:ext uri="{FF2B5EF4-FFF2-40B4-BE49-F238E27FC236}">
                <a16:creationId xmlns:a16="http://schemas.microsoft.com/office/drawing/2014/main" id="{8B2E108D-14A4-FAB9-908C-1945B4F12702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طرائق البحث الإجرائي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209680" y="1908000"/>
            <a:ext cx="7771680" cy="41950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lIns="91440" tIns="45720" rIns="91440" bIns="45720" anchor="t">
            <a:noAutofit/>
          </a:bodyPr>
          <a:lstStyle/>
          <a:p>
            <a:pPr marL="1204920" indent="-533520" algn="ctr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-53352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-53352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lvl="1" indent="-533520" defTabSz="914400" rt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000" dirty="0"/>
              <a:t>التفكير والتأمل الكتابي</a:t>
            </a:r>
          </a:p>
          <a:p>
            <a:pPr marL="1204920" lvl="1" indent="-533520" defTabSz="914400" rt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000" dirty="0"/>
              <a:t>منع فقدان المعلومات المهمة</a:t>
            </a:r>
          </a:p>
          <a:p>
            <a:pPr marL="1204920" lvl="1" indent="-533520" algn="r" rt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000" dirty="0"/>
              <a:t>تحليل الخبرات الذاتية</a:t>
            </a:r>
            <a:endParaRPr lang="de-DE" sz="20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Grafik 3"/>
          <p:cNvPicPr/>
          <p:nvPr/>
        </p:nvPicPr>
        <p:blipFill>
          <a:blip r:embed="rId2"/>
          <a:stretch/>
        </p:blipFill>
        <p:spPr>
          <a:xfrm rot="2272200">
            <a:off x="8767800" y="1448640"/>
            <a:ext cx="1223280" cy="185040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9" name="Pfeil nach rechts 5"/>
          <p:cNvSpPr/>
          <p:nvPr/>
        </p:nvSpPr>
        <p:spPr>
          <a:xfrm rot="1635000">
            <a:off x="2442204" y="2231640"/>
            <a:ext cx="2518560" cy="9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ar-SA" sz="1800" b="0" strike="noStrike" spc="-1" dirty="0">
                <a:solidFill>
                  <a:srgbClr val="FFFFFF"/>
                </a:solidFill>
                <a:latin typeface="Arial"/>
              </a:rPr>
              <a:t>وصف</a:t>
            </a:r>
            <a:endParaRPr lang="de-DE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feil nach links 7"/>
          <p:cNvSpPr/>
          <p:nvPr/>
        </p:nvSpPr>
        <p:spPr>
          <a:xfrm rot="19573800">
            <a:off x="5415840" y="2103480"/>
            <a:ext cx="2880720" cy="9151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ar-SA" sz="1800" b="0" strike="noStrike" spc="-1" dirty="0">
                <a:solidFill>
                  <a:srgbClr val="FFFFFF"/>
                </a:solidFill>
                <a:latin typeface="Arial"/>
              </a:rPr>
              <a:t>تفسير</a:t>
            </a:r>
            <a:endParaRPr lang="de-DE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A1F5326-A3E0-4304-00F1-A84A539C8233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مثال على أداة في البحث الإجرائي: اليوميات البحثية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7B6E8-4AA4-F9C0-E6DB-D6FB9AF6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B5E09C0-778D-C896-BDFE-7417FCC56944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مثال على أداة في البحث الإجرائي: مجموعة التركيز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Grafik 2" descr="Besprechung Silhouette">
            <a:extLst>
              <a:ext uri="{FF2B5EF4-FFF2-40B4-BE49-F238E27FC236}">
                <a16:creationId xmlns:a16="http://schemas.microsoft.com/office/drawing/2014/main" id="{2715C5E7-2DB6-28B5-88BE-C1FA0134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2EC995-4A27-95FE-4826-985404FEEA3E}"/>
              </a:ext>
            </a:extLst>
          </p:cNvPr>
          <p:cNvSpPr/>
          <p:nvPr/>
        </p:nvSpPr>
        <p:spPr>
          <a:xfrm>
            <a:off x="1139170" y="1715472"/>
            <a:ext cx="6887231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مناقشات جماعية مع 5–8 مشاركين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دليل للنقاش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التفاعل والديناميكيات داخل المجموعة تؤدي إلى معلومات أعمق مقارنة بالمقابلات الفردية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تسجيل صوتي وتفريغ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تحليل نوعي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68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feld 3"/>
          <p:cNvSpPr/>
          <p:nvPr/>
        </p:nvSpPr>
        <p:spPr>
          <a:xfrm>
            <a:off x="820331" y="1110996"/>
            <a:ext cx="1128996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r" rtl="1"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النظر إلى الأطفال كمشاركين أكفّاء في البحث وليس مجرّد موضوعات أو مصادر معلومات للبالغين (</a:t>
            </a:r>
            <a:r>
              <a:rPr lang="pt-PT" sz="2400" dirty="0"/>
              <a:t>Broström 2012</a:t>
            </a:r>
            <a:r>
              <a:rPr lang="ar-SA" sz="2400" dirty="0"/>
              <a:t>)</a:t>
            </a:r>
            <a:endParaRPr lang="de-DE" sz="2400" b="0" strike="noStrike" spc="-1" dirty="0">
              <a:solidFill>
                <a:srgbClr val="000000"/>
              </a:solidFill>
            </a:endParaRPr>
          </a:p>
          <a:p>
            <a:pPr marL="285840" indent="-285840" algn="r" rtl="1"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تقليل التحيّز عبر تكييف أساليب البحث الاجتماعي مع القدرات المحدودة للأطفال في القراءة والكتابة واستخدام اللغة المعقّدة (</a:t>
            </a:r>
            <a:r>
              <a:rPr lang="pt-PT" sz="2400" dirty="0"/>
              <a:t>Heinzel 2012</a:t>
            </a:r>
            <a:r>
              <a:rPr lang="ar-SA" sz="2400" dirty="0"/>
              <a:t>)</a:t>
            </a:r>
          </a:p>
          <a:p>
            <a:pPr marL="285840" indent="-285840" algn="r" rtl="1"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يركّز البحث ليس فقط على المعرفة والمهارات، بل أيضًا على المواقف والتصوّرات والقيم باستخدام مجموعة واسعة من الأدوات (</a:t>
            </a:r>
            <a:r>
              <a:rPr lang="pt-PT" sz="2400" dirty="0"/>
              <a:t>Sevon et al. 2023</a:t>
            </a:r>
            <a:r>
              <a:rPr lang="ar-SA" sz="2400" dirty="0"/>
              <a:t>)</a:t>
            </a:r>
            <a:br>
              <a:rPr lang="pt-PT" sz="2400" dirty="0"/>
            </a:br>
            <a:endParaRPr lang="de-DE" sz="2400" b="0" strike="noStrike" spc="-1" dirty="0">
              <a:solidFill>
                <a:srgbClr val="000000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C5B302B-4EB8-D484-8141-FF7752AFBD6A}"/>
              </a:ext>
            </a:extLst>
          </p:cNvPr>
          <p:cNvGrpSpPr/>
          <p:nvPr/>
        </p:nvGrpSpPr>
        <p:grpSpPr>
          <a:xfrm>
            <a:off x="1017360" y="3429000"/>
            <a:ext cx="10335960" cy="3017520"/>
            <a:chOff x="931804" y="3869377"/>
            <a:chExt cx="10658340" cy="3220743"/>
          </a:xfrm>
        </p:grpSpPr>
        <p:graphicFrame>
          <p:nvGraphicFramePr>
            <p:cNvPr id="113" name="Tabelle 7"/>
            <p:cNvGraphicFramePr/>
            <p:nvPr>
              <p:extLst>
                <p:ext uri="{D42A27DB-BD31-4B8C-83A1-F6EECF244321}">
                  <p14:modId xmlns:p14="http://schemas.microsoft.com/office/powerpoint/2010/main" val="1866586857"/>
                </p:ext>
              </p:extLst>
            </p:nvPr>
          </p:nvGraphicFramePr>
          <p:xfrm>
            <a:off x="931804" y="3869377"/>
            <a:ext cx="10658340" cy="3220743"/>
          </p:xfrm>
          <a:graphic>
            <a:graphicData uri="http://schemas.openxmlformats.org/drawingml/2006/table">
              <a:tbl>
                <a:tblPr/>
                <a:tblGrid>
                  <a:gridCol w="3324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8960">
                  <a:tc>
                    <a:txBody>
                      <a:bodyPr/>
                      <a:lstStyle/>
                      <a:p>
                        <a:pPr algn="ctr" rtl="1"/>
                        <a:r>
                          <a:rPr lang="ar-SA" b="1" dirty="0"/>
                          <a:t>طرائق قائمة على اللغة</a:t>
                        </a: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 rtl="1">
                          <a:lnSpc>
                            <a:spcPct val="100000"/>
                          </a:lnSpc>
                        </a:pPr>
                        <a:r>
                          <a:rPr lang="ar-SA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طرائق بصريّة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/>
                        <a:r>
                          <a:rPr lang="ar-SA" b="1" dirty="0"/>
                          <a:t>طرائق لعبية وإبداعية</a:t>
                        </a: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algn="r" rtl="1"/>
                        <a:r>
                          <a:rPr lang="ar-SA" dirty="0"/>
                          <a:t>على سبيل المثال: مقاطع سردية مدعومة بالدمى</a:t>
                        </a: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r>
                          <a:rPr lang="ar-SA" dirty="0"/>
                          <a:t>على سبيل المثال: خرائط ذهنية معتمدة على الصور</a:t>
                        </a: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 rtl="1">
                          <a:lnSpc>
                            <a:spcPct val="100000"/>
                          </a:lnSpc>
                        </a:pPr>
                        <a:r>
                          <a:rPr lang="ar-SA" dirty="0"/>
                          <a:t>على سبيل المثال: إنشاء قصة مصوّرة 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114" name="Grafik 9" descr="Ein Bild, das Person, draußen, Kleidung, Baum enthält.&#10;&#10;Automatisch generierte Beschreibu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404494" y="4328056"/>
              <a:ext cx="2499120" cy="1874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5" name="Grafik 11" descr="Ein Bild, das Kleidung, Person, Menschliches Gesicht, Junge enthält.&#10;&#10;Automatisch generierte Beschreibu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905478" y="4388880"/>
              <a:ext cx="2526120" cy="1894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6" name="Grafik 13" descr="Ein Bild, das Spielzeug, draußen, Cartoon, Gelände enthält.&#10;&#10;Automatisch generierte Beschreibu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18549" y="4434600"/>
              <a:ext cx="3200400" cy="1802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" name="PlaceHolder 1">
            <a:extLst>
              <a:ext uri="{FF2B5EF4-FFF2-40B4-BE49-F238E27FC236}">
                <a16:creationId xmlns:a16="http://schemas.microsoft.com/office/drawing/2014/main" id="{705D249D-38E3-60E1-1A64-5FCF554C68DF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مثال: بحث إجرائي مع الأطفال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E5C48C-A5E6-40AD-B27D-8964312B5283}"/>
              </a:ext>
            </a:extLst>
          </p:cNvPr>
          <p:cNvSpPr txBox="1"/>
          <p:nvPr/>
        </p:nvSpPr>
        <p:spPr>
          <a:xfrm>
            <a:off x="294025" y="6114335"/>
            <a:ext cx="8507457" cy="74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Broström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(2012). Children's participation in research. International Journal of Early Years Education, 20(3), 257–269. 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Heinzel, F. (2012)  Methoden der Kindheitsforschung. Ein Überblick über Forschungszugänge zur kindlichen Perspektive, Weinheim: Beltz Juventa.</a:t>
            </a:r>
          </a:p>
          <a:p>
            <a:pPr>
              <a:lnSpc>
                <a:spcPct val="107000"/>
              </a:lnSpc>
            </a:pP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Sevón,E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Mustola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Siippainen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&amp;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Vlasov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(2023) Participatory research methods with young children: a systematic literature review, Educational Review. </a:t>
            </a:r>
          </a:p>
          <a:p>
            <a:pPr>
              <a:lnSpc>
                <a:spcPct val="107000"/>
              </a:lnSpc>
            </a:pPr>
            <a:r>
              <a:rPr lang="en-GB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http://dx.doi.org/10.1080/09669760.2012.715407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96B3B35-4AD9-5A27-A3E0-106FA1C5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29" y="1461521"/>
            <a:ext cx="3932261" cy="39322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B06A2B-9E08-12EC-EA27-AA10782D1E31}"/>
              </a:ext>
            </a:extLst>
          </p:cNvPr>
          <p:cNvSpPr txBox="1"/>
          <p:nvPr/>
        </p:nvSpPr>
        <p:spPr>
          <a:xfrm>
            <a:off x="838079" y="1391232"/>
            <a:ext cx="65829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نسخة ملائمة للأطفال من أسلوب مجموعة التركيز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تعمل الدمية ككاسر جليد وتُحفّز الأطفال على المشاركة في النقاش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يساعد ذلك على تجنّب الأجواء المشابهة للامتحان ويشجّع حتى الأطفال الخجولين على المشاركة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يتبع النقاش دليلًا مُعدًّا للنقاش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يُسجَّل النقاش ويمكن تحليله لاحقًا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تُعدّ الطريقة مناسبة جدًا لرصد مواقف الأطفال ومفاهيمهم وأفكارهم الأكثر تعقيدًا</a:t>
            </a:r>
            <a:endParaRPr lang="en-US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49959D-248C-BE47-5DC0-EE47E0EAA440}"/>
              </a:ext>
            </a:extLst>
          </p:cNvPr>
          <p:cNvSpPr txBox="1"/>
          <p:nvPr/>
        </p:nvSpPr>
        <p:spPr>
          <a:xfrm>
            <a:off x="7545929" y="5502460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Picture </a:t>
            </a:r>
            <a:r>
              <a:rPr lang="de-DE" sz="800" dirty="0" err="1"/>
              <a:t>generated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https://raphael.app/de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6F2020B-D7FC-154D-BBFA-362B91B8014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sz="3200" b="1" dirty="0"/>
          </a:p>
          <a:p>
            <a:pPr algn="ctr" rtl="1"/>
            <a:r>
              <a:rPr lang="ar-SA" sz="3200" b="1" dirty="0"/>
              <a:t>البحث الإجرائي مع الأطفال: نقاش باستخدام الدمى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24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EE49CE-8929-C414-0DB1-698FB983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325" y="1690200"/>
            <a:ext cx="2790995" cy="2790995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619DB089-02C3-5BBF-2D54-7FD436131383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البحث الإجرائي مع الأطفال: مناقشة باستخدام الدمى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797249-6F6B-3205-7F5E-1ABDA37749A1}"/>
              </a:ext>
            </a:extLst>
          </p:cNvPr>
          <p:cNvSpPr txBox="1"/>
          <p:nvPr/>
        </p:nvSpPr>
        <p:spPr>
          <a:xfrm>
            <a:off x="838080" y="1568526"/>
            <a:ext cx="73453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اختر موضوعًا مرتبطًا بالاستدامة ترغب في استكشافه مع الأطفال في صفك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طوّر دليل مقابلة يتضمّن خمسة أسئلة حول هذا الموضوع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فكّر في بيئة يمكن أن تُجرى فيها المقابلة وإدارتها بمساعدة دمية يدوية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جرّب نقاش الدمية مع زملائك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69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ar-SA" b="1" dirty="0"/>
              <a:t>نظرة عامة</a:t>
            </a: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البحث الإجرائي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دورة البحث الإجرائي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معايير جودة البحث الإجرائي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الأخلاقيات في البحث الإجرائي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عملية البحث الإجرائي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طرائق البحث الإجرائي، أمثلة وشبكات</a:t>
            </a:r>
            <a:br>
              <a:rPr lang="ar-SA" sz="2400" dirty="0"/>
            </a:b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التأمل في المقرر</a:t>
            </a: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de-DE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8C7358-0D59-5CAD-84E1-308E7E6FCD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684353"/>
            <a:ext cx="6422964" cy="3976920"/>
          </a:xfrm>
        </p:spPr>
        <p:txBody>
          <a:bodyPr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المقطع السردي (</a:t>
            </a:r>
            <a:r>
              <a:rPr lang="pt-PT" sz="2400" dirty="0"/>
              <a:t>Vignette</a:t>
            </a:r>
            <a:r>
              <a:rPr lang="ar-SA" sz="2400" dirty="0"/>
              <a:t>)</a:t>
            </a:r>
            <a:r>
              <a:rPr lang="pt-PT" sz="2400" dirty="0"/>
              <a:t> </a:t>
            </a:r>
            <a:r>
              <a:rPr lang="ar-SA" sz="2400" dirty="0"/>
              <a:t>هو وصف قصير ومُحفِّز لوضعية ما، يُقصد به تشجيع المستجيبين على إجراء تقييمات أو الانخراط في نقاش أوسع.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يُستحسن توضيح المقاطع السردية للأطفال من خلال صورة.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يُسجَّل نقاش الأطفال ثم يُحلَّل لاحقًا.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تُعدّ المقاطع السردية مناسبة للبحث في المواقف والآراء، وأيضًا لفحص مدى فهم المفاهيم العلمية.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1CEC10-C60D-17D3-4353-54D2E0C6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13" y="1687304"/>
            <a:ext cx="3777532" cy="37775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6C2ADD-4015-C7C0-4598-B2E88C330C8F}"/>
              </a:ext>
            </a:extLst>
          </p:cNvPr>
          <p:cNvSpPr txBox="1"/>
          <p:nvPr/>
        </p:nvSpPr>
        <p:spPr>
          <a:xfrm>
            <a:off x="7718218" y="5556502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Picture </a:t>
            </a:r>
            <a:r>
              <a:rPr lang="de-DE" sz="800" dirty="0" err="1"/>
              <a:t>generated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https://raphael.app/de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F7C075A-DB75-8680-8486-4C5E8DECAF0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b="1" dirty="0"/>
              <a:t>البحث الإجرائي: بحث باستخدام المقاطع السردية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25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F3802A-FEEB-3C60-F17B-BF126D95E98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419032"/>
            <a:ext cx="7653987" cy="3256885"/>
          </a:xfr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فكّر في موضوع مرتبط بالاستدامة وابحث عن موقف يومي يكون هذا الموضوع ذا صلة به.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ابتكر وضعية اتخاذ قرار يحتاج فيها شخص ما إلى التفكير في كيفية التصرّف أو الاستجابة.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ارسم صورة تُجسّد هذا الموقف.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فكّر في ثلاثة أسئلة لتحفيز النقاش مع الأطفال.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dirty="0"/>
              <a:t>جرّب مناقشة المقطع السردي مع زملائك.</a:t>
            </a:r>
            <a:br>
              <a:rPr lang="ar-SA" sz="2400" dirty="0"/>
            </a:b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ADFDE4-BD52-DD5D-E5A2-827E252C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098" y="1717383"/>
            <a:ext cx="2618696" cy="2614472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44A9A0A0-1C38-35BC-FCC9-3909045FFE5F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البحث الإجرائي: البحث باستخدام المقاطع السردية</a:t>
            </a:r>
            <a:endParaRPr lang="pt-PT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48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80803" y="1527480"/>
            <a:ext cx="10588680" cy="274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السياق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22 طالبًا في المرحلة الثانوية (الصف التاسع)</a:t>
            </a:r>
            <a:endParaRPr lang="en-US" sz="2800" dirty="0"/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الموضوع: علم الأحياء (ثلاث ساعات أسبوعيًا)</a:t>
            </a:r>
          </a:p>
          <a:p>
            <a:pPr lvl="1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de-DE" sz="2800" kern="1200" spc="-1" dirty="0">
              <a:solidFill>
                <a:schemeClr val="dk1"/>
              </a:solidFill>
              <a:latin typeface="Calibri"/>
              <a:ea typeface="+mj-ea"/>
              <a:cs typeface="+mj-cs"/>
            </a:endParaRPr>
          </a:p>
          <a:p>
            <a:pPr marL="228600" lvl="1" indent="-22860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السؤال</a:t>
            </a:r>
            <a:endParaRPr lang="de-DE" sz="2800" kern="1200" spc="-1" dirty="0">
              <a:solidFill>
                <a:schemeClr val="dk1"/>
              </a:solidFill>
              <a:latin typeface="Calibri"/>
              <a:ea typeface="+mj-ea"/>
              <a:cs typeface="+mj-cs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كيف أستطيع أن أوفّر للطلاب مساحة أكبر للتعلّم القائم على الاستقصاء الذاتي؟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الإجراء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تنفيذ تدريس قائم على المشاريع في موضوع </a:t>
            </a:r>
            <a:r>
              <a:rPr lang="en-US" sz="2800" dirty="0"/>
              <a:t>“</a:t>
            </a:r>
            <a:r>
              <a:rPr lang="ar-SA" sz="2800" dirty="0"/>
              <a:t>الغابة</a:t>
            </a:r>
            <a:r>
              <a:rPr lang="en-US" sz="2800" dirty="0"/>
              <a:t>”</a:t>
            </a:r>
            <a:r>
              <a:rPr lang="ar-SA" sz="2800" dirty="0"/>
              <a:t> الذي اختاره الطلاب، وذلك على مدى شهر كامل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de-DE" sz="28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B7DCB35-61BE-B591-A1CB-9E3A949387F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مثال على مشروع بحث إجرائي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4115887" y="1573894"/>
            <a:ext cx="6819967" cy="436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يذهب الطلاب في رحلة ميدانية إلى غابة قريبة من المدرسة برفقة حارس غابة</a:t>
            </a:r>
            <a:endParaRPr lang="en-US" sz="2400" dirty="0"/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يعمل الطلاب في ثلاث مجموعات: (1) نباتات الغابة؛ (2) موت الغابات (بسبب تلوث الهواء)؛ (3) الغابة المطيرة في أمريكا الجنوبية</a:t>
            </a:r>
            <a:endParaRPr lang="en-US" sz="2400" dirty="0"/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يستكشف الطلاب الموضوعات في مجموعات (البحث عن المعلومات، مقابلات مع خبراء)</a:t>
            </a:r>
            <a:endParaRPr lang="en-US" sz="2400" dirty="0"/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dirty="0"/>
              <a:t>يكتب الطلاب تقارير، ويعرضونها ويناقشونها</a:t>
            </a:r>
            <a:br>
              <a:rPr lang="ar-SA" sz="2400" dirty="0"/>
            </a:b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Grafik 3"/>
          <p:cNvPicPr/>
          <p:nvPr/>
        </p:nvPicPr>
        <p:blipFill>
          <a:blip r:embed="rId2"/>
          <a:stretch/>
        </p:blipFill>
        <p:spPr>
          <a:xfrm>
            <a:off x="584958" y="1690200"/>
            <a:ext cx="3368206" cy="41278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FC4FABE4-25DB-39A1-45B7-25F38F8A3267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مثال على مشروع بحث إجرائي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430283"/>
            <a:ext cx="9865524" cy="44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400" dirty="0"/>
              <a:t>البيانات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اليوميات البحثية، استبيان للطلاب في نهاية المشروع، تقارير الطلاب، ملاحظات الطلاب من قبل معلم آخر</a:t>
            </a:r>
            <a:endParaRPr lang="en-US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r" defTabSz="914400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تحليل البيانات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نقاش مع أصدقاء نقديين (مجموعة من المعلّمين)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400" dirty="0"/>
              <a:t>النتائج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الطلاب بحاجة إلى إطار واضح للتعلّم الذاتي والمستقل.</a:t>
            </a:r>
            <a:endParaRPr lang="en-US" sz="2000" dirty="0"/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كان من المهم افتراض امتلاك الطلاب لمهارات معيّنة.</a:t>
            </a:r>
            <a:endParaRPr lang="en-US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400" dirty="0"/>
              <a:t>الخطة المُراجعة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defTabSz="914400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تعديل في الدور الشخصي</a:t>
            </a:r>
            <a:endParaRPr lang="en-US" sz="2000" dirty="0"/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تطوير مواد ونشر دراسة حالة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F390AC8-836E-7FFF-5E35-08026AF316F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sz="3200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sz="3200" b="1" spc="-1" dirty="0">
                <a:solidFill>
                  <a:schemeClr val="dk1"/>
                </a:solidFill>
                <a:latin typeface="Calibri"/>
              </a:rPr>
              <a:t>مثال على مشروع بحث إجرائي</a:t>
            </a:r>
          </a:p>
          <a:p>
            <a:pPr algn="ctr" rtl="1"/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ناقش الأسئلة التالية: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ما الذي يجعل البحث الإجرائي مختلفًا عن غيره من البحوث في مجال التربية؟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ما هي معايير الجودة في البحث الإجرائي؟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ما الذي ينبغي أخذه في الاعتبار عند استخدام البحث الإجرائي؟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>
              <a:latin typeface="+mn-lt"/>
            </a:endParaRPr>
          </a:p>
          <a:p>
            <a:pPr algn="ctr" rtl="1"/>
            <a:r>
              <a:rPr lang="ar-SA" sz="1400" b="1" dirty="0">
                <a:latin typeface="+mn-lt"/>
              </a:rPr>
              <a:t>قد يكون المقال التالي مفيدًا في إنجاز هذه المهمة وتعميق فهمك للبحث الإجرائي:</a:t>
            </a:r>
          </a:p>
          <a:p>
            <a:pPr algn="ctr"/>
            <a:endParaRPr lang="en-US" sz="2400" dirty="0"/>
          </a:p>
          <a:p>
            <a:pPr marL="0" indent="0" algn="ctr">
              <a:buNone/>
            </a:pPr>
            <a:r>
              <a:rPr lang="en-US" sz="1400" b="1" dirty="0">
                <a:latin typeface="+mn-lt"/>
              </a:rPr>
              <a:t>Rauch, F., </a:t>
            </a:r>
            <a:r>
              <a:rPr lang="en-US" sz="1400" b="1" dirty="0" err="1">
                <a:latin typeface="+mn-lt"/>
              </a:rPr>
              <a:t>Zehetmeier</a:t>
            </a:r>
            <a:r>
              <a:rPr lang="en-US" sz="1400" b="1" dirty="0">
                <a:latin typeface="+mn-lt"/>
              </a:rPr>
              <a:t>, S., &amp; Posch, P. (2019). Educational Action Research. In O. Zuber-Skerritt, &amp; L. Wood (Eds.), Action Learning and Action Research. Genres and Approaches (pp. 111 - 126). Bingley: Emerald Group Publishing Limited.</a:t>
            </a:r>
            <a:br>
              <a:rPr lang="en-US" sz="2400" dirty="0"/>
            </a:br>
            <a:r>
              <a:rPr lang="en-US" sz="1400" b="1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https://doi.org/10.1108/978-1-78769-537-520191012</a:t>
            </a:r>
            <a:r>
              <a:rPr lang="en-US" sz="1400" b="1" dirty="0">
                <a:solidFill>
                  <a:srgbClr val="0070C0"/>
                </a:solidFill>
                <a:latin typeface="+mn-lt"/>
              </a:rPr>
              <a:t>   </a:t>
            </a:r>
            <a:endParaRPr lang="de-AT" sz="1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51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65413" y="2133579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 rtl="1">
              <a:tabLst>
                <a:tab pos="0" algn="l"/>
              </a:tabLst>
            </a:pPr>
            <a:r>
              <a:rPr lang="ar-SA" sz="6000" b="1" spc="-1" dirty="0">
                <a:solidFill>
                  <a:srgbClr val="025952"/>
                </a:solidFill>
                <a:latin typeface="+mn-lt"/>
              </a:rPr>
              <a:t>التأمل في المقرر</a:t>
            </a:r>
            <a:br>
              <a:rPr lang="ar-SA" sz="6000" dirty="0"/>
            </a:b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08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ناقشوا في مجموعات الأسئلة التالية:</a:t>
            </a:r>
          </a:p>
          <a:p>
            <a:pPr marL="0" indent="0" algn="ctr" rtl="1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3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r" rtl="1">
              <a:spcBef>
                <a:spcPts val="1001"/>
              </a:spcBef>
              <a:tabLst>
                <a:tab pos="0" algn="l"/>
              </a:tabLst>
            </a:pPr>
            <a:r>
              <a:rPr lang="ar-SA" sz="2400" dirty="0"/>
              <a:t>هل يمتلك مشروع </a:t>
            </a:r>
            <a:r>
              <a:rPr lang="pt-PT" sz="2400" dirty="0"/>
              <a:t>PRESS</a:t>
            </a:r>
            <a:r>
              <a:rPr lang="ar-SA" sz="2400" dirty="0"/>
              <a:t> الخاص بك إمكانية تلبية معايير البحث الإجرائي الجيد؟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البحث الإجرائي الجيد يسعى وراء أهداف عملية ذات قيمة: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محاولة إيجاد حلول لمشكلات حقيقية وتمكين المتأثرين بها من اكتساب معرفة ذات صلة ومشاركتها مع الآخرين؛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الوصول إلى أفعال متجذّرة في منظومة قيم إنسانية.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378900" indent="-342900" algn="r" rt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البحث الإجرائي الجيد يقوم على التعاون/المشاركة: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إشراك المتأثرين في عملية البحث؛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الاتفاق على قواعد أخلاقية للتعاون.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3B05EE6-013D-CEB5-BCA3-41C02E41760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التأمل 1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D939-2061-A0A6-3369-35BC56FE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>
            <a:extLst>
              <a:ext uri="{FF2B5EF4-FFF2-40B4-BE49-F238E27FC236}">
                <a16:creationId xmlns:a16="http://schemas.microsoft.com/office/drawing/2014/main" id="{583461E4-CD1C-638E-555C-B0DAFF3B3C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r" rtl="1">
              <a:spcBef>
                <a:spcPts val="1001"/>
              </a:spcBef>
              <a:tabLst>
                <a:tab pos="0" algn="l"/>
              </a:tabLst>
            </a:pPr>
            <a:r>
              <a:rPr lang="ar-SA" sz="2400" dirty="0"/>
              <a:t>هل يمتلك مشروع </a:t>
            </a:r>
            <a:r>
              <a:rPr lang="pt-PT" sz="2400" dirty="0"/>
              <a:t>PRESS</a:t>
            </a:r>
            <a:r>
              <a:rPr lang="ar-SA" sz="2400" dirty="0"/>
              <a:t> الخاص بك إمكانية تلبية معايير البحث الإجرائي الجيد؟ 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البحث الإجرائي الجيد تفاعلي وتنموي: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الانخراط في سلسلة مستمرة من دورات البحث والتطوير؛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أخذ وجهات النظر المختلفة لمجموعات المصالح المتعددة في الاعتبار أثناء البحث عن حلول مُرضية للمشكلات.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378900" indent="-342900" algn="r" rt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البحث الإجرائي الجيد يربط بين النظرية والممارسة: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تحقيق التوازن بين الفعل والتأمل؛</a:t>
            </a:r>
          </a:p>
          <a:p>
            <a:pPr marL="838080" lvl="1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000" dirty="0"/>
              <a:t>من خلال إنتاج معرفة نظرية، وتقديم حلول للمشكلات، وتعزيز التحسينات العملية.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DC39BB4D-B6E3-3F68-7F4F-E2B909F28493}"/>
              </a:ext>
            </a:extLst>
          </p:cNvPr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5D7C899-1145-F51E-0CB1-939DA4354FB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التأمل 1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212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ar-SA" b="1" dirty="0"/>
              <a:t>البحث الإجرائي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F479ED-AE07-499A-AB44-BEDF266FF2C4}"/>
              </a:ext>
            </a:extLst>
          </p:cNvPr>
          <p:cNvSpPr txBox="1">
            <a:spLocks noChangeArrowheads="1"/>
          </p:cNvSpPr>
          <p:nvPr/>
        </p:nvSpPr>
        <p:spPr>
          <a:xfrm>
            <a:off x="525041" y="1884640"/>
            <a:ext cx="10363675" cy="4471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dirty="0"/>
              <a:t>البحث الإجرائي هو دراسة وضع اجتماعي يقوم بها المنخرطون فيه بهدف تحسين ممارستهم وجودة فهمهم معًا. (</a:t>
            </a:r>
            <a:r>
              <a:rPr lang="pt-PT" sz="2400" dirty="0"/>
              <a:t>Winter &amp; Munn-Giddings 2001</a:t>
            </a:r>
            <a:r>
              <a:rPr lang="ar-SA" sz="2400" dirty="0"/>
              <a:t>)</a:t>
            </a:r>
            <a:endParaRPr lang="de-DE" altLang="de-DE" sz="2400" dirty="0"/>
          </a:p>
          <a:p>
            <a:endParaRPr lang="de-DE" altLang="de-DE" dirty="0"/>
          </a:p>
          <a:p>
            <a:pPr algn="r" rtl="1"/>
            <a:r>
              <a:rPr lang="ar-SA" sz="2400" dirty="0"/>
              <a:t>الاهتمام البحثي يكون في خدمة اهتمامات الممارسة.</a:t>
            </a:r>
            <a:r>
              <a:rPr lang="de-DE" altLang="de-DE" sz="2400" dirty="0"/>
              <a:t> </a:t>
            </a:r>
            <a:endParaRPr lang="de-DE" alt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A623F0D-A6D2-490E-9F56-BB2DF562108F}"/>
              </a:ext>
            </a:extLst>
          </p:cNvPr>
          <p:cNvSpPr txBox="1"/>
          <p:nvPr/>
        </p:nvSpPr>
        <p:spPr>
          <a:xfrm>
            <a:off x="1954924" y="6215961"/>
            <a:ext cx="6136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Winter,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R.,Munn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-Giddings, C. (2001) A Handbook for Action Research in Health and Social Care. London: Routledge.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تأمّل بنفسك في الأسئلة التالية على مقياس: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غير واثق – واثق إلى حدٍّ قليل – واثق إلى حدٍّ ما – واثق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D939-2061-A0A6-3369-35BC56FE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>
            <a:extLst>
              <a:ext uri="{FF2B5EF4-FFF2-40B4-BE49-F238E27FC236}">
                <a16:creationId xmlns:a16="http://schemas.microsoft.com/office/drawing/2014/main" id="{583461E4-CD1C-638E-555C-B0DAFF3B3C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r" rtl="1">
              <a:spcBef>
                <a:spcPts val="1001"/>
              </a:spcBef>
              <a:tabLst>
                <a:tab pos="0" algn="l"/>
              </a:tabLst>
            </a:pPr>
            <a:r>
              <a:rPr lang="ar-SA" sz="2400" dirty="0"/>
              <a:t>أشعر بالثقة في …</a:t>
            </a: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النظريات الأساسية للتنمية المستدامة والتعليم من أجل التنمية المستدامة (</a:t>
            </a:r>
            <a:r>
              <a:rPr lang="pt-PT" sz="2400" dirty="0"/>
              <a:t>ESD</a:t>
            </a:r>
            <a:r>
              <a:rPr lang="ar-SA" sz="2400" dirty="0"/>
              <a:t>).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توجيه تدريسي نحو التعليم من أجل التنمية المستدامة بالاستناد إلى السياسات الدولية والوطنية وأمثلة الممارسات الجيدة.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استخدام طيف متنوع من الوسائط المختلفة في تدريسي المستقبلي للتعليم من أجل التنمية المستدامة.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تحديد موارد التعلّم غير الرسمي والشبكات واستخدامها لتحسين تدريسي للتعليم من أجل التنمية المستدامة.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400" dirty="0"/>
              <a:t>مبادرة طلابي المستقبليين وتوجيههم في التعلّم القائم على المشاريع الموجّهة نحو الاستدامة.</a:t>
            </a: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DC39BB4D-B6E3-3F68-7F4F-E2B909F28493}"/>
              </a:ext>
            </a:extLst>
          </p:cNvPr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5D7C899-1145-F51E-0CB1-939DA4354FB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التأمل 2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11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2F6F4C-57C9-41A5-92EA-7ED6C773ACA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21795" y="1444849"/>
            <a:ext cx="10514880" cy="4350600"/>
          </a:xfrm>
        </p:spPr>
        <p:txBody>
          <a:bodyPr/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+mn-lt"/>
              </a:rPr>
              <a:t>للخلاصة:</a:t>
            </a:r>
          </a:p>
          <a:p>
            <a:pPr algn="ctr" rtl="1"/>
            <a:r>
              <a:rPr lang="ar-SA" sz="2800" b="1" dirty="0">
                <a:solidFill>
                  <a:srgbClr val="FF0000"/>
                </a:solidFill>
                <a:latin typeface="+mn-lt"/>
              </a:rPr>
              <a:t>ابحث في الشبكات التالية المتعلّقة بالبحث الإجرائي:</a:t>
            </a:r>
            <a:endParaRPr lang="de-AT" sz="2800" dirty="0">
              <a:solidFill>
                <a:srgbClr val="FF0000"/>
              </a:solidFill>
              <a:latin typeface="+mn-lt"/>
            </a:endParaRPr>
          </a:p>
          <a:p>
            <a:pPr algn="ctr"/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endParaRPr lang="de-AT" sz="20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CARN: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https://www.carn.org.uk/</a:t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de-AT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ALARA: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https://www.alarassociation.org/</a:t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de-AT" sz="2000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https://www.alarassociation.org/networks/around-the-world/europe</a:t>
            </a:r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r>
              <a:rPr lang="de-AT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ARNA: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https://www.arnaconnect.org/</a:t>
            </a:r>
            <a:r>
              <a:rPr lang="de-AT" sz="20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110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ar-SA" b="1" dirty="0"/>
              <a:t>البحث الإجرائي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8B5ABD-D18E-4E6B-AFF4-FDD8CB6B034B}"/>
              </a:ext>
            </a:extLst>
          </p:cNvPr>
          <p:cNvSpPr txBox="1">
            <a:spLocks noChangeArrowheads="1"/>
          </p:cNvSpPr>
          <p:nvPr/>
        </p:nvSpPr>
        <p:spPr>
          <a:xfrm>
            <a:off x="1120679" y="2073421"/>
            <a:ext cx="9950042" cy="35180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dirty="0"/>
              <a:t>يُنفَّذ البحث الإجرائي من قِبل أشخاص (مثل المعلّمين) معنيّين مباشرة بالوضع الاجتماعي موضوع البحث (مثل التعليم والتعلّم في العلوم).</a:t>
            </a:r>
            <a:endParaRPr lang="en-US" sz="2400" dirty="0"/>
          </a:p>
          <a:p>
            <a:pPr algn="r" rtl="1"/>
            <a:r>
              <a:rPr lang="ar-SA" sz="2400" dirty="0"/>
              <a:t>ينطلق البحث الإجرائي من أسئلة عملية تنشأ من العمل التربوي اليومي.</a:t>
            </a:r>
            <a:endParaRPr lang="en-US" sz="2400" dirty="0"/>
          </a:p>
          <a:p>
            <a:pPr algn="r" rtl="1"/>
            <a:r>
              <a:rPr lang="ar-SA" sz="2400" dirty="0"/>
              <a:t>يُقدّم البحث الإجرائي مخزونًا من الطرائق والاستراتيجيات البسيطة للبحث وتطوير الممارسة، مثل: اليوميات، ملفات الملاحظة، المقابلات، الاستبيانات البسيطة (مع مراعاة التوازن المعقول بين الكلفة والنتائج).</a:t>
            </a:r>
            <a:endParaRPr lang="en-US" sz="2400" dirty="0"/>
          </a:p>
          <a:p>
            <a:pPr algn="r" rtl="1"/>
            <a:r>
              <a:rPr lang="ar-SA" sz="2400" dirty="0"/>
              <a:t>يتميّز البحث الإجرائي بإدماج النتائج الفردية في النقاش المهني وبجعل معرفة المعلّمين متاحة للعموم.</a:t>
            </a:r>
            <a:endParaRPr lang="en-US" altLang="de-DE" sz="2400" dirty="0"/>
          </a:p>
          <a:p>
            <a:endParaRPr lang="en-US" altLang="de-DE" sz="2400" dirty="0"/>
          </a:p>
          <a:p>
            <a:endParaRPr lang="en-US" altLang="de-DE" sz="2400" dirty="0"/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155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br>
              <a:rPr lang="de-DE" sz="4400" b="1" strike="noStrike" spc="-1" dirty="0">
                <a:solidFill>
                  <a:schemeClr val="dk1"/>
                </a:solidFill>
                <a:latin typeface="Calibri"/>
              </a:rPr>
            </a:br>
            <a:r>
              <a:rPr lang="ar-SA" b="1" spc="-1" dirty="0">
                <a:solidFill>
                  <a:schemeClr val="dk1"/>
                </a:solidFill>
                <a:latin typeface="Calibri"/>
              </a:rPr>
              <a:t>مبادئ البحث الإجرائي</a:t>
            </a:r>
            <a:br>
              <a:rPr lang="ar-SA" dirty="0"/>
            </a:b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الممارسون ينخرطون في تأمل منهجي حول الممارسة</a:t>
            </a:r>
            <a:endParaRPr lang="en-US" sz="2800" dirty="0"/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يجمع بين الاهتمام بالتطوير والبحث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هو نهج دائري وتكراري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يُراجِع النظريات الضمنية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يستخدم خلاصة لوجهات نظر متعددة</a:t>
            </a:r>
            <a:br>
              <a:rPr lang="ar-SA" sz="2800" dirty="0"/>
            </a:br>
            <a:endParaRPr lang="de-DE" sz="28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40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2"/>
          <p:cNvSpPr>
            <a:spLocks noGrp="1"/>
          </p:cNvSpPr>
          <p:nvPr>
            <p:ph type="dt" idx="3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5" name="Rectangle 3"/>
          <p:cNvSpPr/>
          <p:nvPr/>
        </p:nvSpPr>
        <p:spPr>
          <a:xfrm>
            <a:off x="1365148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إيجاد نقطة انطلاق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تحديد أسئلة البحث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اختيار الطرائق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جمع البيانات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تحليل البيانات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تطبيق النتائج في الممارسة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… ربما دورات إضافية …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نشر النتائج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F7BFCBE-B0FC-EEAF-FD88-D2F5EB9126A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 spc="-1">
                <a:solidFill>
                  <a:schemeClr val="dk1"/>
                </a:solidFill>
                <a:latin typeface="Calibri"/>
                <a:ea typeface="+mj-ea"/>
                <a:cs typeface="+mj-cs"/>
              </a:defRPr>
            </a:lvl1pPr>
          </a:lstStyle>
          <a:p>
            <a:endParaRPr lang="ar-SA" dirty="0"/>
          </a:p>
          <a:p>
            <a:r>
              <a:rPr lang="ar-SA" dirty="0"/>
              <a:t>عملية البحث الإجرائي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34020" y="1708306"/>
            <a:ext cx="6723360" cy="455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EFF5A7E-C354-E626-107A-92B582ED83F9}"/>
              </a:ext>
            </a:extLst>
          </p:cNvPr>
          <p:cNvSpPr txBox="1">
            <a:spLocks/>
          </p:cNvSpPr>
          <p:nvPr/>
        </p:nvSpPr>
        <p:spPr>
          <a:xfrm>
            <a:off x="799035" y="383146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دورة البحث الإجرائي</a:t>
            </a:r>
          </a:p>
          <a:p>
            <a:pPr algn="ctr" rtl="1"/>
            <a:endParaRPr lang="de-DE" sz="20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485A86-CFEE-4E46-B31B-A47E2E94AD64}"/>
              </a:ext>
            </a:extLst>
          </p:cNvPr>
          <p:cNvSpPr txBox="1"/>
          <p:nvPr/>
        </p:nvSpPr>
        <p:spPr>
          <a:xfrm>
            <a:off x="3174124" y="6292905"/>
            <a:ext cx="5158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ARTIST Consortium (Eds.) (2019). The ARTIST Guidebook - A Guidebook to Prepare and Conduct 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Workshops on Action Research in Science Teacher Education.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  <a:hlinkClick r:id="rId3"/>
              </a:rPr>
              <a:t>http://idn.digitale-medien.uni-bremen.de/Artist/Material/Guidebook_eng.pdf</a:t>
            </a:r>
            <a:r>
              <a:rPr lang="en-US" sz="1000" spc="-1" dirty="0">
                <a:solidFill>
                  <a:schemeClr val="dk1"/>
                </a:solidFill>
                <a:latin typeface="Calibri"/>
              </a:rPr>
              <a:t> </a:t>
            </a:r>
            <a:endParaRPr lang="en-US" sz="10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2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9" name="Rectangle 3"/>
          <p:cNvSpPr/>
          <p:nvPr/>
        </p:nvSpPr>
        <p:spPr>
          <a:xfrm>
            <a:off x="1645806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سؤال تربوي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سؤال </a:t>
            </a:r>
            <a:r>
              <a:rPr lang="ar-SA" sz="2800" dirty="0" err="1"/>
              <a:t>ديداكتيكي</a:t>
            </a:r>
            <a:endParaRPr lang="ar-SA" sz="2800" dirty="0"/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سؤال متعلق بالمحتوى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رغبة/حاجة إلى التغيير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اهتمام شخصي/فضول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خبرة فردية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dirty="0"/>
              <a:t>موضوع ذو صلة (محليًا)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6C1471F-36DB-7696-7607-47A59E43D26C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 spc="-1">
                <a:solidFill>
                  <a:schemeClr val="dk1"/>
                </a:solidFill>
                <a:latin typeface="Calibri"/>
                <a:ea typeface="+mj-ea"/>
                <a:cs typeface="+mj-cs"/>
              </a:defRPr>
            </a:lvl1pPr>
          </a:lstStyle>
          <a:p>
            <a:endParaRPr lang="ar-SA" dirty="0"/>
          </a:p>
          <a:p>
            <a:r>
              <a:rPr lang="ar-SA" dirty="0"/>
              <a:t>إيجاد نقطة انطلاق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2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3" name="Rectangle 3"/>
          <p:cNvSpPr/>
          <p:nvPr/>
        </p:nvSpPr>
        <p:spPr>
          <a:xfrm>
            <a:off x="1309080" y="1573740"/>
            <a:ext cx="8957549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ar-SA" sz="2800" dirty="0"/>
              <a:t>أسئلة إرشادية</a:t>
            </a:r>
            <a:br>
              <a:rPr lang="ar-SA" sz="2800" dirty="0"/>
            </a:br>
            <a:endParaRPr lang="de-DE" sz="280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أودّ أن أتطوّر في …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أنا مندهش من …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أنا حقًا فضولي بشأن …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شيء أعتقد أنّه قد يُحدث فرقًا حقيقيًا هو …</a:t>
            </a:r>
          </a:p>
          <a:p>
            <a:pPr marL="685800" lvl="1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ar-SA" sz="2800" dirty="0"/>
              <a:t>شيء أودّ حقًا أن أغيّره هو 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ED985C5-69B0-8A37-6F1B-4AA5A15234D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ar-SA" b="1" spc="-1" dirty="0">
              <a:solidFill>
                <a:schemeClr val="dk1"/>
              </a:solidFill>
              <a:latin typeface="Calibri"/>
            </a:endParaRPr>
          </a:p>
          <a:p>
            <a:pPr algn="ctr" rtl="1"/>
            <a:r>
              <a:rPr lang="ar-SA" b="1" spc="-1" dirty="0">
                <a:solidFill>
                  <a:schemeClr val="dk1"/>
                </a:solidFill>
                <a:latin typeface="Calibri"/>
              </a:rPr>
              <a:t>تحديد أسئلة البحث</a:t>
            </a:r>
          </a:p>
          <a:p>
            <a:pPr algn="ctr" rtl="1"/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F43C802843B347AE11FB496B7B368C" ma:contentTypeVersion="8" ma:contentTypeDescription="Ein neues Dokument erstellen." ma:contentTypeScope="" ma:versionID="d38c12047c7b961514a650521eb86317">
  <xsd:schema xmlns:xsd="http://www.w3.org/2001/XMLSchema" xmlns:xs="http://www.w3.org/2001/XMLSchema" xmlns:p="http://schemas.microsoft.com/office/2006/metadata/properties" xmlns:ns3="312ceb54-a19d-433c-a299-1716788218d4" xmlns:ns4="bfce65c6-7735-4322-aaa0-e76bd18dc3cc" targetNamespace="http://schemas.microsoft.com/office/2006/metadata/properties" ma:root="true" ma:fieldsID="2de25cc897b6b69e91e292d026c6f80d" ns3:_="" ns4:_="">
    <xsd:import namespace="312ceb54-a19d-433c-a299-1716788218d4"/>
    <xsd:import namespace="bfce65c6-7735-4322-aaa0-e76bd18dc3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ceb54-a19d-433c-a299-1716788218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e65c6-7735-4322-aaa0-e76bd18dc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ce65c6-7735-4322-aaa0-e76bd18dc3cc" xsi:nil="true"/>
  </documentManagement>
</p:properties>
</file>

<file path=customXml/itemProps1.xml><?xml version="1.0" encoding="utf-8"?>
<ds:datastoreItem xmlns:ds="http://schemas.openxmlformats.org/officeDocument/2006/customXml" ds:itemID="{AE1D8B04-F5CB-401A-B1A9-F16A83FF0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ceb54-a19d-433c-a299-1716788218d4"/>
    <ds:schemaRef ds:uri="bfce65c6-7735-4322-aaa0-e76bd18dc3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19185-512E-4CF1-9BBC-C4D0090FC4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F5B14-7A05-4FDC-ADE0-4246575139B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bfce65c6-7735-4322-aaa0-e76bd18dc3cc"/>
    <ds:schemaRef ds:uri="312ceb54-a19d-433c-a299-1716788218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1697</Words>
  <Application>Microsoft Office PowerPoint</Application>
  <PresentationFormat>Widescreen</PresentationFormat>
  <Paragraphs>248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Wingdings</vt:lpstr>
      <vt:lpstr>Office</vt:lpstr>
      <vt:lpstr> البحث الإجرائي: المفاهيم النظرية، الأمثلة التطبيقية، وأساس للتأمل في مشروعات PRESS الخاصة بك  </vt:lpstr>
      <vt:lpstr>نظرة عامة</vt:lpstr>
      <vt:lpstr>البحث الإجرائي</vt:lpstr>
      <vt:lpstr>البحث الإجرائي</vt:lpstr>
      <vt:lpstr> مبادئ البحث الإجرائي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التأمل في المقرر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reviewer</dc:creator>
  <dc:description/>
  <cp:lastModifiedBy>Iyad Malouf</cp:lastModifiedBy>
  <cp:revision>97</cp:revision>
  <dcterms:created xsi:type="dcterms:W3CDTF">2023-11-09T10:04:11Z</dcterms:created>
  <dcterms:modified xsi:type="dcterms:W3CDTF">2025-09-17T20:06:22Z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Breitbild</vt:lpwstr>
  </property>
  <property fmtid="{D5CDD505-2E9C-101B-9397-08002B2CF9AE}" pid="4" name="Slides">
    <vt:r8>19</vt:r8>
  </property>
  <property fmtid="{D5CDD505-2E9C-101B-9397-08002B2CF9AE}" pid="5" name="ContentTypeId">
    <vt:lpwstr>0x01010017F43C802843B347AE11FB496B7B368C</vt:lpwstr>
  </property>
</Properties>
</file>