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7559675" cy="10691813"/>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bg>
      <p:bgPr>
        <a:blipFill rotWithShape="0">
          <a:blip r:embed="rId2"/>
          <a:stretch/>
        </a:blipFill>
        <a:effectLst/>
      </p:bgPr>
    </p:bg>
    <p:spTree>
      <p:nvGrpSpPr>
        <p:cNvPr id="1" name=""/>
        <p:cNvGrpSpPr/>
        <p:nvPr/>
      </p:nvGrpSpPr>
      <p:grpSpPr>
        <a:xfrm>
          <a:off x="0" y="0"/>
          <a:ext cx="0" cy="0"/>
          <a:chOff x="0" y="0"/>
          <a:chExt cx="0" cy="0"/>
        </a:xfrm>
      </p:grpSpPr>
      <p:sp>
        <p:nvSpPr>
          <p:cNvPr id="2" name="PlaceHolder 1"/>
          <p:cNvSpPr>
            <a:spLocks noGrp="1"/>
          </p:cNvSpPr>
          <p:nvPr>
            <p:ph type="dt" idx="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3" name="PlaceHolder 2"/>
          <p:cNvSpPr>
            <a:spLocks noGrp="1"/>
          </p:cNvSpPr>
          <p:nvPr>
            <p:ph type="ftr" idx="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4" name="PlaceHolder 3"/>
          <p:cNvSpPr>
            <a:spLocks noGrp="1"/>
          </p:cNvSpPr>
          <p:nvPr>
            <p:ph type="sldNum" idx="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0AFA801C-BC55-4F18-943A-E4610A6F55FE}"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ergleich">
    <p:bg>
      <p:bgPr>
        <a:blipFill rotWithShape="0">
          <a:blip r:embed="rId2"/>
          <a:stretch/>
        </a:blip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8398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49" name="PlaceHolder 2"/>
          <p:cNvSpPr>
            <a:spLocks noGrp="1"/>
          </p:cNvSpPr>
          <p:nvPr>
            <p:ph type="body"/>
          </p:nvPr>
        </p:nvSpPr>
        <p:spPr>
          <a:xfrm>
            <a:off x="839880" y="1681200"/>
            <a:ext cx="5157000" cy="82332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strike="noStrike" spc="-1">
                <a:solidFill>
                  <a:schemeClr val="dk1"/>
                </a:solidFill>
                <a:latin typeface="Calibri"/>
              </a:rPr>
              <a:t>Formatvorlagen des Textmasters bearbeiten</a:t>
            </a:r>
            <a:endParaRPr lang="en-GB" sz="2400" b="0" strike="noStrike" spc="-1">
              <a:solidFill>
                <a:srgbClr val="000000"/>
              </a:solidFill>
              <a:latin typeface="Calibri"/>
            </a:endParaRPr>
          </a:p>
        </p:txBody>
      </p:sp>
      <p:sp>
        <p:nvSpPr>
          <p:cNvPr id="50" name="PlaceHolder 3"/>
          <p:cNvSpPr>
            <a:spLocks noGrp="1"/>
          </p:cNvSpPr>
          <p:nvPr>
            <p:ph type="body"/>
          </p:nvPr>
        </p:nvSpPr>
        <p:spPr>
          <a:xfrm>
            <a:off x="839880" y="2505240"/>
            <a:ext cx="5157000" cy="3683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51" name="PlaceHolder 4"/>
          <p:cNvSpPr>
            <a:spLocks noGrp="1"/>
          </p:cNvSpPr>
          <p:nvPr>
            <p:ph type="body"/>
          </p:nvPr>
        </p:nvSpPr>
        <p:spPr>
          <a:xfrm>
            <a:off x="6172200" y="1681200"/>
            <a:ext cx="5182560" cy="82332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strike="noStrike" spc="-1">
                <a:solidFill>
                  <a:schemeClr val="dk1"/>
                </a:solidFill>
                <a:latin typeface="Calibri"/>
              </a:rPr>
              <a:t>Formatvorlagen des Textmasters bearbeiten</a:t>
            </a:r>
            <a:endParaRPr lang="en-GB" sz="2400" b="0" strike="noStrike" spc="-1">
              <a:solidFill>
                <a:srgbClr val="000000"/>
              </a:solidFill>
              <a:latin typeface="Calibri"/>
            </a:endParaRPr>
          </a:p>
        </p:txBody>
      </p:sp>
      <p:sp>
        <p:nvSpPr>
          <p:cNvPr id="52" name="PlaceHolder 5"/>
          <p:cNvSpPr>
            <a:spLocks noGrp="1"/>
          </p:cNvSpPr>
          <p:nvPr>
            <p:ph type="body"/>
          </p:nvPr>
        </p:nvSpPr>
        <p:spPr>
          <a:xfrm>
            <a:off x="6172200" y="2505240"/>
            <a:ext cx="5182560" cy="3683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53" name="PlaceHolder 6"/>
          <p:cNvSpPr>
            <a:spLocks noGrp="1"/>
          </p:cNvSpPr>
          <p:nvPr>
            <p:ph type="dt" idx="28"/>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54" name="PlaceHolder 7"/>
          <p:cNvSpPr>
            <a:spLocks noGrp="1"/>
          </p:cNvSpPr>
          <p:nvPr>
            <p:ph type="ftr" idx="29"/>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55" name="PlaceHolder 8"/>
          <p:cNvSpPr>
            <a:spLocks noGrp="1"/>
          </p:cNvSpPr>
          <p:nvPr>
            <p:ph type="sldNum" idx="30"/>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63C3EF2F-6865-449C-A363-B115F9F376C2}"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rotWithShape="0">
          <a:blip r:embed="rId2"/>
          <a:stretch/>
        </a:blipFill>
        <a:effectLst/>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57" name="PlaceHolder 2"/>
          <p:cNvSpPr>
            <a:spLocks noGrp="1"/>
          </p:cNvSpPr>
          <p:nvPr>
            <p:ph type="dt" idx="3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58" name="PlaceHolder 3"/>
          <p:cNvSpPr>
            <a:spLocks noGrp="1"/>
          </p:cNvSpPr>
          <p:nvPr>
            <p:ph type="ftr" idx="3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59" name="PlaceHolder 4"/>
          <p:cNvSpPr>
            <a:spLocks noGrp="1"/>
          </p:cNvSpPr>
          <p:nvPr>
            <p:ph type="sldNum" idx="3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87EE6327-1418-4C04-9C7A-ACD44D1D91DB}"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blipFill rotWithShape="0">
          <a:blip r:embed="rId2"/>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de-DE" sz="3200" b="0" strike="noStrike" spc="-1">
                <a:solidFill>
                  <a:schemeClr val="dk1"/>
                </a:solidFill>
                <a:latin typeface="Calibri Light"/>
              </a:rPr>
              <a:t>Titelmasterformat durch Klicken bearbeiten</a:t>
            </a:r>
            <a:endParaRPr lang="en-GB" sz="3200" b="0" strike="noStrike" spc="-1">
              <a:solidFill>
                <a:srgbClr val="000000"/>
              </a:solidFill>
              <a:latin typeface="Calibri"/>
            </a:endParaRPr>
          </a:p>
        </p:txBody>
      </p:sp>
      <p:sp>
        <p:nvSpPr>
          <p:cNvPr id="6" name="PlaceHolder 2"/>
          <p:cNvSpPr>
            <a:spLocks noGrp="1"/>
          </p:cNvSpPr>
          <p:nvPr>
            <p:ph type="body"/>
          </p:nvPr>
        </p:nvSpPr>
        <p:spPr>
          <a:xfrm>
            <a:off x="5183280" y="987480"/>
            <a:ext cx="6171480" cy="4872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3200" b="0" strike="noStrike" spc="-1">
                <a:solidFill>
                  <a:schemeClr val="dk1"/>
                </a:solidFill>
                <a:latin typeface="Calibri"/>
              </a:rPr>
              <a:t>Formatvorlagen des Textmasters bearbeiten</a:t>
            </a:r>
            <a:endParaRPr lang="en-GB" sz="32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800" b="0" strike="noStrike" spc="-1">
                <a:solidFill>
                  <a:schemeClr val="dk1"/>
                </a:solidFill>
                <a:latin typeface="Calibri"/>
              </a:rPr>
              <a:t>Zweite Ebene</a:t>
            </a:r>
            <a:endParaRPr lang="en-GB" sz="28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Dritte Ebene</a:t>
            </a:r>
            <a:endParaRPr lang="en-GB" sz="24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Vierte Ebene</a:t>
            </a:r>
            <a:endParaRPr lang="en-GB" sz="20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Fünfte Ebene</a:t>
            </a:r>
            <a:endParaRPr lang="en-GB" sz="2000" b="0" strike="noStrike" spc="-1">
              <a:solidFill>
                <a:srgbClr val="000000"/>
              </a:solidFill>
              <a:latin typeface="Calibri"/>
            </a:endParaRPr>
          </a:p>
        </p:txBody>
      </p:sp>
      <p:sp>
        <p:nvSpPr>
          <p:cNvPr id="7"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strike="noStrike" spc="-1">
                <a:solidFill>
                  <a:schemeClr val="dk1"/>
                </a:solidFill>
                <a:latin typeface="Calibri"/>
              </a:rPr>
              <a:t>Formatvorlagen des Textmasters bearbeiten</a:t>
            </a:r>
            <a:endParaRPr lang="en-GB" sz="1600" b="0" strike="noStrike" spc="-1">
              <a:solidFill>
                <a:srgbClr val="000000"/>
              </a:solidFill>
              <a:latin typeface="Calibri"/>
            </a:endParaRPr>
          </a:p>
        </p:txBody>
      </p:sp>
      <p:sp>
        <p:nvSpPr>
          <p:cNvPr id="8" name="PlaceHolder 4"/>
          <p:cNvSpPr>
            <a:spLocks noGrp="1"/>
          </p:cNvSpPr>
          <p:nvPr>
            <p:ph type="dt" idx="4"/>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9" name="PlaceHolder 5"/>
          <p:cNvSpPr>
            <a:spLocks noGrp="1"/>
          </p:cNvSpPr>
          <p:nvPr>
            <p:ph type="ftr" idx="5"/>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10" name="PlaceHolder 6"/>
          <p:cNvSpPr>
            <a:spLocks noGrp="1"/>
          </p:cNvSpPr>
          <p:nvPr>
            <p:ph type="sldNum" idx="6"/>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423D0960-DA87-4948-8774-250D6ED1A06E}"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ild mit Überschrift">
    <p:bg>
      <p:bgPr>
        <a:blipFill rotWithShape="0">
          <a:blip r:embed="rId2"/>
          <a:stretch/>
        </a:blip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de-DE" sz="3200" b="0" strike="noStrike" spc="-1">
                <a:solidFill>
                  <a:schemeClr val="dk1"/>
                </a:solidFill>
                <a:latin typeface="Calibri Light"/>
              </a:rPr>
              <a:t>Titelmasterformat durch Klicken bearbeiten</a:t>
            </a:r>
            <a:endParaRPr lang="en-GB" sz="3200" b="0" strike="noStrike" spc="-1">
              <a:solidFill>
                <a:srgbClr val="000000"/>
              </a:solidFill>
              <a:latin typeface="Calibri"/>
            </a:endParaRPr>
          </a:p>
        </p:txBody>
      </p:sp>
      <p:sp>
        <p:nvSpPr>
          <p:cNvPr id="12" name="PlaceHolder 2"/>
          <p:cNvSpPr>
            <a:spLocks noGrp="1"/>
          </p:cNvSpPr>
          <p:nvPr>
            <p:ph type="body"/>
          </p:nvPr>
        </p:nvSpPr>
        <p:spPr>
          <a:xfrm>
            <a:off x="5183280" y="987480"/>
            <a:ext cx="6171480" cy="487296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de-DE" sz="3200" b="0" strike="noStrike" spc="-1">
                <a:solidFill>
                  <a:schemeClr val="dk1"/>
                </a:solidFill>
                <a:latin typeface="Calibri"/>
              </a:rPr>
              <a:t>Click to edit the outline text format</a:t>
            </a:r>
            <a:endParaRPr lang="en-GB" sz="3200" b="0" strike="noStrike" spc="-1">
              <a:solidFill>
                <a:srgbClr val="000000"/>
              </a:solidFill>
              <a:latin typeface="Calibri"/>
            </a:endParaRPr>
          </a:p>
          <a:p>
            <a:pPr marL="864000" lvl="1" indent="-324000">
              <a:lnSpc>
                <a:spcPct val="90000"/>
              </a:lnSpc>
              <a:spcBef>
                <a:spcPts val="1134"/>
              </a:spcBef>
              <a:buClr>
                <a:srgbClr val="000000"/>
              </a:buClr>
              <a:buSzPct val="75000"/>
              <a:buFont typeface="Symbol" charset="2"/>
              <a:buChar char=""/>
            </a:pPr>
            <a:r>
              <a:rPr lang="de-DE" sz="3200" b="0" strike="noStrike" spc="-1">
                <a:solidFill>
                  <a:schemeClr val="dk1"/>
                </a:solidFill>
                <a:latin typeface="Calibri"/>
              </a:rPr>
              <a:t>Second Outline Level</a:t>
            </a:r>
            <a:endParaRPr lang="en-GB" sz="3200" b="0" strike="noStrike" spc="-1">
              <a:solidFill>
                <a:srgbClr val="000000"/>
              </a:solidFill>
              <a:latin typeface="Calibri"/>
            </a:endParaRPr>
          </a:p>
          <a:p>
            <a:pPr marL="1296000" lvl="2" indent="-288000">
              <a:lnSpc>
                <a:spcPct val="90000"/>
              </a:lnSpc>
              <a:spcBef>
                <a:spcPts val="850"/>
              </a:spcBef>
              <a:buClr>
                <a:srgbClr val="000000"/>
              </a:buClr>
              <a:buSzPct val="45000"/>
              <a:buFont typeface="Wingdings" charset="2"/>
              <a:buChar char=""/>
            </a:pPr>
            <a:r>
              <a:rPr lang="de-DE" sz="3200" b="0" strike="noStrike" spc="-1">
                <a:solidFill>
                  <a:schemeClr val="dk1"/>
                </a:solidFill>
                <a:latin typeface="Calibri"/>
              </a:rPr>
              <a:t>Third Outline Level</a:t>
            </a:r>
            <a:endParaRPr lang="en-GB" sz="3200" b="0" strike="noStrike" spc="-1">
              <a:solidFill>
                <a:srgbClr val="000000"/>
              </a:solidFill>
              <a:latin typeface="Calibri"/>
            </a:endParaRPr>
          </a:p>
          <a:p>
            <a:pPr marL="1728000" lvl="3" indent="-216000">
              <a:lnSpc>
                <a:spcPct val="90000"/>
              </a:lnSpc>
              <a:spcBef>
                <a:spcPts val="567"/>
              </a:spcBef>
              <a:buClr>
                <a:srgbClr val="000000"/>
              </a:buClr>
              <a:buSzPct val="75000"/>
              <a:buFont typeface="Symbol" charset="2"/>
              <a:buChar char=""/>
            </a:pPr>
            <a:r>
              <a:rPr lang="de-DE" sz="3200" b="0" strike="noStrike" spc="-1">
                <a:solidFill>
                  <a:schemeClr val="dk1"/>
                </a:solidFill>
                <a:latin typeface="Calibri"/>
              </a:rPr>
              <a:t>Fourth Outline Level</a:t>
            </a:r>
            <a:endParaRPr lang="en-GB" sz="3200" b="0" strike="noStrike" spc="-1">
              <a:solidFill>
                <a:srgbClr val="000000"/>
              </a:solidFill>
              <a:latin typeface="Calibri"/>
            </a:endParaRPr>
          </a:p>
          <a:p>
            <a:pPr marL="2160000" lvl="4" indent="-216000">
              <a:lnSpc>
                <a:spcPct val="90000"/>
              </a:lnSpc>
              <a:spcBef>
                <a:spcPts val="283"/>
              </a:spcBef>
              <a:buClr>
                <a:srgbClr val="000000"/>
              </a:buClr>
              <a:buSzPct val="45000"/>
              <a:buFont typeface="Wingdings" charset="2"/>
              <a:buChar char=""/>
            </a:pPr>
            <a:r>
              <a:rPr lang="de-DE" sz="3200" b="0" strike="noStrike" spc="-1">
                <a:solidFill>
                  <a:schemeClr val="dk1"/>
                </a:solidFill>
                <a:latin typeface="Calibri"/>
              </a:rPr>
              <a:t>Fifth Outline Level</a:t>
            </a:r>
            <a:endParaRPr lang="en-GB" sz="3200" b="0" strike="noStrike" spc="-1">
              <a:solidFill>
                <a:srgbClr val="000000"/>
              </a:solidFill>
              <a:latin typeface="Calibri"/>
            </a:endParaRPr>
          </a:p>
          <a:p>
            <a:pPr marL="2592000" lvl="5" indent="-216000">
              <a:lnSpc>
                <a:spcPct val="90000"/>
              </a:lnSpc>
              <a:spcBef>
                <a:spcPts val="283"/>
              </a:spcBef>
              <a:buClr>
                <a:srgbClr val="000000"/>
              </a:buClr>
              <a:buSzPct val="45000"/>
              <a:buFont typeface="Wingdings" charset="2"/>
              <a:buChar char=""/>
            </a:pPr>
            <a:r>
              <a:rPr lang="de-DE" sz="3200" b="0" strike="noStrike" spc="-1">
                <a:solidFill>
                  <a:schemeClr val="dk1"/>
                </a:solidFill>
                <a:latin typeface="Calibri"/>
              </a:rPr>
              <a:t>Sixth Outline Level</a:t>
            </a:r>
            <a:endParaRPr lang="en-GB" sz="3200" b="0" strike="noStrike" spc="-1">
              <a:solidFill>
                <a:srgbClr val="000000"/>
              </a:solidFill>
              <a:latin typeface="Calibri"/>
            </a:endParaRPr>
          </a:p>
          <a:p>
            <a:pPr marL="3024000" lvl="6" indent="-216000">
              <a:lnSpc>
                <a:spcPct val="90000"/>
              </a:lnSpc>
              <a:spcBef>
                <a:spcPts val="283"/>
              </a:spcBef>
              <a:buClr>
                <a:srgbClr val="000000"/>
              </a:buClr>
              <a:buSzPct val="45000"/>
              <a:buFont typeface="Wingdings" charset="2"/>
              <a:buChar char=""/>
            </a:pPr>
            <a:r>
              <a:rPr lang="de-DE" sz="3200" b="0" strike="noStrike" spc="-1">
                <a:solidFill>
                  <a:schemeClr val="dk1"/>
                </a:solidFill>
                <a:latin typeface="Calibri"/>
              </a:rPr>
              <a:t>Seventh Outline Level</a:t>
            </a:r>
            <a:endParaRPr lang="en-GB" sz="3200" b="0" strike="noStrike" spc="-1">
              <a:solidFill>
                <a:srgbClr val="000000"/>
              </a:solidFill>
              <a:latin typeface="Calibri"/>
            </a:endParaRPr>
          </a:p>
        </p:txBody>
      </p:sp>
      <p:sp>
        <p:nvSpPr>
          <p:cNvPr id="13"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strike="noStrike" spc="-1">
                <a:solidFill>
                  <a:schemeClr val="dk1"/>
                </a:solidFill>
                <a:latin typeface="Calibri"/>
              </a:rPr>
              <a:t>Formatvorlagen des Textmasters bearbeiten</a:t>
            </a:r>
            <a:endParaRPr lang="en-GB" sz="1600" b="0" strike="noStrike" spc="-1">
              <a:solidFill>
                <a:srgbClr val="000000"/>
              </a:solidFill>
              <a:latin typeface="Calibri"/>
            </a:endParaRPr>
          </a:p>
        </p:txBody>
      </p:sp>
      <p:sp>
        <p:nvSpPr>
          <p:cNvPr id="14" name="PlaceHolder 4"/>
          <p:cNvSpPr>
            <a:spLocks noGrp="1"/>
          </p:cNvSpPr>
          <p:nvPr>
            <p:ph type="dt" idx="7"/>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15" name="PlaceHolder 5"/>
          <p:cNvSpPr>
            <a:spLocks noGrp="1"/>
          </p:cNvSpPr>
          <p:nvPr>
            <p:ph type="ftr" idx="8"/>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16" name="PlaceHolder 6"/>
          <p:cNvSpPr>
            <a:spLocks noGrp="1"/>
          </p:cNvSpPr>
          <p:nvPr>
            <p:ph type="sldNum" idx="9"/>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CA194B10-38FC-41C7-9E19-59D5093999FD}"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bg>
      <p:bgPr>
        <a:blipFill rotWithShape="0">
          <a:blip r:embed="rId2"/>
          <a:stretch/>
        </a:blip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Autofit/>
          </a:bodyPr>
          <a:lstStyle/>
          <a:p>
            <a:pPr indent="0" algn="ctr" defTabSz="914400">
              <a:lnSpc>
                <a:spcPct val="90000"/>
              </a:lnSpc>
              <a:buNone/>
              <a:tabLst>
                <a:tab pos="0" algn="l"/>
              </a:tabLst>
            </a:pPr>
            <a:r>
              <a:rPr lang="de-DE" sz="6000" b="0" strike="noStrike" spc="-1">
                <a:solidFill>
                  <a:schemeClr val="dk1"/>
                </a:solidFill>
                <a:latin typeface="Calibri Light"/>
              </a:rPr>
              <a:t>Titelmasterformat durch Klicken bearbeiten</a:t>
            </a:r>
            <a:endParaRPr lang="en-GB" sz="6000" b="0" strike="noStrike" spc="-1">
              <a:solidFill>
                <a:srgbClr val="000000"/>
              </a:solidFill>
              <a:latin typeface="Calibri"/>
            </a:endParaRPr>
          </a:p>
        </p:txBody>
      </p:sp>
      <p:sp>
        <p:nvSpPr>
          <p:cNvPr id="18" name="PlaceHolder 2"/>
          <p:cNvSpPr>
            <a:spLocks noGrp="1"/>
          </p:cNvSpPr>
          <p:nvPr>
            <p:ph type="dt" idx="10"/>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19" name="PlaceHolder 3"/>
          <p:cNvSpPr>
            <a:spLocks noGrp="1"/>
          </p:cNvSpPr>
          <p:nvPr>
            <p:ph type="ftr" idx="11"/>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20" name="PlaceHolder 4"/>
          <p:cNvSpPr>
            <a:spLocks noGrp="1"/>
          </p:cNvSpPr>
          <p:nvPr>
            <p:ph type="sldNum" idx="1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ECDF58EF-219F-4766-A7E8-564B488A9929}"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
        <p:nvSpPr>
          <p:cNvPr id="21" name="PlaceHolder 5"/>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de-DE" sz="2800" b="0" strike="noStrike" spc="-1">
                <a:solidFill>
                  <a:schemeClr val="dk1"/>
                </a:solidFill>
                <a:latin typeface="Calibri"/>
              </a:rPr>
              <a:t>Click to edit the outline text format</a:t>
            </a:r>
            <a:endParaRPr lang="en-GB" sz="2800" b="0" strike="noStrike" spc="-1">
              <a:solidFill>
                <a:srgbClr val="000000"/>
              </a:solidFill>
              <a:latin typeface="Calibri"/>
            </a:endParaRPr>
          </a:p>
          <a:p>
            <a:pPr marL="864000" lvl="1" indent="-324000">
              <a:lnSpc>
                <a:spcPct val="90000"/>
              </a:lnSpc>
              <a:spcBef>
                <a:spcPts val="1134"/>
              </a:spcBef>
              <a:buClr>
                <a:srgbClr val="000000"/>
              </a:buClr>
              <a:buSzPct val="75000"/>
              <a:buFont typeface="Symbol" charset="2"/>
              <a:buChar char=""/>
            </a:pPr>
            <a:r>
              <a:rPr lang="de-DE" sz="2000" b="0" strike="noStrike" spc="-1">
                <a:solidFill>
                  <a:schemeClr val="dk1"/>
                </a:solidFill>
                <a:latin typeface="Calibri"/>
              </a:rPr>
              <a:t>Second Outline Level</a:t>
            </a:r>
            <a:endParaRPr lang="en-GB" sz="2000" b="0" strike="noStrike" spc="-1">
              <a:solidFill>
                <a:srgbClr val="000000"/>
              </a:solidFill>
              <a:latin typeface="Calibri"/>
            </a:endParaRPr>
          </a:p>
          <a:p>
            <a:pPr marL="1296000" lvl="2" indent="-288000">
              <a:lnSpc>
                <a:spcPct val="90000"/>
              </a:lnSpc>
              <a:spcBef>
                <a:spcPts val="850"/>
              </a:spcBef>
              <a:buClr>
                <a:srgbClr val="000000"/>
              </a:buClr>
              <a:buSzPct val="45000"/>
              <a:buFont typeface="Wingdings" charset="2"/>
              <a:buChar char=""/>
            </a:pPr>
            <a:r>
              <a:rPr lang="de-DE" sz="1800" b="0" strike="noStrike" spc="-1">
                <a:solidFill>
                  <a:schemeClr val="dk1"/>
                </a:solidFill>
                <a:latin typeface="Calibri"/>
              </a:rPr>
              <a:t>Third Outline Level</a:t>
            </a:r>
            <a:endParaRPr lang="en-GB" sz="1800" b="0" strike="noStrike" spc="-1">
              <a:solidFill>
                <a:srgbClr val="000000"/>
              </a:solidFill>
              <a:latin typeface="Calibri"/>
            </a:endParaRPr>
          </a:p>
          <a:p>
            <a:pPr marL="1728000" lvl="3" indent="-216000">
              <a:lnSpc>
                <a:spcPct val="90000"/>
              </a:lnSpc>
              <a:spcBef>
                <a:spcPts val="567"/>
              </a:spcBef>
              <a:buClr>
                <a:srgbClr val="000000"/>
              </a:buClr>
              <a:buSzPct val="75000"/>
              <a:buFont typeface="Symbol" charset="2"/>
              <a:buChar char=""/>
            </a:pPr>
            <a:r>
              <a:rPr lang="de-DE" sz="1800" b="0" strike="noStrike" spc="-1">
                <a:solidFill>
                  <a:schemeClr val="dk1"/>
                </a:solidFill>
                <a:latin typeface="Calibri"/>
              </a:rPr>
              <a:t>Fourth Outline Level</a:t>
            </a:r>
            <a:endParaRPr lang="en-GB" sz="1800" b="0" strike="noStrike" spc="-1">
              <a:solidFill>
                <a:srgbClr val="000000"/>
              </a:solidFill>
              <a:latin typeface="Calibri"/>
            </a:endParaRPr>
          </a:p>
          <a:p>
            <a:pPr marL="2160000" lvl="4" indent="-2160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Fifth Outline Level</a:t>
            </a:r>
            <a:endParaRPr lang="en-GB" sz="2000" b="0" strike="noStrike" spc="-1">
              <a:solidFill>
                <a:srgbClr val="000000"/>
              </a:solidFill>
              <a:latin typeface="Calibri"/>
            </a:endParaRPr>
          </a:p>
          <a:p>
            <a:pPr marL="2592000" lvl="5" indent="-2160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Sixth Outline Level</a:t>
            </a:r>
            <a:endParaRPr lang="en-GB" sz="2000" b="0" strike="noStrike" spc="-1">
              <a:solidFill>
                <a:srgbClr val="000000"/>
              </a:solidFill>
              <a:latin typeface="Calibri"/>
            </a:endParaRPr>
          </a:p>
          <a:p>
            <a:pPr marL="3024000" lvl="6" indent="-2160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Seventh Outline Level</a:t>
            </a:r>
            <a:endParaRPr lang="en-GB" sz="20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rotWithShape="0">
          <a:blip r:embed="rId2"/>
          <a:stretch/>
        </a:blip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23" name="PlaceHolder 2"/>
          <p:cNvSpPr>
            <a:spLocks noGrp="1"/>
          </p:cNvSpPr>
          <p:nvPr>
            <p:ph type="body"/>
          </p:nvPr>
        </p:nvSpPr>
        <p:spPr>
          <a:xfrm>
            <a:off x="838080" y="1825560"/>
            <a:ext cx="10514880" cy="435060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24" name="PlaceHolder 3"/>
          <p:cNvSpPr>
            <a:spLocks noGrp="1"/>
          </p:cNvSpPr>
          <p:nvPr>
            <p:ph type="dt" idx="13"/>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25" name="PlaceHolder 4"/>
          <p:cNvSpPr>
            <a:spLocks noGrp="1"/>
          </p:cNvSpPr>
          <p:nvPr>
            <p:ph type="ftr" idx="14"/>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26" name="PlaceHolder 5"/>
          <p:cNvSpPr>
            <a:spLocks noGrp="1"/>
          </p:cNvSpPr>
          <p:nvPr>
            <p:ph type="sldNum" idx="15"/>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187BC5AE-4BDB-4DB4-806A-2E77A1EE5297}"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rotWithShape="0">
          <a:blip r:embed="rId2"/>
          <a:stretch/>
        </a:blipFill>
        <a:effectLst/>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8724960" y="365040"/>
            <a:ext cx="2628360" cy="5811120"/>
          </a:xfrm>
          <a:prstGeom prst="rect">
            <a:avLst/>
          </a:prstGeom>
          <a:noFill/>
          <a:ln w="0">
            <a:noFill/>
          </a:ln>
        </p:spPr>
        <p:txBody>
          <a:bodyPr vert="eaVert"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28" name="PlaceHolder 2"/>
          <p:cNvSpPr>
            <a:spLocks noGrp="1"/>
          </p:cNvSpPr>
          <p:nvPr>
            <p:ph type="body"/>
          </p:nvPr>
        </p:nvSpPr>
        <p:spPr>
          <a:xfrm>
            <a:off x="838080" y="365040"/>
            <a:ext cx="7733520" cy="581112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29" name="PlaceHolder 3"/>
          <p:cNvSpPr>
            <a:spLocks noGrp="1"/>
          </p:cNvSpPr>
          <p:nvPr>
            <p:ph type="dt" idx="16"/>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30" name="PlaceHolder 4"/>
          <p:cNvSpPr>
            <a:spLocks noGrp="1"/>
          </p:cNvSpPr>
          <p:nvPr>
            <p:ph type="ftr" idx="17"/>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31" name="PlaceHolder 5"/>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80E12219-2755-4429-9EE6-B4B6E290ACE9}"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rotWithShape="0">
          <a:blip r:embed="rId2"/>
          <a:stretch/>
        </a:blipFill>
        <a:effectLst/>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33"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34" name="PlaceHolder 3"/>
          <p:cNvSpPr>
            <a:spLocks noGrp="1"/>
          </p:cNvSpPr>
          <p:nvPr>
            <p:ph type="dt" idx="19"/>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35" name="PlaceHolder 4"/>
          <p:cNvSpPr>
            <a:spLocks noGrp="1"/>
          </p:cNvSpPr>
          <p:nvPr>
            <p:ph type="ftr" idx="20"/>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36" name="PlaceHolder 5"/>
          <p:cNvSpPr>
            <a:spLocks noGrp="1"/>
          </p:cNvSpPr>
          <p:nvPr>
            <p:ph type="sldNum" idx="21"/>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64F35C7E-728F-43FB-BBCE-3F1A83521884}"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blipFill rotWithShape="0">
          <a:blip r:embed="rId2"/>
          <a:stretch/>
        </a:blip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1960" y="1709640"/>
            <a:ext cx="10514880" cy="285192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de-DE" sz="6000" b="0" strike="noStrike" spc="-1">
                <a:solidFill>
                  <a:schemeClr val="dk1"/>
                </a:solidFill>
                <a:latin typeface="Calibri Light"/>
              </a:rPr>
              <a:t>Titelmasterformat durch Klicken bearbeiten</a:t>
            </a:r>
            <a:endParaRPr lang="en-GB" sz="6000" b="0" strike="noStrike" spc="-1">
              <a:solidFill>
                <a:srgbClr val="000000"/>
              </a:solidFill>
              <a:latin typeface="Calibri"/>
            </a:endParaRPr>
          </a:p>
        </p:txBody>
      </p:sp>
      <p:sp>
        <p:nvSpPr>
          <p:cNvPr id="38" name="PlaceHolder 2"/>
          <p:cNvSpPr>
            <a:spLocks noGrp="1"/>
          </p:cNvSpPr>
          <p:nvPr>
            <p:ph type="body"/>
          </p:nvPr>
        </p:nvSpPr>
        <p:spPr>
          <a:xfrm>
            <a:off x="831960" y="4589640"/>
            <a:ext cx="10514880" cy="149940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2400" b="0" strike="noStrike" spc="-1">
                <a:solidFill>
                  <a:schemeClr val="dk1">
                    <a:tint val="75000"/>
                  </a:schemeClr>
                </a:solidFill>
                <a:latin typeface="Calibri"/>
              </a:rPr>
              <a:t>Formatvorlagen des Textmasters bearbeiten</a:t>
            </a:r>
            <a:endParaRPr lang="en-GB" sz="2400" b="0" strike="noStrike" spc="-1">
              <a:solidFill>
                <a:srgbClr val="000000"/>
              </a:solidFill>
              <a:latin typeface="Calibri"/>
            </a:endParaRPr>
          </a:p>
        </p:txBody>
      </p:sp>
      <p:sp>
        <p:nvSpPr>
          <p:cNvPr id="39" name="PlaceHolder 3"/>
          <p:cNvSpPr>
            <a:spLocks noGrp="1"/>
          </p:cNvSpPr>
          <p:nvPr>
            <p:ph type="dt" idx="22"/>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40" name="PlaceHolder 4"/>
          <p:cNvSpPr>
            <a:spLocks noGrp="1"/>
          </p:cNvSpPr>
          <p:nvPr>
            <p:ph type="ftr" idx="23"/>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41" name="PlaceHolder 5"/>
          <p:cNvSpPr>
            <a:spLocks noGrp="1"/>
          </p:cNvSpPr>
          <p:nvPr>
            <p:ph type="sldNum" idx="24"/>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62F00CF1-01FF-4112-8A15-8CBDBF215E14}"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rotWithShape="0">
          <a:blip r:embed="rId2"/>
          <a:stretch/>
        </a:blip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43" name="PlaceHolder 2"/>
          <p:cNvSpPr>
            <a:spLocks noGrp="1"/>
          </p:cNvSpPr>
          <p:nvPr>
            <p:ph type="body"/>
          </p:nvPr>
        </p:nvSpPr>
        <p:spPr>
          <a:xfrm>
            <a:off x="838080" y="1825560"/>
            <a:ext cx="518076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44" name="PlaceHolder 3"/>
          <p:cNvSpPr>
            <a:spLocks noGrp="1"/>
          </p:cNvSpPr>
          <p:nvPr>
            <p:ph type="body"/>
          </p:nvPr>
        </p:nvSpPr>
        <p:spPr>
          <a:xfrm>
            <a:off x="6172200" y="1825560"/>
            <a:ext cx="518076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45" name="PlaceHolder 4"/>
          <p:cNvSpPr>
            <a:spLocks noGrp="1"/>
          </p:cNvSpPr>
          <p:nvPr>
            <p:ph type="dt" idx="25"/>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46" name="PlaceHolder 5"/>
          <p:cNvSpPr>
            <a:spLocks noGrp="1"/>
          </p:cNvSpPr>
          <p:nvPr>
            <p:ph type="ftr" idx="26"/>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47" name="PlaceHolder 6"/>
          <p:cNvSpPr>
            <a:spLocks noGrp="1"/>
          </p:cNvSpPr>
          <p:nvPr>
            <p:ph type="sldNum" idx="27"/>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07022A03-436C-4787-8155-FDBC4083C904}"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padlet.co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ockholmresilience.org/research/planetary-boundaries.html"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7.xml"/><Relationship Id="rId5" Type="http://schemas.openxmlformats.org/officeDocument/2006/relationships/hyperlink" Target="https://single-market-economy.ec.europa.eu/sectors/raw-materials/areas-specific-interest/critical-raw-materials_en" TargetMode="External"/><Relationship Id="rId4" Type="http://schemas.openxmlformats.org/officeDocument/2006/relationships/hyperlink" Target="https://education.nationalgeographic.org/resource/anthropoce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mentimeter.com/features/word-cloud"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1506600" y="2376360"/>
            <a:ext cx="9143280" cy="2386800"/>
          </a:xfrm>
          <a:prstGeom prst="rect">
            <a:avLst/>
          </a:prstGeom>
          <a:noFill/>
          <a:ln w="0">
            <a:noFill/>
          </a:ln>
        </p:spPr>
        <p:txBody>
          <a:bodyPr lIns="91440" tIns="45720" rIns="91440" bIns="45720" anchor="b">
            <a:normAutofit lnSpcReduction="10000"/>
          </a:bodyPr>
          <a:lstStyle/>
          <a:p>
            <a:pPr indent="0" algn="ctr" defTabSz="914400">
              <a:lnSpc>
                <a:spcPct val="90000"/>
              </a:lnSpc>
              <a:buNone/>
              <a:tabLst>
                <a:tab pos="0" algn="l"/>
              </a:tabLst>
            </a:pPr>
            <a:r>
              <a:rPr lang="id" sz="6000" b="1" strike="noStrike" spc="-1">
                <a:solidFill>
                  <a:srgbClr val="025952"/>
                </a:solidFill>
                <a:latin typeface="Calibri"/>
              </a:rPr>
              <a:t>Mempromosikan Pendidikan Sains yang Relevan untuk Keberlanjutan (1)</a:t>
            </a:r>
            <a:endParaRPr lang="en-GB" sz="6000" b="0" strike="noStrike" spc="-1">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lnSpcReduction="10000"/>
          </a:bodyPr>
          <a:lstStyle/>
          <a:p>
            <a:pPr indent="0" algn="ctr" defTabSz="914400">
              <a:lnSpc>
                <a:spcPct val="90000"/>
              </a:lnSpc>
              <a:buNone/>
              <a:tabLst>
                <a:tab pos="0" algn="l"/>
              </a:tabLst>
            </a:pPr>
            <a:r>
              <a:rPr lang="id" sz="4400" b="1" strike="noStrike" spc="-1">
                <a:solidFill>
                  <a:srgbClr val="025952"/>
                </a:solidFill>
                <a:latin typeface="Calibri"/>
              </a:rPr>
              <a:t>Model pembangunan berkelanjutan</a:t>
            </a:r>
            <a:br>
              <a:rPr sz="4400"/>
            </a:br>
            <a:endParaRPr lang="en-GB" sz="4400" b="0" strike="noStrike" spc="-1">
              <a:solidFill>
                <a:srgbClr val="000000"/>
              </a:solidFill>
              <a:latin typeface="Calibri"/>
            </a:endParaRPr>
          </a:p>
        </p:txBody>
      </p:sp>
      <p:sp>
        <p:nvSpPr>
          <p:cNvPr id="78" name="Untertitel 2"/>
          <p:cNvSpPr/>
          <p:nvPr/>
        </p:nvSpPr>
        <p:spPr>
          <a:xfrm>
            <a:off x="1523880" y="3602160"/>
            <a:ext cx="9143280" cy="165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spcBef>
                <a:spcPts val="1001"/>
              </a:spcBef>
              <a:tabLst>
                <a:tab pos="0" algn="l"/>
              </a:tabLst>
            </a:pPr>
            <a:r>
              <a:rPr lang="id" sz="2800" b="0" strike="noStrike" spc="-1">
                <a:solidFill>
                  <a:srgbClr val="025952"/>
                </a:solidFill>
                <a:latin typeface="Calibri"/>
              </a:rPr>
              <a:t>Dimensi keberlanjutan</a:t>
            </a:r>
            <a:endParaRPr lang="en-GB" sz="28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Dimensi keberlanjutan</a:t>
            </a:r>
            <a:endParaRPr lang="en-GB" sz="3200" b="0" strike="noStrike" spc="-1">
              <a:solidFill>
                <a:srgbClr val="000000"/>
              </a:solidFill>
              <a:latin typeface="Calibri"/>
            </a:endParaRPr>
          </a:p>
        </p:txBody>
      </p:sp>
      <p:sp>
        <p:nvSpPr>
          <p:cNvPr id="80" name="PlaceHolder 2"/>
          <p:cNvSpPr>
            <a:spLocks noGrp="1"/>
          </p:cNvSpPr>
          <p:nvPr>
            <p:ph/>
          </p:nvPr>
        </p:nvSpPr>
        <p:spPr>
          <a:xfrm>
            <a:off x="274320" y="1581120"/>
            <a:ext cx="8810280" cy="4957200"/>
          </a:xfrm>
          <a:prstGeom prst="rect">
            <a:avLst/>
          </a:prstGeom>
          <a:noFill/>
          <a:ln w="0">
            <a:noFill/>
          </a:ln>
        </p:spPr>
        <p:txBody>
          <a:bodyPr lIns="91440" tIns="45720" rIns="91440" bIns="45720" anchor="t">
            <a:noAutofit/>
          </a:bodyPr>
          <a:lstStyle/>
          <a:p>
            <a:pPr marL="274320" indent="-274320" defTabSz="914400">
              <a:lnSpc>
                <a:spcPct val="90000"/>
              </a:lnSpc>
              <a:spcBef>
                <a:spcPts val="99"/>
              </a:spcBef>
              <a:buClr>
                <a:srgbClr val="000000"/>
              </a:buClr>
              <a:buFont typeface="Arial"/>
              <a:buChar char="•"/>
            </a:pPr>
            <a:r>
              <a:rPr lang="id" sz="2400" b="1" strike="noStrike" spc="-1">
                <a:solidFill>
                  <a:schemeClr val="dk1"/>
                </a:solidFill>
                <a:latin typeface="Calibri"/>
              </a:rPr>
              <a:t>Model pilar tunggal</a:t>
            </a:r>
            <a:endParaRPr lang="en-GB" sz="2400" b="0" strike="noStrike" spc="-1">
              <a:solidFill>
                <a:srgbClr val="000000"/>
              </a:solidFill>
              <a:latin typeface="Calibri"/>
            </a:endParaRPr>
          </a:p>
          <a:p>
            <a:pPr marL="640080" lvl="1" indent="-246960" defTabSz="914400">
              <a:lnSpc>
                <a:spcPct val="90000"/>
              </a:lnSpc>
              <a:spcBef>
                <a:spcPts val="99"/>
              </a:spcBef>
              <a:buClr>
                <a:srgbClr val="000000"/>
              </a:buClr>
              <a:buFont typeface="Arial"/>
              <a:buChar char="•"/>
            </a:pPr>
            <a:r>
              <a:rPr lang="id" sz="2400" b="0" strike="noStrike" spc="-1">
                <a:solidFill>
                  <a:schemeClr val="dk1"/>
                </a:solidFill>
                <a:latin typeface="Calibri"/>
              </a:rPr>
              <a:t>Kehutanan berkelanjutan, abad ke-19</a:t>
            </a:r>
            <a:endParaRPr lang="en-GB" sz="2400" b="0" strike="noStrike" spc="-1">
              <a:solidFill>
                <a:srgbClr val="000000"/>
              </a:solidFill>
              <a:latin typeface="Calibri"/>
            </a:endParaRPr>
          </a:p>
          <a:p>
            <a:pPr marL="640080" lvl="1" indent="-246960" defTabSz="914400">
              <a:lnSpc>
                <a:spcPct val="90000"/>
              </a:lnSpc>
              <a:spcBef>
                <a:spcPts val="99"/>
              </a:spcBef>
              <a:buClr>
                <a:srgbClr val="000000"/>
              </a:buClr>
              <a:buFont typeface="Arial"/>
              <a:buChar char="•"/>
            </a:pPr>
            <a:r>
              <a:rPr lang="id" sz="2400" b="0" strike="noStrike" spc="-1">
                <a:solidFill>
                  <a:schemeClr val="dk1"/>
                </a:solidFill>
                <a:latin typeface="Calibri"/>
              </a:rPr>
              <a:t>Kelola hutan dengan cara yang menjaga proses ekologi, produktivitas dan keanekaragaman hayati: Tebang pohon hanya sebanyak yang dapat tumbuh dalam waktu yang sama.</a:t>
            </a:r>
            <a:endParaRPr lang="en-GB" sz="2400" b="0" strike="noStrike" spc="-1">
              <a:solidFill>
                <a:srgbClr val="000000"/>
              </a:solidFill>
              <a:latin typeface="Calibri"/>
            </a:endParaRPr>
          </a:p>
          <a:p>
            <a:pPr marL="274320" indent="-274320" defTabSz="914400">
              <a:lnSpc>
                <a:spcPct val="90000"/>
              </a:lnSpc>
              <a:spcBef>
                <a:spcPts val="99"/>
              </a:spcBef>
              <a:buClr>
                <a:srgbClr val="000000"/>
              </a:buClr>
              <a:buFont typeface="Arial"/>
              <a:buChar char="•"/>
            </a:pPr>
            <a:r>
              <a:rPr lang="id" sz="2400" b="1" strike="noStrike" spc="-1">
                <a:solidFill>
                  <a:schemeClr val="dk1"/>
                </a:solidFill>
                <a:latin typeface="Calibri"/>
              </a:rPr>
              <a:t>Model tiga pilar</a:t>
            </a:r>
            <a:endParaRPr lang="en-GB" sz="2400" b="0" strike="noStrike" spc="-1">
              <a:solidFill>
                <a:srgbClr val="000000"/>
              </a:solidFill>
              <a:latin typeface="Calibri"/>
            </a:endParaRPr>
          </a:p>
          <a:p>
            <a:pPr marL="640080" lvl="1" indent="-246960" defTabSz="914400">
              <a:lnSpc>
                <a:spcPct val="90000"/>
              </a:lnSpc>
              <a:spcBef>
                <a:spcPts val="99"/>
              </a:spcBef>
              <a:buClr>
                <a:srgbClr val="000000"/>
              </a:buClr>
              <a:buFont typeface="Arial"/>
              <a:buChar char="•"/>
            </a:pPr>
            <a:r>
              <a:rPr lang="id" sz="2400" b="0" strike="noStrike" spc="-1">
                <a:solidFill>
                  <a:schemeClr val="dk1"/>
                </a:solidFill>
                <a:latin typeface="Calibri"/>
              </a:rPr>
              <a:t>Ditetapkan oleh Agenda 21</a:t>
            </a:r>
            <a:endParaRPr lang="en-GB" sz="2400" b="0" strike="noStrike" spc="-1">
              <a:solidFill>
                <a:srgbClr val="000000"/>
              </a:solidFill>
              <a:latin typeface="Calibri"/>
            </a:endParaRPr>
          </a:p>
          <a:p>
            <a:pPr marL="640080" lvl="1" indent="-246960" defTabSz="914400">
              <a:lnSpc>
                <a:spcPct val="90000"/>
              </a:lnSpc>
              <a:spcBef>
                <a:spcPts val="99"/>
              </a:spcBef>
              <a:buClr>
                <a:srgbClr val="000000"/>
              </a:buClr>
              <a:buFont typeface="Arial"/>
              <a:buChar char="•"/>
            </a:pPr>
            <a:r>
              <a:rPr lang="id" sz="2400" b="0" strike="noStrike" spc="-1">
                <a:solidFill>
                  <a:schemeClr val="dk1"/>
                </a:solidFill>
                <a:latin typeface="Calibri"/>
              </a:rPr>
              <a:t>Menemukan keseimbangan antara: keberlanjutan ekologi, ekonomi dan sosial</a:t>
            </a:r>
            <a:endParaRPr lang="en-GB" sz="2400" b="0" strike="noStrike" spc="-1">
              <a:solidFill>
                <a:srgbClr val="000000"/>
              </a:solidFill>
              <a:latin typeface="Calibri"/>
            </a:endParaRPr>
          </a:p>
          <a:p>
            <a:pPr marL="274320" indent="-274320" defTabSz="914400">
              <a:lnSpc>
                <a:spcPct val="90000"/>
              </a:lnSpc>
              <a:spcBef>
                <a:spcPts val="99"/>
              </a:spcBef>
              <a:buClr>
                <a:srgbClr val="000000"/>
              </a:buClr>
              <a:buFont typeface="Arial"/>
              <a:buChar char="•"/>
            </a:pPr>
            <a:r>
              <a:rPr lang="id" sz="2400" b="1" strike="noStrike" spc="-1">
                <a:solidFill>
                  <a:schemeClr val="dk1"/>
                </a:solidFill>
                <a:latin typeface="Calibri"/>
              </a:rPr>
              <a:t>Model Empat dan Lebih Pilar</a:t>
            </a:r>
            <a:endParaRPr lang="en-GB" sz="2400" b="0" strike="noStrike" spc="-1">
              <a:solidFill>
                <a:srgbClr val="000000"/>
              </a:solidFill>
              <a:latin typeface="Calibri"/>
            </a:endParaRPr>
          </a:p>
          <a:p>
            <a:pPr marL="640080" lvl="1" indent="-246960" defTabSz="914400">
              <a:lnSpc>
                <a:spcPct val="90000"/>
              </a:lnSpc>
              <a:spcBef>
                <a:spcPts val="99"/>
              </a:spcBef>
              <a:buClr>
                <a:srgbClr val="000000"/>
              </a:buClr>
              <a:buFont typeface="Arial"/>
              <a:buChar char="•"/>
            </a:pPr>
            <a:r>
              <a:rPr lang="id" sz="2400" b="0" strike="noStrike" spc="-1">
                <a:solidFill>
                  <a:schemeClr val="dk1"/>
                </a:solidFill>
                <a:latin typeface="Calibri"/>
              </a:rPr>
              <a:t>Mengintegrasikan dimensi lebih lanjut, misalnya keberlanjutan budaya dan kelembagaan</a:t>
            </a:r>
            <a:endParaRPr lang="en-GB" sz="2400" b="0" strike="noStrike" spc="-1">
              <a:solidFill>
                <a:srgbClr val="000000"/>
              </a:solidFill>
              <a:latin typeface="Calibri"/>
            </a:endParaRPr>
          </a:p>
        </p:txBody>
      </p:sp>
      <p:pic>
        <p:nvPicPr>
          <p:cNvPr id="81" name="Grafik 1"/>
          <p:cNvPicPr/>
          <p:nvPr/>
        </p:nvPicPr>
        <p:blipFill>
          <a:blip r:embed="rId2"/>
          <a:stretch/>
        </p:blipFill>
        <p:spPr>
          <a:xfrm>
            <a:off x="9348840" y="1225800"/>
            <a:ext cx="1414440" cy="2121840"/>
          </a:xfrm>
          <a:prstGeom prst="rect">
            <a:avLst/>
          </a:prstGeom>
          <a:noFill/>
          <a:ln w="0">
            <a:noFill/>
          </a:ln>
        </p:spPr>
      </p:pic>
      <p:pic>
        <p:nvPicPr>
          <p:cNvPr id="82" name="Grafik 3"/>
          <p:cNvPicPr/>
          <p:nvPr/>
        </p:nvPicPr>
        <p:blipFill>
          <a:blip r:embed="rId3"/>
          <a:stretch/>
        </p:blipFill>
        <p:spPr>
          <a:xfrm flipH="1">
            <a:off x="10333080" y="2377440"/>
            <a:ext cx="1389600" cy="2085120"/>
          </a:xfrm>
          <a:prstGeom prst="rect">
            <a:avLst/>
          </a:prstGeom>
          <a:noFill/>
          <a:ln w="0">
            <a:noFill/>
          </a:ln>
        </p:spPr>
      </p:pic>
      <p:pic>
        <p:nvPicPr>
          <p:cNvPr id="83" name="Grafik 4"/>
          <p:cNvPicPr/>
          <p:nvPr/>
        </p:nvPicPr>
        <p:blipFill>
          <a:blip r:embed="rId4"/>
          <a:stretch/>
        </p:blipFill>
        <p:spPr>
          <a:xfrm>
            <a:off x="9348840" y="3614760"/>
            <a:ext cx="1414440" cy="2121840"/>
          </a:xfrm>
          <a:prstGeom prst="rect">
            <a:avLst/>
          </a:prstGeom>
          <a:noFill/>
          <a:ln w="0">
            <a:noFill/>
          </a:ln>
        </p:spPr>
      </p:pic>
      <p:sp>
        <p:nvSpPr>
          <p:cNvPr id="4" name="PlaceHolder 3"/>
          <p:cNvSpPr>
            <a:spLocks noGrp="1"/>
          </p:cNvSpPr>
          <p:nvPr>
            <p:ph type="sldNum" idx="3"/>
          </p:nvPr>
        </p:nvSpPr>
        <p:spPr/>
        <p:txBody>
          <a:bodyPr/>
          <a:lstStyle/>
          <a:p>
            <a:fld id="{C5665EA1-B201-4A09-8A7A-A6168B2ACB99}" type="slidenum">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Dimensi keberlanjutan</a:t>
            </a:r>
            <a:endParaRPr lang="en-GB" sz="3200" b="0" strike="noStrike" spc="-1">
              <a:solidFill>
                <a:srgbClr val="000000"/>
              </a:solidFill>
              <a:latin typeface="Calibri"/>
            </a:endParaRPr>
          </a:p>
        </p:txBody>
      </p:sp>
      <p:sp>
        <p:nvSpPr>
          <p:cNvPr id="85" name="PlaceHolder 2"/>
          <p:cNvSpPr>
            <a:spLocks noGrp="1"/>
          </p:cNvSpPr>
          <p:nvPr>
            <p:ph/>
          </p:nvPr>
        </p:nvSpPr>
        <p:spPr>
          <a:xfrm>
            <a:off x="274320" y="1600200"/>
            <a:ext cx="10976400" cy="4957200"/>
          </a:xfrm>
          <a:prstGeom prst="rect">
            <a:avLst/>
          </a:prstGeom>
          <a:noFill/>
          <a:ln w="0">
            <a:noFill/>
          </a:ln>
        </p:spPr>
        <p:txBody>
          <a:bodyPr lIns="91440" tIns="45720" rIns="91440" bIns="45720" anchor="t">
            <a:noAutofit/>
          </a:bodyPr>
          <a:lstStyle/>
          <a:p>
            <a:pPr marL="274320" indent="-274320" defTabSz="914400">
              <a:lnSpc>
                <a:spcPct val="90000"/>
              </a:lnSpc>
              <a:spcBef>
                <a:spcPts val="99"/>
              </a:spcBef>
              <a:buClr>
                <a:srgbClr val="000000"/>
              </a:buClr>
              <a:buFont typeface="Arial"/>
              <a:buChar char="•"/>
            </a:pPr>
            <a:r>
              <a:rPr lang="id" sz="2400" b="0" strike="noStrike" spc="-1">
                <a:solidFill>
                  <a:schemeClr val="dk1"/>
                </a:solidFill>
                <a:latin typeface="Calibri"/>
              </a:rPr>
              <a:t>A: Pada awalnya disarankan pandangan seimbang dalam tiga dimensi.</a:t>
            </a:r>
            <a:endParaRPr lang="en-GB" sz="2400" b="0" strike="noStrike" spc="-1">
              <a:solidFill>
                <a:srgbClr val="000000"/>
              </a:solidFill>
              <a:latin typeface="Calibri"/>
            </a:endParaRPr>
          </a:p>
          <a:p>
            <a:pPr indent="0" defTabSz="914400">
              <a:lnSpc>
                <a:spcPct val="90000"/>
              </a:lnSpc>
              <a:spcBef>
                <a:spcPts val="99"/>
              </a:spcBef>
              <a:buNone/>
              <a:tabLst>
                <a:tab pos="0" algn="l"/>
              </a:tabLst>
            </a:pPr>
            <a:endParaRPr lang="en-GB" sz="2400" b="0" strike="noStrike" spc="-1">
              <a:solidFill>
                <a:srgbClr val="000000"/>
              </a:solidFill>
              <a:latin typeface="Calibri"/>
            </a:endParaRPr>
          </a:p>
          <a:p>
            <a:pPr marL="274320" indent="-274320" defTabSz="914400">
              <a:lnSpc>
                <a:spcPct val="90000"/>
              </a:lnSpc>
              <a:spcBef>
                <a:spcPts val="99"/>
              </a:spcBef>
              <a:buClr>
                <a:srgbClr val="000000"/>
              </a:buClr>
              <a:buFont typeface="Arial"/>
              <a:buChar char="•"/>
              <a:tabLst>
                <a:tab pos="0" algn="l"/>
              </a:tabLst>
            </a:pPr>
            <a:r>
              <a:rPr lang="id" sz="2400" b="0" strike="noStrike" spc="-1">
                <a:solidFill>
                  <a:schemeClr val="dk1"/>
                </a:solidFill>
                <a:latin typeface="Calibri"/>
              </a:rPr>
              <a:t>B: Kebijakan sering kali terlalu menekankan dimensi ekonomi.</a:t>
            </a:r>
            <a:endParaRPr lang="en-GB" sz="2400" b="0" strike="noStrike" spc="-1">
              <a:solidFill>
                <a:srgbClr val="000000"/>
              </a:solidFill>
              <a:latin typeface="Calibri"/>
            </a:endParaRPr>
          </a:p>
          <a:p>
            <a:pPr indent="0" defTabSz="914400">
              <a:lnSpc>
                <a:spcPct val="90000"/>
              </a:lnSpc>
              <a:spcBef>
                <a:spcPts val="99"/>
              </a:spcBef>
              <a:buNone/>
              <a:tabLst>
                <a:tab pos="0" algn="l"/>
              </a:tabLst>
            </a:pPr>
            <a:endParaRPr lang="en-GB" sz="2400" b="0" strike="noStrike" spc="-1">
              <a:solidFill>
                <a:srgbClr val="000000"/>
              </a:solidFill>
              <a:latin typeface="Calibri"/>
            </a:endParaRPr>
          </a:p>
          <a:p>
            <a:pPr marL="274320" indent="-274320" defTabSz="914400">
              <a:lnSpc>
                <a:spcPct val="90000"/>
              </a:lnSpc>
              <a:spcBef>
                <a:spcPts val="99"/>
              </a:spcBef>
              <a:buClr>
                <a:srgbClr val="000000"/>
              </a:buClr>
              <a:buFont typeface="Arial"/>
              <a:buChar char="•"/>
              <a:tabLst>
                <a:tab pos="0" algn="l"/>
              </a:tabLst>
            </a:pPr>
            <a:r>
              <a:rPr lang="id" sz="2400" b="0" strike="noStrike" spc="-1">
                <a:solidFill>
                  <a:schemeClr val="dk1"/>
                </a:solidFill>
                <a:latin typeface="Calibri"/>
              </a:rPr>
              <a:t>C: Saat ini, sebagian besar konsep mengusulkan prioritas pada lingkungan dan sumber daya alam, tempat masyarakat berkembang, didukung oleh ekonomi yang layak.</a:t>
            </a:r>
            <a:endParaRPr lang="en-GB" sz="2400" b="0" strike="noStrike" spc="-1">
              <a:solidFill>
                <a:srgbClr val="000000"/>
              </a:solidFill>
              <a:latin typeface="Calibri"/>
            </a:endParaRPr>
          </a:p>
        </p:txBody>
      </p:sp>
      <p:pic>
        <p:nvPicPr>
          <p:cNvPr id="86" name="Grafik 7"/>
          <p:cNvPicPr/>
          <p:nvPr/>
        </p:nvPicPr>
        <p:blipFill>
          <a:blip r:embed="rId2"/>
          <a:stretch/>
        </p:blipFill>
        <p:spPr>
          <a:xfrm>
            <a:off x="2712600" y="4318200"/>
            <a:ext cx="5756040" cy="1662480"/>
          </a:xfrm>
          <a:prstGeom prst="rect">
            <a:avLst/>
          </a:prstGeom>
          <a:noFill/>
          <a:ln w="0">
            <a:noFill/>
          </a:ln>
        </p:spPr>
      </p:pic>
      <p:sp>
        <p:nvSpPr>
          <p:cNvPr id="4" name="PlaceHolder 3"/>
          <p:cNvSpPr>
            <a:spLocks noGrp="1"/>
          </p:cNvSpPr>
          <p:nvPr>
            <p:ph type="sldNum" idx="3"/>
          </p:nvPr>
        </p:nvSpPr>
        <p:spPr/>
        <p:txBody>
          <a:bodyPr/>
          <a:lstStyle/>
          <a:p>
            <a:fld id="{E5F669E1-5274-4696-BBEB-3742C4FCCB13}" type="slidenum">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lnSpcReduction="10000"/>
          </a:bodyPr>
          <a:lstStyle/>
          <a:p>
            <a:pPr indent="0" algn="ctr" defTabSz="914400">
              <a:lnSpc>
                <a:spcPct val="90000"/>
              </a:lnSpc>
              <a:buNone/>
              <a:tabLst>
                <a:tab pos="0" algn="l"/>
              </a:tabLst>
            </a:pPr>
            <a:r>
              <a:rPr lang="id" sz="4400" b="1" strike="noStrike" spc="-1">
                <a:solidFill>
                  <a:srgbClr val="025952"/>
                </a:solidFill>
                <a:latin typeface="Calibri"/>
              </a:rPr>
              <a:t>Model pembangunan berkelanjutan</a:t>
            </a:r>
            <a:br>
              <a:rPr sz="4400"/>
            </a:br>
            <a:endParaRPr lang="en-GB" sz="4400" b="0" strike="noStrike" spc="-1">
              <a:solidFill>
                <a:srgbClr val="000000"/>
              </a:solidFill>
              <a:latin typeface="Calibri"/>
            </a:endParaRPr>
          </a:p>
        </p:txBody>
      </p:sp>
      <p:sp>
        <p:nvSpPr>
          <p:cNvPr id="88" name="Untertitel 1"/>
          <p:cNvSpPr/>
          <p:nvPr/>
        </p:nvSpPr>
        <p:spPr>
          <a:xfrm>
            <a:off x="1523880" y="3602160"/>
            <a:ext cx="9143280" cy="165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spcBef>
                <a:spcPts val="1001"/>
              </a:spcBef>
              <a:tabLst>
                <a:tab pos="0" algn="l"/>
              </a:tabLst>
            </a:pPr>
            <a:r>
              <a:rPr lang="id" sz="2800" b="0" strike="noStrike" spc="-1">
                <a:solidFill>
                  <a:srgbClr val="025952"/>
                </a:solidFill>
                <a:latin typeface="Calibri"/>
              </a:rPr>
              <a:t>Tujuan pembangunan berkelanjutan</a:t>
            </a:r>
            <a:endParaRPr lang="en-GB" sz="28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 pembangunan berkelanjutan (SDGs) dalam Agenda 2030 (PBB, 2015)</a:t>
            </a:r>
            <a:endParaRPr lang="en-GB" sz="3200" b="0" strike="noStrike" spc="-1">
              <a:solidFill>
                <a:srgbClr val="000000"/>
              </a:solidFill>
              <a:latin typeface="Calibri"/>
            </a:endParaRPr>
          </a:p>
        </p:txBody>
      </p:sp>
      <p:sp>
        <p:nvSpPr>
          <p:cNvPr id="90" name="Textfeld 1"/>
          <p:cNvSpPr/>
          <p:nvPr/>
        </p:nvSpPr>
        <p:spPr>
          <a:xfrm>
            <a:off x="443880" y="1571760"/>
            <a:ext cx="11398320" cy="28608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id" sz="1800" b="0" strike="noStrike" spc="-1" dirty="0">
                <a:solidFill>
                  <a:schemeClr val="dk1"/>
                </a:solidFill>
                <a:latin typeface="Calibri"/>
              </a:rPr>
              <a:t>Diadopsi oleh seluruh Negara Anggota Perserikatan Bangsa-Bangsa pada tahun 2015</a:t>
            </a: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Cetak biru bersama untuk perdamaian dan kesejahteraan bagi manusia dan planet ini, sekarang dan di masa depan.</a:t>
            </a: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Dipahami sebagai seruan mendesak untuk </a:t>
            </a:r>
            <a:r>
              <a:rPr lang="en-GB" sz="1800" b="0" strike="noStrike" spc="-1" dirty="0" err="1">
                <a:solidFill>
                  <a:schemeClr val="dk1"/>
                </a:solidFill>
                <a:latin typeface="Calibri"/>
              </a:rPr>
              <a:t>melakukan</a:t>
            </a:r>
            <a:r>
              <a:rPr lang="en-GB" sz="1800" b="0" strike="noStrike" spc="-1" dirty="0">
                <a:solidFill>
                  <a:schemeClr val="dk1"/>
                </a:solidFill>
                <a:latin typeface="Calibri"/>
              </a:rPr>
              <a:t> </a:t>
            </a:r>
            <a:r>
              <a:rPr lang="en-GB" sz="1800" b="0" strike="noStrike" spc="-1" dirty="0" err="1">
                <a:solidFill>
                  <a:schemeClr val="dk1"/>
                </a:solidFill>
                <a:latin typeface="Calibri"/>
              </a:rPr>
              <a:t>aksi</a:t>
            </a:r>
            <a:r>
              <a:rPr lang="en-GB" sz="1800" b="0" strike="noStrike" spc="-1" dirty="0">
                <a:solidFill>
                  <a:schemeClr val="dk1"/>
                </a:solidFill>
                <a:latin typeface="Calibri"/>
              </a:rPr>
              <a:t> di</a:t>
            </a:r>
            <a:r>
              <a:rPr lang="id" sz="1800" b="0" strike="noStrike" spc="-1" dirty="0">
                <a:solidFill>
                  <a:schemeClr val="dk1"/>
                </a:solidFill>
                <a:latin typeface="Calibri"/>
              </a:rPr>
              <a:t> semua negara - maju dan berkembang - dalam kemitraan global.</a:t>
            </a: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Mereka menyadari bahwa pengentasan kemiskinan dan berbagai bentuk kekurangan lainnya harus berjalan beriringan dengan strategi yang meningkatkan kesehatan dan pendidikan, mengurangi kesenjangan, dan memacu pertumbuhan ekonomi – sembari mengatasi perubahan iklim dan berupaya melestarikan lautan dan hutan kita.</a:t>
            </a:r>
            <a:endParaRPr lang="en-GB" sz="1800" b="0" strike="noStrike" spc="-1" dirty="0">
              <a:solidFill>
                <a:srgbClr val="000000"/>
              </a:solidFill>
              <a:latin typeface="Calibri"/>
            </a:endParaRPr>
          </a:p>
        </p:txBody>
      </p:sp>
      <p:pic>
        <p:nvPicPr>
          <p:cNvPr id="91" name="Picture 2" descr="sdg bei csr bericht"/>
          <p:cNvPicPr/>
          <p:nvPr/>
        </p:nvPicPr>
        <p:blipFill>
          <a:blip r:embed="rId2"/>
          <a:stretch/>
        </p:blipFill>
        <p:spPr>
          <a:xfrm>
            <a:off x="3581280" y="4285440"/>
            <a:ext cx="3706920" cy="2424960"/>
          </a:xfrm>
          <a:prstGeom prst="rect">
            <a:avLst/>
          </a:prstGeom>
          <a:noFill/>
          <a:ln w="0">
            <a:noFill/>
          </a:ln>
        </p:spPr>
      </p:pic>
      <p:sp>
        <p:nvSpPr>
          <p:cNvPr id="92" name="Textfeld 5"/>
          <p:cNvSpPr/>
          <p:nvPr/>
        </p:nvSpPr>
        <p:spPr>
          <a:xfrm>
            <a:off x="3673800" y="6651000"/>
            <a:ext cx="3754440" cy="211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800" b="0" strike="noStrike" spc="-1">
                <a:solidFill>
                  <a:schemeClr val="dk1"/>
                </a:solidFill>
                <a:latin typeface="Calibri"/>
              </a:rPr>
              <a:t>Gambar: https://www.globalcompact.de/en/our-work/sustainable-development-goals-1</a:t>
            </a:r>
            <a:endParaRPr lang="en-GB" sz="800" b="0" strike="noStrike" spc="-1">
              <a:solidFill>
                <a:srgbClr val="000000"/>
              </a:solidFill>
              <a:latin typeface="Calibri"/>
            </a:endParaRPr>
          </a:p>
        </p:txBody>
      </p:sp>
      <p:sp>
        <p:nvSpPr>
          <p:cNvPr id="3" name="PlaceHolder 2"/>
          <p:cNvSpPr>
            <a:spLocks noGrp="1"/>
          </p:cNvSpPr>
          <p:nvPr>
            <p:ph type="sldNum" idx="3"/>
          </p:nvPr>
        </p:nvSpPr>
        <p:spPr/>
        <p:txBody>
          <a:bodyPr/>
          <a:lstStyle/>
          <a:p>
            <a:fld id="{E5125BA2-1862-4288-A222-DC1584574830}" type="slidenum">
              <a:r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 pembangunan berkelanjutan (SDGs) dalam Agenda 2030 (PBB, 2015)</a:t>
            </a:r>
            <a:endParaRPr lang="en-GB" sz="3200" b="0" strike="noStrike" spc="-1">
              <a:solidFill>
                <a:srgbClr val="000000"/>
              </a:solidFill>
              <a:latin typeface="Calibri"/>
            </a:endParaRPr>
          </a:p>
        </p:txBody>
      </p:sp>
      <p:sp>
        <p:nvSpPr>
          <p:cNvPr id="94" name="Textfeld 1"/>
          <p:cNvSpPr/>
          <p:nvPr/>
        </p:nvSpPr>
        <p:spPr>
          <a:xfrm>
            <a:off x="339480" y="1324080"/>
            <a:ext cx="11398320" cy="502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800" b="0" strike="noStrike" spc="-1">
                <a:solidFill>
                  <a:schemeClr val="dk1"/>
                </a:solidFill>
                <a:latin typeface="Calibri"/>
              </a:rPr>
              <a:t>Sejarah:</a:t>
            </a:r>
            <a:endParaRPr lang="en-GB" sz="1800" b="0" strike="noStrike" spc="-1">
              <a:solidFill>
                <a:srgbClr val="000000"/>
              </a:solidFill>
              <a:latin typeface="Calibri"/>
            </a:endParaRPr>
          </a:p>
          <a:p>
            <a:pPr defTabSz="914400">
              <a:lnSpc>
                <a:spcPct val="100000"/>
              </a:lnSpc>
            </a:pPr>
            <a:endParaRPr lang="en-GB" sz="1800" b="0" strike="noStrike" spc="-1">
              <a:solidFill>
                <a:srgbClr val="000000"/>
              </a:solidFill>
              <a:latin typeface="Calibri"/>
            </a:endParaRPr>
          </a:p>
          <a:p>
            <a:pPr marL="285840" indent="-285840" defTabSz="914400">
              <a:lnSpc>
                <a:spcPct val="100000"/>
              </a:lnSpc>
              <a:buClr>
                <a:srgbClr val="000000"/>
              </a:buClr>
              <a:buFont typeface="Arial"/>
              <a:buChar char="•"/>
            </a:pPr>
            <a:r>
              <a:rPr lang="id" sz="1800" b="0" strike="noStrike" spc="-1">
                <a:solidFill>
                  <a:schemeClr val="dk1"/>
                </a:solidFill>
                <a:latin typeface="Calibri"/>
              </a:rPr>
              <a:t>Juni 1992: KTT Bumi di Rio de Janeiro mengeluarkan Agenda 21 (178 negara) yang menyarankan rencana aksi komprehensif untuk membangun kemitraan global demi pembangunan berkelanjutan guna meningkatkan kehidupan manusia dan melindungi lingkungan.</a:t>
            </a:r>
            <a:endParaRPr lang="en-GB" sz="1800" b="0" strike="noStrike" spc="-1">
              <a:solidFill>
                <a:srgbClr val="000000"/>
              </a:solidFill>
              <a:latin typeface="Calibri"/>
            </a:endParaRPr>
          </a:p>
          <a:p>
            <a:pPr marL="285840" indent="-285840" defTabSz="914400">
              <a:lnSpc>
                <a:spcPct val="100000"/>
              </a:lnSpc>
              <a:buClr>
                <a:srgbClr val="000000"/>
              </a:buClr>
              <a:buFont typeface="Arial"/>
              <a:buChar char="•"/>
            </a:pPr>
            <a:r>
              <a:rPr lang="id" sz="1800" b="0" strike="noStrike" spc="-1">
                <a:solidFill>
                  <a:schemeClr val="dk1"/>
                </a:solidFill>
                <a:latin typeface="Calibri"/>
              </a:rPr>
              <a:t>September 2000: PBB di New York menyetujui Deklarasi Milenium yang menguraikan delapan Tujuan Pembangunan Milenium (MDGs) untuk mengurangi kemiskinan ekstrem pada tahun 2015.</a:t>
            </a:r>
            <a:endParaRPr lang="en-GB" sz="1800" b="0" strike="noStrike" spc="-1">
              <a:solidFill>
                <a:srgbClr val="000000"/>
              </a:solidFill>
              <a:latin typeface="Calibri"/>
            </a:endParaRPr>
          </a:p>
          <a:p>
            <a:pPr marL="285840" indent="-285840" defTabSz="914400">
              <a:lnSpc>
                <a:spcPct val="100000"/>
              </a:lnSpc>
              <a:buClr>
                <a:srgbClr val="000000"/>
              </a:buClr>
              <a:buFont typeface="Arial"/>
              <a:buChar char="•"/>
            </a:pPr>
            <a:r>
              <a:rPr lang="id" sz="1800" b="0" strike="noStrike" spc="-1">
                <a:solidFill>
                  <a:schemeClr val="dk1"/>
                </a:solidFill>
                <a:latin typeface="Calibri"/>
              </a:rPr>
              <a:t>September 2002: KTT Dunia tentang Pembangunan Berkelanjutan di Johannesburg menguraikan dalam Deklarasi Johannesburg tentang Pembangunan Berkelanjutan komitmen masyarakat global terhadap pengentasan kemiskinan dan lingkungan, dan dibangun berdasarkan Agenda 21 dan Deklarasi Milenium dengan memasukkan lebih banyak penekanan pada kemitraan multilateral.</a:t>
            </a:r>
            <a:endParaRPr lang="en-GB" sz="1800" b="0" strike="noStrike" spc="-1">
              <a:solidFill>
                <a:srgbClr val="000000"/>
              </a:solidFill>
              <a:latin typeface="Calibri"/>
            </a:endParaRPr>
          </a:p>
          <a:p>
            <a:pPr marL="285840" indent="-285840" defTabSz="914400">
              <a:lnSpc>
                <a:spcPct val="100000"/>
              </a:lnSpc>
              <a:buClr>
                <a:srgbClr val="000000"/>
              </a:buClr>
              <a:buFont typeface="Arial"/>
              <a:buChar char="•"/>
            </a:pPr>
            <a:r>
              <a:rPr lang="id" sz="1800" b="0" strike="noStrike" spc="-1">
                <a:solidFill>
                  <a:schemeClr val="dk1"/>
                </a:solidFill>
                <a:latin typeface="Calibri"/>
              </a:rPr>
              <a:t>Juni 2012: Konferensi Perserikatan Bangsa-Bangsa tentang Pembangunan Berkelanjutan (Rio+20) di Rio de Janeiro. PBB mengeluarkan dokumen "Masa Depan yang Kita Inginkan". Di dalamnya, mereka memutuskan, antara lain, untuk meluncurkan proses pengembangan serangkaian Tujuan Pembangunan Berkelanjutan (SDGs) yang dibangun berdasarkan Tujuan Pembangunan Milenium (MDGs) dan untuk membentuk Forum Politik Tingkat Tinggi PBB tentang Pembangunan Berkelanjutan.</a:t>
            </a:r>
            <a:endParaRPr lang="en-GB" sz="1800" b="0" strike="noStrike" spc="-1">
              <a:solidFill>
                <a:srgbClr val="000000"/>
              </a:solidFill>
              <a:latin typeface="Calibri"/>
            </a:endParaRPr>
          </a:p>
          <a:p>
            <a:pPr marL="285840" indent="-285840" defTabSz="914400">
              <a:lnSpc>
                <a:spcPct val="100000"/>
              </a:lnSpc>
              <a:buClr>
                <a:srgbClr val="000000"/>
              </a:buClr>
              <a:buFont typeface="Arial"/>
              <a:buChar char="•"/>
            </a:pPr>
            <a:r>
              <a:rPr lang="id" sz="1800" b="0" strike="noStrike" spc="-1">
                <a:solidFill>
                  <a:schemeClr val="dk1"/>
                </a:solidFill>
                <a:latin typeface="Calibri"/>
              </a:rPr>
              <a:t>2013: Majelis Umum PBB membentuk Kelompok Kerja Terbuka yang beranggotakan 30 orang untuk mengembangkan proposal tentang SDGs.</a:t>
            </a:r>
            <a:endParaRPr lang="en-GB" sz="1800" b="0" strike="noStrike" spc="-1">
              <a:solidFill>
                <a:srgbClr val="000000"/>
              </a:solidFill>
              <a:latin typeface="Calibri"/>
            </a:endParaRPr>
          </a:p>
          <a:p>
            <a:pPr marL="285840" indent="-285840" defTabSz="914400">
              <a:lnSpc>
                <a:spcPct val="100000"/>
              </a:lnSpc>
              <a:buClr>
                <a:srgbClr val="000000"/>
              </a:buClr>
              <a:buFont typeface="Arial"/>
              <a:buChar char="•"/>
            </a:pPr>
            <a:r>
              <a:rPr lang="id" sz="1800" b="0" strike="noStrike" spc="-1">
                <a:solidFill>
                  <a:schemeClr val="dk1"/>
                </a:solidFill>
                <a:latin typeface="Calibri"/>
              </a:rPr>
              <a:t>Januari 2015: Majelis Umum PBB memulai proses negosiasi mengenai agenda pembangunan pasca-2015.</a:t>
            </a:r>
            <a:endParaRPr lang="en-GB" sz="1800" b="0" strike="noStrike" spc="-1">
              <a:solidFill>
                <a:srgbClr val="000000"/>
              </a:solidFill>
              <a:latin typeface="Calibri"/>
            </a:endParaRPr>
          </a:p>
          <a:p>
            <a:pPr marL="285840" indent="-285840" defTabSz="914400">
              <a:lnSpc>
                <a:spcPct val="100000"/>
              </a:lnSpc>
              <a:buClr>
                <a:srgbClr val="000000"/>
              </a:buClr>
              <a:buFont typeface="Arial"/>
              <a:buChar char="•"/>
            </a:pPr>
            <a:r>
              <a:rPr lang="id" sz="1800" b="0" strike="noStrike" spc="-1">
                <a:solidFill>
                  <a:schemeClr val="dk1"/>
                </a:solidFill>
                <a:latin typeface="Calibri"/>
              </a:rPr>
              <a:t>September 2015: Penerapan Agenda 2030 untuk Pembangunan Berkelanjutan, dengan 17 SDG sebagai intinya, pada KTT Pembangunan Berkelanjutan PBB.</a:t>
            </a:r>
            <a:endParaRPr lang="en-GB" sz="1800" b="0" strike="noStrike" spc="-1">
              <a:solidFill>
                <a:srgbClr val="000000"/>
              </a:solidFill>
              <a:latin typeface="Calibri"/>
            </a:endParaRPr>
          </a:p>
        </p:txBody>
      </p:sp>
      <p:sp>
        <p:nvSpPr>
          <p:cNvPr id="3" name="PlaceHolder 2"/>
          <p:cNvSpPr>
            <a:spLocks noGrp="1"/>
          </p:cNvSpPr>
          <p:nvPr>
            <p:ph type="sldNum" idx="3"/>
          </p:nvPr>
        </p:nvSpPr>
        <p:spPr/>
        <p:txBody>
          <a:bodyPr/>
          <a:lstStyle/>
          <a:p>
            <a:fld id="{063930A8-C87D-4838-9456-BD9D9A6BBAC8}" type="slidenum">
              <a:r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Tujuan-tujuan dalam Agenda 21 (PBB, 1992)</a:t>
            </a:r>
            <a:endParaRPr lang="en-GB" sz="3200" b="0" strike="noStrike" spc="-1">
              <a:solidFill>
                <a:srgbClr val="000000"/>
              </a:solidFill>
              <a:latin typeface="Calibri"/>
            </a:endParaRPr>
          </a:p>
        </p:txBody>
      </p:sp>
      <p:sp>
        <p:nvSpPr>
          <p:cNvPr id="96" name="Textfeld 1"/>
          <p:cNvSpPr/>
          <p:nvPr/>
        </p:nvSpPr>
        <p:spPr>
          <a:xfrm>
            <a:off x="680760" y="1571760"/>
            <a:ext cx="10098360" cy="493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2000" b="0" i="1" strike="noStrike" spc="-1">
                <a:solidFill>
                  <a:schemeClr val="dk1"/>
                </a:solidFill>
                <a:latin typeface="Calibri"/>
              </a:rPr>
              <a:t>Bagian I: </a:t>
            </a:r>
            <a:r>
              <a:rPr lang="id" sz="2000" b="1" i="1" strike="noStrike" spc="-1">
                <a:solidFill>
                  <a:schemeClr val="dk1"/>
                </a:solidFill>
                <a:latin typeface="Calibri"/>
              </a:rPr>
              <a:t>Dimensi Sosial dan Ekonomi</a:t>
            </a:r>
            <a:r>
              <a:rPr lang="id" sz="2000" b="1" strike="noStrike" spc="-1">
                <a:solidFill>
                  <a:schemeClr val="dk1"/>
                </a:solidFill>
                <a:latin typeface="Calibri"/>
              </a:rPr>
              <a:t> </a:t>
            </a:r>
            <a:r>
              <a:rPr lang="id" sz="2000" b="0" strike="noStrike" spc="-1">
                <a:solidFill>
                  <a:schemeClr val="dk1"/>
                </a:solidFill>
                <a:latin typeface="Calibri"/>
              </a:rPr>
              <a:t>diarahkan untuk memerangi kemiskinan, terutama di negara-negara berkembang, mengubah pola konsumsi, meningkatkan kesehatan, mencapai populasi yang lebih berkelanjutan, dan pemukiman berkelanjutan dalam pengambilan keputusan.</a:t>
            </a:r>
            <a:endParaRPr lang="en-GB" sz="2000" b="0" strike="noStrike" spc="-1">
              <a:solidFill>
                <a:srgbClr val="000000"/>
              </a:solidFill>
              <a:latin typeface="Calibri"/>
            </a:endParaRPr>
          </a:p>
          <a:p>
            <a:pPr defTabSz="914400">
              <a:lnSpc>
                <a:spcPct val="100000"/>
              </a:lnSpc>
            </a:pPr>
            <a:endParaRPr lang="en-GB" sz="2000" b="0" strike="noStrike" spc="-1">
              <a:solidFill>
                <a:srgbClr val="000000"/>
              </a:solidFill>
              <a:latin typeface="Calibri"/>
            </a:endParaRPr>
          </a:p>
          <a:p>
            <a:pPr defTabSz="914400">
              <a:lnSpc>
                <a:spcPct val="100000"/>
              </a:lnSpc>
            </a:pPr>
            <a:r>
              <a:rPr lang="id" sz="2000" b="0" i="1" strike="noStrike" spc="-1">
                <a:solidFill>
                  <a:schemeClr val="dk1"/>
                </a:solidFill>
                <a:latin typeface="Calibri"/>
              </a:rPr>
              <a:t>Bagian II: </a:t>
            </a:r>
            <a:r>
              <a:rPr lang="id" sz="2000" b="1" i="1" strike="noStrike" spc="-1">
                <a:solidFill>
                  <a:schemeClr val="dk1"/>
                </a:solidFill>
                <a:latin typeface="Calibri"/>
              </a:rPr>
              <a:t>Konservasi dan Pengelolaan Sumber Daya untuk Pembangunan </a:t>
            </a:r>
            <a:r>
              <a:rPr lang="id" sz="2000" b="0" strike="noStrike" spc="-1">
                <a:solidFill>
                  <a:schemeClr val="dk1"/>
                </a:solidFill>
                <a:latin typeface="Calibri"/>
              </a:rPr>
              <a:t>meliputi perlindungan atmosfer, pemberantasan penggundulan hutan, perlindungan lingkungan yang rapuh, konservasi keanekaragaman hayati (biodiversitas), pengendalian polusi, dan pengelolaan bioteknologi serta limbah radioaktif.</a:t>
            </a:r>
            <a:endParaRPr lang="en-GB" sz="2000" b="0" strike="noStrike" spc="-1">
              <a:solidFill>
                <a:srgbClr val="000000"/>
              </a:solidFill>
              <a:latin typeface="Calibri"/>
            </a:endParaRPr>
          </a:p>
          <a:p>
            <a:pPr defTabSz="914400">
              <a:lnSpc>
                <a:spcPct val="100000"/>
              </a:lnSpc>
            </a:pPr>
            <a:endParaRPr lang="en-GB" sz="2000" b="0" strike="noStrike" spc="-1">
              <a:solidFill>
                <a:srgbClr val="000000"/>
              </a:solidFill>
              <a:latin typeface="Calibri"/>
            </a:endParaRPr>
          </a:p>
          <a:p>
            <a:pPr defTabSz="914400">
              <a:lnSpc>
                <a:spcPct val="100000"/>
              </a:lnSpc>
            </a:pPr>
            <a:r>
              <a:rPr lang="id" sz="2000" b="0" i="1" strike="noStrike" spc="-1">
                <a:solidFill>
                  <a:schemeClr val="dk1"/>
                </a:solidFill>
                <a:latin typeface="Calibri"/>
              </a:rPr>
              <a:t>Bagian III: </a:t>
            </a:r>
            <a:r>
              <a:rPr lang="id" sz="2000" b="1" i="1" strike="noStrike" spc="-1">
                <a:solidFill>
                  <a:schemeClr val="dk1"/>
                </a:solidFill>
                <a:latin typeface="Calibri"/>
              </a:rPr>
              <a:t>Penguatan Peran Kelompok Utama </a:t>
            </a:r>
            <a:r>
              <a:rPr lang="id" sz="2000" b="0" strike="noStrike" spc="-1">
                <a:solidFill>
                  <a:schemeClr val="dk1"/>
                </a:solidFill>
                <a:latin typeface="Calibri"/>
              </a:rPr>
              <a:t>mencakup peran anak-anak dan pemuda, perempuan, LSM, pemerintah daerah, dunia usaha dan industri, serta pekerja; dan penguatan peran masyarakat adat, komunitas mereka, dan petani.</a:t>
            </a:r>
            <a:endParaRPr lang="en-GB" sz="2000" b="0" strike="noStrike" spc="-1">
              <a:solidFill>
                <a:srgbClr val="000000"/>
              </a:solidFill>
              <a:latin typeface="Calibri"/>
            </a:endParaRPr>
          </a:p>
          <a:p>
            <a:pPr defTabSz="914400">
              <a:lnSpc>
                <a:spcPct val="100000"/>
              </a:lnSpc>
            </a:pPr>
            <a:endParaRPr lang="en-GB" sz="2000" b="0" strike="noStrike" spc="-1">
              <a:solidFill>
                <a:srgbClr val="000000"/>
              </a:solidFill>
              <a:latin typeface="Calibri"/>
            </a:endParaRPr>
          </a:p>
          <a:p>
            <a:pPr defTabSz="914400">
              <a:lnSpc>
                <a:spcPct val="100000"/>
              </a:lnSpc>
            </a:pPr>
            <a:r>
              <a:rPr lang="id" sz="2000" b="0" i="1" strike="noStrike" spc="-1">
                <a:solidFill>
                  <a:schemeClr val="dk1"/>
                </a:solidFill>
                <a:latin typeface="Calibri"/>
              </a:rPr>
              <a:t>Bagian IV: </a:t>
            </a:r>
            <a:r>
              <a:rPr lang="id" sz="2000" b="1" i="1" strike="noStrike" spc="-1">
                <a:solidFill>
                  <a:schemeClr val="dk1"/>
                </a:solidFill>
                <a:latin typeface="Calibri"/>
              </a:rPr>
              <a:t>Sarana Pelaksanaan </a:t>
            </a:r>
            <a:r>
              <a:rPr lang="id" sz="2000" b="0" strike="noStrike" spc="-1">
                <a:solidFill>
                  <a:schemeClr val="dk1"/>
                </a:solidFill>
                <a:latin typeface="Calibri"/>
              </a:rPr>
              <a:t>meliputi ilmu pengetahuan, transfer teknologi, pendidikan, lembaga internasional, dan mekanisme keuangan.</a:t>
            </a:r>
            <a:endParaRPr lang="en-GB" sz="2000" b="0" strike="noStrike" spc="-1">
              <a:solidFill>
                <a:srgbClr val="000000"/>
              </a:solidFill>
              <a:latin typeface="Calibri"/>
            </a:endParaRPr>
          </a:p>
          <a:p>
            <a:pPr defTabSz="914400">
              <a:lnSpc>
                <a:spcPct val="100000"/>
              </a:lnSpc>
            </a:pPr>
            <a:endParaRPr lang="en-GB" sz="1800" b="0" strike="noStrike" spc="-1">
              <a:solidFill>
                <a:srgbClr val="000000"/>
              </a:solidFill>
              <a:latin typeface="Calibri"/>
            </a:endParaRPr>
          </a:p>
        </p:txBody>
      </p:sp>
      <p:sp>
        <p:nvSpPr>
          <p:cNvPr id="3" name="PlaceHolder 2"/>
          <p:cNvSpPr>
            <a:spLocks noGrp="1"/>
          </p:cNvSpPr>
          <p:nvPr>
            <p:ph type="sldNum" idx="3"/>
          </p:nvPr>
        </p:nvSpPr>
        <p:spPr/>
        <p:txBody>
          <a:bodyPr/>
          <a:lstStyle/>
          <a:p>
            <a:fld id="{D5A159D3-9279-489A-A9C2-8247C934942B}" type="slidenum">
              <a:r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 Pembangunan Milenium (MDGs) (PBB, 2000)</a:t>
            </a:r>
            <a:endParaRPr lang="en-GB" sz="3200" b="0" strike="noStrike" spc="-1">
              <a:solidFill>
                <a:srgbClr val="000000"/>
              </a:solidFill>
              <a:latin typeface="Calibri"/>
            </a:endParaRPr>
          </a:p>
        </p:txBody>
      </p:sp>
      <p:sp>
        <p:nvSpPr>
          <p:cNvPr id="98" name="Textfeld 3"/>
          <p:cNvSpPr/>
          <p:nvPr/>
        </p:nvSpPr>
        <p:spPr>
          <a:xfrm>
            <a:off x="957240" y="2055240"/>
            <a:ext cx="7349760" cy="3747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2400" b="0" strike="noStrike" spc="-1">
                <a:solidFill>
                  <a:schemeClr val="dk1"/>
                </a:solidFill>
                <a:latin typeface="Calibri"/>
              </a:rPr>
              <a:t>Yang ingin dicapai pada tahun 2015:</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1: Memberantas kemiskinan dan kelaparan ekstrem</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2: Mencapai pendidikan dasar universal</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3: Untuk mempromosikan kesetaraan gender dan memberdayakan perempuan</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4: Mengurangi angka kematian anak</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5: Meningkatkan kesehatan ibu</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6: Memerangi HIV/AIDS, malaria, dan penyakit lainnya</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7: Memastikan keberlanjutan lingkungan</a:t>
            </a: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Tujuan 8: Mengembangkan kemitraan global untuk pembangunan</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p:txBody>
      </p:sp>
      <p:pic>
        <p:nvPicPr>
          <p:cNvPr id="99" name="Picture 2" descr="Milleniumsentwicklungsziele - Nachhaltig entwickeln - Deutsche Gesellschaft  für die Vereinten Nationen e.V."/>
          <p:cNvPicPr/>
          <p:nvPr/>
        </p:nvPicPr>
        <p:blipFill>
          <a:blip r:embed="rId2"/>
          <a:stretch/>
        </p:blipFill>
        <p:spPr>
          <a:xfrm>
            <a:off x="9117000" y="1360080"/>
            <a:ext cx="2272680" cy="4480200"/>
          </a:xfrm>
          <a:prstGeom prst="rect">
            <a:avLst/>
          </a:prstGeom>
          <a:noFill/>
          <a:ln w="0">
            <a:noFill/>
          </a:ln>
        </p:spPr>
      </p:pic>
      <p:sp>
        <p:nvSpPr>
          <p:cNvPr id="100" name="Textfeld 1"/>
          <p:cNvSpPr/>
          <p:nvPr/>
        </p:nvSpPr>
        <p:spPr>
          <a:xfrm>
            <a:off x="8016120" y="5744520"/>
            <a:ext cx="415224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Gambar: https://nachhaltig-entwickeln.dgvn.de/agenda-2030/</a:t>
            </a:r>
            <a:endParaRPr lang="en-GB" sz="1200" b="0" strike="noStrike" spc="-1">
              <a:solidFill>
                <a:srgbClr val="000000"/>
              </a:solidFill>
              <a:latin typeface="Calibri"/>
            </a:endParaRPr>
          </a:p>
          <a:p>
            <a:pPr algn="ctr" defTabSz="914400">
              <a:lnSpc>
                <a:spcPct val="100000"/>
              </a:lnSpc>
            </a:pPr>
            <a:r>
              <a:rPr lang="id" sz="1200" b="0" strike="noStrike" spc="-1">
                <a:solidFill>
                  <a:schemeClr val="dk1"/>
                </a:solidFill>
                <a:latin typeface="Calibri"/>
              </a:rPr>
              <a:t>ziele-fuer-nachhaltige-entwicklung/milleniumsentwicklungsziele</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CC9518F1-FC2A-447C-A968-16A2914E490E}" type="slidenum">
              <a:r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50652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 Pembangunan Berkelanjutan (SDGs) dalam Agenda 2030 (PBB, 2015)</a:t>
            </a:r>
            <a:endParaRPr lang="en-GB" sz="3200" b="0" strike="noStrike" spc="-1">
              <a:solidFill>
                <a:srgbClr val="000000"/>
              </a:solidFill>
              <a:latin typeface="Calibri"/>
            </a:endParaRPr>
          </a:p>
        </p:txBody>
      </p:sp>
      <p:pic>
        <p:nvPicPr>
          <p:cNvPr id="102" name="Picture 2" descr="sdg bei csr bericht"/>
          <p:cNvPicPr/>
          <p:nvPr/>
        </p:nvPicPr>
        <p:blipFill>
          <a:blip r:embed="rId2"/>
          <a:stretch/>
        </p:blipFill>
        <p:spPr>
          <a:xfrm>
            <a:off x="2281680" y="1479240"/>
            <a:ext cx="7270920" cy="4757040"/>
          </a:xfrm>
          <a:prstGeom prst="rect">
            <a:avLst/>
          </a:prstGeom>
          <a:noFill/>
          <a:ln w="0">
            <a:noFill/>
          </a:ln>
        </p:spPr>
      </p:pic>
      <p:sp>
        <p:nvSpPr>
          <p:cNvPr id="103" name="Textfeld 4"/>
          <p:cNvSpPr/>
          <p:nvPr/>
        </p:nvSpPr>
        <p:spPr>
          <a:xfrm>
            <a:off x="3423240" y="6079320"/>
            <a:ext cx="551484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Gambar: https://www.globalcompact.de/en/our-work/sustainable-development-goals-1</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75776BB6-8667-4E80-AEE4-67E525BBEEEE}" type="slidenum">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50652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 Pembangunan Berkelanjutan (SDGs) dalam Agenda 2030 (PBB, 2015)</a:t>
            </a:r>
            <a:endParaRPr lang="en-GB" sz="3200" b="0" strike="noStrike" spc="-1">
              <a:solidFill>
                <a:srgbClr val="000000"/>
              </a:solidFill>
              <a:latin typeface="Calibri"/>
            </a:endParaRPr>
          </a:p>
        </p:txBody>
      </p:sp>
      <p:sp>
        <p:nvSpPr>
          <p:cNvPr id="105" name="Textfeld 1"/>
          <p:cNvSpPr/>
          <p:nvPr/>
        </p:nvSpPr>
        <p:spPr>
          <a:xfrm>
            <a:off x="336960" y="1499760"/>
            <a:ext cx="11140920" cy="563085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buClr>
                <a:srgbClr val="000000"/>
              </a:buClr>
              <a:buFont typeface="Arial"/>
              <a:buChar char="•"/>
            </a:pPr>
            <a:r>
              <a:rPr lang="id" sz="2000" b="1" strike="noStrike" spc="-1" dirty="0">
                <a:solidFill>
                  <a:schemeClr val="dk1"/>
                </a:solidFill>
                <a:latin typeface="Calibri"/>
              </a:rPr>
              <a:t>Sasaran 1: T</a:t>
            </a:r>
            <a:r>
              <a:rPr lang="en-GB" sz="2000" b="1" strike="noStrike" spc="-1" dirty="0" err="1">
                <a:solidFill>
                  <a:schemeClr val="dk1"/>
                </a:solidFill>
                <a:latin typeface="Calibri"/>
              </a:rPr>
              <a:t>idak</a:t>
            </a:r>
            <a:r>
              <a:rPr lang="en-GB" sz="2000" b="1" strike="noStrike" spc="-1" dirty="0">
                <a:solidFill>
                  <a:schemeClr val="dk1"/>
                </a:solidFill>
                <a:latin typeface="Calibri"/>
              </a:rPr>
              <a:t> </a:t>
            </a:r>
            <a:r>
              <a:rPr lang="en-GB" sz="2000" b="1" strike="noStrike" spc="-1" dirty="0" err="1">
                <a:solidFill>
                  <a:schemeClr val="dk1"/>
                </a:solidFill>
                <a:latin typeface="Calibri"/>
              </a:rPr>
              <a:t>ada</a:t>
            </a:r>
            <a:r>
              <a:rPr lang="id" sz="2000" b="1" strike="noStrike" spc="-1" dirty="0">
                <a:solidFill>
                  <a:schemeClr val="dk1"/>
                </a:solidFill>
                <a:latin typeface="Calibri"/>
              </a:rPr>
              <a:t> kemiskinan: </a:t>
            </a:r>
            <a:r>
              <a:rPr lang="id" sz="2000" b="0" strike="noStrike" spc="-1" dirty="0">
                <a:solidFill>
                  <a:schemeClr val="dk1"/>
                </a:solidFill>
                <a:latin typeface="Calibri"/>
              </a:rPr>
              <a:t>"Akhiri kemiskinan dalam segala bentuknya di mana pun."</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Sasaran 2: </a:t>
            </a:r>
            <a:r>
              <a:rPr lang="en-GB" sz="2000" b="1" strike="noStrike" spc="-1" dirty="0">
                <a:solidFill>
                  <a:schemeClr val="dk1"/>
                </a:solidFill>
                <a:latin typeface="Calibri"/>
              </a:rPr>
              <a:t>Tidak </a:t>
            </a:r>
            <a:r>
              <a:rPr lang="en-GB" sz="2000" b="1" strike="noStrike" spc="-1" dirty="0" err="1">
                <a:solidFill>
                  <a:schemeClr val="dk1"/>
                </a:solidFill>
                <a:latin typeface="Calibri"/>
              </a:rPr>
              <a:t>ada</a:t>
            </a:r>
            <a:r>
              <a:rPr lang="id" sz="2000" b="1" strike="noStrike" spc="-1" dirty="0">
                <a:solidFill>
                  <a:schemeClr val="dk1"/>
                </a:solidFill>
                <a:latin typeface="Calibri"/>
              </a:rPr>
              <a:t> kelaparan</a:t>
            </a:r>
            <a:r>
              <a:rPr lang="en-GB" sz="2000" b="1" strike="noStrike" spc="-1" dirty="0">
                <a:solidFill>
                  <a:schemeClr val="dk1"/>
                </a:solidFill>
                <a:latin typeface="Calibri"/>
              </a:rPr>
              <a:t> </a:t>
            </a:r>
            <a:r>
              <a:rPr lang="id" sz="2000" b="1" strike="noStrike" spc="-1" dirty="0">
                <a:solidFill>
                  <a:schemeClr val="dk1"/>
                </a:solidFill>
                <a:latin typeface="Calibri"/>
              </a:rPr>
              <a:t>: </a:t>
            </a:r>
            <a:r>
              <a:rPr lang="id" sz="2000" b="0" strike="noStrike" spc="-1" dirty="0">
                <a:solidFill>
                  <a:schemeClr val="dk1"/>
                </a:solidFill>
                <a:latin typeface="Calibri"/>
              </a:rPr>
              <a:t>"Mengakhiri kelaparan, mencapai ketahanan pangan dan gizi yang lebih baik, serta mendorong pertanian berkelanjutan."</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Sasaran 3: Kesehatan dan kesejahteraan yang baik: </a:t>
            </a:r>
            <a:r>
              <a:rPr lang="id" sz="2000" b="0" strike="noStrike" spc="-1" dirty="0">
                <a:solidFill>
                  <a:schemeClr val="dk1"/>
                </a:solidFill>
                <a:latin typeface="Calibri"/>
              </a:rPr>
              <a:t>"Memastikan kehidupan yang sehat dan meningkatkan kesejahteraan bagi semua orang di segala usia."</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Sasaran 4: Pendidikan bermutu </a:t>
            </a:r>
            <a:r>
              <a:rPr lang="id" sz="2000" b="0" strike="noStrike" spc="-1" dirty="0">
                <a:solidFill>
                  <a:schemeClr val="dk1"/>
                </a:solidFill>
                <a:latin typeface="Calibri"/>
              </a:rPr>
              <a:t>: "Memastikan pendidikan bermutu yang inklusif dan merata serta mendorong kesempatan belajar seumur hidup bagi semua."</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Tujuan 5: Kesetaraan gender: </a:t>
            </a:r>
            <a:r>
              <a:rPr lang="id" sz="2000" b="0" strike="noStrike" spc="-1" dirty="0">
                <a:solidFill>
                  <a:schemeClr val="dk1"/>
                </a:solidFill>
                <a:latin typeface="Calibri"/>
              </a:rPr>
              <a:t>"Mencapai kesetaraan gender dan memberdayakan semua perempuan dan anak perempuan."</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Sasaran 6: Air bersih dan sanitasi </a:t>
            </a:r>
            <a:r>
              <a:rPr lang="id" sz="2000" b="0" strike="noStrike" spc="-1" dirty="0">
                <a:solidFill>
                  <a:schemeClr val="dk1"/>
                </a:solidFill>
                <a:latin typeface="Calibri"/>
              </a:rPr>
              <a:t>: "Memastikan ketersediaan dan pengelolaan air dan sanitasi yang berkelanjutan untuk semua."</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Sasaran 7: Energi yang terjangkau dan bersih </a:t>
            </a:r>
            <a:r>
              <a:rPr lang="id" sz="2000" b="0" strike="noStrike" spc="-1" dirty="0">
                <a:solidFill>
                  <a:schemeClr val="dk1"/>
                </a:solidFill>
                <a:latin typeface="Calibri"/>
              </a:rPr>
              <a:t>: "Memastikan akses terhadap energi yang terjangkau, andal, berkelanjutan, dan modern untuk semua."</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Tujuan 8: Pekerjaan layak dan pertumbuhan ekonomi </a:t>
            </a:r>
            <a:r>
              <a:rPr lang="id" sz="2000" b="0" strike="noStrike" spc="-1" dirty="0">
                <a:solidFill>
                  <a:schemeClr val="dk1"/>
                </a:solidFill>
                <a:latin typeface="Calibri"/>
              </a:rPr>
              <a:t>: "Mendorong pertumbuhan ekonomi yang berkelanjutan, inklusif, dan berkelanjutan, kesempatan kerja penuh dan produktif, serta pekerjaan layak bagi semua."</a:t>
            </a:r>
            <a:endParaRPr lang="en-GB" sz="2000" b="0" strike="noStrike" spc="-1" dirty="0">
              <a:solidFill>
                <a:srgbClr val="000000"/>
              </a:solidFill>
              <a:latin typeface="Calibri"/>
            </a:endParaRPr>
          </a:p>
          <a:p>
            <a:pPr marL="343080" indent="-343080" defTabSz="914400">
              <a:lnSpc>
                <a:spcPct val="100000"/>
              </a:lnSpc>
              <a:buClr>
                <a:srgbClr val="000000"/>
              </a:buClr>
              <a:buFont typeface="Arial"/>
              <a:buChar char="•"/>
            </a:pPr>
            <a:r>
              <a:rPr lang="id" sz="2000" b="1" strike="noStrike" spc="-1" dirty="0">
                <a:solidFill>
                  <a:schemeClr val="dk1"/>
                </a:solidFill>
                <a:latin typeface="Calibri"/>
              </a:rPr>
              <a:t>Sasaran 9: Industri, Inovasi, dan Infrastruktur </a:t>
            </a:r>
            <a:r>
              <a:rPr lang="id" sz="2000" b="0" strike="noStrike" spc="-1" dirty="0">
                <a:solidFill>
                  <a:schemeClr val="dk1"/>
                </a:solidFill>
                <a:latin typeface="Calibri"/>
              </a:rPr>
              <a:t>: "Membangun infrastruktur yang tangguh, mendorong industrialisasi yang inklusif dan berkelanjutan, serta mendorong inovasi."</a:t>
            </a:r>
            <a:endParaRPr lang="en-GB" sz="2000" b="0" strike="noStrike" spc="-1" dirty="0">
              <a:solidFill>
                <a:srgbClr val="000000"/>
              </a:solidFill>
              <a:latin typeface="Calibri"/>
            </a:endParaRPr>
          </a:p>
        </p:txBody>
      </p:sp>
      <p:sp>
        <p:nvSpPr>
          <p:cNvPr id="3" name="PlaceHolder 2"/>
          <p:cNvSpPr>
            <a:spLocks noGrp="1"/>
          </p:cNvSpPr>
          <p:nvPr>
            <p:ph type="sldNum" idx="3"/>
          </p:nvPr>
        </p:nvSpPr>
        <p:spPr/>
        <p:txBody>
          <a:bodyPr/>
          <a:lstStyle/>
          <a:p>
            <a:fld id="{5FB9EA7A-41C3-416B-B2E8-B045A9526562}" type="slidenum">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en-GB" sz="4400" b="1" strike="noStrike" spc="-1" dirty="0">
                <a:solidFill>
                  <a:srgbClr val="025952"/>
                </a:solidFill>
                <a:latin typeface="Calibri"/>
              </a:rPr>
              <a:t>Gambaran Perkuliahan</a:t>
            </a:r>
            <a:br>
              <a:rPr sz="4400" dirty="0"/>
            </a:br>
            <a:endParaRPr lang="en-GB" sz="4400" b="0" strike="noStrike" spc="-1" dirty="0">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50652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 Pembangunan Berkelanjutan (SDGs) dalam Agenda 2030 (PBB, 2015)</a:t>
            </a:r>
            <a:endParaRPr lang="en-GB" sz="3200" b="0" strike="noStrike" spc="-1">
              <a:solidFill>
                <a:srgbClr val="000000"/>
              </a:solidFill>
              <a:latin typeface="Calibri"/>
            </a:endParaRPr>
          </a:p>
        </p:txBody>
      </p:sp>
      <p:sp>
        <p:nvSpPr>
          <p:cNvPr id="107" name="Textfeld 1"/>
          <p:cNvSpPr/>
          <p:nvPr/>
        </p:nvSpPr>
        <p:spPr>
          <a:xfrm>
            <a:off x="319680" y="1473840"/>
            <a:ext cx="11140920" cy="557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buClr>
                <a:srgbClr val="000000"/>
              </a:buClr>
              <a:buFont typeface="Arial"/>
              <a:buChar char="•"/>
            </a:pPr>
            <a:r>
              <a:rPr lang="id" sz="2000" b="1" strike="noStrike" spc="-1">
                <a:solidFill>
                  <a:schemeClr val="dk1"/>
                </a:solidFill>
                <a:latin typeface="Calibri"/>
              </a:rPr>
              <a:t>Sasaran 10: Mengurangi ketimpangan </a:t>
            </a:r>
            <a:r>
              <a:rPr lang="id" sz="2000" b="0" strike="noStrike" spc="-1">
                <a:solidFill>
                  <a:schemeClr val="dk1"/>
                </a:solidFill>
                <a:latin typeface="Calibri"/>
              </a:rPr>
              <a:t>: "Mengurangi ketimpangan pendapatan dalam dan antar negara."</a:t>
            </a:r>
            <a:endParaRPr lang="en-GB" sz="2000" b="0" strike="noStrike" spc="-1">
              <a:solidFill>
                <a:srgbClr val="000000"/>
              </a:solidFill>
              <a:latin typeface="Calibri"/>
            </a:endParaRPr>
          </a:p>
          <a:p>
            <a:pPr marL="343080" indent="-343080" defTabSz="914400">
              <a:lnSpc>
                <a:spcPct val="100000"/>
              </a:lnSpc>
              <a:buClr>
                <a:srgbClr val="000000"/>
              </a:buClr>
              <a:buFont typeface="Arial"/>
              <a:buChar char="•"/>
            </a:pPr>
            <a:r>
              <a:rPr lang="id" sz="2000" b="1" strike="noStrike" spc="-1">
                <a:solidFill>
                  <a:schemeClr val="dk1"/>
                </a:solidFill>
                <a:latin typeface="Calibri"/>
              </a:rPr>
              <a:t>Sasaran 11: Kota dan komunitas berkelanjutan </a:t>
            </a:r>
            <a:r>
              <a:rPr lang="id" sz="2000" b="0" strike="noStrike" spc="-1">
                <a:solidFill>
                  <a:schemeClr val="dk1"/>
                </a:solidFill>
                <a:latin typeface="Calibri"/>
              </a:rPr>
              <a:t>: "Mewujudkan kota dan permukiman manusia yang inklusif, aman, tangguh, dan berkelanjutan."</a:t>
            </a:r>
            <a:endParaRPr lang="en-GB" sz="2000" b="0" strike="noStrike" spc="-1">
              <a:solidFill>
                <a:srgbClr val="000000"/>
              </a:solidFill>
              <a:latin typeface="Calibri"/>
            </a:endParaRPr>
          </a:p>
          <a:p>
            <a:pPr marL="343080" indent="-343080" defTabSz="914400">
              <a:lnSpc>
                <a:spcPct val="100000"/>
              </a:lnSpc>
              <a:buClr>
                <a:srgbClr val="000000"/>
              </a:buClr>
              <a:buFont typeface="Arial"/>
              <a:buChar char="•"/>
            </a:pPr>
            <a:r>
              <a:rPr lang="id" sz="2000" b="1" strike="noStrike" spc="-1">
                <a:solidFill>
                  <a:schemeClr val="dk1"/>
                </a:solidFill>
                <a:latin typeface="Calibri"/>
              </a:rPr>
              <a:t>Sasaran 12: Konsumsi dan produksi yang bertanggung jawab </a:t>
            </a:r>
            <a:r>
              <a:rPr lang="id" sz="2000" b="0" strike="noStrike" spc="-1">
                <a:solidFill>
                  <a:schemeClr val="dk1"/>
                </a:solidFill>
                <a:latin typeface="Calibri"/>
              </a:rPr>
              <a:t>: "Memastikan pola konsumsi dan produksi yang berkelanjutan."</a:t>
            </a:r>
            <a:endParaRPr lang="en-GB" sz="2000" b="0" strike="noStrike" spc="-1">
              <a:solidFill>
                <a:srgbClr val="000000"/>
              </a:solidFill>
              <a:latin typeface="Calibri"/>
            </a:endParaRPr>
          </a:p>
          <a:p>
            <a:pPr marL="343080" indent="-343080" defTabSz="914400">
              <a:lnSpc>
                <a:spcPct val="100000"/>
              </a:lnSpc>
              <a:buClr>
                <a:srgbClr val="000000"/>
              </a:buClr>
              <a:buFont typeface="Arial"/>
              <a:buChar char="•"/>
            </a:pPr>
            <a:r>
              <a:rPr lang="id" sz="2000" b="1" strike="noStrike" spc="-1">
                <a:solidFill>
                  <a:schemeClr val="dk1"/>
                </a:solidFill>
                <a:latin typeface="Calibri"/>
              </a:rPr>
              <a:t>Tujuan 13: Aksi iklim </a:t>
            </a:r>
            <a:r>
              <a:rPr lang="id" sz="2000" b="0" strike="noStrike" spc="-1">
                <a:solidFill>
                  <a:schemeClr val="dk1"/>
                </a:solidFill>
                <a:latin typeface="Calibri"/>
              </a:rPr>
              <a:t>: "Mengambil tindakan segera untuk memerangi perubahan iklim dan dampaknya dengan mengatur emisi dan mendorong pengembangan energi terbarukan."</a:t>
            </a:r>
            <a:endParaRPr lang="en-GB" sz="2000" b="0" strike="noStrike" spc="-1">
              <a:solidFill>
                <a:srgbClr val="000000"/>
              </a:solidFill>
              <a:latin typeface="Calibri"/>
            </a:endParaRPr>
          </a:p>
          <a:p>
            <a:pPr marL="343080" indent="-343080" defTabSz="914400">
              <a:lnSpc>
                <a:spcPct val="100000"/>
              </a:lnSpc>
              <a:buClr>
                <a:srgbClr val="000000"/>
              </a:buClr>
              <a:buFont typeface="Arial"/>
              <a:buChar char="•"/>
            </a:pPr>
            <a:r>
              <a:rPr lang="id" sz="2000" b="1" strike="noStrike" spc="-1">
                <a:solidFill>
                  <a:schemeClr val="dk1"/>
                </a:solidFill>
                <a:latin typeface="Calibri"/>
              </a:rPr>
              <a:t>Tujuan 14: Kehidupan di bawah air </a:t>
            </a:r>
            <a:r>
              <a:rPr lang="id" sz="2000" b="0" strike="noStrike" spc="-1">
                <a:solidFill>
                  <a:schemeClr val="dk1"/>
                </a:solidFill>
                <a:latin typeface="Calibri"/>
              </a:rPr>
              <a:t>: "Melestarikan dan memanfaatkan samudra, laut, dan sumber daya kelautan secara berkelanjutan untuk pembangunan berkelanjutan."</a:t>
            </a:r>
            <a:endParaRPr lang="en-GB" sz="2000" b="0" strike="noStrike" spc="-1">
              <a:solidFill>
                <a:srgbClr val="000000"/>
              </a:solidFill>
              <a:latin typeface="Calibri"/>
            </a:endParaRPr>
          </a:p>
          <a:p>
            <a:pPr marL="343080" indent="-343080" defTabSz="914400">
              <a:lnSpc>
                <a:spcPct val="100000"/>
              </a:lnSpc>
              <a:buClr>
                <a:srgbClr val="000000"/>
              </a:buClr>
              <a:buFont typeface="Arial"/>
              <a:buChar char="•"/>
            </a:pPr>
            <a:r>
              <a:rPr lang="id" sz="2000" b="1" strike="noStrike" spc="-1">
                <a:solidFill>
                  <a:schemeClr val="dk1"/>
                </a:solidFill>
                <a:latin typeface="Calibri"/>
              </a:rPr>
              <a:t>Tujuan 15: Kehidupan di Daratan </a:t>
            </a:r>
            <a:r>
              <a:rPr lang="id" sz="2000" b="0" strike="noStrike" spc="-1">
                <a:solidFill>
                  <a:schemeClr val="dk1"/>
                </a:solidFill>
                <a:latin typeface="Calibri"/>
              </a:rPr>
              <a:t>: "Melindungi, memulihkan, dan mendorong pemanfaatan ekosistem darat yang berkelanjutan, mengelola hutan secara berkelanjutan, memerangi penggurunan, serta menghentikan dan membalikkan degradasi lahan dan hilangnya keanekaragaman hayati."</a:t>
            </a:r>
            <a:endParaRPr lang="en-GB" sz="2000" b="0" strike="noStrike" spc="-1">
              <a:solidFill>
                <a:srgbClr val="000000"/>
              </a:solidFill>
              <a:latin typeface="Calibri"/>
            </a:endParaRPr>
          </a:p>
          <a:p>
            <a:pPr marL="343080" indent="-343080" defTabSz="914400">
              <a:lnSpc>
                <a:spcPct val="100000"/>
              </a:lnSpc>
              <a:buClr>
                <a:srgbClr val="000000"/>
              </a:buClr>
              <a:buFont typeface="Arial"/>
              <a:buChar char="•"/>
            </a:pPr>
            <a:r>
              <a:rPr lang="id" sz="2000" b="1" strike="noStrike" spc="-1">
                <a:solidFill>
                  <a:schemeClr val="dk1"/>
                </a:solidFill>
                <a:latin typeface="Calibri"/>
              </a:rPr>
              <a:t>Tujuan 16: Perdamaian, keadilan, dan kelembagaan yang tangguh </a:t>
            </a:r>
            <a:r>
              <a:rPr lang="id" sz="2000" b="0" strike="noStrike" spc="-1">
                <a:solidFill>
                  <a:schemeClr val="dk1"/>
                </a:solidFill>
                <a:latin typeface="Calibri"/>
              </a:rPr>
              <a:t>: "Mendorong masyarakat yang damai dan inklusif untuk pembangunan berkelanjutan, menyediakan akses keadilan bagi semua, dan membangun kelembagaan yang efektif, akuntabel, dan inklusif di semua tingkatan."</a:t>
            </a:r>
            <a:endParaRPr lang="en-GB" sz="2000" b="0" strike="noStrike" spc="-1">
              <a:solidFill>
                <a:srgbClr val="000000"/>
              </a:solidFill>
              <a:latin typeface="Calibri"/>
            </a:endParaRPr>
          </a:p>
          <a:p>
            <a:pPr marL="343080" indent="-343080" defTabSz="914400">
              <a:lnSpc>
                <a:spcPct val="100000"/>
              </a:lnSpc>
              <a:buClr>
                <a:srgbClr val="000000"/>
              </a:buClr>
              <a:buFont typeface="Arial"/>
              <a:buChar char="•"/>
            </a:pPr>
            <a:r>
              <a:rPr lang="id" sz="2000" b="1" strike="noStrike" spc="-1">
                <a:solidFill>
                  <a:schemeClr val="dk1"/>
                </a:solidFill>
                <a:latin typeface="Calibri"/>
              </a:rPr>
              <a:t>Tujuan 17: Kemitraan untuk mencapai tujuan </a:t>
            </a:r>
            <a:r>
              <a:rPr lang="id" sz="2000" b="0" strike="noStrike" spc="-1">
                <a:solidFill>
                  <a:schemeClr val="dk1"/>
                </a:solidFill>
                <a:latin typeface="Calibri"/>
              </a:rPr>
              <a:t>: “Memperkuat sarana pelaksanaan</a:t>
            </a:r>
            <a:endParaRPr lang="en-GB" sz="2000" b="0" strike="noStrike" spc="-1">
              <a:solidFill>
                <a:srgbClr val="000000"/>
              </a:solidFill>
              <a:latin typeface="Calibri"/>
            </a:endParaRPr>
          </a:p>
          <a:p>
            <a:pPr defTabSz="914400">
              <a:lnSpc>
                <a:spcPct val="100000"/>
              </a:lnSpc>
            </a:pPr>
            <a:r>
              <a:rPr lang="id" sz="2000" b="0" strike="noStrike" spc="-1">
                <a:solidFill>
                  <a:schemeClr val="dk1"/>
                </a:solidFill>
                <a:latin typeface="Calibri"/>
              </a:rPr>
              <a:t>dan merevitalisasi kemitraan global untuk pembangunan berkelanjutan."</a:t>
            </a:r>
            <a:endParaRPr lang="en-GB" sz="2000" b="0" strike="noStrike" spc="-1">
              <a:solidFill>
                <a:srgbClr val="000000"/>
              </a:solidFill>
              <a:latin typeface="Calibri"/>
            </a:endParaRPr>
          </a:p>
          <a:p>
            <a:pPr defTabSz="914400">
              <a:lnSpc>
                <a:spcPct val="100000"/>
              </a:lnSpc>
            </a:pPr>
            <a:endParaRPr lang="en-GB" sz="2000" b="0" strike="noStrike" spc="-1">
              <a:solidFill>
                <a:srgbClr val="000000"/>
              </a:solidFill>
              <a:latin typeface="Calibri"/>
            </a:endParaRPr>
          </a:p>
        </p:txBody>
      </p:sp>
      <p:sp>
        <p:nvSpPr>
          <p:cNvPr id="3" name="PlaceHolder 2"/>
          <p:cNvSpPr>
            <a:spLocks noGrp="1"/>
          </p:cNvSpPr>
          <p:nvPr>
            <p:ph type="sldNum" idx="3"/>
          </p:nvPr>
        </p:nvSpPr>
        <p:spPr/>
        <p:txBody>
          <a:bodyPr/>
          <a:lstStyle/>
          <a:p>
            <a:fld id="{65FF2B93-36C5-4D95-9C40-6E99DAF547DF}" type="slidenum">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Model kue pengantin dari Rockström &amp; Sukhdev (2016)</a:t>
            </a:r>
            <a:endParaRPr lang="en-GB" sz="3200" b="0" strike="noStrike" spc="-1">
              <a:solidFill>
                <a:srgbClr val="000000"/>
              </a:solidFill>
              <a:latin typeface="Calibri"/>
            </a:endParaRPr>
          </a:p>
        </p:txBody>
      </p:sp>
      <p:pic>
        <p:nvPicPr>
          <p:cNvPr id="109" name="Grafik 4"/>
          <p:cNvPicPr/>
          <p:nvPr/>
        </p:nvPicPr>
        <p:blipFill>
          <a:blip r:embed="rId2"/>
          <a:stretch/>
        </p:blipFill>
        <p:spPr>
          <a:xfrm>
            <a:off x="1965960" y="1491120"/>
            <a:ext cx="6707160" cy="4770000"/>
          </a:xfrm>
          <a:prstGeom prst="rect">
            <a:avLst/>
          </a:prstGeom>
          <a:noFill/>
          <a:ln w="0">
            <a:noFill/>
          </a:ln>
        </p:spPr>
      </p:pic>
      <p:sp>
        <p:nvSpPr>
          <p:cNvPr id="110" name="Textfeld 1"/>
          <p:cNvSpPr/>
          <p:nvPr/>
        </p:nvSpPr>
        <p:spPr>
          <a:xfrm>
            <a:off x="4019760" y="6261840"/>
            <a:ext cx="408996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https://www.stockholmresilience.org/penelitian/berita-penelitian/</a:t>
            </a:r>
            <a:endParaRPr lang="en-GB" sz="1200" b="0" strike="noStrike" spc="-1">
              <a:solidFill>
                <a:srgbClr val="000000"/>
              </a:solidFill>
              <a:latin typeface="Calibri"/>
            </a:endParaRPr>
          </a:p>
          <a:p>
            <a:pPr defTabSz="914400">
              <a:lnSpc>
                <a:spcPct val="100000"/>
              </a:lnSpc>
            </a:pPr>
            <a:r>
              <a:rPr lang="id" sz="1200" b="0" strike="noStrike" spc="-1">
                <a:solidFill>
                  <a:schemeClr val="dk1"/>
                </a:solidFill>
                <a:latin typeface="Calibri"/>
              </a:rPr>
              <a:t>2016-06-14-kue-pernikahan-sdgs.html</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E2BD611C-8F6B-4509-AA9F-F16A1E166B36}" type="slidenum">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52380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Tujuan pembangunan berkelanjutan (SDGs) dalam Agenda 2030 (PBB, 2015)</a:t>
            </a:r>
            <a:endParaRPr lang="en-GB" sz="3200" b="0" strike="noStrike" spc="-1">
              <a:solidFill>
                <a:srgbClr val="000000"/>
              </a:solidFill>
              <a:latin typeface="Calibri"/>
            </a:endParaRPr>
          </a:p>
        </p:txBody>
      </p:sp>
      <p:sp>
        <p:nvSpPr>
          <p:cNvPr id="112" name="Textfeld 1"/>
          <p:cNvSpPr/>
          <p:nvPr/>
        </p:nvSpPr>
        <p:spPr>
          <a:xfrm>
            <a:off x="443880" y="1571760"/>
            <a:ext cx="11398320" cy="242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GB" sz="1800" b="0" strike="noStrike" spc="-1">
              <a:solidFill>
                <a:srgbClr val="000000"/>
              </a:solidFill>
              <a:latin typeface="Calibri"/>
            </a:endParaRPr>
          </a:p>
          <a:p>
            <a:pPr defTabSz="914400">
              <a:lnSpc>
                <a:spcPct val="100000"/>
              </a:lnSpc>
            </a:pPr>
            <a:r>
              <a:rPr lang="id" sz="1800" b="0" strike="noStrike" spc="-1">
                <a:solidFill>
                  <a:schemeClr val="dk1"/>
                </a:solidFill>
                <a:latin typeface="Calibri"/>
              </a:rPr>
              <a:t>Perjanjian lebih lanjut pada tahun 2015:</a:t>
            </a:r>
            <a:endParaRPr lang="en-GB" sz="1800" b="0" strike="noStrike" spc="-1">
              <a:solidFill>
                <a:srgbClr val="000000"/>
              </a:solidFill>
              <a:latin typeface="Calibri"/>
            </a:endParaRPr>
          </a:p>
          <a:p>
            <a:pPr marL="743040" lvl="1" indent="-285840" defTabSz="914400">
              <a:lnSpc>
                <a:spcPct val="100000"/>
              </a:lnSpc>
              <a:spcBef>
                <a:spcPts val="1800"/>
              </a:spcBef>
              <a:buClr>
                <a:srgbClr val="000000"/>
              </a:buClr>
              <a:buFont typeface="Arial"/>
              <a:buChar char="•"/>
            </a:pPr>
            <a:r>
              <a:rPr lang="id" sz="1800" b="0" strike="noStrike" spc="-1">
                <a:solidFill>
                  <a:schemeClr val="dk1"/>
                </a:solidFill>
                <a:latin typeface="Calibri"/>
              </a:rPr>
              <a:t>Kerangka Kerja Sendai untuk Pengurangan Risiko Bencana (Maret 2015)</a:t>
            </a:r>
            <a:endParaRPr lang="en-GB" sz="1800" b="0" strike="noStrike" spc="-1">
              <a:solidFill>
                <a:srgbClr val="000000"/>
              </a:solidFill>
              <a:latin typeface="Calibri"/>
            </a:endParaRPr>
          </a:p>
          <a:p>
            <a:pPr marL="743040" lvl="1" indent="-285840" defTabSz="914400">
              <a:lnSpc>
                <a:spcPct val="100000"/>
              </a:lnSpc>
              <a:spcBef>
                <a:spcPts val="1800"/>
              </a:spcBef>
              <a:buClr>
                <a:srgbClr val="000000"/>
              </a:buClr>
              <a:buFont typeface="Arial"/>
              <a:buChar char="•"/>
            </a:pPr>
            <a:r>
              <a:rPr lang="id" sz="1800" b="0" strike="noStrike" spc="-1">
                <a:solidFill>
                  <a:schemeClr val="dk1"/>
                </a:solidFill>
                <a:latin typeface="Calibri"/>
              </a:rPr>
              <a:t>Agenda Aksi Addis Ababa tentang Pembiayaan Pembangunan (Juli 2015)</a:t>
            </a:r>
            <a:endParaRPr lang="en-GB" sz="1800" b="0" strike="noStrike" spc="-1">
              <a:solidFill>
                <a:srgbClr val="000000"/>
              </a:solidFill>
              <a:latin typeface="Calibri"/>
            </a:endParaRPr>
          </a:p>
          <a:p>
            <a:pPr marL="743040" lvl="1" indent="-285840" defTabSz="914400">
              <a:lnSpc>
                <a:spcPct val="100000"/>
              </a:lnSpc>
              <a:spcBef>
                <a:spcPts val="1800"/>
              </a:spcBef>
              <a:buClr>
                <a:srgbClr val="000000"/>
              </a:buClr>
              <a:buFont typeface="Arial"/>
              <a:buChar char="•"/>
            </a:pPr>
            <a:r>
              <a:rPr lang="id" sz="1800" b="0" strike="noStrike" spc="-1">
                <a:solidFill>
                  <a:schemeClr val="dk1"/>
                </a:solidFill>
                <a:latin typeface="Calibri"/>
              </a:rPr>
              <a:t>Perjanjian Paris tentang Perubahan Iklim (Desember 2015)</a:t>
            </a:r>
            <a:endParaRPr lang="en-GB" sz="1800" b="0" strike="noStrike" spc="-1">
              <a:solidFill>
                <a:srgbClr val="000000"/>
              </a:solidFill>
              <a:latin typeface="Calibri"/>
            </a:endParaRPr>
          </a:p>
          <a:p>
            <a:pPr defTabSz="914400">
              <a:lnSpc>
                <a:spcPct val="100000"/>
              </a:lnSpc>
            </a:pPr>
            <a:endParaRPr lang="en-GB" sz="1800" b="0" strike="noStrike" spc="-1">
              <a:solidFill>
                <a:srgbClr val="000000"/>
              </a:solidFill>
              <a:latin typeface="Calibri"/>
            </a:endParaRPr>
          </a:p>
        </p:txBody>
      </p:sp>
      <p:sp>
        <p:nvSpPr>
          <p:cNvPr id="3" name="PlaceHolder 2"/>
          <p:cNvSpPr>
            <a:spLocks noGrp="1"/>
          </p:cNvSpPr>
          <p:nvPr>
            <p:ph type="sldNum" idx="3"/>
          </p:nvPr>
        </p:nvSpPr>
        <p:spPr/>
        <p:txBody>
          <a:bodyPr/>
          <a:lstStyle/>
          <a:p>
            <a:fld id="{23322F71-1F1A-46EE-9A64-AFD214D2769C}" type="slidenum">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lnSpcReduction="10000"/>
          </a:bodyPr>
          <a:lstStyle/>
          <a:p>
            <a:pPr indent="0" algn="ctr" defTabSz="914400">
              <a:lnSpc>
                <a:spcPct val="90000"/>
              </a:lnSpc>
              <a:buNone/>
              <a:tabLst>
                <a:tab pos="0" algn="l"/>
              </a:tabLst>
            </a:pPr>
            <a:r>
              <a:rPr lang="id" sz="4400" b="1" strike="noStrike" spc="-1">
                <a:solidFill>
                  <a:srgbClr val="025952"/>
                </a:solidFill>
                <a:latin typeface="Calibri"/>
              </a:rPr>
              <a:t>Model pembangunan berkelanjutan</a:t>
            </a:r>
            <a:br>
              <a:rPr sz="4400"/>
            </a:br>
            <a:endParaRPr lang="en-GB" sz="4400" b="0" strike="noStrike" spc="-1">
              <a:solidFill>
                <a:srgbClr val="000000"/>
              </a:solidFill>
              <a:latin typeface="Calibri"/>
            </a:endParaRPr>
          </a:p>
        </p:txBody>
      </p:sp>
      <p:sp>
        <p:nvSpPr>
          <p:cNvPr id="114" name="Untertitel 2"/>
          <p:cNvSpPr/>
          <p:nvPr/>
        </p:nvSpPr>
        <p:spPr>
          <a:xfrm>
            <a:off x="1523880" y="3602160"/>
            <a:ext cx="9143280" cy="165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spcBef>
                <a:spcPts val="1001"/>
              </a:spcBef>
              <a:tabLst>
                <a:tab pos="0" algn="l"/>
              </a:tabLst>
            </a:pPr>
            <a:r>
              <a:rPr lang="id" sz="2800" b="0" strike="noStrike" spc="-1">
                <a:solidFill>
                  <a:srgbClr val="025952"/>
                </a:solidFill>
                <a:latin typeface="Calibri"/>
              </a:rPr>
              <a:t>Konsep batas planet</a:t>
            </a:r>
            <a:endParaRPr lang="en-GB" sz="280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523800" y="571680"/>
            <a:ext cx="1126692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dirty="0">
                <a:solidFill>
                  <a:schemeClr val="dk1"/>
                </a:solidFill>
                <a:latin typeface="Calibri"/>
              </a:rPr>
              <a:t>Perkembangan sistem bumi dalam batas-batas planetnya: </a:t>
            </a:r>
            <a:br>
              <a:rPr sz="3200" dirty="0"/>
            </a:br>
            <a:r>
              <a:rPr lang="en-GB" sz="3200" b="1" dirty="0" err="1"/>
              <a:t>Suatu</a:t>
            </a:r>
            <a:r>
              <a:rPr lang="en-GB" sz="3200" b="1" dirty="0"/>
              <a:t> </a:t>
            </a:r>
            <a:r>
              <a:rPr lang="en-GB" sz="3200" b="1" dirty="0" err="1"/>
              <a:t>Gagasan</a:t>
            </a:r>
            <a:endParaRPr lang="en-GB" sz="3200" b="0" strike="noStrike" spc="-1" dirty="0">
              <a:solidFill>
                <a:srgbClr val="000000"/>
              </a:solidFill>
              <a:latin typeface="Calibri"/>
            </a:endParaRPr>
          </a:p>
        </p:txBody>
      </p:sp>
      <p:sp>
        <p:nvSpPr>
          <p:cNvPr id="116" name="Textfeld 1"/>
          <p:cNvSpPr/>
          <p:nvPr/>
        </p:nvSpPr>
        <p:spPr>
          <a:xfrm>
            <a:off x="661680" y="1941840"/>
            <a:ext cx="9262800" cy="36918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id" sz="1800" b="0" strike="noStrike" spc="-1" dirty="0">
                <a:solidFill>
                  <a:schemeClr val="dk1"/>
                </a:solidFill>
                <a:latin typeface="Calibri"/>
              </a:rPr>
              <a:t>Konsep batas-batas planet menyajikan serangkaian sembilan batas-batas planet yang memungkinkan umat manusia untuk terus berkembang dan tumbuh untuk generasi-generasi mendatang.</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Sembilan batas planet ini pertama kali diusulkan oleh mantan direktur pusat Johan Rockström dan sekelompok 28 ilmuwan terkenal internasional pada tahun 2009.</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Sejak itu, kerangka kerja mereka telah direvisi beberapa kali.</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en-GB" sz="1800" b="0" strike="noStrike" spc="-1" dirty="0" err="1">
                <a:solidFill>
                  <a:schemeClr val="dk1"/>
                </a:solidFill>
                <a:latin typeface="Calibri"/>
              </a:rPr>
              <a:t>Diantaranya</a:t>
            </a:r>
            <a:r>
              <a:rPr lang="id" sz="1800" b="0" strike="noStrike" spc="-1" dirty="0">
                <a:solidFill>
                  <a:schemeClr val="dk1"/>
                </a:solidFill>
                <a:latin typeface="Calibri"/>
              </a:rPr>
              <a:t>:</a:t>
            </a:r>
            <a:endParaRPr lang="en-GB" sz="1800" b="0" strike="noStrike" spc="-1" dirty="0">
              <a:solidFill>
                <a:srgbClr val="000000"/>
              </a:solidFill>
              <a:latin typeface="Calibri"/>
            </a:endParaRPr>
          </a:p>
          <a:p>
            <a:pPr defTabSz="914400">
              <a:lnSpc>
                <a:spcPct val="100000"/>
              </a:lnSpc>
            </a:pPr>
            <a:r>
              <a:rPr lang="id" sz="1800" b="0" strike="noStrike" spc="-1" dirty="0">
                <a:solidFill>
                  <a:schemeClr val="dk1"/>
                </a:solidFill>
                <a:latin typeface="Calibri"/>
              </a:rPr>
              <a:t>perubahan iklim, pengasaman laut, penipisan ozon stratosfer, aliran biogeokimia dalam siklus nitrogen dan siklus fosfor, penggunaan air tawar global, perubahan sistem lahan, erosi integritas biosfer, polusi kimia, dan pemuatan aerosol atmosfer.</a:t>
            </a: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p:txBody>
      </p:sp>
      <p:sp>
        <p:nvSpPr>
          <p:cNvPr id="117" name="Textfeld 2"/>
          <p:cNvSpPr/>
          <p:nvPr/>
        </p:nvSpPr>
        <p:spPr>
          <a:xfrm>
            <a:off x="3416040" y="6356520"/>
            <a:ext cx="478476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https://www.stockholmresilience.org/penelitian/batas-planet.html</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747D941F-4350-4E80-9D07-E7D7B1F5306D}" type="slidenum">
              <a:r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523800" y="571680"/>
            <a:ext cx="1126692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dirty="0">
                <a:solidFill>
                  <a:schemeClr val="dk1"/>
                </a:solidFill>
                <a:latin typeface="Calibri"/>
              </a:rPr>
              <a:t>Perkembangan sistem bumi dalam batas-batas planetnya: </a:t>
            </a:r>
            <a:br>
              <a:rPr sz="3200" dirty="0"/>
            </a:br>
            <a:r>
              <a:rPr lang="en-GB" sz="3200" b="1" dirty="0" err="1"/>
              <a:t>Suatu</a:t>
            </a:r>
            <a:r>
              <a:rPr lang="en-GB" sz="3200" dirty="0"/>
              <a:t> </a:t>
            </a:r>
            <a:r>
              <a:rPr lang="id" sz="3200" b="1" strike="noStrike" spc="-1" dirty="0">
                <a:solidFill>
                  <a:schemeClr val="dk1"/>
                </a:solidFill>
                <a:latin typeface="Calibri"/>
              </a:rPr>
              <a:t>Kriteria</a:t>
            </a:r>
            <a:endParaRPr lang="en-GB" sz="3200" b="0" strike="noStrike" spc="-1" dirty="0">
              <a:solidFill>
                <a:srgbClr val="000000"/>
              </a:solidFill>
              <a:latin typeface="Calibri"/>
            </a:endParaRPr>
          </a:p>
        </p:txBody>
      </p:sp>
      <p:sp>
        <p:nvSpPr>
          <p:cNvPr id="119" name="Textfeld 1"/>
          <p:cNvSpPr/>
          <p:nvPr/>
        </p:nvSpPr>
        <p:spPr>
          <a:xfrm>
            <a:off x="661680" y="1941840"/>
            <a:ext cx="9262800" cy="46459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800" b="0" strike="noStrike" spc="-1" dirty="0">
                <a:solidFill>
                  <a:schemeClr val="dk1"/>
                </a:solidFill>
                <a:latin typeface="Calibri"/>
              </a:rPr>
              <a:t>Kriteria</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perubahan iklim (konsentrasi CO2 </a:t>
            </a:r>
            <a:r>
              <a:rPr lang="id" sz="1600" b="0" strike="noStrike" spc="-1" baseline="-25000" dirty="0">
                <a:solidFill>
                  <a:schemeClr val="dk1"/>
                </a:solidFill>
                <a:latin typeface="Calibri"/>
              </a:rPr>
              <a:t>di </a:t>
            </a:r>
            <a:r>
              <a:rPr lang="id" sz="1600" b="0" strike="noStrike" spc="-1" dirty="0">
                <a:solidFill>
                  <a:schemeClr val="dk1"/>
                </a:solidFill>
                <a:latin typeface="Calibri"/>
              </a:rPr>
              <a:t>atmosfer &lt; 350 ppm dan/atau perubahan maksimum +1 W/m2 </a:t>
            </a:r>
            <a:r>
              <a:rPr lang="id" sz="2800" b="0" strike="noStrike" spc="-1" baseline="30000" dirty="0">
                <a:solidFill>
                  <a:schemeClr val="dk1"/>
                </a:solidFill>
                <a:latin typeface="Calibri"/>
              </a:rPr>
              <a:t>dalam </a:t>
            </a:r>
            <a:r>
              <a:rPr lang="en-GB" sz="1600" b="0" strike="noStrike" spc="-1" dirty="0" err="1">
                <a:solidFill>
                  <a:schemeClr val="dk1"/>
                </a:solidFill>
                <a:latin typeface="Calibri"/>
              </a:rPr>
              <a:t>gaya</a:t>
            </a:r>
            <a:r>
              <a:rPr lang="id" sz="1600" b="0" strike="noStrike" spc="-1" dirty="0">
                <a:solidFill>
                  <a:schemeClr val="dk1"/>
                </a:solidFill>
                <a:latin typeface="Calibri"/>
              </a:rPr>
              <a:t> radiatif)</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pengasaman laut (keadaan saturasi air laut permukaan rata-rata terhadap aragonit ≥ 80% dari tingkat pra-industri)</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penipisan ozon stratosfer (penurunan kurang dari 5% total O3 atmosfer </a:t>
            </a:r>
            <a:r>
              <a:rPr lang="id" sz="1600" b="0" strike="noStrike" spc="-1" baseline="-25000" dirty="0">
                <a:solidFill>
                  <a:schemeClr val="dk1"/>
                </a:solidFill>
                <a:latin typeface="Calibri"/>
              </a:rPr>
              <a:t>dari </a:t>
            </a:r>
            <a:r>
              <a:rPr lang="id" sz="1600" b="0" strike="noStrike" spc="-1" dirty="0">
                <a:solidFill>
                  <a:schemeClr val="dk1"/>
                </a:solidFill>
                <a:latin typeface="Calibri"/>
              </a:rPr>
              <a:t>tingkat pra-industri sebesar 290 Dobson Unit)</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aliran biogeokimia dalam siklus nitrogen (N) (batas fiksasi industri dan pertanian N </a:t>
            </a:r>
            <a:r>
              <a:rPr lang="id" sz="1600" b="0" strike="noStrike" spc="-1" baseline="-25000" dirty="0">
                <a:solidFill>
                  <a:schemeClr val="dk1"/>
                </a:solidFill>
                <a:latin typeface="Calibri"/>
              </a:rPr>
              <a:t>2 </a:t>
            </a:r>
            <a:r>
              <a:rPr lang="id" sz="1600" b="0" strike="noStrike" spc="-1" dirty="0">
                <a:solidFill>
                  <a:schemeClr val="dk1"/>
                </a:solidFill>
                <a:latin typeface="Calibri"/>
              </a:rPr>
              <a:t>hingga 35 Tg N/tahun) dan siklus fosfor (P) (masuknya P tahunan ke lautan tidak melebihi 10 kali pelapukan latar belakang P alami)</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penggunaan air tawar global (&lt; 4000 km </a:t>
            </a:r>
            <a:r>
              <a:rPr lang="id" sz="1600" b="0" strike="noStrike" spc="-1" baseline="30000" dirty="0">
                <a:solidFill>
                  <a:schemeClr val="dk1"/>
                </a:solidFill>
                <a:latin typeface="Calibri"/>
              </a:rPr>
              <a:t>3 </a:t>
            </a:r>
            <a:r>
              <a:rPr lang="id" sz="1600" b="0" strike="noStrike" spc="-1" dirty="0">
                <a:solidFill>
                  <a:schemeClr val="dk1"/>
                </a:solidFill>
                <a:latin typeface="Calibri"/>
              </a:rPr>
              <a:t>/tahun penggunaan konsumtif sumber daya limpasan)</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perubahan sistem lahan (&lt; 15% dari permukaan lahan bebas es di bawah lahan pertanian)</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erosi integritas biosfer (tingkat hilangnya keanekaragaman hayati tahunan &lt; 10 kepunahan per juta spesies)</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polusi kimia (masuknya entitas baru ke lingkungan)</a:t>
            </a:r>
            <a:endParaRPr lang="en-GB" sz="16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600" b="0" strike="noStrike" spc="-1" dirty="0">
                <a:solidFill>
                  <a:schemeClr val="dk1"/>
                </a:solidFill>
                <a:latin typeface="Calibri"/>
              </a:rPr>
              <a:t>pemuatan aerosol atmosfer</a:t>
            </a:r>
            <a:endParaRPr lang="en-GB" sz="16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p:txBody>
      </p:sp>
      <p:sp>
        <p:nvSpPr>
          <p:cNvPr id="120" name="Textfeld 2"/>
          <p:cNvSpPr/>
          <p:nvPr/>
        </p:nvSpPr>
        <p:spPr>
          <a:xfrm>
            <a:off x="3406680" y="6356520"/>
            <a:ext cx="340416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https://en.wikipedia.org/wiki/Planetary_boundaries</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D03E3FCC-AC11-4432-A944-1EFEAA5574E6}" type="slidenum">
              <a:r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523800" y="571680"/>
            <a:ext cx="1126692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dirty="0">
                <a:solidFill>
                  <a:schemeClr val="dk1"/>
                </a:solidFill>
                <a:latin typeface="Calibri"/>
              </a:rPr>
              <a:t>Keadaan sistem bumi dalam batas-batas planetnya 2023: </a:t>
            </a:r>
            <a:br>
              <a:rPr sz="3200" dirty="0"/>
            </a:br>
            <a:r>
              <a:rPr lang="id" sz="3200" b="1" strike="noStrike" spc="-1" dirty="0">
                <a:solidFill>
                  <a:schemeClr val="dk1"/>
                </a:solidFill>
                <a:latin typeface="Calibri"/>
              </a:rPr>
              <a:t>Perkembangan</a:t>
            </a:r>
            <a:endParaRPr lang="en-GB" sz="3200" b="0" strike="noStrike" spc="-1" dirty="0">
              <a:solidFill>
                <a:srgbClr val="000000"/>
              </a:solidFill>
              <a:latin typeface="Calibri"/>
            </a:endParaRPr>
          </a:p>
        </p:txBody>
      </p:sp>
      <p:pic>
        <p:nvPicPr>
          <p:cNvPr id="122" name="Picture 2" descr="https://www.stockholmresilience.org/images/18.50fb183518c629bf80190/1702465228221/Planetary%20boundaries%20over%20time.png"/>
          <p:cNvPicPr/>
          <p:nvPr/>
        </p:nvPicPr>
        <p:blipFill>
          <a:blip r:embed="rId2"/>
          <a:stretch/>
        </p:blipFill>
        <p:spPr>
          <a:xfrm>
            <a:off x="515880" y="1501920"/>
            <a:ext cx="11057760" cy="4743360"/>
          </a:xfrm>
          <a:prstGeom prst="rect">
            <a:avLst/>
          </a:prstGeom>
          <a:noFill/>
          <a:ln w="0">
            <a:noFill/>
          </a:ln>
        </p:spPr>
      </p:pic>
      <p:sp>
        <p:nvSpPr>
          <p:cNvPr id="123" name="Textfeld 1"/>
          <p:cNvSpPr/>
          <p:nvPr/>
        </p:nvSpPr>
        <p:spPr>
          <a:xfrm>
            <a:off x="3378960" y="6469560"/>
            <a:ext cx="478476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https://www.stockholmresilience.org/penelitian/batas-planet.html</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AE7BD47C-AF69-4E17-9716-C84E7A313744}" type="slidenum">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523800" y="571680"/>
            <a:ext cx="1126692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Perkembangan sistem bumi dalam batas-batas planetnya: </a:t>
            </a:r>
            <a:br>
              <a:rPr sz="3200"/>
            </a:br>
            <a:r>
              <a:rPr lang="id" sz="3200" b="1" strike="noStrike" spc="-1">
                <a:solidFill>
                  <a:schemeClr val="dk1"/>
                </a:solidFill>
                <a:latin typeface="Calibri"/>
              </a:rPr>
              <a:t>Keputusan dan aktivitas manusia dapat membantu!</a:t>
            </a:r>
            <a:endParaRPr lang="en-GB" sz="3200" b="0" strike="noStrike" spc="-1">
              <a:solidFill>
                <a:srgbClr val="000000"/>
              </a:solidFill>
              <a:latin typeface="Calibri"/>
            </a:endParaRPr>
          </a:p>
        </p:txBody>
      </p:sp>
      <p:pic>
        <p:nvPicPr>
          <p:cNvPr id="125" name="Grafik 5"/>
          <p:cNvPicPr/>
          <p:nvPr/>
        </p:nvPicPr>
        <p:blipFill>
          <a:blip r:embed="rId2"/>
          <a:stretch/>
        </p:blipFill>
        <p:spPr>
          <a:xfrm>
            <a:off x="226440" y="2008440"/>
            <a:ext cx="10919880" cy="3833280"/>
          </a:xfrm>
          <a:prstGeom prst="rect">
            <a:avLst/>
          </a:prstGeom>
          <a:noFill/>
          <a:ln w="0">
            <a:noFill/>
          </a:ln>
        </p:spPr>
      </p:pic>
      <p:sp>
        <p:nvSpPr>
          <p:cNvPr id="126" name="Pfeil nach unten 4"/>
          <p:cNvSpPr/>
          <p:nvPr/>
        </p:nvSpPr>
        <p:spPr>
          <a:xfrm>
            <a:off x="4162680" y="2952360"/>
            <a:ext cx="595800" cy="626400"/>
          </a:xfrm>
          <a:prstGeom prst="downArrow">
            <a:avLst>
              <a:gd name="adj1" fmla="val 50000"/>
              <a:gd name="adj2" fmla="val 50000"/>
            </a:avLst>
          </a:prstGeom>
          <a:solidFill>
            <a:srgbClr val="FF0000"/>
          </a:solidFill>
          <a:ln>
            <a:solidFill>
              <a:srgbClr val="AF5C24"/>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127" name="Pfeil nach unten 8"/>
          <p:cNvSpPr/>
          <p:nvPr/>
        </p:nvSpPr>
        <p:spPr>
          <a:xfrm>
            <a:off x="9636120" y="2952360"/>
            <a:ext cx="595800" cy="626400"/>
          </a:xfrm>
          <a:prstGeom prst="downArrow">
            <a:avLst>
              <a:gd name="adj1" fmla="val 50000"/>
              <a:gd name="adj2" fmla="val 50000"/>
            </a:avLst>
          </a:prstGeom>
          <a:solidFill>
            <a:srgbClr val="FF0000"/>
          </a:solidFill>
          <a:ln>
            <a:solidFill>
              <a:srgbClr val="AF5C24"/>
            </a:solid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128" name="Textfeld 1"/>
          <p:cNvSpPr/>
          <p:nvPr/>
        </p:nvSpPr>
        <p:spPr>
          <a:xfrm>
            <a:off x="1423440" y="5824800"/>
            <a:ext cx="889812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Bacaan lebih lanjut: </a:t>
            </a:r>
            <a:r>
              <a:rPr lang="id" sz="1200" b="0" strike="noStrike" spc="-1">
                <a:solidFill>
                  <a:srgbClr val="222222"/>
                </a:solidFill>
                <a:latin typeface="Calibri"/>
              </a:rPr>
              <a:t>Steffen, W., Richardson, K., Rockström, J., Cornell, SE, Fetzer, I., Bennett, EM, ... &amp; Sörlin, S. (2015). Batasan planet:</a:t>
            </a:r>
            <a:endParaRPr lang="en-GB" sz="1200" b="0" strike="noStrike" spc="-1">
              <a:solidFill>
                <a:srgbClr val="000000"/>
              </a:solidFill>
              <a:latin typeface="Calibri"/>
            </a:endParaRPr>
          </a:p>
          <a:p>
            <a:pPr algn="ctr" defTabSz="914400">
              <a:lnSpc>
                <a:spcPct val="100000"/>
              </a:lnSpc>
            </a:pPr>
            <a:r>
              <a:rPr lang="id" sz="1200" b="0" strike="noStrike" spc="-1">
                <a:solidFill>
                  <a:srgbClr val="222222"/>
                </a:solidFill>
                <a:latin typeface="Calibri"/>
              </a:rPr>
              <a:t>Memandu pembangunan manusia di planet yang terus berubah. </a:t>
            </a:r>
            <a:r>
              <a:rPr lang="id" sz="1200" b="0" i="1" strike="noStrike" spc="-1">
                <a:solidFill>
                  <a:srgbClr val="222222"/>
                </a:solidFill>
                <a:latin typeface="Calibri"/>
              </a:rPr>
              <a:t>sains </a:t>
            </a:r>
            <a:r>
              <a:rPr lang="id" sz="1200" b="0" strike="noStrike" spc="-1">
                <a:solidFill>
                  <a:srgbClr val="222222"/>
                </a:solidFill>
                <a:latin typeface="Calibri"/>
              </a:rPr>
              <a:t>, </a:t>
            </a:r>
            <a:r>
              <a:rPr lang="id" sz="1200" b="0" i="1" strike="noStrike" spc="-1">
                <a:solidFill>
                  <a:srgbClr val="222222"/>
                </a:solidFill>
                <a:latin typeface="Calibri"/>
              </a:rPr>
              <a:t>347 </a:t>
            </a:r>
            <a:r>
              <a:rPr lang="id" sz="1200" b="0" strike="noStrike" spc="-1">
                <a:solidFill>
                  <a:srgbClr val="222222"/>
                </a:solidFill>
                <a:latin typeface="Calibri"/>
              </a:rPr>
              <a:t>(6223), 1259855.</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2E094641-39CC-4CAA-A580-E06920C19ECA}" type="slidenum">
              <a:r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lnSpcReduction="10000"/>
          </a:bodyPr>
          <a:lstStyle/>
          <a:p>
            <a:pPr indent="0" algn="ctr" defTabSz="914400">
              <a:lnSpc>
                <a:spcPct val="90000"/>
              </a:lnSpc>
              <a:buNone/>
              <a:tabLst>
                <a:tab pos="0" algn="l"/>
              </a:tabLst>
            </a:pPr>
            <a:r>
              <a:rPr lang="id" sz="4400" b="1" strike="noStrike" spc="-1">
                <a:solidFill>
                  <a:srgbClr val="025952"/>
                </a:solidFill>
                <a:latin typeface="Calibri"/>
              </a:rPr>
              <a:t>Model pembangunan berkelanjutan</a:t>
            </a:r>
            <a:br>
              <a:rPr sz="4400"/>
            </a:br>
            <a:endParaRPr lang="en-GB" sz="4400" b="0" strike="noStrike" spc="-1">
              <a:solidFill>
                <a:srgbClr val="000000"/>
              </a:solidFill>
              <a:latin typeface="Calibri"/>
            </a:endParaRPr>
          </a:p>
        </p:txBody>
      </p:sp>
      <p:sp>
        <p:nvSpPr>
          <p:cNvPr id="130" name="Untertitel 2"/>
          <p:cNvSpPr/>
          <p:nvPr/>
        </p:nvSpPr>
        <p:spPr>
          <a:xfrm>
            <a:off x="1523880" y="3602160"/>
            <a:ext cx="9143280" cy="165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spcBef>
                <a:spcPts val="1001"/>
              </a:spcBef>
              <a:tabLst>
                <a:tab pos="0" algn="l"/>
              </a:tabLst>
            </a:pPr>
            <a:r>
              <a:rPr lang="id" sz="2800" b="0" strike="noStrike" spc="-1">
                <a:solidFill>
                  <a:srgbClr val="025952"/>
                </a:solidFill>
                <a:latin typeface="Calibri"/>
              </a:rPr>
              <a:t>Antroposen</a:t>
            </a:r>
            <a:endParaRPr lang="en-GB" sz="2800" b="0" strike="noStrike" spc="-1">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523800" y="571680"/>
            <a:ext cx="1126692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Antroposen</a:t>
            </a:r>
            <a:endParaRPr lang="en-GB" sz="3200" b="0" strike="noStrike" spc="-1">
              <a:solidFill>
                <a:srgbClr val="000000"/>
              </a:solidFill>
              <a:latin typeface="Calibri"/>
            </a:endParaRPr>
          </a:p>
        </p:txBody>
      </p:sp>
      <p:pic>
        <p:nvPicPr>
          <p:cNvPr id="132" name="Grafik 4"/>
          <p:cNvPicPr/>
          <p:nvPr/>
        </p:nvPicPr>
        <p:blipFill>
          <a:blip r:embed="rId2"/>
          <a:stretch/>
        </p:blipFill>
        <p:spPr>
          <a:xfrm>
            <a:off x="1703520" y="1571760"/>
            <a:ext cx="8178480" cy="2657160"/>
          </a:xfrm>
          <a:prstGeom prst="rect">
            <a:avLst/>
          </a:prstGeom>
          <a:noFill/>
          <a:ln w="0">
            <a:noFill/>
          </a:ln>
        </p:spPr>
      </p:pic>
      <p:pic>
        <p:nvPicPr>
          <p:cNvPr id="133" name="Grafik 7"/>
          <p:cNvPicPr/>
          <p:nvPr/>
        </p:nvPicPr>
        <p:blipFill>
          <a:blip r:embed="rId3"/>
          <a:stretch/>
        </p:blipFill>
        <p:spPr>
          <a:xfrm>
            <a:off x="4654440" y="4229640"/>
            <a:ext cx="2968200" cy="2005920"/>
          </a:xfrm>
          <a:prstGeom prst="rect">
            <a:avLst/>
          </a:prstGeom>
          <a:noFill/>
          <a:ln w="0">
            <a:noFill/>
          </a:ln>
        </p:spPr>
      </p:pic>
      <p:sp>
        <p:nvSpPr>
          <p:cNvPr id="134" name="Textfeld 1"/>
          <p:cNvSpPr/>
          <p:nvPr/>
        </p:nvSpPr>
        <p:spPr>
          <a:xfrm>
            <a:off x="4154040" y="6444360"/>
            <a:ext cx="444924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https://education.nationalgeographic.org/resource/anthropocene/</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544CDAC4-18A1-4396-9A8D-83537C43B190}" type="slidenum">
              <a:r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en-GB" sz="4400" b="1" strike="noStrike" spc="-1" dirty="0">
                <a:solidFill>
                  <a:schemeClr val="dk1"/>
                </a:solidFill>
                <a:latin typeface="Calibri"/>
              </a:rPr>
              <a:t>Gambaran Perkuliahan</a:t>
            </a:r>
            <a:endParaRPr lang="en-GB" sz="4400" b="0" strike="noStrike" spc="-1" dirty="0">
              <a:solidFill>
                <a:srgbClr val="000000"/>
              </a:solidFill>
              <a:latin typeface="Calibri"/>
            </a:endParaRPr>
          </a:p>
        </p:txBody>
      </p:sp>
      <p:sp>
        <p:nvSpPr>
          <p:cNvPr id="63" name="PlaceHolder 2"/>
          <p:cNvSpPr>
            <a:spLocks noGrp="1"/>
          </p:cNvSpPr>
          <p:nvPr>
            <p:ph/>
          </p:nvPr>
        </p:nvSpPr>
        <p:spPr>
          <a:xfrm>
            <a:off x="838080" y="1825560"/>
            <a:ext cx="10514880" cy="4350600"/>
          </a:xfrm>
          <a:prstGeom prst="rect">
            <a:avLst/>
          </a:prstGeom>
          <a:noFill/>
          <a:ln w="0">
            <a:noFill/>
          </a:ln>
        </p:spPr>
        <p:txBody>
          <a:bodyPr lIns="91440" tIns="45720" rIns="91440" bIns="45720" anchor="t">
            <a:normAutofit fontScale="92500" lnSpcReduction="20000"/>
          </a:bodyPr>
          <a:lstStyle/>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Keberlanjutan dan konsep modern pembangunan berkelanjutan</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Teori dan landasan pendidikan untuk pembangunan berkelanjutan (ESD)</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Peraturan dan kebijakan nasional untuk ESD</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Peran literasi media ilmiah kritis untuk ESD</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Praktik terbaik ESD dari perspektif internasional</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Praktik terbaik ESD di negara kita</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Struktur inovatif untuk ESD dengan mitra informal dan nonformal</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Jaringan, jejaring, kemitraan sekolah sebagai bagian dari pengembangan sekolah</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Pengenalan dan perencanaan proyek siswa</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Pekerjaan proyek siswa</a:t>
            </a:r>
            <a:endParaRPr lang="en-GB" sz="28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800" b="0" strike="noStrike" spc="-1">
                <a:solidFill>
                  <a:schemeClr val="dk1"/>
                </a:solidFill>
                <a:latin typeface="Calibri"/>
              </a:rPr>
              <a:t>Presentasi publik dan refleksi tentang proyek siswa dan kursus</a:t>
            </a:r>
            <a:endParaRPr lang="en-GB" sz="2800" b="0" strike="noStrike" spc="-1">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65780" y="401236"/>
            <a:ext cx="1126692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dirty="0">
                <a:solidFill>
                  <a:schemeClr val="dk1"/>
                </a:solidFill>
                <a:latin typeface="Calibri"/>
              </a:rPr>
              <a:t>Antroposen</a:t>
            </a:r>
            <a:endParaRPr lang="en-GB" sz="3200" b="0" strike="noStrike" spc="-1" dirty="0">
              <a:solidFill>
                <a:srgbClr val="000000"/>
              </a:solidFill>
              <a:latin typeface="Calibri"/>
            </a:endParaRPr>
          </a:p>
        </p:txBody>
      </p:sp>
      <p:sp>
        <p:nvSpPr>
          <p:cNvPr id="136" name="Textfeld 1"/>
          <p:cNvSpPr/>
          <p:nvPr/>
        </p:nvSpPr>
        <p:spPr>
          <a:xfrm>
            <a:off x="4154040" y="6444360"/>
            <a:ext cx="444924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https://education.nationalgeographic.org/resource/anthropocene/</a:t>
            </a:r>
            <a:endParaRPr lang="en-GB" sz="1200" b="0" strike="noStrike" spc="-1">
              <a:solidFill>
                <a:srgbClr val="000000"/>
              </a:solidFill>
              <a:latin typeface="Calibri"/>
            </a:endParaRPr>
          </a:p>
        </p:txBody>
      </p:sp>
      <p:sp>
        <p:nvSpPr>
          <p:cNvPr id="137" name="Textfeld 2"/>
          <p:cNvSpPr/>
          <p:nvPr/>
        </p:nvSpPr>
        <p:spPr>
          <a:xfrm>
            <a:off x="465780" y="1204004"/>
            <a:ext cx="11260440" cy="475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id" sz="1800" b="0" strike="noStrike" spc="-1" dirty="0">
                <a:solidFill>
                  <a:schemeClr val="dk1"/>
                </a:solidFill>
                <a:latin typeface="Calibri"/>
              </a:rPr>
              <a:t>Sejarah bumi terbagi menjadi serangkaian hierarki potongan waktu yang lebih kecil, yang disebut skala waktu geologi.</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Unit-unit diklasifikasikan berdasarkan lapisan batuan Bumi, atau strata, dan fosil yang ditemukan di dalamnya.</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Secara resmi, zaman saat ini disebut Holosen, yang dimulai 11.700 tahun yang lalu setelah zaman es besar terakhir. Zaman Antroposen adalah satuan waktu geologi tidak resmi yang digunakan untuk menggambarkan periode terakhir dalam sejarah Bumi ketika aktivitas manusia mulai memberikan dampak signifikan terhadap iklim dan ekosistem planet ini. Kata Antroposen berasal dari kata Yunani </a:t>
            </a:r>
            <a:r>
              <a:rPr lang="id" sz="1800" b="0" i="1" strike="noStrike" spc="-1" dirty="0">
                <a:solidFill>
                  <a:schemeClr val="dk1"/>
                </a:solidFill>
                <a:latin typeface="Calibri"/>
              </a:rPr>
              <a:t>anthropo, </a:t>
            </a:r>
            <a:r>
              <a:rPr lang="id" sz="1800" b="0" strike="noStrike" spc="-1" dirty="0">
                <a:solidFill>
                  <a:schemeClr val="dk1"/>
                </a:solidFill>
                <a:latin typeface="Calibri"/>
              </a:rPr>
              <a:t>yang berarti "manusia," dan </a:t>
            </a:r>
            <a:r>
              <a:rPr lang="id" sz="1800" b="0" i="1" strike="noStrike" spc="-1" dirty="0">
                <a:solidFill>
                  <a:schemeClr val="dk1"/>
                </a:solidFill>
                <a:latin typeface="Calibri"/>
              </a:rPr>
              <a:t>cene, </a:t>
            </a:r>
            <a:r>
              <a:rPr lang="id" sz="1800" b="0" strike="noStrike" spc="-1" dirty="0">
                <a:solidFill>
                  <a:schemeClr val="dk1"/>
                </a:solidFill>
                <a:latin typeface="Calibri"/>
              </a:rPr>
              <a:t>yang berarti "baru," yang diciptakan dan dipopulerkan oleh ahli biologi Eugene Stormer dan ahli kimia Paul Crutzen pada tahun 2000.</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Istilah ini belum diadopsi secara resmi oleh International Union of Geological Sciences (IUGS), organisasi internasional yang menamai dan mendefinisikan kala. Pertanyaan utama yang perlu dijawab IUGS sebelum menyatakan Antroposen sebagai kala adalah apakah manusia telah mengubah sistem Bumi hingga tercermin dalam lapisan batuan.</a:t>
            </a:r>
            <a:endParaRPr lang="en-GB" sz="1800" b="0" strike="noStrike" spc="-1" dirty="0">
              <a:solidFill>
                <a:srgbClr val="000000"/>
              </a:solidFill>
              <a:latin typeface="Calibri"/>
            </a:endParaRPr>
          </a:p>
          <a:p>
            <a:pPr marL="285840" indent="-285840" defTabSz="914400">
              <a:lnSpc>
                <a:spcPct val="100000"/>
              </a:lnSpc>
              <a:buClr>
                <a:srgbClr val="000000"/>
              </a:buClr>
              <a:buFont typeface="Arial"/>
              <a:buChar char="•"/>
            </a:pPr>
            <a:r>
              <a:rPr lang="id" sz="1800" b="0" strike="noStrike" spc="-1" dirty="0">
                <a:solidFill>
                  <a:schemeClr val="dk1"/>
                </a:solidFill>
                <a:latin typeface="Calibri"/>
              </a:rPr>
              <a:t>Bagi mereka yang berpendapat bahwa Antroposen menggambarkan periode waktu geologis baru, pertanyaan selanjutnya adalah, kapan periode ini dimulai. Sebuah teori populer menyatakan bahwa periode ini dimulai pada awal Revolusi Industri tahun 1800-an, ketika aktivitas manusia berdampak besar pada karbon dan metana di atmosfer Bumi. Yang lain berpendapat bahwa awal Antroposen seharusnya terjadi pada tahun 1945. Ini adalah saat manusia menguji bom atom pertama, dan kemudian menjatuhkan bom atom di Hiroshima dan Nagasaki, Jepang. Partikel radioaktif yang dihasilkan terdeteksi dalam sampel tanah di seluruh dunia.</a:t>
            </a:r>
            <a:endParaRPr lang="en-GB" sz="1800" b="0" strike="noStrike" spc="-1" dirty="0">
              <a:solidFill>
                <a:srgbClr val="000000"/>
              </a:solidFill>
              <a:latin typeface="Calibri"/>
            </a:endParaRPr>
          </a:p>
          <a:p>
            <a:pPr defTabSz="914400">
              <a:lnSpc>
                <a:spcPct val="100000"/>
              </a:lnSpc>
            </a:pPr>
            <a:endParaRPr lang="en-GB" sz="1800" b="0" strike="noStrike" spc="-1" dirty="0">
              <a:solidFill>
                <a:srgbClr val="000000"/>
              </a:solidFill>
              <a:latin typeface="Calibri"/>
            </a:endParaRPr>
          </a:p>
        </p:txBody>
      </p:sp>
      <p:sp>
        <p:nvSpPr>
          <p:cNvPr id="3" name="PlaceHolder 2"/>
          <p:cNvSpPr>
            <a:spLocks noGrp="1"/>
          </p:cNvSpPr>
          <p:nvPr>
            <p:ph type="sldNum" idx="3"/>
          </p:nvPr>
        </p:nvSpPr>
        <p:spPr/>
        <p:txBody>
          <a:bodyPr/>
          <a:lstStyle/>
          <a:p>
            <a:fld id="{8902238B-4C3E-40CD-939C-39D1F402103A}" type="slidenum">
              <a:r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lnSpcReduction="10000"/>
          </a:bodyPr>
          <a:lstStyle/>
          <a:p>
            <a:pPr indent="0" algn="ctr" defTabSz="914400">
              <a:lnSpc>
                <a:spcPct val="90000"/>
              </a:lnSpc>
              <a:buNone/>
              <a:tabLst>
                <a:tab pos="0" algn="l"/>
              </a:tabLst>
            </a:pPr>
            <a:r>
              <a:rPr lang="id" sz="4400" b="1" strike="noStrike" spc="-1">
                <a:solidFill>
                  <a:srgbClr val="025952"/>
                </a:solidFill>
                <a:latin typeface="Calibri"/>
              </a:rPr>
              <a:t>Model pembangunan berkelanjutan</a:t>
            </a:r>
            <a:br>
              <a:rPr sz="4400"/>
            </a:br>
            <a:endParaRPr lang="en-GB" sz="4400" b="0" strike="noStrike" spc="-1">
              <a:solidFill>
                <a:srgbClr val="000000"/>
              </a:solidFill>
              <a:latin typeface="Calibri"/>
            </a:endParaRPr>
          </a:p>
        </p:txBody>
      </p:sp>
      <p:sp>
        <p:nvSpPr>
          <p:cNvPr id="139" name="Untertitel 2"/>
          <p:cNvSpPr/>
          <p:nvPr/>
        </p:nvSpPr>
        <p:spPr>
          <a:xfrm>
            <a:off x="1523880" y="3602160"/>
            <a:ext cx="9143280" cy="165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defTabSz="914400">
              <a:lnSpc>
                <a:spcPct val="90000"/>
              </a:lnSpc>
              <a:spcBef>
                <a:spcPts val="1001"/>
              </a:spcBef>
              <a:tabLst>
                <a:tab pos="0" algn="l"/>
              </a:tabLst>
            </a:pPr>
            <a:r>
              <a:rPr lang="en-GB" sz="2800" b="0" strike="noStrike" spc="-1" dirty="0">
                <a:solidFill>
                  <a:srgbClr val="025952"/>
                </a:solidFill>
                <a:latin typeface="Calibri"/>
              </a:rPr>
              <a:t>B</a:t>
            </a:r>
            <a:r>
              <a:rPr lang="id" sz="2800" b="0" strike="noStrike" spc="-1" dirty="0">
                <a:solidFill>
                  <a:srgbClr val="025952"/>
                </a:solidFill>
                <a:latin typeface="Calibri"/>
              </a:rPr>
              <a:t>ahan </a:t>
            </a:r>
            <a:r>
              <a:rPr lang="en-GB" sz="2800" b="0" strike="noStrike" spc="-1" dirty="0" err="1">
                <a:solidFill>
                  <a:srgbClr val="025952"/>
                </a:solidFill>
                <a:latin typeface="Calibri"/>
              </a:rPr>
              <a:t>baku</a:t>
            </a:r>
            <a:r>
              <a:rPr lang="en-GB" sz="2800" b="0" strike="noStrike" spc="-1" dirty="0">
                <a:solidFill>
                  <a:srgbClr val="025952"/>
                </a:solidFill>
                <a:latin typeface="Calibri"/>
              </a:rPr>
              <a:t> </a:t>
            </a:r>
            <a:r>
              <a:rPr lang="en-GB" sz="2800" b="0" strike="noStrike" spc="-1" dirty="0" err="1">
                <a:solidFill>
                  <a:srgbClr val="025952"/>
                </a:solidFill>
                <a:latin typeface="Calibri"/>
              </a:rPr>
              <a:t>kimia</a:t>
            </a:r>
            <a:r>
              <a:rPr lang="id" sz="2800" b="0" strike="noStrike" spc="-1" dirty="0">
                <a:solidFill>
                  <a:srgbClr val="025952"/>
                </a:solidFill>
                <a:latin typeface="Calibri"/>
              </a:rPr>
              <a:t> </a:t>
            </a:r>
            <a:r>
              <a:rPr lang="en-GB" sz="2800" b="0" strike="noStrike" spc="-1" dirty="0" err="1">
                <a:solidFill>
                  <a:srgbClr val="025952"/>
                </a:solidFill>
                <a:latin typeface="Calibri"/>
              </a:rPr>
              <a:t>kritis</a:t>
            </a:r>
            <a:r>
              <a:rPr lang="id" sz="2800" b="0" strike="noStrike" spc="-1" dirty="0">
                <a:solidFill>
                  <a:srgbClr val="025952"/>
                </a:solidFill>
                <a:latin typeface="Calibri"/>
              </a:rPr>
              <a:t> (pandangan Eropa)</a:t>
            </a:r>
            <a:endParaRPr lang="en-GB" sz="2800" b="0" strike="noStrike" spc="-1" dirty="0">
              <a:solidFill>
                <a:srgbClr val="000000"/>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2746800" y="556920"/>
            <a:ext cx="8228880" cy="99936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200" b="1" strike="noStrike" spc="-1">
                <a:solidFill>
                  <a:schemeClr val="dk1"/>
                </a:solidFill>
                <a:latin typeface="Calibri"/>
              </a:rPr>
              <a:t>Kebutuhan Uni Eropa akan bahan baku penting</a:t>
            </a:r>
            <a:endParaRPr lang="en-GB" sz="3200" b="0" strike="noStrike" spc="-1">
              <a:solidFill>
                <a:srgbClr val="000000"/>
              </a:solidFill>
              <a:latin typeface="Calibri"/>
            </a:endParaRPr>
          </a:p>
        </p:txBody>
      </p:sp>
      <p:sp>
        <p:nvSpPr>
          <p:cNvPr id="141" name="Textfeld 2"/>
          <p:cNvSpPr/>
          <p:nvPr/>
        </p:nvSpPr>
        <p:spPr>
          <a:xfrm>
            <a:off x="644400" y="1959480"/>
            <a:ext cx="10857960" cy="191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2400" b="0" strike="noStrike" spc="-1">
                <a:solidFill>
                  <a:schemeClr val="dk1"/>
                </a:solidFill>
                <a:latin typeface="Calibri"/>
              </a:rPr>
              <a:t>Definisi:</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defTabSz="914400">
              <a:lnSpc>
                <a:spcPct val="100000"/>
              </a:lnSpc>
            </a:pPr>
            <a:r>
              <a:rPr lang="id" sz="2400" b="0" strike="noStrike" spc="-1">
                <a:solidFill>
                  <a:schemeClr val="dk1"/>
                </a:solidFill>
                <a:latin typeface="Calibri"/>
              </a:rPr>
              <a:t>Bahan Baku Kritis (CRM) adalah bahan baku yang penting secara ekonomi dan strategis bagi perekonomian Eropa, tetapi memiliki risiko tinggi terkait dengan pasokannya.</a:t>
            </a:r>
            <a:endParaRPr lang="en-GB" sz="2400" b="0" strike="noStrike" spc="-1">
              <a:solidFill>
                <a:srgbClr val="000000"/>
              </a:solidFill>
              <a:latin typeface="Calibri"/>
            </a:endParaRPr>
          </a:p>
        </p:txBody>
      </p:sp>
      <p:sp>
        <p:nvSpPr>
          <p:cNvPr id="142" name="Textfeld 3"/>
          <p:cNvSpPr/>
          <p:nvPr/>
        </p:nvSpPr>
        <p:spPr>
          <a:xfrm>
            <a:off x="1176120" y="6392160"/>
            <a:ext cx="735588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https://single-market-economy.ec.europa.eu/sektor/bahan-mentah/area-minat-khusus/bahan-mentah-kritis_en</a:t>
            </a:r>
            <a:endParaRPr lang="en-GB" sz="1200" b="0" strike="noStrike" spc="-1">
              <a:solidFill>
                <a:srgbClr val="000000"/>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2746800" y="556920"/>
            <a:ext cx="8228880" cy="99936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200" b="1" strike="noStrike" spc="-1" dirty="0">
                <a:solidFill>
                  <a:schemeClr val="dk1"/>
                </a:solidFill>
                <a:latin typeface="Calibri"/>
              </a:rPr>
              <a:t>Kebutuhan Uni Eropa akan bahan baku </a:t>
            </a:r>
            <a:r>
              <a:rPr lang="en-GB" sz="3200" b="1" strike="noStrike" spc="-1" dirty="0" err="1">
                <a:solidFill>
                  <a:schemeClr val="dk1"/>
                </a:solidFill>
                <a:latin typeface="Calibri"/>
              </a:rPr>
              <a:t>kritis</a:t>
            </a:r>
            <a:endParaRPr lang="en-GB" sz="3200" b="0" strike="noStrike" spc="-1" dirty="0">
              <a:solidFill>
                <a:srgbClr val="000000"/>
              </a:solidFill>
              <a:latin typeface="Calibri"/>
            </a:endParaRPr>
          </a:p>
        </p:txBody>
      </p:sp>
      <p:pic>
        <p:nvPicPr>
          <p:cNvPr id="144" name="Grafik 1"/>
          <p:cNvPicPr/>
          <p:nvPr/>
        </p:nvPicPr>
        <p:blipFill>
          <a:blip r:embed="rId2"/>
          <a:stretch/>
        </p:blipFill>
        <p:spPr>
          <a:xfrm>
            <a:off x="1476720" y="1713600"/>
            <a:ext cx="8592840" cy="4399920"/>
          </a:xfrm>
          <a:prstGeom prst="rect">
            <a:avLst/>
          </a:prstGeom>
          <a:noFill/>
          <a:ln w="0">
            <a:noFill/>
          </a:ln>
        </p:spPr>
      </p:pic>
      <p:sp>
        <p:nvSpPr>
          <p:cNvPr id="145" name="Textfeld 3"/>
          <p:cNvSpPr/>
          <p:nvPr/>
        </p:nvSpPr>
        <p:spPr>
          <a:xfrm>
            <a:off x="1176120" y="6392160"/>
            <a:ext cx="735588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https://single-market-economy.ec.europa.eu/sektor/bahan-mentah/area-minat-khusus/bahan-mentah-kritis_en</a:t>
            </a:r>
            <a:endParaRPr lang="en-GB" sz="1200" b="0" strike="noStrike" spc="-1">
              <a:solidFill>
                <a:srgbClr val="000000"/>
              </a:solidFill>
              <a:latin typeface="Calibri"/>
            </a:endParaRPr>
          </a:p>
        </p:txBody>
      </p:sp>
      <p:sp>
        <p:nvSpPr>
          <p:cNvPr id="146" name="Textfeld 2"/>
          <p:cNvSpPr/>
          <p:nvPr/>
        </p:nvSpPr>
        <p:spPr>
          <a:xfrm>
            <a:off x="3400200" y="1342440"/>
            <a:ext cx="47451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Ketergantungan Uni Eropa pada pemasok bahan baku</a:t>
            </a:r>
            <a:endParaRPr lang="en-GB" sz="1800" b="0" strike="noStrike" spc="-1">
              <a:solidFill>
                <a:srgbClr val="000000"/>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feld 5"/>
          <p:cNvSpPr/>
          <p:nvPr/>
        </p:nvSpPr>
        <p:spPr>
          <a:xfrm>
            <a:off x="1919520" y="1726560"/>
            <a:ext cx="8085600" cy="411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buClr>
                <a:srgbClr val="000000"/>
              </a:buClr>
              <a:buFont typeface="OpenSymbol"/>
              <a:buChar char="-"/>
            </a:pPr>
            <a:r>
              <a:rPr lang="id" sz="2400" b="0" strike="noStrike" spc="-1">
                <a:solidFill>
                  <a:schemeClr val="dk1"/>
                </a:solidFill>
                <a:latin typeface="Calibri"/>
              </a:rPr>
              <a:t>Laporan yang dikeluarkan oleh UE setiap 3 tahun sejak 2011</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OpenSymbol"/>
              <a:buChar char="-"/>
            </a:pPr>
            <a:r>
              <a:rPr lang="id" sz="2400" b="0" strike="noStrike" spc="-1">
                <a:solidFill>
                  <a:schemeClr val="dk1"/>
                </a:solidFill>
                <a:latin typeface="Calibri"/>
              </a:rPr>
              <a:t>Analisis bahan baku yang mempunyai nilai ekonomis tinggi dan pada saat yang sama mempunyai risiko pasokan tertentu</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OpenSymbol"/>
              <a:buChar char="-"/>
            </a:pPr>
            <a:r>
              <a:rPr lang="id" sz="2400" b="0" strike="noStrike" spc="-1">
                <a:solidFill>
                  <a:schemeClr val="dk1"/>
                </a:solidFill>
                <a:latin typeface="Calibri"/>
              </a:rPr>
              <a:t>2011: 14 bahan atau kelompok bahan</a:t>
            </a:r>
            <a:endParaRPr lang="en-GB" sz="2400" b="0" strike="noStrike" spc="-1">
              <a:solidFill>
                <a:srgbClr val="000000"/>
              </a:solidFill>
              <a:latin typeface="Calibri"/>
            </a:endParaRPr>
          </a:p>
          <a:p>
            <a:pPr marL="343080" indent="-343080" defTabSz="914400">
              <a:lnSpc>
                <a:spcPct val="100000"/>
              </a:lnSpc>
              <a:buClr>
                <a:srgbClr val="000000"/>
              </a:buClr>
              <a:buFont typeface="OpenSymbol"/>
              <a:buChar char="-"/>
            </a:pPr>
            <a:r>
              <a:rPr lang="id" sz="2400" b="0" strike="noStrike" spc="-1">
                <a:solidFill>
                  <a:schemeClr val="dk1"/>
                </a:solidFill>
                <a:latin typeface="Calibri"/>
              </a:rPr>
              <a:t>2014: 20 bahan atau kelompok bahan</a:t>
            </a:r>
            <a:endParaRPr lang="en-GB" sz="2400" b="0" strike="noStrike" spc="-1">
              <a:solidFill>
                <a:srgbClr val="000000"/>
              </a:solidFill>
              <a:latin typeface="Calibri"/>
            </a:endParaRPr>
          </a:p>
          <a:p>
            <a:pPr marL="343080" indent="-343080" defTabSz="914400">
              <a:lnSpc>
                <a:spcPct val="100000"/>
              </a:lnSpc>
              <a:buClr>
                <a:srgbClr val="000000"/>
              </a:buClr>
              <a:buFont typeface="OpenSymbol"/>
              <a:buChar char="-"/>
            </a:pPr>
            <a:r>
              <a:rPr lang="id" sz="2400" b="0" strike="noStrike" spc="-1">
                <a:solidFill>
                  <a:schemeClr val="dk1"/>
                </a:solidFill>
                <a:latin typeface="Calibri"/>
              </a:rPr>
              <a:t>2017: 27 bahan atau kelompok bahan</a:t>
            </a:r>
            <a:endParaRPr lang="en-GB" sz="2400" b="0" strike="noStrike" spc="-1">
              <a:solidFill>
                <a:srgbClr val="000000"/>
              </a:solidFill>
              <a:latin typeface="Calibri"/>
            </a:endParaRPr>
          </a:p>
          <a:p>
            <a:pPr marL="343080" indent="-343080" defTabSz="914400">
              <a:lnSpc>
                <a:spcPct val="100000"/>
              </a:lnSpc>
              <a:buClr>
                <a:srgbClr val="000000"/>
              </a:buClr>
              <a:buFont typeface="OpenSymbol"/>
              <a:buChar char="-"/>
            </a:pPr>
            <a:r>
              <a:rPr lang="id" sz="2400" b="0" strike="noStrike" spc="-1">
                <a:solidFill>
                  <a:schemeClr val="dk1"/>
                </a:solidFill>
                <a:latin typeface="Calibri"/>
              </a:rPr>
              <a:t>2020: 30 bahan atau kelompok bahan dengan lebih dari 40 bahan tunggal</a:t>
            </a:r>
            <a:endParaRPr lang="en-GB" sz="2400" b="0" strike="noStrike" spc="-1">
              <a:solidFill>
                <a:srgbClr val="000000"/>
              </a:solidFill>
              <a:latin typeface="Calibri"/>
            </a:endParaRPr>
          </a:p>
        </p:txBody>
      </p:sp>
      <p:sp>
        <p:nvSpPr>
          <p:cNvPr id="148" name="PlaceHolder 1"/>
          <p:cNvSpPr>
            <a:spLocks noGrp="1"/>
          </p:cNvSpPr>
          <p:nvPr>
            <p:ph type="title"/>
          </p:nvPr>
        </p:nvSpPr>
        <p:spPr>
          <a:xfrm>
            <a:off x="2746800" y="556920"/>
            <a:ext cx="8228880" cy="99936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200" b="1" strike="noStrike" spc="-1" dirty="0">
                <a:solidFill>
                  <a:schemeClr val="dk1"/>
                </a:solidFill>
                <a:latin typeface="Calibri"/>
              </a:rPr>
              <a:t>Kebutuhan Uni Eropa akan bahan baku </a:t>
            </a:r>
            <a:r>
              <a:rPr lang="en-GB" sz="3200" b="1" strike="noStrike" spc="-1" dirty="0" err="1">
                <a:solidFill>
                  <a:schemeClr val="dk1"/>
                </a:solidFill>
                <a:latin typeface="Calibri"/>
              </a:rPr>
              <a:t>kritis</a:t>
            </a:r>
            <a:endParaRPr lang="en-GB" sz="3200" b="0" strike="noStrike" spc="-1" dirty="0">
              <a:solidFill>
                <a:srgbClr val="000000"/>
              </a:solidFill>
              <a:latin typeface="Calibri"/>
            </a:endParaRPr>
          </a:p>
        </p:txBody>
      </p:sp>
      <p:sp>
        <p:nvSpPr>
          <p:cNvPr id="149" name="Textfeld 6"/>
          <p:cNvSpPr/>
          <p:nvPr/>
        </p:nvSpPr>
        <p:spPr>
          <a:xfrm>
            <a:off x="1176120" y="6392160"/>
            <a:ext cx="735588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https://single-market-economy.ec.europa.eu/sektor/bahan-mentah/area-minat-khusus/bahan-mentah-kritis_en</a:t>
            </a:r>
            <a:endParaRPr lang="en-GB" sz="1200" b="0" strike="noStrike" spc="-1">
              <a:solidFill>
                <a:srgbClr val="000000"/>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2" descr="Raw Materials Information System"/>
          <p:cNvPicPr/>
          <p:nvPr/>
        </p:nvPicPr>
        <p:blipFill>
          <a:blip r:embed="rId2"/>
          <a:stretch/>
        </p:blipFill>
        <p:spPr>
          <a:xfrm>
            <a:off x="1683360" y="1131120"/>
            <a:ext cx="7632000" cy="5224320"/>
          </a:xfrm>
          <a:prstGeom prst="rect">
            <a:avLst/>
          </a:prstGeom>
          <a:noFill/>
          <a:ln w="0">
            <a:noFill/>
          </a:ln>
        </p:spPr>
      </p:pic>
      <p:sp>
        <p:nvSpPr>
          <p:cNvPr id="151" name="PlaceHolder 1"/>
          <p:cNvSpPr>
            <a:spLocks noGrp="1"/>
          </p:cNvSpPr>
          <p:nvPr>
            <p:ph type="title"/>
          </p:nvPr>
        </p:nvSpPr>
        <p:spPr>
          <a:xfrm>
            <a:off x="2746800" y="556920"/>
            <a:ext cx="8228880" cy="99936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200" b="1" strike="noStrike" spc="-1">
                <a:solidFill>
                  <a:schemeClr val="dk1"/>
                </a:solidFill>
                <a:latin typeface="Calibri"/>
              </a:rPr>
              <a:t>Kebutuhan Uni Eropa akan bahan baku penting</a:t>
            </a:r>
            <a:endParaRPr lang="en-GB" sz="3200" b="0" strike="noStrike" spc="-1">
              <a:solidFill>
                <a:srgbClr val="000000"/>
              </a:solidFill>
              <a:latin typeface="Calibri"/>
            </a:endParaRPr>
          </a:p>
        </p:txBody>
      </p:sp>
      <p:sp>
        <p:nvSpPr>
          <p:cNvPr id="152" name="Textfeld 5"/>
          <p:cNvSpPr/>
          <p:nvPr/>
        </p:nvSpPr>
        <p:spPr>
          <a:xfrm>
            <a:off x="1176120" y="6392160"/>
            <a:ext cx="735588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https://single-market-economy.ec.europa.eu/sektor/bahan-mentah/area-minat-khusus/bahan-mentah-kritis_en</a:t>
            </a:r>
            <a:endParaRPr lang="en-GB" sz="1200" b="0" strike="noStrike" spc="-1">
              <a:solidFill>
                <a:srgbClr val="000000"/>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rgbClr val="025952"/>
                </a:solidFill>
                <a:latin typeface="Calibri"/>
              </a:rPr>
              <a:t>Pencarian kebijakan nasional</a:t>
            </a:r>
            <a:endParaRPr lang="en-GB" sz="4400" b="0" strike="noStrike" spc="-1">
              <a:solidFill>
                <a:srgbClr val="000000"/>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id" sz="4400" b="1" strike="noStrike" spc="-1" dirty="0">
                <a:solidFill>
                  <a:srgbClr val="FF0000"/>
                </a:solidFill>
                <a:latin typeface="Calibri"/>
              </a:rPr>
              <a:t>Telusuri internet tentang warisan kebijakan nasional untuk pembangunan berkelanjutan dan implementasi SDGs. </a:t>
            </a:r>
            <a:br>
              <a:rPr sz="4400" dirty="0"/>
            </a:br>
            <a:br>
              <a:rPr sz="4400" dirty="0"/>
            </a:br>
            <a:r>
              <a:rPr lang="id" sz="2200" b="1" strike="noStrike" spc="-1" dirty="0">
                <a:solidFill>
                  <a:schemeClr val="dk1"/>
                </a:solidFill>
                <a:latin typeface="Calibri"/>
              </a:rPr>
              <a:t>Disarankan untuk mengumpulkan dan mendiskusikan temuan siswa melalui Padlet dengan topik yang telah ditentukan ( </a:t>
            </a:r>
            <a:r>
              <a:rPr lang="id" sz="2200" b="1" u="sng" strike="noStrike" spc="-1" dirty="0">
                <a:solidFill>
                  <a:schemeClr val="dk1"/>
                </a:solidFill>
                <a:uFillTx/>
                <a:latin typeface="Calibri"/>
                <a:hlinkClick r:id="rId2"/>
              </a:rPr>
              <a:t>https://padlet.com/ </a:t>
            </a:r>
            <a:r>
              <a:rPr lang="id" sz="2200" b="1" strike="noStrike" spc="-1" dirty="0">
                <a:solidFill>
                  <a:schemeClr val="dk1"/>
                </a:solidFill>
                <a:latin typeface="Calibri"/>
              </a:rPr>
              <a:t>).</a:t>
            </a:r>
            <a:endParaRPr lang="en-GB" sz="2200" b="0" strike="noStrike" spc="-1" dirty="0">
              <a:solidFill>
                <a:srgbClr val="000000"/>
              </a:solidFill>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rgbClr val="025952"/>
                </a:solidFill>
                <a:latin typeface="Calibri"/>
              </a:rPr>
              <a:t>Pertanyaan dan diskusi</a:t>
            </a:r>
            <a:endParaRPr lang="en-GB" sz="4400" b="0" strike="noStrike" spc="-1">
              <a:solidFill>
                <a:srgbClr val="000000"/>
              </a:solidFill>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feld 5"/>
          <p:cNvSpPr/>
          <p:nvPr/>
        </p:nvSpPr>
        <p:spPr>
          <a:xfrm>
            <a:off x="665640" y="1395720"/>
            <a:ext cx="808560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2"/>
              </a:rPr>
              <a:t>https://sdgs.un.org/tujuan</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3"/>
              </a:rPr>
              <a:t>https://www.stockholmresilience.org/penelitian/batas-planet.html</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3"/>
              </a:rPr>
              <a:t>https://www.stockholmresilience.org/penelitian/batas-planet.html</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4"/>
              </a:rPr>
              <a:t>https://education.nationalgeographic.org/resource/anthropocene</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5"/>
              </a:rPr>
              <a:t>https://single-market-economy.ec.europa.eu/sektor/bahan-mentah/area-minat-khusus/bahan-mentah-kritis_en</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p:txBody>
      </p:sp>
      <p:sp>
        <p:nvSpPr>
          <p:cNvPr id="157" name="PlaceHolder 1"/>
          <p:cNvSpPr>
            <a:spLocks noGrp="1"/>
          </p:cNvSpPr>
          <p:nvPr>
            <p:ph type="title"/>
          </p:nvPr>
        </p:nvSpPr>
        <p:spPr>
          <a:xfrm>
            <a:off x="2746800" y="556920"/>
            <a:ext cx="8228880" cy="99936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200" b="1" strike="noStrike" spc="-1">
                <a:solidFill>
                  <a:schemeClr val="dk1"/>
                </a:solidFill>
                <a:latin typeface="Calibri"/>
              </a:rPr>
              <a:t>Sumber daya daring untuk membaca</a:t>
            </a:r>
            <a:endParaRPr lang="en-GB" sz="3200" b="0" strike="noStrike" spc="-1">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rmAutofit lnSpcReduction="10000"/>
          </a:bodyPr>
          <a:lstStyle/>
          <a:p>
            <a:pPr indent="0" algn="ctr" defTabSz="914400">
              <a:lnSpc>
                <a:spcPct val="90000"/>
              </a:lnSpc>
              <a:buNone/>
              <a:tabLst>
                <a:tab pos="0" algn="l"/>
              </a:tabLst>
            </a:pPr>
            <a:r>
              <a:rPr lang="id" sz="6000" b="1" strike="noStrike" spc="-1">
                <a:solidFill>
                  <a:srgbClr val="025952"/>
                </a:solidFill>
                <a:latin typeface="Calibri"/>
              </a:rPr>
              <a:t>Keberlanjutan dan konsep pembangunan berkelanjutan kontemporer</a:t>
            </a:r>
            <a:endParaRPr lang="en-GB" sz="6000" b="0" strike="noStrike" spc="-1">
              <a:solidFill>
                <a:srgbClr val="000000"/>
              </a:solidFill>
              <a:latin typeface="Calibri"/>
            </a:endParaRPr>
          </a:p>
        </p:txBody>
      </p:sp>
      <p:sp>
        <p:nvSpPr>
          <p:cNvPr id="65" name="PlaceHolder 2"/>
          <p:cNvSpPr>
            <a:spLocks noGrp="1"/>
          </p:cNvSpPr>
          <p:nvPr>
            <p:ph type="subTitle"/>
          </p:nvPr>
        </p:nvSpPr>
        <p:spPr>
          <a:xfrm>
            <a:off x="1523880" y="3602160"/>
            <a:ext cx="9143280" cy="1654920"/>
          </a:xfrm>
          <a:prstGeom prst="rect">
            <a:avLst/>
          </a:prstGeom>
          <a:noFill/>
          <a:ln w="0">
            <a:noFill/>
          </a:ln>
        </p:spPr>
        <p:txBody>
          <a:bodyPr lIns="91440" tIns="45720" rIns="91440" bIns="45720" anchor="t">
            <a:noAutofit/>
          </a:bodyPr>
          <a:lstStyle/>
          <a:p>
            <a:pPr indent="0" algn="ctr" defTabSz="914400">
              <a:lnSpc>
                <a:spcPct val="90000"/>
              </a:lnSpc>
              <a:spcBef>
                <a:spcPts val="1001"/>
              </a:spcBef>
              <a:buNone/>
              <a:tabLst>
                <a:tab pos="0" algn="l"/>
              </a:tabLst>
            </a:pPr>
            <a:r>
              <a:rPr lang="id" sz="2400" b="0" strike="noStrike" spc="-1">
                <a:solidFill>
                  <a:srgbClr val="025952"/>
                </a:solidFill>
                <a:latin typeface="Calibri"/>
              </a:rPr>
              <a:t>Sebuah pengantar</a:t>
            </a:r>
            <a:endParaRPr lang="en-GB" sz="240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en-GB" sz="4400" b="1" strike="noStrike" spc="-1" dirty="0">
                <a:solidFill>
                  <a:srgbClr val="FF0000"/>
                </a:solidFill>
                <a:latin typeface="Calibri"/>
              </a:rPr>
              <a:t>A</a:t>
            </a:r>
            <a:r>
              <a:rPr lang="id" sz="4400" b="1" strike="noStrike" spc="-1" dirty="0">
                <a:solidFill>
                  <a:srgbClr val="FF0000"/>
                </a:solidFill>
                <a:latin typeface="Calibri"/>
              </a:rPr>
              <a:t>pa yang Anda </a:t>
            </a:r>
            <a:r>
              <a:rPr lang="en-GB" sz="4400" b="1" strike="noStrike" spc="-1" dirty="0" err="1">
                <a:solidFill>
                  <a:srgbClr val="FF0000"/>
                </a:solidFill>
                <a:latin typeface="Calibri"/>
              </a:rPr>
              <a:t>ketahui</a:t>
            </a:r>
            <a:r>
              <a:rPr lang="id" sz="4400" b="1" strike="noStrike" spc="-1" dirty="0">
                <a:solidFill>
                  <a:srgbClr val="FF0000"/>
                </a:solidFill>
                <a:latin typeface="Calibri"/>
              </a:rPr>
              <a:t> ketika mendengar istilah keberlanjutan atau pembangunan berkelanjutan? </a:t>
            </a:r>
            <a:br>
              <a:rPr sz="4400" dirty="0"/>
            </a:br>
            <a:br>
              <a:rPr sz="4400" dirty="0"/>
            </a:br>
            <a:r>
              <a:rPr lang="id" sz="2200" b="1" strike="noStrike" spc="-1" dirty="0">
                <a:solidFill>
                  <a:schemeClr val="dk1"/>
                </a:solidFill>
                <a:latin typeface="Calibri"/>
              </a:rPr>
              <a:t>Disarankan untuk mengumpulkan dan mendiskusikan melalui Mentimeter Word Cloud ( </a:t>
            </a:r>
            <a:r>
              <a:rPr lang="id" sz="2200" b="1" u="sng" strike="noStrike" spc="-1" dirty="0">
                <a:solidFill>
                  <a:schemeClr val="dk1"/>
                </a:solidFill>
                <a:uFillTx/>
                <a:latin typeface="Calibri"/>
                <a:hlinkClick r:id="rId2"/>
              </a:rPr>
              <a:t>https://www.mentimeter.com/features/word-cloud </a:t>
            </a:r>
            <a:r>
              <a:rPr lang="id" sz="2200" b="1" strike="noStrike" spc="-1" dirty="0">
                <a:solidFill>
                  <a:schemeClr val="dk1"/>
                </a:solidFill>
                <a:latin typeface="Calibri"/>
              </a:rPr>
              <a:t>).</a:t>
            </a:r>
            <a:endParaRPr lang="en-GB" sz="2200" b="0" strike="noStrike" spc="-1" dirty="0">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Konsep keberlanjutan kontemporer</a:t>
            </a:r>
            <a:endParaRPr lang="en-GB" sz="4400" b="0" strike="noStrike" spc="-1">
              <a:solidFill>
                <a:srgbClr val="000000"/>
              </a:solidFill>
              <a:latin typeface="Calibri"/>
            </a:endParaRPr>
          </a:p>
        </p:txBody>
      </p:sp>
      <p:sp>
        <p:nvSpPr>
          <p:cNvPr id="68" name="PlaceHolder 2"/>
          <p:cNvSpPr>
            <a:spLocks noGrp="1"/>
          </p:cNvSpPr>
          <p:nvPr>
            <p:ph/>
          </p:nvPr>
        </p:nvSpPr>
        <p:spPr>
          <a:xfrm>
            <a:off x="838080" y="1825560"/>
            <a:ext cx="1051488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d" sz="2400" b="0" strike="noStrike" spc="-1">
                <a:solidFill>
                  <a:schemeClr val="dk1"/>
                </a:solidFill>
                <a:latin typeface="Calibri"/>
              </a:rPr>
              <a:t>Definisi keberlanjutan dan pembangunan berkelanjutan</a:t>
            </a:r>
            <a:endParaRPr lang="en-GB" sz="2400" b="0" strike="noStrike" spc="-1">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400" b="0" strike="noStrike" spc="-1">
                <a:solidFill>
                  <a:schemeClr val="dk1"/>
                </a:solidFill>
                <a:latin typeface="Calibri"/>
              </a:rPr>
              <a:t>Konsep dan model pembangunan berkelanjutan</a:t>
            </a:r>
            <a:endParaRPr lang="en-GB" sz="24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a:solidFill>
                  <a:schemeClr val="dk1"/>
                </a:solidFill>
                <a:latin typeface="Calibri"/>
              </a:rPr>
              <a:t>Dimensi keberlanjutan</a:t>
            </a:r>
            <a:endParaRPr lang="en-GB" sz="20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a:solidFill>
                  <a:schemeClr val="dk1"/>
                </a:solidFill>
                <a:latin typeface="Calibri"/>
              </a:rPr>
              <a:t>Tujuan Pembangunan Berkelanjutan (SDGs)</a:t>
            </a:r>
            <a:endParaRPr lang="en-GB" sz="20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a:solidFill>
                  <a:schemeClr val="dk1"/>
                </a:solidFill>
                <a:latin typeface="Calibri"/>
              </a:rPr>
              <a:t>Konsep batas planet</a:t>
            </a:r>
            <a:endParaRPr lang="en-GB" sz="20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a:solidFill>
                  <a:schemeClr val="dk1"/>
                </a:solidFill>
                <a:latin typeface="Calibri"/>
              </a:rPr>
              <a:t>Antroposen</a:t>
            </a:r>
            <a:endParaRPr lang="en-GB" sz="20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a:solidFill>
                  <a:schemeClr val="dk1"/>
                </a:solidFill>
                <a:latin typeface="Calibri"/>
              </a:rPr>
              <a:t>Konsep bahan baku kritis (pandangan Eropa)</a:t>
            </a:r>
            <a:endParaRPr lang="en-GB" sz="20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400" b="0" strike="noStrike" spc="-1">
                <a:solidFill>
                  <a:schemeClr val="dk1"/>
                </a:solidFill>
                <a:latin typeface="Calibri"/>
              </a:rPr>
              <a:t>Pencarian kebijakan nasional</a:t>
            </a:r>
            <a:endParaRPr lang="en-GB" sz="24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400" b="0" strike="noStrike" spc="-1">
                <a:solidFill>
                  <a:schemeClr val="dk1"/>
                </a:solidFill>
                <a:latin typeface="Calibri"/>
              </a:rPr>
              <a:t>Pertanyaan dan diskusi</a:t>
            </a:r>
            <a:endParaRPr lang="en-GB" sz="2400" b="0" strike="noStrike" spc="-1">
              <a:solidFill>
                <a:srgbClr val="000000"/>
              </a:solidFill>
              <a:latin typeface="Calibri"/>
            </a:endParaRPr>
          </a:p>
          <a:p>
            <a:pPr indent="0" defTabSz="914400">
              <a:lnSpc>
                <a:spcPct val="90000"/>
              </a:lnSpc>
              <a:spcBef>
                <a:spcPts val="499"/>
              </a:spcBef>
              <a:buNone/>
              <a:tabLst>
                <a:tab pos="0" algn="l"/>
              </a:tabLst>
            </a:pPr>
            <a:endParaRPr lang="en-GB" sz="24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fontScale="77500" lnSpcReduction="20000"/>
          </a:bodyPr>
          <a:lstStyle/>
          <a:p>
            <a:pPr indent="0" algn="ctr" defTabSz="914400">
              <a:lnSpc>
                <a:spcPct val="90000"/>
              </a:lnSpc>
              <a:buNone/>
              <a:tabLst>
                <a:tab pos="0" algn="l"/>
              </a:tabLst>
            </a:pPr>
            <a:r>
              <a:rPr lang="id" sz="4400" b="1" strike="noStrike" spc="-1">
                <a:solidFill>
                  <a:srgbClr val="025952"/>
                </a:solidFill>
                <a:latin typeface="Calibri"/>
              </a:rPr>
              <a:t>Definisi keberlanjutan dan pembangunan berkelanjutan</a:t>
            </a:r>
            <a:br>
              <a:rPr sz="4400"/>
            </a:br>
            <a:endParaRPr lang="en-GB" sz="4400" b="0" strike="noStrike" spc="-1">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p:nvPr>
        </p:nvSpPr>
        <p:spPr>
          <a:xfrm>
            <a:off x="304920" y="1917000"/>
            <a:ext cx="9970560" cy="4352760"/>
          </a:xfrm>
          <a:prstGeom prst="rect">
            <a:avLst/>
          </a:prstGeom>
          <a:noFill/>
          <a:ln w="0">
            <a:noFill/>
          </a:ln>
        </p:spPr>
        <p:txBody>
          <a:bodyPr lIns="91440" tIns="45720" rIns="91440" bIns="45720" anchor="t">
            <a:normAutofit/>
          </a:bodyPr>
          <a:lstStyle/>
          <a:p>
            <a:pPr marL="272880" indent="-272880" defTabSz="914400">
              <a:lnSpc>
                <a:spcPct val="90000"/>
              </a:lnSpc>
              <a:spcBef>
                <a:spcPts val="1001"/>
              </a:spcBef>
              <a:buClr>
                <a:srgbClr val="000000"/>
              </a:buClr>
              <a:buFont typeface="Arial"/>
              <a:buChar char="•"/>
              <a:tabLst>
                <a:tab pos="1080000" algn="l"/>
              </a:tabLst>
            </a:pPr>
            <a:r>
              <a:rPr lang="id" sz="2400" b="0" strike="noStrike" spc="-1">
                <a:solidFill>
                  <a:schemeClr val="dk1"/>
                </a:solidFill>
                <a:latin typeface="Calibri"/>
              </a:rPr>
              <a:t>Komisi Dunia tentang Lingkungan Hidup dan Pembangunan (Komisi Brundtland, 1987): Pembangunan berkelanjutan adalah</a:t>
            </a:r>
            <a:endParaRPr lang="en-GB" sz="2400" b="0" strike="noStrike" spc="-1">
              <a:solidFill>
                <a:srgbClr val="000000"/>
              </a:solidFill>
              <a:latin typeface="Calibri"/>
            </a:endParaRPr>
          </a:p>
          <a:p>
            <a:pPr marL="639720" indent="0" defTabSz="914400">
              <a:lnSpc>
                <a:spcPct val="90000"/>
              </a:lnSpc>
              <a:spcBef>
                <a:spcPts val="601"/>
              </a:spcBef>
              <a:buNone/>
              <a:tabLst>
                <a:tab pos="0" algn="l"/>
              </a:tabLst>
            </a:pPr>
            <a:r>
              <a:rPr lang="id" sz="2400" b="0" i="1" strike="noStrike" spc="-1">
                <a:solidFill>
                  <a:schemeClr val="dk1"/>
                </a:solidFill>
                <a:latin typeface="Calibri"/>
              </a:rPr>
              <a:t>“pembangunan yang memenuhi kebutuhan saat ini tanpa mengorbankan kemampuan generasi mendatang untuk memenuhi kebutuhan mereka sendiri.”</a:t>
            </a:r>
            <a:endParaRPr lang="en-GB" sz="2400" b="0" strike="noStrike" spc="-1">
              <a:solidFill>
                <a:srgbClr val="000000"/>
              </a:solidFill>
              <a:latin typeface="Calibri"/>
            </a:endParaRPr>
          </a:p>
          <a:p>
            <a:pPr marL="272880" indent="-272880" defTabSz="914400">
              <a:lnSpc>
                <a:spcPct val="90000"/>
              </a:lnSpc>
              <a:spcBef>
                <a:spcPts val="1001"/>
              </a:spcBef>
              <a:buClr>
                <a:srgbClr val="000000"/>
              </a:buClr>
              <a:buFont typeface="Arial"/>
              <a:buChar char="•"/>
              <a:tabLst>
                <a:tab pos="0" algn="l"/>
              </a:tabLst>
            </a:pPr>
            <a:r>
              <a:rPr lang="id" sz="2400" b="0" strike="noStrike" spc="-1">
                <a:solidFill>
                  <a:schemeClr val="dk1"/>
                </a:solidFill>
                <a:latin typeface="Calibri"/>
              </a:rPr>
              <a:t>“ </a:t>
            </a:r>
            <a:r>
              <a:rPr lang="id" sz="2400" b="0" i="1" strike="noStrike" spc="-1">
                <a:solidFill>
                  <a:schemeClr val="dk1"/>
                </a:solidFill>
                <a:latin typeface="Calibri"/>
              </a:rPr>
              <a:t>Pembangunan berkelanjutan adalah bagaimana kita harus hidup hari ini jika kita menginginkan hari esok yang lebih baik, dengan memenuhi kebutuhan saat ini tanpa mengorbankan peluang generasi mendatang untuk memenuhi kebutuhan mereka. Kelangsungan hidup masyarakat kita dan planet kita bersama bergantung pada dunia yang lebih berkelanjutan. </a:t>
            </a:r>
            <a:r>
              <a:rPr lang="id" sz="2400" b="0" strike="noStrike" spc="-1">
                <a:solidFill>
                  <a:schemeClr val="dk1"/>
                </a:solidFill>
                <a:latin typeface="Calibri"/>
              </a:rPr>
              <a:t>” (PBB, wy)</a:t>
            </a:r>
            <a:endParaRPr lang="en-GB" sz="2400" b="0" strike="noStrike" spc="-1">
              <a:solidFill>
                <a:srgbClr val="000000"/>
              </a:solidFill>
              <a:latin typeface="Calibri"/>
            </a:endParaRPr>
          </a:p>
          <a:p>
            <a:pPr indent="0" defTabSz="914400">
              <a:lnSpc>
                <a:spcPct val="90000"/>
              </a:lnSpc>
              <a:spcBef>
                <a:spcPts val="1001"/>
              </a:spcBef>
              <a:buNone/>
              <a:tabLst>
                <a:tab pos="0" algn="l"/>
              </a:tabLst>
            </a:pPr>
            <a:endParaRPr lang="en-GB" sz="2400" b="0" strike="noStrike" spc="-1">
              <a:solidFill>
                <a:srgbClr val="000000"/>
              </a:solidFill>
              <a:latin typeface="Calibri"/>
            </a:endParaRPr>
          </a:p>
        </p:txBody>
      </p:sp>
      <p:pic>
        <p:nvPicPr>
          <p:cNvPr id="71" name="Picture 2"/>
          <p:cNvPicPr/>
          <p:nvPr/>
        </p:nvPicPr>
        <p:blipFill>
          <a:blip r:embed="rId2"/>
          <a:stretch/>
        </p:blipFill>
        <p:spPr>
          <a:xfrm>
            <a:off x="10450080" y="1690560"/>
            <a:ext cx="1149120" cy="1666080"/>
          </a:xfrm>
          <a:prstGeom prst="rect">
            <a:avLst/>
          </a:prstGeom>
          <a:noFill/>
          <a:ln w="9525">
            <a:noFill/>
          </a:ln>
        </p:spPr>
      </p:pic>
      <p:sp>
        <p:nvSpPr>
          <p:cNvPr id="72" name="Titel 1"/>
          <p:cNvSpPr/>
          <p:nvPr/>
        </p:nvSpPr>
        <p:spPr>
          <a:xfrm>
            <a:off x="0" y="365040"/>
            <a:ext cx="12191400" cy="169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defTabSz="914400">
              <a:lnSpc>
                <a:spcPct val="90000"/>
              </a:lnSpc>
            </a:pPr>
            <a:r>
              <a:rPr lang="id" sz="4400" b="1" strike="noStrike" spc="-1">
                <a:solidFill>
                  <a:schemeClr val="dk1"/>
                </a:solidFill>
                <a:latin typeface="Calibri"/>
              </a:rPr>
              <a:t>Definisi keberlanjutan dan pembangunan berkelanjutan</a:t>
            </a:r>
            <a:endParaRPr lang="en-GB" sz="4400" b="0" strike="noStrike" spc="-1">
              <a:solidFill>
                <a:srgbClr val="000000"/>
              </a:solidFill>
              <a:latin typeface="Calibri"/>
            </a:endParaRPr>
          </a:p>
        </p:txBody>
      </p:sp>
      <p:pic>
        <p:nvPicPr>
          <p:cNvPr id="73" name="Grafik 2"/>
          <p:cNvPicPr/>
          <p:nvPr/>
        </p:nvPicPr>
        <p:blipFill>
          <a:blip r:embed="rId3"/>
          <a:stretch/>
        </p:blipFill>
        <p:spPr>
          <a:xfrm>
            <a:off x="10048680" y="3822120"/>
            <a:ext cx="1951920" cy="270720"/>
          </a:xfrm>
          <a:prstGeom prst="rect">
            <a:avLst/>
          </a:prstGeom>
          <a:noFill/>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p:nvPr>
        </p:nvSpPr>
        <p:spPr>
          <a:xfrm>
            <a:off x="304920" y="1917000"/>
            <a:ext cx="8673120" cy="4352760"/>
          </a:xfrm>
          <a:prstGeom prst="rect">
            <a:avLst/>
          </a:prstGeom>
          <a:noFill/>
          <a:ln w="0">
            <a:noFill/>
          </a:ln>
        </p:spPr>
        <p:txBody>
          <a:bodyPr lIns="91440" tIns="45720" rIns="91440" bIns="45720" anchor="t">
            <a:normAutofit/>
          </a:bodyPr>
          <a:lstStyle/>
          <a:p>
            <a:pPr marL="272880" indent="-272880" defTabSz="914400">
              <a:lnSpc>
                <a:spcPct val="90000"/>
              </a:lnSpc>
              <a:spcBef>
                <a:spcPts val="1001"/>
              </a:spcBef>
              <a:buClr>
                <a:srgbClr val="000000"/>
              </a:buClr>
              <a:buFont typeface="Arial"/>
              <a:buChar char="•"/>
              <a:tabLst>
                <a:tab pos="1080000" algn="l"/>
              </a:tabLst>
            </a:pPr>
            <a:r>
              <a:rPr lang="id" sz="2400" b="0" strike="noStrike" spc="-1" dirty="0">
                <a:solidFill>
                  <a:schemeClr val="dk1"/>
                </a:solidFill>
                <a:latin typeface="Calibri"/>
              </a:rPr>
              <a:t>Keberlanjutan pada awalnya sering diartikan sebagai konsep yang statis.</a:t>
            </a:r>
            <a:endParaRPr lang="en-GB" sz="2400" b="0" strike="noStrike" spc="-1" dirty="0">
              <a:solidFill>
                <a:srgbClr val="000000"/>
              </a:solidFill>
              <a:latin typeface="Calibri"/>
            </a:endParaRPr>
          </a:p>
          <a:p>
            <a:pPr marL="272880" indent="-272880" defTabSz="914400">
              <a:lnSpc>
                <a:spcPct val="90000"/>
              </a:lnSpc>
              <a:spcBef>
                <a:spcPts val="1001"/>
              </a:spcBef>
              <a:buClr>
                <a:srgbClr val="000000"/>
              </a:buClr>
              <a:buFont typeface="Arial"/>
              <a:buChar char="•"/>
              <a:tabLst>
                <a:tab pos="1080000" algn="l"/>
              </a:tabLst>
            </a:pPr>
            <a:r>
              <a:rPr lang="id" sz="2400" b="0" strike="noStrike" spc="-1" dirty="0">
                <a:solidFill>
                  <a:schemeClr val="dk1"/>
                </a:solidFill>
                <a:latin typeface="Calibri"/>
              </a:rPr>
              <a:t>Gagasan pembangunan berkelanjutan memberinya komponen yang lebih dinamis.</a:t>
            </a:r>
            <a:endParaRPr lang="en-GB" sz="2400" b="0" strike="noStrike" spc="-1" dirty="0">
              <a:solidFill>
                <a:srgbClr val="000000"/>
              </a:solidFill>
              <a:latin typeface="Calibri"/>
            </a:endParaRPr>
          </a:p>
          <a:p>
            <a:pPr marL="272880" indent="-272880" defTabSz="914400">
              <a:lnSpc>
                <a:spcPct val="90000"/>
              </a:lnSpc>
              <a:spcBef>
                <a:spcPts val="1001"/>
              </a:spcBef>
              <a:buClr>
                <a:srgbClr val="000000"/>
              </a:buClr>
              <a:buFont typeface="Arial"/>
              <a:buChar char="•"/>
              <a:tabLst>
                <a:tab pos="1080000" algn="l"/>
              </a:tabLst>
            </a:pPr>
            <a:r>
              <a:rPr lang="id" sz="2400" b="1" strike="noStrike" spc="-1" dirty="0">
                <a:solidFill>
                  <a:schemeClr val="dk1"/>
                </a:solidFill>
                <a:latin typeface="Calibri"/>
              </a:rPr>
              <a:t>Pembangunan berkelanjutan </a:t>
            </a:r>
            <a:r>
              <a:rPr lang="id" sz="2400" b="0" strike="noStrike" spc="-1" dirty="0">
                <a:solidFill>
                  <a:schemeClr val="dk1"/>
                </a:solidFill>
                <a:latin typeface="Calibri"/>
              </a:rPr>
              <a:t>sekarang menjadi istilah yang paling umum digunakan dalam kebijakan internasional terkait pengembangan masyarakat modern.</a:t>
            </a:r>
            <a:endParaRPr lang="en-GB" sz="2400" b="0" strike="noStrike" spc="-1" dirty="0">
              <a:solidFill>
                <a:srgbClr val="000000"/>
              </a:solidFill>
              <a:latin typeface="Calibri"/>
            </a:endParaRPr>
          </a:p>
          <a:p>
            <a:pPr marL="272880" indent="-272880" defTabSz="914400">
              <a:lnSpc>
                <a:spcPct val="90000"/>
              </a:lnSpc>
              <a:spcBef>
                <a:spcPts val="1001"/>
              </a:spcBef>
              <a:buClr>
                <a:srgbClr val="000000"/>
              </a:buClr>
              <a:buFont typeface="Arial"/>
              <a:buChar char="•"/>
              <a:tabLst>
                <a:tab pos="1080000" algn="l"/>
              </a:tabLst>
            </a:pPr>
            <a:r>
              <a:rPr lang="id" sz="2400" b="0" strike="noStrike" spc="-1" dirty="0">
                <a:solidFill>
                  <a:schemeClr val="dk1"/>
                </a:solidFill>
                <a:latin typeface="Calibri"/>
              </a:rPr>
              <a:t>Tantangan saat ini (seperti perubahan iklim, hilangnya keanekaragaman hayati, atau pengasaman laut) tidak dapat ditangani secara adil tanpa menggunakan strategi pembangunan berkelanjutan dan tanpa</a:t>
            </a:r>
            <a:r>
              <a:rPr lang="en-GB" sz="2400" b="0" strike="noStrike" spc="-1" dirty="0">
                <a:solidFill>
                  <a:schemeClr val="dk1"/>
                </a:solidFill>
                <a:latin typeface="Calibri"/>
              </a:rPr>
              <a:t> </a:t>
            </a:r>
            <a:r>
              <a:rPr lang="en-GB" sz="2400" b="0" strike="noStrike" spc="-1" dirty="0" err="1">
                <a:solidFill>
                  <a:schemeClr val="dk1"/>
                </a:solidFill>
                <a:latin typeface="Calibri"/>
              </a:rPr>
              <a:t>keterlibatan</a:t>
            </a:r>
            <a:r>
              <a:rPr lang="id" sz="2400" b="0" strike="noStrike" spc="-1" dirty="0">
                <a:solidFill>
                  <a:schemeClr val="dk1"/>
                </a:solidFill>
                <a:latin typeface="Calibri"/>
              </a:rPr>
              <a:t> bidang sains dan teknologi.</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p:txBody>
      </p:sp>
      <p:sp>
        <p:nvSpPr>
          <p:cNvPr id="75" name="Titel 1"/>
          <p:cNvSpPr/>
          <p:nvPr/>
        </p:nvSpPr>
        <p:spPr>
          <a:xfrm>
            <a:off x="0" y="365040"/>
            <a:ext cx="12191400" cy="169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defTabSz="914400">
              <a:lnSpc>
                <a:spcPct val="90000"/>
              </a:lnSpc>
            </a:pPr>
            <a:r>
              <a:rPr lang="id" sz="4400" b="1" strike="noStrike" spc="-1">
                <a:solidFill>
                  <a:schemeClr val="dk1"/>
                </a:solidFill>
                <a:latin typeface="Calibri"/>
              </a:rPr>
              <a:t>Definisi keberlanjutan dan pembangunan berkelanjutan</a:t>
            </a:r>
            <a:endParaRPr lang="en-GB" sz="4400" b="0" strike="noStrike" spc="-1">
              <a:solidFill>
                <a:srgbClr val="000000"/>
              </a:solidFill>
              <a:latin typeface="Calibri"/>
            </a:endParaRPr>
          </a:p>
        </p:txBody>
      </p:sp>
      <p:pic>
        <p:nvPicPr>
          <p:cNvPr id="76" name="Picture 2" descr="Windmühle, Feld, Getreide, Windenergie"/>
          <p:cNvPicPr/>
          <p:nvPr/>
        </p:nvPicPr>
        <p:blipFill>
          <a:blip r:embed="rId2"/>
          <a:stretch/>
        </p:blipFill>
        <p:spPr>
          <a:xfrm>
            <a:off x="8978400" y="2766240"/>
            <a:ext cx="3019320" cy="1698120"/>
          </a:xfrm>
          <a:prstGeom prst="rect">
            <a:avLst/>
          </a:prstGeom>
          <a:noFill/>
          <a:ln w="0">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2707</Words>
  <Application>Microsoft Office PowerPoint</Application>
  <PresentationFormat>Breitbild</PresentationFormat>
  <Paragraphs>217</Paragraphs>
  <Slides>39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Calibri Light</vt:lpstr>
      <vt:lpstr>OpenSymbol</vt:lpstr>
      <vt:lpstr>Symbol</vt:lpstr>
      <vt:lpstr>Wingdings</vt:lpstr>
      <vt:lpstr>Office</vt:lpstr>
      <vt:lpstr>Mempromosikan Pendidikan Sains yang Relevan untuk Keberlanjutan (1)</vt:lpstr>
      <vt:lpstr>Gambaran Perkuliahan </vt:lpstr>
      <vt:lpstr>Gambaran Perkuliahan</vt:lpstr>
      <vt:lpstr>Keberlanjutan dan konsep pembangunan berkelanjutan kontemporer</vt:lpstr>
      <vt:lpstr>Apa yang Anda ketahui ketika mendengar istilah keberlanjutan atau pembangunan berkelanjutan?   Disarankan untuk mengumpulkan dan mendiskusikan melalui Mentimeter Word Cloud ( https://www.mentimeter.com/features/word-cloud ).</vt:lpstr>
      <vt:lpstr>Konsep keberlanjutan kontemporer</vt:lpstr>
      <vt:lpstr>Definisi keberlanjutan dan pembangunan berkelanjutan </vt:lpstr>
      <vt:lpstr>PowerPoint-Präsentation</vt:lpstr>
      <vt:lpstr>PowerPoint-Präsentation</vt:lpstr>
      <vt:lpstr>Model pembangunan berkelanjutan </vt:lpstr>
      <vt:lpstr>Dimensi keberlanjutan</vt:lpstr>
      <vt:lpstr>Dimensi keberlanjutan</vt:lpstr>
      <vt:lpstr>Model pembangunan berkelanjutan </vt:lpstr>
      <vt:lpstr>Tujuan pembangunan berkelanjutan (SDGs) dalam Agenda 2030 (PBB, 2015)</vt:lpstr>
      <vt:lpstr>Tujuan pembangunan berkelanjutan (SDGs) dalam Agenda 2030 (PBB, 2015)</vt:lpstr>
      <vt:lpstr>Tujuan-tujuan dalam Agenda 21 (PBB, 1992)</vt:lpstr>
      <vt:lpstr>Tujuan Pembangunan Milenium (MDGs) (PBB, 2000)</vt:lpstr>
      <vt:lpstr>Tujuan Pembangunan Berkelanjutan (SDGs) dalam Agenda 2030 (PBB, 2015)</vt:lpstr>
      <vt:lpstr>Tujuan Pembangunan Berkelanjutan (SDGs) dalam Agenda 2030 (PBB, 2015)</vt:lpstr>
      <vt:lpstr>Tujuan Pembangunan Berkelanjutan (SDGs) dalam Agenda 2030 (PBB, 2015)</vt:lpstr>
      <vt:lpstr>Model kue pengantin dari Rockström &amp; Sukhdev (2016)</vt:lpstr>
      <vt:lpstr>Tujuan pembangunan berkelanjutan (SDGs) dalam Agenda 2030 (PBB, 2015)</vt:lpstr>
      <vt:lpstr>Model pembangunan berkelanjutan </vt:lpstr>
      <vt:lpstr>Perkembangan sistem bumi dalam batas-batas planetnya:  Suatu Gagasan</vt:lpstr>
      <vt:lpstr>Perkembangan sistem bumi dalam batas-batas planetnya:  Suatu Kriteria</vt:lpstr>
      <vt:lpstr>Keadaan sistem bumi dalam batas-batas planetnya 2023:  Perkembangan</vt:lpstr>
      <vt:lpstr>Perkembangan sistem bumi dalam batas-batas planetnya:  Keputusan dan aktivitas manusia dapat membantu!</vt:lpstr>
      <vt:lpstr>Model pembangunan berkelanjutan </vt:lpstr>
      <vt:lpstr>Antroposen</vt:lpstr>
      <vt:lpstr>Antroposen</vt:lpstr>
      <vt:lpstr>Model pembangunan berkelanjutan </vt:lpstr>
      <vt:lpstr>Kebutuhan Uni Eropa akan bahan baku penting</vt:lpstr>
      <vt:lpstr>Kebutuhan Uni Eropa akan bahan baku kritis</vt:lpstr>
      <vt:lpstr>Kebutuhan Uni Eropa akan bahan baku kritis</vt:lpstr>
      <vt:lpstr>Kebutuhan Uni Eropa akan bahan baku penting</vt:lpstr>
      <vt:lpstr>Pencarian kebijakan nasional</vt:lpstr>
      <vt:lpstr>Telusuri internet tentang warisan kebijakan nasional untuk pembangunan berkelanjutan dan implementasi SDGs.   Disarankan untuk mengumpulkan dan mendiskusikan temuan siswa melalui Padlet dengan topik yang telah ditentukan ( https://padlet.com/ ).</vt:lpstr>
      <vt:lpstr>Pertanyaan dan diskusi</vt:lpstr>
      <vt:lpstr>Sumber daya daring untuk membaca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reviewer</dc:creator>
  <dc:description/>
  <cp:lastModifiedBy>ingo eilks</cp:lastModifiedBy>
  <cp:revision>47</cp:revision>
  <dcterms:created xsi:type="dcterms:W3CDTF">2023-11-09T10:04:11Z</dcterms:created>
  <dcterms:modified xsi:type="dcterms:W3CDTF">2025-09-04T16:25:56Z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Breitbild</vt:lpwstr>
  </property>
  <property fmtid="{D5CDD505-2E9C-101B-9397-08002B2CF9AE}" pid="3" name="Slides">
    <vt:i4>39</vt:i4>
  </property>
</Properties>
</file>