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8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padlet.com/"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sdgs.un.org/goals"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single-market-economy.ec.europa.eu/sectors/raw-materials/areas-specific-interest/critical-raw-materials_en" TargetMode="External"/><Relationship Id="rId5" Type="http://schemas.openxmlformats.org/officeDocument/2006/relationships/hyperlink" Target="https://education.nationalgeographic.org/resource/anthropocene" TargetMode="External"/><Relationship Id="rId4" Type="http://schemas.openxmlformats.org/officeDocument/2006/relationships/hyperlink" Target="https://www.stockholmresilience.org/research/planetary-boundaries.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mentimeter.com/features/word-cloud"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p:nvPr/>
        </p:nvSpPr>
        <p:spPr>
          <a:xfrm>
            <a:off x="1506583" y="2376397"/>
            <a:ext cx="9144000" cy="2387700"/>
          </a:xfrm>
          <a:prstGeom prst="rect">
            <a:avLst/>
          </a:prstGeom>
          <a:noFill/>
          <a:ln>
            <a:noFill/>
          </a:ln>
        </p:spPr>
        <p:txBody>
          <a:bodyPr spcFirstLastPara="1" wrap="square" lIns="91425" tIns="91425" rIns="91425" bIns="91425" anchor="t" anchorCtr="0">
            <a:noAutofit/>
          </a:bodyPr>
          <a:lstStyle/>
          <a:p>
            <a:pPr marL="0" marR="0" lvl="0" indent="0" algn="ctr" rtl="1">
              <a:spcBef>
                <a:spcPts val="0"/>
              </a:spcBef>
              <a:spcAft>
                <a:spcPts val="0"/>
              </a:spcAft>
              <a:buNone/>
            </a:pPr>
            <a:r>
              <a:rPr lang="de-DE" sz="6000" b="1">
                <a:solidFill>
                  <a:srgbClr val="025952"/>
                </a:solidFill>
                <a:latin typeface="Calibri"/>
                <a:ea typeface="Calibri"/>
                <a:cs typeface="Calibri"/>
                <a:sym typeface="Calibri"/>
              </a:rPr>
              <a:t>קידום חינוך רלוונטי במדע לקיימות (1)</a:t>
            </a:r>
            <a:endParaRPr sz="6000" b="1">
              <a:solidFill>
                <a:srgbClr val="025952"/>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txBox="1"/>
          <p:nvPr/>
        </p:nvSpPr>
        <p:spPr>
          <a:xfrm>
            <a:off x="890452" y="2847067"/>
            <a:ext cx="10515600" cy="1325700"/>
          </a:xfrm>
          <a:prstGeom prst="rect">
            <a:avLst/>
          </a:prstGeom>
          <a:noFill/>
          <a:ln>
            <a:noFill/>
          </a:ln>
        </p:spPr>
        <p:txBody>
          <a:bodyPr spcFirstLastPara="1" wrap="square" lIns="91425" tIns="91425" rIns="91425" bIns="91425" anchor="t" anchorCtr="0">
            <a:noAutofit/>
          </a:bodyPr>
          <a:lstStyle/>
          <a:p>
            <a:pPr marL="0" marR="0" lvl="0" indent="0" algn="ctr" rtl="1">
              <a:spcBef>
                <a:spcPts val="0"/>
              </a:spcBef>
              <a:spcAft>
                <a:spcPts val="0"/>
              </a:spcAft>
              <a:buNone/>
            </a:pPr>
            <a:r>
              <a:rPr lang="de-DE" sz="4400" b="1">
                <a:solidFill>
                  <a:srgbClr val="025952"/>
                </a:solidFill>
                <a:latin typeface="Calibri"/>
                <a:ea typeface="Calibri"/>
                <a:cs typeface="Calibri"/>
                <a:sym typeface="Calibri"/>
              </a:rPr>
              <a:t>מודלים של פיתוח בר קיימא</a:t>
            </a:r>
            <a:br>
              <a:rPr lang="de-DE" sz="4400" b="1">
                <a:solidFill>
                  <a:srgbClr val="025952"/>
                </a:solidFill>
                <a:latin typeface="Calibri"/>
                <a:ea typeface="Calibri"/>
                <a:cs typeface="Calibri"/>
                <a:sym typeface="Calibri"/>
              </a:rPr>
            </a:br>
            <a:endParaRPr sz="4400" b="1">
              <a:solidFill>
                <a:srgbClr val="025952"/>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p:txBody>
      </p:sp>
      <p:sp>
        <p:nvSpPr>
          <p:cNvPr id="142" name="Google Shape;142;p22"/>
          <p:cNvSpPr txBox="1"/>
          <p:nvPr/>
        </p:nvSpPr>
        <p:spPr>
          <a:xfrm>
            <a:off x="1524000" y="3602038"/>
            <a:ext cx="9144000" cy="1655700"/>
          </a:xfrm>
          <a:prstGeom prst="rect">
            <a:avLst/>
          </a:prstGeom>
          <a:noFill/>
          <a:ln>
            <a:noFill/>
          </a:ln>
        </p:spPr>
        <p:txBody>
          <a:bodyPr spcFirstLastPara="1" wrap="square" lIns="91425" tIns="91425" rIns="91425" bIns="91425" anchor="t" anchorCtr="0">
            <a:noAutofit/>
          </a:bodyPr>
          <a:lstStyle/>
          <a:p>
            <a:pPr marL="0" marR="0" lvl="0" indent="0" algn="ctr" rtl="1">
              <a:spcBef>
                <a:spcPts val="0"/>
              </a:spcBef>
              <a:spcAft>
                <a:spcPts val="0"/>
              </a:spcAft>
              <a:buNone/>
            </a:pPr>
            <a:r>
              <a:rPr lang="de-DE" sz="2800">
                <a:solidFill>
                  <a:srgbClr val="025952"/>
                </a:solidFill>
                <a:latin typeface="Calibri"/>
                <a:ea typeface="Calibri"/>
                <a:cs typeface="Calibri"/>
                <a:sym typeface="Calibri"/>
              </a:rPr>
              <a:t>מימדים של קיימות</a:t>
            </a:r>
            <a:endParaRPr sz="2800">
              <a:solidFill>
                <a:srgbClr val="025952"/>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23"/>
          <p:cNvPicPr preferRelativeResize="0"/>
          <p:nvPr/>
        </p:nvPicPr>
        <p:blipFill rotWithShape="1">
          <a:blip r:embed="rId3">
            <a:alphaModFix/>
          </a:blip>
          <a:srcRect/>
          <a:stretch/>
        </p:blipFill>
        <p:spPr>
          <a:xfrm>
            <a:off x="9348788" y="1225730"/>
            <a:ext cx="1415006" cy="2122509"/>
          </a:xfrm>
          <a:prstGeom prst="rect">
            <a:avLst/>
          </a:prstGeom>
          <a:noFill/>
          <a:ln>
            <a:noFill/>
          </a:ln>
        </p:spPr>
      </p:pic>
      <p:pic>
        <p:nvPicPr>
          <p:cNvPr id="148" name="Google Shape;148;p23"/>
          <p:cNvPicPr preferRelativeResize="0"/>
          <p:nvPr/>
        </p:nvPicPr>
        <p:blipFill rotWithShape="1">
          <a:blip r:embed="rId4">
            <a:alphaModFix/>
          </a:blip>
          <a:srcRect/>
          <a:stretch/>
        </p:blipFill>
        <p:spPr>
          <a:xfrm flipH="1">
            <a:off x="10332083" y="2377439"/>
            <a:ext cx="1390469" cy="2085703"/>
          </a:xfrm>
          <a:prstGeom prst="rect">
            <a:avLst/>
          </a:prstGeom>
          <a:noFill/>
          <a:ln>
            <a:noFill/>
          </a:ln>
        </p:spPr>
      </p:pic>
      <p:pic>
        <p:nvPicPr>
          <p:cNvPr id="149" name="Google Shape;149;p23"/>
          <p:cNvPicPr preferRelativeResize="0"/>
          <p:nvPr/>
        </p:nvPicPr>
        <p:blipFill rotWithShape="1">
          <a:blip r:embed="rId5">
            <a:alphaModFix/>
          </a:blip>
          <a:srcRect/>
          <a:stretch/>
        </p:blipFill>
        <p:spPr>
          <a:xfrm>
            <a:off x="9348788" y="3614938"/>
            <a:ext cx="1415006" cy="2122510"/>
          </a:xfrm>
          <a:prstGeom prst="rect">
            <a:avLst/>
          </a:prstGeom>
          <a:noFill/>
          <a:ln>
            <a:noFill/>
          </a:ln>
        </p:spPr>
      </p:pic>
      <p:sp>
        <p:nvSpPr>
          <p:cNvPr id="150" name="Google Shape;150;p23"/>
          <p:cNvSpPr txBox="1"/>
          <p:nvPr/>
        </p:nvSpPr>
        <p:spPr>
          <a:xfrm>
            <a:off x="523830" y="571501"/>
            <a:ext cx="9729900" cy="1000200"/>
          </a:xfrm>
          <a:prstGeom prst="rect">
            <a:avLst/>
          </a:prstGeom>
          <a:noFill/>
          <a:ln>
            <a:noFill/>
          </a:ln>
        </p:spPr>
        <p:txBody>
          <a:bodyPr spcFirstLastPara="1" wrap="square" lIns="91425" tIns="91425" rIns="91425" bIns="91425" anchor="t" anchorCtr="0">
            <a:noAutofit/>
          </a:bodyPr>
          <a:lstStyle/>
          <a:p>
            <a:pPr marL="0" marR="0" lvl="0" indent="0" algn="ctr" rtl="1">
              <a:spcBef>
                <a:spcPts val="0"/>
              </a:spcBef>
              <a:spcAft>
                <a:spcPts val="0"/>
              </a:spcAft>
              <a:buNone/>
            </a:pPr>
            <a:r>
              <a:rPr lang="de-DE" sz="3200" b="1">
                <a:solidFill>
                  <a:schemeClr val="dk1"/>
                </a:solidFill>
                <a:latin typeface="Calibri"/>
                <a:ea typeface="Calibri"/>
                <a:cs typeface="Calibri"/>
                <a:sym typeface="Calibri"/>
              </a:rPr>
              <a:t>ממדי הקיימות</a:t>
            </a:r>
            <a:endParaRPr sz="3200" b="1">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p:txBody>
      </p:sp>
      <p:sp>
        <p:nvSpPr>
          <p:cNvPr id="151" name="Google Shape;151;p23"/>
          <p:cNvSpPr txBox="1"/>
          <p:nvPr/>
        </p:nvSpPr>
        <p:spPr>
          <a:xfrm>
            <a:off x="274407" y="1581150"/>
            <a:ext cx="8811000" cy="4957800"/>
          </a:xfrm>
          <a:prstGeom prst="rect">
            <a:avLst/>
          </a:prstGeom>
          <a:noFill/>
          <a:ln>
            <a:noFill/>
          </a:ln>
        </p:spPr>
        <p:txBody>
          <a:bodyPr spcFirstLastPara="1" wrap="square" lIns="91425" tIns="91425" rIns="91425" bIns="91425" anchor="t" anchorCtr="0">
            <a:noAutofit/>
          </a:bodyPr>
          <a:lstStyle/>
          <a:p>
            <a:pPr marL="274320" marR="0" lvl="0" indent="-274320" algn="r" rtl="1">
              <a:spcBef>
                <a:spcPts val="0"/>
              </a:spcBef>
              <a:spcAft>
                <a:spcPts val="0"/>
              </a:spcAft>
              <a:buClr>
                <a:schemeClr val="dk1"/>
              </a:buClr>
              <a:buSzPts val="2400"/>
              <a:buFont typeface="Calibri"/>
              <a:buChar char="●"/>
            </a:pPr>
            <a:r>
              <a:rPr lang="de-DE" sz="2400" b="1">
                <a:solidFill>
                  <a:schemeClr val="dk1"/>
                </a:solidFill>
                <a:latin typeface="Calibri"/>
                <a:ea typeface="Calibri"/>
                <a:cs typeface="Calibri"/>
                <a:sym typeface="Calibri"/>
              </a:rPr>
              <a:t>דגם חד-עמודי</a:t>
            </a:r>
            <a:endParaRPr sz="2800">
              <a:solidFill>
                <a:schemeClr val="dk1"/>
              </a:solidFill>
              <a:latin typeface="Calibri"/>
              <a:ea typeface="Calibri"/>
              <a:cs typeface="Calibri"/>
              <a:sym typeface="Calibri"/>
            </a:endParaRPr>
          </a:p>
          <a:p>
            <a:pPr marL="274320" marR="0" lvl="0" indent="-274320" algn="r" rtl="1">
              <a:spcBef>
                <a:spcPts val="100"/>
              </a:spcBef>
              <a:spcAft>
                <a:spcPts val="0"/>
              </a:spcAft>
              <a:buClr>
                <a:schemeClr val="dk1"/>
              </a:buClr>
              <a:buSzPts val="2400"/>
              <a:buFont typeface="Calibri"/>
              <a:buChar char="●"/>
            </a:pPr>
            <a:r>
              <a:rPr lang="de-DE" sz="2400">
                <a:solidFill>
                  <a:schemeClr val="dk1"/>
                </a:solidFill>
                <a:latin typeface="Calibri"/>
                <a:ea typeface="Calibri"/>
                <a:cs typeface="Calibri"/>
                <a:sym typeface="Calibri"/>
              </a:rPr>
              <a:t>ייעור בר קיימא, המאה ה-19</a:t>
            </a:r>
            <a:endParaRPr sz="2400">
              <a:solidFill>
                <a:schemeClr val="dk1"/>
              </a:solidFill>
              <a:latin typeface="Calibri"/>
              <a:ea typeface="Calibri"/>
              <a:cs typeface="Calibri"/>
              <a:sym typeface="Calibri"/>
            </a:endParaRPr>
          </a:p>
          <a:p>
            <a:pPr marL="640080" marR="0" lvl="0" indent="-246888" algn="r" rtl="1">
              <a:spcBef>
                <a:spcPts val="100"/>
              </a:spcBef>
              <a:spcAft>
                <a:spcPts val="0"/>
              </a:spcAft>
              <a:buClr>
                <a:schemeClr val="dk1"/>
              </a:buClr>
              <a:buSzPts val="2400"/>
              <a:buFont typeface="Calibri"/>
              <a:buChar char="●"/>
            </a:pPr>
            <a:r>
              <a:rPr lang="de-DE" sz="2400">
                <a:solidFill>
                  <a:schemeClr val="dk1"/>
                </a:solidFill>
                <a:latin typeface="Calibri"/>
                <a:ea typeface="Calibri"/>
                <a:cs typeface="Calibri"/>
                <a:sym typeface="Calibri"/>
              </a:rPr>
              <a:t>לטפח את היער באופן שבו תהליכים אקולוגיים, פרודוקטיביות ומגוון ביולוגי נשמרים: כרות רק כמה עצים שיכולים לגדול באותו זמן.</a:t>
            </a:r>
            <a:endParaRPr sz="2400">
              <a:solidFill>
                <a:schemeClr val="dk1"/>
              </a:solidFill>
              <a:latin typeface="Calibri"/>
              <a:ea typeface="Calibri"/>
              <a:cs typeface="Calibri"/>
              <a:sym typeface="Calibri"/>
            </a:endParaRPr>
          </a:p>
          <a:p>
            <a:pPr marL="640080" marR="0" lvl="0" indent="-246888" algn="r" rtl="1">
              <a:spcBef>
                <a:spcPts val="100"/>
              </a:spcBef>
              <a:spcAft>
                <a:spcPts val="0"/>
              </a:spcAft>
              <a:buClr>
                <a:schemeClr val="dk1"/>
              </a:buClr>
              <a:buSzPts val="2400"/>
              <a:buFont typeface="Calibri"/>
              <a:buChar char="●"/>
            </a:pPr>
            <a:r>
              <a:rPr lang="de-DE" sz="2400" b="1">
                <a:solidFill>
                  <a:schemeClr val="dk1"/>
                </a:solidFill>
                <a:latin typeface="Calibri"/>
                <a:ea typeface="Calibri"/>
                <a:cs typeface="Calibri"/>
                <a:sym typeface="Calibri"/>
              </a:rPr>
              <a:t>דגם שלושה עמודים</a:t>
            </a:r>
            <a:endParaRPr sz="2800">
              <a:solidFill>
                <a:schemeClr val="dk1"/>
              </a:solidFill>
              <a:latin typeface="Calibri"/>
              <a:ea typeface="Calibri"/>
              <a:cs typeface="Calibri"/>
              <a:sym typeface="Calibri"/>
            </a:endParaRPr>
          </a:p>
          <a:p>
            <a:pPr marL="0" lvl="0" indent="0" algn="r" rtl="1">
              <a:spcBef>
                <a:spcPts val="0"/>
              </a:spcBef>
              <a:spcAft>
                <a:spcPts val="0"/>
              </a:spcAft>
              <a:buNone/>
            </a:pPr>
            <a:r>
              <a:rPr lang="de-DE" sz="2400">
                <a:solidFill>
                  <a:schemeClr val="dk1"/>
                </a:solidFill>
                <a:latin typeface="Calibri"/>
                <a:ea typeface="Calibri"/>
                <a:cs typeface="Calibri"/>
                <a:sym typeface="Calibri"/>
              </a:rPr>
              <a:t>מוגדר באג'נדה 21</a:t>
            </a:r>
            <a:endParaRPr sz="2400">
              <a:solidFill>
                <a:schemeClr val="dk1"/>
              </a:solidFill>
              <a:latin typeface="Calibri"/>
              <a:ea typeface="Calibri"/>
              <a:cs typeface="Calibri"/>
              <a:sym typeface="Calibri"/>
            </a:endParaRPr>
          </a:p>
          <a:p>
            <a:pPr marL="0" lvl="0" indent="0" algn="r" rtl="1">
              <a:spcBef>
                <a:spcPts val="0"/>
              </a:spcBef>
              <a:spcAft>
                <a:spcPts val="0"/>
              </a:spcAft>
              <a:buNone/>
            </a:pPr>
            <a:r>
              <a:rPr lang="de-DE" sz="2400">
                <a:solidFill>
                  <a:schemeClr val="dk1"/>
                </a:solidFill>
                <a:latin typeface="Calibri"/>
                <a:ea typeface="Calibri"/>
                <a:cs typeface="Calibri"/>
                <a:sym typeface="Calibri"/>
              </a:rPr>
              <a:t>מציאת איזון בין: קיימות אקולוגית, כלכלית וחברתית</a:t>
            </a:r>
            <a:endParaRPr sz="2400">
              <a:solidFill>
                <a:schemeClr val="dk1"/>
              </a:solidFill>
              <a:latin typeface="Calibri"/>
              <a:ea typeface="Calibri"/>
              <a:cs typeface="Calibri"/>
              <a:sym typeface="Calibri"/>
            </a:endParaRPr>
          </a:p>
          <a:p>
            <a:pPr marL="0" lvl="0" indent="0" algn="r" rtl="1">
              <a:spcBef>
                <a:spcPts val="0"/>
              </a:spcBef>
              <a:spcAft>
                <a:spcPts val="0"/>
              </a:spcAft>
              <a:buNone/>
            </a:pPr>
            <a:r>
              <a:rPr lang="de-DE" sz="2400" b="1">
                <a:solidFill>
                  <a:schemeClr val="dk1"/>
                </a:solidFill>
                <a:latin typeface="Calibri"/>
                <a:ea typeface="Calibri"/>
                <a:cs typeface="Calibri"/>
                <a:sym typeface="Calibri"/>
              </a:rPr>
              <a:t>דגמי ארבעה עמודים ועוד</a:t>
            </a:r>
            <a:endParaRPr sz="2800">
              <a:solidFill>
                <a:schemeClr val="dk1"/>
              </a:solidFill>
              <a:latin typeface="Calibri"/>
              <a:ea typeface="Calibri"/>
              <a:cs typeface="Calibri"/>
              <a:sym typeface="Calibri"/>
            </a:endParaRPr>
          </a:p>
          <a:p>
            <a:pPr marL="0" lvl="0" indent="0" algn="r" rtl="1">
              <a:spcBef>
                <a:spcPts val="0"/>
              </a:spcBef>
              <a:spcAft>
                <a:spcPts val="0"/>
              </a:spcAft>
              <a:buNone/>
            </a:pPr>
            <a:r>
              <a:rPr lang="de-DE" sz="2400">
                <a:solidFill>
                  <a:schemeClr val="dk1"/>
                </a:solidFill>
                <a:latin typeface="Calibri"/>
                <a:ea typeface="Calibri"/>
                <a:cs typeface="Calibri"/>
                <a:sym typeface="Calibri"/>
              </a:rPr>
              <a:t>שילוב ממדים נוספים, למשל. קיימות תרבותית ומוסדית</a:t>
            </a:r>
            <a:endParaRPr sz="2400">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p:txBody>
      </p:sp>
      <p:sp>
        <p:nvSpPr>
          <p:cNvPr id="152" name="Google Shape;152;p23"/>
          <p:cNvSpPr txBox="1"/>
          <p:nvPr/>
        </p:nvSpPr>
        <p:spPr>
          <a:xfrm>
            <a:off x="838200" y="6356350"/>
            <a:ext cx="27432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de-DE" sz="1200">
                <a:solidFill>
                  <a:srgbClr val="888888"/>
                </a:solidFill>
                <a:latin typeface="Calibri"/>
                <a:ea typeface="Calibri"/>
                <a:cs typeface="Calibri"/>
                <a:sym typeface="Calibri"/>
              </a:rPr>
              <a:t>11</a:t>
            </a:r>
            <a:endParaRPr sz="1200">
              <a:solidFill>
                <a:srgbClr val="888888"/>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24"/>
          <p:cNvPicPr preferRelativeResize="0"/>
          <p:nvPr/>
        </p:nvPicPr>
        <p:blipFill rotWithShape="1">
          <a:blip r:embed="rId3">
            <a:alphaModFix/>
          </a:blip>
          <a:srcRect/>
          <a:stretch/>
        </p:blipFill>
        <p:spPr>
          <a:xfrm>
            <a:off x="2712448" y="4318159"/>
            <a:ext cx="5756910" cy="1663065"/>
          </a:xfrm>
          <a:prstGeom prst="rect">
            <a:avLst/>
          </a:prstGeom>
          <a:noFill/>
          <a:ln>
            <a:noFill/>
          </a:ln>
        </p:spPr>
      </p:pic>
      <p:sp>
        <p:nvSpPr>
          <p:cNvPr id="158" name="Google Shape;158;p24"/>
          <p:cNvSpPr txBox="1"/>
          <p:nvPr/>
        </p:nvSpPr>
        <p:spPr>
          <a:xfrm>
            <a:off x="523830" y="571501"/>
            <a:ext cx="9729900" cy="10002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de-DE" sz="3200" b="1">
                <a:solidFill>
                  <a:schemeClr val="dk1"/>
                </a:solidFill>
                <a:latin typeface="Calibri"/>
                <a:ea typeface="Calibri"/>
                <a:cs typeface="Calibri"/>
                <a:sym typeface="Calibri"/>
              </a:rPr>
              <a:t>ממדי הקיימות</a:t>
            </a:r>
            <a:endParaRPr sz="3200" b="1">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159" name="Google Shape;159;p24"/>
          <p:cNvSpPr txBox="1"/>
          <p:nvPr/>
        </p:nvSpPr>
        <p:spPr>
          <a:xfrm>
            <a:off x="274407" y="1581150"/>
            <a:ext cx="10977000" cy="4957800"/>
          </a:xfrm>
          <a:prstGeom prst="rect">
            <a:avLst/>
          </a:prstGeom>
          <a:noFill/>
          <a:ln>
            <a:noFill/>
          </a:ln>
        </p:spPr>
        <p:txBody>
          <a:bodyPr spcFirstLastPara="1" wrap="square" lIns="91425" tIns="91425" rIns="91425" bIns="91425" anchor="t" anchorCtr="0">
            <a:noAutofit/>
          </a:bodyPr>
          <a:lstStyle/>
          <a:p>
            <a:pPr marL="274320" marR="0" lvl="0" indent="-274320" algn="l" rtl="0">
              <a:spcBef>
                <a:spcPts val="0"/>
              </a:spcBef>
              <a:spcAft>
                <a:spcPts val="0"/>
              </a:spcAft>
              <a:buClr>
                <a:schemeClr val="dk1"/>
              </a:buClr>
              <a:buSzPts val="2400"/>
              <a:buFont typeface="Calibri"/>
              <a:buChar char="●"/>
            </a:pPr>
            <a:r>
              <a:rPr lang="de-DE" sz="2400">
                <a:solidFill>
                  <a:schemeClr val="dk1"/>
                </a:solidFill>
                <a:latin typeface="Calibri"/>
                <a:ea typeface="Calibri"/>
                <a:cs typeface="Calibri"/>
                <a:sym typeface="Calibri"/>
              </a:rPr>
              <a:t>ת: בהתחלה הוצעה השקפה מאוזנת בשלושת המימדים.</a:t>
            </a:r>
            <a:endParaRPr sz="2400">
              <a:solidFill>
                <a:schemeClr val="dk1"/>
              </a:solidFill>
              <a:latin typeface="Calibri"/>
              <a:ea typeface="Calibri"/>
              <a:cs typeface="Calibri"/>
              <a:sym typeface="Calibri"/>
            </a:endParaRPr>
          </a:p>
          <a:p>
            <a:pPr marL="274320" marR="0" lvl="0" indent="-121920" algn="l" rtl="0">
              <a:spcBef>
                <a:spcPts val="100"/>
              </a:spcBef>
              <a:spcAft>
                <a:spcPts val="0"/>
              </a:spcAft>
              <a:buNone/>
            </a:pPr>
            <a:endParaRPr sz="2800">
              <a:solidFill>
                <a:schemeClr val="dk1"/>
              </a:solidFill>
              <a:latin typeface="Calibri"/>
              <a:ea typeface="Calibri"/>
              <a:cs typeface="Calibri"/>
              <a:sym typeface="Calibri"/>
            </a:endParaRPr>
          </a:p>
          <a:p>
            <a:pPr marL="274320" marR="0" lvl="0" indent="-299720" algn="l" rtl="0">
              <a:spcBef>
                <a:spcPts val="100"/>
              </a:spcBef>
              <a:spcAft>
                <a:spcPts val="0"/>
              </a:spcAft>
              <a:buClr>
                <a:schemeClr val="dk1"/>
              </a:buClr>
              <a:buSzPts val="2800"/>
              <a:buFont typeface="Calibri"/>
              <a:buChar char="●"/>
            </a:pPr>
            <a:endParaRPr sz="2800">
              <a:solidFill>
                <a:schemeClr val="dk1"/>
              </a:solidFill>
              <a:latin typeface="Calibri"/>
              <a:ea typeface="Calibri"/>
              <a:cs typeface="Calibri"/>
              <a:sym typeface="Calibri"/>
            </a:endParaRPr>
          </a:p>
          <a:p>
            <a:pPr marL="274320" marR="0" lvl="0" indent="-121920" algn="l" rtl="0">
              <a:spcBef>
                <a:spcPts val="100"/>
              </a:spcBef>
              <a:spcAft>
                <a:spcPts val="0"/>
              </a:spcAft>
              <a:buNone/>
            </a:pPr>
            <a:endParaRPr sz="2800">
              <a:solidFill>
                <a:schemeClr val="dk1"/>
              </a:solidFill>
              <a:latin typeface="Calibri"/>
              <a:ea typeface="Calibri"/>
              <a:cs typeface="Calibri"/>
              <a:sym typeface="Calibri"/>
            </a:endParaRPr>
          </a:p>
          <a:p>
            <a:pPr marL="274320" marR="0" lvl="0" indent="-274320" algn="l" rtl="0">
              <a:spcBef>
                <a:spcPts val="100"/>
              </a:spcBef>
              <a:spcAft>
                <a:spcPts val="0"/>
              </a:spcAft>
              <a:buClr>
                <a:schemeClr val="dk1"/>
              </a:buClr>
              <a:buSzPts val="2400"/>
              <a:buFont typeface="Calibri"/>
              <a:buChar char="●"/>
            </a:pPr>
            <a:endParaRPr sz="2400">
              <a:solidFill>
                <a:schemeClr val="dk1"/>
              </a:solidFill>
              <a:latin typeface="Calibri"/>
              <a:ea typeface="Calibri"/>
              <a:cs typeface="Calibri"/>
              <a:sym typeface="Calibri"/>
            </a:endParaRPr>
          </a:p>
          <a:p>
            <a:pPr marL="0" lvl="0" indent="0" algn="l" rtl="0">
              <a:spcBef>
                <a:spcPts val="0"/>
              </a:spcBef>
              <a:spcAft>
                <a:spcPts val="0"/>
              </a:spcAft>
              <a:buNone/>
            </a:pPr>
            <a:r>
              <a:rPr lang="de-DE" sz="2800">
                <a:solidFill>
                  <a:schemeClr val="dk1"/>
                </a:solidFill>
                <a:latin typeface="Calibri"/>
                <a:ea typeface="Calibri"/>
                <a:cs typeface="Calibri"/>
                <a:sym typeface="Calibri"/>
              </a:rPr>
              <a:t>ב: מדיניות לעתים קרובות הדגישה יתר על המידה את הממד הכלכלי.</a:t>
            </a: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400">
              <a:solidFill>
                <a:schemeClr val="dk1"/>
              </a:solidFill>
              <a:latin typeface="Calibri"/>
              <a:ea typeface="Calibri"/>
              <a:cs typeface="Calibri"/>
              <a:sym typeface="Calibri"/>
            </a:endParaRPr>
          </a:p>
          <a:p>
            <a:pPr marL="0" lvl="0" indent="0" algn="l" rtl="0">
              <a:spcBef>
                <a:spcPts val="0"/>
              </a:spcBef>
              <a:spcAft>
                <a:spcPts val="0"/>
              </a:spcAft>
              <a:buNone/>
            </a:pPr>
            <a:r>
              <a:rPr lang="de-DE" sz="2800">
                <a:solidFill>
                  <a:schemeClr val="dk1"/>
                </a:solidFill>
                <a:latin typeface="Calibri"/>
                <a:ea typeface="Calibri"/>
                <a:cs typeface="Calibri"/>
                <a:sym typeface="Calibri"/>
              </a:rPr>
              <a:t>ג: כיום, רוב המושגים מציעים עדיפות לסביבה ולמשאבי טבע, בהם מתפתחת החברה, הנתמכת בכלכלה הגונה.</a:t>
            </a: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160" name="Google Shape;160;p24"/>
          <p:cNvSpPr txBox="1"/>
          <p:nvPr/>
        </p:nvSpPr>
        <p:spPr>
          <a:xfrm>
            <a:off x="838200" y="6356350"/>
            <a:ext cx="27432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de-DE" sz="1200">
                <a:solidFill>
                  <a:srgbClr val="888888"/>
                </a:solidFill>
                <a:latin typeface="Calibri"/>
                <a:ea typeface="Calibri"/>
                <a:cs typeface="Calibri"/>
                <a:sym typeface="Calibri"/>
              </a:rPr>
              <a:t>12</a:t>
            </a:r>
            <a:endParaRPr sz="1200">
              <a:solidFill>
                <a:srgbClr val="888888"/>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5"/>
          <p:cNvSpPr txBox="1"/>
          <p:nvPr/>
        </p:nvSpPr>
        <p:spPr>
          <a:xfrm>
            <a:off x="890452" y="2847067"/>
            <a:ext cx="10515600" cy="13257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de-DE" sz="4400" b="1">
                <a:solidFill>
                  <a:srgbClr val="025952"/>
                </a:solidFill>
                <a:latin typeface="Calibri"/>
                <a:ea typeface="Calibri"/>
                <a:cs typeface="Calibri"/>
                <a:sym typeface="Calibri"/>
              </a:rPr>
              <a:t>מודלים של פיתוח בר קיימא</a:t>
            </a:r>
            <a:br>
              <a:rPr lang="de-DE" sz="4400" b="1">
                <a:solidFill>
                  <a:srgbClr val="025952"/>
                </a:solidFill>
                <a:latin typeface="Calibri"/>
                <a:ea typeface="Calibri"/>
                <a:cs typeface="Calibri"/>
                <a:sym typeface="Calibri"/>
              </a:rPr>
            </a:br>
            <a:endParaRPr sz="4400" b="1">
              <a:solidFill>
                <a:srgbClr val="025952"/>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166" name="Google Shape;166;p25"/>
          <p:cNvSpPr txBox="1"/>
          <p:nvPr/>
        </p:nvSpPr>
        <p:spPr>
          <a:xfrm>
            <a:off x="1524000" y="3602038"/>
            <a:ext cx="9144000" cy="16557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de-DE" sz="2800">
                <a:solidFill>
                  <a:srgbClr val="025952"/>
                </a:solidFill>
                <a:latin typeface="Calibri"/>
                <a:ea typeface="Calibri"/>
                <a:cs typeface="Calibri"/>
                <a:sym typeface="Calibri"/>
              </a:rPr>
              <a:t>יעדי הפיתוח בר-קיימא</a:t>
            </a:r>
            <a:endParaRPr sz="2800">
              <a:solidFill>
                <a:srgbClr val="025952"/>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26" descr="sdg bei csr bericht"/>
          <p:cNvPicPr preferRelativeResize="0"/>
          <p:nvPr/>
        </p:nvPicPr>
        <p:blipFill rotWithShape="1">
          <a:blip r:embed="rId3">
            <a:alphaModFix/>
          </a:blip>
          <a:srcRect/>
          <a:stretch/>
        </p:blipFill>
        <p:spPr>
          <a:xfrm>
            <a:off x="3581400" y="4285303"/>
            <a:ext cx="3707674" cy="2425765"/>
          </a:xfrm>
          <a:prstGeom prst="rect">
            <a:avLst/>
          </a:prstGeom>
          <a:noFill/>
          <a:ln>
            <a:noFill/>
          </a:ln>
        </p:spPr>
      </p:pic>
      <p:sp>
        <p:nvSpPr>
          <p:cNvPr id="172" name="Google Shape;172;p26"/>
          <p:cNvSpPr txBox="1"/>
          <p:nvPr/>
        </p:nvSpPr>
        <p:spPr>
          <a:xfrm>
            <a:off x="523830" y="571501"/>
            <a:ext cx="9729900" cy="10002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de-DE" sz="3200" b="1">
                <a:solidFill>
                  <a:schemeClr val="dk1"/>
                </a:solidFill>
                <a:latin typeface="Calibri"/>
                <a:ea typeface="Calibri"/>
                <a:cs typeface="Calibri"/>
                <a:sym typeface="Calibri"/>
              </a:rPr>
              <a:t>יעדי הפיתוח בר-קיימא (SDGs) מתוך אג'נדה 2030 (או"ם, 2015)</a:t>
            </a:r>
            <a:endParaRPr sz="3200" b="1">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p:txBody>
      </p:sp>
      <p:sp>
        <p:nvSpPr>
          <p:cNvPr id="173" name="Google Shape;173;p26"/>
          <p:cNvSpPr txBox="1"/>
          <p:nvPr/>
        </p:nvSpPr>
        <p:spPr>
          <a:xfrm>
            <a:off x="838200" y="6356350"/>
            <a:ext cx="27432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de-DE" sz="1200">
                <a:solidFill>
                  <a:srgbClr val="888888"/>
                </a:solidFill>
                <a:latin typeface="Calibri"/>
                <a:ea typeface="Calibri"/>
                <a:cs typeface="Calibri"/>
                <a:sym typeface="Calibri"/>
              </a:rPr>
              <a:t>14</a:t>
            </a:r>
            <a:endParaRPr sz="1200">
              <a:solidFill>
                <a:srgbClr val="888888"/>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174" name="Google Shape;174;p26"/>
          <p:cNvSpPr txBox="1"/>
          <p:nvPr/>
        </p:nvSpPr>
        <p:spPr>
          <a:xfrm>
            <a:off x="443925" y="1571625"/>
            <a:ext cx="11398800" cy="2504100"/>
          </a:xfrm>
          <a:prstGeom prst="rect">
            <a:avLst/>
          </a:prstGeom>
          <a:noFill/>
          <a:ln>
            <a:noFill/>
          </a:ln>
        </p:spPr>
        <p:txBody>
          <a:bodyPr spcFirstLastPara="1" wrap="square" lIns="91425" tIns="91425" rIns="91425" bIns="91425" anchor="t" anchorCtr="0">
            <a:normAutofit/>
          </a:bodyPr>
          <a:lstStyle/>
          <a:p>
            <a:pPr marL="285750" marR="0" lvl="0" indent="-311150" algn="r" rtl="1">
              <a:lnSpc>
                <a:spcPct val="100000"/>
              </a:lnSpc>
              <a:spcBef>
                <a:spcPts val="0"/>
              </a:spcBef>
              <a:spcAft>
                <a:spcPts val="0"/>
              </a:spcAft>
              <a:buClr>
                <a:schemeClr val="dk1"/>
              </a:buClr>
              <a:buSzPts val="2200"/>
              <a:buFont typeface="Calibri"/>
              <a:buChar char="●"/>
            </a:pPr>
            <a:r>
              <a:rPr lang="de-DE" sz="2200">
                <a:solidFill>
                  <a:schemeClr val="dk1"/>
                </a:solidFill>
                <a:latin typeface="Calibri"/>
                <a:ea typeface="Calibri"/>
                <a:cs typeface="Calibri"/>
                <a:sym typeface="Calibri"/>
              </a:rPr>
              <a:t>אומץ על ידי כל המדינות החברות באו"ם ב-2015</a:t>
            </a:r>
            <a:endParaRPr sz="2200">
              <a:solidFill>
                <a:schemeClr val="dk1"/>
              </a:solidFill>
              <a:latin typeface="Calibri"/>
              <a:ea typeface="Calibri"/>
              <a:cs typeface="Calibri"/>
              <a:sym typeface="Calibri"/>
            </a:endParaRPr>
          </a:p>
          <a:p>
            <a:pPr marL="285750" marR="0" lvl="0" indent="-171450" algn="r" rtl="1">
              <a:lnSpc>
                <a:spcPct val="100000"/>
              </a:lnSpc>
              <a:spcBef>
                <a:spcPts val="0"/>
              </a:spcBef>
              <a:spcAft>
                <a:spcPts val="0"/>
              </a:spcAft>
              <a:buNone/>
            </a:pPr>
            <a:r>
              <a:rPr lang="de-DE" sz="2200">
                <a:solidFill>
                  <a:schemeClr val="dk1"/>
                </a:solidFill>
                <a:latin typeface="Calibri"/>
                <a:ea typeface="Calibri"/>
                <a:cs typeface="Calibri"/>
                <a:sym typeface="Calibri"/>
              </a:rPr>
              <a:t>תוכנית משותפת לשלום ושגשוג לאנשים ולכדור הארץ, עכשיו ובעתיד. </a:t>
            </a:r>
            <a:endParaRPr sz="2200">
              <a:solidFill>
                <a:schemeClr val="dk1"/>
              </a:solidFill>
              <a:latin typeface="Calibri"/>
              <a:ea typeface="Calibri"/>
              <a:cs typeface="Calibri"/>
              <a:sym typeface="Calibri"/>
            </a:endParaRPr>
          </a:p>
          <a:p>
            <a:pPr marL="0" lvl="0" indent="0" algn="r" rtl="1">
              <a:spcBef>
                <a:spcPts val="0"/>
              </a:spcBef>
              <a:spcAft>
                <a:spcPts val="0"/>
              </a:spcAft>
              <a:buNone/>
            </a:pPr>
            <a:r>
              <a:rPr lang="de-DE" sz="2200">
                <a:solidFill>
                  <a:schemeClr val="dk1"/>
                </a:solidFill>
                <a:latin typeface="Calibri"/>
                <a:ea typeface="Calibri"/>
                <a:cs typeface="Calibri"/>
                <a:sym typeface="Calibri"/>
              </a:rPr>
              <a:t>מובנת כקריאה דחופה לפעולה של כל המדינות - מפותחות ומתפתחות - בשותפות גלובלית. </a:t>
            </a:r>
            <a:endParaRPr sz="2200">
              <a:solidFill>
                <a:schemeClr val="dk1"/>
              </a:solidFill>
              <a:latin typeface="Calibri"/>
              <a:ea typeface="Calibri"/>
              <a:cs typeface="Calibri"/>
              <a:sym typeface="Calibri"/>
            </a:endParaRPr>
          </a:p>
          <a:p>
            <a:pPr marL="0" lvl="0" indent="0" algn="r" rtl="1">
              <a:spcBef>
                <a:spcPts val="0"/>
              </a:spcBef>
              <a:spcAft>
                <a:spcPts val="0"/>
              </a:spcAft>
              <a:buNone/>
            </a:pPr>
            <a:r>
              <a:rPr lang="de-DE" sz="2200">
                <a:solidFill>
                  <a:schemeClr val="dk1"/>
                </a:solidFill>
                <a:latin typeface="Calibri"/>
                <a:ea typeface="Calibri"/>
                <a:cs typeface="Calibri"/>
                <a:sym typeface="Calibri"/>
              </a:rPr>
              <a:t>הם מכירים בכך שסיום העוני ומחסכים אחרים חייבים ללכת יד ביד עם אסטרטגיות שמשפרות את הבריאות והחינוך, מפחיתות את אי השוויון ומעודדות צמיחה כלכלית - כל זאת תוך התמודדות עם שינויי האקלים ופועלים לשימור האוקיינוסים והיערות שלנו.</a:t>
            </a:r>
            <a:endParaRPr sz="32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7"/>
          <p:cNvSpPr txBox="1"/>
          <p:nvPr/>
        </p:nvSpPr>
        <p:spPr>
          <a:xfrm>
            <a:off x="523830" y="571501"/>
            <a:ext cx="9729900" cy="1000200"/>
          </a:xfrm>
          <a:prstGeom prst="rect">
            <a:avLst/>
          </a:prstGeom>
          <a:noFill/>
          <a:ln>
            <a:noFill/>
          </a:ln>
        </p:spPr>
        <p:txBody>
          <a:bodyPr spcFirstLastPara="1" wrap="square" lIns="91425" tIns="91425" rIns="91425" bIns="91425" anchor="t" anchorCtr="0">
            <a:noAutofit/>
          </a:bodyPr>
          <a:lstStyle/>
          <a:p>
            <a:pPr marL="0" marR="0" lvl="0" indent="0" algn="ctr" rtl="1">
              <a:spcBef>
                <a:spcPts val="0"/>
              </a:spcBef>
              <a:spcAft>
                <a:spcPts val="0"/>
              </a:spcAft>
              <a:buNone/>
            </a:pPr>
            <a:r>
              <a:rPr lang="de-DE" sz="3200" b="1">
                <a:solidFill>
                  <a:schemeClr val="dk1"/>
                </a:solidFill>
                <a:latin typeface="Calibri"/>
                <a:ea typeface="Calibri"/>
                <a:cs typeface="Calibri"/>
                <a:sym typeface="Calibri"/>
              </a:rPr>
              <a:t>יעדי הפיתוח בר-קיימא (SDGs) מתוך אג'נדה 2030 (או"ם, 2015)</a:t>
            </a:r>
            <a:endParaRPr sz="3200" b="1">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p:txBody>
      </p:sp>
      <p:sp>
        <p:nvSpPr>
          <p:cNvPr id="180" name="Google Shape;180;p27"/>
          <p:cNvSpPr txBox="1"/>
          <p:nvPr/>
        </p:nvSpPr>
        <p:spPr>
          <a:xfrm>
            <a:off x="838200" y="6356350"/>
            <a:ext cx="2743200" cy="365100"/>
          </a:xfrm>
          <a:prstGeom prst="rect">
            <a:avLst/>
          </a:prstGeom>
          <a:noFill/>
          <a:ln>
            <a:noFill/>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None/>
            </a:pPr>
            <a:r>
              <a:rPr lang="de-DE" sz="1200">
                <a:solidFill>
                  <a:srgbClr val="888888"/>
                </a:solidFill>
                <a:latin typeface="Calibri"/>
                <a:ea typeface="Calibri"/>
                <a:cs typeface="Calibri"/>
                <a:sym typeface="Calibri"/>
              </a:rPr>
              <a:t>15</a:t>
            </a:r>
            <a:endParaRPr sz="1200">
              <a:solidFill>
                <a:srgbClr val="888888"/>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p:txBody>
      </p:sp>
      <p:sp>
        <p:nvSpPr>
          <p:cNvPr id="181" name="Google Shape;181;p27"/>
          <p:cNvSpPr txBox="1"/>
          <p:nvPr/>
        </p:nvSpPr>
        <p:spPr>
          <a:xfrm>
            <a:off x="339425" y="1324200"/>
            <a:ext cx="11398800" cy="4639200"/>
          </a:xfrm>
          <a:prstGeom prst="rect">
            <a:avLst/>
          </a:prstGeom>
          <a:noFill/>
          <a:ln>
            <a:noFill/>
          </a:ln>
        </p:spPr>
        <p:txBody>
          <a:bodyPr spcFirstLastPara="1" wrap="square" lIns="91425" tIns="91425" rIns="91425" bIns="91425" anchor="t" anchorCtr="0">
            <a:normAutofit fontScale="92500"/>
          </a:bodyPr>
          <a:lstStyle/>
          <a:p>
            <a:pPr marL="0" marR="0" lvl="0" indent="0" algn="r" rtl="1">
              <a:lnSpc>
                <a:spcPct val="100000"/>
              </a:lnSpc>
              <a:spcBef>
                <a:spcPts val="0"/>
              </a:spcBef>
              <a:spcAft>
                <a:spcPts val="0"/>
              </a:spcAft>
              <a:buNone/>
            </a:pPr>
            <a:r>
              <a:rPr lang="de-DE" sz="1800">
                <a:solidFill>
                  <a:schemeClr val="dk1"/>
                </a:solidFill>
                <a:latin typeface="Calibri"/>
                <a:ea typeface="Calibri"/>
                <a:cs typeface="Calibri"/>
                <a:sym typeface="Calibri"/>
              </a:rPr>
              <a:t>הִיסטוֹרִיָה:</a:t>
            </a:r>
            <a:endParaRPr sz="1800">
              <a:solidFill>
                <a:schemeClr val="dk1"/>
              </a:solidFill>
              <a:latin typeface="Calibri"/>
              <a:ea typeface="Calibri"/>
              <a:cs typeface="Calibri"/>
              <a:sym typeface="Calibri"/>
            </a:endParaRPr>
          </a:p>
          <a:p>
            <a:pPr marL="285750" marR="0" lvl="0" indent="-349250" algn="r" rtl="1">
              <a:lnSpc>
                <a:spcPct val="100000"/>
              </a:lnSpc>
              <a:spcBef>
                <a:spcPts val="0"/>
              </a:spcBef>
              <a:spcAft>
                <a:spcPts val="0"/>
              </a:spcAft>
              <a:buClr>
                <a:schemeClr val="dk1"/>
              </a:buClr>
              <a:buSzPts val="2800"/>
              <a:buFont typeface="Calibri"/>
              <a:buChar char="●"/>
            </a:pPr>
            <a:r>
              <a:rPr lang="de-DE" sz="2800">
                <a:solidFill>
                  <a:schemeClr val="dk1"/>
                </a:solidFill>
                <a:latin typeface="Calibri"/>
                <a:ea typeface="Calibri"/>
                <a:cs typeface="Calibri"/>
                <a:sym typeface="Calibri"/>
              </a:rPr>
              <a:t>יוני 1992: פסגת כדור הארץ בריו דה ז'נרו פרסמה את אג'נדה 21 (178 מדינות) המציעה תוכנית פעולה מקיפה לבניית שותפות גלובלית לפיתוח בר-קיימא לשיפור חיי אדם והגנה על הסביבה.</a:t>
            </a:r>
            <a:endParaRPr sz="2800">
              <a:solidFill>
                <a:schemeClr val="dk1"/>
              </a:solidFill>
              <a:latin typeface="Calibri"/>
              <a:ea typeface="Calibri"/>
              <a:cs typeface="Calibri"/>
              <a:sym typeface="Calibri"/>
            </a:endParaRPr>
          </a:p>
          <a:p>
            <a:pPr marL="285750" marR="0" lvl="0" indent="-285750" algn="r" rtl="1">
              <a:lnSpc>
                <a:spcPct val="100000"/>
              </a:lnSpc>
              <a:spcBef>
                <a:spcPts val="0"/>
              </a:spcBef>
              <a:spcAft>
                <a:spcPts val="0"/>
              </a:spcAft>
              <a:buClr>
                <a:schemeClr val="dk1"/>
              </a:buClr>
              <a:buSzPts val="1800"/>
              <a:buFont typeface="Calibri"/>
              <a:buChar char="●"/>
            </a:pPr>
            <a:r>
              <a:rPr lang="de-DE" sz="1800">
                <a:solidFill>
                  <a:schemeClr val="dk1"/>
                </a:solidFill>
                <a:latin typeface="Calibri"/>
                <a:ea typeface="Calibri"/>
                <a:cs typeface="Calibri"/>
                <a:sym typeface="Calibri"/>
              </a:rPr>
              <a:t>ספטמבר 2000: האו"ם בניו יורק הסכים על הצהרת המילניום המפרטת שמונה יעדי פיתוח של מילניום (MDGs) לצמצום העוני הקיצוני עד 2015.</a:t>
            </a:r>
            <a:endParaRPr sz="1800">
              <a:solidFill>
                <a:schemeClr val="dk1"/>
              </a:solidFill>
              <a:latin typeface="Calibri"/>
              <a:ea typeface="Calibri"/>
              <a:cs typeface="Calibri"/>
              <a:sym typeface="Calibri"/>
            </a:endParaRPr>
          </a:p>
          <a:p>
            <a:pPr marL="285750" marR="0" lvl="0" indent="-260350" algn="r" rtl="1">
              <a:lnSpc>
                <a:spcPct val="100000"/>
              </a:lnSpc>
              <a:spcBef>
                <a:spcPts val="0"/>
              </a:spcBef>
              <a:spcAft>
                <a:spcPts val="0"/>
              </a:spcAft>
              <a:buSzPts val="1400"/>
              <a:buChar char="●"/>
            </a:pPr>
            <a:endParaRPr/>
          </a:p>
          <a:p>
            <a:pPr marL="0" lvl="0" indent="0" algn="r" rtl="1">
              <a:spcBef>
                <a:spcPts val="0"/>
              </a:spcBef>
              <a:spcAft>
                <a:spcPts val="0"/>
              </a:spcAft>
              <a:buNone/>
            </a:pPr>
            <a:r>
              <a:rPr lang="de-DE" sz="1800">
                <a:solidFill>
                  <a:schemeClr val="dk1"/>
                </a:solidFill>
                <a:latin typeface="Calibri"/>
                <a:ea typeface="Calibri"/>
                <a:cs typeface="Calibri"/>
                <a:sym typeface="Calibri"/>
              </a:rPr>
              <a:t>ספטמבר 2002: פסגה עולמית לפיתוח בר קיימא ביוהנסבורג תיארה בהצהרת יוהנסבורג על פיתוח בר קיימא את מחויבות הקהילה העולמית למיגור העוני והסביבה, ונבנתה על אג'נדה 21 והצהרת המילניום על ידי הכללת דגש רב יותר על שותפויות רב-צדדיות.</a:t>
            </a:r>
            <a:endParaRPr sz="1800">
              <a:solidFill>
                <a:schemeClr val="dk1"/>
              </a:solidFill>
              <a:latin typeface="Calibri"/>
              <a:ea typeface="Calibri"/>
              <a:cs typeface="Calibri"/>
              <a:sym typeface="Calibri"/>
            </a:endParaRPr>
          </a:p>
          <a:p>
            <a:pPr marL="0" lvl="0" indent="0" algn="r" rtl="1">
              <a:spcBef>
                <a:spcPts val="0"/>
              </a:spcBef>
              <a:spcAft>
                <a:spcPts val="0"/>
              </a:spcAft>
              <a:buNone/>
            </a:pPr>
            <a:endParaRPr/>
          </a:p>
          <a:p>
            <a:pPr marL="0" lvl="0" indent="0" algn="r" rtl="1">
              <a:spcBef>
                <a:spcPts val="0"/>
              </a:spcBef>
              <a:spcAft>
                <a:spcPts val="0"/>
              </a:spcAft>
              <a:buNone/>
            </a:pPr>
            <a:r>
              <a:rPr lang="de-DE" sz="1800">
                <a:solidFill>
                  <a:schemeClr val="dk1"/>
                </a:solidFill>
                <a:latin typeface="Calibri"/>
                <a:ea typeface="Calibri"/>
                <a:cs typeface="Calibri"/>
                <a:sym typeface="Calibri"/>
              </a:rPr>
              <a:t>יוני 2012: ועידת האומות המאוחדות לפיתוח בר קיימא (Rio+20) בריו דה ז'ניירו האו"ם פרסמו את המסמך "העתיד שאנו רוצים" בו החליטו, בין היתר, להשיק תהליך לפיתוח מערך יעדי SDG כדי להתבסס על MDGs ולהקים את הפורום הפוליטי ברמה גבוהה של האו"ם לפיתוח בר קיימא. </a:t>
            </a:r>
            <a:endParaRPr sz="1800">
              <a:solidFill>
                <a:schemeClr val="dk1"/>
              </a:solidFill>
              <a:latin typeface="Calibri"/>
              <a:ea typeface="Calibri"/>
              <a:cs typeface="Calibri"/>
              <a:sym typeface="Calibri"/>
            </a:endParaRPr>
          </a:p>
          <a:p>
            <a:pPr marL="0" lvl="0" indent="0" algn="r" rtl="1">
              <a:spcBef>
                <a:spcPts val="0"/>
              </a:spcBef>
              <a:spcAft>
                <a:spcPts val="0"/>
              </a:spcAft>
              <a:buNone/>
            </a:pPr>
            <a:r>
              <a:rPr lang="de-DE" sz="2800">
                <a:solidFill>
                  <a:schemeClr val="dk1"/>
                </a:solidFill>
                <a:latin typeface="Calibri"/>
                <a:ea typeface="Calibri"/>
                <a:cs typeface="Calibri"/>
                <a:sym typeface="Calibri"/>
              </a:rPr>
              <a:t>2013: העצרת הכללית של האו"ם הקימה 30 חברים קבוצת עבודה פתוחה כדי לפתח הצעה לגבי יעדי SDG.</a:t>
            </a:r>
            <a:endParaRPr sz="2800">
              <a:solidFill>
                <a:schemeClr val="dk1"/>
              </a:solidFill>
              <a:latin typeface="Calibri"/>
              <a:ea typeface="Calibri"/>
              <a:cs typeface="Calibri"/>
              <a:sym typeface="Calibri"/>
            </a:endParaRPr>
          </a:p>
          <a:p>
            <a:pPr marL="0" lvl="0" indent="0" algn="r" rtl="1">
              <a:spcBef>
                <a:spcPts val="0"/>
              </a:spcBef>
              <a:spcAft>
                <a:spcPts val="0"/>
              </a:spcAft>
              <a:buNone/>
            </a:pPr>
            <a:r>
              <a:rPr lang="de-DE" sz="1800">
                <a:solidFill>
                  <a:schemeClr val="dk1"/>
                </a:solidFill>
                <a:latin typeface="Calibri"/>
                <a:ea typeface="Calibri"/>
                <a:cs typeface="Calibri"/>
                <a:sym typeface="Calibri"/>
              </a:rPr>
              <a:t>ינואר 2015: העצרת הכללית של האו"ם החלה בתהליך המשא ומתן על סדר היום לפיתוח שלאחר 2015. </a:t>
            </a:r>
            <a:endParaRPr sz="1800">
              <a:solidFill>
                <a:schemeClr val="dk1"/>
              </a:solidFill>
              <a:latin typeface="Calibri"/>
              <a:ea typeface="Calibri"/>
              <a:cs typeface="Calibri"/>
              <a:sym typeface="Calibri"/>
            </a:endParaRPr>
          </a:p>
          <a:p>
            <a:pPr marL="0" lvl="0" indent="0" algn="r" rtl="1">
              <a:spcBef>
                <a:spcPts val="0"/>
              </a:spcBef>
              <a:spcAft>
                <a:spcPts val="0"/>
              </a:spcAft>
              <a:buNone/>
            </a:pPr>
            <a:r>
              <a:rPr lang="de-DE" sz="1800">
                <a:solidFill>
                  <a:schemeClr val="dk1"/>
                </a:solidFill>
                <a:latin typeface="Calibri"/>
                <a:ea typeface="Calibri"/>
                <a:cs typeface="Calibri"/>
                <a:sym typeface="Calibri"/>
              </a:rPr>
              <a:t>ספטמבר 2015: אימוץ אג'נדת 2030 לפיתוח בר קיימא, עם 17 יעדי SDG בליבתו, בפסגת הפיתוח בר קיימא של האו"ם.</a:t>
            </a:r>
            <a:endParaRPr sz="2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8"/>
          <p:cNvSpPr txBox="1"/>
          <p:nvPr/>
        </p:nvSpPr>
        <p:spPr>
          <a:xfrm>
            <a:off x="523830" y="571501"/>
            <a:ext cx="9729900" cy="1000200"/>
          </a:xfrm>
          <a:prstGeom prst="rect">
            <a:avLst/>
          </a:prstGeom>
          <a:noFill/>
          <a:ln>
            <a:noFill/>
          </a:ln>
        </p:spPr>
        <p:txBody>
          <a:bodyPr spcFirstLastPara="1" wrap="square" lIns="91425" tIns="91425" rIns="91425" bIns="91425" anchor="t" anchorCtr="0">
            <a:noAutofit/>
          </a:bodyPr>
          <a:lstStyle/>
          <a:p>
            <a:pPr marL="0" marR="0" lvl="0" indent="0" algn="ctr" rtl="1">
              <a:spcBef>
                <a:spcPts val="0"/>
              </a:spcBef>
              <a:spcAft>
                <a:spcPts val="0"/>
              </a:spcAft>
              <a:buNone/>
            </a:pPr>
            <a:r>
              <a:rPr lang="de-DE" sz="3200" b="1">
                <a:solidFill>
                  <a:schemeClr val="dk1"/>
                </a:solidFill>
                <a:latin typeface="Calibri"/>
                <a:ea typeface="Calibri"/>
                <a:cs typeface="Calibri"/>
                <a:sym typeface="Calibri"/>
              </a:rPr>
              <a:t>המטרות מתוך סדר היום 21 (או"ם, 1992)</a:t>
            </a:r>
            <a:endParaRPr sz="3200" b="1">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187" name="Google Shape;187;p28"/>
          <p:cNvSpPr txBox="1"/>
          <p:nvPr/>
        </p:nvSpPr>
        <p:spPr>
          <a:xfrm>
            <a:off x="1050100" y="5951800"/>
            <a:ext cx="2743200" cy="365100"/>
          </a:xfrm>
          <a:prstGeom prst="rect">
            <a:avLst/>
          </a:prstGeom>
          <a:noFill/>
          <a:ln>
            <a:noFill/>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None/>
            </a:pPr>
            <a:r>
              <a:rPr lang="de-DE" sz="1200">
                <a:solidFill>
                  <a:srgbClr val="888888"/>
                </a:solidFill>
                <a:latin typeface="Calibri"/>
                <a:ea typeface="Calibri"/>
                <a:cs typeface="Calibri"/>
                <a:sym typeface="Calibri"/>
              </a:rPr>
              <a:t>16</a:t>
            </a:r>
            <a:endParaRPr sz="1200">
              <a:solidFill>
                <a:srgbClr val="888888"/>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p:txBody>
      </p:sp>
      <p:sp>
        <p:nvSpPr>
          <p:cNvPr id="188" name="Google Shape;188;p28"/>
          <p:cNvSpPr txBox="1"/>
          <p:nvPr/>
        </p:nvSpPr>
        <p:spPr>
          <a:xfrm>
            <a:off x="892475" y="1167075"/>
            <a:ext cx="10099200" cy="4784700"/>
          </a:xfrm>
          <a:prstGeom prst="rect">
            <a:avLst/>
          </a:prstGeom>
          <a:noFill/>
          <a:ln>
            <a:noFill/>
          </a:ln>
        </p:spPr>
        <p:txBody>
          <a:bodyPr spcFirstLastPara="1" wrap="square" lIns="91425" tIns="91425" rIns="91425" bIns="91425" anchor="t" anchorCtr="0">
            <a:normAutofit fontScale="92500"/>
          </a:bodyPr>
          <a:lstStyle/>
          <a:p>
            <a:pPr marL="0" marR="0" lvl="0" indent="0" algn="r" rtl="1">
              <a:lnSpc>
                <a:spcPct val="100000"/>
              </a:lnSpc>
              <a:spcBef>
                <a:spcPts val="0"/>
              </a:spcBef>
              <a:spcAft>
                <a:spcPts val="0"/>
              </a:spcAft>
              <a:buNone/>
            </a:pPr>
            <a:r>
              <a:rPr lang="de-DE" sz="2000" i="1">
                <a:solidFill>
                  <a:schemeClr val="dk1"/>
                </a:solidFill>
                <a:latin typeface="Calibri"/>
                <a:ea typeface="Calibri"/>
                <a:cs typeface="Calibri"/>
                <a:sym typeface="Calibri"/>
              </a:rPr>
              <a:t>סעיף I:  </a:t>
            </a:r>
            <a:endParaRPr sz="2000" i="1">
              <a:solidFill>
                <a:schemeClr val="dk1"/>
              </a:solidFill>
              <a:latin typeface="Calibri"/>
              <a:ea typeface="Calibri"/>
              <a:cs typeface="Calibri"/>
              <a:sym typeface="Calibri"/>
            </a:endParaRPr>
          </a:p>
          <a:p>
            <a:pPr marL="0" marR="0" lvl="0" indent="0" algn="r" rtl="1">
              <a:lnSpc>
                <a:spcPct val="100000"/>
              </a:lnSpc>
              <a:spcBef>
                <a:spcPts val="0"/>
              </a:spcBef>
              <a:spcAft>
                <a:spcPts val="0"/>
              </a:spcAft>
              <a:buNone/>
            </a:pPr>
            <a:r>
              <a:rPr lang="de-DE" sz="2000" b="1" i="1">
                <a:solidFill>
                  <a:schemeClr val="dk1"/>
                </a:solidFill>
                <a:latin typeface="Calibri"/>
                <a:ea typeface="Calibri"/>
                <a:cs typeface="Calibri"/>
                <a:sym typeface="Calibri"/>
              </a:rPr>
              <a:t>מימדים חברתיים וכלכליים</a:t>
            </a:r>
            <a:endParaRPr sz="2000" b="1" i="1">
              <a:solidFill>
                <a:schemeClr val="dk1"/>
              </a:solidFill>
              <a:latin typeface="Calibri"/>
              <a:ea typeface="Calibri"/>
              <a:cs typeface="Calibri"/>
              <a:sym typeface="Calibri"/>
            </a:endParaRPr>
          </a:p>
          <a:p>
            <a:pPr marL="0" marR="0" lvl="0" indent="0" algn="r" rtl="1">
              <a:lnSpc>
                <a:spcPct val="100000"/>
              </a:lnSpc>
              <a:spcBef>
                <a:spcPts val="0"/>
              </a:spcBef>
              <a:spcAft>
                <a:spcPts val="0"/>
              </a:spcAft>
              <a:buNone/>
            </a:pPr>
            <a:r>
              <a:rPr lang="de-DE" sz="2000" b="1">
                <a:solidFill>
                  <a:schemeClr val="dk1"/>
                </a:solidFill>
                <a:latin typeface="Calibri"/>
                <a:ea typeface="Calibri"/>
                <a:cs typeface="Calibri"/>
                <a:sym typeface="Calibri"/>
              </a:rPr>
              <a:t> </a:t>
            </a:r>
            <a:endParaRPr sz="2000" b="1">
              <a:solidFill>
                <a:schemeClr val="dk1"/>
              </a:solidFill>
              <a:latin typeface="Calibri"/>
              <a:ea typeface="Calibri"/>
              <a:cs typeface="Calibri"/>
              <a:sym typeface="Calibri"/>
            </a:endParaRPr>
          </a:p>
          <a:p>
            <a:pPr marL="0" marR="0" lvl="0" indent="0" algn="r" rtl="1">
              <a:lnSpc>
                <a:spcPct val="100000"/>
              </a:lnSpc>
              <a:spcBef>
                <a:spcPts val="0"/>
              </a:spcBef>
              <a:spcAft>
                <a:spcPts val="0"/>
              </a:spcAft>
              <a:buNone/>
            </a:pPr>
            <a:r>
              <a:rPr lang="de-DE" sz="2000">
                <a:solidFill>
                  <a:schemeClr val="dk1"/>
                </a:solidFill>
                <a:latin typeface="Calibri"/>
                <a:ea typeface="Calibri"/>
                <a:cs typeface="Calibri"/>
                <a:sym typeface="Calibri"/>
              </a:rPr>
              <a:t>מכוון למאבק בעוני, במיוחד במדינות מתפתחות, שינוי דפוסי צריכה, קידום בריאות, השגת אוכלוסייה בת קיימא יותר והתיישבות בת קיימא בקבלת החלטות.</a:t>
            </a:r>
            <a:endParaRPr sz="2000">
              <a:solidFill>
                <a:schemeClr val="dk1"/>
              </a:solidFill>
              <a:latin typeface="Calibri"/>
              <a:ea typeface="Calibri"/>
              <a:cs typeface="Calibri"/>
              <a:sym typeface="Calibri"/>
            </a:endParaRPr>
          </a:p>
          <a:p>
            <a:pPr marL="0" marR="0" lvl="0" indent="0" algn="r" rtl="1">
              <a:lnSpc>
                <a:spcPct val="100000"/>
              </a:lnSpc>
              <a:spcBef>
                <a:spcPts val="0"/>
              </a:spcBef>
              <a:spcAft>
                <a:spcPts val="0"/>
              </a:spcAft>
              <a:buNone/>
            </a:pPr>
            <a:endParaRPr sz="2000" i="1">
              <a:solidFill>
                <a:schemeClr val="dk1"/>
              </a:solidFill>
              <a:latin typeface="Calibri"/>
              <a:ea typeface="Calibri"/>
              <a:cs typeface="Calibri"/>
              <a:sym typeface="Calibri"/>
            </a:endParaRPr>
          </a:p>
          <a:p>
            <a:pPr marL="0" marR="0" lvl="0" indent="0" algn="r" rtl="1">
              <a:lnSpc>
                <a:spcPct val="100000"/>
              </a:lnSpc>
              <a:spcBef>
                <a:spcPts val="0"/>
              </a:spcBef>
              <a:spcAft>
                <a:spcPts val="0"/>
              </a:spcAft>
              <a:buNone/>
            </a:pPr>
            <a:r>
              <a:rPr lang="de-DE" sz="2800">
                <a:solidFill>
                  <a:schemeClr val="dk1"/>
                </a:solidFill>
                <a:latin typeface="Calibri"/>
                <a:ea typeface="Calibri"/>
                <a:cs typeface="Calibri"/>
                <a:sym typeface="Calibri"/>
              </a:rPr>
              <a:t>סעיף II: שימור וניהול משאבים לפיתוח כולל הגנה על אטמוספירה, מאבק בכריתת יערות, הגנה על סביבות שבריריות, שימור המגוון הביולוגי (המגוון הביולוגי), שליטה בזיהום וניהול ביוטכנולוגיה ופסולת רדיואקטיבית.</a:t>
            </a:r>
            <a:endParaRPr sz="2800">
              <a:solidFill>
                <a:schemeClr val="dk1"/>
              </a:solidFill>
              <a:latin typeface="Calibri"/>
              <a:ea typeface="Calibri"/>
              <a:cs typeface="Calibri"/>
              <a:sym typeface="Calibri"/>
            </a:endParaRPr>
          </a:p>
          <a:p>
            <a:pPr marL="0" lvl="0" indent="0" algn="r" rtl="1">
              <a:spcBef>
                <a:spcPts val="0"/>
              </a:spcBef>
              <a:spcAft>
                <a:spcPts val="0"/>
              </a:spcAft>
              <a:buNone/>
            </a:pPr>
            <a:endParaRPr sz="2000" i="1">
              <a:solidFill>
                <a:schemeClr val="dk1"/>
              </a:solidFill>
              <a:latin typeface="Calibri"/>
              <a:ea typeface="Calibri"/>
              <a:cs typeface="Calibri"/>
              <a:sym typeface="Calibri"/>
            </a:endParaRPr>
          </a:p>
          <a:p>
            <a:pPr marL="0" lvl="0" indent="0" algn="r" rtl="1">
              <a:spcBef>
                <a:spcPts val="0"/>
              </a:spcBef>
              <a:spcAft>
                <a:spcPts val="0"/>
              </a:spcAft>
              <a:buNone/>
            </a:pPr>
            <a:r>
              <a:rPr lang="de-DE" sz="2800">
                <a:solidFill>
                  <a:schemeClr val="dk1"/>
                </a:solidFill>
                <a:latin typeface="Calibri"/>
                <a:ea typeface="Calibri"/>
                <a:cs typeface="Calibri"/>
                <a:sym typeface="Calibri"/>
              </a:rPr>
              <a:t>סעיף III: חיזוק התפקיד של קבוצות גדולות כולל את התפקידים של ילדים ונוער, נשים, ארגונים לא ממשלתיים, רשויות מקומיות, עסקים ותעשייה ועובדים; וחיזוק תפקידם של עמים ילידים, קהילותיהם וחקלאים.</a:t>
            </a:r>
            <a:endParaRPr sz="2800">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a:p>
            <a:pPr marL="0" lvl="0" indent="0" algn="r" rtl="1">
              <a:spcBef>
                <a:spcPts val="0"/>
              </a:spcBef>
              <a:spcAft>
                <a:spcPts val="0"/>
              </a:spcAft>
              <a:buNone/>
            </a:pPr>
            <a:r>
              <a:rPr lang="de-DE" sz="2000">
                <a:solidFill>
                  <a:schemeClr val="dk1"/>
                </a:solidFill>
                <a:latin typeface="Calibri"/>
                <a:ea typeface="Calibri"/>
                <a:cs typeface="Calibri"/>
                <a:sym typeface="Calibri"/>
              </a:rPr>
              <a:t>סעיף IV: אמצעי יישום כולל מדע, העברת טכנולוגיה, חינוך, מוסדות בינלאומיים ומנגנונים פיננסיים.</a:t>
            </a:r>
            <a:endParaRPr sz="2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9" descr="Milleniumsentwicklungsziele - Nachhaltig entwickeln - Deutsche Gesellschaft  für die Vereinten Nationen e.V."/>
          <p:cNvPicPr preferRelativeResize="0"/>
          <p:nvPr/>
        </p:nvPicPr>
        <p:blipFill rotWithShape="1">
          <a:blip r:embed="rId3">
            <a:alphaModFix/>
          </a:blip>
          <a:srcRect/>
          <a:stretch/>
        </p:blipFill>
        <p:spPr>
          <a:xfrm>
            <a:off x="9116966" y="1360089"/>
            <a:ext cx="2273393" cy="4480786"/>
          </a:xfrm>
          <a:prstGeom prst="rect">
            <a:avLst/>
          </a:prstGeom>
          <a:noFill/>
          <a:ln>
            <a:noFill/>
          </a:ln>
        </p:spPr>
      </p:pic>
      <p:sp>
        <p:nvSpPr>
          <p:cNvPr id="194" name="Google Shape;194;p29"/>
          <p:cNvSpPr txBox="1"/>
          <p:nvPr/>
        </p:nvSpPr>
        <p:spPr>
          <a:xfrm>
            <a:off x="523830" y="571501"/>
            <a:ext cx="9729900" cy="1000200"/>
          </a:xfrm>
          <a:prstGeom prst="rect">
            <a:avLst/>
          </a:prstGeom>
          <a:noFill/>
          <a:ln>
            <a:noFill/>
          </a:ln>
        </p:spPr>
        <p:txBody>
          <a:bodyPr spcFirstLastPara="1" wrap="square" lIns="91425" tIns="91425" rIns="91425" bIns="91425" anchor="t" anchorCtr="0">
            <a:noAutofit/>
          </a:bodyPr>
          <a:lstStyle/>
          <a:p>
            <a:pPr marL="0" marR="0" lvl="0" indent="0" algn="ctr" rtl="1">
              <a:spcBef>
                <a:spcPts val="0"/>
              </a:spcBef>
              <a:spcAft>
                <a:spcPts val="0"/>
              </a:spcAft>
              <a:buNone/>
            </a:pPr>
            <a:r>
              <a:rPr lang="de-DE" sz="3200" b="1">
                <a:solidFill>
                  <a:schemeClr val="dk1"/>
                </a:solidFill>
                <a:latin typeface="Calibri"/>
                <a:ea typeface="Calibri"/>
                <a:cs typeface="Calibri"/>
                <a:sym typeface="Calibri"/>
              </a:rPr>
              <a:t>יעדי הפיתוח של המילניום (MDGs) (או"ם, 2000)</a:t>
            </a:r>
            <a:endParaRPr sz="3200" b="1">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195" name="Google Shape;195;p29"/>
          <p:cNvSpPr txBox="1"/>
          <p:nvPr/>
        </p:nvSpPr>
        <p:spPr>
          <a:xfrm>
            <a:off x="838200" y="6356350"/>
            <a:ext cx="2743200" cy="365100"/>
          </a:xfrm>
          <a:prstGeom prst="rect">
            <a:avLst/>
          </a:prstGeom>
          <a:noFill/>
          <a:ln>
            <a:noFill/>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None/>
            </a:pPr>
            <a:r>
              <a:rPr lang="de-DE" sz="1200">
                <a:solidFill>
                  <a:srgbClr val="888888"/>
                </a:solidFill>
                <a:latin typeface="Calibri"/>
                <a:ea typeface="Calibri"/>
                <a:cs typeface="Calibri"/>
                <a:sym typeface="Calibri"/>
              </a:rPr>
              <a:t>17</a:t>
            </a:r>
            <a:endParaRPr sz="1200">
              <a:solidFill>
                <a:srgbClr val="888888"/>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p:txBody>
      </p:sp>
      <p:sp>
        <p:nvSpPr>
          <p:cNvPr id="196" name="Google Shape;196;p29"/>
          <p:cNvSpPr txBox="1"/>
          <p:nvPr/>
        </p:nvSpPr>
        <p:spPr>
          <a:xfrm>
            <a:off x="923109" y="2055223"/>
            <a:ext cx="7419000" cy="3785700"/>
          </a:xfrm>
          <a:prstGeom prst="rect">
            <a:avLst/>
          </a:prstGeom>
          <a:noFill/>
          <a:ln>
            <a:noFill/>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None/>
            </a:pPr>
            <a:r>
              <a:rPr lang="de-DE" sz="2400">
                <a:solidFill>
                  <a:schemeClr val="dk1"/>
                </a:solidFill>
                <a:latin typeface="Calibri"/>
                <a:ea typeface="Calibri"/>
                <a:cs typeface="Calibri"/>
                <a:sym typeface="Calibri"/>
              </a:rPr>
              <a:t>להשגה עד 2015:</a:t>
            </a:r>
            <a:endParaRPr sz="2400">
              <a:solidFill>
                <a:schemeClr val="dk1"/>
              </a:solidFill>
              <a:latin typeface="Calibri"/>
              <a:ea typeface="Calibri"/>
              <a:cs typeface="Calibri"/>
              <a:sym typeface="Calibri"/>
            </a:endParaRPr>
          </a:p>
          <a:p>
            <a:pPr marL="0" marR="0" lvl="0" indent="0" algn="r" rtl="1">
              <a:lnSpc>
                <a:spcPct val="100000"/>
              </a:lnSpc>
              <a:spcBef>
                <a:spcPts val="0"/>
              </a:spcBef>
              <a:spcAft>
                <a:spcPts val="0"/>
              </a:spcAft>
              <a:buNone/>
            </a:pPr>
            <a:endParaRPr sz="2800">
              <a:solidFill>
                <a:schemeClr val="dk1"/>
              </a:solidFill>
              <a:latin typeface="Calibri"/>
              <a:ea typeface="Calibri"/>
              <a:cs typeface="Calibri"/>
              <a:sym typeface="Calibri"/>
            </a:endParaRPr>
          </a:p>
          <a:p>
            <a:pPr marL="0" marR="0" lvl="0" indent="0" algn="r" rtl="1">
              <a:lnSpc>
                <a:spcPct val="100000"/>
              </a:lnSpc>
              <a:spcBef>
                <a:spcPts val="0"/>
              </a:spcBef>
              <a:spcAft>
                <a:spcPts val="0"/>
              </a:spcAft>
              <a:buNone/>
            </a:pPr>
            <a:endParaRPr/>
          </a:p>
          <a:p>
            <a:pPr marL="0" marR="0" lvl="0" indent="0" algn="r" rtl="1">
              <a:lnSpc>
                <a:spcPct val="100000"/>
              </a:lnSpc>
              <a:spcBef>
                <a:spcPts val="0"/>
              </a:spcBef>
              <a:spcAft>
                <a:spcPts val="0"/>
              </a:spcAft>
              <a:buNone/>
            </a:pPr>
            <a:r>
              <a:rPr lang="de-DE" sz="2400">
                <a:solidFill>
                  <a:schemeClr val="dk1"/>
                </a:solidFill>
                <a:latin typeface="Calibri"/>
                <a:ea typeface="Calibri"/>
                <a:cs typeface="Calibri"/>
                <a:sym typeface="Calibri"/>
              </a:rPr>
              <a:t>יעד 1: למגר עוני ו רעב קיצוניים</a:t>
            </a:r>
            <a:endParaRPr sz="2400">
              <a:solidFill>
                <a:schemeClr val="dk1"/>
              </a:solidFill>
              <a:latin typeface="Calibri"/>
              <a:ea typeface="Calibri"/>
              <a:cs typeface="Calibri"/>
              <a:sym typeface="Calibri"/>
            </a:endParaRPr>
          </a:p>
          <a:p>
            <a:pPr marL="0" marR="0" lvl="0" indent="0" algn="r" rtl="1">
              <a:lnSpc>
                <a:spcPct val="100000"/>
              </a:lnSpc>
              <a:spcBef>
                <a:spcPts val="0"/>
              </a:spcBef>
              <a:spcAft>
                <a:spcPts val="0"/>
              </a:spcAft>
              <a:buNone/>
            </a:pPr>
            <a:endParaRPr sz="2800">
              <a:solidFill>
                <a:schemeClr val="dk1"/>
              </a:solidFill>
              <a:latin typeface="Calibri"/>
              <a:ea typeface="Calibri"/>
              <a:cs typeface="Calibri"/>
              <a:sym typeface="Calibri"/>
            </a:endParaRPr>
          </a:p>
          <a:p>
            <a:pPr marL="0" marR="0" lvl="0" indent="0" algn="r" rtl="1">
              <a:lnSpc>
                <a:spcPct val="100000"/>
              </a:lnSpc>
              <a:spcBef>
                <a:spcPts val="0"/>
              </a:spcBef>
              <a:spcAft>
                <a:spcPts val="0"/>
              </a:spcAft>
              <a:buNone/>
            </a:pPr>
            <a:endParaRPr/>
          </a:p>
          <a:p>
            <a:pPr marL="0" marR="0" lvl="0" indent="0" algn="r" rtl="1">
              <a:lnSpc>
                <a:spcPct val="100000"/>
              </a:lnSpc>
              <a:spcBef>
                <a:spcPts val="0"/>
              </a:spcBef>
              <a:spcAft>
                <a:spcPts val="0"/>
              </a:spcAft>
              <a:buNone/>
            </a:pPr>
            <a:r>
              <a:rPr lang="de-DE" sz="2400">
                <a:solidFill>
                  <a:schemeClr val="dk1"/>
                </a:solidFill>
                <a:latin typeface="Calibri"/>
                <a:ea typeface="Calibri"/>
                <a:cs typeface="Calibri"/>
                <a:sym typeface="Calibri"/>
              </a:rPr>
              <a:t>יעד 2: להשיג חינוך יסודי אוניברסלי</a:t>
            </a:r>
            <a:endParaRPr sz="2400">
              <a:solidFill>
                <a:schemeClr val="dk1"/>
              </a:solidFill>
              <a:latin typeface="Calibri"/>
              <a:ea typeface="Calibri"/>
              <a:cs typeface="Calibri"/>
              <a:sym typeface="Calibri"/>
            </a:endParaRPr>
          </a:p>
          <a:p>
            <a:pPr marL="0" marR="0" lvl="0" indent="0" algn="r" rtl="1">
              <a:lnSpc>
                <a:spcPct val="100000"/>
              </a:lnSpc>
              <a:spcBef>
                <a:spcPts val="0"/>
              </a:spcBef>
              <a:spcAft>
                <a:spcPts val="0"/>
              </a:spcAft>
              <a:buNone/>
            </a:pPr>
            <a:endParaRPr sz="2800">
              <a:solidFill>
                <a:schemeClr val="dk1"/>
              </a:solidFill>
              <a:latin typeface="Calibri"/>
              <a:ea typeface="Calibri"/>
              <a:cs typeface="Calibri"/>
              <a:sym typeface="Calibri"/>
            </a:endParaRPr>
          </a:p>
          <a:p>
            <a:pPr marL="0" marR="0" lvl="0" indent="0" algn="r" rtl="1">
              <a:lnSpc>
                <a:spcPct val="100000"/>
              </a:lnSpc>
              <a:spcBef>
                <a:spcPts val="0"/>
              </a:spcBef>
              <a:spcAft>
                <a:spcPts val="0"/>
              </a:spcAft>
              <a:buNone/>
            </a:pPr>
            <a:endParaRPr/>
          </a:p>
          <a:p>
            <a:pPr marL="0" marR="0" lvl="0" indent="0" algn="r" rtl="1">
              <a:lnSpc>
                <a:spcPct val="100000"/>
              </a:lnSpc>
              <a:spcBef>
                <a:spcPts val="0"/>
              </a:spcBef>
              <a:spcAft>
                <a:spcPts val="0"/>
              </a:spcAft>
              <a:buNone/>
            </a:pPr>
            <a:r>
              <a:rPr lang="de-DE" sz="2400">
                <a:solidFill>
                  <a:schemeClr val="dk1"/>
                </a:solidFill>
                <a:latin typeface="Calibri"/>
                <a:ea typeface="Calibri"/>
                <a:cs typeface="Calibri"/>
                <a:sym typeface="Calibri"/>
              </a:rPr>
              <a:t>יעד 3: לקדם שוויון מגדרי ולהעצים נשים</a:t>
            </a:r>
            <a:endParaRPr sz="2400">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a:p>
            <a:pPr marL="0" lvl="0" indent="0" algn="r" rtl="1">
              <a:spcBef>
                <a:spcPts val="0"/>
              </a:spcBef>
              <a:spcAft>
                <a:spcPts val="0"/>
              </a:spcAft>
              <a:buNone/>
            </a:pPr>
            <a:endParaRPr/>
          </a:p>
          <a:p>
            <a:pPr marL="0" lvl="0" indent="0" algn="r" rtl="1">
              <a:spcBef>
                <a:spcPts val="0"/>
              </a:spcBef>
              <a:spcAft>
                <a:spcPts val="0"/>
              </a:spcAft>
              <a:buNone/>
            </a:pPr>
            <a:r>
              <a:rPr lang="de-DE" sz="2400">
                <a:solidFill>
                  <a:schemeClr val="dk1"/>
                </a:solidFill>
                <a:latin typeface="Calibri"/>
                <a:ea typeface="Calibri"/>
                <a:cs typeface="Calibri"/>
                <a:sym typeface="Calibri"/>
              </a:rPr>
              <a:t>יעד 4: להפחית תמותת ילדים</a:t>
            </a:r>
            <a:endParaRPr sz="2400">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a:p>
            <a:pPr marL="0" lvl="0" indent="0" algn="r" rtl="1">
              <a:spcBef>
                <a:spcPts val="0"/>
              </a:spcBef>
              <a:spcAft>
                <a:spcPts val="0"/>
              </a:spcAft>
              <a:buNone/>
            </a:pPr>
            <a:endParaRPr/>
          </a:p>
          <a:p>
            <a:pPr marL="0" lvl="0" indent="0" algn="r" rtl="1">
              <a:spcBef>
                <a:spcPts val="0"/>
              </a:spcBef>
              <a:spcAft>
                <a:spcPts val="0"/>
              </a:spcAft>
              <a:buNone/>
            </a:pPr>
            <a:r>
              <a:rPr lang="de-DE" sz="2400">
                <a:solidFill>
                  <a:schemeClr val="dk1"/>
                </a:solidFill>
                <a:latin typeface="Calibri"/>
                <a:ea typeface="Calibri"/>
                <a:cs typeface="Calibri"/>
                <a:sym typeface="Calibri"/>
              </a:rPr>
              <a:t>יעד 5: לשפר את בריאות האם</a:t>
            </a:r>
            <a:endParaRPr sz="2400">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a:p>
            <a:pPr marL="0" lvl="0" indent="0" algn="r" rtl="1">
              <a:spcBef>
                <a:spcPts val="0"/>
              </a:spcBef>
              <a:spcAft>
                <a:spcPts val="0"/>
              </a:spcAft>
              <a:buNone/>
            </a:pPr>
            <a:endParaRPr/>
          </a:p>
          <a:p>
            <a:pPr marL="0" lvl="0" indent="0" algn="r" rtl="1">
              <a:spcBef>
                <a:spcPts val="0"/>
              </a:spcBef>
              <a:spcAft>
                <a:spcPts val="0"/>
              </a:spcAft>
              <a:buNone/>
            </a:pPr>
            <a:r>
              <a:rPr lang="de-DE" sz="2400">
                <a:solidFill>
                  <a:schemeClr val="dk1"/>
                </a:solidFill>
                <a:latin typeface="Calibri"/>
                <a:ea typeface="Calibri"/>
                <a:cs typeface="Calibri"/>
                <a:sym typeface="Calibri"/>
              </a:rPr>
              <a:t>יעד 6: להילחם ב-HIV/AIDS, מלריה ומחלות אחרות</a:t>
            </a:r>
            <a:endParaRPr sz="2400">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a:p>
            <a:pPr marL="0" lvl="0" indent="0" algn="r" rtl="1">
              <a:spcBef>
                <a:spcPts val="0"/>
              </a:spcBef>
              <a:spcAft>
                <a:spcPts val="0"/>
              </a:spcAft>
              <a:buNone/>
            </a:pPr>
            <a:endParaRPr/>
          </a:p>
          <a:p>
            <a:pPr marL="0" lvl="0" indent="0" algn="r" rtl="1">
              <a:spcBef>
                <a:spcPts val="0"/>
              </a:spcBef>
              <a:spcAft>
                <a:spcPts val="0"/>
              </a:spcAft>
              <a:buNone/>
            </a:pPr>
            <a:r>
              <a:rPr lang="de-DE" sz="2400">
                <a:solidFill>
                  <a:schemeClr val="dk1"/>
                </a:solidFill>
                <a:latin typeface="Calibri"/>
                <a:ea typeface="Calibri"/>
                <a:cs typeface="Calibri"/>
                <a:sym typeface="Calibri"/>
              </a:rPr>
              <a:t>יעד 7: להבטיח קיימות סביבתית</a:t>
            </a:r>
            <a:endParaRPr sz="2400">
              <a:solidFill>
                <a:schemeClr val="dk1"/>
              </a:solidFill>
              <a:latin typeface="Calibri"/>
              <a:ea typeface="Calibri"/>
              <a:cs typeface="Calibri"/>
              <a:sym typeface="Calibri"/>
            </a:endParaRPr>
          </a:p>
          <a:p>
            <a:pPr marL="0" lvl="0" indent="0" algn="r" rtl="1">
              <a:spcBef>
                <a:spcPts val="0"/>
              </a:spcBef>
              <a:spcAft>
                <a:spcPts val="0"/>
              </a:spcAft>
              <a:buNone/>
            </a:pPr>
            <a:r>
              <a:rPr lang="de-DE" sz="2400">
                <a:solidFill>
                  <a:schemeClr val="dk1"/>
                </a:solidFill>
                <a:latin typeface="Calibri"/>
                <a:ea typeface="Calibri"/>
                <a:cs typeface="Calibri"/>
                <a:sym typeface="Calibri"/>
              </a:rPr>
              <a:t>יעד 8: לפתח שותפות גלובלית לפיתוח</a:t>
            </a:r>
            <a:endParaRPr sz="2400">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a:p>
            <a:pPr marL="0" lvl="0" indent="0" algn="r" rtl="1">
              <a:spcBef>
                <a:spcPts val="0"/>
              </a:spcBef>
              <a:spcAft>
                <a:spcPts val="0"/>
              </a:spcAft>
              <a:buNone/>
            </a:pPr>
            <a:endParaRPr sz="2400">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30" descr="sdg bei csr bericht"/>
          <p:cNvPicPr preferRelativeResize="0"/>
          <p:nvPr/>
        </p:nvPicPr>
        <p:blipFill rotWithShape="1">
          <a:blip r:embed="rId3">
            <a:alphaModFix/>
          </a:blip>
          <a:srcRect/>
          <a:stretch/>
        </p:blipFill>
        <p:spPr>
          <a:xfrm>
            <a:off x="2281544" y="1479116"/>
            <a:ext cx="7271759" cy="4757586"/>
          </a:xfrm>
          <a:prstGeom prst="rect">
            <a:avLst/>
          </a:prstGeom>
          <a:noFill/>
          <a:ln>
            <a:noFill/>
          </a:ln>
        </p:spPr>
      </p:pic>
      <p:sp>
        <p:nvSpPr>
          <p:cNvPr id="202" name="Google Shape;202;p30"/>
          <p:cNvSpPr txBox="1"/>
          <p:nvPr/>
        </p:nvSpPr>
        <p:spPr>
          <a:xfrm>
            <a:off x="506412" y="571501"/>
            <a:ext cx="9729900" cy="1000200"/>
          </a:xfrm>
          <a:prstGeom prst="rect">
            <a:avLst/>
          </a:prstGeom>
          <a:noFill/>
          <a:ln>
            <a:noFill/>
          </a:ln>
        </p:spPr>
        <p:txBody>
          <a:bodyPr spcFirstLastPara="1" wrap="square" lIns="91425" tIns="91425" rIns="91425" bIns="91425" anchor="t" anchorCtr="0">
            <a:noAutofit/>
          </a:bodyPr>
          <a:lstStyle/>
          <a:p>
            <a:pPr marL="0" marR="0" lvl="0" indent="0" algn="ctr" rtl="1">
              <a:spcBef>
                <a:spcPts val="0"/>
              </a:spcBef>
              <a:spcAft>
                <a:spcPts val="0"/>
              </a:spcAft>
              <a:buNone/>
            </a:pPr>
            <a:r>
              <a:rPr lang="de-DE" sz="3200" b="1">
                <a:solidFill>
                  <a:schemeClr val="dk1"/>
                </a:solidFill>
                <a:latin typeface="Calibri"/>
                <a:ea typeface="Calibri"/>
                <a:cs typeface="Calibri"/>
                <a:sym typeface="Calibri"/>
              </a:rPr>
              <a:t>יעדי הפיתוח בר קיימא (SDGs) מתוך אג'נדה 2030 (או"ם, 2015)</a:t>
            </a:r>
            <a:endParaRPr sz="3200" b="1">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203" name="Google Shape;203;p30"/>
          <p:cNvSpPr txBox="1"/>
          <p:nvPr/>
        </p:nvSpPr>
        <p:spPr>
          <a:xfrm>
            <a:off x="838200" y="6356350"/>
            <a:ext cx="27432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de-DE" sz="1200">
                <a:solidFill>
                  <a:srgbClr val="888888"/>
                </a:solidFill>
                <a:latin typeface="Calibri"/>
                <a:ea typeface="Calibri"/>
                <a:cs typeface="Calibri"/>
                <a:sym typeface="Calibri"/>
              </a:rPr>
              <a:t>18</a:t>
            </a:r>
            <a:endParaRPr sz="1200">
              <a:solidFill>
                <a:srgbClr val="888888"/>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1"/>
          <p:cNvSpPr txBox="1"/>
          <p:nvPr/>
        </p:nvSpPr>
        <p:spPr>
          <a:xfrm>
            <a:off x="506412" y="571501"/>
            <a:ext cx="9729900" cy="1000200"/>
          </a:xfrm>
          <a:prstGeom prst="rect">
            <a:avLst/>
          </a:prstGeom>
          <a:noFill/>
          <a:ln>
            <a:noFill/>
          </a:ln>
        </p:spPr>
        <p:txBody>
          <a:bodyPr spcFirstLastPara="1" wrap="square" lIns="91425" tIns="91425" rIns="91425" bIns="91425" anchor="t" anchorCtr="0">
            <a:noAutofit/>
          </a:bodyPr>
          <a:lstStyle/>
          <a:p>
            <a:pPr marL="0" marR="0" lvl="0" indent="0" algn="ctr" rtl="1">
              <a:spcBef>
                <a:spcPts val="0"/>
              </a:spcBef>
              <a:spcAft>
                <a:spcPts val="0"/>
              </a:spcAft>
              <a:buNone/>
            </a:pPr>
            <a:r>
              <a:rPr lang="de-DE" sz="3200" b="1">
                <a:solidFill>
                  <a:schemeClr val="dk1"/>
                </a:solidFill>
                <a:latin typeface="Calibri"/>
                <a:ea typeface="Calibri"/>
                <a:cs typeface="Calibri"/>
                <a:sym typeface="Calibri"/>
              </a:rPr>
              <a:t>יעדי הפיתוח בר קיימא (SDGs) מתוך אג'נדה 2030 (או"ם, 2015)</a:t>
            </a:r>
            <a:endParaRPr sz="3200" b="1">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209" name="Google Shape;209;p31"/>
          <p:cNvSpPr txBox="1"/>
          <p:nvPr/>
        </p:nvSpPr>
        <p:spPr>
          <a:xfrm>
            <a:off x="838200" y="6356350"/>
            <a:ext cx="27432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de-DE" sz="1200">
                <a:solidFill>
                  <a:srgbClr val="888888"/>
                </a:solidFill>
                <a:latin typeface="Calibri"/>
                <a:ea typeface="Calibri"/>
                <a:cs typeface="Calibri"/>
                <a:sym typeface="Calibri"/>
              </a:rPr>
              <a:t>19</a:t>
            </a:r>
            <a:endParaRPr sz="1200">
              <a:solidFill>
                <a:srgbClr val="888888"/>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210" name="Google Shape;210;p31"/>
          <p:cNvSpPr txBox="1"/>
          <p:nvPr/>
        </p:nvSpPr>
        <p:spPr>
          <a:xfrm>
            <a:off x="337025" y="1200000"/>
            <a:ext cx="11141400" cy="5156400"/>
          </a:xfrm>
          <a:prstGeom prst="rect">
            <a:avLst/>
          </a:prstGeom>
          <a:noFill/>
          <a:ln>
            <a:noFill/>
          </a:ln>
        </p:spPr>
        <p:txBody>
          <a:bodyPr spcFirstLastPara="1" wrap="square" lIns="91425" tIns="91425" rIns="91425" bIns="91425" anchor="t" anchorCtr="0">
            <a:normAutofit lnSpcReduction="10000"/>
          </a:bodyPr>
          <a:lstStyle/>
          <a:p>
            <a:pPr marL="342900" marR="0" lvl="0" indent="-342900" algn="r" rtl="1">
              <a:lnSpc>
                <a:spcPct val="100000"/>
              </a:lnSpc>
              <a:spcBef>
                <a:spcPts val="0"/>
              </a:spcBef>
              <a:spcAft>
                <a:spcPts val="0"/>
              </a:spcAft>
              <a:buClr>
                <a:schemeClr val="dk1"/>
              </a:buClr>
              <a:buSzPts val="2000"/>
              <a:buFont typeface="Calibri"/>
              <a:buChar char="●"/>
            </a:pPr>
            <a:r>
              <a:rPr lang="de-DE" sz="2000" b="1">
                <a:solidFill>
                  <a:schemeClr val="dk1"/>
                </a:solidFill>
                <a:latin typeface="Calibri"/>
                <a:ea typeface="Calibri"/>
                <a:cs typeface="Calibri"/>
                <a:sym typeface="Calibri"/>
              </a:rPr>
              <a:t>יעד 1: ללא עוני:  </a:t>
            </a:r>
            <a:endParaRPr sz="2000" b="1">
              <a:solidFill>
                <a:schemeClr val="dk1"/>
              </a:solidFill>
              <a:latin typeface="Calibri"/>
              <a:ea typeface="Calibri"/>
              <a:cs typeface="Calibri"/>
              <a:sym typeface="Calibri"/>
            </a:endParaRPr>
          </a:p>
          <a:p>
            <a:pPr marL="342900" marR="0" lvl="0" indent="-342900" algn="r" rtl="1">
              <a:lnSpc>
                <a:spcPct val="100000"/>
              </a:lnSpc>
              <a:spcBef>
                <a:spcPts val="0"/>
              </a:spcBef>
              <a:spcAft>
                <a:spcPts val="0"/>
              </a:spcAft>
              <a:buClr>
                <a:schemeClr val="dk1"/>
              </a:buClr>
              <a:buSzPts val="2000"/>
              <a:buFont typeface="Calibri"/>
              <a:buChar char="●"/>
            </a:pPr>
            <a:r>
              <a:rPr lang="de-DE" sz="2000">
                <a:solidFill>
                  <a:schemeClr val="dk1"/>
                </a:solidFill>
                <a:latin typeface="Calibri"/>
                <a:ea typeface="Calibri"/>
                <a:cs typeface="Calibri"/>
                <a:sym typeface="Calibri"/>
              </a:rPr>
              <a:t>"להפסיק את העוני על כל צורותיו בכל מקום". </a:t>
            </a:r>
            <a:endParaRPr sz="2000">
              <a:solidFill>
                <a:schemeClr val="dk1"/>
              </a:solidFill>
              <a:latin typeface="Calibri"/>
              <a:ea typeface="Calibri"/>
              <a:cs typeface="Calibri"/>
              <a:sym typeface="Calibri"/>
            </a:endParaRPr>
          </a:p>
          <a:p>
            <a:pPr marL="342900" marR="0" lvl="0" indent="-342900" algn="r" rtl="1">
              <a:lnSpc>
                <a:spcPct val="100000"/>
              </a:lnSpc>
              <a:spcBef>
                <a:spcPts val="0"/>
              </a:spcBef>
              <a:spcAft>
                <a:spcPts val="0"/>
              </a:spcAft>
              <a:buClr>
                <a:schemeClr val="dk1"/>
              </a:buClr>
              <a:buSzPts val="2000"/>
              <a:buFont typeface="Calibri"/>
              <a:buChar char="●"/>
            </a:pPr>
            <a:r>
              <a:rPr lang="de-DE" sz="2000" b="1">
                <a:solidFill>
                  <a:schemeClr val="dk1"/>
                </a:solidFill>
                <a:latin typeface="Calibri"/>
                <a:ea typeface="Calibri"/>
                <a:cs typeface="Calibri"/>
                <a:sym typeface="Calibri"/>
              </a:rPr>
              <a:t>יעד 2: אפס רעב (ללא רעב):  </a:t>
            </a:r>
            <a:endParaRPr sz="2000" b="1">
              <a:solidFill>
                <a:schemeClr val="dk1"/>
              </a:solidFill>
              <a:latin typeface="Calibri"/>
              <a:ea typeface="Calibri"/>
              <a:cs typeface="Calibri"/>
              <a:sym typeface="Calibri"/>
            </a:endParaRPr>
          </a:p>
          <a:p>
            <a:pPr marL="342900" marR="0" lvl="0" indent="-342900" algn="r" rtl="1">
              <a:lnSpc>
                <a:spcPct val="100000"/>
              </a:lnSpc>
              <a:spcBef>
                <a:spcPts val="0"/>
              </a:spcBef>
              <a:spcAft>
                <a:spcPts val="0"/>
              </a:spcAft>
              <a:buClr>
                <a:schemeClr val="dk1"/>
              </a:buClr>
              <a:buSzPts val="2000"/>
              <a:buFont typeface="Calibri"/>
              <a:buChar char="●"/>
            </a:pPr>
            <a:r>
              <a:rPr lang="de-DE" sz="2000">
                <a:solidFill>
                  <a:schemeClr val="dk1"/>
                </a:solidFill>
                <a:latin typeface="Calibri"/>
                <a:ea typeface="Calibri"/>
                <a:cs typeface="Calibri"/>
                <a:sym typeface="Calibri"/>
              </a:rPr>
              <a:t>"להפסיק את הרעב, להשיג ביטחון תזונתי ותזונה משופרת ולקדם חקלאות בת קיימא." </a:t>
            </a:r>
            <a:endParaRPr sz="2000">
              <a:solidFill>
                <a:schemeClr val="dk1"/>
              </a:solidFill>
              <a:latin typeface="Calibri"/>
              <a:ea typeface="Calibri"/>
              <a:cs typeface="Calibri"/>
              <a:sym typeface="Calibri"/>
            </a:endParaRPr>
          </a:p>
          <a:p>
            <a:pPr marL="342900" marR="0" lvl="0" indent="-342900" algn="r" rtl="1">
              <a:lnSpc>
                <a:spcPct val="100000"/>
              </a:lnSpc>
              <a:spcBef>
                <a:spcPts val="0"/>
              </a:spcBef>
              <a:spcAft>
                <a:spcPts val="0"/>
              </a:spcAft>
              <a:buClr>
                <a:schemeClr val="dk1"/>
              </a:buClr>
              <a:buSzPts val="2000"/>
              <a:buFont typeface="Calibri"/>
              <a:buChar char="●"/>
            </a:pPr>
            <a:r>
              <a:rPr lang="de-DE" sz="2000" b="1">
                <a:solidFill>
                  <a:schemeClr val="dk1"/>
                </a:solidFill>
                <a:latin typeface="Calibri"/>
                <a:ea typeface="Calibri"/>
                <a:cs typeface="Calibri"/>
                <a:sym typeface="Calibri"/>
              </a:rPr>
              <a:t>יעד 3: בריאות טובה ורווחה:  </a:t>
            </a:r>
            <a:endParaRPr sz="2000" b="1">
              <a:solidFill>
                <a:schemeClr val="dk1"/>
              </a:solidFill>
              <a:latin typeface="Calibri"/>
              <a:ea typeface="Calibri"/>
              <a:cs typeface="Calibri"/>
              <a:sym typeface="Calibri"/>
            </a:endParaRPr>
          </a:p>
          <a:p>
            <a:pPr marL="342900" marR="0" lvl="0" indent="-342900" algn="r" rtl="1">
              <a:lnSpc>
                <a:spcPct val="100000"/>
              </a:lnSpc>
              <a:spcBef>
                <a:spcPts val="0"/>
              </a:spcBef>
              <a:spcAft>
                <a:spcPts val="0"/>
              </a:spcAft>
              <a:buClr>
                <a:schemeClr val="dk1"/>
              </a:buClr>
              <a:buSzPts val="2000"/>
              <a:buFont typeface="Calibri"/>
              <a:buChar char="●"/>
            </a:pPr>
            <a:r>
              <a:rPr lang="de-DE" sz="2000">
                <a:solidFill>
                  <a:schemeClr val="dk1"/>
                </a:solidFill>
                <a:latin typeface="Calibri"/>
                <a:ea typeface="Calibri"/>
                <a:cs typeface="Calibri"/>
                <a:sym typeface="Calibri"/>
              </a:rPr>
              <a:t>"להבטיח חיים בריאים ולקדם רווחה לכולם בכל הגילאים." </a:t>
            </a:r>
            <a:endParaRPr sz="2000">
              <a:solidFill>
                <a:schemeClr val="dk1"/>
              </a:solidFill>
              <a:latin typeface="Calibri"/>
              <a:ea typeface="Calibri"/>
              <a:cs typeface="Calibri"/>
              <a:sym typeface="Calibri"/>
            </a:endParaRPr>
          </a:p>
          <a:p>
            <a:pPr marL="342900" marR="0" lvl="0" indent="-342900" algn="r" rtl="1">
              <a:lnSpc>
                <a:spcPct val="100000"/>
              </a:lnSpc>
              <a:spcBef>
                <a:spcPts val="0"/>
              </a:spcBef>
              <a:spcAft>
                <a:spcPts val="0"/>
              </a:spcAft>
              <a:buClr>
                <a:schemeClr val="dk1"/>
              </a:buClr>
              <a:buSzPts val="2000"/>
              <a:buFont typeface="Calibri"/>
              <a:buChar char="●"/>
            </a:pPr>
            <a:r>
              <a:rPr lang="de-DE" sz="2000" b="1">
                <a:solidFill>
                  <a:schemeClr val="dk1"/>
                </a:solidFill>
                <a:latin typeface="Calibri"/>
                <a:ea typeface="Calibri"/>
                <a:cs typeface="Calibri"/>
                <a:sym typeface="Calibri"/>
              </a:rPr>
              <a:t>יעד 4: חינוך איכותי</a:t>
            </a:r>
            <a:endParaRPr sz="2000" b="1">
              <a:solidFill>
                <a:schemeClr val="dk1"/>
              </a:solidFill>
              <a:latin typeface="Calibri"/>
              <a:ea typeface="Calibri"/>
              <a:cs typeface="Calibri"/>
              <a:sym typeface="Calibri"/>
            </a:endParaRPr>
          </a:p>
          <a:p>
            <a:pPr marL="342900" marR="0" lvl="0" indent="-342900" algn="r" rtl="1">
              <a:lnSpc>
                <a:spcPct val="100000"/>
              </a:lnSpc>
              <a:spcBef>
                <a:spcPts val="0"/>
              </a:spcBef>
              <a:spcAft>
                <a:spcPts val="0"/>
              </a:spcAft>
              <a:buClr>
                <a:schemeClr val="dk1"/>
              </a:buClr>
              <a:buSzPts val="2000"/>
              <a:buFont typeface="Calibri"/>
              <a:buChar char="●"/>
            </a:pPr>
            <a:r>
              <a:rPr lang="de-DE" sz="2000">
                <a:solidFill>
                  <a:schemeClr val="dk1"/>
                </a:solidFill>
                <a:latin typeface="Calibri"/>
                <a:ea typeface="Calibri"/>
                <a:cs typeface="Calibri"/>
                <a:sym typeface="Calibri"/>
              </a:rPr>
              <a:t>: "להבטיח חינוך איכותי כולל ושוויוני ולקדם הזדמנויות למידה לכל החיים עבור כולם."</a:t>
            </a:r>
            <a:endParaRPr sz="2000">
              <a:solidFill>
                <a:schemeClr val="dk1"/>
              </a:solidFill>
              <a:latin typeface="Calibri"/>
              <a:ea typeface="Calibri"/>
              <a:cs typeface="Calibri"/>
              <a:sym typeface="Calibri"/>
            </a:endParaRPr>
          </a:p>
          <a:p>
            <a:pPr marL="342900" marR="0" lvl="0" indent="-342900" algn="r" rtl="1">
              <a:lnSpc>
                <a:spcPct val="100000"/>
              </a:lnSpc>
              <a:spcBef>
                <a:spcPts val="0"/>
              </a:spcBef>
              <a:spcAft>
                <a:spcPts val="0"/>
              </a:spcAft>
              <a:buClr>
                <a:schemeClr val="dk1"/>
              </a:buClr>
              <a:buSzPts val="2000"/>
              <a:buFont typeface="Calibri"/>
              <a:buChar char="●"/>
            </a:pPr>
            <a:r>
              <a:rPr lang="de-DE" sz="2000" b="1">
                <a:solidFill>
                  <a:schemeClr val="dk1"/>
                </a:solidFill>
                <a:latin typeface="Calibri"/>
                <a:ea typeface="Calibri"/>
                <a:cs typeface="Calibri"/>
                <a:sym typeface="Calibri"/>
              </a:rPr>
              <a:t>יעד 5: שוויון בין המינים:  </a:t>
            </a:r>
            <a:endParaRPr sz="2000" b="1">
              <a:solidFill>
                <a:schemeClr val="dk1"/>
              </a:solidFill>
              <a:latin typeface="Calibri"/>
              <a:ea typeface="Calibri"/>
              <a:cs typeface="Calibri"/>
              <a:sym typeface="Calibri"/>
            </a:endParaRPr>
          </a:p>
          <a:p>
            <a:pPr marL="0" lvl="0" indent="0" algn="r" rtl="1">
              <a:spcBef>
                <a:spcPts val="0"/>
              </a:spcBef>
              <a:spcAft>
                <a:spcPts val="0"/>
              </a:spcAft>
              <a:buNone/>
            </a:pPr>
            <a:r>
              <a:rPr lang="de-DE" sz="2000">
                <a:solidFill>
                  <a:schemeClr val="dk1"/>
                </a:solidFill>
                <a:latin typeface="Calibri"/>
                <a:ea typeface="Calibri"/>
                <a:cs typeface="Calibri"/>
                <a:sym typeface="Calibri"/>
              </a:rPr>
              <a:t>"להשיג שוויון מגדרי ולהעצים את כל הנשים והבנות." </a:t>
            </a:r>
            <a:endParaRPr sz="2000">
              <a:solidFill>
                <a:schemeClr val="dk1"/>
              </a:solidFill>
              <a:latin typeface="Calibri"/>
              <a:ea typeface="Calibri"/>
              <a:cs typeface="Calibri"/>
              <a:sym typeface="Calibri"/>
            </a:endParaRPr>
          </a:p>
          <a:p>
            <a:pPr marL="0" lvl="0" indent="0" algn="r" rtl="1">
              <a:spcBef>
                <a:spcPts val="0"/>
              </a:spcBef>
              <a:spcAft>
                <a:spcPts val="0"/>
              </a:spcAft>
              <a:buNone/>
            </a:pPr>
            <a:r>
              <a:rPr lang="de-DE" sz="2000" b="1">
                <a:solidFill>
                  <a:schemeClr val="dk1"/>
                </a:solidFill>
                <a:latin typeface="Calibri"/>
                <a:ea typeface="Calibri"/>
                <a:cs typeface="Calibri"/>
                <a:sym typeface="Calibri"/>
              </a:rPr>
              <a:t>מטרה 6: מים נקיים ותברואה</a:t>
            </a:r>
            <a:endParaRPr sz="2000" b="1">
              <a:solidFill>
                <a:schemeClr val="dk1"/>
              </a:solidFill>
              <a:latin typeface="Calibri"/>
              <a:ea typeface="Calibri"/>
              <a:cs typeface="Calibri"/>
              <a:sym typeface="Calibri"/>
            </a:endParaRPr>
          </a:p>
          <a:p>
            <a:pPr marL="0" lvl="0" indent="0" algn="r" rtl="1">
              <a:spcBef>
                <a:spcPts val="0"/>
              </a:spcBef>
              <a:spcAft>
                <a:spcPts val="0"/>
              </a:spcAft>
              <a:buNone/>
            </a:pPr>
            <a:r>
              <a:rPr lang="de-DE" sz="2000">
                <a:solidFill>
                  <a:schemeClr val="dk1"/>
                </a:solidFill>
                <a:latin typeface="Calibri"/>
                <a:ea typeface="Calibri"/>
                <a:cs typeface="Calibri"/>
                <a:sym typeface="Calibri"/>
              </a:rPr>
              <a:t>: "הבטח זמינות וניהול בר קיימא של מים ותברואה לכולם." </a:t>
            </a:r>
            <a:endParaRPr sz="2000">
              <a:solidFill>
                <a:schemeClr val="dk1"/>
              </a:solidFill>
              <a:latin typeface="Calibri"/>
              <a:ea typeface="Calibri"/>
              <a:cs typeface="Calibri"/>
              <a:sym typeface="Calibri"/>
            </a:endParaRPr>
          </a:p>
          <a:p>
            <a:pPr marL="0" lvl="0" indent="0" algn="r" rtl="1">
              <a:spcBef>
                <a:spcPts val="0"/>
              </a:spcBef>
              <a:spcAft>
                <a:spcPts val="0"/>
              </a:spcAft>
              <a:buNone/>
            </a:pPr>
            <a:r>
              <a:rPr lang="de-DE" sz="2000" b="1">
                <a:solidFill>
                  <a:schemeClr val="dk1"/>
                </a:solidFill>
                <a:latin typeface="Calibri"/>
                <a:ea typeface="Calibri"/>
                <a:cs typeface="Calibri"/>
                <a:sym typeface="Calibri"/>
              </a:rPr>
              <a:t>יעד 7: אנרגיה זולה ונקייה</a:t>
            </a:r>
            <a:endParaRPr sz="2000" b="1">
              <a:solidFill>
                <a:schemeClr val="dk1"/>
              </a:solidFill>
              <a:latin typeface="Calibri"/>
              <a:ea typeface="Calibri"/>
              <a:cs typeface="Calibri"/>
              <a:sym typeface="Calibri"/>
            </a:endParaRPr>
          </a:p>
          <a:p>
            <a:pPr marL="0" lvl="0" indent="0" algn="r" rtl="1">
              <a:spcBef>
                <a:spcPts val="0"/>
              </a:spcBef>
              <a:spcAft>
                <a:spcPts val="0"/>
              </a:spcAft>
              <a:buNone/>
            </a:pPr>
            <a:r>
              <a:rPr lang="de-DE" sz="2000">
                <a:solidFill>
                  <a:schemeClr val="dk1"/>
                </a:solidFill>
                <a:latin typeface="Calibri"/>
                <a:ea typeface="Calibri"/>
                <a:cs typeface="Calibri"/>
                <a:sym typeface="Calibri"/>
              </a:rPr>
              <a:t>: "הבטח גישה לאנרגיה זולה, אמינה, בת קיימא ומודרנית לכולם."</a:t>
            </a:r>
            <a:endParaRPr sz="2000">
              <a:solidFill>
                <a:schemeClr val="dk1"/>
              </a:solidFill>
              <a:latin typeface="Calibri"/>
              <a:ea typeface="Calibri"/>
              <a:cs typeface="Calibri"/>
              <a:sym typeface="Calibri"/>
            </a:endParaRPr>
          </a:p>
          <a:p>
            <a:pPr marL="0" lvl="0" indent="0" algn="r" rtl="1">
              <a:spcBef>
                <a:spcPts val="0"/>
              </a:spcBef>
              <a:spcAft>
                <a:spcPts val="0"/>
              </a:spcAft>
              <a:buNone/>
            </a:pPr>
            <a:r>
              <a:rPr lang="de-DE" sz="2000" b="1">
                <a:solidFill>
                  <a:schemeClr val="dk1"/>
                </a:solidFill>
                <a:latin typeface="Calibri"/>
                <a:ea typeface="Calibri"/>
                <a:cs typeface="Calibri"/>
                <a:sym typeface="Calibri"/>
              </a:rPr>
              <a:t>יעד 8: עבודה ראויה וצמיחה כלכלית</a:t>
            </a:r>
            <a:endParaRPr sz="2000" b="1">
              <a:solidFill>
                <a:schemeClr val="dk1"/>
              </a:solidFill>
              <a:latin typeface="Calibri"/>
              <a:ea typeface="Calibri"/>
              <a:cs typeface="Calibri"/>
              <a:sym typeface="Calibri"/>
            </a:endParaRPr>
          </a:p>
          <a:p>
            <a:pPr marL="0" lvl="0" indent="0" algn="r" rtl="1">
              <a:spcBef>
                <a:spcPts val="0"/>
              </a:spcBef>
              <a:spcAft>
                <a:spcPts val="0"/>
              </a:spcAft>
              <a:buNone/>
            </a:pPr>
            <a:r>
              <a:rPr lang="de-DE" sz="2000">
                <a:solidFill>
                  <a:schemeClr val="dk1"/>
                </a:solidFill>
                <a:latin typeface="Calibri"/>
                <a:ea typeface="Calibri"/>
                <a:cs typeface="Calibri"/>
                <a:sym typeface="Calibri"/>
              </a:rPr>
              <a:t>: "לקדם צמיחה כלכלית מתמשכת, מכילה ובת קיימא, תעסוקה מלאה ופרודוקטיבית ועבודה הגונה לכולם".</a:t>
            </a:r>
            <a:endParaRPr sz="2000">
              <a:solidFill>
                <a:schemeClr val="dk1"/>
              </a:solidFill>
              <a:latin typeface="Calibri"/>
              <a:ea typeface="Calibri"/>
              <a:cs typeface="Calibri"/>
              <a:sym typeface="Calibri"/>
            </a:endParaRPr>
          </a:p>
          <a:p>
            <a:pPr marL="0" lvl="0" indent="0" algn="r" rtl="1">
              <a:spcBef>
                <a:spcPts val="0"/>
              </a:spcBef>
              <a:spcAft>
                <a:spcPts val="0"/>
              </a:spcAft>
              <a:buNone/>
            </a:pPr>
            <a:r>
              <a:rPr lang="de-DE" sz="2000" b="1">
                <a:solidFill>
                  <a:schemeClr val="dk1"/>
                </a:solidFill>
                <a:latin typeface="Calibri"/>
                <a:ea typeface="Calibri"/>
                <a:cs typeface="Calibri"/>
                <a:sym typeface="Calibri"/>
              </a:rPr>
              <a:t>יעד 9: תעשייה, חדשנות ותשתיות</a:t>
            </a:r>
            <a:endParaRPr sz="2000" b="1">
              <a:solidFill>
                <a:schemeClr val="dk1"/>
              </a:solidFill>
              <a:latin typeface="Calibri"/>
              <a:ea typeface="Calibri"/>
              <a:cs typeface="Calibri"/>
              <a:sym typeface="Calibri"/>
            </a:endParaRPr>
          </a:p>
          <a:p>
            <a:pPr marL="0" lvl="0" indent="0" algn="r" rtl="1">
              <a:spcBef>
                <a:spcPts val="0"/>
              </a:spcBef>
              <a:spcAft>
                <a:spcPts val="0"/>
              </a:spcAft>
              <a:buNone/>
            </a:pPr>
            <a:r>
              <a:rPr lang="de-DE" sz="2000">
                <a:solidFill>
                  <a:schemeClr val="dk1"/>
                </a:solidFill>
                <a:latin typeface="Calibri"/>
                <a:ea typeface="Calibri"/>
                <a:cs typeface="Calibri"/>
                <a:sym typeface="Calibri"/>
              </a:rPr>
              <a:t>: "בנה תשתית עמידה, קדם תיעוש כולל ובר קיימא, וטפח חדשנות."</a:t>
            </a:r>
            <a:endParaRPr sz="2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p:nvPr/>
        </p:nvSpPr>
        <p:spPr>
          <a:xfrm>
            <a:off x="890452" y="2847067"/>
            <a:ext cx="10515600" cy="1325700"/>
          </a:xfrm>
          <a:prstGeom prst="rect">
            <a:avLst/>
          </a:prstGeom>
          <a:noFill/>
          <a:ln>
            <a:noFill/>
          </a:ln>
        </p:spPr>
        <p:txBody>
          <a:bodyPr spcFirstLastPara="1" wrap="square" lIns="91425" tIns="91425" rIns="91425" bIns="91425" anchor="t" anchorCtr="0">
            <a:noAutofit/>
          </a:bodyPr>
          <a:lstStyle/>
          <a:p>
            <a:pPr marL="0" marR="0" lvl="0" indent="0" algn="ctr" rtl="1">
              <a:spcBef>
                <a:spcPts val="0"/>
              </a:spcBef>
              <a:spcAft>
                <a:spcPts val="0"/>
              </a:spcAft>
              <a:buNone/>
            </a:pPr>
            <a:r>
              <a:rPr lang="de-DE" sz="4400" b="1">
                <a:solidFill>
                  <a:srgbClr val="025952"/>
                </a:solidFill>
                <a:latin typeface="Calibri"/>
                <a:ea typeface="Calibri"/>
                <a:cs typeface="Calibri"/>
                <a:sym typeface="Calibri"/>
              </a:rPr>
              <a:t>סקירה כללית על הקורס</a:t>
            </a:r>
            <a:br>
              <a:rPr lang="de-DE" sz="4400" b="1">
                <a:solidFill>
                  <a:srgbClr val="025952"/>
                </a:solidFill>
                <a:latin typeface="Calibri"/>
                <a:ea typeface="Calibri"/>
                <a:cs typeface="Calibri"/>
                <a:sym typeface="Calibri"/>
              </a:rPr>
            </a:br>
            <a:endParaRPr sz="4400" b="1">
              <a:solidFill>
                <a:srgbClr val="025952"/>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2"/>
          <p:cNvSpPr txBox="1">
            <a:spLocks noGrp="1"/>
          </p:cNvSpPr>
          <p:nvPr>
            <p:ph type="title"/>
          </p:nvPr>
        </p:nvSpPr>
        <p:spPr>
          <a:xfrm>
            <a:off x="506412" y="571501"/>
            <a:ext cx="9729833" cy="1000125"/>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chemeClr val="dk1"/>
              </a:buClr>
              <a:buSzPts val="3200"/>
              <a:buFont typeface="Calibri"/>
              <a:buNone/>
            </a:pPr>
            <a:r>
              <a:rPr lang="de-DE" sz="3200" b="1"/>
              <a:t>מטרות הפיתוח בר קיימא (SDGs) מתוך אג'נדה 2030 (ארגון האומות המאוחדות, 2015)</a:t>
            </a:r>
            <a:endParaRPr sz="3200" b="1">
              <a:latin typeface="Calibri"/>
              <a:ea typeface="Calibri"/>
              <a:cs typeface="Calibri"/>
              <a:sym typeface="Calibri"/>
            </a:endParaRPr>
          </a:p>
        </p:txBody>
      </p:sp>
      <p:sp>
        <p:nvSpPr>
          <p:cNvPr id="216" name="Google Shape;216;p3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de-DE"/>
              <a:t>20</a:t>
            </a:r>
            <a:endParaRPr sz="1200">
              <a:solidFill>
                <a:srgbClr val="888888"/>
              </a:solidFill>
              <a:latin typeface="Calibri"/>
              <a:ea typeface="Calibri"/>
              <a:cs typeface="Calibri"/>
              <a:sym typeface="Calibri"/>
            </a:endParaRPr>
          </a:p>
        </p:txBody>
      </p:sp>
      <p:sp>
        <p:nvSpPr>
          <p:cNvPr id="217" name="Google Shape;217;p32"/>
          <p:cNvSpPr txBox="1"/>
          <p:nvPr/>
        </p:nvSpPr>
        <p:spPr>
          <a:xfrm>
            <a:off x="319600" y="1473698"/>
            <a:ext cx="11141400" cy="4200900"/>
          </a:xfrm>
          <a:prstGeom prst="rect">
            <a:avLst/>
          </a:prstGeom>
          <a:noFill/>
          <a:ln>
            <a:noFill/>
          </a:ln>
        </p:spPr>
        <p:txBody>
          <a:bodyPr spcFirstLastPara="1" wrap="square" lIns="91425" tIns="45700" rIns="91425" bIns="45700" anchor="t" anchorCtr="0">
            <a:noAutofit/>
          </a:bodyPr>
          <a:lstStyle/>
          <a:p>
            <a:pPr marL="342900" marR="0" lvl="0" indent="-215900" algn="r" rtl="1">
              <a:spcBef>
                <a:spcPts val="0"/>
              </a:spcBef>
              <a:spcAft>
                <a:spcPts val="0"/>
              </a:spcAft>
              <a:buClr>
                <a:schemeClr val="dk1"/>
              </a:buClr>
              <a:buSzPts val="2000"/>
              <a:buFont typeface="Arial"/>
              <a:buNone/>
            </a:pPr>
            <a:r>
              <a:rPr lang="de-DE" sz="2000" b="1">
                <a:solidFill>
                  <a:schemeClr val="dk1"/>
                </a:solidFill>
                <a:latin typeface="Calibri"/>
                <a:ea typeface="Calibri"/>
                <a:cs typeface="Calibri"/>
                <a:sym typeface="Calibri"/>
              </a:rPr>
              <a:t>מטרה 10: צמצום אי שוויון: "צמצם את אי השוויון בהכנסות בתוך המדינות ובין המדינות."  </a:t>
            </a:r>
            <a:endParaRPr sz="2000" b="1">
              <a:solidFill>
                <a:schemeClr val="dk1"/>
              </a:solidFill>
              <a:latin typeface="Calibri"/>
              <a:ea typeface="Calibri"/>
              <a:cs typeface="Calibri"/>
              <a:sym typeface="Calibri"/>
            </a:endParaRPr>
          </a:p>
          <a:p>
            <a:pPr marL="342900" marR="0" lvl="0" indent="-215900" algn="r" rtl="1">
              <a:spcBef>
                <a:spcPts val="0"/>
              </a:spcBef>
              <a:spcAft>
                <a:spcPts val="0"/>
              </a:spcAft>
              <a:buClr>
                <a:schemeClr val="dk1"/>
              </a:buClr>
              <a:buSzPts val="2000"/>
              <a:buFont typeface="Arial"/>
              <a:buNone/>
            </a:pPr>
            <a:r>
              <a:rPr lang="de-DE" sz="2000" b="1">
                <a:solidFill>
                  <a:schemeClr val="dk1"/>
                </a:solidFill>
                <a:latin typeface="Calibri"/>
                <a:ea typeface="Calibri"/>
                <a:cs typeface="Calibri"/>
                <a:sym typeface="Calibri"/>
              </a:rPr>
              <a:t>מטרה 11: ערים קיימות וקהילות: "הפוך ערים והתיישבויות אנושיות לכוללות, בטוחות, מחוסנות וקיימות."  </a:t>
            </a:r>
            <a:endParaRPr sz="2000" b="1">
              <a:solidFill>
                <a:schemeClr val="dk1"/>
              </a:solidFill>
              <a:latin typeface="Calibri"/>
              <a:ea typeface="Calibri"/>
              <a:cs typeface="Calibri"/>
              <a:sym typeface="Calibri"/>
            </a:endParaRPr>
          </a:p>
          <a:p>
            <a:pPr marL="342900" marR="0" lvl="0" indent="-215900" algn="r" rtl="1">
              <a:spcBef>
                <a:spcPts val="0"/>
              </a:spcBef>
              <a:spcAft>
                <a:spcPts val="0"/>
              </a:spcAft>
              <a:buClr>
                <a:schemeClr val="dk1"/>
              </a:buClr>
              <a:buSzPts val="2000"/>
              <a:buFont typeface="Arial"/>
              <a:buNone/>
            </a:pPr>
            <a:r>
              <a:rPr lang="de-DE" sz="2000" b="1">
                <a:solidFill>
                  <a:schemeClr val="dk1"/>
                </a:solidFill>
                <a:latin typeface="Calibri"/>
                <a:ea typeface="Calibri"/>
                <a:cs typeface="Calibri"/>
                <a:sym typeface="Calibri"/>
              </a:rPr>
              <a:t>מטרה 12: צריכה ויצור אחראיים: "הבטח דפוסי צריכה ויצור בני קיימא."  </a:t>
            </a:r>
            <a:endParaRPr sz="2000" b="1">
              <a:solidFill>
                <a:schemeClr val="dk1"/>
              </a:solidFill>
              <a:latin typeface="Calibri"/>
              <a:ea typeface="Calibri"/>
              <a:cs typeface="Calibri"/>
              <a:sym typeface="Calibri"/>
            </a:endParaRPr>
          </a:p>
          <a:p>
            <a:pPr marL="342900" marR="0" lvl="0" indent="-215900" algn="r" rtl="1">
              <a:spcBef>
                <a:spcPts val="0"/>
              </a:spcBef>
              <a:spcAft>
                <a:spcPts val="0"/>
              </a:spcAft>
              <a:buClr>
                <a:schemeClr val="dk1"/>
              </a:buClr>
              <a:buSzPts val="2000"/>
              <a:buFont typeface="Arial"/>
              <a:buNone/>
            </a:pPr>
            <a:r>
              <a:rPr lang="de-DE" sz="2000" b="1">
                <a:solidFill>
                  <a:schemeClr val="dk1"/>
                </a:solidFill>
                <a:latin typeface="Calibri"/>
                <a:ea typeface="Calibri"/>
                <a:cs typeface="Calibri"/>
                <a:sym typeface="Calibri"/>
              </a:rPr>
              <a:t>מטרה 13: פעולה למען האקלים: "נקוט בצעדים דחופים כדי להילחם בשינויי האקלים ובהשפעותיו על ידי רגולציה של פליטות וקידום התפתחויות באנרגיה מתחדשת."  </a:t>
            </a:r>
            <a:endParaRPr sz="2000" b="1">
              <a:solidFill>
                <a:schemeClr val="dk1"/>
              </a:solidFill>
              <a:latin typeface="Calibri"/>
              <a:ea typeface="Calibri"/>
              <a:cs typeface="Calibri"/>
              <a:sym typeface="Calibri"/>
            </a:endParaRPr>
          </a:p>
          <a:p>
            <a:pPr marL="342900" marR="0" lvl="0" indent="-215900" algn="r" rtl="1">
              <a:spcBef>
                <a:spcPts val="0"/>
              </a:spcBef>
              <a:spcAft>
                <a:spcPts val="0"/>
              </a:spcAft>
              <a:buClr>
                <a:schemeClr val="dk1"/>
              </a:buClr>
              <a:buSzPts val="2000"/>
              <a:buFont typeface="Arial"/>
              <a:buNone/>
            </a:pPr>
            <a:r>
              <a:rPr lang="de-DE" sz="2000" b="1">
                <a:solidFill>
                  <a:schemeClr val="dk1"/>
                </a:solidFill>
                <a:latin typeface="Calibri"/>
                <a:ea typeface="Calibri"/>
                <a:cs typeface="Calibri"/>
                <a:sym typeface="Calibri"/>
              </a:rPr>
              <a:t>מטרה 14: חיים מתחת למים: "שמור על האוקיינוסים, הימים והמשאבים הימיים ושימושם בצורה ברת קיימא לפיתוח בר קיימא."  </a:t>
            </a:r>
            <a:endParaRPr sz="2000" b="1">
              <a:solidFill>
                <a:schemeClr val="dk1"/>
              </a:solidFill>
              <a:latin typeface="Calibri"/>
              <a:ea typeface="Calibri"/>
              <a:cs typeface="Calibri"/>
              <a:sym typeface="Calibri"/>
            </a:endParaRPr>
          </a:p>
          <a:p>
            <a:pPr marL="342900" marR="0" lvl="0" indent="-215900" algn="r" rtl="1">
              <a:spcBef>
                <a:spcPts val="0"/>
              </a:spcBef>
              <a:spcAft>
                <a:spcPts val="0"/>
              </a:spcAft>
              <a:buClr>
                <a:schemeClr val="dk1"/>
              </a:buClr>
              <a:buSzPts val="2000"/>
              <a:buFont typeface="Arial"/>
              <a:buNone/>
            </a:pPr>
            <a:r>
              <a:rPr lang="de-DE" sz="2000" b="1">
                <a:solidFill>
                  <a:schemeClr val="dk1"/>
                </a:solidFill>
                <a:latin typeface="Calibri"/>
                <a:ea typeface="Calibri"/>
                <a:cs typeface="Calibri"/>
                <a:sym typeface="Calibri"/>
              </a:rPr>
              <a:t>מטרה 15: חיים על פני האדמה: "הגן, שחזר וקדם שימוש בר קיימא במערכות אקולוגיות קרקעיות, נהל את היערות בצורה ברת קיימא, התמודד עם מדבור והפסק את ההידרדרות באדמה ואת אובדן המגוון הביולוגי."  </a:t>
            </a:r>
            <a:endParaRPr sz="2000" b="1">
              <a:solidFill>
                <a:schemeClr val="dk1"/>
              </a:solidFill>
              <a:latin typeface="Calibri"/>
              <a:ea typeface="Calibri"/>
              <a:cs typeface="Calibri"/>
              <a:sym typeface="Calibri"/>
            </a:endParaRPr>
          </a:p>
          <a:p>
            <a:pPr marL="342900" marR="0" lvl="0" indent="-215900" algn="r" rtl="1">
              <a:spcBef>
                <a:spcPts val="0"/>
              </a:spcBef>
              <a:spcAft>
                <a:spcPts val="0"/>
              </a:spcAft>
              <a:buClr>
                <a:schemeClr val="dk1"/>
              </a:buClr>
              <a:buSzPts val="2000"/>
              <a:buFont typeface="Arial"/>
              <a:buNone/>
            </a:pPr>
            <a:r>
              <a:rPr lang="de-DE" sz="2000" b="1">
                <a:solidFill>
                  <a:schemeClr val="dk1"/>
                </a:solidFill>
                <a:latin typeface="Calibri"/>
                <a:ea typeface="Calibri"/>
                <a:cs typeface="Calibri"/>
                <a:sym typeface="Calibri"/>
              </a:rPr>
              <a:t>מטרה 16: שלום, צדק ומוסדות חזקים: "קדם חברות Peaceful וכוללות לפיתוח בר קיימא, ספק גישה לצדק עבור כולם ובנה מוסדות אפקטיביים, חשבוניים וכוללים בכל הרמות."  </a:t>
            </a:r>
            <a:endParaRPr sz="2000" b="1">
              <a:solidFill>
                <a:schemeClr val="dk1"/>
              </a:solidFill>
              <a:latin typeface="Calibri"/>
              <a:ea typeface="Calibri"/>
              <a:cs typeface="Calibri"/>
              <a:sym typeface="Calibri"/>
            </a:endParaRPr>
          </a:p>
          <a:p>
            <a:pPr marL="342900" marR="0" lvl="0" indent="-215900" algn="r" rtl="1">
              <a:spcBef>
                <a:spcPts val="0"/>
              </a:spcBef>
              <a:spcAft>
                <a:spcPts val="0"/>
              </a:spcAft>
              <a:buClr>
                <a:schemeClr val="dk1"/>
              </a:buClr>
              <a:buSzPts val="2000"/>
              <a:buFont typeface="Arial"/>
              <a:buNone/>
            </a:pPr>
            <a:r>
              <a:rPr lang="de-DE" sz="2000" b="1">
                <a:solidFill>
                  <a:schemeClr val="dk1"/>
                </a:solidFill>
                <a:latin typeface="Calibri"/>
                <a:ea typeface="Calibri"/>
                <a:cs typeface="Calibri"/>
                <a:sym typeface="Calibri"/>
              </a:rPr>
              <a:t>מטרה 17: שותפות למען המטרות: "חזק את האמצעים ליישום ורענן את השותפות הגלובלית לד développement בר קיימא."</a:t>
            </a:r>
            <a:endParaRPr sz="2000" b="1">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33"/>
          <p:cNvPicPr preferRelativeResize="0"/>
          <p:nvPr/>
        </p:nvPicPr>
        <p:blipFill rotWithShape="1">
          <a:blip r:embed="rId3">
            <a:alphaModFix/>
          </a:blip>
          <a:srcRect/>
          <a:stretch/>
        </p:blipFill>
        <p:spPr>
          <a:xfrm>
            <a:off x="1965960" y="1491237"/>
            <a:ext cx="6707777" cy="4770561"/>
          </a:xfrm>
          <a:prstGeom prst="rect">
            <a:avLst/>
          </a:prstGeom>
          <a:noFill/>
          <a:ln>
            <a:noFill/>
          </a:ln>
        </p:spPr>
      </p:pic>
      <p:sp>
        <p:nvSpPr>
          <p:cNvPr id="223" name="Google Shape;223;p33"/>
          <p:cNvSpPr txBox="1"/>
          <p:nvPr/>
        </p:nvSpPr>
        <p:spPr>
          <a:xfrm>
            <a:off x="523830" y="571501"/>
            <a:ext cx="9729900" cy="1000200"/>
          </a:xfrm>
          <a:prstGeom prst="rect">
            <a:avLst/>
          </a:prstGeom>
          <a:noFill/>
          <a:ln>
            <a:noFill/>
          </a:ln>
        </p:spPr>
        <p:txBody>
          <a:bodyPr spcFirstLastPara="1" wrap="square" lIns="91425" tIns="91425" rIns="91425" bIns="91425" anchor="t" anchorCtr="0">
            <a:noAutofit/>
          </a:bodyPr>
          <a:lstStyle/>
          <a:p>
            <a:pPr marL="0" marR="0" lvl="0" indent="0" algn="ctr" rtl="1">
              <a:spcBef>
                <a:spcPts val="0"/>
              </a:spcBef>
              <a:spcAft>
                <a:spcPts val="0"/>
              </a:spcAft>
              <a:buNone/>
            </a:pPr>
            <a:r>
              <a:rPr lang="de-DE" sz="3200" b="1">
                <a:solidFill>
                  <a:schemeClr val="dk1"/>
                </a:solidFill>
                <a:latin typeface="Calibri"/>
                <a:ea typeface="Calibri"/>
                <a:cs typeface="Calibri"/>
                <a:sym typeface="Calibri"/>
              </a:rPr>
              <a:t>דגם עוגת החתונה מבית Rockström &amp; Sukhdev (2016)</a:t>
            </a:r>
            <a:endParaRPr sz="3200" b="1">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224" name="Google Shape;224;p33"/>
          <p:cNvSpPr txBox="1"/>
          <p:nvPr/>
        </p:nvSpPr>
        <p:spPr>
          <a:xfrm>
            <a:off x="838200" y="6356350"/>
            <a:ext cx="27432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de-DE" sz="1200">
                <a:solidFill>
                  <a:srgbClr val="888888"/>
                </a:solidFill>
                <a:latin typeface="Calibri"/>
                <a:ea typeface="Calibri"/>
                <a:cs typeface="Calibri"/>
                <a:sym typeface="Calibri"/>
              </a:rPr>
              <a:t>21</a:t>
            </a:r>
            <a:endParaRPr sz="1200">
              <a:solidFill>
                <a:srgbClr val="888888"/>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225" name="Google Shape;225;p33"/>
          <p:cNvSpPr txBox="1"/>
          <p:nvPr/>
        </p:nvSpPr>
        <p:spPr>
          <a:xfrm>
            <a:off x="3675017" y="6356350"/>
            <a:ext cx="4139400" cy="461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de-DE" sz="1200">
                <a:solidFill>
                  <a:schemeClr val="dk1"/>
                </a:solidFill>
                <a:latin typeface="Calibri"/>
                <a:ea typeface="Calibri"/>
                <a:cs typeface="Calibri"/>
                <a:sym typeface="Calibri"/>
              </a:rPr>
              <a:t>https://www.stockholmresilience.org/research/research-news/</a:t>
            </a: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r>
              <a:rPr lang="de-DE" sz="1200">
                <a:solidFill>
                  <a:schemeClr val="dk1"/>
                </a:solidFill>
                <a:latin typeface="Calibri"/>
                <a:ea typeface="Calibri"/>
                <a:cs typeface="Calibri"/>
                <a:sym typeface="Calibri"/>
              </a:rPr>
              <a:t>2016-06-14-the-sdgs-wedding-cake.html</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4"/>
          <p:cNvSpPr txBox="1"/>
          <p:nvPr/>
        </p:nvSpPr>
        <p:spPr>
          <a:xfrm>
            <a:off x="523830" y="571501"/>
            <a:ext cx="9729900" cy="1000200"/>
          </a:xfrm>
          <a:prstGeom prst="rect">
            <a:avLst/>
          </a:prstGeom>
          <a:noFill/>
          <a:ln>
            <a:noFill/>
          </a:ln>
        </p:spPr>
        <p:txBody>
          <a:bodyPr spcFirstLastPara="1" wrap="square" lIns="91425" tIns="91425" rIns="91425" bIns="91425" anchor="t" anchorCtr="0">
            <a:noAutofit/>
          </a:bodyPr>
          <a:lstStyle/>
          <a:p>
            <a:pPr marL="0" marR="0" lvl="0" indent="0" algn="ctr" rtl="1">
              <a:spcBef>
                <a:spcPts val="0"/>
              </a:spcBef>
              <a:spcAft>
                <a:spcPts val="0"/>
              </a:spcAft>
              <a:buNone/>
            </a:pPr>
            <a:r>
              <a:rPr lang="de-DE" sz="3200" b="1">
                <a:solidFill>
                  <a:schemeClr val="dk1"/>
                </a:solidFill>
                <a:latin typeface="Calibri"/>
                <a:ea typeface="Calibri"/>
                <a:cs typeface="Calibri"/>
                <a:sym typeface="Calibri"/>
              </a:rPr>
              <a:t>יעדי הפיתוח בר-קיימא (SDGs) מתוך אג'נדה 2030 (או"ם, 2015)</a:t>
            </a:r>
            <a:endParaRPr sz="3200" b="1">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231" name="Google Shape;231;p34"/>
          <p:cNvSpPr txBox="1"/>
          <p:nvPr/>
        </p:nvSpPr>
        <p:spPr>
          <a:xfrm>
            <a:off x="838200" y="6356350"/>
            <a:ext cx="27432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de-DE" sz="1200">
                <a:solidFill>
                  <a:srgbClr val="888888"/>
                </a:solidFill>
                <a:latin typeface="Calibri"/>
                <a:ea typeface="Calibri"/>
                <a:cs typeface="Calibri"/>
                <a:sym typeface="Calibri"/>
              </a:rPr>
              <a:t>22</a:t>
            </a:r>
            <a:endParaRPr sz="1200">
              <a:solidFill>
                <a:srgbClr val="888888"/>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232" name="Google Shape;232;p34"/>
          <p:cNvSpPr txBox="1"/>
          <p:nvPr/>
        </p:nvSpPr>
        <p:spPr>
          <a:xfrm>
            <a:off x="443925" y="1571625"/>
            <a:ext cx="11398800" cy="3236100"/>
          </a:xfrm>
          <a:prstGeom prst="rect">
            <a:avLst/>
          </a:prstGeom>
          <a:noFill/>
          <a:ln>
            <a:noFill/>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None/>
            </a:pPr>
            <a:endParaRPr sz="2800">
              <a:solidFill>
                <a:schemeClr val="dk1"/>
              </a:solidFill>
              <a:latin typeface="Calibri"/>
              <a:ea typeface="Calibri"/>
              <a:cs typeface="Calibri"/>
              <a:sym typeface="Calibri"/>
            </a:endParaRPr>
          </a:p>
          <a:p>
            <a:pPr marL="0" marR="0" lvl="0" indent="0" algn="r" rtl="1">
              <a:lnSpc>
                <a:spcPct val="100000"/>
              </a:lnSpc>
              <a:spcBef>
                <a:spcPts val="0"/>
              </a:spcBef>
              <a:spcAft>
                <a:spcPts val="0"/>
              </a:spcAft>
              <a:buNone/>
            </a:pPr>
            <a:endParaRPr sz="1800">
              <a:solidFill>
                <a:schemeClr val="dk1"/>
              </a:solidFill>
              <a:latin typeface="Calibri"/>
              <a:ea typeface="Calibri"/>
              <a:cs typeface="Calibri"/>
              <a:sym typeface="Calibri"/>
            </a:endParaRPr>
          </a:p>
          <a:p>
            <a:pPr marL="742950" marR="0" lvl="0" indent="-285750" algn="r" rtl="1">
              <a:lnSpc>
                <a:spcPct val="100000"/>
              </a:lnSpc>
              <a:spcBef>
                <a:spcPts val="1800"/>
              </a:spcBef>
              <a:spcAft>
                <a:spcPts val="0"/>
              </a:spcAft>
              <a:buClr>
                <a:schemeClr val="dk1"/>
              </a:buClr>
              <a:buSzPts val="1800"/>
              <a:buFont typeface="Calibri"/>
              <a:buChar char="●"/>
            </a:pPr>
            <a:r>
              <a:rPr lang="de-DE" sz="1800">
                <a:solidFill>
                  <a:schemeClr val="dk1"/>
                </a:solidFill>
                <a:latin typeface="Calibri"/>
                <a:ea typeface="Calibri"/>
                <a:cs typeface="Calibri"/>
                <a:sym typeface="Calibri"/>
              </a:rPr>
              <a:t>הסכמים נוספים ב-2015:</a:t>
            </a:r>
            <a:endParaRPr sz="1800">
              <a:solidFill>
                <a:schemeClr val="dk1"/>
              </a:solidFill>
              <a:latin typeface="Calibri"/>
              <a:ea typeface="Calibri"/>
              <a:cs typeface="Calibri"/>
              <a:sym typeface="Calibri"/>
            </a:endParaRPr>
          </a:p>
          <a:p>
            <a:pPr marL="742950" marR="0" lvl="0" indent="-349250" algn="r" rtl="1">
              <a:lnSpc>
                <a:spcPct val="100000"/>
              </a:lnSpc>
              <a:spcBef>
                <a:spcPts val="1800"/>
              </a:spcBef>
              <a:spcAft>
                <a:spcPts val="0"/>
              </a:spcAft>
              <a:buClr>
                <a:schemeClr val="dk1"/>
              </a:buClr>
              <a:buSzPts val="2800"/>
              <a:buFont typeface="Calibri"/>
              <a:buChar char="●"/>
            </a:pPr>
            <a:r>
              <a:rPr lang="de-DE" sz="2800">
                <a:solidFill>
                  <a:schemeClr val="dk1"/>
                </a:solidFill>
                <a:latin typeface="Calibri"/>
                <a:ea typeface="Calibri"/>
                <a:cs typeface="Calibri"/>
                <a:sym typeface="Calibri"/>
              </a:rPr>
              <a:t>Sendai Framework להפחתת סיכון אסונות (מרץ 2015)</a:t>
            </a:r>
            <a:endParaRPr sz="2800">
              <a:solidFill>
                <a:schemeClr val="dk1"/>
              </a:solidFill>
              <a:latin typeface="Calibri"/>
              <a:ea typeface="Calibri"/>
              <a:cs typeface="Calibri"/>
              <a:sym typeface="Calibri"/>
            </a:endParaRPr>
          </a:p>
          <a:p>
            <a:pPr marL="742950" marR="0" lvl="0" indent="-285750" algn="r" rtl="1">
              <a:lnSpc>
                <a:spcPct val="100000"/>
              </a:lnSpc>
              <a:spcBef>
                <a:spcPts val="1800"/>
              </a:spcBef>
              <a:spcAft>
                <a:spcPts val="0"/>
              </a:spcAft>
              <a:buClr>
                <a:schemeClr val="dk1"/>
              </a:buClr>
              <a:buSzPts val="1800"/>
              <a:buFont typeface="Calibri"/>
              <a:buChar char="●"/>
            </a:pPr>
            <a:r>
              <a:rPr lang="de-DE" sz="1800">
                <a:solidFill>
                  <a:schemeClr val="dk1"/>
                </a:solidFill>
                <a:latin typeface="Calibri"/>
                <a:ea typeface="Calibri"/>
                <a:cs typeface="Calibri"/>
                <a:sym typeface="Calibri"/>
              </a:rPr>
              <a:t>סדר יום הפעולה של אדיס אבבה בנושא מימון לפיתוח (יולי 2015)</a:t>
            </a:r>
            <a:endParaRPr sz="2800">
              <a:solidFill>
                <a:schemeClr val="dk1"/>
              </a:solidFill>
              <a:latin typeface="Calibri"/>
              <a:ea typeface="Calibri"/>
              <a:cs typeface="Calibri"/>
              <a:sym typeface="Calibri"/>
            </a:endParaRPr>
          </a:p>
          <a:p>
            <a:pPr marL="0" lvl="0" indent="0" algn="r" rtl="1">
              <a:spcBef>
                <a:spcPts val="0"/>
              </a:spcBef>
              <a:spcAft>
                <a:spcPts val="0"/>
              </a:spcAft>
              <a:buNone/>
            </a:pPr>
            <a:endParaRPr/>
          </a:p>
          <a:p>
            <a:pPr marL="0" lvl="0" indent="0" algn="r" rtl="1">
              <a:spcBef>
                <a:spcPts val="0"/>
              </a:spcBef>
              <a:spcAft>
                <a:spcPts val="0"/>
              </a:spcAft>
              <a:buNone/>
            </a:pPr>
            <a:r>
              <a:rPr lang="de-DE" sz="1800">
                <a:solidFill>
                  <a:schemeClr val="dk1"/>
                </a:solidFill>
                <a:latin typeface="Calibri"/>
                <a:ea typeface="Calibri"/>
                <a:cs typeface="Calibri"/>
                <a:sym typeface="Calibri"/>
              </a:rPr>
              <a:t>הסכם פריז בנושא שינויי אקלים (דצמבר 2015)</a:t>
            </a:r>
            <a:endParaRPr sz="2800">
              <a:solidFill>
                <a:schemeClr val="dk1"/>
              </a:solidFill>
              <a:latin typeface="Calibri"/>
              <a:ea typeface="Calibri"/>
              <a:cs typeface="Calibri"/>
              <a:sym typeface="Calibri"/>
            </a:endParaRPr>
          </a:p>
          <a:p>
            <a:pPr marL="0" lvl="0" indent="0" algn="r" rtl="1">
              <a:spcBef>
                <a:spcPts val="0"/>
              </a:spcBef>
              <a:spcAft>
                <a:spcPts val="0"/>
              </a:spcAft>
              <a:buNone/>
            </a:pPr>
            <a:endParaRPr sz="1800">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5"/>
          <p:cNvSpPr txBox="1"/>
          <p:nvPr/>
        </p:nvSpPr>
        <p:spPr>
          <a:xfrm>
            <a:off x="890452" y="2847067"/>
            <a:ext cx="10515600" cy="1325700"/>
          </a:xfrm>
          <a:prstGeom prst="rect">
            <a:avLst/>
          </a:prstGeom>
          <a:noFill/>
          <a:ln>
            <a:noFill/>
          </a:ln>
        </p:spPr>
        <p:txBody>
          <a:bodyPr spcFirstLastPara="1" wrap="square" lIns="91425" tIns="91425" rIns="91425" bIns="91425" anchor="t" anchorCtr="0">
            <a:noAutofit/>
          </a:bodyPr>
          <a:lstStyle/>
          <a:p>
            <a:pPr marL="0" marR="0" lvl="0" indent="0" algn="ctr" rtl="1">
              <a:spcBef>
                <a:spcPts val="0"/>
              </a:spcBef>
              <a:spcAft>
                <a:spcPts val="0"/>
              </a:spcAft>
              <a:buNone/>
            </a:pPr>
            <a:r>
              <a:rPr lang="de-DE" sz="4400" b="1">
                <a:solidFill>
                  <a:srgbClr val="025952"/>
                </a:solidFill>
                <a:latin typeface="Calibri"/>
                <a:ea typeface="Calibri"/>
                <a:cs typeface="Calibri"/>
                <a:sym typeface="Calibri"/>
              </a:rPr>
              <a:t>מודלים של פיתוח בר קיימא</a:t>
            </a:r>
            <a:br>
              <a:rPr lang="de-DE" sz="4400" b="1">
                <a:solidFill>
                  <a:srgbClr val="025952"/>
                </a:solidFill>
                <a:latin typeface="Calibri"/>
                <a:ea typeface="Calibri"/>
                <a:cs typeface="Calibri"/>
                <a:sym typeface="Calibri"/>
              </a:rPr>
            </a:br>
            <a:endParaRPr sz="4400" b="1">
              <a:solidFill>
                <a:srgbClr val="025952"/>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p:txBody>
      </p:sp>
      <p:sp>
        <p:nvSpPr>
          <p:cNvPr id="238" name="Google Shape;238;p35"/>
          <p:cNvSpPr txBox="1"/>
          <p:nvPr/>
        </p:nvSpPr>
        <p:spPr>
          <a:xfrm>
            <a:off x="1524000" y="3602038"/>
            <a:ext cx="9144000" cy="16557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de-DE" sz="2800">
                <a:solidFill>
                  <a:srgbClr val="025952"/>
                </a:solidFill>
                <a:latin typeface="Calibri"/>
                <a:ea typeface="Calibri"/>
                <a:cs typeface="Calibri"/>
                <a:sym typeface="Calibri"/>
              </a:rPr>
              <a:t>הרעיון של גבולות פלנטריים</a:t>
            </a:r>
            <a:endParaRPr sz="2800">
              <a:solidFill>
                <a:srgbClr val="025952"/>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6"/>
          <p:cNvSpPr txBox="1"/>
          <p:nvPr/>
        </p:nvSpPr>
        <p:spPr>
          <a:xfrm>
            <a:off x="523830" y="571501"/>
            <a:ext cx="11267700" cy="10002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de-DE" sz="3200" b="1">
                <a:solidFill>
                  <a:schemeClr val="dk1"/>
                </a:solidFill>
                <a:latin typeface="Calibri"/>
                <a:ea typeface="Calibri"/>
                <a:cs typeface="Calibri"/>
                <a:sym typeface="Calibri"/>
              </a:rPr>
              <a:t>התפתחות מערכת כדור הארץ בגבולותיה הפלנטריים: הרעיון</a:t>
            </a:r>
            <a:endParaRPr sz="3200" b="1">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244" name="Google Shape;244;p36"/>
          <p:cNvSpPr txBox="1"/>
          <p:nvPr/>
        </p:nvSpPr>
        <p:spPr>
          <a:xfrm>
            <a:off x="838200" y="6356350"/>
            <a:ext cx="27432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de-DE" sz="1200">
                <a:solidFill>
                  <a:srgbClr val="888888"/>
                </a:solidFill>
                <a:latin typeface="Calibri"/>
                <a:ea typeface="Calibri"/>
                <a:cs typeface="Calibri"/>
                <a:sym typeface="Calibri"/>
              </a:rPr>
              <a:t>24</a:t>
            </a:r>
            <a:endParaRPr sz="1200">
              <a:solidFill>
                <a:srgbClr val="888888"/>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245" name="Google Shape;245;p36"/>
          <p:cNvSpPr txBox="1"/>
          <p:nvPr/>
        </p:nvSpPr>
        <p:spPr>
          <a:xfrm>
            <a:off x="661852" y="1942011"/>
            <a:ext cx="9263400" cy="3693300"/>
          </a:xfrm>
          <a:prstGeom prst="rect">
            <a:avLst/>
          </a:prstGeom>
          <a:noFill/>
          <a:ln>
            <a:noFill/>
          </a:ln>
        </p:spPr>
        <p:txBody>
          <a:bodyPr spcFirstLastPara="1" wrap="square" lIns="91425" tIns="91425" rIns="91425" bIns="91425" anchor="t" anchorCtr="0">
            <a:noAutofit/>
          </a:bodyPr>
          <a:lstStyle/>
          <a:p>
            <a:pPr marL="285750" marR="0" lvl="0" indent="-285750" algn="r" rtl="1">
              <a:lnSpc>
                <a:spcPct val="100000"/>
              </a:lnSpc>
              <a:spcBef>
                <a:spcPts val="0"/>
              </a:spcBef>
              <a:spcAft>
                <a:spcPts val="0"/>
              </a:spcAft>
              <a:buClr>
                <a:schemeClr val="dk1"/>
              </a:buClr>
              <a:buSzPts val="1800"/>
              <a:buFont typeface="Calibri"/>
              <a:buChar char="●"/>
            </a:pPr>
            <a:r>
              <a:rPr lang="de-DE" sz="1800">
                <a:solidFill>
                  <a:schemeClr val="dk1"/>
                </a:solidFill>
                <a:latin typeface="Calibri"/>
                <a:ea typeface="Calibri"/>
                <a:cs typeface="Calibri"/>
                <a:sym typeface="Calibri"/>
              </a:rPr>
              <a:t>תפיסת הגבולות הפלנטריים מציגה קבוצה של תשעה גבולות פלנטריים שבתוכם האנושות יכולה להמשיך להתפתח ולשגשג במשך הדורות הבאים</a:t>
            </a:r>
            <a:endParaRPr sz="1800">
              <a:solidFill>
                <a:schemeClr val="dk1"/>
              </a:solidFill>
              <a:latin typeface="Calibri"/>
              <a:ea typeface="Calibri"/>
              <a:cs typeface="Calibri"/>
              <a:sym typeface="Calibri"/>
            </a:endParaRPr>
          </a:p>
          <a:p>
            <a:pPr marL="285750" marR="0" lvl="0" indent="-285750" algn="r" rtl="1">
              <a:lnSpc>
                <a:spcPct val="100000"/>
              </a:lnSpc>
              <a:spcBef>
                <a:spcPts val="0"/>
              </a:spcBef>
              <a:spcAft>
                <a:spcPts val="0"/>
              </a:spcAft>
              <a:buClr>
                <a:schemeClr val="dk1"/>
              </a:buClr>
              <a:buSzPts val="1800"/>
              <a:buFont typeface="Calibri"/>
              <a:buChar char="●"/>
            </a:pPr>
            <a:r>
              <a:rPr lang="de-DE" sz="1800">
                <a:solidFill>
                  <a:schemeClr val="dk1"/>
                </a:solidFill>
                <a:latin typeface="Calibri"/>
                <a:ea typeface="Calibri"/>
                <a:cs typeface="Calibri"/>
                <a:sym typeface="Calibri"/>
              </a:rPr>
              <a:t>תשעת הגבולות הפלנטריים הללו הוצעו לראשונה על ידי מנהל המרכז לשעבר יוהאן רוקסטרום וקבוצה של 28 מדענים בעלי שם בינלאומי ב-2009. מאז, המסגרת שלהם תוקנה מספר פעמים.</a:t>
            </a:r>
            <a:endParaRPr sz="1800">
              <a:solidFill>
                <a:schemeClr val="dk1"/>
              </a:solidFill>
              <a:latin typeface="Calibri"/>
              <a:ea typeface="Calibri"/>
              <a:cs typeface="Calibri"/>
              <a:sym typeface="Calibri"/>
            </a:endParaRPr>
          </a:p>
          <a:p>
            <a:pPr marL="0" lvl="0" indent="0" algn="r" rtl="1">
              <a:spcBef>
                <a:spcPts val="0"/>
              </a:spcBef>
              <a:spcAft>
                <a:spcPts val="0"/>
              </a:spcAft>
              <a:buNone/>
            </a:pPr>
            <a:endParaRPr/>
          </a:p>
          <a:p>
            <a:pPr marL="0" lvl="0" indent="0" algn="r" rtl="1">
              <a:spcBef>
                <a:spcPts val="0"/>
              </a:spcBef>
              <a:spcAft>
                <a:spcPts val="0"/>
              </a:spcAft>
              <a:buNone/>
            </a:pPr>
            <a:r>
              <a:rPr lang="de-DE" sz="1800">
                <a:solidFill>
                  <a:schemeClr val="dk1"/>
                </a:solidFill>
                <a:latin typeface="Calibri"/>
                <a:ea typeface="Calibri"/>
                <a:cs typeface="Calibri"/>
                <a:sym typeface="Calibri"/>
              </a:rPr>
              <a:t>אלה הם:</a:t>
            </a:r>
            <a:endParaRPr sz="1800">
              <a:solidFill>
                <a:schemeClr val="dk1"/>
              </a:solidFill>
              <a:latin typeface="Calibri"/>
              <a:ea typeface="Calibri"/>
              <a:cs typeface="Calibri"/>
              <a:sym typeface="Calibri"/>
            </a:endParaRPr>
          </a:p>
          <a:p>
            <a:pPr marL="0" lvl="0" indent="0" algn="r" rtl="1">
              <a:spcBef>
                <a:spcPts val="0"/>
              </a:spcBef>
              <a:spcAft>
                <a:spcPts val="0"/>
              </a:spcAft>
              <a:buNone/>
            </a:pPr>
            <a:endParaRPr/>
          </a:p>
          <a:p>
            <a:pPr marL="0" lvl="0" indent="0" algn="r" rtl="1">
              <a:spcBef>
                <a:spcPts val="0"/>
              </a:spcBef>
              <a:spcAft>
                <a:spcPts val="0"/>
              </a:spcAft>
              <a:buNone/>
            </a:pPr>
            <a:r>
              <a:rPr lang="de-DE" sz="2800">
                <a:solidFill>
                  <a:schemeClr val="dk1"/>
                </a:solidFill>
                <a:latin typeface="Calibri"/>
                <a:ea typeface="Calibri"/>
                <a:cs typeface="Calibri"/>
                <a:sym typeface="Calibri"/>
              </a:rPr>
              <a:t>	שינויי אקלים, החמצת האוקיינוסים, דלדול האוזון הסטרטוספרי, זרימות ביו-גיאוכימיות במחזור החנקן ובמחזור הזרחן, שימוש עולמי במים מתוקים, שינוי מערכת היבשה, שחיקת שלמות הביוספרה, זיהום כימי והעמסת אירוסול אטמוספרי.</a:t>
            </a:r>
            <a:endParaRPr sz="2800">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a:p>
            <a:pPr marL="0" lvl="0" indent="0" algn="r" rtl="1">
              <a:spcBef>
                <a:spcPts val="0"/>
              </a:spcBef>
              <a:spcAft>
                <a:spcPts val="0"/>
              </a:spcAft>
              <a:buNone/>
            </a:pPr>
            <a:endParaRPr sz="1800">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a:p>
            <a:pPr marL="0" lvl="0" indent="0" algn="r" rtl="1">
              <a:spcBef>
                <a:spcPts val="0"/>
              </a:spcBef>
              <a:spcAft>
                <a:spcPts val="0"/>
              </a:spcAft>
              <a:buNone/>
            </a:pPr>
            <a:endParaRPr sz="1800">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a:p>
            <a:pPr marL="0" lvl="0" indent="0" algn="r" rtl="1">
              <a:spcBef>
                <a:spcPts val="0"/>
              </a:spcBef>
              <a:spcAft>
                <a:spcPts val="0"/>
              </a:spcAft>
              <a:buNone/>
            </a:pPr>
            <a:endParaRPr sz="1800">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p:txBody>
      </p:sp>
      <p:sp>
        <p:nvSpPr>
          <p:cNvPr id="246" name="Google Shape;246;p36"/>
          <p:cNvSpPr txBox="1"/>
          <p:nvPr/>
        </p:nvSpPr>
        <p:spPr>
          <a:xfrm>
            <a:off x="3389812" y="6356350"/>
            <a:ext cx="4838100" cy="27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de-DE" sz="1200">
                <a:solidFill>
                  <a:schemeClr val="dk1"/>
                </a:solidFill>
                <a:latin typeface="Calibri"/>
                <a:ea typeface="Calibri"/>
                <a:cs typeface="Calibri"/>
                <a:sym typeface="Calibri"/>
              </a:rPr>
              <a:t>https://www.stockholmresilience.org/research/planetary-boundaries.html</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7"/>
          <p:cNvSpPr txBox="1"/>
          <p:nvPr/>
        </p:nvSpPr>
        <p:spPr>
          <a:xfrm>
            <a:off x="523830" y="571501"/>
            <a:ext cx="11267700" cy="10002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de-DE" sz="3200" b="1">
                <a:solidFill>
                  <a:schemeClr val="dk1"/>
                </a:solidFill>
                <a:latin typeface="Calibri"/>
                <a:ea typeface="Calibri"/>
                <a:cs typeface="Calibri"/>
                <a:sym typeface="Calibri"/>
              </a:rPr>
              <a:t>התפתחות מערכת כדור הארץ בגבולותיה הפלנטריים: קריטריונים</a:t>
            </a:r>
            <a:endParaRPr sz="3200" b="1">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252" name="Google Shape;252;p37"/>
          <p:cNvSpPr txBox="1"/>
          <p:nvPr/>
        </p:nvSpPr>
        <p:spPr>
          <a:xfrm>
            <a:off x="838200" y="6356350"/>
            <a:ext cx="27432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de-DE" sz="1200">
                <a:solidFill>
                  <a:srgbClr val="888888"/>
                </a:solidFill>
                <a:latin typeface="Calibri"/>
                <a:ea typeface="Calibri"/>
                <a:cs typeface="Calibri"/>
                <a:sym typeface="Calibri"/>
              </a:rPr>
              <a:t>25</a:t>
            </a:r>
            <a:endParaRPr sz="1200">
              <a:solidFill>
                <a:srgbClr val="888888"/>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253" name="Google Shape;253;p37"/>
          <p:cNvSpPr txBox="1"/>
          <p:nvPr/>
        </p:nvSpPr>
        <p:spPr>
          <a:xfrm>
            <a:off x="661850" y="1942000"/>
            <a:ext cx="10767300" cy="3975000"/>
          </a:xfrm>
          <a:prstGeom prst="rect">
            <a:avLst/>
          </a:prstGeom>
          <a:noFill/>
          <a:ln>
            <a:noFill/>
          </a:ln>
        </p:spPr>
        <p:txBody>
          <a:bodyPr spcFirstLastPara="1" wrap="square" lIns="91425" tIns="91425" rIns="91425" bIns="91425" anchor="t" anchorCtr="0">
            <a:normAutofit/>
          </a:bodyPr>
          <a:lstStyle/>
          <a:p>
            <a:pPr marL="0" marR="0" lvl="0" indent="0" algn="r" rtl="1">
              <a:lnSpc>
                <a:spcPct val="100000"/>
              </a:lnSpc>
              <a:spcBef>
                <a:spcPts val="0"/>
              </a:spcBef>
              <a:spcAft>
                <a:spcPts val="0"/>
              </a:spcAft>
              <a:buNone/>
            </a:pPr>
            <a:r>
              <a:rPr lang="de-DE" sz="1800">
                <a:solidFill>
                  <a:schemeClr val="dk1"/>
                </a:solidFill>
                <a:latin typeface="Calibri"/>
                <a:ea typeface="Calibri"/>
                <a:cs typeface="Calibri"/>
                <a:sym typeface="Calibri"/>
              </a:rPr>
              <a:t>קריטריונים</a:t>
            </a:r>
            <a:endParaRPr sz="2800">
              <a:solidFill>
                <a:schemeClr val="dk1"/>
              </a:solidFill>
              <a:latin typeface="Calibri"/>
              <a:ea typeface="Calibri"/>
              <a:cs typeface="Calibri"/>
              <a:sym typeface="Calibri"/>
            </a:endParaRPr>
          </a:p>
          <a:p>
            <a:pPr marL="285750" marR="0" lvl="0" indent="-273050" algn="r" rtl="1">
              <a:lnSpc>
                <a:spcPct val="100000"/>
              </a:lnSpc>
              <a:spcBef>
                <a:spcPts val="0"/>
              </a:spcBef>
              <a:spcAft>
                <a:spcPts val="0"/>
              </a:spcAft>
              <a:buSzPts val="1400"/>
              <a:buChar char="●"/>
            </a:pPr>
            <a:endParaRPr/>
          </a:p>
          <a:p>
            <a:pPr marL="285750" marR="0" lvl="0" indent="-285750" algn="r" rtl="1">
              <a:lnSpc>
                <a:spcPct val="100000"/>
              </a:lnSpc>
              <a:spcBef>
                <a:spcPts val="0"/>
              </a:spcBef>
              <a:spcAft>
                <a:spcPts val="0"/>
              </a:spcAft>
              <a:buClr>
                <a:schemeClr val="dk1"/>
              </a:buClr>
              <a:buSzPts val="1600"/>
              <a:buFont typeface="Calibri"/>
              <a:buChar char="●"/>
            </a:pPr>
            <a:r>
              <a:rPr lang="de-DE" sz="1600">
                <a:solidFill>
                  <a:schemeClr val="dk1"/>
                </a:solidFill>
                <a:latin typeface="Calibri"/>
                <a:ea typeface="Calibri"/>
                <a:cs typeface="Calibri"/>
                <a:sym typeface="Calibri"/>
              </a:rPr>
              <a:t>שינויי אקלים (ריכוז CO2 באטמוספירה &lt; 350 דפים לדקה ו/או שינוי מרבי של +1 W/m2 באילוץ קרינה)</a:t>
            </a:r>
            <a:endParaRPr sz="1600">
              <a:solidFill>
                <a:schemeClr val="dk1"/>
              </a:solidFill>
              <a:latin typeface="Calibri"/>
              <a:ea typeface="Calibri"/>
              <a:cs typeface="Calibri"/>
              <a:sym typeface="Calibri"/>
            </a:endParaRPr>
          </a:p>
          <a:p>
            <a:pPr marL="285750" marR="0" lvl="0" indent="-285750" algn="r" rtl="1">
              <a:lnSpc>
                <a:spcPct val="100000"/>
              </a:lnSpc>
              <a:spcBef>
                <a:spcPts val="0"/>
              </a:spcBef>
              <a:spcAft>
                <a:spcPts val="0"/>
              </a:spcAft>
              <a:buClr>
                <a:schemeClr val="dk1"/>
              </a:buClr>
              <a:buSzPts val="1600"/>
              <a:buFont typeface="Calibri"/>
              <a:buChar char="●"/>
            </a:pPr>
            <a:r>
              <a:rPr lang="de-DE" sz="1600">
                <a:solidFill>
                  <a:schemeClr val="dk1"/>
                </a:solidFill>
                <a:latin typeface="Calibri"/>
                <a:ea typeface="Calibri"/>
                <a:cs typeface="Calibri"/>
                <a:sym typeface="Calibri"/>
              </a:rPr>
              <a:t>החמצת האוקיינוס ​​(מצב רוויה ממוצע של מי ים עילי ביחס לארגוניט ≥ 80% מהרמות הפרה-תעשייתיות)</a:t>
            </a:r>
            <a:endParaRPr sz="1600">
              <a:solidFill>
                <a:schemeClr val="dk1"/>
              </a:solidFill>
              <a:latin typeface="Calibri"/>
              <a:ea typeface="Calibri"/>
              <a:cs typeface="Calibri"/>
              <a:sym typeface="Calibri"/>
            </a:endParaRPr>
          </a:p>
          <a:p>
            <a:pPr marL="285750" marR="0" lvl="0" indent="-285750" algn="r" rtl="1">
              <a:lnSpc>
                <a:spcPct val="100000"/>
              </a:lnSpc>
              <a:spcBef>
                <a:spcPts val="0"/>
              </a:spcBef>
              <a:spcAft>
                <a:spcPts val="0"/>
              </a:spcAft>
              <a:buClr>
                <a:schemeClr val="dk1"/>
              </a:buClr>
              <a:buSzPts val="1600"/>
              <a:buFont typeface="Calibri"/>
              <a:buChar char="●"/>
            </a:pPr>
            <a:r>
              <a:rPr lang="de-DE" sz="1600">
                <a:solidFill>
                  <a:schemeClr val="dk1"/>
                </a:solidFill>
                <a:latin typeface="Calibri"/>
                <a:ea typeface="Calibri"/>
                <a:cs typeface="Calibri"/>
                <a:sym typeface="Calibri"/>
              </a:rPr>
              <a:t>דלדול האוזון הסטרטוספרי (פחות מ-5% הפחתה בסך O3 האטמוספרי מרמה קדם-תעשייתית של 290 יחידות דובסון)</a:t>
            </a:r>
            <a:endParaRPr sz="1600">
              <a:solidFill>
                <a:schemeClr val="dk1"/>
              </a:solidFill>
              <a:latin typeface="Calibri"/>
              <a:ea typeface="Calibri"/>
              <a:cs typeface="Calibri"/>
              <a:sym typeface="Calibri"/>
            </a:endParaRPr>
          </a:p>
          <a:p>
            <a:pPr marL="285750" marR="0" lvl="0" indent="-285750" algn="r" rtl="1">
              <a:lnSpc>
                <a:spcPct val="100000"/>
              </a:lnSpc>
              <a:spcBef>
                <a:spcPts val="0"/>
              </a:spcBef>
              <a:spcAft>
                <a:spcPts val="0"/>
              </a:spcAft>
              <a:buClr>
                <a:schemeClr val="dk1"/>
              </a:buClr>
              <a:buSzPts val="1600"/>
              <a:buFont typeface="Calibri"/>
              <a:buChar char="●"/>
            </a:pPr>
            <a:r>
              <a:rPr lang="de-DE" sz="1600">
                <a:solidFill>
                  <a:schemeClr val="dk1"/>
                </a:solidFill>
                <a:latin typeface="Calibri"/>
                <a:ea typeface="Calibri"/>
                <a:cs typeface="Calibri"/>
                <a:sym typeface="Calibri"/>
              </a:rPr>
              <a:t>זרימות ביו-גיאוכימיות במחזור החנקן (N) (הגבילו את הקיבוע התעשייתי והחקלאי של N2 ל-35 Tg N/שנה) ומחזור הזרחן (P) (הזרמת P השנתית לאוקיינוסים לא תעלה על פי 10 מהבליה הטבעית של P)</a:t>
            </a:r>
            <a:endParaRPr sz="1600">
              <a:solidFill>
                <a:schemeClr val="dk1"/>
              </a:solidFill>
              <a:latin typeface="Calibri"/>
              <a:ea typeface="Calibri"/>
              <a:cs typeface="Calibri"/>
              <a:sym typeface="Calibri"/>
            </a:endParaRPr>
          </a:p>
          <a:p>
            <a:pPr marL="285750" marR="0" lvl="0" indent="-285750" algn="r" rtl="1">
              <a:lnSpc>
                <a:spcPct val="100000"/>
              </a:lnSpc>
              <a:spcBef>
                <a:spcPts val="0"/>
              </a:spcBef>
              <a:spcAft>
                <a:spcPts val="0"/>
              </a:spcAft>
              <a:buClr>
                <a:schemeClr val="dk1"/>
              </a:buClr>
              <a:buSzPts val="1600"/>
              <a:buFont typeface="Calibri"/>
              <a:buChar char="●"/>
            </a:pPr>
            <a:r>
              <a:rPr lang="de-DE" sz="1600">
                <a:solidFill>
                  <a:schemeClr val="dk1"/>
                </a:solidFill>
                <a:latin typeface="Calibri"/>
                <a:ea typeface="Calibri"/>
                <a:cs typeface="Calibri"/>
                <a:sym typeface="Calibri"/>
              </a:rPr>
              <a:t>שימוש עולמי במים מתוקים (&lt; 4000 קמ"ר לשנה של שימוש צרכני במשאבי נגר)</a:t>
            </a:r>
            <a:endParaRPr sz="1600">
              <a:solidFill>
                <a:schemeClr val="dk1"/>
              </a:solidFill>
              <a:latin typeface="Calibri"/>
              <a:ea typeface="Calibri"/>
              <a:cs typeface="Calibri"/>
              <a:sym typeface="Calibri"/>
            </a:endParaRPr>
          </a:p>
          <a:p>
            <a:pPr marL="285750" marR="0" lvl="0" indent="-285750" algn="r" rtl="1">
              <a:lnSpc>
                <a:spcPct val="100000"/>
              </a:lnSpc>
              <a:spcBef>
                <a:spcPts val="0"/>
              </a:spcBef>
              <a:spcAft>
                <a:spcPts val="0"/>
              </a:spcAft>
              <a:buClr>
                <a:schemeClr val="dk1"/>
              </a:buClr>
              <a:buSzPts val="1600"/>
              <a:buFont typeface="Calibri"/>
              <a:buChar char="●"/>
            </a:pPr>
            <a:r>
              <a:rPr lang="de-DE" sz="1600">
                <a:solidFill>
                  <a:schemeClr val="dk1"/>
                </a:solidFill>
                <a:latin typeface="Calibri"/>
                <a:ea typeface="Calibri"/>
                <a:cs typeface="Calibri"/>
                <a:sym typeface="Calibri"/>
              </a:rPr>
              <a:t>שינוי מערכת היבשה (&lt; 15% משטח היבשה נטולי הקרח מתחת לאדמות גידולים)</a:t>
            </a:r>
            <a:endParaRPr sz="1600">
              <a:solidFill>
                <a:schemeClr val="dk1"/>
              </a:solidFill>
              <a:latin typeface="Calibri"/>
              <a:ea typeface="Calibri"/>
              <a:cs typeface="Calibri"/>
              <a:sym typeface="Calibri"/>
            </a:endParaRPr>
          </a:p>
          <a:p>
            <a:pPr marL="285750" marR="0" lvl="0" indent="-285750" algn="r" rtl="1">
              <a:lnSpc>
                <a:spcPct val="100000"/>
              </a:lnSpc>
              <a:spcBef>
                <a:spcPts val="0"/>
              </a:spcBef>
              <a:spcAft>
                <a:spcPts val="0"/>
              </a:spcAft>
              <a:buClr>
                <a:schemeClr val="dk1"/>
              </a:buClr>
              <a:buSzPts val="1600"/>
              <a:buFont typeface="Calibri"/>
              <a:buChar char="●"/>
            </a:pPr>
            <a:r>
              <a:rPr lang="de-DE" sz="1600">
                <a:solidFill>
                  <a:schemeClr val="dk1"/>
                </a:solidFill>
                <a:latin typeface="Calibri"/>
                <a:ea typeface="Calibri"/>
                <a:cs typeface="Calibri"/>
                <a:sym typeface="Calibri"/>
              </a:rPr>
              <a:t>שחיקת שלמות הביוספרה (שיעור שנתי של אובדן מגוון ביולוגי של &lt; 10 הכחדות למיליון מינים)</a:t>
            </a:r>
            <a:endParaRPr sz="1600">
              <a:solidFill>
                <a:schemeClr val="dk1"/>
              </a:solidFill>
              <a:latin typeface="Calibri"/>
              <a:ea typeface="Calibri"/>
              <a:cs typeface="Calibri"/>
              <a:sym typeface="Calibri"/>
            </a:endParaRPr>
          </a:p>
          <a:p>
            <a:pPr marL="285750" marR="0" lvl="0" indent="-171450" algn="r" rtl="1">
              <a:lnSpc>
                <a:spcPct val="100000"/>
              </a:lnSpc>
              <a:spcBef>
                <a:spcPts val="0"/>
              </a:spcBef>
              <a:spcAft>
                <a:spcPts val="0"/>
              </a:spcAft>
              <a:buNone/>
            </a:pPr>
            <a:r>
              <a:rPr lang="de-DE" sz="1600">
                <a:solidFill>
                  <a:schemeClr val="dk1"/>
                </a:solidFill>
                <a:latin typeface="Calibri"/>
                <a:ea typeface="Calibri"/>
                <a:cs typeface="Calibri"/>
                <a:sym typeface="Calibri"/>
              </a:rPr>
              <a:t>זיהום כימי (הכנסת ישויות חדשות בסביבה)</a:t>
            </a:r>
            <a:endParaRPr sz="1600">
              <a:solidFill>
                <a:schemeClr val="dk1"/>
              </a:solidFill>
              <a:latin typeface="Calibri"/>
              <a:ea typeface="Calibri"/>
              <a:cs typeface="Calibri"/>
              <a:sym typeface="Calibri"/>
            </a:endParaRPr>
          </a:p>
          <a:p>
            <a:pPr marL="742950" marR="0" lvl="0" indent="-171450" algn="r" rtl="1">
              <a:lnSpc>
                <a:spcPct val="100000"/>
              </a:lnSpc>
              <a:spcBef>
                <a:spcPts val="0"/>
              </a:spcBef>
              <a:spcAft>
                <a:spcPts val="0"/>
              </a:spcAft>
              <a:buNone/>
            </a:pPr>
            <a:r>
              <a:rPr lang="de-DE" sz="1600">
                <a:solidFill>
                  <a:schemeClr val="dk1"/>
                </a:solidFill>
                <a:latin typeface="Calibri"/>
                <a:ea typeface="Calibri"/>
                <a:cs typeface="Calibri"/>
                <a:sym typeface="Calibri"/>
              </a:rPr>
              <a:t>טעינת אירוסול אטמוספרי</a:t>
            </a:r>
            <a:endParaRPr sz="1800">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p:txBody>
      </p:sp>
      <p:sp>
        <p:nvSpPr>
          <p:cNvPr id="254" name="Google Shape;254;p37"/>
          <p:cNvSpPr txBox="1"/>
          <p:nvPr/>
        </p:nvSpPr>
        <p:spPr>
          <a:xfrm>
            <a:off x="3389812" y="6356350"/>
            <a:ext cx="3439200" cy="27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de-DE" sz="1200">
                <a:solidFill>
                  <a:schemeClr val="dk1"/>
                </a:solidFill>
                <a:latin typeface="Calibri"/>
                <a:ea typeface="Calibri"/>
                <a:cs typeface="Calibri"/>
                <a:sym typeface="Calibri"/>
              </a:rPr>
              <a:t>https://en.wikipedia.org/wiki/Planetary_boundaries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38" descr="https://www.stockholmresilience.org/images/18.50fb183518c629bf80190/1702465228221/Planetary%20boundaries%20over%20time.png"/>
          <p:cNvPicPr preferRelativeResize="0"/>
          <p:nvPr/>
        </p:nvPicPr>
        <p:blipFill rotWithShape="1">
          <a:blip r:embed="rId3">
            <a:alphaModFix/>
          </a:blip>
          <a:srcRect/>
          <a:stretch/>
        </p:blipFill>
        <p:spPr>
          <a:xfrm>
            <a:off x="515983" y="1502052"/>
            <a:ext cx="11058463" cy="4744218"/>
          </a:xfrm>
          <a:prstGeom prst="rect">
            <a:avLst/>
          </a:prstGeom>
          <a:noFill/>
          <a:ln>
            <a:noFill/>
          </a:ln>
        </p:spPr>
      </p:pic>
      <p:sp>
        <p:nvSpPr>
          <p:cNvPr id="260" name="Google Shape;260;p38"/>
          <p:cNvSpPr txBox="1"/>
          <p:nvPr/>
        </p:nvSpPr>
        <p:spPr>
          <a:xfrm>
            <a:off x="523830" y="571501"/>
            <a:ext cx="11267700" cy="10002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de-DE" sz="3200" b="1">
                <a:solidFill>
                  <a:schemeClr val="dk1"/>
                </a:solidFill>
                <a:latin typeface="Calibri"/>
                <a:ea typeface="Calibri"/>
                <a:cs typeface="Calibri"/>
                <a:sym typeface="Calibri"/>
              </a:rPr>
              <a:t>מצב מערכת כדור הארץ בגבולותיה הפלנטריים 2023: התפתחויות</a:t>
            </a:r>
            <a:endParaRPr sz="3200" b="1">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261" name="Google Shape;261;p38"/>
          <p:cNvSpPr txBox="1"/>
          <p:nvPr/>
        </p:nvSpPr>
        <p:spPr>
          <a:xfrm>
            <a:off x="838200" y="6356350"/>
            <a:ext cx="27432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de-DE" sz="1200">
                <a:solidFill>
                  <a:srgbClr val="888888"/>
                </a:solidFill>
                <a:latin typeface="Calibri"/>
                <a:ea typeface="Calibri"/>
                <a:cs typeface="Calibri"/>
                <a:sym typeface="Calibri"/>
              </a:rPr>
              <a:t>26</a:t>
            </a:r>
            <a:endParaRPr sz="1200">
              <a:solidFill>
                <a:srgbClr val="888888"/>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262" name="Google Shape;262;p38"/>
          <p:cNvSpPr txBox="1"/>
          <p:nvPr/>
        </p:nvSpPr>
        <p:spPr>
          <a:xfrm>
            <a:off x="3352800" y="6469695"/>
            <a:ext cx="4838100" cy="27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de-DE" sz="1200">
                <a:solidFill>
                  <a:schemeClr val="dk1"/>
                </a:solidFill>
                <a:latin typeface="Calibri"/>
                <a:ea typeface="Calibri"/>
                <a:cs typeface="Calibri"/>
                <a:sym typeface="Calibri"/>
              </a:rPr>
              <a:t>https://www.stockholmresilience.org/research/planetary-boundaries.html</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39"/>
          <p:cNvPicPr preferRelativeResize="0"/>
          <p:nvPr/>
        </p:nvPicPr>
        <p:blipFill rotWithShape="1">
          <a:blip r:embed="rId3">
            <a:alphaModFix/>
          </a:blip>
          <a:srcRect/>
          <a:stretch/>
        </p:blipFill>
        <p:spPr>
          <a:xfrm>
            <a:off x="226422" y="2008595"/>
            <a:ext cx="10920549" cy="3834091"/>
          </a:xfrm>
          <a:prstGeom prst="rect">
            <a:avLst/>
          </a:prstGeom>
          <a:noFill/>
          <a:ln>
            <a:noFill/>
          </a:ln>
        </p:spPr>
      </p:pic>
      <p:sp>
        <p:nvSpPr>
          <p:cNvPr id="268" name="Google Shape;268;p39"/>
          <p:cNvSpPr/>
          <p:nvPr/>
        </p:nvSpPr>
        <p:spPr>
          <a:xfrm>
            <a:off x="4162699" y="2952206"/>
            <a:ext cx="596536" cy="627015"/>
          </a:xfrm>
          <a:prstGeom prst="downArrow">
            <a:avLst>
              <a:gd name="adj1" fmla="val 50000"/>
              <a:gd name="adj2" fmla="val 50000"/>
            </a:avLst>
          </a:prstGeom>
          <a:solidFill>
            <a:srgbClr val="FF0000"/>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9" name="Google Shape;269;p39"/>
          <p:cNvSpPr/>
          <p:nvPr/>
        </p:nvSpPr>
        <p:spPr>
          <a:xfrm>
            <a:off x="9636036" y="2952206"/>
            <a:ext cx="596536" cy="627015"/>
          </a:xfrm>
          <a:prstGeom prst="downArrow">
            <a:avLst>
              <a:gd name="adj1" fmla="val 50000"/>
              <a:gd name="adj2" fmla="val 50000"/>
            </a:avLst>
          </a:prstGeom>
          <a:solidFill>
            <a:srgbClr val="FF0000"/>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0" name="Google Shape;270;p39"/>
          <p:cNvSpPr txBox="1"/>
          <p:nvPr/>
        </p:nvSpPr>
        <p:spPr>
          <a:xfrm>
            <a:off x="523830" y="571501"/>
            <a:ext cx="11267700" cy="10002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de-DE" sz="3200" b="1">
                <a:solidFill>
                  <a:schemeClr val="dk1"/>
                </a:solidFill>
                <a:latin typeface="Calibri"/>
                <a:ea typeface="Calibri"/>
                <a:cs typeface="Calibri"/>
                <a:sym typeface="Calibri"/>
              </a:rPr>
              <a:t>התפתחות מערכת כדור הארץ בגבולותיה הפלנטריים: החלטות ופעילות אנושית יכולים לעזור!</a:t>
            </a:r>
            <a:endParaRPr sz="3200" b="1">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271" name="Google Shape;271;p39"/>
          <p:cNvSpPr txBox="1"/>
          <p:nvPr/>
        </p:nvSpPr>
        <p:spPr>
          <a:xfrm>
            <a:off x="838200" y="6356350"/>
            <a:ext cx="27432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de-DE" sz="1200">
                <a:solidFill>
                  <a:srgbClr val="888888"/>
                </a:solidFill>
                <a:latin typeface="Calibri"/>
                <a:ea typeface="Calibri"/>
                <a:cs typeface="Calibri"/>
                <a:sym typeface="Calibri"/>
              </a:rPr>
              <a:t>27</a:t>
            </a:r>
            <a:endParaRPr sz="1200">
              <a:solidFill>
                <a:srgbClr val="888888"/>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0"/>
          <p:cNvSpPr txBox="1"/>
          <p:nvPr/>
        </p:nvSpPr>
        <p:spPr>
          <a:xfrm>
            <a:off x="890452" y="2847067"/>
            <a:ext cx="10515600" cy="13257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de-DE" sz="4400" b="1">
                <a:solidFill>
                  <a:srgbClr val="025952"/>
                </a:solidFill>
                <a:latin typeface="Calibri"/>
                <a:ea typeface="Calibri"/>
                <a:cs typeface="Calibri"/>
                <a:sym typeface="Calibri"/>
              </a:rPr>
              <a:t>מודלים של פיתוח בר קיימא</a:t>
            </a:r>
            <a:br>
              <a:rPr lang="de-DE" sz="4400" b="1">
                <a:solidFill>
                  <a:srgbClr val="025952"/>
                </a:solidFill>
                <a:latin typeface="Calibri"/>
                <a:ea typeface="Calibri"/>
                <a:cs typeface="Calibri"/>
                <a:sym typeface="Calibri"/>
              </a:rPr>
            </a:br>
            <a:endParaRPr sz="4400" b="1">
              <a:solidFill>
                <a:srgbClr val="025952"/>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277" name="Google Shape;277;p40"/>
          <p:cNvSpPr txBox="1"/>
          <p:nvPr/>
        </p:nvSpPr>
        <p:spPr>
          <a:xfrm>
            <a:off x="1524000" y="3602038"/>
            <a:ext cx="9144000" cy="16557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de-DE" sz="2800">
                <a:solidFill>
                  <a:srgbClr val="025952"/>
                </a:solidFill>
                <a:latin typeface="Calibri"/>
                <a:ea typeface="Calibri"/>
                <a:cs typeface="Calibri"/>
                <a:sym typeface="Calibri"/>
              </a:rPr>
              <a:t>האנתרופוקן</a:t>
            </a:r>
            <a:endParaRPr sz="2800">
              <a:solidFill>
                <a:srgbClr val="025952"/>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41"/>
          <p:cNvPicPr preferRelativeResize="0"/>
          <p:nvPr/>
        </p:nvPicPr>
        <p:blipFill rotWithShape="1">
          <a:blip r:embed="rId3">
            <a:alphaModFix/>
          </a:blip>
          <a:srcRect/>
          <a:stretch/>
        </p:blipFill>
        <p:spPr>
          <a:xfrm>
            <a:off x="1703512" y="1571626"/>
            <a:ext cx="8179073" cy="2658002"/>
          </a:xfrm>
          <a:prstGeom prst="rect">
            <a:avLst/>
          </a:prstGeom>
          <a:noFill/>
          <a:ln>
            <a:noFill/>
          </a:ln>
        </p:spPr>
      </p:pic>
      <p:pic>
        <p:nvPicPr>
          <p:cNvPr id="283" name="Google Shape;283;p41"/>
          <p:cNvPicPr preferRelativeResize="0"/>
          <p:nvPr/>
        </p:nvPicPr>
        <p:blipFill rotWithShape="1">
          <a:blip r:embed="rId4">
            <a:alphaModFix/>
          </a:blip>
          <a:srcRect/>
          <a:stretch/>
        </p:blipFill>
        <p:spPr>
          <a:xfrm>
            <a:off x="4654411" y="4229628"/>
            <a:ext cx="2968903" cy="2006475"/>
          </a:xfrm>
          <a:prstGeom prst="rect">
            <a:avLst/>
          </a:prstGeom>
          <a:noFill/>
          <a:ln>
            <a:noFill/>
          </a:ln>
        </p:spPr>
      </p:pic>
      <p:sp>
        <p:nvSpPr>
          <p:cNvPr id="284" name="Google Shape;284;p41"/>
          <p:cNvSpPr txBox="1"/>
          <p:nvPr/>
        </p:nvSpPr>
        <p:spPr>
          <a:xfrm>
            <a:off x="523830" y="571501"/>
            <a:ext cx="11267700" cy="10002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de-DE" sz="3200" b="1">
                <a:solidFill>
                  <a:schemeClr val="dk1"/>
                </a:solidFill>
                <a:latin typeface="Calibri"/>
                <a:ea typeface="Calibri"/>
                <a:cs typeface="Calibri"/>
                <a:sym typeface="Calibri"/>
              </a:rPr>
              <a:t>האנתרופוקן</a:t>
            </a:r>
            <a:endParaRPr sz="3200" b="1">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285" name="Google Shape;285;p41"/>
          <p:cNvSpPr txBox="1"/>
          <p:nvPr/>
        </p:nvSpPr>
        <p:spPr>
          <a:xfrm>
            <a:off x="838200" y="6356350"/>
            <a:ext cx="27432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de-DE" sz="1200">
                <a:solidFill>
                  <a:srgbClr val="888888"/>
                </a:solidFill>
                <a:latin typeface="Calibri"/>
                <a:ea typeface="Calibri"/>
                <a:cs typeface="Calibri"/>
                <a:sym typeface="Calibri"/>
              </a:rPr>
              <a:t>29</a:t>
            </a:r>
            <a:endParaRPr sz="1200">
              <a:solidFill>
                <a:srgbClr val="888888"/>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286" name="Google Shape;286;p41"/>
          <p:cNvSpPr txBox="1"/>
          <p:nvPr/>
        </p:nvSpPr>
        <p:spPr>
          <a:xfrm>
            <a:off x="4153988" y="6444476"/>
            <a:ext cx="4450200" cy="27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de-DE" sz="1200">
                <a:solidFill>
                  <a:schemeClr val="dk1"/>
                </a:solidFill>
                <a:latin typeface="Calibri"/>
                <a:ea typeface="Calibri"/>
                <a:cs typeface="Calibri"/>
                <a:sym typeface="Calibri"/>
              </a:rPr>
              <a:t>https://education.nationalgeographic.org/resource/anthropocene/</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p:nvPr/>
        </p:nvSpPr>
        <p:spPr>
          <a:xfrm>
            <a:off x="838200" y="365125"/>
            <a:ext cx="10515600" cy="13257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de-DE" sz="4400" b="1">
                <a:solidFill>
                  <a:schemeClr val="dk1"/>
                </a:solidFill>
                <a:latin typeface="Calibri"/>
                <a:ea typeface="Calibri"/>
                <a:cs typeface="Calibri"/>
                <a:sym typeface="Calibri"/>
              </a:rPr>
              <a:t>סקירה כללית על הקורס</a:t>
            </a:r>
            <a:endParaRPr sz="4400" b="1">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99" name="Google Shape;99;p15"/>
          <p:cNvSpPr txBox="1"/>
          <p:nvPr/>
        </p:nvSpPr>
        <p:spPr>
          <a:xfrm>
            <a:off x="838200" y="1253400"/>
            <a:ext cx="10937700" cy="5133900"/>
          </a:xfrm>
          <a:prstGeom prst="rect">
            <a:avLst/>
          </a:prstGeom>
          <a:noFill/>
          <a:ln>
            <a:noFill/>
          </a:ln>
        </p:spPr>
        <p:txBody>
          <a:bodyPr spcFirstLastPara="1" wrap="square" lIns="91425" tIns="91425" rIns="91425" bIns="91425" anchor="t" anchorCtr="0">
            <a:noAutofit/>
          </a:bodyPr>
          <a:lstStyle/>
          <a:p>
            <a:pPr marL="228600" marR="0" lvl="0" indent="-210820" algn="r" rtl="1">
              <a:spcBef>
                <a:spcPts val="0"/>
              </a:spcBef>
              <a:spcAft>
                <a:spcPts val="0"/>
              </a:spcAft>
              <a:buClr>
                <a:schemeClr val="dk1"/>
              </a:buClr>
              <a:buSzPts val="2100"/>
              <a:buFont typeface="Calibri"/>
              <a:buChar char="●"/>
            </a:pPr>
            <a:r>
              <a:rPr lang="de-DE" sz="2100">
                <a:solidFill>
                  <a:schemeClr val="dk1"/>
                </a:solidFill>
                <a:latin typeface="Calibri"/>
                <a:ea typeface="Calibri"/>
                <a:cs typeface="Calibri"/>
                <a:sym typeface="Calibri"/>
              </a:rPr>
              <a:t>קיימות ותפיסות מודרניות של פיתוח בר קיימא</a:t>
            </a:r>
            <a:endParaRPr sz="2100">
              <a:solidFill>
                <a:schemeClr val="dk1"/>
              </a:solidFill>
              <a:latin typeface="Calibri"/>
              <a:ea typeface="Calibri"/>
              <a:cs typeface="Calibri"/>
              <a:sym typeface="Calibri"/>
            </a:endParaRPr>
          </a:p>
          <a:p>
            <a:pPr marL="228600" marR="0" lvl="0" indent="-210820" algn="r" rtl="1">
              <a:spcBef>
                <a:spcPts val="1000"/>
              </a:spcBef>
              <a:spcAft>
                <a:spcPts val="0"/>
              </a:spcAft>
              <a:buClr>
                <a:schemeClr val="dk1"/>
              </a:buClr>
              <a:buSzPts val="2100"/>
              <a:buFont typeface="Calibri"/>
              <a:buChar char="●"/>
            </a:pPr>
            <a:r>
              <a:rPr lang="de-DE" sz="2100">
                <a:solidFill>
                  <a:schemeClr val="dk1"/>
                </a:solidFill>
                <a:latin typeface="Calibri"/>
                <a:ea typeface="Calibri"/>
                <a:cs typeface="Calibri"/>
                <a:sym typeface="Calibri"/>
              </a:rPr>
              <a:t>תיאוריות ויסודות של חינוך לפיתוח בר קיימא (ESD)</a:t>
            </a:r>
            <a:endParaRPr sz="2100">
              <a:solidFill>
                <a:schemeClr val="dk1"/>
              </a:solidFill>
              <a:latin typeface="Calibri"/>
              <a:ea typeface="Calibri"/>
              <a:cs typeface="Calibri"/>
              <a:sym typeface="Calibri"/>
            </a:endParaRPr>
          </a:p>
          <a:p>
            <a:pPr marL="228600" marR="0" lvl="0" indent="-210820" algn="r" rtl="1">
              <a:spcBef>
                <a:spcPts val="1000"/>
              </a:spcBef>
              <a:spcAft>
                <a:spcPts val="0"/>
              </a:spcAft>
              <a:buClr>
                <a:schemeClr val="dk1"/>
              </a:buClr>
              <a:buSzPts val="2100"/>
              <a:buFont typeface="Calibri"/>
              <a:buChar char="●"/>
            </a:pPr>
            <a:r>
              <a:rPr lang="de-DE" sz="2100">
                <a:solidFill>
                  <a:schemeClr val="dk1"/>
                </a:solidFill>
                <a:latin typeface="Calibri"/>
                <a:ea typeface="Calibri"/>
                <a:cs typeface="Calibri"/>
                <a:sym typeface="Calibri"/>
              </a:rPr>
              <a:t>תקנות ומדיניות לאומית עבור ESD</a:t>
            </a:r>
            <a:endParaRPr sz="2100">
              <a:solidFill>
                <a:schemeClr val="dk1"/>
              </a:solidFill>
              <a:latin typeface="Calibri"/>
              <a:ea typeface="Calibri"/>
              <a:cs typeface="Calibri"/>
              <a:sym typeface="Calibri"/>
            </a:endParaRPr>
          </a:p>
          <a:p>
            <a:pPr marL="228600" marR="0" lvl="0" indent="-210820" algn="r" rtl="1">
              <a:spcBef>
                <a:spcPts val="1000"/>
              </a:spcBef>
              <a:spcAft>
                <a:spcPts val="0"/>
              </a:spcAft>
              <a:buClr>
                <a:schemeClr val="dk1"/>
              </a:buClr>
              <a:buSzPts val="2100"/>
              <a:buFont typeface="Calibri"/>
              <a:buChar char="●"/>
            </a:pPr>
            <a:r>
              <a:rPr lang="de-DE" sz="2100">
                <a:solidFill>
                  <a:schemeClr val="dk1"/>
                </a:solidFill>
                <a:latin typeface="Calibri"/>
                <a:ea typeface="Calibri"/>
                <a:cs typeface="Calibri"/>
                <a:sym typeface="Calibri"/>
              </a:rPr>
              <a:t>תפקידה של אוריינות תקשורת מדעית קריטית עבור ESD</a:t>
            </a:r>
            <a:endParaRPr sz="2100">
              <a:solidFill>
                <a:schemeClr val="dk1"/>
              </a:solidFill>
              <a:latin typeface="Calibri"/>
              <a:ea typeface="Calibri"/>
              <a:cs typeface="Calibri"/>
              <a:sym typeface="Calibri"/>
            </a:endParaRPr>
          </a:p>
          <a:p>
            <a:pPr marL="228600" marR="0" lvl="0" indent="-210820" algn="r" rtl="1">
              <a:spcBef>
                <a:spcPts val="1000"/>
              </a:spcBef>
              <a:spcAft>
                <a:spcPts val="0"/>
              </a:spcAft>
              <a:buClr>
                <a:schemeClr val="dk1"/>
              </a:buClr>
              <a:buSzPts val="2100"/>
              <a:buFont typeface="Calibri"/>
              <a:buChar char="●"/>
            </a:pPr>
            <a:r>
              <a:rPr lang="de-DE" sz="2100">
                <a:solidFill>
                  <a:schemeClr val="dk1"/>
                </a:solidFill>
                <a:latin typeface="Calibri"/>
                <a:ea typeface="Calibri"/>
                <a:cs typeface="Calibri"/>
                <a:sym typeface="Calibri"/>
              </a:rPr>
              <a:t>שיטות עבודה מומלצות של ESD מנקודת מבט בינלאומית</a:t>
            </a:r>
            <a:endParaRPr sz="2100">
              <a:solidFill>
                <a:schemeClr val="dk1"/>
              </a:solidFill>
              <a:latin typeface="Calibri"/>
              <a:ea typeface="Calibri"/>
              <a:cs typeface="Calibri"/>
              <a:sym typeface="Calibri"/>
            </a:endParaRPr>
          </a:p>
          <a:p>
            <a:pPr marL="228600" marR="0" lvl="0" indent="-210820" algn="r" rtl="1">
              <a:spcBef>
                <a:spcPts val="1000"/>
              </a:spcBef>
              <a:spcAft>
                <a:spcPts val="0"/>
              </a:spcAft>
              <a:buClr>
                <a:schemeClr val="dk1"/>
              </a:buClr>
              <a:buSzPts val="2100"/>
              <a:buFont typeface="Calibri"/>
              <a:buChar char="●"/>
            </a:pPr>
            <a:r>
              <a:rPr lang="de-DE" sz="2100">
                <a:solidFill>
                  <a:schemeClr val="dk1"/>
                </a:solidFill>
                <a:latin typeface="Calibri"/>
                <a:ea typeface="Calibri"/>
                <a:cs typeface="Calibri"/>
                <a:sym typeface="Calibri"/>
              </a:rPr>
              <a:t>שיטות עבודה מומלצות של ESD במדינה שלנו</a:t>
            </a:r>
            <a:endParaRPr sz="2100">
              <a:solidFill>
                <a:schemeClr val="dk1"/>
              </a:solidFill>
              <a:latin typeface="Calibri"/>
              <a:ea typeface="Calibri"/>
              <a:cs typeface="Calibri"/>
              <a:sym typeface="Calibri"/>
            </a:endParaRPr>
          </a:p>
          <a:p>
            <a:pPr marL="228600" marR="0" lvl="0" indent="-210820" algn="r" rtl="1">
              <a:spcBef>
                <a:spcPts val="1000"/>
              </a:spcBef>
              <a:spcAft>
                <a:spcPts val="0"/>
              </a:spcAft>
              <a:buClr>
                <a:schemeClr val="dk1"/>
              </a:buClr>
              <a:buSzPts val="2100"/>
              <a:buFont typeface="Calibri"/>
              <a:buChar char="●"/>
            </a:pPr>
            <a:r>
              <a:rPr lang="de-DE" sz="2100">
                <a:solidFill>
                  <a:schemeClr val="dk1"/>
                </a:solidFill>
                <a:latin typeface="Calibri"/>
                <a:ea typeface="Calibri"/>
                <a:cs typeface="Calibri"/>
                <a:sym typeface="Calibri"/>
              </a:rPr>
              <a:t>מבנים חדשניים ל-ESD עם שותפים לא רשמיים ולא רשמיים</a:t>
            </a:r>
            <a:endParaRPr sz="2100">
              <a:solidFill>
                <a:schemeClr val="dk1"/>
              </a:solidFill>
              <a:latin typeface="Calibri"/>
              <a:ea typeface="Calibri"/>
              <a:cs typeface="Calibri"/>
              <a:sym typeface="Calibri"/>
            </a:endParaRPr>
          </a:p>
          <a:p>
            <a:pPr marL="228600" marR="0" lvl="0" indent="-210820" algn="r" rtl="1">
              <a:spcBef>
                <a:spcPts val="1000"/>
              </a:spcBef>
              <a:spcAft>
                <a:spcPts val="0"/>
              </a:spcAft>
              <a:buClr>
                <a:schemeClr val="dk1"/>
              </a:buClr>
              <a:buSzPts val="2100"/>
              <a:buFont typeface="Calibri"/>
              <a:buChar char="●"/>
            </a:pPr>
            <a:r>
              <a:rPr lang="de-DE" sz="2100">
                <a:solidFill>
                  <a:schemeClr val="dk1"/>
                </a:solidFill>
                <a:latin typeface="Calibri"/>
                <a:ea typeface="Calibri"/>
                <a:cs typeface="Calibri"/>
                <a:sym typeface="Calibri"/>
              </a:rPr>
              <a:t>רשתות, נטוורקינג, שותפויות בית ספריות כחלק מפיתוח בית הספר</a:t>
            </a:r>
            <a:endParaRPr sz="2100">
              <a:solidFill>
                <a:schemeClr val="dk1"/>
              </a:solidFill>
              <a:latin typeface="Calibri"/>
              <a:ea typeface="Calibri"/>
              <a:cs typeface="Calibri"/>
              <a:sym typeface="Calibri"/>
            </a:endParaRPr>
          </a:p>
          <a:p>
            <a:pPr marL="228600" marR="0" lvl="0" indent="-210820" algn="r" rtl="1">
              <a:spcBef>
                <a:spcPts val="1000"/>
              </a:spcBef>
              <a:spcAft>
                <a:spcPts val="0"/>
              </a:spcAft>
              <a:buClr>
                <a:schemeClr val="dk1"/>
              </a:buClr>
              <a:buSzPts val="2100"/>
              <a:buFont typeface="Calibri"/>
              <a:buChar char="●"/>
            </a:pPr>
            <a:r>
              <a:rPr lang="de-DE" sz="2100">
                <a:solidFill>
                  <a:schemeClr val="dk1"/>
                </a:solidFill>
                <a:latin typeface="Calibri"/>
                <a:ea typeface="Calibri"/>
                <a:cs typeface="Calibri"/>
                <a:sym typeface="Calibri"/>
              </a:rPr>
              <a:t>מבוא ותכנון פרויקטים של תלמידים</a:t>
            </a:r>
            <a:endParaRPr sz="2100">
              <a:solidFill>
                <a:schemeClr val="dk1"/>
              </a:solidFill>
              <a:latin typeface="Calibri"/>
              <a:ea typeface="Calibri"/>
              <a:cs typeface="Calibri"/>
              <a:sym typeface="Calibri"/>
            </a:endParaRPr>
          </a:p>
          <a:p>
            <a:pPr marL="228600" marR="0" lvl="0" indent="-210820" algn="r" rtl="1">
              <a:spcBef>
                <a:spcPts val="1000"/>
              </a:spcBef>
              <a:spcAft>
                <a:spcPts val="0"/>
              </a:spcAft>
              <a:buClr>
                <a:schemeClr val="dk1"/>
              </a:buClr>
              <a:buSzPts val="2100"/>
              <a:buFont typeface="Calibri"/>
              <a:buChar char="●"/>
            </a:pPr>
            <a:r>
              <a:rPr lang="de-DE" sz="2100">
                <a:solidFill>
                  <a:schemeClr val="dk1"/>
                </a:solidFill>
                <a:latin typeface="Calibri"/>
                <a:ea typeface="Calibri"/>
                <a:cs typeface="Calibri"/>
                <a:sym typeface="Calibri"/>
              </a:rPr>
              <a:t>עבודת פרויקטים של תלמידים</a:t>
            </a:r>
            <a:endParaRPr sz="2100">
              <a:solidFill>
                <a:schemeClr val="dk1"/>
              </a:solidFill>
              <a:latin typeface="Calibri"/>
              <a:ea typeface="Calibri"/>
              <a:cs typeface="Calibri"/>
              <a:sym typeface="Calibri"/>
            </a:endParaRPr>
          </a:p>
          <a:p>
            <a:pPr marL="228600" marR="0" lvl="0" indent="-210820" algn="r" rtl="1">
              <a:spcBef>
                <a:spcPts val="1000"/>
              </a:spcBef>
              <a:spcAft>
                <a:spcPts val="0"/>
              </a:spcAft>
              <a:buClr>
                <a:schemeClr val="dk1"/>
              </a:buClr>
              <a:buSzPts val="2100"/>
              <a:buFont typeface="Calibri"/>
              <a:buChar char="●"/>
            </a:pPr>
            <a:r>
              <a:rPr lang="de-DE" sz="2100">
                <a:solidFill>
                  <a:schemeClr val="dk1"/>
                </a:solidFill>
                <a:latin typeface="Calibri"/>
                <a:ea typeface="Calibri"/>
                <a:cs typeface="Calibri"/>
                <a:sym typeface="Calibri"/>
              </a:rPr>
              <a:t>הצגה ציבורית ורפלקציה על הפרויקטים של התלמידים והקורס</a:t>
            </a:r>
            <a:endParaRPr sz="2100">
              <a:solidFill>
                <a:schemeClr val="dk1"/>
              </a:solidFill>
              <a:latin typeface="Calibri"/>
              <a:ea typeface="Calibri"/>
              <a:cs typeface="Calibri"/>
              <a:sym typeface="Calibri"/>
            </a:endParaRPr>
          </a:p>
          <a:p>
            <a:pPr marL="0" lvl="0" indent="0" algn="r" rtl="1">
              <a:spcBef>
                <a:spcPts val="0"/>
              </a:spcBef>
              <a:spcAft>
                <a:spcPts val="0"/>
              </a:spcAft>
              <a:buNone/>
            </a:pPr>
            <a:endParaRPr sz="210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2"/>
          <p:cNvSpPr txBox="1"/>
          <p:nvPr/>
        </p:nvSpPr>
        <p:spPr>
          <a:xfrm>
            <a:off x="523830" y="571501"/>
            <a:ext cx="11267700" cy="10002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de-DE" sz="3200" b="1">
                <a:solidFill>
                  <a:schemeClr val="dk1"/>
                </a:solidFill>
                <a:latin typeface="Calibri"/>
                <a:ea typeface="Calibri"/>
                <a:cs typeface="Calibri"/>
                <a:sym typeface="Calibri"/>
              </a:rPr>
              <a:t>האנתרופוקן</a:t>
            </a:r>
            <a:endParaRPr sz="3200" b="1">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292" name="Google Shape;292;p42"/>
          <p:cNvSpPr txBox="1"/>
          <p:nvPr/>
        </p:nvSpPr>
        <p:spPr>
          <a:xfrm>
            <a:off x="838200" y="6356350"/>
            <a:ext cx="27432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de-DE" sz="1200">
                <a:solidFill>
                  <a:srgbClr val="888888"/>
                </a:solidFill>
                <a:latin typeface="Calibri"/>
                <a:ea typeface="Calibri"/>
                <a:cs typeface="Calibri"/>
                <a:sym typeface="Calibri"/>
              </a:rPr>
              <a:t>30</a:t>
            </a:r>
            <a:endParaRPr sz="1200">
              <a:solidFill>
                <a:srgbClr val="888888"/>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293" name="Google Shape;293;p42"/>
          <p:cNvSpPr txBox="1"/>
          <p:nvPr/>
        </p:nvSpPr>
        <p:spPr>
          <a:xfrm>
            <a:off x="4153988" y="6444476"/>
            <a:ext cx="4450200" cy="27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de-DE" sz="1200">
                <a:solidFill>
                  <a:schemeClr val="dk1"/>
                </a:solidFill>
                <a:latin typeface="Calibri"/>
                <a:ea typeface="Calibri"/>
                <a:cs typeface="Calibri"/>
                <a:sym typeface="Calibri"/>
              </a:rPr>
              <a:t>https://education.nationalgeographic.org/resource/anthropocene/</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294" name="Google Shape;294;p42"/>
          <p:cNvSpPr txBox="1"/>
          <p:nvPr/>
        </p:nvSpPr>
        <p:spPr>
          <a:xfrm>
            <a:off x="670561" y="1802674"/>
            <a:ext cx="11261100" cy="4801200"/>
          </a:xfrm>
          <a:prstGeom prst="rect">
            <a:avLst/>
          </a:prstGeom>
          <a:noFill/>
          <a:ln>
            <a:noFill/>
          </a:ln>
        </p:spPr>
        <p:txBody>
          <a:bodyPr spcFirstLastPara="1" wrap="square" lIns="91425" tIns="91425" rIns="91425" bIns="91425" anchor="t" anchorCtr="0">
            <a:noAutofit/>
          </a:bodyPr>
          <a:lstStyle/>
          <a:p>
            <a:pPr marL="285750" marR="0" lvl="0" indent="-285750" algn="l" rtl="0">
              <a:lnSpc>
                <a:spcPct val="100000"/>
              </a:lnSpc>
              <a:spcBef>
                <a:spcPts val="0"/>
              </a:spcBef>
              <a:spcAft>
                <a:spcPts val="0"/>
              </a:spcAft>
              <a:buClr>
                <a:schemeClr val="dk1"/>
              </a:buClr>
              <a:buSzPts val="1800"/>
              <a:buFont typeface="Calibri"/>
              <a:buChar char="●"/>
            </a:pPr>
            <a:r>
              <a:rPr lang="de-DE" sz="1800">
                <a:solidFill>
                  <a:schemeClr val="dk1"/>
                </a:solidFill>
                <a:latin typeface="Calibri"/>
                <a:ea typeface="Calibri"/>
                <a:cs typeface="Calibri"/>
                <a:sym typeface="Calibri"/>
              </a:rPr>
              <a:t>ההיסטוריה של כדור הארץ מחולקת לסדרה היררכית של נתחי זמן קטנים יותר, המכונה סולם זמן גיאולוגי.</a:t>
            </a:r>
            <a:endParaRPr sz="1800">
              <a:solidFill>
                <a:schemeClr val="dk1"/>
              </a:solidFill>
              <a:latin typeface="Calibri"/>
              <a:ea typeface="Calibri"/>
              <a:cs typeface="Calibri"/>
              <a:sym typeface="Calibri"/>
            </a:endParaRPr>
          </a:p>
          <a:p>
            <a:pPr marL="285750" marR="0" lvl="0" indent="-349250" algn="l" rtl="0">
              <a:lnSpc>
                <a:spcPct val="100000"/>
              </a:lnSpc>
              <a:spcBef>
                <a:spcPts val="0"/>
              </a:spcBef>
              <a:spcAft>
                <a:spcPts val="0"/>
              </a:spcAft>
              <a:buClr>
                <a:schemeClr val="dk1"/>
              </a:buClr>
              <a:buSzPts val="2800"/>
              <a:buFont typeface="Calibri"/>
              <a:buChar char="●"/>
            </a:pPr>
            <a:endParaRPr sz="2800">
              <a:solidFill>
                <a:schemeClr val="dk1"/>
              </a:solidFill>
              <a:latin typeface="Calibri"/>
              <a:ea typeface="Calibri"/>
              <a:cs typeface="Calibri"/>
              <a:sym typeface="Calibri"/>
            </a:endParaRPr>
          </a:p>
          <a:p>
            <a:pPr marL="285750" marR="0" lvl="0" indent="-260350" algn="l" rtl="0">
              <a:lnSpc>
                <a:spcPct val="100000"/>
              </a:lnSpc>
              <a:spcBef>
                <a:spcPts val="0"/>
              </a:spcBef>
              <a:spcAft>
                <a:spcPts val="0"/>
              </a:spcAft>
              <a:buSzPts val="1400"/>
              <a:buChar char="●"/>
            </a:pPr>
            <a:endParaRPr/>
          </a:p>
          <a:p>
            <a:pPr marL="285750" marR="0" lvl="0" indent="-285750" algn="l" rtl="0">
              <a:lnSpc>
                <a:spcPct val="100000"/>
              </a:lnSpc>
              <a:spcBef>
                <a:spcPts val="0"/>
              </a:spcBef>
              <a:spcAft>
                <a:spcPts val="0"/>
              </a:spcAft>
              <a:buClr>
                <a:schemeClr val="dk1"/>
              </a:buClr>
              <a:buSzPts val="1800"/>
              <a:buFont typeface="Calibri"/>
              <a:buChar char="●"/>
            </a:pPr>
            <a:r>
              <a:rPr lang="de-DE" sz="1800">
                <a:solidFill>
                  <a:schemeClr val="dk1"/>
                </a:solidFill>
                <a:latin typeface="Calibri"/>
                <a:ea typeface="Calibri"/>
                <a:cs typeface="Calibri"/>
                <a:sym typeface="Calibri"/>
              </a:rPr>
              <a:t>יחידות מסווגות על סמך שכבות הסלע של כדור הארץ, או השכבות, והמאובנים שנמצאו בהן. </a:t>
            </a:r>
            <a:endParaRPr sz="1800">
              <a:solidFill>
                <a:schemeClr val="dk1"/>
              </a:solidFill>
              <a:latin typeface="Calibri"/>
              <a:ea typeface="Calibri"/>
              <a:cs typeface="Calibri"/>
              <a:sym typeface="Calibri"/>
            </a:endParaRPr>
          </a:p>
          <a:p>
            <a:pPr marL="285750" marR="0" lvl="0" indent="-349250" algn="l" rtl="0">
              <a:lnSpc>
                <a:spcPct val="100000"/>
              </a:lnSpc>
              <a:spcBef>
                <a:spcPts val="0"/>
              </a:spcBef>
              <a:spcAft>
                <a:spcPts val="0"/>
              </a:spcAft>
              <a:buClr>
                <a:schemeClr val="dk1"/>
              </a:buClr>
              <a:buSzPts val="2800"/>
              <a:buFont typeface="Calibri"/>
              <a:buChar char="●"/>
            </a:pPr>
            <a:r>
              <a:rPr lang="de-DE" sz="2800">
                <a:solidFill>
                  <a:schemeClr val="dk1"/>
                </a:solidFill>
                <a:latin typeface="Calibri"/>
                <a:ea typeface="Calibri"/>
                <a:cs typeface="Calibri"/>
                <a:sym typeface="Calibri"/>
              </a:rPr>
              <a:t>רשמית, התקופה הנוכחית נקראת הולוקן, שהחלה לפני 11,700 שנה לאחר עידן הקרח הגדול האחרון. תקופת האנתרופוקן היא יחידה לא רשמית של זמן גיאולוגי, המשמשת לתיאור התקופה האחרונה בהיסטוריה של כדור הארץ שבה לפעילות אנושית החלה השפעה משמעותית על האקלים והמערכות האקולוגיות של כדור הארץ. המילה אנתרופוקן נגזרת מהמילים היווניות anthropo, עבור "אדם", ו-cene עבור "חדש", שנטבעו והפכו פופולריות על ידי הביולוג יוג'ין סטומר והכימאי פול קרוצן בשנת 2000.</a:t>
            </a:r>
            <a:endParaRPr sz="2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de-DE" sz="1800">
                <a:solidFill>
                  <a:schemeClr val="dk1"/>
                </a:solidFill>
                <a:latin typeface="Calibri"/>
                <a:ea typeface="Calibri"/>
                <a:cs typeface="Calibri"/>
                <a:sym typeface="Calibri"/>
              </a:rPr>
              <a:t>המונח לא אומץ רשמית על ידי האיגוד הבינלאומי למדעי הגיאולוגיה (IUGS), הארגון הבינלאומי שממנה ומגדיר תקופות. השאלה העיקרית שה-IUGS צריך לענות עליה לפני הכרזת האנתרופוקן כעידן היא אם בני האדם שינו את מערכת כדור הארץ עד כדי כך שהיא משתקפת בשכבות הסלע.  </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r>
              <a:rPr lang="de-DE" sz="1800">
                <a:solidFill>
                  <a:schemeClr val="dk1"/>
                </a:solidFill>
                <a:latin typeface="Calibri"/>
                <a:ea typeface="Calibri"/>
                <a:cs typeface="Calibri"/>
                <a:sym typeface="Calibri"/>
              </a:rPr>
              <a:t>מי שכן חושב שהאנתרופוקן מתאר פרק זמן גיאולוגי חדש, השאלה הבאה היא מתי זה התחיל. תיאוריה פופולרית היא שהיא החלה בתחילת המהפכה התעשייתית של שנות ה-1800, כאשר לפעילות אנושית הייתה השפעה רבה על פחמן ומתאן באטמוספירה של כדור הארץ. אחרים חושבים שתחילת האנתרופוקן צריכה להיות 1945. זה הזמן שבו בני האדם ניסו את פצצת האטום הראשונה, ולאחר מכן הטילו פצצות אטום על הירושימה ונגסאקי, יפן. החלקיקים הרדיואקטיביים שנוצרו זוהו בדגימות קרקע ברחבי העולם.</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3"/>
          <p:cNvSpPr txBox="1"/>
          <p:nvPr/>
        </p:nvSpPr>
        <p:spPr>
          <a:xfrm>
            <a:off x="890452" y="2847067"/>
            <a:ext cx="10515600" cy="13257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de-DE" sz="4400" b="1">
                <a:solidFill>
                  <a:srgbClr val="025952"/>
                </a:solidFill>
                <a:latin typeface="Calibri"/>
                <a:ea typeface="Calibri"/>
                <a:cs typeface="Calibri"/>
                <a:sym typeface="Calibri"/>
              </a:rPr>
              <a:t>מודלים של פיתוח בר קיימא</a:t>
            </a:r>
            <a:br>
              <a:rPr lang="de-DE" sz="4400" b="1">
                <a:solidFill>
                  <a:srgbClr val="025952"/>
                </a:solidFill>
                <a:latin typeface="Calibri"/>
                <a:ea typeface="Calibri"/>
                <a:cs typeface="Calibri"/>
                <a:sym typeface="Calibri"/>
              </a:rPr>
            </a:br>
            <a:endParaRPr sz="4400" b="1">
              <a:solidFill>
                <a:srgbClr val="025952"/>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300" name="Google Shape;300;p43"/>
          <p:cNvSpPr txBox="1"/>
          <p:nvPr/>
        </p:nvSpPr>
        <p:spPr>
          <a:xfrm>
            <a:off x="1524000" y="3602038"/>
            <a:ext cx="9144000" cy="16557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de-DE" sz="2800">
                <a:solidFill>
                  <a:srgbClr val="025952"/>
                </a:solidFill>
                <a:latin typeface="Calibri"/>
                <a:ea typeface="Calibri"/>
                <a:cs typeface="Calibri"/>
                <a:sym typeface="Calibri"/>
              </a:rPr>
              <a:t>התמודדות עם חומרי גלם קריטיים (ראייה אירופאית)</a:t>
            </a:r>
            <a:endParaRPr sz="2800">
              <a:solidFill>
                <a:srgbClr val="025952"/>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4"/>
          <p:cNvSpPr txBox="1"/>
          <p:nvPr/>
        </p:nvSpPr>
        <p:spPr>
          <a:xfrm>
            <a:off x="2746875" y="556740"/>
            <a:ext cx="8229600" cy="10002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de-DE" sz="3200" b="1">
                <a:solidFill>
                  <a:schemeClr val="dk1"/>
                </a:solidFill>
                <a:latin typeface="Calibri"/>
                <a:ea typeface="Calibri"/>
                <a:cs typeface="Calibri"/>
                <a:sym typeface="Calibri"/>
              </a:rPr>
              <a:t>האיחוד האירופי זקוק לחומרי גלם קריטיים</a:t>
            </a:r>
            <a:endParaRPr sz="3200" b="1">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306" name="Google Shape;306;p44"/>
          <p:cNvSpPr txBox="1"/>
          <p:nvPr/>
        </p:nvSpPr>
        <p:spPr>
          <a:xfrm>
            <a:off x="644435" y="1959429"/>
            <a:ext cx="10858800" cy="193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de-DE" sz="2400">
                <a:solidFill>
                  <a:schemeClr val="dk1"/>
                </a:solidFill>
                <a:latin typeface="Calibri"/>
                <a:ea typeface="Calibri"/>
                <a:cs typeface="Calibri"/>
                <a:sym typeface="Calibri"/>
              </a:rPr>
              <a:t>הַגדָרָה:</a:t>
            </a:r>
            <a:endParaRPr sz="24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400">
              <a:solidFill>
                <a:schemeClr val="dk1"/>
              </a:solidFill>
              <a:latin typeface="Calibri"/>
              <a:ea typeface="Calibri"/>
              <a:cs typeface="Calibri"/>
              <a:sym typeface="Calibri"/>
            </a:endParaRPr>
          </a:p>
          <a:p>
            <a:pPr marL="0" lvl="0" indent="0" algn="l" rtl="0">
              <a:spcBef>
                <a:spcPts val="0"/>
              </a:spcBef>
              <a:spcAft>
                <a:spcPts val="0"/>
              </a:spcAft>
              <a:buNone/>
            </a:pPr>
            <a:r>
              <a:rPr lang="de-DE" sz="2400">
                <a:solidFill>
                  <a:schemeClr val="dk1"/>
                </a:solidFill>
                <a:latin typeface="Calibri"/>
                <a:ea typeface="Calibri"/>
                <a:cs typeface="Calibri"/>
                <a:sym typeface="Calibri"/>
              </a:rPr>
              <a:t>חומרי גלם קריטיים (CRM) הם חומרי גלם שחשובים מבחינה כלכלית ואסטרטגית עבור הכלכלה האירופית, אך יש להם סיכון גבוה הקשור באספקתם.</a:t>
            </a:r>
            <a:endParaRPr sz="24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307" name="Google Shape;307;p44"/>
          <p:cNvSpPr txBox="1"/>
          <p:nvPr/>
        </p:nvSpPr>
        <p:spPr>
          <a:xfrm>
            <a:off x="1132114" y="6392091"/>
            <a:ext cx="7444800" cy="27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de-DE" sz="1200">
                <a:solidFill>
                  <a:schemeClr val="dk1"/>
                </a:solidFill>
                <a:latin typeface="Calibri"/>
                <a:ea typeface="Calibri"/>
                <a:cs typeface="Calibri"/>
                <a:sym typeface="Calibri"/>
              </a:rPr>
              <a:t>https://single-market-economy.ec.europa.eu/sectors/raw-materials/areas-specific-interest/critical-raw-materials_en</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Google Shape;312;p45"/>
          <p:cNvPicPr preferRelativeResize="0"/>
          <p:nvPr/>
        </p:nvPicPr>
        <p:blipFill rotWithShape="1">
          <a:blip r:embed="rId3">
            <a:alphaModFix/>
          </a:blip>
          <a:srcRect/>
          <a:stretch/>
        </p:blipFill>
        <p:spPr>
          <a:xfrm>
            <a:off x="1476817" y="1713619"/>
            <a:ext cx="8593431" cy="4400475"/>
          </a:xfrm>
          <a:prstGeom prst="rect">
            <a:avLst/>
          </a:prstGeom>
          <a:noFill/>
          <a:ln>
            <a:noFill/>
          </a:ln>
        </p:spPr>
      </p:pic>
      <p:sp>
        <p:nvSpPr>
          <p:cNvPr id="313" name="Google Shape;313;p45"/>
          <p:cNvSpPr txBox="1"/>
          <p:nvPr/>
        </p:nvSpPr>
        <p:spPr>
          <a:xfrm>
            <a:off x="2746875" y="556740"/>
            <a:ext cx="8229600" cy="10002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de-DE" sz="3200" b="1">
                <a:solidFill>
                  <a:schemeClr val="dk1"/>
                </a:solidFill>
                <a:latin typeface="Calibri"/>
                <a:ea typeface="Calibri"/>
                <a:cs typeface="Calibri"/>
                <a:sym typeface="Calibri"/>
              </a:rPr>
              <a:t>האיחוד האירופי זקוק לחומרי גלם קריטיים</a:t>
            </a:r>
            <a:endParaRPr sz="3200" b="1">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314" name="Google Shape;314;p45"/>
          <p:cNvSpPr txBox="1"/>
          <p:nvPr/>
        </p:nvSpPr>
        <p:spPr>
          <a:xfrm>
            <a:off x="1132114" y="6392091"/>
            <a:ext cx="7444800" cy="27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de-DE" sz="1200">
                <a:solidFill>
                  <a:schemeClr val="dk1"/>
                </a:solidFill>
                <a:latin typeface="Calibri"/>
                <a:ea typeface="Calibri"/>
                <a:cs typeface="Calibri"/>
                <a:sym typeface="Calibri"/>
              </a:rPr>
              <a:t>https://single-market-economy.ec.europa.eu/sectors/raw-materials/areas-specific-interest/critical-raw-materials_en</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315" name="Google Shape;315;p45"/>
          <p:cNvSpPr txBox="1"/>
          <p:nvPr/>
        </p:nvSpPr>
        <p:spPr>
          <a:xfrm>
            <a:off x="3371528" y="1342318"/>
            <a:ext cx="4803900" cy="369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de-DE" sz="1800">
                <a:solidFill>
                  <a:schemeClr val="dk1"/>
                </a:solidFill>
                <a:latin typeface="Calibri"/>
                <a:ea typeface="Calibri"/>
                <a:cs typeface="Calibri"/>
                <a:sym typeface="Calibri"/>
              </a:rPr>
              <a:t>תלות האיחוד האירופי בספקי חומרי גלם</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6"/>
          <p:cNvSpPr txBox="1"/>
          <p:nvPr/>
        </p:nvSpPr>
        <p:spPr>
          <a:xfrm>
            <a:off x="1919537" y="1726618"/>
            <a:ext cx="8086500" cy="41550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0000"/>
              </a:lnSpc>
              <a:spcBef>
                <a:spcPts val="0"/>
              </a:spcBef>
              <a:spcAft>
                <a:spcPts val="0"/>
              </a:spcAft>
              <a:buClr>
                <a:schemeClr val="dk1"/>
              </a:buClr>
              <a:buSzPts val="2400"/>
              <a:buFont typeface="Calibri"/>
              <a:buChar char="●"/>
            </a:pPr>
            <a:r>
              <a:rPr lang="de-DE" sz="2400">
                <a:solidFill>
                  <a:schemeClr val="dk1"/>
                </a:solidFill>
                <a:latin typeface="Calibri"/>
                <a:ea typeface="Calibri"/>
                <a:cs typeface="Calibri"/>
                <a:sym typeface="Calibri"/>
              </a:rPr>
              <a:t>דוח שהוצא על ידי האיחוד האירופי כל 3 שנים מאז 2011</a:t>
            </a:r>
            <a:endParaRPr sz="2400">
              <a:solidFill>
                <a:schemeClr val="dk1"/>
              </a:solidFill>
              <a:latin typeface="Calibri"/>
              <a:ea typeface="Calibri"/>
              <a:cs typeface="Calibri"/>
              <a:sym typeface="Calibri"/>
            </a:endParaRPr>
          </a:p>
          <a:p>
            <a:pPr marL="342900" marR="0" lvl="0" indent="-190500" algn="l" rtl="0">
              <a:lnSpc>
                <a:spcPct val="100000"/>
              </a:lnSpc>
              <a:spcBef>
                <a:spcPts val="0"/>
              </a:spcBef>
              <a:spcAft>
                <a:spcPts val="0"/>
              </a:spcAft>
              <a:buNone/>
            </a:pPr>
            <a:endParaRPr sz="2800">
              <a:solidFill>
                <a:schemeClr val="dk1"/>
              </a:solidFill>
              <a:latin typeface="Calibri"/>
              <a:ea typeface="Calibri"/>
              <a:cs typeface="Calibri"/>
              <a:sym typeface="Calibri"/>
            </a:endParaRPr>
          </a:p>
          <a:p>
            <a:pPr marL="342900" marR="0" lvl="0" indent="-279400" algn="l" rtl="0">
              <a:lnSpc>
                <a:spcPct val="100000"/>
              </a:lnSpc>
              <a:spcBef>
                <a:spcPts val="0"/>
              </a:spcBef>
              <a:spcAft>
                <a:spcPts val="0"/>
              </a:spcAft>
              <a:buSzPts val="1400"/>
              <a:buChar char="●"/>
            </a:pPr>
            <a:endParaRPr/>
          </a:p>
          <a:p>
            <a:pPr marL="342900" marR="0" lvl="0" indent="-190500" algn="l" rtl="0">
              <a:lnSpc>
                <a:spcPct val="100000"/>
              </a:lnSpc>
              <a:spcBef>
                <a:spcPts val="0"/>
              </a:spcBef>
              <a:spcAft>
                <a:spcPts val="0"/>
              </a:spcAft>
              <a:buNone/>
            </a:pPr>
            <a:endParaRPr sz="280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400"/>
              <a:buFont typeface="Calibri"/>
              <a:buChar char="●"/>
            </a:pPr>
            <a:endParaRPr sz="240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400"/>
              <a:buFont typeface="Calibri"/>
              <a:buChar char="●"/>
            </a:pPr>
            <a:r>
              <a:rPr lang="de-DE" sz="2400">
                <a:solidFill>
                  <a:schemeClr val="dk1"/>
                </a:solidFill>
                <a:latin typeface="Calibri"/>
                <a:ea typeface="Calibri"/>
                <a:cs typeface="Calibri"/>
                <a:sym typeface="Calibri"/>
              </a:rPr>
              <a:t>ניתוח חומרי גלם בעלי חשיבות כלכלית גבוהה ובאותו זמן נתון לסיכון אספקה ​​מסוים</a:t>
            </a:r>
            <a:endParaRPr sz="2400">
              <a:solidFill>
                <a:schemeClr val="dk1"/>
              </a:solidFill>
              <a:latin typeface="Calibri"/>
              <a:ea typeface="Calibri"/>
              <a:cs typeface="Calibri"/>
              <a:sym typeface="Calibri"/>
            </a:endParaRPr>
          </a:p>
          <a:p>
            <a:pPr marL="342900" marR="0" lvl="0" indent="-368300" algn="l" rtl="0">
              <a:lnSpc>
                <a:spcPct val="100000"/>
              </a:lnSpc>
              <a:spcBef>
                <a:spcPts val="0"/>
              </a:spcBef>
              <a:spcAft>
                <a:spcPts val="0"/>
              </a:spcAft>
              <a:buClr>
                <a:schemeClr val="dk1"/>
              </a:buClr>
              <a:buSzPts val="2800"/>
              <a:buFont typeface="Calibri"/>
              <a:buChar char="●"/>
            </a:pPr>
            <a:endParaRPr sz="280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400"/>
              <a:buFont typeface="Calibri"/>
              <a:buChar char="●"/>
            </a:pPr>
            <a:endParaRPr sz="2400">
              <a:solidFill>
                <a:schemeClr val="dk1"/>
              </a:solidFill>
              <a:latin typeface="Calibri"/>
              <a:ea typeface="Calibri"/>
              <a:cs typeface="Calibri"/>
              <a:sym typeface="Calibri"/>
            </a:endParaRPr>
          </a:p>
          <a:p>
            <a:pPr marL="0" lvl="0" indent="0" algn="l" rtl="0">
              <a:spcBef>
                <a:spcPts val="0"/>
              </a:spcBef>
              <a:spcAft>
                <a:spcPts val="0"/>
              </a:spcAft>
              <a:buNone/>
            </a:pPr>
            <a:r>
              <a:rPr lang="de-DE" sz="2400">
                <a:solidFill>
                  <a:schemeClr val="dk1"/>
                </a:solidFill>
                <a:latin typeface="Calibri"/>
                <a:ea typeface="Calibri"/>
                <a:cs typeface="Calibri"/>
                <a:sym typeface="Calibri"/>
              </a:rPr>
              <a:t>2011: 14 חומרים או קבוצות חומרים</a:t>
            </a:r>
            <a:endParaRPr sz="2400">
              <a:solidFill>
                <a:schemeClr val="dk1"/>
              </a:solidFill>
              <a:latin typeface="Calibri"/>
              <a:ea typeface="Calibri"/>
              <a:cs typeface="Calibri"/>
              <a:sym typeface="Calibri"/>
            </a:endParaRPr>
          </a:p>
          <a:p>
            <a:pPr marL="0" lvl="0" indent="0" algn="l" rtl="0">
              <a:spcBef>
                <a:spcPts val="0"/>
              </a:spcBef>
              <a:spcAft>
                <a:spcPts val="0"/>
              </a:spcAft>
              <a:buNone/>
            </a:pPr>
            <a:r>
              <a:rPr lang="de-DE" sz="2400">
                <a:solidFill>
                  <a:schemeClr val="dk1"/>
                </a:solidFill>
                <a:latin typeface="Calibri"/>
                <a:ea typeface="Calibri"/>
                <a:cs typeface="Calibri"/>
                <a:sym typeface="Calibri"/>
              </a:rPr>
              <a:t>2014: 20 חומרים או קבוצות חומרים</a:t>
            </a:r>
            <a:endParaRPr sz="2400">
              <a:solidFill>
                <a:schemeClr val="dk1"/>
              </a:solidFill>
              <a:latin typeface="Calibri"/>
              <a:ea typeface="Calibri"/>
              <a:cs typeface="Calibri"/>
              <a:sym typeface="Calibri"/>
            </a:endParaRPr>
          </a:p>
          <a:p>
            <a:pPr marL="0" lvl="0" indent="0" algn="l" rtl="0">
              <a:spcBef>
                <a:spcPts val="0"/>
              </a:spcBef>
              <a:spcAft>
                <a:spcPts val="0"/>
              </a:spcAft>
              <a:buNone/>
            </a:pPr>
            <a:r>
              <a:rPr lang="de-DE" sz="2400">
                <a:solidFill>
                  <a:schemeClr val="dk1"/>
                </a:solidFill>
                <a:latin typeface="Calibri"/>
                <a:ea typeface="Calibri"/>
                <a:cs typeface="Calibri"/>
                <a:sym typeface="Calibri"/>
              </a:rPr>
              <a:t>2017: 27 חומרים או קבוצות חומרים</a:t>
            </a:r>
            <a:endParaRPr sz="2400">
              <a:solidFill>
                <a:schemeClr val="dk1"/>
              </a:solidFill>
              <a:latin typeface="Calibri"/>
              <a:ea typeface="Calibri"/>
              <a:cs typeface="Calibri"/>
              <a:sym typeface="Calibri"/>
            </a:endParaRPr>
          </a:p>
          <a:p>
            <a:pPr marL="0" lvl="0" indent="0" algn="l" rtl="0">
              <a:spcBef>
                <a:spcPts val="0"/>
              </a:spcBef>
              <a:spcAft>
                <a:spcPts val="0"/>
              </a:spcAft>
              <a:buNone/>
            </a:pPr>
            <a:r>
              <a:rPr lang="de-DE" sz="2400">
                <a:solidFill>
                  <a:schemeClr val="dk1"/>
                </a:solidFill>
                <a:latin typeface="Calibri"/>
                <a:ea typeface="Calibri"/>
                <a:cs typeface="Calibri"/>
                <a:sym typeface="Calibri"/>
              </a:rPr>
              <a:t>2020: 30 חומרים או קבוצות חומרים עם למעלה מ-40 חומרים בודדים</a:t>
            </a:r>
            <a:endParaRPr sz="24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321" name="Google Shape;321;p46"/>
          <p:cNvSpPr txBox="1"/>
          <p:nvPr/>
        </p:nvSpPr>
        <p:spPr>
          <a:xfrm>
            <a:off x="2746875" y="556740"/>
            <a:ext cx="8229600" cy="10002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de-DE" sz="3200" b="1">
                <a:solidFill>
                  <a:schemeClr val="dk1"/>
                </a:solidFill>
                <a:latin typeface="Calibri"/>
                <a:ea typeface="Calibri"/>
                <a:cs typeface="Calibri"/>
                <a:sym typeface="Calibri"/>
              </a:rPr>
              <a:t>האיחוד האירופי זקוק לחומרי גלם קריטיים</a:t>
            </a:r>
            <a:endParaRPr sz="3200" b="1">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322" name="Google Shape;322;p46"/>
          <p:cNvSpPr txBox="1"/>
          <p:nvPr/>
        </p:nvSpPr>
        <p:spPr>
          <a:xfrm>
            <a:off x="1132114" y="6392091"/>
            <a:ext cx="7444800" cy="27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de-DE" sz="1200">
                <a:solidFill>
                  <a:schemeClr val="dk1"/>
                </a:solidFill>
                <a:latin typeface="Calibri"/>
                <a:ea typeface="Calibri"/>
                <a:cs typeface="Calibri"/>
                <a:sym typeface="Calibri"/>
              </a:rPr>
              <a:t>https://single-market-economy.ec.europa.eu/sectors/raw-materials/areas-specific-interest/critical-raw-materials_en</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27" name="Google Shape;327;p47" descr="Raw Materials Information System"/>
          <p:cNvPicPr preferRelativeResize="0"/>
          <p:nvPr/>
        </p:nvPicPr>
        <p:blipFill rotWithShape="1">
          <a:blip r:embed="rId3">
            <a:alphaModFix/>
          </a:blip>
          <a:srcRect/>
          <a:stretch/>
        </p:blipFill>
        <p:spPr>
          <a:xfrm>
            <a:off x="1683364" y="1131113"/>
            <a:ext cx="7632848" cy="5224866"/>
          </a:xfrm>
          <a:prstGeom prst="rect">
            <a:avLst/>
          </a:prstGeom>
          <a:noFill/>
          <a:ln>
            <a:noFill/>
          </a:ln>
        </p:spPr>
      </p:pic>
      <p:sp>
        <p:nvSpPr>
          <p:cNvPr id="328" name="Google Shape;328;p47"/>
          <p:cNvSpPr txBox="1"/>
          <p:nvPr/>
        </p:nvSpPr>
        <p:spPr>
          <a:xfrm>
            <a:off x="2746875" y="556740"/>
            <a:ext cx="8229600" cy="10002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de-DE" sz="3200" b="1">
                <a:solidFill>
                  <a:schemeClr val="dk1"/>
                </a:solidFill>
                <a:latin typeface="Calibri"/>
                <a:ea typeface="Calibri"/>
                <a:cs typeface="Calibri"/>
                <a:sym typeface="Calibri"/>
              </a:rPr>
              <a:t>האיחוד האירופי זקוק לחומרי גלם קריטיים</a:t>
            </a:r>
            <a:endParaRPr sz="3200" b="1">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329" name="Google Shape;329;p47"/>
          <p:cNvSpPr txBox="1"/>
          <p:nvPr/>
        </p:nvSpPr>
        <p:spPr>
          <a:xfrm>
            <a:off x="1132114" y="6392091"/>
            <a:ext cx="7444800" cy="27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de-DE" sz="1200">
                <a:solidFill>
                  <a:schemeClr val="dk1"/>
                </a:solidFill>
                <a:latin typeface="Calibri"/>
                <a:ea typeface="Calibri"/>
                <a:cs typeface="Calibri"/>
                <a:sym typeface="Calibri"/>
              </a:rPr>
              <a:t>https://single-market-economy.ec.europa.eu/sectors/raw-materials/areas-specific-interest/critical-raw-materials_en</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8"/>
          <p:cNvSpPr txBox="1"/>
          <p:nvPr/>
        </p:nvSpPr>
        <p:spPr>
          <a:xfrm>
            <a:off x="890452" y="2847067"/>
            <a:ext cx="10515600" cy="13257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de-DE" sz="4400" b="1">
                <a:solidFill>
                  <a:srgbClr val="025952"/>
                </a:solidFill>
                <a:latin typeface="Calibri"/>
                <a:ea typeface="Calibri"/>
                <a:cs typeface="Calibri"/>
                <a:sym typeface="Calibri"/>
              </a:rPr>
              <a:t>חיפוש אחר מדיניות לאומית</a:t>
            </a:r>
            <a:endParaRPr sz="4400" b="1">
              <a:solidFill>
                <a:srgbClr val="025952"/>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9"/>
          <p:cNvSpPr txBox="1"/>
          <p:nvPr/>
        </p:nvSpPr>
        <p:spPr>
          <a:xfrm>
            <a:off x="890452" y="2847067"/>
            <a:ext cx="10515600" cy="1325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de-DE" sz="4400" b="1">
                <a:solidFill>
                  <a:srgbClr val="FF0000"/>
                </a:solidFill>
                <a:latin typeface="Calibri"/>
                <a:ea typeface="Calibri"/>
                <a:cs typeface="Calibri"/>
                <a:sym typeface="Calibri"/>
              </a:rPr>
              <a:t>חפש באינטרנט על מורשת מדיניות לאומית לפיתוח בר קיימא והטמעת יעדי SDG.  </a:t>
            </a:r>
            <a:endParaRPr sz="4400" b="1">
              <a:solidFill>
                <a:srgbClr val="FF0000"/>
              </a:solidFill>
              <a:latin typeface="Calibri"/>
              <a:ea typeface="Calibri"/>
              <a:cs typeface="Calibri"/>
              <a:sym typeface="Calibri"/>
            </a:endParaRPr>
          </a:p>
          <a:p>
            <a:pPr marL="0" marR="0" lvl="0" indent="0" algn="l" rtl="0">
              <a:lnSpc>
                <a:spcPct val="100000"/>
              </a:lnSpc>
              <a:spcBef>
                <a:spcPts val="0"/>
              </a:spcBef>
              <a:spcAft>
                <a:spcPts val="0"/>
              </a:spcAft>
              <a:buNone/>
            </a:pPr>
            <a:br>
              <a:rPr lang="de-DE" sz="2800">
                <a:solidFill>
                  <a:schemeClr val="dk1"/>
                </a:solidFill>
                <a:latin typeface="Calibri"/>
                <a:ea typeface="Calibri"/>
                <a:cs typeface="Calibri"/>
                <a:sym typeface="Calibri"/>
              </a:rPr>
            </a:br>
            <a:br>
              <a:rPr lang="de-DE" sz="2800">
                <a:solidFill>
                  <a:schemeClr val="dk1"/>
                </a:solidFill>
                <a:latin typeface="Calibri"/>
                <a:ea typeface="Calibri"/>
                <a:cs typeface="Calibri"/>
                <a:sym typeface="Calibri"/>
              </a:rPr>
            </a:br>
            <a:endParaRPr sz="2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4400" b="1">
              <a:solidFill>
                <a:srgbClr val="025952"/>
              </a:solidFill>
              <a:latin typeface="Calibri"/>
              <a:ea typeface="Calibri"/>
              <a:cs typeface="Calibri"/>
              <a:sym typeface="Calibri"/>
            </a:endParaRPr>
          </a:p>
          <a:p>
            <a:pPr marL="0" marR="0" lvl="0" indent="0" algn="l" rtl="0">
              <a:lnSpc>
                <a:spcPct val="100000"/>
              </a:lnSpc>
              <a:spcBef>
                <a:spcPts val="0"/>
              </a:spcBef>
              <a:spcAft>
                <a:spcPts val="0"/>
              </a:spcAft>
              <a:buNone/>
            </a:pPr>
            <a:r>
              <a:rPr lang="de-DE" sz="2200" b="1">
                <a:solidFill>
                  <a:schemeClr val="dk1"/>
                </a:solidFill>
                <a:latin typeface="Calibri"/>
                <a:ea typeface="Calibri"/>
                <a:cs typeface="Calibri"/>
                <a:sym typeface="Calibri"/>
              </a:rPr>
              <a:t>מומלץ לאסוף ולדון בממצאי התלמידים באמצעות Padlet באמצעות נושאים מוגדרים מראש (</a:t>
            </a:r>
            <a:endParaRPr sz="2200" b="1">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de-DE" sz="2200" b="1" u="sng">
                <a:solidFill>
                  <a:schemeClr val="hlink"/>
                </a:solidFill>
                <a:latin typeface="Calibri"/>
                <a:ea typeface="Calibri"/>
                <a:cs typeface="Calibri"/>
                <a:sym typeface="Calibri"/>
                <a:hlinkClick r:id="rId3"/>
              </a:rPr>
              <a:t>https://padlet.com/</a:t>
            </a:r>
            <a:endParaRPr sz="2200" b="1" u="sng">
              <a:solidFill>
                <a:schemeClr val="hlink"/>
              </a:solidFill>
              <a:latin typeface="Calibri"/>
              <a:ea typeface="Calibri"/>
              <a:cs typeface="Calibri"/>
              <a:sym typeface="Calibri"/>
            </a:endParaRPr>
          </a:p>
          <a:p>
            <a:pPr marL="0" marR="0" lvl="0" indent="0" algn="l" rtl="0">
              <a:lnSpc>
                <a:spcPct val="100000"/>
              </a:lnSpc>
              <a:spcBef>
                <a:spcPts val="0"/>
              </a:spcBef>
              <a:spcAft>
                <a:spcPts val="0"/>
              </a:spcAft>
              <a:buNone/>
            </a:pPr>
            <a:endParaRPr sz="2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200" b="1" u="sng">
              <a:solidFill>
                <a:schemeClr val="hlink"/>
              </a:solidFill>
              <a:latin typeface="Calibri"/>
              <a:ea typeface="Calibri"/>
              <a:cs typeface="Calibri"/>
              <a:sym typeface="Calibri"/>
            </a:endParaRPr>
          </a:p>
          <a:p>
            <a:pPr marL="0" marR="0" lvl="0" indent="0" algn="l" rtl="0">
              <a:lnSpc>
                <a:spcPct val="100000"/>
              </a:lnSpc>
              <a:spcBef>
                <a:spcPts val="0"/>
              </a:spcBef>
              <a:spcAft>
                <a:spcPts val="0"/>
              </a:spcAft>
              <a:buNone/>
            </a:pPr>
            <a:r>
              <a:rPr lang="de-DE" sz="2200" b="1">
                <a:solidFill>
                  <a:schemeClr val="dk1"/>
                </a:solidFill>
                <a:latin typeface="Calibri"/>
                <a:ea typeface="Calibri"/>
                <a:cs typeface="Calibri"/>
                <a:sym typeface="Calibri"/>
              </a:rPr>
              <a:t>) או כלי דומה.</a:t>
            </a:r>
            <a:endParaRPr sz="2200" b="1">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44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50"/>
          <p:cNvSpPr txBox="1"/>
          <p:nvPr/>
        </p:nvSpPr>
        <p:spPr>
          <a:xfrm>
            <a:off x="890452" y="2847067"/>
            <a:ext cx="10515600" cy="13257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de-DE" sz="4400" b="1">
                <a:solidFill>
                  <a:srgbClr val="025952"/>
                </a:solidFill>
                <a:latin typeface="Calibri"/>
                <a:ea typeface="Calibri"/>
                <a:cs typeface="Calibri"/>
                <a:sym typeface="Calibri"/>
              </a:rPr>
              <a:t>שאלות ודיון</a:t>
            </a:r>
            <a:endParaRPr sz="4400" b="1">
              <a:solidFill>
                <a:srgbClr val="025952"/>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51"/>
          <p:cNvSpPr txBox="1"/>
          <p:nvPr/>
        </p:nvSpPr>
        <p:spPr>
          <a:xfrm>
            <a:off x="665502" y="1395692"/>
            <a:ext cx="8086353" cy="5632311"/>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Arial"/>
              <a:buChar char="•"/>
            </a:pPr>
            <a:r>
              <a:rPr lang="de-DE" sz="2400" u="sng">
                <a:solidFill>
                  <a:schemeClr val="hlink"/>
                </a:solidFill>
                <a:latin typeface="Calibri"/>
                <a:ea typeface="Calibri"/>
                <a:cs typeface="Calibri"/>
                <a:sym typeface="Calibri"/>
                <a:hlinkClick r:id="rId3"/>
              </a:rPr>
              <a:t>https://sdgs.un.org/goals</a:t>
            </a:r>
            <a:r>
              <a:rPr lang="de-DE" sz="2400">
                <a:solidFill>
                  <a:schemeClr val="dk1"/>
                </a:solidFill>
                <a:latin typeface="Calibri"/>
                <a:ea typeface="Calibri"/>
                <a:cs typeface="Calibri"/>
                <a:sym typeface="Calibri"/>
              </a:rPr>
              <a:t> </a:t>
            </a:r>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de-DE" sz="2400" u="sng">
                <a:solidFill>
                  <a:schemeClr val="hlink"/>
                </a:solidFill>
                <a:latin typeface="Calibri"/>
                <a:ea typeface="Calibri"/>
                <a:cs typeface="Calibri"/>
                <a:sym typeface="Calibri"/>
                <a:hlinkClick r:id="rId4"/>
              </a:rPr>
              <a:t>https://www.stockholmresilience.org/research/planetary-boundaries.html</a:t>
            </a:r>
            <a:r>
              <a:rPr lang="de-DE" sz="2400">
                <a:solidFill>
                  <a:schemeClr val="dk1"/>
                </a:solidFill>
                <a:latin typeface="Calibri"/>
                <a:ea typeface="Calibri"/>
                <a:cs typeface="Calibri"/>
                <a:sym typeface="Calibri"/>
              </a:rPr>
              <a:t> </a:t>
            </a:r>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de-DE" sz="2400" u="sng">
                <a:solidFill>
                  <a:schemeClr val="hlink"/>
                </a:solidFill>
                <a:latin typeface="Calibri"/>
                <a:ea typeface="Calibri"/>
                <a:cs typeface="Calibri"/>
                <a:sym typeface="Calibri"/>
                <a:hlinkClick r:id="rId4"/>
              </a:rPr>
              <a:t>https://www.stockholmresilience.org/research/planetary-boundaries.html</a:t>
            </a:r>
            <a:r>
              <a:rPr lang="de-DE" sz="2400">
                <a:solidFill>
                  <a:schemeClr val="dk1"/>
                </a:solidFill>
                <a:latin typeface="Calibri"/>
                <a:ea typeface="Calibri"/>
                <a:cs typeface="Calibri"/>
                <a:sym typeface="Calibri"/>
              </a:rPr>
              <a:t> </a:t>
            </a:r>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de-DE" sz="2400" u="sng">
                <a:solidFill>
                  <a:schemeClr val="hlink"/>
                </a:solidFill>
                <a:latin typeface="Calibri"/>
                <a:ea typeface="Calibri"/>
                <a:cs typeface="Calibri"/>
                <a:sym typeface="Calibri"/>
                <a:hlinkClick r:id="rId5"/>
              </a:rPr>
              <a:t>https://education.nationalgeographic.org/resource/anthropocene</a:t>
            </a:r>
            <a:r>
              <a:rPr lang="de-DE" sz="2400">
                <a:solidFill>
                  <a:schemeClr val="dk1"/>
                </a:solidFill>
                <a:latin typeface="Calibri"/>
                <a:ea typeface="Calibri"/>
                <a:cs typeface="Calibri"/>
                <a:sym typeface="Calibri"/>
              </a:rPr>
              <a:t> </a:t>
            </a:r>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de-DE" sz="2400" u="sng">
                <a:solidFill>
                  <a:schemeClr val="hlink"/>
                </a:solidFill>
                <a:latin typeface="Calibri"/>
                <a:ea typeface="Calibri"/>
                <a:cs typeface="Calibri"/>
                <a:sym typeface="Calibri"/>
                <a:hlinkClick r:id="rId6"/>
              </a:rPr>
              <a:t>https://single-market-economy.ec.europa.eu/sectors/raw-materials/areas-specific-interest/critical-raw-materials_en</a:t>
            </a:r>
            <a:r>
              <a:rPr lang="de-DE"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342900" marR="0" lvl="0" indent="-19050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sp>
        <p:nvSpPr>
          <p:cNvPr id="350" name="Google Shape;350;p51"/>
          <p:cNvSpPr txBox="1">
            <a:spLocks noGrp="1"/>
          </p:cNvSpPr>
          <p:nvPr>
            <p:ph type="title"/>
          </p:nvPr>
        </p:nvSpPr>
        <p:spPr>
          <a:xfrm>
            <a:off x="2746875" y="556740"/>
            <a:ext cx="8229600" cy="10001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de-DE" sz="3200" b="1">
                <a:latin typeface="Calibri"/>
                <a:ea typeface="Calibri"/>
                <a:cs typeface="Calibri"/>
                <a:sym typeface="Calibri"/>
              </a:rPr>
              <a:t>Online resources to read</a:t>
            </a:r>
            <a:endParaRPr sz="3200" b="1">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p:nvPr/>
        </p:nvSpPr>
        <p:spPr>
          <a:xfrm>
            <a:off x="1524000" y="1122363"/>
            <a:ext cx="9144000" cy="2387700"/>
          </a:xfrm>
          <a:prstGeom prst="rect">
            <a:avLst/>
          </a:prstGeom>
          <a:noFill/>
          <a:ln>
            <a:noFill/>
          </a:ln>
        </p:spPr>
        <p:txBody>
          <a:bodyPr spcFirstLastPara="1" wrap="square" lIns="91425" tIns="91425" rIns="91425" bIns="91425" anchor="t" anchorCtr="0">
            <a:noAutofit/>
          </a:bodyPr>
          <a:lstStyle/>
          <a:p>
            <a:pPr marL="0" marR="0" lvl="0" indent="0" algn="ctr" rtl="1">
              <a:spcBef>
                <a:spcPts val="0"/>
              </a:spcBef>
              <a:spcAft>
                <a:spcPts val="0"/>
              </a:spcAft>
              <a:buNone/>
            </a:pPr>
            <a:r>
              <a:rPr lang="de-DE" sz="6000" b="1">
                <a:solidFill>
                  <a:srgbClr val="025952"/>
                </a:solidFill>
                <a:latin typeface="Calibri"/>
                <a:ea typeface="Calibri"/>
                <a:cs typeface="Calibri"/>
                <a:sym typeface="Calibri"/>
              </a:rPr>
              <a:t>קיימות ותפיסות עכשוויות של פיתוח בר קיימא</a:t>
            </a:r>
            <a:endParaRPr sz="6000" b="1">
              <a:solidFill>
                <a:srgbClr val="025952"/>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105" name="Google Shape;105;p16"/>
          <p:cNvSpPr txBox="1"/>
          <p:nvPr/>
        </p:nvSpPr>
        <p:spPr>
          <a:xfrm>
            <a:off x="1524000" y="3602038"/>
            <a:ext cx="9144000" cy="16557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de-DE" sz="2400">
                <a:solidFill>
                  <a:srgbClr val="025952"/>
                </a:solidFill>
                <a:latin typeface="Calibri"/>
                <a:ea typeface="Calibri"/>
                <a:cs typeface="Calibri"/>
                <a:sym typeface="Calibri"/>
              </a:rPr>
              <a:t>הקדמה</a:t>
            </a:r>
            <a:endParaRPr sz="2400">
              <a:solidFill>
                <a:srgbClr val="025952"/>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txBox="1"/>
          <p:nvPr/>
        </p:nvSpPr>
        <p:spPr>
          <a:xfrm>
            <a:off x="890452" y="2847067"/>
            <a:ext cx="10515600" cy="1325700"/>
          </a:xfrm>
          <a:prstGeom prst="rect">
            <a:avLst/>
          </a:prstGeom>
          <a:noFill/>
          <a:ln>
            <a:noFill/>
          </a:ln>
        </p:spPr>
        <p:txBody>
          <a:bodyPr spcFirstLastPara="1" wrap="square" lIns="91425" tIns="91425" rIns="91425" bIns="91425" anchor="t" anchorCtr="0">
            <a:noAutofit/>
          </a:bodyPr>
          <a:lstStyle/>
          <a:p>
            <a:pPr marL="0" marR="0" lvl="0" indent="0" algn="ctr" rtl="1">
              <a:spcBef>
                <a:spcPts val="0"/>
              </a:spcBef>
              <a:spcAft>
                <a:spcPts val="0"/>
              </a:spcAft>
              <a:buNone/>
            </a:pPr>
            <a:r>
              <a:rPr lang="de-DE" sz="4400" b="1">
                <a:solidFill>
                  <a:srgbClr val="FF0000"/>
                </a:solidFill>
                <a:latin typeface="Calibri"/>
                <a:ea typeface="Calibri"/>
                <a:cs typeface="Calibri"/>
                <a:sym typeface="Calibri"/>
              </a:rPr>
              <a:t>אילו אסוציאציות יש לך כשאתה שומע את המונחים קיימות או פיתוח בר קיימא?</a:t>
            </a:r>
            <a:endParaRPr sz="4400" b="1">
              <a:solidFill>
                <a:srgbClr val="FF0000"/>
              </a:solidFill>
              <a:latin typeface="Calibri"/>
              <a:ea typeface="Calibri"/>
              <a:cs typeface="Calibri"/>
              <a:sym typeface="Calibri"/>
            </a:endParaRPr>
          </a:p>
          <a:p>
            <a:pPr marL="0" lvl="0" indent="0" algn="l" rtl="0">
              <a:spcBef>
                <a:spcPts val="0"/>
              </a:spcBef>
              <a:spcAft>
                <a:spcPts val="0"/>
              </a:spcAft>
              <a:buNone/>
            </a:pPr>
            <a:br>
              <a:rPr lang="de-DE" sz="4400" b="1">
                <a:solidFill>
                  <a:srgbClr val="025952"/>
                </a:solidFill>
                <a:latin typeface="Calibri"/>
                <a:ea typeface="Calibri"/>
                <a:cs typeface="Calibri"/>
                <a:sym typeface="Calibri"/>
              </a:rPr>
            </a:br>
            <a:br>
              <a:rPr lang="de-DE" sz="4400" b="1">
                <a:solidFill>
                  <a:srgbClr val="025952"/>
                </a:solidFill>
                <a:latin typeface="Calibri"/>
                <a:ea typeface="Calibri"/>
                <a:cs typeface="Calibri"/>
                <a:sym typeface="Calibri"/>
              </a:rPr>
            </a:br>
            <a:endParaRPr sz="4400" b="1">
              <a:solidFill>
                <a:srgbClr val="025952"/>
              </a:solidFill>
              <a:latin typeface="Calibri"/>
              <a:ea typeface="Calibri"/>
              <a:cs typeface="Calibri"/>
              <a:sym typeface="Calibri"/>
            </a:endParaRPr>
          </a:p>
          <a:p>
            <a:pPr marL="0" lvl="0" indent="0" algn="l" rtl="0">
              <a:spcBef>
                <a:spcPts val="0"/>
              </a:spcBef>
              <a:spcAft>
                <a:spcPts val="0"/>
              </a:spcAft>
              <a:buNone/>
            </a:pPr>
            <a:r>
              <a:rPr lang="de-DE" sz="2200" b="1">
                <a:solidFill>
                  <a:schemeClr val="dk1"/>
                </a:solidFill>
                <a:latin typeface="Calibri"/>
                <a:ea typeface="Calibri"/>
                <a:cs typeface="Calibri"/>
                <a:sym typeface="Calibri"/>
              </a:rPr>
              <a:t>מומלץ לאסוף ולדון באסוציאציות של תלמידים באמצעות ענן מילים של Mentimeter (</a:t>
            </a:r>
            <a:endParaRPr sz="2200" b="1">
              <a:solidFill>
                <a:schemeClr val="dk1"/>
              </a:solidFill>
              <a:latin typeface="Calibri"/>
              <a:ea typeface="Calibri"/>
              <a:cs typeface="Calibri"/>
              <a:sym typeface="Calibri"/>
            </a:endParaRPr>
          </a:p>
          <a:p>
            <a:pPr marL="0" lvl="0" indent="0" algn="l" rtl="0">
              <a:spcBef>
                <a:spcPts val="0"/>
              </a:spcBef>
              <a:spcAft>
                <a:spcPts val="0"/>
              </a:spcAft>
              <a:buNone/>
            </a:pPr>
            <a:r>
              <a:rPr lang="de-DE" sz="2200" b="1" u="sng">
                <a:solidFill>
                  <a:schemeClr val="hlink"/>
                </a:solidFill>
                <a:latin typeface="Calibri"/>
                <a:ea typeface="Calibri"/>
                <a:cs typeface="Calibri"/>
                <a:sym typeface="Calibri"/>
                <a:hlinkClick r:id="rId3"/>
              </a:rPr>
              <a:t>https://www.mentimeter.com/features/word-cloud</a:t>
            </a:r>
            <a:endParaRPr sz="2200" b="1" u="sng">
              <a:solidFill>
                <a:schemeClr val="hlink"/>
              </a:solidFill>
              <a:latin typeface="Calibri"/>
              <a:ea typeface="Calibri"/>
              <a:cs typeface="Calibri"/>
              <a:sym typeface="Calibri"/>
            </a:endParaRPr>
          </a:p>
          <a:p>
            <a:pPr marL="0" lvl="0" indent="0" algn="l" rtl="0">
              <a:spcBef>
                <a:spcPts val="0"/>
              </a:spcBef>
              <a:spcAft>
                <a:spcPts val="0"/>
              </a:spcAft>
              <a:buNone/>
            </a:pPr>
            <a:r>
              <a:rPr lang="de-DE" sz="2200" b="1">
                <a:solidFill>
                  <a:schemeClr val="dk1"/>
                </a:solidFill>
                <a:latin typeface="Calibri"/>
                <a:ea typeface="Calibri"/>
                <a:cs typeface="Calibri"/>
                <a:sym typeface="Calibri"/>
              </a:rPr>
              <a:t>) או כלי דומה.</a:t>
            </a:r>
            <a:endParaRPr sz="2200" b="1">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44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8"/>
          <p:cNvSpPr txBox="1"/>
          <p:nvPr/>
        </p:nvSpPr>
        <p:spPr>
          <a:xfrm>
            <a:off x="838200" y="365125"/>
            <a:ext cx="10515600" cy="1325700"/>
          </a:xfrm>
          <a:prstGeom prst="rect">
            <a:avLst/>
          </a:prstGeom>
          <a:noFill/>
          <a:ln>
            <a:noFill/>
          </a:ln>
        </p:spPr>
        <p:txBody>
          <a:bodyPr spcFirstLastPara="1" wrap="square" lIns="91425" tIns="91425" rIns="91425" bIns="91425" anchor="t" anchorCtr="0">
            <a:noAutofit/>
          </a:bodyPr>
          <a:lstStyle/>
          <a:p>
            <a:pPr marL="0" marR="0" lvl="0" indent="0" algn="ctr" rtl="1">
              <a:spcBef>
                <a:spcPts val="0"/>
              </a:spcBef>
              <a:spcAft>
                <a:spcPts val="0"/>
              </a:spcAft>
              <a:buNone/>
            </a:pPr>
            <a:r>
              <a:rPr lang="de-DE" sz="4400" b="1">
                <a:solidFill>
                  <a:schemeClr val="dk1"/>
                </a:solidFill>
                <a:latin typeface="Calibri"/>
                <a:ea typeface="Calibri"/>
                <a:cs typeface="Calibri"/>
                <a:sym typeface="Calibri"/>
              </a:rPr>
              <a:t>מושגים עכשוויים של קיימות</a:t>
            </a:r>
            <a:endParaRPr sz="4400" b="1">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116" name="Google Shape;116;p18"/>
          <p:cNvSpPr txBox="1"/>
          <p:nvPr/>
        </p:nvSpPr>
        <p:spPr>
          <a:xfrm>
            <a:off x="838200" y="1825625"/>
            <a:ext cx="10515600" cy="4351200"/>
          </a:xfrm>
          <a:prstGeom prst="rect">
            <a:avLst/>
          </a:prstGeom>
          <a:noFill/>
          <a:ln>
            <a:noFill/>
          </a:ln>
        </p:spPr>
        <p:txBody>
          <a:bodyPr spcFirstLastPara="1" wrap="square" lIns="91425" tIns="91425" rIns="91425" bIns="91425" anchor="t" anchorCtr="0">
            <a:noAutofit/>
          </a:bodyPr>
          <a:lstStyle/>
          <a:p>
            <a:pPr marL="228600" marR="0" lvl="0" indent="-228600" algn="r" rtl="1">
              <a:spcBef>
                <a:spcPts val="0"/>
              </a:spcBef>
              <a:spcAft>
                <a:spcPts val="0"/>
              </a:spcAft>
              <a:buClr>
                <a:schemeClr val="dk1"/>
              </a:buClr>
              <a:buSzPts val="2400"/>
              <a:buFont typeface="Calibri"/>
              <a:buChar char="●"/>
            </a:pPr>
            <a:r>
              <a:rPr lang="de-DE" sz="2400">
                <a:solidFill>
                  <a:schemeClr val="dk1"/>
                </a:solidFill>
                <a:latin typeface="Calibri"/>
                <a:ea typeface="Calibri"/>
                <a:cs typeface="Calibri"/>
                <a:sym typeface="Calibri"/>
              </a:rPr>
              <a:t>הגדרות של קיימות ופיתוח בר קיימא</a:t>
            </a:r>
            <a:endParaRPr sz="2400">
              <a:solidFill>
                <a:schemeClr val="dk1"/>
              </a:solidFill>
              <a:latin typeface="Calibri"/>
              <a:ea typeface="Calibri"/>
              <a:cs typeface="Calibri"/>
              <a:sym typeface="Calibri"/>
            </a:endParaRPr>
          </a:p>
          <a:p>
            <a:pPr marL="228600" marR="0" lvl="0" indent="-228600" algn="r" rtl="1">
              <a:spcBef>
                <a:spcPts val="1000"/>
              </a:spcBef>
              <a:spcAft>
                <a:spcPts val="0"/>
              </a:spcAft>
              <a:buClr>
                <a:schemeClr val="dk1"/>
              </a:buClr>
              <a:buSzPts val="2400"/>
              <a:buFont typeface="Calibri"/>
              <a:buChar char="●"/>
            </a:pPr>
            <a:r>
              <a:rPr lang="de-DE" sz="2400">
                <a:solidFill>
                  <a:schemeClr val="dk1"/>
                </a:solidFill>
                <a:latin typeface="Calibri"/>
                <a:ea typeface="Calibri"/>
                <a:cs typeface="Calibri"/>
                <a:sym typeface="Calibri"/>
              </a:rPr>
              <a:t>מושגים ומודלים של פיתוח בר קיימא</a:t>
            </a:r>
            <a:endParaRPr sz="2400">
              <a:solidFill>
                <a:schemeClr val="dk1"/>
              </a:solidFill>
              <a:latin typeface="Calibri"/>
              <a:ea typeface="Calibri"/>
              <a:cs typeface="Calibri"/>
              <a:sym typeface="Calibri"/>
            </a:endParaRPr>
          </a:p>
          <a:p>
            <a:pPr marL="685800" marR="0" lvl="0" indent="-228600" algn="r" rtl="1">
              <a:spcBef>
                <a:spcPts val="500"/>
              </a:spcBef>
              <a:spcAft>
                <a:spcPts val="0"/>
              </a:spcAft>
              <a:buClr>
                <a:schemeClr val="dk1"/>
              </a:buClr>
              <a:buSzPts val="2000"/>
              <a:buFont typeface="Calibri"/>
              <a:buChar char="●"/>
            </a:pPr>
            <a:r>
              <a:rPr lang="de-DE" sz="2000">
                <a:solidFill>
                  <a:schemeClr val="dk1"/>
                </a:solidFill>
                <a:latin typeface="Calibri"/>
                <a:ea typeface="Calibri"/>
                <a:cs typeface="Calibri"/>
                <a:sym typeface="Calibri"/>
              </a:rPr>
              <a:t>ממדי הקיימות</a:t>
            </a:r>
            <a:endParaRPr sz="2000">
              <a:solidFill>
                <a:schemeClr val="dk1"/>
              </a:solidFill>
              <a:latin typeface="Calibri"/>
              <a:ea typeface="Calibri"/>
              <a:cs typeface="Calibri"/>
              <a:sym typeface="Calibri"/>
            </a:endParaRPr>
          </a:p>
          <a:p>
            <a:pPr marL="685800" marR="0" lvl="0" indent="-279400" algn="r" rtl="1">
              <a:spcBef>
                <a:spcPts val="500"/>
              </a:spcBef>
              <a:spcAft>
                <a:spcPts val="0"/>
              </a:spcAft>
              <a:buClr>
                <a:schemeClr val="dk1"/>
              </a:buClr>
              <a:buSzPts val="2800"/>
              <a:buFont typeface="Calibri"/>
              <a:buChar char="●"/>
            </a:pPr>
            <a:r>
              <a:rPr lang="de-DE" sz="2800">
                <a:solidFill>
                  <a:schemeClr val="dk1"/>
                </a:solidFill>
                <a:latin typeface="Calibri"/>
                <a:ea typeface="Calibri"/>
                <a:cs typeface="Calibri"/>
                <a:sym typeface="Calibri"/>
              </a:rPr>
              <a:t>יעדי פיתוח בר קיימא (SDGs)</a:t>
            </a:r>
            <a:endParaRPr sz="2800">
              <a:solidFill>
                <a:schemeClr val="dk1"/>
              </a:solidFill>
              <a:latin typeface="Calibri"/>
              <a:ea typeface="Calibri"/>
              <a:cs typeface="Calibri"/>
              <a:sym typeface="Calibri"/>
            </a:endParaRPr>
          </a:p>
          <a:p>
            <a:pPr marL="685800" marR="0" lvl="0" indent="-228600" algn="r" rtl="1">
              <a:spcBef>
                <a:spcPts val="500"/>
              </a:spcBef>
              <a:spcAft>
                <a:spcPts val="0"/>
              </a:spcAft>
              <a:buClr>
                <a:schemeClr val="dk1"/>
              </a:buClr>
              <a:buSzPts val="2000"/>
              <a:buFont typeface="Calibri"/>
              <a:buChar char="●"/>
            </a:pPr>
            <a:r>
              <a:rPr lang="de-DE" sz="2000">
                <a:solidFill>
                  <a:schemeClr val="dk1"/>
                </a:solidFill>
                <a:latin typeface="Calibri"/>
                <a:ea typeface="Calibri"/>
                <a:cs typeface="Calibri"/>
                <a:sym typeface="Calibri"/>
              </a:rPr>
              <a:t>הרעיון של גבולות פלנטריים</a:t>
            </a:r>
            <a:endParaRPr sz="2000">
              <a:solidFill>
                <a:schemeClr val="dk1"/>
              </a:solidFill>
              <a:latin typeface="Calibri"/>
              <a:ea typeface="Calibri"/>
              <a:cs typeface="Calibri"/>
              <a:sym typeface="Calibri"/>
            </a:endParaRPr>
          </a:p>
          <a:p>
            <a:pPr marL="685800" marR="0" lvl="0" indent="-228600" algn="r" rtl="1">
              <a:spcBef>
                <a:spcPts val="500"/>
              </a:spcBef>
              <a:spcAft>
                <a:spcPts val="0"/>
              </a:spcAft>
              <a:buClr>
                <a:schemeClr val="dk1"/>
              </a:buClr>
              <a:buSzPts val="2000"/>
              <a:buFont typeface="Calibri"/>
              <a:buChar char="●"/>
            </a:pPr>
            <a:r>
              <a:rPr lang="de-DE" sz="2000">
                <a:solidFill>
                  <a:schemeClr val="dk1"/>
                </a:solidFill>
                <a:latin typeface="Calibri"/>
                <a:ea typeface="Calibri"/>
                <a:cs typeface="Calibri"/>
                <a:sym typeface="Calibri"/>
              </a:rPr>
              <a:t>האנתרופוקן</a:t>
            </a:r>
            <a:endParaRPr sz="2000">
              <a:solidFill>
                <a:schemeClr val="dk1"/>
              </a:solidFill>
              <a:latin typeface="Calibri"/>
              <a:ea typeface="Calibri"/>
              <a:cs typeface="Calibri"/>
              <a:sym typeface="Calibri"/>
            </a:endParaRPr>
          </a:p>
          <a:p>
            <a:pPr marL="685800" marR="0" lvl="0" indent="-279400" algn="r" rtl="1">
              <a:spcBef>
                <a:spcPts val="500"/>
              </a:spcBef>
              <a:spcAft>
                <a:spcPts val="0"/>
              </a:spcAft>
              <a:buClr>
                <a:schemeClr val="dk1"/>
              </a:buClr>
              <a:buSzPts val="2800"/>
              <a:buFont typeface="Calibri"/>
              <a:buChar char="●"/>
            </a:pPr>
            <a:r>
              <a:rPr lang="de-DE" sz="2800">
                <a:solidFill>
                  <a:schemeClr val="dk1"/>
                </a:solidFill>
                <a:latin typeface="Calibri"/>
                <a:ea typeface="Calibri"/>
                <a:cs typeface="Calibri"/>
                <a:sym typeface="Calibri"/>
              </a:rPr>
              <a:t>הרעיון של חומרי גלם קריטיים (השקפה אירופית)</a:t>
            </a:r>
            <a:endParaRPr sz="2800">
              <a:solidFill>
                <a:schemeClr val="dk1"/>
              </a:solidFill>
              <a:latin typeface="Calibri"/>
              <a:ea typeface="Calibri"/>
              <a:cs typeface="Calibri"/>
              <a:sym typeface="Calibri"/>
            </a:endParaRPr>
          </a:p>
          <a:p>
            <a:pPr marL="0" marR="0" lvl="0" indent="0" algn="r" rtl="1">
              <a:spcBef>
                <a:spcPts val="500"/>
              </a:spcBef>
              <a:spcAft>
                <a:spcPts val="0"/>
              </a:spcAft>
              <a:buClr>
                <a:schemeClr val="dk1"/>
              </a:buClr>
              <a:buSzPts val="2400"/>
              <a:buFont typeface="Calibri"/>
              <a:buChar char="●"/>
            </a:pPr>
            <a:r>
              <a:rPr lang="de-DE" sz="2400">
                <a:solidFill>
                  <a:schemeClr val="dk1"/>
                </a:solidFill>
                <a:latin typeface="Calibri"/>
                <a:ea typeface="Calibri"/>
                <a:cs typeface="Calibri"/>
                <a:sym typeface="Calibri"/>
              </a:rPr>
              <a:t>חיפוש אחר מדיניות לאומית</a:t>
            </a:r>
            <a:endParaRPr sz="2400">
              <a:solidFill>
                <a:schemeClr val="dk1"/>
              </a:solidFill>
              <a:latin typeface="Calibri"/>
              <a:ea typeface="Calibri"/>
              <a:cs typeface="Calibri"/>
              <a:sym typeface="Calibri"/>
            </a:endParaRPr>
          </a:p>
          <a:p>
            <a:pPr marL="0" marR="0" lvl="0" indent="0" algn="r" rtl="1">
              <a:spcBef>
                <a:spcPts val="500"/>
              </a:spcBef>
              <a:spcAft>
                <a:spcPts val="0"/>
              </a:spcAft>
              <a:buClr>
                <a:schemeClr val="dk1"/>
              </a:buClr>
              <a:buSzPts val="2400"/>
              <a:buFont typeface="Calibri"/>
              <a:buChar char="●"/>
            </a:pPr>
            <a:r>
              <a:rPr lang="de-DE" sz="2400">
                <a:solidFill>
                  <a:schemeClr val="dk1"/>
                </a:solidFill>
                <a:latin typeface="Calibri"/>
                <a:ea typeface="Calibri"/>
                <a:cs typeface="Calibri"/>
                <a:sym typeface="Calibri"/>
              </a:rPr>
              <a:t>שאלות ודיון</a:t>
            </a:r>
            <a:endParaRPr sz="2400">
              <a:solidFill>
                <a:schemeClr val="dk1"/>
              </a:solidFill>
              <a:latin typeface="Calibri"/>
              <a:ea typeface="Calibri"/>
              <a:cs typeface="Calibri"/>
              <a:sym typeface="Calibri"/>
            </a:endParaRPr>
          </a:p>
          <a:p>
            <a:pPr marL="685800" marR="0" lvl="0" indent="-76200" algn="r" rtl="1">
              <a:spcBef>
                <a:spcPts val="500"/>
              </a:spcBef>
              <a:spcAft>
                <a:spcPts val="0"/>
              </a:spcAft>
              <a:buNone/>
            </a:pPr>
            <a:endParaRPr sz="2800">
              <a:solidFill>
                <a:schemeClr val="dk1"/>
              </a:solidFill>
              <a:latin typeface="Calibri"/>
              <a:ea typeface="Calibri"/>
              <a:cs typeface="Calibri"/>
              <a:sym typeface="Calibri"/>
            </a:endParaRPr>
          </a:p>
          <a:p>
            <a:pPr marL="0" lvl="0" indent="0" algn="r" rtl="1">
              <a:spcBef>
                <a:spcPts val="0"/>
              </a:spcBef>
              <a:spcAft>
                <a:spcPts val="0"/>
              </a:spcAft>
              <a:buNone/>
            </a:pPr>
            <a:endParaRPr sz="2400">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9"/>
          <p:cNvSpPr txBox="1"/>
          <p:nvPr/>
        </p:nvSpPr>
        <p:spPr>
          <a:xfrm>
            <a:off x="890452" y="2847067"/>
            <a:ext cx="10515600" cy="1325700"/>
          </a:xfrm>
          <a:prstGeom prst="rect">
            <a:avLst/>
          </a:prstGeom>
          <a:noFill/>
          <a:ln>
            <a:noFill/>
          </a:ln>
        </p:spPr>
        <p:txBody>
          <a:bodyPr spcFirstLastPara="1" wrap="square" lIns="91425" tIns="91425" rIns="91425" bIns="91425" anchor="t" anchorCtr="0">
            <a:noAutofit/>
          </a:bodyPr>
          <a:lstStyle/>
          <a:p>
            <a:pPr marL="0" marR="0" lvl="0" indent="0" algn="ctr" rtl="1">
              <a:spcBef>
                <a:spcPts val="0"/>
              </a:spcBef>
              <a:spcAft>
                <a:spcPts val="0"/>
              </a:spcAft>
              <a:buNone/>
            </a:pPr>
            <a:r>
              <a:rPr lang="de-DE" sz="4400" b="1">
                <a:solidFill>
                  <a:srgbClr val="025952"/>
                </a:solidFill>
                <a:latin typeface="Calibri"/>
                <a:ea typeface="Calibri"/>
                <a:cs typeface="Calibri"/>
                <a:sym typeface="Calibri"/>
              </a:rPr>
              <a:t>הגדרות של קיימות ופיתוח בר קיימא</a:t>
            </a:r>
            <a:br>
              <a:rPr lang="de-DE" sz="4400" b="1">
                <a:solidFill>
                  <a:srgbClr val="025952"/>
                </a:solidFill>
                <a:latin typeface="Calibri"/>
                <a:ea typeface="Calibri"/>
                <a:cs typeface="Calibri"/>
                <a:sym typeface="Calibri"/>
              </a:rPr>
            </a:br>
            <a:endParaRPr sz="4400" b="1">
              <a:solidFill>
                <a:srgbClr val="025952"/>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0"/>
          <p:cNvPicPr preferRelativeResize="0"/>
          <p:nvPr/>
        </p:nvPicPr>
        <p:blipFill rotWithShape="1">
          <a:blip r:embed="rId3">
            <a:alphaModFix/>
          </a:blip>
          <a:srcRect/>
          <a:stretch/>
        </p:blipFill>
        <p:spPr>
          <a:xfrm>
            <a:off x="10450083" y="1690412"/>
            <a:ext cx="1149734" cy="1666902"/>
          </a:xfrm>
          <a:prstGeom prst="rect">
            <a:avLst/>
          </a:prstGeom>
          <a:noFill/>
          <a:ln>
            <a:noFill/>
          </a:ln>
        </p:spPr>
      </p:pic>
      <p:pic>
        <p:nvPicPr>
          <p:cNvPr id="127" name="Google Shape;127;p20"/>
          <p:cNvPicPr preferRelativeResize="0"/>
          <p:nvPr/>
        </p:nvPicPr>
        <p:blipFill rotWithShape="1">
          <a:blip r:embed="rId4">
            <a:alphaModFix/>
          </a:blip>
          <a:srcRect/>
          <a:stretch/>
        </p:blipFill>
        <p:spPr>
          <a:xfrm>
            <a:off x="10048705" y="3822240"/>
            <a:ext cx="1952489" cy="271262"/>
          </a:xfrm>
          <a:prstGeom prst="rect">
            <a:avLst/>
          </a:prstGeom>
          <a:noFill/>
          <a:ln>
            <a:noFill/>
          </a:ln>
        </p:spPr>
      </p:pic>
      <p:sp>
        <p:nvSpPr>
          <p:cNvPr id="128" name="Google Shape;128;p20"/>
          <p:cNvSpPr txBox="1"/>
          <p:nvPr/>
        </p:nvSpPr>
        <p:spPr>
          <a:xfrm>
            <a:off x="304800" y="1916826"/>
            <a:ext cx="9971400" cy="3757800"/>
          </a:xfrm>
          <a:prstGeom prst="rect">
            <a:avLst/>
          </a:prstGeom>
          <a:noFill/>
          <a:ln>
            <a:noFill/>
          </a:ln>
        </p:spPr>
        <p:txBody>
          <a:bodyPr spcFirstLastPara="1" wrap="square" lIns="91425" tIns="91425" rIns="91425" bIns="91425" anchor="t" anchorCtr="0">
            <a:noAutofit/>
          </a:bodyPr>
          <a:lstStyle/>
          <a:p>
            <a:pPr marL="273050" marR="0" lvl="0" indent="-273050" algn="r" rtl="1">
              <a:spcBef>
                <a:spcPts val="0"/>
              </a:spcBef>
              <a:spcAft>
                <a:spcPts val="0"/>
              </a:spcAft>
              <a:buClr>
                <a:schemeClr val="dk1"/>
              </a:buClr>
              <a:buSzPts val="2400"/>
              <a:buFont typeface="Calibri"/>
              <a:buChar char="●"/>
            </a:pPr>
            <a:r>
              <a:rPr lang="de-DE" sz="2400">
                <a:solidFill>
                  <a:schemeClr val="dk1"/>
                </a:solidFill>
                <a:latin typeface="Calibri"/>
                <a:ea typeface="Calibri"/>
                <a:cs typeface="Calibri"/>
                <a:sym typeface="Calibri"/>
              </a:rPr>
              <a:t>הוועדה העולמית לסביבה ופיתוח (ועדת ברונדלנד, 1987): פיתוח בר קיימא הוא</a:t>
            </a:r>
            <a:endParaRPr sz="2800">
              <a:solidFill>
                <a:schemeClr val="dk1"/>
              </a:solidFill>
              <a:latin typeface="Calibri"/>
              <a:ea typeface="Calibri"/>
              <a:cs typeface="Calibri"/>
              <a:sym typeface="Calibri"/>
            </a:endParaRPr>
          </a:p>
          <a:p>
            <a:pPr marL="0" marR="0" lvl="0" indent="0" algn="r" rtl="1">
              <a:spcBef>
                <a:spcPts val="1000"/>
              </a:spcBef>
              <a:spcAft>
                <a:spcPts val="0"/>
              </a:spcAft>
              <a:buNone/>
            </a:pPr>
            <a:r>
              <a:rPr lang="de-DE" sz="2400" i="1">
                <a:solidFill>
                  <a:schemeClr val="dk1"/>
                </a:solidFill>
                <a:latin typeface="Calibri"/>
                <a:ea typeface="Calibri"/>
                <a:cs typeface="Calibri"/>
                <a:sym typeface="Calibri"/>
              </a:rPr>
              <a:t>"פיתוח העונה על צורכי ההווה מבלי לפגוע ביכולתם של הדורות הבאים לספק את צרכיהם."</a:t>
            </a:r>
            <a:endParaRPr sz="2400" i="1">
              <a:solidFill>
                <a:schemeClr val="dk1"/>
              </a:solidFill>
              <a:latin typeface="Calibri"/>
              <a:ea typeface="Calibri"/>
              <a:cs typeface="Calibri"/>
              <a:sym typeface="Calibri"/>
            </a:endParaRPr>
          </a:p>
          <a:p>
            <a:pPr marL="0" lvl="0" indent="0" algn="r" rtl="1">
              <a:spcBef>
                <a:spcPts val="0"/>
              </a:spcBef>
              <a:spcAft>
                <a:spcPts val="0"/>
              </a:spcAft>
              <a:buNone/>
            </a:pPr>
            <a:r>
              <a:rPr lang="de-DE" sz="2400">
                <a:solidFill>
                  <a:schemeClr val="dk1"/>
                </a:solidFill>
                <a:latin typeface="Calibri"/>
                <a:ea typeface="Calibri"/>
                <a:cs typeface="Calibri"/>
                <a:sym typeface="Calibri"/>
              </a:rPr>
              <a:t>"</a:t>
            </a:r>
            <a:endParaRPr sz="2400">
              <a:solidFill>
                <a:schemeClr val="dk1"/>
              </a:solidFill>
              <a:latin typeface="Calibri"/>
              <a:ea typeface="Calibri"/>
              <a:cs typeface="Calibri"/>
              <a:sym typeface="Calibri"/>
            </a:endParaRPr>
          </a:p>
          <a:p>
            <a:pPr marL="0" lvl="0" indent="0" algn="r" rtl="1">
              <a:spcBef>
                <a:spcPts val="0"/>
              </a:spcBef>
              <a:spcAft>
                <a:spcPts val="0"/>
              </a:spcAft>
              <a:buNone/>
            </a:pPr>
            <a:r>
              <a:rPr lang="de-DE" sz="2400" i="1">
                <a:solidFill>
                  <a:schemeClr val="dk1"/>
                </a:solidFill>
                <a:latin typeface="Calibri"/>
                <a:ea typeface="Calibri"/>
                <a:cs typeface="Calibri"/>
                <a:sym typeface="Calibri"/>
              </a:rPr>
              <a:t>פיתוח בר קיימא הוא הדרך שבה עלינו לחיות היום אם אנו רוצים מחר טוב יותר, על ידי מתן מענה לצרכים הנוכחיים מבלי לפגוע בסיכויים של הדורות הבאים לספק את צרכיהם. ההישרדות של החברות שלנו ושל כוכב הלכת המשותף שלנו תלויה בעולם בר קיימא יותר.</a:t>
            </a:r>
            <a:endParaRPr sz="2400" i="1">
              <a:solidFill>
                <a:schemeClr val="dk1"/>
              </a:solidFill>
              <a:latin typeface="Calibri"/>
              <a:ea typeface="Calibri"/>
              <a:cs typeface="Calibri"/>
              <a:sym typeface="Calibri"/>
            </a:endParaRPr>
          </a:p>
          <a:p>
            <a:pPr marL="0" lvl="0" indent="0" algn="r" rtl="1">
              <a:spcBef>
                <a:spcPts val="0"/>
              </a:spcBef>
              <a:spcAft>
                <a:spcPts val="0"/>
              </a:spcAft>
              <a:buNone/>
            </a:pPr>
            <a:r>
              <a:rPr lang="de-DE" sz="2400">
                <a:solidFill>
                  <a:schemeClr val="dk1"/>
                </a:solidFill>
                <a:latin typeface="Calibri"/>
                <a:ea typeface="Calibri"/>
                <a:cs typeface="Calibri"/>
                <a:sym typeface="Calibri"/>
              </a:rPr>
              <a:t>" (או"ם, w.y.)</a:t>
            </a:r>
            <a:endParaRPr sz="2800">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a:p>
            <a:pPr marL="0" lvl="0" indent="0" algn="r" rtl="1">
              <a:spcBef>
                <a:spcPts val="0"/>
              </a:spcBef>
              <a:spcAft>
                <a:spcPts val="0"/>
              </a:spcAft>
              <a:buNone/>
            </a:pPr>
            <a:endParaRPr sz="2400">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p:txBody>
      </p:sp>
      <p:sp>
        <p:nvSpPr>
          <p:cNvPr id="129" name="Google Shape;129;p20"/>
          <p:cNvSpPr txBox="1"/>
          <p:nvPr/>
        </p:nvSpPr>
        <p:spPr>
          <a:xfrm>
            <a:off x="0" y="365125"/>
            <a:ext cx="12192000" cy="994200"/>
          </a:xfrm>
          <a:prstGeom prst="rect">
            <a:avLst/>
          </a:prstGeom>
          <a:noFill/>
          <a:ln>
            <a:noFill/>
          </a:ln>
        </p:spPr>
        <p:txBody>
          <a:bodyPr spcFirstLastPara="1" wrap="square" lIns="91425" tIns="91425" rIns="91425" bIns="91425" anchor="t" anchorCtr="0">
            <a:noAutofit/>
          </a:bodyPr>
          <a:lstStyle/>
          <a:p>
            <a:pPr marL="0" marR="0" lvl="0" indent="0" algn="ctr" rtl="1">
              <a:spcBef>
                <a:spcPts val="0"/>
              </a:spcBef>
              <a:spcAft>
                <a:spcPts val="0"/>
              </a:spcAft>
              <a:buNone/>
            </a:pPr>
            <a:r>
              <a:rPr lang="de-DE" sz="4400" b="1">
                <a:solidFill>
                  <a:schemeClr val="dk1"/>
                </a:solidFill>
                <a:latin typeface="Calibri"/>
                <a:ea typeface="Calibri"/>
                <a:cs typeface="Calibri"/>
                <a:sym typeface="Calibri"/>
              </a:rPr>
              <a:t>הגדרות של קיימות ופיתוח בר קיימא</a:t>
            </a:r>
            <a:endParaRPr sz="2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21"/>
          <p:cNvPicPr preferRelativeResize="0"/>
          <p:nvPr/>
        </p:nvPicPr>
        <p:blipFill rotWithShape="1">
          <a:blip r:embed="rId3">
            <a:alphaModFix/>
          </a:blip>
          <a:srcRect/>
          <a:stretch/>
        </p:blipFill>
        <p:spPr>
          <a:xfrm flipH="1">
            <a:off x="9054683" y="2838995"/>
            <a:ext cx="3061169" cy="2039982"/>
          </a:xfrm>
          <a:prstGeom prst="rect">
            <a:avLst/>
          </a:prstGeom>
          <a:noFill/>
          <a:ln>
            <a:noFill/>
          </a:ln>
        </p:spPr>
      </p:pic>
      <p:sp>
        <p:nvSpPr>
          <p:cNvPr id="135" name="Google Shape;135;p21"/>
          <p:cNvSpPr txBox="1"/>
          <p:nvPr/>
        </p:nvSpPr>
        <p:spPr>
          <a:xfrm>
            <a:off x="304800" y="1916827"/>
            <a:ext cx="8673600" cy="3372300"/>
          </a:xfrm>
          <a:prstGeom prst="rect">
            <a:avLst/>
          </a:prstGeom>
          <a:noFill/>
          <a:ln>
            <a:noFill/>
          </a:ln>
        </p:spPr>
        <p:txBody>
          <a:bodyPr spcFirstLastPara="1" wrap="square" lIns="91425" tIns="91425" rIns="91425" bIns="91425" anchor="t" anchorCtr="0">
            <a:noAutofit/>
          </a:bodyPr>
          <a:lstStyle/>
          <a:p>
            <a:pPr marL="273050" marR="0" lvl="0" indent="-273050" algn="r" rtl="1">
              <a:spcBef>
                <a:spcPts val="0"/>
              </a:spcBef>
              <a:spcAft>
                <a:spcPts val="0"/>
              </a:spcAft>
              <a:buClr>
                <a:schemeClr val="dk1"/>
              </a:buClr>
              <a:buSzPts val="2400"/>
              <a:buFont typeface="Calibri"/>
              <a:buChar char="●"/>
            </a:pPr>
            <a:r>
              <a:rPr lang="de-DE" sz="2400">
                <a:solidFill>
                  <a:schemeClr val="dk1"/>
                </a:solidFill>
                <a:latin typeface="Calibri"/>
                <a:ea typeface="Calibri"/>
                <a:cs typeface="Calibri"/>
                <a:sym typeface="Calibri"/>
              </a:rPr>
              <a:t>קיימות בתחילת הדרך התפרשה לעתים קרובות כמושג סטטי.</a:t>
            </a:r>
            <a:endParaRPr sz="2800">
              <a:solidFill>
                <a:schemeClr val="dk1"/>
              </a:solidFill>
              <a:latin typeface="Calibri"/>
              <a:ea typeface="Calibri"/>
              <a:cs typeface="Calibri"/>
              <a:sym typeface="Calibri"/>
            </a:endParaRPr>
          </a:p>
          <a:p>
            <a:pPr marL="273050" marR="0" lvl="0" indent="-273050" algn="r" rtl="1">
              <a:spcBef>
                <a:spcPts val="1000"/>
              </a:spcBef>
              <a:spcAft>
                <a:spcPts val="0"/>
              </a:spcAft>
              <a:buClr>
                <a:schemeClr val="dk1"/>
              </a:buClr>
              <a:buSzPts val="2400"/>
              <a:buFont typeface="Calibri"/>
              <a:buChar char="●"/>
            </a:pPr>
            <a:r>
              <a:rPr lang="de-DE" sz="2400">
                <a:solidFill>
                  <a:schemeClr val="dk1"/>
                </a:solidFill>
                <a:latin typeface="Calibri"/>
                <a:ea typeface="Calibri"/>
                <a:cs typeface="Calibri"/>
                <a:sym typeface="Calibri"/>
              </a:rPr>
              <a:t>הרעיון של פיתוח בר קיימא העניק לו מרכיב דינמי יותר.</a:t>
            </a:r>
            <a:endParaRPr sz="2800">
              <a:solidFill>
                <a:schemeClr val="dk1"/>
              </a:solidFill>
              <a:latin typeface="Calibri"/>
              <a:ea typeface="Calibri"/>
              <a:cs typeface="Calibri"/>
              <a:sym typeface="Calibri"/>
            </a:endParaRPr>
          </a:p>
          <a:p>
            <a:pPr marL="0" lvl="0" indent="0" algn="r" rtl="1">
              <a:spcBef>
                <a:spcPts val="0"/>
              </a:spcBef>
              <a:spcAft>
                <a:spcPts val="0"/>
              </a:spcAft>
              <a:buNone/>
            </a:pPr>
            <a:r>
              <a:rPr lang="de-DE" sz="2400" b="1">
                <a:solidFill>
                  <a:schemeClr val="dk1"/>
                </a:solidFill>
                <a:latin typeface="Calibri"/>
                <a:ea typeface="Calibri"/>
                <a:cs typeface="Calibri"/>
                <a:sym typeface="Calibri"/>
              </a:rPr>
              <a:t>פיתוח בר קיימא</a:t>
            </a:r>
            <a:endParaRPr sz="2400" b="1">
              <a:solidFill>
                <a:schemeClr val="dk1"/>
              </a:solidFill>
              <a:latin typeface="Calibri"/>
              <a:ea typeface="Calibri"/>
              <a:cs typeface="Calibri"/>
              <a:sym typeface="Calibri"/>
            </a:endParaRPr>
          </a:p>
          <a:p>
            <a:pPr marL="0" lvl="0" indent="0" algn="r" rtl="1">
              <a:spcBef>
                <a:spcPts val="0"/>
              </a:spcBef>
              <a:spcAft>
                <a:spcPts val="0"/>
              </a:spcAft>
              <a:buNone/>
            </a:pPr>
            <a:r>
              <a:rPr lang="de-DE" sz="2400">
                <a:solidFill>
                  <a:schemeClr val="dk1"/>
                </a:solidFill>
                <a:latin typeface="Calibri"/>
                <a:ea typeface="Calibri"/>
                <a:cs typeface="Calibri"/>
                <a:sym typeface="Calibri"/>
              </a:rPr>
              <a:t> הוא כיום המונח הנפוץ ביותר במדיניות בינלאומית בכל הנוגע להתפתחות של חברות מודרניות.</a:t>
            </a:r>
            <a:endParaRPr sz="2800">
              <a:solidFill>
                <a:schemeClr val="dk1"/>
              </a:solidFill>
              <a:latin typeface="Calibri"/>
              <a:ea typeface="Calibri"/>
              <a:cs typeface="Calibri"/>
              <a:sym typeface="Calibri"/>
            </a:endParaRPr>
          </a:p>
          <a:p>
            <a:pPr marL="0" lvl="0" indent="0" algn="r" rtl="1">
              <a:spcBef>
                <a:spcPts val="0"/>
              </a:spcBef>
              <a:spcAft>
                <a:spcPts val="0"/>
              </a:spcAft>
              <a:buNone/>
            </a:pPr>
            <a:r>
              <a:rPr lang="de-DE" sz="2400">
                <a:solidFill>
                  <a:schemeClr val="dk1"/>
                </a:solidFill>
                <a:latin typeface="Calibri"/>
                <a:ea typeface="Calibri"/>
                <a:cs typeface="Calibri"/>
                <a:sym typeface="Calibri"/>
              </a:rPr>
              <a:t>לא ניתן להתמודד עם אתגרים עכשוויים (כגון שינויי אקלים, אובדן מגוון ביולוגי או החמצת האוקיינוסים) בצורה הוגנת ללא שימוש באסטרטגיות של פיתוח בר קיימא ולא ללא תחומי המדע והטכנולוגיה.</a:t>
            </a:r>
            <a:endParaRPr sz="2800">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a:p>
            <a:pPr marL="0" lvl="0" indent="0" algn="r" rtl="1">
              <a:spcBef>
                <a:spcPts val="0"/>
              </a:spcBef>
              <a:spcAft>
                <a:spcPts val="0"/>
              </a:spcAft>
              <a:buNone/>
            </a:pPr>
            <a:endParaRPr sz="2400">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p:txBody>
      </p:sp>
      <p:sp>
        <p:nvSpPr>
          <p:cNvPr id="136" name="Google Shape;136;p21"/>
          <p:cNvSpPr txBox="1"/>
          <p:nvPr/>
        </p:nvSpPr>
        <p:spPr>
          <a:xfrm>
            <a:off x="0" y="365125"/>
            <a:ext cx="12192000" cy="1698900"/>
          </a:xfrm>
          <a:prstGeom prst="rect">
            <a:avLst/>
          </a:prstGeom>
          <a:noFill/>
          <a:ln>
            <a:noFill/>
          </a:ln>
        </p:spPr>
        <p:txBody>
          <a:bodyPr spcFirstLastPara="1" wrap="square" lIns="91425" tIns="91425" rIns="91425" bIns="91425" anchor="t" anchorCtr="0">
            <a:noAutofit/>
          </a:bodyPr>
          <a:lstStyle/>
          <a:p>
            <a:pPr marL="0" marR="0" lvl="0" indent="0" algn="ctr" rtl="1">
              <a:spcBef>
                <a:spcPts val="0"/>
              </a:spcBef>
              <a:spcAft>
                <a:spcPts val="0"/>
              </a:spcAft>
              <a:buNone/>
            </a:pPr>
            <a:r>
              <a:rPr lang="de-DE" sz="4400" b="1">
                <a:solidFill>
                  <a:schemeClr val="dk1"/>
                </a:solidFill>
                <a:latin typeface="Calibri"/>
                <a:ea typeface="Calibri"/>
                <a:cs typeface="Calibri"/>
                <a:sym typeface="Calibri"/>
              </a:rPr>
              <a:t>הגדרות של קיימות ופיתוח בר קיימא</a:t>
            </a:r>
            <a:endParaRPr sz="4400" b="1">
              <a:solidFill>
                <a:schemeClr val="dk1"/>
              </a:solidFill>
              <a:latin typeface="Calibri"/>
              <a:ea typeface="Calibri"/>
              <a:cs typeface="Calibri"/>
              <a:sym typeface="Calibri"/>
            </a:endParaRPr>
          </a:p>
          <a:p>
            <a:pPr marL="0" lvl="0" indent="0" algn="r" rtl="1">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2455</Words>
  <Application>Microsoft Office PowerPoint</Application>
  <PresentationFormat>Breitbild</PresentationFormat>
  <Paragraphs>295</Paragraphs>
  <Slides>39</Slides>
  <Notes>39</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39</vt:i4>
      </vt:variant>
    </vt:vector>
  </HeadingPairs>
  <TitlesOfParts>
    <vt:vector size="42" baseType="lpstr">
      <vt:lpstr>Arial</vt:lpstr>
      <vt:lpstr>Calibri</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מטרות הפיתוח בר קיימא (SDGs) מתוך אג'נדה 2030 (ארגון האומות המאוחדות, 2015)</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Online resources to read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user</dc:creator>
  <cp:lastModifiedBy>ingo eilks</cp:lastModifiedBy>
  <cp:revision>2</cp:revision>
  <dcterms:modified xsi:type="dcterms:W3CDTF">2025-09-01T09:56:41Z</dcterms:modified>
</cp:coreProperties>
</file>