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00" r:id="rId3"/>
    <p:sldId id="301" r:id="rId4"/>
    <p:sldId id="302" r:id="rId5"/>
    <p:sldId id="276" r:id="rId6"/>
    <p:sldId id="257" r:id="rId7"/>
    <p:sldId id="258" r:id="rId8"/>
    <p:sldId id="260" r:id="rId9"/>
    <p:sldId id="261" r:id="rId10"/>
    <p:sldId id="263" r:id="rId11"/>
    <p:sldId id="262" r:id="rId12"/>
    <p:sldId id="264" r:id="rId13"/>
    <p:sldId id="265" r:id="rId14"/>
    <p:sldId id="280" r:id="rId15"/>
    <p:sldId id="281" r:id="rId16"/>
    <p:sldId id="268" r:id="rId17"/>
    <p:sldId id="266" r:id="rId18"/>
    <p:sldId id="270" r:id="rId19"/>
    <p:sldId id="305" r:id="rId20"/>
    <p:sldId id="304" r:id="rId21"/>
    <p:sldId id="269" r:id="rId22"/>
    <p:sldId id="279" r:id="rId23"/>
    <p:sldId id="271" r:id="rId24"/>
    <p:sldId id="277" r:id="rId25"/>
    <p:sldId id="272" r:id="rId26"/>
    <p:sldId id="273" r:id="rId27"/>
    <p:sldId id="278" r:id="rId28"/>
    <p:sldId id="274" r:id="rId29"/>
    <p:sldId id="275" r:id="rId30"/>
    <p:sldId id="282" r:id="rId31"/>
    <p:sldId id="283" r:id="rId32"/>
    <p:sldId id="296" r:id="rId33"/>
    <p:sldId id="299" r:id="rId34"/>
    <p:sldId id="297" r:id="rId35"/>
    <p:sldId id="298" r:id="rId36"/>
    <p:sldId id="285" r:id="rId37"/>
    <p:sldId id="284" r:id="rId38"/>
    <p:sldId id="286" r:id="rId39"/>
    <p:sldId id="303"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292205-181B-4601-9F38-471A20A50250}" v="191" dt="2025-07-29T16:30:40.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yad Malouf" userId="2fd0c98d045c6b9a" providerId="LiveId" clId="{D4292205-181B-4601-9F38-471A20A50250}"/>
    <pc:docChg chg="undo redo custSel modSld">
      <pc:chgData name="Iyad Malouf" userId="2fd0c98d045c6b9a" providerId="LiveId" clId="{D4292205-181B-4601-9F38-471A20A50250}" dt="2025-08-03T14:27:38.277" v="2718" actId="20577"/>
      <pc:docMkLst>
        <pc:docMk/>
      </pc:docMkLst>
      <pc:sldChg chg="addSp modSp mod">
        <pc:chgData name="Iyad Malouf" userId="2fd0c98d045c6b9a" providerId="LiveId" clId="{D4292205-181B-4601-9F38-471A20A50250}" dt="2025-08-03T14:27:38.277" v="2718" actId="20577"/>
        <pc:sldMkLst>
          <pc:docMk/>
          <pc:sldMk cId="3325159247" sldId="256"/>
        </pc:sldMkLst>
        <pc:spChg chg="mod">
          <ac:chgData name="Iyad Malouf" userId="2fd0c98d045c6b9a" providerId="LiveId" clId="{D4292205-181B-4601-9F38-471A20A50250}" dt="2025-08-03T14:27:38.277" v="2718" actId="20577"/>
          <ac:spMkLst>
            <pc:docMk/>
            <pc:sldMk cId="3325159247" sldId="256"/>
            <ac:spMk id="2" creationId="{00000000-0000-0000-0000-000000000000}"/>
          </ac:spMkLst>
        </pc:spChg>
      </pc:sldChg>
      <pc:sldChg chg="addSp modSp mod">
        <pc:chgData name="Iyad Malouf" userId="2fd0c98d045c6b9a" providerId="LiveId" clId="{D4292205-181B-4601-9F38-471A20A50250}" dt="2025-07-29T09:25:02.976" v="650" actId="6549"/>
        <pc:sldMkLst>
          <pc:docMk/>
          <pc:sldMk cId="1369917576" sldId="257"/>
        </pc:sldMkLst>
        <pc:spChg chg="mod">
          <ac:chgData name="Iyad Malouf" userId="2fd0c98d045c6b9a" providerId="LiveId" clId="{D4292205-181B-4601-9F38-471A20A50250}" dt="2025-07-29T09:20:16.891" v="560" actId="6549"/>
          <ac:spMkLst>
            <pc:docMk/>
            <pc:sldMk cId="1369917576" sldId="257"/>
            <ac:spMk id="2" creationId="{00000000-0000-0000-0000-000000000000}"/>
          </ac:spMkLst>
        </pc:spChg>
        <pc:spChg chg="mod">
          <ac:chgData name="Iyad Malouf" userId="2fd0c98d045c6b9a" providerId="LiveId" clId="{D4292205-181B-4601-9F38-471A20A50250}" dt="2025-07-29T09:25:02.976" v="650" actId="6549"/>
          <ac:spMkLst>
            <pc:docMk/>
            <pc:sldMk cId="1369917576" sldId="257"/>
            <ac:spMk id="3" creationId="{00000000-0000-0000-0000-000000000000}"/>
          </ac:spMkLst>
        </pc:spChg>
      </pc:sldChg>
      <pc:sldChg chg="modSp mod">
        <pc:chgData name="Iyad Malouf" userId="2fd0c98d045c6b9a" providerId="LiveId" clId="{D4292205-181B-4601-9F38-471A20A50250}" dt="2025-07-29T09:25:39.813" v="658" actId="6549"/>
        <pc:sldMkLst>
          <pc:docMk/>
          <pc:sldMk cId="204059571" sldId="258"/>
        </pc:sldMkLst>
        <pc:spChg chg="mod">
          <ac:chgData name="Iyad Malouf" userId="2fd0c98d045c6b9a" providerId="LiveId" clId="{D4292205-181B-4601-9F38-471A20A50250}" dt="2025-07-29T09:25:39.813" v="658" actId="6549"/>
          <ac:spMkLst>
            <pc:docMk/>
            <pc:sldMk cId="204059571" sldId="258"/>
            <ac:spMk id="2" creationId="{00000000-0000-0000-0000-000000000000}"/>
          </ac:spMkLst>
        </pc:spChg>
      </pc:sldChg>
      <pc:sldChg chg="modSp mod">
        <pc:chgData name="Iyad Malouf" userId="2fd0c98d045c6b9a" providerId="LiveId" clId="{D4292205-181B-4601-9F38-471A20A50250}" dt="2025-07-29T09:33:27.929" v="704" actId="2711"/>
        <pc:sldMkLst>
          <pc:docMk/>
          <pc:sldMk cId="3209064610" sldId="260"/>
        </pc:sldMkLst>
        <pc:spChg chg="mod">
          <ac:chgData name="Iyad Malouf" userId="2fd0c98d045c6b9a" providerId="LiveId" clId="{D4292205-181B-4601-9F38-471A20A50250}" dt="2025-07-29T09:30:08.457" v="666" actId="27636"/>
          <ac:spMkLst>
            <pc:docMk/>
            <pc:sldMk cId="3209064610" sldId="260"/>
            <ac:spMk id="8" creationId="{00000000-0000-0000-0000-000000000000}"/>
          </ac:spMkLst>
        </pc:spChg>
        <pc:spChg chg="mod">
          <ac:chgData name="Iyad Malouf" userId="2fd0c98d045c6b9a" providerId="LiveId" clId="{D4292205-181B-4601-9F38-471A20A50250}" dt="2025-07-29T09:33:27.929" v="704" actId="2711"/>
          <ac:spMkLst>
            <pc:docMk/>
            <pc:sldMk cId="3209064610" sldId="260"/>
            <ac:spMk id="16386" creationId="{00000000-0000-0000-0000-000000000000}"/>
          </ac:spMkLst>
        </pc:spChg>
        <pc:picChg chg="mod">
          <ac:chgData name="Iyad Malouf" userId="2fd0c98d045c6b9a" providerId="LiveId" clId="{D4292205-181B-4601-9F38-471A20A50250}" dt="2025-07-29T09:32:45.185" v="700" actId="1076"/>
          <ac:picMkLst>
            <pc:docMk/>
            <pc:sldMk cId="3209064610" sldId="260"/>
            <ac:picMk id="3" creationId="{00000000-0000-0000-0000-000000000000}"/>
          </ac:picMkLst>
        </pc:picChg>
      </pc:sldChg>
      <pc:sldChg chg="modSp mod">
        <pc:chgData name="Iyad Malouf" userId="2fd0c98d045c6b9a" providerId="LiveId" clId="{D4292205-181B-4601-9F38-471A20A50250}" dt="2025-07-29T10:28:36.697" v="741" actId="5793"/>
        <pc:sldMkLst>
          <pc:docMk/>
          <pc:sldMk cId="2494606562" sldId="261"/>
        </pc:sldMkLst>
        <pc:spChg chg="mod">
          <ac:chgData name="Iyad Malouf" userId="2fd0c98d045c6b9a" providerId="LiveId" clId="{D4292205-181B-4601-9F38-471A20A50250}" dt="2025-07-29T09:33:41.369" v="705"/>
          <ac:spMkLst>
            <pc:docMk/>
            <pc:sldMk cId="2494606562" sldId="261"/>
            <ac:spMk id="8" creationId="{00000000-0000-0000-0000-000000000000}"/>
          </ac:spMkLst>
        </pc:spChg>
        <pc:spChg chg="mod">
          <ac:chgData name="Iyad Malouf" userId="2fd0c98d045c6b9a" providerId="LiveId" clId="{D4292205-181B-4601-9F38-471A20A50250}" dt="2025-07-29T10:28:36.697" v="741" actId="5793"/>
          <ac:spMkLst>
            <pc:docMk/>
            <pc:sldMk cId="2494606562" sldId="261"/>
            <ac:spMk id="16386" creationId="{00000000-0000-0000-0000-000000000000}"/>
          </ac:spMkLst>
        </pc:spChg>
      </pc:sldChg>
      <pc:sldChg chg="modSp mod">
        <pc:chgData name="Iyad Malouf" userId="2fd0c98d045c6b9a" providerId="LiveId" clId="{D4292205-181B-4601-9F38-471A20A50250}" dt="2025-07-29T10:33:40.697" v="1074" actId="6549"/>
        <pc:sldMkLst>
          <pc:docMk/>
          <pc:sldMk cId="3233503170" sldId="262"/>
        </pc:sldMkLst>
        <pc:spChg chg="mod">
          <ac:chgData name="Iyad Malouf" userId="2fd0c98d045c6b9a" providerId="LiveId" clId="{D4292205-181B-4601-9F38-471A20A50250}" dt="2025-07-29T10:33:40.697" v="1074" actId="6549"/>
          <ac:spMkLst>
            <pc:docMk/>
            <pc:sldMk cId="3233503170" sldId="262"/>
            <ac:spMk id="3" creationId="{00000000-0000-0000-0000-000000000000}"/>
          </ac:spMkLst>
        </pc:spChg>
        <pc:spChg chg="mod">
          <ac:chgData name="Iyad Malouf" userId="2fd0c98d045c6b9a" providerId="LiveId" clId="{D4292205-181B-4601-9F38-471A20A50250}" dt="2025-07-29T10:29:31.499" v="807" actId="20577"/>
          <ac:spMkLst>
            <pc:docMk/>
            <pc:sldMk cId="3233503170" sldId="262"/>
            <ac:spMk id="3074" creationId="{00000000-0000-0000-0000-000000000000}"/>
          </ac:spMkLst>
        </pc:spChg>
      </pc:sldChg>
      <pc:sldChg chg="modSp mod">
        <pc:chgData name="Iyad Malouf" userId="2fd0c98d045c6b9a" providerId="LiveId" clId="{D4292205-181B-4601-9F38-471A20A50250}" dt="2025-07-29T10:29:23.464" v="790" actId="6549"/>
        <pc:sldMkLst>
          <pc:docMk/>
          <pc:sldMk cId="537434389" sldId="263"/>
        </pc:sldMkLst>
        <pc:spChg chg="mod">
          <ac:chgData name="Iyad Malouf" userId="2fd0c98d045c6b9a" providerId="LiveId" clId="{D4292205-181B-4601-9F38-471A20A50250}" dt="2025-07-29T10:29:02.435" v="769" actId="27636"/>
          <ac:spMkLst>
            <pc:docMk/>
            <pc:sldMk cId="537434389" sldId="263"/>
            <ac:spMk id="2" creationId="{00000000-0000-0000-0000-000000000000}"/>
          </ac:spMkLst>
        </pc:spChg>
        <pc:spChg chg="mod">
          <ac:chgData name="Iyad Malouf" userId="2fd0c98d045c6b9a" providerId="LiveId" clId="{D4292205-181B-4601-9F38-471A20A50250}" dt="2025-07-29T10:29:23.464" v="790" actId="6549"/>
          <ac:spMkLst>
            <pc:docMk/>
            <pc:sldMk cId="537434389" sldId="263"/>
            <ac:spMk id="3" creationId="{00000000-0000-0000-0000-000000000000}"/>
          </ac:spMkLst>
        </pc:spChg>
      </pc:sldChg>
      <pc:sldChg chg="modSp mod">
        <pc:chgData name="Iyad Malouf" userId="2fd0c98d045c6b9a" providerId="LiveId" clId="{D4292205-181B-4601-9F38-471A20A50250}" dt="2025-07-29T10:35:47.480" v="1133" actId="20577"/>
        <pc:sldMkLst>
          <pc:docMk/>
          <pc:sldMk cId="1817523215" sldId="264"/>
        </pc:sldMkLst>
        <pc:spChg chg="mod">
          <ac:chgData name="Iyad Malouf" userId="2fd0c98d045c6b9a" providerId="LiveId" clId="{D4292205-181B-4601-9F38-471A20A50250}" dt="2025-07-29T10:35:47.480" v="1133" actId="20577"/>
          <ac:spMkLst>
            <pc:docMk/>
            <pc:sldMk cId="1817523215" sldId="264"/>
            <ac:spMk id="3" creationId="{00000000-0000-0000-0000-000000000000}"/>
          </ac:spMkLst>
        </pc:spChg>
        <pc:spChg chg="mod">
          <ac:chgData name="Iyad Malouf" userId="2fd0c98d045c6b9a" providerId="LiveId" clId="{D4292205-181B-4601-9F38-471A20A50250}" dt="2025-07-29T10:34:01.102" v="1103" actId="6549"/>
          <ac:spMkLst>
            <pc:docMk/>
            <pc:sldMk cId="1817523215" sldId="264"/>
            <ac:spMk id="3074" creationId="{00000000-0000-0000-0000-000000000000}"/>
          </ac:spMkLst>
        </pc:spChg>
      </pc:sldChg>
      <pc:sldChg chg="modSp mod">
        <pc:chgData name="Iyad Malouf" userId="2fd0c98d045c6b9a" providerId="LiveId" clId="{D4292205-181B-4601-9F38-471A20A50250}" dt="2025-07-29T10:37:45.464" v="1204" actId="6549"/>
        <pc:sldMkLst>
          <pc:docMk/>
          <pc:sldMk cId="2682561553" sldId="265"/>
        </pc:sldMkLst>
        <pc:spChg chg="mod">
          <ac:chgData name="Iyad Malouf" userId="2fd0c98d045c6b9a" providerId="LiveId" clId="{D4292205-181B-4601-9F38-471A20A50250}" dt="2025-07-29T10:37:14.033" v="1178" actId="27636"/>
          <ac:spMkLst>
            <pc:docMk/>
            <pc:sldMk cId="2682561553" sldId="265"/>
            <ac:spMk id="2" creationId="{00000000-0000-0000-0000-000000000000}"/>
          </ac:spMkLst>
        </pc:spChg>
        <pc:spChg chg="mod">
          <ac:chgData name="Iyad Malouf" userId="2fd0c98d045c6b9a" providerId="LiveId" clId="{D4292205-181B-4601-9F38-471A20A50250}" dt="2025-07-29T10:37:45.464" v="1204" actId="6549"/>
          <ac:spMkLst>
            <pc:docMk/>
            <pc:sldMk cId="2682561553" sldId="265"/>
            <ac:spMk id="3" creationId="{00000000-0000-0000-0000-000000000000}"/>
          </ac:spMkLst>
        </pc:spChg>
      </pc:sldChg>
      <pc:sldChg chg="modSp mod">
        <pc:chgData name="Iyad Malouf" userId="2fd0c98d045c6b9a" providerId="LiveId" clId="{D4292205-181B-4601-9F38-471A20A50250}" dt="2025-07-29T16:30:44.808" v="2685" actId="6549"/>
        <pc:sldMkLst>
          <pc:docMk/>
          <pc:sldMk cId="2556972843" sldId="266"/>
        </pc:sldMkLst>
        <pc:spChg chg="mod">
          <ac:chgData name="Iyad Malouf" userId="2fd0c98d045c6b9a" providerId="LiveId" clId="{D4292205-181B-4601-9F38-471A20A50250}" dt="2025-07-29T16:30:44.808" v="2685" actId="6549"/>
          <ac:spMkLst>
            <pc:docMk/>
            <pc:sldMk cId="2556972843" sldId="266"/>
            <ac:spMk id="4" creationId="{00000000-0000-0000-0000-000000000000}"/>
          </ac:spMkLst>
        </pc:spChg>
        <pc:spChg chg="mod">
          <ac:chgData name="Iyad Malouf" userId="2fd0c98d045c6b9a" providerId="LiveId" clId="{D4292205-181B-4601-9F38-471A20A50250}" dt="2025-07-29T16:27:06.421" v="2564" actId="6549"/>
          <ac:spMkLst>
            <pc:docMk/>
            <pc:sldMk cId="2556972843" sldId="266"/>
            <ac:spMk id="3074" creationId="{00000000-0000-0000-0000-000000000000}"/>
          </ac:spMkLst>
        </pc:spChg>
      </pc:sldChg>
      <pc:sldChg chg="modSp mod">
        <pc:chgData name="Iyad Malouf" userId="2fd0c98d045c6b9a" providerId="LiveId" clId="{D4292205-181B-4601-9F38-471A20A50250}" dt="2025-07-29T16:25:31.149" v="2534" actId="6549"/>
        <pc:sldMkLst>
          <pc:docMk/>
          <pc:sldMk cId="2210049253" sldId="268"/>
        </pc:sldMkLst>
        <pc:spChg chg="mod">
          <ac:chgData name="Iyad Malouf" userId="2fd0c98d045c6b9a" providerId="LiveId" clId="{D4292205-181B-4601-9F38-471A20A50250}" dt="2025-07-29T16:25:31.149" v="2534" actId="6549"/>
          <ac:spMkLst>
            <pc:docMk/>
            <pc:sldMk cId="2210049253" sldId="268"/>
            <ac:spMk id="2" creationId="{00000000-0000-0000-0000-000000000000}"/>
          </ac:spMkLst>
        </pc:spChg>
        <pc:spChg chg="mod">
          <ac:chgData name="Iyad Malouf" userId="2fd0c98d045c6b9a" providerId="LiveId" clId="{D4292205-181B-4601-9F38-471A20A50250}" dt="2025-07-29T16:19:27.711" v="2489" actId="6549"/>
          <ac:spMkLst>
            <pc:docMk/>
            <pc:sldMk cId="2210049253" sldId="268"/>
            <ac:spMk id="3074" creationId="{00000000-0000-0000-0000-000000000000}"/>
          </ac:spMkLst>
        </pc:spChg>
      </pc:sldChg>
      <pc:sldChg chg="modSp mod">
        <pc:chgData name="Iyad Malouf" userId="2fd0c98d045c6b9a" providerId="LiveId" clId="{D4292205-181B-4601-9F38-471A20A50250}" dt="2025-07-29T11:21:04.528" v="1706" actId="6549"/>
        <pc:sldMkLst>
          <pc:docMk/>
          <pc:sldMk cId="521616637" sldId="269"/>
        </pc:sldMkLst>
        <pc:spChg chg="mod">
          <ac:chgData name="Iyad Malouf" userId="2fd0c98d045c6b9a" providerId="LiveId" clId="{D4292205-181B-4601-9F38-471A20A50250}" dt="2025-07-29T11:21:04.528" v="1706" actId="6549"/>
          <ac:spMkLst>
            <pc:docMk/>
            <pc:sldMk cId="521616637" sldId="269"/>
            <ac:spMk id="3074" creationId="{00000000-0000-0000-0000-000000000000}"/>
          </ac:spMkLst>
        </pc:spChg>
      </pc:sldChg>
      <pc:sldChg chg="modSp mod">
        <pc:chgData name="Iyad Malouf" userId="2fd0c98d045c6b9a" providerId="LiveId" clId="{D4292205-181B-4601-9F38-471A20A50250}" dt="2025-07-29T10:56:29.224" v="1534" actId="113"/>
        <pc:sldMkLst>
          <pc:docMk/>
          <pc:sldMk cId="854764208" sldId="270"/>
        </pc:sldMkLst>
        <pc:spChg chg="mod">
          <ac:chgData name="Iyad Malouf" userId="2fd0c98d045c6b9a" providerId="LiveId" clId="{D4292205-181B-4601-9F38-471A20A50250}" dt="2025-07-29T10:56:29.224" v="1534" actId="113"/>
          <ac:spMkLst>
            <pc:docMk/>
            <pc:sldMk cId="854764208" sldId="270"/>
            <ac:spMk id="3074" creationId="{00000000-0000-0000-0000-000000000000}"/>
          </ac:spMkLst>
        </pc:spChg>
      </pc:sldChg>
      <pc:sldChg chg="modSp mod">
        <pc:chgData name="Iyad Malouf" userId="2fd0c98d045c6b9a" providerId="LiveId" clId="{D4292205-181B-4601-9F38-471A20A50250}" dt="2025-07-29T11:24:17.904" v="1857" actId="6549"/>
        <pc:sldMkLst>
          <pc:docMk/>
          <pc:sldMk cId="3887079738" sldId="271"/>
        </pc:sldMkLst>
        <pc:spChg chg="mod">
          <ac:chgData name="Iyad Malouf" userId="2fd0c98d045c6b9a" providerId="LiveId" clId="{D4292205-181B-4601-9F38-471A20A50250}" dt="2025-07-29T11:23:54.031" v="1828" actId="27636"/>
          <ac:spMkLst>
            <pc:docMk/>
            <pc:sldMk cId="3887079738" sldId="271"/>
            <ac:spMk id="2" creationId="{00000000-0000-0000-0000-000000000000}"/>
          </ac:spMkLst>
        </pc:spChg>
        <pc:spChg chg="mod">
          <ac:chgData name="Iyad Malouf" userId="2fd0c98d045c6b9a" providerId="LiveId" clId="{D4292205-181B-4601-9F38-471A20A50250}" dt="2025-07-29T11:24:17.904" v="1857" actId="6549"/>
          <ac:spMkLst>
            <pc:docMk/>
            <pc:sldMk cId="3887079738" sldId="271"/>
            <ac:spMk id="3" creationId="{00000000-0000-0000-0000-000000000000}"/>
          </ac:spMkLst>
        </pc:spChg>
      </pc:sldChg>
      <pc:sldChg chg="modSp mod">
        <pc:chgData name="Iyad Malouf" userId="2fd0c98d045c6b9a" providerId="LiveId" clId="{D4292205-181B-4601-9F38-471A20A50250}" dt="2025-07-29T11:41:20.164" v="1996" actId="6549"/>
        <pc:sldMkLst>
          <pc:docMk/>
          <pc:sldMk cId="2010215549" sldId="272"/>
        </pc:sldMkLst>
        <pc:spChg chg="mod">
          <ac:chgData name="Iyad Malouf" userId="2fd0c98d045c6b9a" providerId="LiveId" clId="{D4292205-181B-4601-9F38-471A20A50250}" dt="2025-07-29T11:41:20.164" v="1996" actId="6549"/>
          <ac:spMkLst>
            <pc:docMk/>
            <pc:sldMk cId="2010215549" sldId="272"/>
            <ac:spMk id="2" creationId="{00000000-0000-0000-0000-000000000000}"/>
          </ac:spMkLst>
        </pc:spChg>
        <pc:spChg chg="mod">
          <ac:chgData name="Iyad Malouf" userId="2fd0c98d045c6b9a" providerId="LiveId" clId="{D4292205-181B-4601-9F38-471A20A50250}" dt="2025-07-29T11:35:50.874" v="1920" actId="6549"/>
          <ac:spMkLst>
            <pc:docMk/>
            <pc:sldMk cId="2010215549" sldId="272"/>
            <ac:spMk id="3074" creationId="{00000000-0000-0000-0000-000000000000}"/>
          </ac:spMkLst>
        </pc:spChg>
      </pc:sldChg>
      <pc:sldChg chg="modSp mod">
        <pc:chgData name="Iyad Malouf" userId="2fd0c98d045c6b9a" providerId="LiveId" clId="{D4292205-181B-4601-9F38-471A20A50250}" dt="2025-07-29T11:42:41.858" v="2013" actId="6549"/>
        <pc:sldMkLst>
          <pc:docMk/>
          <pc:sldMk cId="2568437577" sldId="273"/>
        </pc:sldMkLst>
        <pc:spChg chg="mod">
          <ac:chgData name="Iyad Malouf" userId="2fd0c98d045c6b9a" providerId="LiveId" clId="{D4292205-181B-4601-9F38-471A20A50250}" dt="2025-07-29T11:42:41.858" v="2013" actId="6549"/>
          <ac:spMkLst>
            <pc:docMk/>
            <pc:sldMk cId="2568437577" sldId="273"/>
            <ac:spMk id="3074" creationId="{00000000-0000-0000-0000-000000000000}"/>
          </ac:spMkLst>
        </pc:spChg>
      </pc:sldChg>
      <pc:sldChg chg="modSp mod">
        <pc:chgData name="Iyad Malouf" userId="2fd0c98d045c6b9a" providerId="LiveId" clId="{D4292205-181B-4601-9F38-471A20A50250}" dt="2025-07-29T11:44:50.310" v="2097" actId="6549"/>
        <pc:sldMkLst>
          <pc:docMk/>
          <pc:sldMk cId="1787231993" sldId="274"/>
        </pc:sldMkLst>
        <pc:spChg chg="mod">
          <ac:chgData name="Iyad Malouf" userId="2fd0c98d045c6b9a" providerId="LiveId" clId="{D4292205-181B-4601-9F38-471A20A50250}" dt="2025-07-29T11:43:59.330" v="2054" actId="27636"/>
          <ac:spMkLst>
            <pc:docMk/>
            <pc:sldMk cId="1787231993" sldId="274"/>
            <ac:spMk id="2" creationId="{00000000-0000-0000-0000-000000000000}"/>
          </ac:spMkLst>
        </pc:spChg>
        <pc:spChg chg="mod">
          <ac:chgData name="Iyad Malouf" userId="2fd0c98d045c6b9a" providerId="LiveId" clId="{D4292205-181B-4601-9F38-471A20A50250}" dt="2025-07-29T11:44:50.310" v="2097" actId="6549"/>
          <ac:spMkLst>
            <pc:docMk/>
            <pc:sldMk cId="1787231993" sldId="274"/>
            <ac:spMk id="3" creationId="{00000000-0000-0000-0000-000000000000}"/>
          </ac:spMkLst>
        </pc:spChg>
      </pc:sldChg>
      <pc:sldChg chg="modSp mod">
        <pc:chgData name="Iyad Malouf" userId="2fd0c98d045c6b9a" providerId="LiveId" clId="{D4292205-181B-4601-9F38-471A20A50250}" dt="2025-07-29T11:45:26.543" v="2107" actId="113"/>
        <pc:sldMkLst>
          <pc:docMk/>
          <pc:sldMk cId="1864124637" sldId="275"/>
        </pc:sldMkLst>
        <pc:spChg chg="mod">
          <ac:chgData name="Iyad Malouf" userId="2fd0c98d045c6b9a" providerId="LiveId" clId="{D4292205-181B-4601-9F38-471A20A50250}" dt="2025-07-29T11:45:26.543" v="2107" actId="113"/>
          <ac:spMkLst>
            <pc:docMk/>
            <pc:sldMk cId="1864124637" sldId="275"/>
            <ac:spMk id="3074" creationId="{00000000-0000-0000-0000-000000000000}"/>
          </ac:spMkLst>
        </pc:spChg>
      </pc:sldChg>
      <pc:sldChg chg="addSp modSp mod">
        <pc:chgData name="Iyad Malouf" userId="2fd0c98d045c6b9a" providerId="LiveId" clId="{D4292205-181B-4601-9F38-471A20A50250}" dt="2025-07-29T09:16:02.265" v="515" actId="1076"/>
        <pc:sldMkLst>
          <pc:docMk/>
          <pc:sldMk cId="1168975146" sldId="276"/>
        </pc:sldMkLst>
        <pc:spChg chg="mod">
          <ac:chgData name="Iyad Malouf" userId="2fd0c98d045c6b9a" providerId="LiveId" clId="{D4292205-181B-4601-9F38-471A20A50250}" dt="2025-07-29T09:15:58.042" v="514" actId="6549"/>
          <ac:spMkLst>
            <pc:docMk/>
            <pc:sldMk cId="1168975146" sldId="276"/>
            <ac:spMk id="2" creationId="{00000000-0000-0000-0000-000000000000}"/>
          </ac:spMkLst>
        </pc:spChg>
        <pc:spChg chg="add mod">
          <ac:chgData name="Iyad Malouf" userId="2fd0c98d045c6b9a" providerId="LiveId" clId="{D4292205-181B-4601-9F38-471A20A50250}" dt="2025-07-29T09:16:02.265" v="515" actId="1076"/>
          <ac:spMkLst>
            <pc:docMk/>
            <pc:sldMk cId="1168975146" sldId="276"/>
            <ac:spMk id="3" creationId="{E0D27FCE-7381-CEC5-4AD4-245796A2905B}"/>
          </ac:spMkLst>
        </pc:spChg>
      </pc:sldChg>
      <pc:sldChg chg="modSp mod">
        <pc:chgData name="Iyad Malouf" userId="2fd0c98d045c6b9a" providerId="LiveId" clId="{D4292205-181B-4601-9F38-471A20A50250}" dt="2025-07-29T11:35:15.600" v="1910" actId="6549"/>
        <pc:sldMkLst>
          <pc:docMk/>
          <pc:sldMk cId="3486518810" sldId="277"/>
        </pc:sldMkLst>
        <pc:spChg chg="mod">
          <ac:chgData name="Iyad Malouf" userId="2fd0c98d045c6b9a" providerId="LiveId" clId="{D4292205-181B-4601-9F38-471A20A50250}" dt="2025-07-29T11:35:15.600" v="1910" actId="6549"/>
          <ac:spMkLst>
            <pc:docMk/>
            <pc:sldMk cId="3486518810" sldId="277"/>
            <ac:spMk id="2" creationId="{00000000-0000-0000-0000-000000000000}"/>
          </ac:spMkLst>
        </pc:spChg>
        <pc:spChg chg="mod">
          <ac:chgData name="Iyad Malouf" userId="2fd0c98d045c6b9a" providerId="LiveId" clId="{D4292205-181B-4601-9F38-471A20A50250}" dt="2025-07-29T11:25:47.333" v="1867" actId="6549"/>
          <ac:spMkLst>
            <pc:docMk/>
            <pc:sldMk cId="3486518810" sldId="277"/>
            <ac:spMk id="3074" creationId="{00000000-0000-0000-0000-000000000000}"/>
          </ac:spMkLst>
        </pc:spChg>
      </pc:sldChg>
      <pc:sldChg chg="modSp mod">
        <pc:chgData name="Iyad Malouf" userId="2fd0c98d045c6b9a" providerId="LiveId" clId="{D4292205-181B-4601-9F38-471A20A50250}" dt="2025-07-29T11:43:27.686" v="2023" actId="27636"/>
        <pc:sldMkLst>
          <pc:docMk/>
          <pc:sldMk cId="1063238170" sldId="278"/>
        </pc:sldMkLst>
        <pc:spChg chg="mod">
          <ac:chgData name="Iyad Malouf" userId="2fd0c98d045c6b9a" providerId="LiveId" clId="{D4292205-181B-4601-9F38-471A20A50250}" dt="2025-07-29T11:43:27.686" v="2023" actId="27636"/>
          <ac:spMkLst>
            <pc:docMk/>
            <pc:sldMk cId="1063238170" sldId="278"/>
            <ac:spMk id="3074" creationId="{00000000-0000-0000-0000-000000000000}"/>
          </ac:spMkLst>
        </pc:spChg>
      </pc:sldChg>
      <pc:sldChg chg="modSp mod">
        <pc:chgData name="Iyad Malouf" userId="2fd0c98d045c6b9a" providerId="LiveId" clId="{D4292205-181B-4601-9F38-471A20A50250}" dt="2025-07-29T11:23:18.336" v="1789" actId="6549"/>
        <pc:sldMkLst>
          <pc:docMk/>
          <pc:sldMk cId="350293005" sldId="279"/>
        </pc:sldMkLst>
        <pc:spChg chg="mod">
          <ac:chgData name="Iyad Malouf" userId="2fd0c98d045c6b9a" providerId="LiveId" clId="{D4292205-181B-4601-9F38-471A20A50250}" dt="2025-07-29T11:23:18.336" v="1789" actId="6549"/>
          <ac:spMkLst>
            <pc:docMk/>
            <pc:sldMk cId="350293005" sldId="279"/>
            <ac:spMk id="2" creationId="{00000000-0000-0000-0000-000000000000}"/>
          </ac:spMkLst>
        </pc:spChg>
        <pc:spChg chg="mod">
          <ac:chgData name="Iyad Malouf" userId="2fd0c98d045c6b9a" providerId="LiveId" clId="{D4292205-181B-4601-9F38-471A20A50250}" dt="2025-07-29T11:21:22.428" v="1708"/>
          <ac:spMkLst>
            <pc:docMk/>
            <pc:sldMk cId="350293005" sldId="279"/>
            <ac:spMk id="3074" creationId="{00000000-0000-0000-0000-000000000000}"/>
          </ac:spMkLst>
        </pc:spChg>
      </pc:sldChg>
      <pc:sldChg chg="modSp mod">
        <pc:chgData name="Iyad Malouf" userId="2fd0c98d045c6b9a" providerId="LiveId" clId="{D4292205-181B-4601-9F38-471A20A50250}" dt="2025-07-29T10:43:25.983" v="1274" actId="6549"/>
        <pc:sldMkLst>
          <pc:docMk/>
          <pc:sldMk cId="2151107474" sldId="280"/>
        </pc:sldMkLst>
        <pc:spChg chg="mod">
          <ac:chgData name="Iyad Malouf" userId="2fd0c98d045c6b9a" providerId="LiveId" clId="{D4292205-181B-4601-9F38-471A20A50250}" dt="2025-07-29T10:43:25.983" v="1274" actId="6549"/>
          <ac:spMkLst>
            <pc:docMk/>
            <pc:sldMk cId="2151107474" sldId="280"/>
            <ac:spMk id="2" creationId="{00000000-0000-0000-0000-000000000000}"/>
          </ac:spMkLst>
        </pc:spChg>
        <pc:spChg chg="mod">
          <ac:chgData name="Iyad Malouf" userId="2fd0c98d045c6b9a" providerId="LiveId" clId="{D4292205-181B-4601-9F38-471A20A50250}" dt="2025-07-29T10:38:48.886" v="1229" actId="27636"/>
          <ac:spMkLst>
            <pc:docMk/>
            <pc:sldMk cId="2151107474" sldId="280"/>
            <ac:spMk id="3074" creationId="{00000000-0000-0000-0000-000000000000}"/>
          </ac:spMkLst>
        </pc:spChg>
      </pc:sldChg>
      <pc:sldChg chg="addSp modSp mod">
        <pc:chgData name="Iyad Malouf" userId="2fd0c98d045c6b9a" providerId="LiveId" clId="{D4292205-181B-4601-9F38-471A20A50250}" dt="2025-07-29T10:55:37.199" v="1513" actId="6549"/>
        <pc:sldMkLst>
          <pc:docMk/>
          <pc:sldMk cId="1226294311" sldId="281"/>
        </pc:sldMkLst>
        <pc:spChg chg="mod">
          <ac:chgData name="Iyad Malouf" userId="2fd0c98d045c6b9a" providerId="LiveId" clId="{D4292205-181B-4601-9F38-471A20A50250}" dt="2025-07-29T10:55:37.199" v="1513" actId="6549"/>
          <ac:spMkLst>
            <pc:docMk/>
            <pc:sldMk cId="1226294311" sldId="281"/>
            <ac:spMk id="2" creationId="{00000000-0000-0000-0000-000000000000}"/>
          </ac:spMkLst>
        </pc:spChg>
        <pc:spChg chg="mod">
          <ac:chgData name="Iyad Malouf" userId="2fd0c98d045c6b9a" providerId="LiveId" clId="{D4292205-181B-4601-9F38-471A20A50250}" dt="2025-07-29T10:45:04.141" v="1278"/>
          <ac:spMkLst>
            <pc:docMk/>
            <pc:sldMk cId="1226294311" sldId="281"/>
            <ac:spMk id="3074" creationId="{00000000-0000-0000-0000-000000000000}"/>
          </ac:spMkLst>
        </pc:spChg>
      </pc:sldChg>
      <pc:sldChg chg="addSp modSp mod">
        <pc:chgData name="Iyad Malouf" userId="2fd0c98d045c6b9a" providerId="LiveId" clId="{D4292205-181B-4601-9F38-471A20A50250}" dt="2025-07-29T11:58:43.709" v="2192" actId="6549"/>
        <pc:sldMkLst>
          <pc:docMk/>
          <pc:sldMk cId="2673894821" sldId="282"/>
        </pc:sldMkLst>
        <pc:spChg chg="mod">
          <ac:chgData name="Iyad Malouf" userId="2fd0c98d045c6b9a" providerId="LiveId" clId="{D4292205-181B-4601-9F38-471A20A50250}" dt="2025-07-29T11:58:43.709" v="2192" actId="6549"/>
          <ac:spMkLst>
            <pc:docMk/>
            <pc:sldMk cId="2673894821" sldId="282"/>
            <ac:spMk id="3" creationId="{00000000-0000-0000-0000-000000000000}"/>
          </ac:spMkLst>
        </pc:spChg>
        <pc:spChg chg="mod">
          <ac:chgData name="Iyad Malouf" userId="2fd0c98d045c6b9a" providerId="LiveId" clId="{D4292205-181B-4601-9F38-471A20A50250}" dt="2025-07-29T11:45:41.290" v="2110" actId="27636"/>
          <ac:spMkLst>
            <pc:docMk/>
            <pc:sldMk cId="2673894821" sldId="282"/>
            <ac:spMk id="3074" creationId="{00000000-0000-0000-0000-000000000000}"/>
          </ac:spMkLst>
        </pc:spChg>
      </pc:sldChg>
      <pc:sldChg chg="modSp mod">
        <pc:chgData name="Iyad Malouf" userId="2fd0c98d045c6b9a" providerId="LiveId" clId="{D4292205-181B-4601-9F38-471A20A50250}" dt="2025-07-29T11:59:56.391" v="2237" actId="6549"/>
        <pc:sldMkLst>
          <pc:docMk/>
          <pc:sldMk cId="18932857" sldId="283"/>
        </pc:sldMkLst>
        <pc:spChg chg="mod">
          <ac:chgData name="Iyad Malouf" userId="2fd0c98d045c6b9a" providerId="LiveId" clId="{D4292205-181B-4601-9F38-471A20A50250}" dt="2025-07-29T11:59:15.846" v="2228" actId="27636"/>
          <ac:spMkLst>
            <pc:docMk/>
            <pc:sldMk cId="18932857" sldId="283"/>
            <ac:spMk id="2" creationId="{00000000-0000-0000-0000-000000000000}"/>
          </ac:spMkLst>
        </pc:spChg>
        <pc:spChg chg="mod">
          <ac:chgData name="Iyad Malouf" userId="2fd0c98d045c6b9a" providerId="LiveId" clId="{D4292205-181B-4601-9F38-471A20A50250}" dt="2025-07-29T11:59:56.391" v="2237" actId="6549"/>
          <ac:spMkLst>
            <pc:docMk/>
            <pc:sldMk cId="18932857" sldId="283"/>
            <ac:spMk id="3" creationId="{00000000-0000-0000-0000-000000000000}"/>
          </ac:spMkLst>
        </pc:spChg>
      </pc:sldChg>
      <pc:sldChg chg="modSp mod">
        <pc:chgData name="Iyad Malouf" userId="2fd0c98d045c6b9a" providerId="LiveId" clId="{D4292205-181B-4601-9F38-471A20A50250}" dt="2025-07-29T12:09:03.372" v="2420" actId="113"/>
        <pc:sldMkLst>
          <pc:docMk/>
          <pc:sldMk cId="1998540493" sldId="284"/>
        </pc:sldMkLst>
        <pc:spChg chg="mod">
          <ac:chgData name="Iyad Malouf" userId="2fd0c98d045c6b9a" providerId="LiveId" clId="{D4292205-181B-4601-9F38-471A20A50250}" dt="2025-07-29T12:09:03.372" v="2420" actId="113"/>
          <ac:spMkLst>
            <pc:docMk/>
            <pc:sldMk cId="1998540493" sldId="284"/>
            <ac:spMk id="2" creationId="{00000000-0000-0000-0000-000000000000}"/>
          </ac:spMkLst>
        </pc:spChg>
      </pc:sldChg>
      <pc:sldChg chg="modSp mod">
        <pc:chgData name="Iyad Malouf" userId="2fd0c98d045c6b9a" providerId="LiveId" clId="{D4292205-181B-4601-9F38-471A20A50250}" dt="2025-07-29T12:05:35.785" v="2363" actId="6549"/>
        <pc:sldMkLst>
          <pc:docMk/>
          <pc:sldMk cId="2021814155" sldId="285"/>
        </pc:sldMkLst>
        <pc:spChg chg="mod">
          <ac:chgData name="Iyad Malouf" userId="2fd0c98d045c6b9a" providerId="LiveId" clId="{D4292205-181B-4601-9F38-471A20A50250}" dt="2025-07-29T12:05:35.785" v="2363" actId="6549"/>
          <ac:spMkLst>
            <pc:docMk/>
            <pc:sldMk cId="2021814155" sldId="285"/>
            <ac:spMk id="2" creationId="{00000000-0000-0000-0000-000000000000}"/>
          </ac:spMkLst>
        </pc:spChg>
      </pc:sldChg>
      <pc:sldChg chg="modSp mod">
        <pc:chgData name="Iyad Malouf" userId="2fd0c98d045c6b9a" providerId="LiveId" clId="{D4292205-181B-4601-9F38-471A20A50250}" dt="2025-07-29T12:09:19.281" v="2439" actId="6549"/>
        <pc:sldMkLst>
          <pc:docMk/>
          <pc:sldMk cId="3094929834" sldId="286"/>
        </pc:sldMkLst>
        <pc:spChg chg="mod">
          <ac:chgData name="Iyad Malouf" userId="2fd0c98d045c6b9a" providerId="LiveId" clId="{D4292205-181B-4601-9F38-471A20A50250}" dt="2025-07-29T12:09:19.281" v="2439" actId="6549"/>
          <ac:spMkLst>
            <pc:docMk/>
            <pc:sldMk cId="3094929834" sldId="286"/>
            <ac:spMk id="2" creationId="{00000000-0000-0000-0000-000000000000}"/>
          </ac:spMkLst>
        </pc:spChg>
      </pc:sldChg>
      <pc:sldChg chg="modSp mod">
        <pc:chgData name="Iyad Malouf" userId="2fd0c98d045c6b9a" providerId="LiveId" clId="{D4292205-181B-4601-9F38-471A20A50250}" dt="2025-07-29T12:01:52.293" v="2274" actId="1076"/>
        <pc:sldMkLst>
          <pc:docMk/>
          <pc:sldMk cId="2722431605" sldId="296"/>
        </pc:sldMkLst>
        <pc:spChg chg="mod">
          <ac:chgData name="Iyad Malouf" userId="2fd0c98d045c6b9a" providerId="LiveId" clId="{D4292205-181B-4601-9F38-471A20A50250}" dt="2025-07-29T12:01:40.107" v="2273" actId="6549"/>
          <ac:spMkLst>
            <pc:docMk/>
            <pc:sldMk cId="2722431605" sldId="296"/>
            <ac:spMk id="3" creationId="{00000000-0000-0000-0000-000000000000}"/>
          </ac:spMkLst>
        </pc:spChg>
        <pc:spChg chg="mod">
          <ac:chgData name="Iyad Malouf" userId="2fd0c98d045c6b9a" providerId="LiveId" clId="{D4292205-181B-4601-9F38-471A20A50250}" dt="2025-07-29T12:01:52.293" v="2274" actId="1076"/>
          <ac:spMkLst>
            <pc:docMk/>
            <pc:sldMk cId="2722431605" sldId="296"/>
            <ac:spMk id="3074" creationId="{00000000-0000-0000-0000-000000000000}"/>
          </ac:spMkLst>
        </pc:spChg>
      </pc:sldChg>
      <pc:sldChg chg="addSp modSp mod">
        <pc:chgData name="Iyad Malouf" userId="2fd0c98d045c6b9a" providerId="LiveId" clId="{D4292205-181B-4601-9F38-471A20A50250}" dt="2025-07-29T12:04:38.340" v="2335" actId="6549"/>
        <pc:sldMkLst>
          <pc:docMk/>
          <pc:sldMk cId="115307003" sldId="297"/>
        </pc:sldMkLst>
        <pc:spChg chg="mod">
          <ac:chgData name="Iyad Malouf" userId="2fd0c98d045c6b9a" providerId="LiveId" clId="{D4292205-181B-4601-9F38-471A20A50250}" dt="2025-07-29T12:02:01.766" v="2277" actId="1076"/>
          <ac:spMkLst>
            <pc:docMk/>
            <pc:sldMk cId="115307003" sldId="297"/>
            <ac:spMk id="5" creationId="{00000000-0000-0000-0000-000000000000}"/>
          </ac:spMkLst>
        </pc:spChg>
        <pc:spChg chg="mod">
          <ac:chgData name="Iyad Malouf" userId="2fd0c98d045c6b9a" providerId="LiveId" clId="{D4292205-181B-4601-9F38-471A20A50250}" dt="2025-07-29T12:04:38.340" v="2335" actId="6549"/>
          <ac:spMkLst>
            <pc:docMk/>
            <pc:sldMk cId="115307003" sldId="297"/>
            <ac:spMk id="6" creationId="{00000000-0000-0000-0000-000000000000}"/>
          </ac:spMkLst>
        </pc:spChg>
      </pc:sldChg>
      <pc:sldChg chg="modSp mod">
        <pc:chgData name="Iyad Malouf" userId="2fd0c98d045c6b9a" providerId="LiveId" clId="{D4292205-181B-4601-9F38-471A20A50250}" dt="2025-07-29T12:02:12.296" v="2280" actId="1076"/>
        <pc:sldMkLst>
          <pc:docMk/>
          <pc:sldMk cId="3971778386" sldId="298"/>
        </pc:sldMkLst>
        <pc:spChg chg="mod">
          <ac:chgData name="Iyad Malouf" userId="2fd0c98d045c6b9a" providerId="LiveId" clId="{D4292205-181B-4601-9F38-471A20A50250}" dt="2025-07-29T12:02:12.296" v="2280" actId="1076"/>
          <ac:spMkLst>
            <pc:docMk/>
            <pc:sldMk cId="3971778386" sldId="298"/>
            <ac:spMk id="5" creationId="{00000000-0000-0000-0000-000000000000}"/>
          </ac:spMkLst>
        </pc:spChg>
      </pc:sldChg>
      <pc:sldChg chg="modSp mod">
        <pc:chgData name="Iyad Malouf" userId="2fd0c98d045c6b9a" providerId="LiveId" clId="{D4292205-181B-4601-9F38-471A20A50250}" dt="2025-07-29T12:02:40.691" v="2284" actId="1076"/>
        <pc:sldMkLst>
          <pc:docMk/>
          <pc:sldMk cId="353997313" sldId="299"/>
        </pc:sldMkLst>
        <pc:spChg chg="mod">
          <ac:chgData name="Iyad Malouf" userId="2fd0c98d045c6b9a" providerId="LiveId" clId="{D4292205-181B-4601-9F38-471A20A50250}" dt="2025-07-29T12:02:40.691" v="2284" actId="1076"/>
          <ac:spMkLst>
            <pc:docMk/>
            <pc:sldMk cId="353997313" sldId="299"/>
            <ac:spMk id="3" creationId="{00000000-0000-0000-0000-000000000000}"/>
          </ac:spMkLst>
        </pc:spChg>
      </pc:sldChg>
      <pc:sldChg chg="modSp mod">
        <pc:chgData name="Iyad Malouf" userId="2fd0c98d045c6b9a" providerId="LiveId" clId="{D4292205-181B-4601-9F38-471A20A50250}" dt="2025-07-29T08:52:58.659" v="123" actId="20577"/>
        <pc:sldMkLst>
          <pc:docMk/>
          <pc:sldMk cId="2446899711" sldId="300"/>
        </pc:sldMkLst>
        <pc:spChg chg="mod">
          <ac:chgData name="Iyad Malouf" userId="2fd0c98d045c6b9a" providerId="LiveId" clId="{D4292205-181B-4601-9F38-471A20A50250}" dt="2025-07-29T08:52:58.659" v="123" actId="20577"/>
          <ac:spMkLst>
            <pc:docMk/>
            <pc:sldMk cId="2446899711" sldId="300"/>
            <ac:spMk id="2" creationId="{00000000-0000-0000-0000-000000000000}"/>
          </ac:spMkLst>
        </pc:spChg>
      </pc:sldChg>
      <pc:sldChg chg="addSp modSp mod">
        <pc:chgData name="Iyad Malouf" userId="2fd0c98d045c6b9a" providerId="LiveId" clId="{D4292205-181B-4601-9F38-471A20A50250}" dt="2025-07-29T09:11:24.010" v="393" actId="27636"/>
        <pc:sldMkLst>
          <pc:docMk/>
          <pc:sldMk cId="1186503319" sldId="301"/>
        </pc:sldMkLst>
        <pc:spChg chg="mod">
          <ac:chgData name="Iyad Malouf" userId="2fd0c98d045c6b9a" providerId="LiveId" clId="{D4292205-181B-4601-9F38-471A20A50250}" dt="2025-07-29T08:53:16.530" v="165" actId="6549"/>
          <ac:spMkLst>
            <pc:docMk/>
            <pc:sldMk cId="1186503319" sldId="301"/>
            <ac:spMk id="2" creationId="{00000000-0000-0000-0000-000000000000}"/>
          </ac:spMkLst>
        </pc:spChg>
        <pc:spChg chg="mod">
          <ac:chgData name="Iyad Malouf" userId="2fd0c98d045c6b9a" providerId="LiveId" clId="{D4292205-181B-4601-9F38-471A20A50250}" dt="2025-07-29T09:11:24.010" v="393" actId="27636"/>
          <ac:spMkLst>
            <pc:docMk/>
            <pc:sldMk cId="1186503319" sldId="301"/>
            <ac:spMk id="3" creationId="{00000000-0000-0000-0000-000000000000}"/>
          </ac:spMkLst>
        </pc:spChg>
      </pc:sldChg>
      <pc:sldChg chg="modSp mod">
        <pc:chgData name="Iyad Malouf" userId="2fd0c98d045c6b9a" providerId="LiveId" clId="{D4292205-181B-4601-9F38-471A20A50250}" dt="2025-07-29T09:12:13.481" v="426" actId="20577"/>
        <pc:sldMkLst>
          <pc:docMk/>
          <pc:sldMk cId="462411259" sldId="302"/>
        </pc:sldMkLst>
        <pc:spChg chg="mod">
          <ac:chgData name="Iyad Malouf" userId="2fd0c98d045c6b9a" providerId="LiveId" clId="{D4292205-181B-4601-9F38-471A20A50250}" dt="2025-07-29T09:12:07.793" v="415" actId="27636"/>
          <ac:spMkLst>
            <pc:docMk/>
            <pc:sldMk cId="462411259" sldId="302"/>
            <ac:spMk id="2" creationId="{00000000-0000-0000-0000-000000000000}"/>
          </ac:spMkLst>
        </pc:spChg>
        <pc:spChg chg="mod">
          <ac:chgData name="Iyad Malouf" userId="2fd0c98d045c6b9a" providerId="LiveId" clId="{D4292205-181B-4601-9F38-471A20A50250}" dt="2025-07-29T09:12:13.481" v="426" actId="20577"/>
          <ac:spMkLst>
            <pc:docMk/>
            <pc:sldMk cId="462411259" sldId="302"/>
            <ac:spMk id="3" creationId="{00000000-0000-0000-0000-000000000000}"/>
          </ac:spMkLst>
        </pc:spChg>
      </pc:sldChg>
      <pc:sldChg chg="modSp mod">
        <pc:chgData name="Iyad Malouf" userId="2fd0c98d045c6b9a" providerId="LiveId" clId="{D4292205-181B-4601-9F38-471A20A50250}" dt="2025-07-29T12:10:07.911" v="2481" actId="1076"/>
        <pc:sldMkLst>
          <pc:docMk/>
          <pc:sldMk cId="1563947722" sldId="303"/>
        </pc:sldMkLst>
        <pc:spChg chg="mod">
          <ac:chgData name="Iyad Malouf" userId="2fd0c98d045c6b9a" providerId="LiveId" clId="{D4292205-181B-4601-9F38-471A20A50250}" dt="2025-07-29T12:10:07.911" v="2481" actId="1076"/>
          <ac:spMkLst>
            <pc:docMk/>
            <pc:sldMk cId="1563947722" sldId="303"/>
            <ac:spMk id="5" creationId="{00000000-0000-0000-0000-000000000000}"/>
          </ac:spMkLst>
        </pc:spChg>
      </pc:sldChg>
      <pc:sldChg chg="modSp mod">
        <pc:chgData name="Iyad Malouf" userId="2fd0c98d045c6b9a" providerId="LiveId" clId="{D4292205-181B-4601-9F38-471A20A50250}" dt="2025-07-29T11:19:40.267" v="1662" actId="20577"/>
        <pc:sldMkLst>
          <pc:docMk/>
          <pc:sldMk cId="1435447144" sldId="304"/>
        </pc:sldMkLst>
        <pc:spChg chg="mod">
          <ac:chgData name="Iyad Malouf" userId="2fd0c98d045c6b9a" providerId="LiveId" clId="{D4292205-181B-4601-9F38-471A20A50250}" dt="2025-07-29T11:19:40.267" v="1662" actId="20577"/>
          <ac:spMkLst>
            <pc:docMk/>
            <pc:sldMk cId="1435447144" sldId="304"/>
            <ac:spMk id="2" creationId="{00000000-0000-0000-0000-000000000000}"/>
          </ac:spMkLst>
        </pc:spChg>
        <pc:spChg chg="mod">
          <ac:chgData name="Iyad Malouf" userId="2fd0c98d045c6b9a" providerId="LiveId" clId="{D4292205-181B-4601-9F38-471A20A50250}" dt="2025-07-29T10:57:05.516" v="1538"/>
          <ac:spMkLst>
            <pc:docMk/>
            <pc:sldMk cId="1435447144" sldId="304"/>
            <ac:spMk id="3074" creationId="{00000000-0000-0000-0000-000000000000}"/>
          </ac:spMkLst>
        </pc:spChg>
      </pc:sldChg>
      <pc:sldChg chg="addSp modSp mod">
        <pc:chgData name="Iyad Malouf" userId="2fd0c98d045c6b9a" providerId="LiveId" clId="{D4292205-181B-4601-9F38-471A20A50250}" dt="2025-07-29T11:03:53.933" v="1619" actId="6549"/>
        <pc:sldMkLst>
          <pc:docMk/>
          <pc:sldMk cId="1982943736" sldId="305"/>
        </pc:sldMkLst>
        <pc:spChg chg="mod">
          <ac:chgData name="Iyad Malouf" userId="2fd0c98d045c6b9a" providerId="LiveId" clId="{D4292205-181B-4601-9F38-471A20A50250}" dt="2025-07-29T11:03:53.933" v="1619" actId="6549"/>
          <ac:spMkLst>
            <pc:docMk/>
            <pc:sldMk cId="1982943736" sldId="305"/>
            <ac:spMk id="2" creationId="{00000000-0000-0000-0000-000000000000}"/>
          </ac:spMkLst>
        </pc:spChg>
        <pc:spChg chg="mod">
          <ac:chgData name="Iyad Malouf" userId="2fd0c98d045c6b9a" providerId="LiveId" clId="{D4292205-181B-4601-9F38-471A20A50250}" dt="2025-07-29T10:56:58.879" v="1536"/>
          <ac:spMkLst>
            <pc:docMk/>
            <pc:sldMk cId="1982943736" sldId="305"/>
            <ac:spMk id="30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F3164-720B-433F-8E38-ECC136FEB1E7}" type="datetimeFigureOut">
              <a:rPr lang="de-DE" smtClean="0"/>
              <a:t>03.08.2025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A75C2-5590-4F3A-8CD4-BEB8ACDD9653}" type="slidenum">
              <a:rPr lang="de-DE" smtClean="0"/>
              <a:t>‹#›</a:t>
            </a:fld>
            <a:endParaRPr lang="de-DE"/>
          </a:p>
        </p:txBody>
      </p:sp>
    </p:spTree>
    <p:extLst>
      <p:ext uri="{BB962C8B-B14F-4D97-AF65-F5344CB8AC3E}">
        <p14:creationId xmlns:p14="http://schemas.microsoft.com/office/powerpoint/2010/main" val="300624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153819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43165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135591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95853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77695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8277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DB60370-896D-43DE-8621-3B53C70655A4}" type="datetimeFigureOut">
              <a:rPr lang="de-DE" smtClean="0"/>
              <a:t>03.08.2025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7290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DB60370-896D-43DE-8621-3B53C70655A4}" type="datetimeFigureOut">
              <a:rPr lang="de-DE" smtClean="0"/>
              <a:t>03.08.2025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45844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B60370-896D-43DE-8621-3B53C70655A4}" type="datetimeFigureOut">
              <a:rPr lang="de-DE" smtClean="0"/>
              <a:t>03.08.2025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07225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43640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5214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0370-896D-43DE-8621-3B53C70655A4}" type="datetimeFigureOut">
              <a:rPr lang="de-DE" smtClean="0"/>
              <a:t>03.08.2025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671C-AB9B-4B6D-8BB6-90FC6EF259D2}" type="slidenum">
              <a:rPr lang="de-DE" smtClean="0"/>
              <a:t>‹#›</a:t>
            </a:fld>
            <a:endParaRPr lang="de-DE"/>
          </a:p>
        </p:txBody>
      </p:sp>
    </p:spTree>
    <p:extLst>
      <p:ext uri="{BB962C8B-B14F-4D97-AF65-F5344CB8AC3E}">
        <p14:creationId xmlns:p14="http://schemas.microsoft.com/office/powerpoint/2010/main" val="279593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adlet.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ockholmresilience.org/research/planetary-boundaries.html"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2.xml"/><Relationship Id="rId5" Type="http://schemas.openxmlformats.org/officeDocument/2006/relationships/hyperlink" Target="https://single-market-economy.ec.europa.eu/sectors/raw-materials/areas-specific-interest/critical-raw-materials_en" TargetMode="External"/><Relationship Id="rId4" Type="http://schemas.openxmlformats.org/officeDocument/2006/relationships/hyperlink" Target="https://education.nationalgeographic.org/resource/anthropoce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mentimeter.com/features/word-clou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6583" y="2376397"/>
            <a:ext cx="9144000" cy="2387600"/>
          </a:xfrm>
        </p:spPr>
        <p:txBody>
          <a:bodyPr>
            <a:normAutofit/>
          </a:bodyPr>
          <a:lstStyle/>
          <a:p>
            <a:pPr rtl="1"/>
            <a:r>
              <a:rPr lang="ar-SA" b="1" dirty="0">
                <a:solidFill>
                  <a:srgbClr val="025952"/>
                </a:solidFill>
                <a:latin typeface="+mn-lt"/>
              </a:rPr>
              <a:t>تعزيز التعليم العِلميّ </a:t>
            </a:r>
            <a:r>
              <a:rPr lang="ar-SA" b="1">
                <a:solidFill>
                  <a:srgbClr val="025952"/>
                </a:solidFill>
                <a:latin typeface="+mn-lt"/>
              </a:rPr>
              <a:t>الدّاعم للاستدامة (</a:t>
            </a:r>
            <a:r>
              <a:rPr lang="ar-SA" b="1" dirty="0">
                <a:solidFill>
                  <a:srgbClr val="025952"/>
                </a:solidFill>
                <a:latin typeface="+mn-lt"/>
              </a:rPr>
              <a:t>1)</a:t>
            </a:r>
            <a:endParaRPr lang="de-DE" b="1" dirty="0">
              <a:solidFill>
                <a:srgbClr val="025952"/>
              </a:solidFill>
              <a:latin typeface="+mn-lt"/>
            </a:endParaRPr>
          </a:p>
        </p:txBody>
      </p:sp>
    </p:spTree>
    <p:extLst>
      <p:ext uri="{BB962C8B-B14F-4D97-AF65-F5344CB8AC3E}">
        <p14:creationId xmlns:p14="http://schemas.microsoft.com/office/powerpoint/2010/main" val="33251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a:r>
              <a:rPr lang="ar-SA" b="1" dirty="0">
                <a:solidFill>
                  <a:srgbClr val="025952"/>
                </a:solidFill>
                <a:latin typeface="+mn-lt"/>
              </a:rPr>
              <a:t>نماذج التنمية المستدامة</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SA" dirty="0">
                <a:solidFill>
                  <a:srgbClr val="025952"/>
                </a:solidFill>
              </a:rPr>
              <a:t>أبعاد الاستدامة</a:t>
            </a:r>
            <a:endParaRPr lang="de-DE" dirty="0">
              <a:solidFill>
                <a:srgbClr val="025952"/>
              </a:solidFill>
            </a:endParaRPr>
          </a:p>
        </p:txBody>
      </p:sp>
    </p:spTree>
    <p:extLst>
      <p:ext uri="{BB962C8B-B14F-4D97-AF65-F5344CB8AC3E}">
        <p14:creationId xmlns:p14="http://schemas.microsoft.com/office/powerpoint/2010/main" val="53743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a:r>
              <a:rPr lang="ar-SA" sz="3200" b="1" dirty="0">
                <a:latin typeface="+mn-lt"/>
              </a:rPr>
              <a:t>أبعاد الاستدامة</a:t>
            </a:r>
            <a:endParaRPr lang="en-US" sz="3200" b="1" dirty="0">
              <a:latin typeface="+mn-lt"/>
            </a:endParaRPr>
          </a:p>
        </p:txBody>
      </p:sp>
      <p:sp>
        <p:nvSpPr>
          <p:cNvPr id="3" name="Inhaltsplatzhalter 2"/>
          <p:cNvSpPr>
            <a:spLocks noGrp="1"/>
          </p:cNvSpPr>
          <p:nvPr>
            <p:ph idx="1"/>
          </p:nvPr>
        </p:nvSpPr>
        <p:spPr>
          <a:xfrm>
            <a:off x="274407" y="1581150"/>
            <a:ext cx="8810857" cy="4957762"/>
          </a:xfrm>
        </p:spPr>
        <p:txBody>
          <a:bodyPr rtlCol="0">
            <a:noAutofit/>
          </a:bodyPr>
          <a:lstStyle/>
          <a:p>
            <a:pPr marL="274320" indent="-274320" algn="r" rtl="1">
              <a:spcBef>
                <a:spcPts val="100"/>
              </a:spcBef>
              <a:defRPr/>
            </a:pPr>
            <a:r>
              <a:rPr lang="ar-SA" sz="2400" b="1" dirty="0"/>
              <a:t>نموذج العمود الواحد</a:t>
            </a:r>
            <a:endParaRPr lang="de-DE" sz="2400" b="1" dirty="0"/>
          </a:p>
          <a:p>
            <a:pPr marL="640080" lvl="1" indent="-246888" algn="r" rtl="1">
              <a:spcBef>
                <a:spcPts val="100"/>
              </a:spcBef>
              <a:defRPr/>
            </a:pPr>
            <a:r>
              <a:rPr lang="ar-SA" dirty="0"/>
              <a:t>الغابات المستدام، القرن 19</a:t>
            </a:r>
          </a:p>
          <a:p>
            <a:pPr marL="640080" lvl="1" indent="-246888" algn="r" rtl="1">
              <a:spcBef>
                <a:spcPts val="100"/>
              </a:spcBef>
              <a:defRPr/>
            </a:pPr>
            <a:r>
              <a:rPr lang="ar-SA" dirty="0"/>
              <a:t>يقوم هذا النموذج على إدارة الغابة بطريقة تضمن الحفاظ على العمليات البيئية والإنتاجية والتنوع البيولوجي؛ أي قطع عدد من الأشجار لا يتجاوز كمية الأشجار التي يمكن أن تنمو خلال نفس الفترة الزمنية.</a:t>
            </a:r>
            <a:endParaRPr lang="en-US" dirty="0"/>
          </a:p>
          <a:p>
            <a:pPr marL="274320" indent="-274320">
              <a:spcBef>
                <a:spcPts val="100"/>
              </a:spcBef>
              <a:defRPr/>
            </a:pPr>
            <a:endParaRPr lang="ar-SA" sz="2400" b="1" dirty="0"/>
          </a:p>
          <a:p>
            <a:pPr marL="274320" indent="-274320" algn="r" rtl="1">
              <a:spcBef>
                <a:spcPts val="100"/>
              </a:spcBef>
              <a:defRPr/>
            </a:pPr>
            <a:r>
              <a:rPr lang="ar-SA" sz="2400" b="1" dirty="0"/>
              <a:t>نموذج الأعمدة الثلاثة</a:t>
            </a:r>
            <a:endParaRPr lang="de-DE" sz="2400" b="1" dirty="0"/>
          </a:p>
          <a:p>
            <a:pPr marL="640080" lvl="1" indent="-246888" algn="r" rtl="1">
              <a:spcBef>
                <a:spcPts val="100"/>
              </a:spcBef>
              <a:defRPr/>
            </a:pPr>
            <a:r>
              <a:rPr lang="ar-SA" dirty="0"/>
              <a:t>يَرِدُ تعريفه في إطار وثيقة أجندة 21</a:t>
            </a:r>
          </a:p>
          <a:p>
            <a:pPr marL="640080" lvl="1" indent="-246888" algn="r" rtl="1">
              <a:spcBef>
                <a:spcPts val="100"/>
              </a:spcBef>
              <a:defRPr/>
            </a:pPr>
            <a:r>
              <a:rPr lang="ar-SA" dirty="0"/>
              <a:t>يسعى هذا النموذج إلى تحقيق توازن بين ثلاثة أبعاد رئيسية للاستدامة</a:t>
            </a:r>
            <a:endParaRPr lang="de-DE" dirty="0"/>
          </a:p>
          <a:p>
            <a:pPr marL="274320" indent="-274320" algn="r" rtl="1">
              <a:spcBef>
                <a:spcPts val="100"/>
              </a:spcBef>
              <a:defRPr/>
            </a:pPr>
            <a:r>
              <a:rPr lang="ar-SA" sz="2400" b="1" dirty="0" err="1"/>
              <a:t>نماذح</a:t>
            </a:r>
            <a:r>
              <a:rPr lang="ar-SA" sz="2400" b="1" dirty="0"/>
              <a:t> الأعمدة الأربعة أو أكثر</a:t>
            </a:r>
            <a:endParaRPr lang="de-DE" sz="2400" b="1" dirty="0"/>
          </a:p>
          <a:p>
            <a:pPr marL="640080" lvl="1" indent="-246888" algn="r" rtl="1">
              <a:spcBef>
                <a:spcPts val="100"/>
              </a:spcBef>
              <a:defRPr/>
            </a:pPr>
            <a:r>
              <a:rPr lang="ar-SA" dirty="0"/>
              <a:t>تُدمَج في هذه النماذج أبعاد إضافية مثل الاستدامة الثقافية والاستدامة المؤسسيّة.</a:t>
            </a:r>
            <a:endParaRPr lang="de-DE" dirty="0"/>
          </a:p>
        </p:txBody>
      </p:sp>
      <p:sp>
        <p:nvSpPr>
          <p:cNvPr id="7" name="Foliennummernplatzhalter 6"/>
          <p:cNvSpPr>
            <a:spLocks noGrp="1"/>
          </p:cNvSpPr>
          <p:nvPr>
            <p:ph type="sldNum" sz="quarter" idx="10"/>
          </p:nvPr>
        </p:nvSpPr>
        <p:spPr/>
        <p:txBody>
          <a:bodyPr/>
          <a:lstStyle/>
          <a:p>
            <a:fld id="{D4705E42-F59A-450C-9383-28BDE80FD20B}" type="slidenum">
              <a:rPr lang="de-DE" smtClean="0"/>
              <a:pPr/>
              <a:t>11</a:t>
            </a:fld>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788" y="1225730"/>
            <a:ext cx="1415006" cy="2122509"/>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32083" y="2377439"/>
            <a:ext cx="1390469" cy="2085703"/>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8788" y="3614938"/>
            <a:ext cx="1415006" cy="2122510"/>
          </a:xfrm>
          <a:prstGeom prst="rect">
            <a:avLst/>
          </a:prstGeom>
        </p:spPr>
      </p:pic>
    </p:spTree>
    <p:extLst>
      <p:ext uri="{BB962C8B-B14F-4D97-AF65-F5344CB8AC3E}">
        <p14:creationId xmlns:p14="http://schemas.microsoft.com/office/powerpoint/2010/main" val="32335031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rtl="1"/>
            <a:r>
              <a:rPr lang="ar-SA" sz="3200" b="1" dirty="0">
                <a:latin typeface="+mn-lt"/>
              </a:rPr>
              <a:t>أبعاد الاستدامة</a:t>
            </a:r>
            <a:endParaRPr lang="en-US" sz="3200" b="1" dirty="0">
              <a:latin typeface="+mn-lt"/>
            </a:endParaRPr>
          </a:p>
        </p:txBody>
      </p:sp>
      <p:sp>
        <p:nvSpPr>
          <p:cNvPr id="3" name="Inhaltsplatzhalter 2"/>
          <p:cNvSpPr>
            <a:spLocks noGrp="1"/>
          </p:cNvSpPr>
          <p:nvPr>
            <p:ph idx="1"/>
          </p:nvPr>
        </p:nvSpPr>
        <p:spPr>
          <a:xfrm>
            <a:off x="274407" y="1581150"/>
            <a:ext cx="10977067" cy="4957762"/>
          </a:xfrm>
        </p:spPr>
        <p:txBody>
          <a:bodyPr rtlCol="0">
            <a:noAutofit/>
          </a:bodyPr>
          <a:lstStyle/>
          <a:p>
            <a:pPr marL="274320" indent="-274320" algn="r" rtl="1">
              <a:spcBef>
                <a:spcPts val="100"/>
              </a:spcBef>
              <a:defRPr/>
            </a:pPr>
            <a:r>
              <a:rPr lang="en-US" sz="2400" dirty="0"/>
              <a:t>A</a:t>
            </a:r>
            <a:r>
              <a:rPr lang="ar-SA" sz="2400" dirty="0"/>
              <a:t>: في البداية، طُرحت فكرة تحقيق توازن بين الأبعاد الثلاثة للاستدامة.</a:t>
            </a:r>
            <a:endParaRPr lang="de-DE" sz="2400" dirty="0"/>
          </a:p>
          <a:p>
            <a:pPr marL="274320" indent="-274320">
              <a:spcBef>
                <a:spcPts val="100"/>
              </a:spcBef>
              <a:defRPr/>
            </a:pPr>
            <a:endParaRPr lang="de-DE" sz="2400" dirty="0"/>
          </a:p>
          <a:p>
            <a:pPr marL="274320" indent="-274320" algn="r" rtl="1">
              <a:spcBef>
                <a:spcPts val="100"/>
              </a:spcBef>
              <a:defRPr/>
            </a:pPr>
            <a:r>
              <a:rPr lang="en-US" sz="2400" dirty="0"/>
              <a:t>B</a:t>
            </a:r>
            <a:r>
              <a:rPr lang="ar-SA" sz="2400" dirty="0"/>
              <a:t>: إلا أن السياسات غالبًا ما أولَت بُعد الاستدامة الاقتصادية اهتمامًا مفرطًا على حساب الأبعاد الأخرى.</a:t>
            </a:r>
            <a:endParaRPr lang="de-DE" sz="2400" dirty="0"/>
          </a:p>
          <a:p>
            <a:pPr marL="274320" indent="-274320">
              <a:spcBef>
                <a:spcPts val="100"/>
              </a:spcBef>
              <a:defRPr/>
            </a:pPr>
            <a:endParaRPr lang="de-DE" sz="2400" dirty="0"/>
          </a:p>
          <a:p>
            <a:pPr marL="274320" indent="-274320" algn="r" rtl="1">
              <a:spcBef>
                <a:spcPts val="100"/>
              </a:spcBef>
              <a:defRPr/>
            </a:pPr>
            <a:r>
              <a:rPr lang="en-US" sz="2400" dirty="0"/>
              <a:t>C</a:t>
            </a:r>
            <a:r>
              <a:rPr lang="ar-SA" sz="2400" dirty="0"/>
              <a:t>: أما اليوم، فتُشير معظم المفاهيم الحديثة إلى أولوية البعد البيئي والموارد الطبيعية، بوصفها الإطار الذي تتطور داخله المجتمعات، مدعومة باقتصاد لائق يخدم هذا التطور.</a:t>
            </a:r>
            <a:endParaRPr lang="en-US" sz="2400" dirty="0"/>
          </a:p>
        </p:txBody>
      </p:sp>
      <p:sp>
        <p:nvSpPr>
          <p:cNvPr id="7" name="Foliennummernplatzhalter 6"/>
          <p:cNvSpPr>
            <a:spLocks noGrp="1"/>
          </p:cNvSpPr>
          <p:nvPr>
            <p:ph type="sldNum" sz="quarter" idx="10"/>
          </p:nvPr>
        </p:nvSpPr>
        <p:spPr/>
        <p:txBody>
          <a:bodyPr/>
          <a:lstStyle/>
          <a:p>
            <a:fld id="{D4705E42-F59A-450C-9383-28BDE80FD20B}" type="slidenum">
              <a:rPr lang="de-DE" smtClean="0"/>
              <a:pPr/>
              <a:t>12</a:t>
            </a:fld>
            <a:endParaRPr lang="de-DE"/>
          </a:p>
        </p:txBody>
      </p:sp>
      <p:pic>
        <p:nvPicPr>
          <p:cNvPr id="8" name="Grafik 7"/>
          <p:cNvPicPr/>
          <p:nvPr/>
        </p:nvPicPr>
        <p:blipFill>
          <a:blip r:embed="rId2">
            <a:extLst>
              <a:ext uri="{28A0092B-C50C-407E-A947-70E740481C1C}">
                <a14:useLocalDpi xmlns:a14="http://schemas.microsoft.com/office/drawing/2010/main" val="0"/>
              </a:ext>
            </a:extLst>
          </a:blip>
          <a:stretch>
            <a:fillRect/>
          </a:stretch>
        </p:blipFill>
        <p:spPr>
          <a:xfrm>
            <a:off x="2712448" y="4318159"/>
            <a:ext cx="5756910" cy="1663065"/>
          </a:xfrm>
          <a:prstGeom prst="rect">
            <a:avLst/>
          </a:prstGeom>
        </p:spPr>
      </p:pic>
    </p:spTree>
    <p:extLst>
      <p:ext uri="{BB962C8B-B14F-4D97-AF65-F5344CB8AC3E}">
        <p14:creationId xmlns:p14="http://schemas.microsoft.com/office/powerpoint/2010/main" val="181752321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نماذج التنمية المستدامة</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dirty="0">
                <a:solidFill>
                  <a:srgbClr val="025952"/>
                </a:solidFill>
              </a:rPr>
              <a:t>أهداف التنمية المستدامة</a:t>
            </a:r>
            <a:endParaRPr lang="de-DE" dirty="0">
              <a:solidFill>
                <a:srgbClr val="025952"/>
              </a:solidFill>
            </a:endParaRPr>
          </a:p>
        </p:txBody>
      </p:sp>
    </p:spTree>
    <p:extLst>
      <p:ext uri="{BB962C8B-B14F-4D97-AF65-F5344CB8AC3E}">
        <p14:creationId xmlns:p14="http://schemas.microsoft.com/office/powerpoint/2010/main" val="268256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normAutofit/>
          </a:bodyPr>
          <a:lstStyle/>
          <a:p>
            <a:pPr algn="ctr" rtl="1"/>
            <a:r>
              <a:rPr lang="ar-SA" sz="3200" b="1" dirty="0">
                <a:latin typeface="+mn-lt"/>
              </a:rPr>
              <a:t>أ</a:t>
            </a:r>
            <a:r>
              <a:rPr lang="ar-SA" sz="3200" b="1" dirty="0"/>
              <a:t>هداف التنمية المستدامة (</a:t>
            </a:r>
            <a:r>
              <a:rPr lang="en-US" sz="3200" b="1" dirty="0"/>
              <a:t>SDGs</a:t>
            </a:r>
            <a:r>
              <a:rPr lang="ar-SA" sz="3200" b="1" dirty="0"/>
              <a:t>) ضمن أجندة 2030 (الأمم المتحدة، 2015)</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14</a:t>
            </a:fld>
            <a:endParaRPr lang="de-DE"/>
          </a:p>
        </p:txBody>
      </p:sp>
      <p:sp>
        <p:nvSpPr>
          <p:cNvPr id="2" name="Textfeld 1"/>
          <p:cNvSpPr txBox="1"/>
          <p:nvPr/>
        </p:nvSpPr>
        <p:spPr>
          <a:xfrm>
            <a:off x="443932" y="1571626"/>
            <a:ext cx="11398880" cy="2308324"/>
          </a:xfrm>
          <a:prstGeom prst="rect">
            <a:avLst/>
          </a:prstGeom>
          <a:noFill/>
        </p:spPr>
        <p:txBody>
          <a:bodyPr wrap="square" rtlCol="0">
            <a:spAutoFit/>
          </a:bodyPr>
          <a:lstStyle/>
          <a:p>
            <a:pPr marL="285750" indent="-285750" algn="r" rtl="1" fontAlgn="base">
              <a:buFont typeface="Arial" panose="020B0604020202020204" pitchFamily="34" charset="0"/>
              <a:buChar char="•"/>
            </a:pPr>
            <a:r>
              <a:rPr lang="ar-SA" dirty="0"/>
              <a:t>اعتمدتها جميع الدول الأعضاء في الأمم المتحدة عام 2015</a:t>
            </a:r>
            <a:endParaRPr lang="en-US" dirty="0"/>
          </a:p>
          <a:p>
            <a:pPr marL="285750" indent="-285750" fontAlgn="base">
              <a:buFont typeface="Arial" panose="020B0604020202020204" pitchFamily="34" charset="0"/>
              <a:buChar char="•"/>
            </a:pPr>
            <a:endParaRPr lang="en-US" dirty="0"/>
          </a:p>
          <a:p>
            <a:pPr marL="285750" indent="-285750" algn="r" rtl="1" fontAlgn="base">
              <a:buFont typeface="Arial" panose="020B0604020202020204" pitchFamily="34" charset="0"/>
              <a:buChar char="•"/>
            </a:pPr>
            <a:r>
              <a:rPr lang="ar-SA" dirty="0"/>
              <a:t>تُعد بمثابة خريطة طريق مشتركة لتحقيق السلام والازدهار للناس والكوكب، في الحاضر والمستقبل.</a:t>
            </a:r>
            <a:r>
              <a:rPr lang="en-US" dirty="0"/>
              <a:t> </a:t>
            </a:r>
          </a:p>
          <a:p>
            <a:pPr marL="285750" indent="-285750" fontAlgn="base">
              <a:buFont typeface="Arial" panose="020B0604020202020204" pitchFamily="34" charset="0"/>
              <a:buChar char="•"/>
            </a:pPr>
            <a:endParaRPr lang="en-US" dirty="0"/>
          </a:p>
          <a:p>
            <a:pPr marL="285750" indent="-285750" algn="r" rtl="1" fontAlgn="base">
              <a:buFont typeface="Arial" panose="020B0604020202020204" pitchFamily="34" charset="0"/>
              <a:buChar char="•"/>
            </a:pPr>
            <a:r>
              <a:rPr lang="ar-SA" dirty="0"/>
              <a:t>تُفهم باعتبارها دعوة عاجلة للعمل من قبل جميع الدول – المتقدمة والنامية – ضمن شراكة عالمية.</a:t>
            </a:r>
            <a:r>
              <a:rPr lang="en-US" dirty="0"/>
              <a:t> </a:t>
            </a:r>
          </a:p>
          <a:p>
            <a:pPr marL="285750" indent="-285750" fontAlgn="base">
              <a:buFont typeface="Arial" panose="020B0604020202020204" pitchFamily="34" charset="0"/>
              <a:buChar char="•"/>
            </a:pPr>
            <a:endParaRPr lang="en-US" dirty="0"/>
          </a:p>
          <a:p>
            <a:pPr marL="285750" indent="-285750" algn="r" rtl="1" fontAlgn="base">
              <a:buFont typeface="Arial" panose="020B0604020202020204" pitchFamily="34" charset="0"/>
              <a:buChar char="•"/>
            </a:pPr>
            <a:r>
              <a:rPr lang="ar-SA" dirty="0"/>
              <a:t>وتُقرّ بأن القضاء على الفقر وغيره من أوجه الحرمان لا بد أن يترافق مع استراتيجيات تعزز الصحة والتعليم، وتُقلل من عدم المساواة، وتُحفز النمو الاقتصادي، وكل ذلك مع التصدي لتغير المناخ، والعمل على حماية المحيطات والغابات.</a:t>
            </a:r>
            <a:endParaRPr lang="en-US" dirty="0"/>
          </a:p>
        </p:txBody>
      </p:sp>
      <p:pic>
        <p:nvPicPr>
          <p:cNvPr id="5" name="Picture 2" descr="sdg bei csr beric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4285303"/>
            <a:ext cx="3707674" cy="242576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43D445D1-0AF4-4E95-90D1-6F5DB107E3ED}"/>
              </a:ext>
            </a:extLst>
          </p:cNvPr>
          <p:cNvSpPr txBox="1"/>
          <p:nvPr/>
        </p:nvSpPr>
        <p:spPr>
          <a:xfrm>
            <a:off x="3640723" y="6651049"/>
            <a:ext cx="3821880" cy="215444"/>
          </a:xfrm>
          <a:prstGeom prst="rect">
            <a:avLst/>
          </a:prstGeom>
          <a:noFill/>
        </p:spPr>
        <p:txBody>
          <a:bodyPr wrap="none" rtlCol="0">
            <a:spAutoFit/>
          </a:bodyPr>
          <a:lstStyle/>
          <a:p>
            <a:r>
              <a:rPr lang="de-DE" sz="800" dirty="0"/>
              <a:t>Figure: https://www.globalcompact.de/en/our-work/sustainable-development-goals-1</a:t>
            </a:r>
          </a:p>
        </p:txBody>
      </p:sp>
    </p:spTree>
    <p:extLst>
      <p:ext uri="{BB962C8B-B14F-4D97-AF65-F5344CB8AC3E}">
        <p14:creationId xmlns:p14="http://schemas.microsoft.com/office/powerpoint/2010/main" val="21511074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rtl="1"/>
            <a:r>
              <a:rPr lang="ar-SA" sz="3200" b="1" dirty="0"/>
              <a:t>أهداف التنمية المستدامة (</a:t>
            </a:r>
            <a:r>
              <a:rPr lang="en-US" sz="3200" b="1" dirty="0"/>
              <a:t>SDGs</a:t>
            </a:r>
            <a:r>
              <a:rPr lang="ar-SA" sz="3200" b="1" dirty="0"/>
              <a:t>) ضمن أجندة 2030 (الأمم المتحدة، 2015)</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15</a:t>
            </a:fld>
            <a:endParaRPr lang="de-DE"/>
          </a:p>
        </p:txBody>
      </p:sp>
      <p:sp>
        <p:nvSpPr>
          <p:cNvPr id="2" name="Textfeld 1"/>
          <p:cNvSpPr txBox="1"/>
          <p:nvPr/>
        </p:nvSpPr>
        <p:spPr>
          <a:xfrm>
            <a:off x="339429" y="1324203"/>
            <a:ext cx="11398880" cy="4524315"/>
          </a:xfrm>
          <a:prstGeom prst="rect">
            <a:avLst/>
          </a:prstGeom>
          <a:noFill/>
        </p:spPr>
        <p:txBody>
          <a:bodyPr wrap="square" rtlCol="0">
            <a:spAutoFit/>
          </a:bodyPr>
          <a:lstStyle/>
          <a:p>
            <a:pPr algn="r" rtl="1" fontAlgn="base"/>
            <a:r>
              <a:rPr lang="ar-SA" dirty="0"/>
              <a:t>خلفيّة تاريخيّة:</a:t>
            </a:r>
            <a:endParaRPr lang="en-US" dirty="0"/>
          </a:p>
          <a:p>
            <a:pPr fontAlgn="base"/>
            <a:endParaRPr lang="en-US" dirty="0"/>
          </a:p>
          <a:p>
            <a:pPr marL="285750" indent="-285750" algn="r" rtl="1" fontAlgn="base">
              <a:buFont typeface="Arial" panose="020B0604020202020204" pitchFamily="34" charset="0"/>
              <a:buChar char="•"/>
            </a:pPr>
            <a:r>
              <a:rPr lang="ar-SA" dirty="0"/>
              <a:t>يونيو/حزيران 1992: أصدرت "قمة الأرض" في ريو دي جانيرو وثيقة "أجندة 21" (بمشاركة 178 دولة)، </a:t>
            </a:r>
            <a:r>
              <a:rPr lang="ar-SA" dirty="0" err="1"/>
              <a:t>اتقرحت</a:t>
            </a:r>
            <a:r>
              <a:rPr lang="ar-SA" dirty="0"/>
              <a:t> فيها خطة عمل شاملة لبناء شراكة عالمية من أجل التنمية المستدامة تهدف إلى تحسين حياة الإنسان وحماية البيئة.</a:t>
            </a:r>
          </a:p>
          <a:p>
            <a:pPr marL="285750" indent="-285750" algn="r" rtl="1" fontAlgn="base">
              <a:buFont typeface="Arial" panose="020B0604020202020204" pitchFamily="34" charset="0"/>
              <a:buChar char="•"/>
            </a:pPr>
            <a:r>
              <a:rPr lang="ar-SA" dirty="0"/>
              <a:t>سبتمبر/أيلول 2000: اعتمدت الأمم المتحدة في نيويورك إعلان الألفية، الذي وضع ثمانية أهداف إنمائية للألفية</a:t>
            </a:r>
            <a:r>
              <a:rPr lang="en-US" dirty="0"/>
              <a:t> (MDGs) </a:t>
            </a:r>
            <a:r>
              <a:rPr lang="ar-SA" dirty="0"/>
              <a:t>بهدف تقليص الفقر المدقع بحلول عام 2015.</a:t>
            </a:r>
          </a:p>
          <a:p>
            <a:pPr marL="285750" indent="-285750" algn="r" rtl="1" fontAlgn="base">
              <a:buFont typeface="Arial" panose="020B0604020202020204" pitchFamily="34" charset="0"/>
              <a:buChar char="•"/>
            </a:pPr>
            <a:r>
              <a:rPr lang="ar-SA" dirty="0"/>
              <a:t>سبتمبر/أيلول 2002: أكدت القمة العالمية للتنمية المستدامة في جوهانسبرغ، من خلال "إعلان جوهانسبرغ حول التنمية المستدامة"، التزامات المجتمع الدولي بالقضاء على الفقر وحماية البيئة، وبنت على ما جاء في "أجندة 21" وإعلان الألفية، مع التركيز بشكل أكبر على الشراكات متعددة الأطراف.</a:t>
            </a:r>
          </a:p>
          <a:p>
            <a:pPr marL="285750" indent="-285750" algn="r" rtl="1" fontAlgn="base">
              <a:buFont typeface="Arial" panose="020B0604020202020204" pitchFamily="34" charset="0"/>
              <a:buChar char="•"/>
            </a:pPr>
            <a:r>
              <a:rPr lang="ar-SA" dirty="0"/>
              <a:t>يونيو/حزيران 2012: في مؤتمر الأمم المتحدة للتنمية المستدامة (ريو+20) في ريو دي جانيرو، أصدرت الأمم المتحدة وثيقة بعنوان "المستقبل الذي نريده"، وقررت من خلالها، من بين أمور أخرى، إطلاق عملية لوضع مجموعة من أهداف التنمية المستدامة (</a:t>
            </a:r>
            <a:r>
              <a:rPr lang="en-US" dirty="0"/>
              <a:t>SDGs</a:t>
            </a:r>
            <a:r>
              <a:rPr lang="ar-SA" dirty="0"/>
              <a:t>) استنادًا إلى أهداف الألفية</a:t>
            </a:r>
            <a:r>
              <a:rPr lang="en-US" dirty="0"/>
              <a:t> </a:t>
            </a:r>
            <a:r>
              <a:rPr lang="ar-SA" dirty="0"/>
              <a:t>(</a:t>
            </a:r>
            <a:r>
              <a:rPr lang="en-US" dirty="0"/>
              <a:t>MDGs</a:t>
            </a:r>
            <a:r>
              <a:rPr lang="ar-SA" dirty="0"/>
              <a:t>)</a:t>
            </a:r>
            <a:r>
              <a:rPr lang="pt-PT" dirty="0"/>
              <a:t>، </a:t>
            </a:r>
            <a:r>
              <a:rPr lang="ar-SA" dirty="0"/>
              <a:t>وإنشاء المنتدى السياسي الرفيع المستوى للتنمية المستدامة التابع للأمم المتحدة.</a:t>
            </a:r>
            <a:endParaRPr lang="en-US" dirty="0"/>
          </a:p>
          <a:p>
            <a:pPr marL="285750" indent="-285750" algn="r" rtl="1" fontAlgn="base">
              <a:buFont typeface="Arial" panose="020B0604020202020204" pitchFamily="34" charset="0"/>
              <a:buChar char="•"/>
            </a:pPr>
            <a:r>
              <a:rPr lang="ar-SA" dirty="0"/>
              <a:t>عام 2013: أنشأت الجمعية العامة للأمم المتحدة مجموعة عمل مفتوحة مكوّنة من 30 عضوًا بهدف إعداد مقترح حول أهداف التنمية المستدامة (</a:t>
            </a:r>
            <a:r>
              <a:rPr lang="en-US" dirty="0"/>
              <a:t>SDGs</a:t>
            </a:r>
            <a:r>
              <a:rPr lang="ar-SA" dirty="0"/>
              <a:t>).</a:t>
            </a:r>
          </a:p>
          <a:p>
            <a:pPr marL="285750" indent="-285750" algn="r" rtl="1" fontAlgn="base">
              <a:buFont typeface="Arial" panose="020B0604020202020204" pitchFamily="34" charset="0"/>
              <a:buChar char="•"/>
            </a:pPr>
            <a:r>
              <a:rPr lang="ar-SA" dirty="0"/>
              <a:t>يناير/كانون ثاني 2015: بدأت الجمعية العامة للأمم المتحدة عملية التفاوض بشأن أجندة التنمية لما بعد عام 2015.</a:t>
            </a:r>
          </a:p>
          <a:p>
            <a:pPr marL="285750" indent="-285750" algn="r" rtl="1" fontAlgn="base">
              <a:buFont typeface="Arial" panose="020B0604020202020204" pitchFamily="34" charset="0"/>
              <a:buChar char="•"/>
            </a:pPr>
            <a:r>
              <a:rPr lang="ar-SA" dirty="0"/>
              <a:t>سبتمبر/أيلول 2015: تم اعتماد "أجندة 2030 للتنمية المستدامة" في قمة الأمم المتحدة للتنمية المستدامة، وتضمنت الأجندة 17 هدفًا من أهداف التنمية المستدامة (</a:t>
            </a:r>
            <a:r>
              <a:rPr lang="en-US" dirty="0"/>
              <a:t>SDGs</a:t>
            </a:r>
            <a:r>
              <a:rPr lang="ar-SA" dirty="0"/>
              <a:t>) في جوهرها.</a:t>
            </a:r>
          </a:p>
        </p:txBody>
      </p:sp>
    </p:spTree>
    <p:extLst>
      <p:ext uri="{BB962C8B-B14F-4D97-AF65-F5344CB8AC3E}">
        <p14:creationId xmlns:p14="http://schemas.microsoft.com/office/powerpoint/2010/main" val="12262943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rtl="1"/>
            <a:r>
              <a:rPr lang="ar-SA" sz="3200" b="1" dirty="0">
                <a:latin typeface="+mn-lt"/>
              </a:rPr>
              <a:t>ا</a:t>
            </a:r>
            <a:r>
              <a:rPr lang="ar-SA" sz="3200" b="1" dirty="0"/>
              <a:t>لأهداف الواردة في أجندة 21 (الأمم المتحدة، 1992)</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16</a:t>
            </a:fld>
            <a:endParaRPr lang="de-DE"/>
          </a:p>
        </p:txBody>
      </p:sp>
      <p:sp>
        <p:nvSpPr>
          <p:cNvPr id="2" name="Textfeld 1"/>
          <p:cNvSpPr txBox="1"/>
          <p:nvPr/>
        </p:nvSpPr>
        <p:spPr>
          <a:xfrm>
            <a:off x="680584" y="1571626"/>
            <a:ext cx="10099135" cy="3447098"/>
          </a:xfrm>
          <a:prstGeom prst="rect">
            <a:avLst/>
          </a:prstGeom>
          <a:noFill/>
        </p:spPr>
        <p:txBody>
          <a:bodyPr wrap="square" rtlCol="0">
            <a:spAutoFit/>
          </a:bodyPr>
          <a:lstStyle/>
          <a:p>
            <a:pPr algn="r" rtl="1"/>
            <a:r>
              <a:rPr lang="ar-SA" sz="2000" dirty="0"/>
              <a:t>القسم الأول: </a:t>
            </a:r>
            <a:r>
              <a:rPr lang="ar-SA" sz="2000" b="1" dirty="0"/>
              <a:t>الأبعاد الاجتماعية والاقتصادية: </a:t>
            </a:r>
            <a:r>
              <a:rPr lang="ar-SA" sz="2000" dirty="0"/>
              <a:t>يهدف إلى مكافحة الفقر، لا سيما في البلدان النامية، وتغيير أنماط الاستهلاك، وتعزيز الصحة، وتحقيق توازن سكاني أكثر استدامة، وتخطيط مستوطنات بشرية مستدامة في عمليات اتخاذ القرار.</a:t>
            </a:r>
            <a:endParaRPr lang="en-US" sz="2000" dirty="0"/>
          </a:p>
          <a:p>
            <a:endParaRPr lang="en-US" sz="2000" i="1" dirty="0"/>
          </a:p>
          <a:p>
            <a:pPr algn="r" rtl="1"/>
            <a:r>
              <a:rPr lang="ar-SA" sz="2000" dirty="0"/>
              <a:t>القسم الثاني: </a:t>
            </a:r>
            <a:r>
              <a:rPr lang="ar-SA" sz="2000" b="1" dirty="0"/>
              <a:t>الحفاظ على الموارد وإدارتها من أجل التنمية: </a:t>
            </a:r>
            <a:r>
              <a:rPr lang="ar-SA" sz="2000" dirty="0"/>
              <a:t>يتضمن حماية الغلاف الجوي، ومكافحة إزالة الغابات، وحماية البيئات الهشة، والحفاظ على التنوع البيولوجي، ومكافحة التلوث، وإدارة التكنولوجيا الحيوية، والنفايات المشعة.</a:t>
            </a:r>
            <a:endParaRPr lang="en-US" sz="2000" i="1" dirty="0"/>
          </a:p>
          <a:p>
            <a:pPr algn="r" rtl="1"/>
            <a:endParaRPr lang="ar-SA" sz="2000" dirty="0"/>
          </a:p>
          <a:p>
            <a:pPr algn="r" rtl="1"/>
            <a:r>
              <a:rPr lang="ar-SA" sz="2000" dirty="0"/>
              <a:t>القسم الثالث: </a:t>
            </a:r>
            <a:r>
              <a:rPr lang="ar-SA" sz="2000" b="1" dirty="0"/>
              <a:t>تعزيز دور الفئات الرئيسية: </a:t>
            </a:r>
            <a:r>
              <a:rPr lang="ar-SA" sz="2000" dirty="0"/>
              <a:t>يتناول أدوار الأطفال والشباب، والنساء، والمنظمات غير الحكومية، والسلطات المحلية، وقطاع الأعمال والصناعة، والعمال؛ بالإضافة إلى تعزيز دور الشعوب الأصلية ومجتمعاتهم، والمزارعين.</a:t>
            </a:r>
            <a:endParaRPr lang="en-US" sz="2000" dirty="0"/>
          </a:p>
          <a:p>
            <a:endParaRPr lang="en-US" sz="2000" i="1" dirty="0"/>
          </a:p>
          <a:p>
            <a:pPr algn="r" rtl="1"/>
            <a:r>
              <a:rPr lang="ar-SA" sz="2000" dirty="0"/>
              <a:t>القسم الرابع: </a:t>
            </a:r>
            <a:r>
              <a:rPr lang="ar-SA" sz="2000" b="1" dirty="0"/>
              <a:t>وسائل التنفيذ: </a:t>
            </a:r>
            <a:r>
              <a:rPr lang="ar-SA" sz="2000" dirty="0"/>
              <a:t>يشمل العلوم، ونقل التكنولوجيا، والتعليم، والمؤسسات الدولية، والآليات المالية.</a:t>
            </a:r>
            <a:endParaRPr lang="en-US" sz="2000" dirty="0"/>
          </a:p>
          <a:p>
            <a:endParaRPr lang="de-DE" dirty="0"/>
          </a:p>
        </p:txBody>
      </p:sp>
    </p:spTree>
    <p:extLst>
      <p:ext uri="{BB962C8B-B14F-4D97-AF65-F5344CB8AC3E}">
        <p14:creationId xmlns:p14="http://schemas.microsoft.com/office/powerpoint/2010/main" val="22100492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rtl="1"/>
            <a:r>
              <a:rPr lang="ar-SA" sz="3200" b="1" dirty="0">
                <a:latin typeface="+mn-lt"/>
              </a:rPr>
              <a:t>أ</a:t>
            </a:r>
            <a:r>
              <a:rPr lang="ar-SA" sz="3200" b="1" dirty="0"/>
              <a:t>هداف التنمية للألفية (</a:t>
            </a:r>
            <a:r>
              <a:rPr lang="en-US" sz="3200" b="1" dirty="0"/>
              <a:t>MDGs</a:t>
            </a:r>
            <a:r>
              <a:rPr lang="ar-SA" sz="3200" b="1" dirty="0"/>
              <a:t>) </a:t>
            </a:r>
            <a:r>
              <a:rPr lang="pt-PT" sz="3200" b="1" dirty="0"/>
              <a:t>)</a:t>
            </a:r>
            <a:r>
              <a:rPr lang="ar-SA" sz="3200" b="1" dirty="0"/>
              <a:t>الأمم المتحدة، 2000)</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17</a:t>
            </a:fld>
            <a:endParaRPr lang="de-DE"/>
          </a:p>
        </p:txBody>
      </p:sp>
      <p:sp>
        <p:nvSpPr>
          <p:cNvPr id="4" name="Textfeld 3"/>
          <p:cNvSpPr txBox="1"/>
          <p:nvPr/>
        </p:nvSpPr>
        <p:spPr>
          <a:xfrm>
            <a:off x="-912329" y="2055223"/>
            <a:ext cx="9254328" cy="3785652"/>
          </a:xfrm>
          <a:prstGeom prst="rect">
            <a:avLst/>
          </a:prstGeom>
          <a:noFill/>
        </p:spPr>
        <p:txBody>
          <a:bodyPr wrap="none" rtlCol="0">
            <a:spAutoFit/>
          </a:bodyPr>
          <a:lstStyle/>
          <a:p>
            <a:pPr algn="r" rtl="1"/>
            <a:r>
              <a:rPr lang="ar-SA" sz="2400" dirty="0"/>
              <a:t>أهداف للإنجاز بحلول العام 2015:</a:t>
            </a:r>
            <a:endParaRPr lang="en-US" sz="2400" dirty="0"/>
          </a:p>
          <a:p>
            <a:pPr algn="r" rtl="1"/>
            <a:r>
              <a:rPr lang="ar-SA" sz="2400" dirty="0"/>
              <a:t>الهدف 1: القضاء على الفقر المدقع والجوع</a:t>
            </a:r>
          </a:p>
          <a:p>
            <a:pPr algn="r" rtl="1"/>
            <a:r>
              <a:rPr lang="ar-SA" sz="2400" dirty="0"/>
              <a:t>الهدف 2: تحقيق التعليم الابتدائي الشامل للجميع</a:t>
            </a:r>
            <a:br>
              <a:rPr lang="ar-SA" sz="2400" dirty="0"/>
            </a:br>
            <a:r>
              <a:rPr lang="ar-SA" sz="2400" dirty="0"/>
              <a:t>الهدف 3: تعزيز المساواة بين الجنسين وتمكين المرأة</a:t>
            </a:r>
            <a:br>
              <a:rPr lang="ar-SA" sz="2400" dirty="0"/>
            </a:br>
            <a:r>
              <a:rPr lang="ar-SA" sz="2400" dirty="0"/>
              <a:t>الهدف 4: تقليل معدل وفيات الأطفال</a:t>
            </a:r>
            <a:br>
              <a:rPr lang="ar-SA" sz="2400" dirty="0"/>
            </a:br>
            <a:r>
              <a:rPr lang="ar-SA" sz="2400" dirty="0"/>
              <a:t>الهدف 5: تحسين صحة الأمهات</a:t>
            </a:r>
            <a:br>
              <a:rPr lang="ar-SA" sz="2400" dirty="0"/>
            </a:br>
            <a:r>
              <a:rPr lang="ar-SA" sz="2400" dirty="0"/>
              <a:t>الهدف 6: مكافحة فيروس نقص المناعة البشرية/الإيدز، والملاريا، والأمراض الأخرى</a:t>
            </a:r>
            <a:br>
              <a:rPr lang="ar-SA" sz="2400" dirty="0"/>
            </a:br>
            <a:r>
              <a:rPr lang="ar-SA" sz="2400" dirty="0"/>
              <a:t>الهدف 7: ضمان الاستدامة البيئية</a:t>
            </a:r>
            <a:br>
              <a:rPr lang="ar-SA" sz="2400" dirty="0"/>
            </a:br>
            <a:r>
              <a:rPr lang="ar-SA" sz="2400" dirty="0"/>
              <a:t>الهدف 8: إقامة شراكة عالمية من أجل التنمية</a:t>
            </a:r>
            <a:endParaRPr lang="en-US" sz="2400" dirty="0"/>
          </a:p>
          <a:p>
            <a:endParaRPr lang="de-DE" sz="2400" dirty="0"/>
          </a:p>
        </p:txBody>
      </p:sp>
      <p:pic>
        <p:nvPicPr>
          <p:cNvPr id="1026" name="Picture 2" descr="Milleniumsentwicklungsziele - Nachhaltig entwickeln - Deutsche Gesellschaft  für die Vereinten Nationen 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966" y="1360089"/>
            <a:ext cx="2273393" cy="4480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6ADDE784-282E-4588-9316-586667498A69}"/>
              </a:ext>
            </a:extLst>
          </p:cNvPr>
          <p:cNvSpPr txBox="1"/>
          <p:nvPr/>
        </p:nvSpPr>
        <p:spPr>
          <a:xfrm>
            <a:off x="7993350" y="5744623"/>
            <a:ext cx="4198650" cy="461665"/>
          </a:xfrm>
          <a:prstGeom prst="rect">
            <a:avLst/>
          </a:prstGeom>
          <a:noFill/>
        </p:spPr>
        <p:txBody>
          <a:bodyPr wrap="none" rtlCol="0">
            <a:spAutoFit/>
          </a:bodyPr>
          <a:lstStyle/>
          <a:p>
            <a:r>
              <a:rPr lang="de-DE" sz="1200" dirty="0"/>
              <a:t>Figure: https://nachhaltig-entwickeln.dgvn.de/agenda-2030/</a:t>
            </a:r>
          </a:p>
          <a:p>
            <a:pPr algn="ctr"/>
            <a:r>
              <a:rPr lang="de-DE" sz="1200" dirty="0"/>
              <a:t>ziele-</a:t>
            </a:r>
            <a:r>
              <a:rPr lang="de-DE" sz="1200" dirty="0" err="1"/>
              <a:t>fuer</a:t>
            </a:r>
            <a:r>
              <a:rPr lang="de-DE" sz="1200" dirty="0"/>
              <a:t>-nachhaltige-entwicklung/</a:t>
            </a:r>
            <a:r>
              <a:rPr lang="de-DE" sz="1200" dirty="0" err="1"/>
              <a:t>milleniumsentwicklungsziele</a:t>
            </a:r>
            <a:endParaRPr lang="de-DE" sz="1200" dirty="0"/>
          </a:p>
        </p:txBody>
      </p:sp>
    </p:spTree>
    <p:extLst>
      <p:ext uri="{BB962C8B-B14F-4D97-AF65-F5344CB8AC3E}">
        <p14:creationId xmlns:p14="http://schemas.microsoft.com/office/powerpoint/2010/main" val="25569728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06412" y="571501"/>
            <a:ext cx="9729833" cy="1000125"/>
          </a:xfrm>
        </p:spPr>
        <p:txBody>
          <a:bodyPr>
            <a:normAutofit/>
          </a:bodyPr>
          <a:lstStyle/>
          <a:p>
            <a:pPr algn="ctr" rtl="1"/>
            <a:r>
              <a:rPr lang="ar-SA" sz="3200" b="1" dirty="0">
                <a:latin typeface="+mn-lt"/>
              </a:rPr>
              <a:t>أ</a:t>
            </a:r>
            <a:r>
              <a:rPr lang="ar-SA" sz="3200" b="1" dirty="0"/>
              <a:t>هداف التنمية المستدامة (</a:t>
            </a:r>
            <a:r>
              <a:rPr lang="en-US" sz="3200" b="1" dirty="0"/>
              <a:t>SDGs</a:t>
            </a:r>
            <a:r>
              <a:rPr lang="ar-SA" sz="3200" b="1" dirty="0"/>
              <a:t>) ضمن أجندة 2030 (الأمم المتحدة، 2015)</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18</a:t>
            </a:fld>
            <a:endParaRPr lang="de-DE"/>
          </a:p>
        </p:txBody>
      </p:sp>
      <p:pic>
        <p:nvPicPr>
          <p:cNvPr id="9" name="Picture 2" descr="sdg bei csr beri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544" y="1479116"/>
            <a:ext cx="7271759" cy="475758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D313E37F-2E6E-435B-82AA-E42A13C5A045}"/>
              </a:ext>
            </a:extLst>
          </p:cNvPr>
          <p:cNvSpPr txBox="1"/>
          <p:nvPr/>
        </p:nvSpPr>
        <p:spPr>
          <a:xfrm>
            <a:off x="3390466" y="6079351"/>
            <a:ext cx="5581271" cy="276999"/>
          </a:xfrm>
          <a:prstGeom prst="rect">
            <a:avLst/>
          </a:prstGeom>
          <a:noFill/>
        </p:spPr>
        <p:txBody>
          <a:bodyPr wrap="none" rtlCol="0">
            <a:spAutoFit/>
          </a:bodyPr>
          <a:lstStyle/>
          <a:p>
            <a:r>
              <a:rPr lang="de-DE" sz="1200" dirty="0"/>
              <a:t>Figure: https://www.globalcompact.de/en/our-work/sustainable-development-goals-1</a:t>
            </a:r>
          </a:p>
        </p:txBody>
      </p:sp>
    </p:spTree>
    <p:extLst>
      <p:ext uri="{BB962C8B-B14F-4D97-AF65-F5344CB8AC3E}">
        <p14:creationId xmlns:p14="http://schemas.microsoft.com/office/powerpoint/2010/main" val="8547642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06412" y="571501"/>
            <a:ext cx="9729833" cy="1000125"/>
          </a:xfrm>
        </p:spPr>
        <p:txBody>
          <a:bodyPr/>
          <a:lstStyle/>
          <a:p>
            <a:pPr algn="ctr" rtl="1"/>
            <a:r>
              <a:rPr lang="ar-SA" sz="3200" b="1" dirty="0"/>
              <a:t>أهداف التنمية المستدامة (</a:t>
            </a:r>
            <a:r>
              <a:rPr lang="en-US" sz="3200" b="1" dirty="0"/>
              <a:t>SDGs</a:t>
            </a:r>
            <a:r>
              <a:rPr lang="ar-SA" sz="3200" b="1" dirty="0"/>
              <a:t>) ضمن أجندة 2030 (الأمم المتحدة، 2015)</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19</a:t>
            </a:fld>
            <a:endParaRPr lang="de-DE"/>
          </a:p>
        </p:txBody>
      </p:sp>
      <p:sp>
        <p:nvSpPr>
          <p:cNvPr id="2" name="Textfeld 1"/>
          <p:cNvSpPr txBox="1"/>
          <p:nvPr/>
        </p:nvSpPr>
        <p:spPr>
          <a:xfrm>
            <a:off x="337014" y="1499819"/>
            <a:ext cx="11141475" cy="3477875"/>
          </a:xfrm>
          <a:prstGeom prst="rect">
            <a:avLst/>
          </a:prstGeom>
          <a:noFill/>
        </p:spPr>
        <p:txBody>
          <a:bodyPr wrap="square" rtlCol="0">
            <a:spAutoFit/>
          </a:bodyPr>
          <a:lstStyle/>
          <a:p>
            <a:pPr marL="342900" indent="-342900" algn="r" rtl="1">
              <a:buFont typeface="Arial" panose="020B0604020202020204" pitchFamily="34" charset="0"/>
              <a:buChar char="•"/>
            </a:pPr>
            <a:r>
              <a:rPr lang="ar-SA" sz="2000" b="1" dirty="0"/>
              <a:t>الهدف 1: القضاء على الفقر: </a:t>
            </a:r>
            <a:r>
              <a:rPr lang="en-US" sz="2000" b="1" dirty="0"/>
              <a:t> </a:t>
            </a:r>
            <a:r>
              <a:rPr lang="ar-SA" sz="2000" dirty="0"/>
              <a:t>"القضاء على الفقر بجميع أشكاله في كل مكان.“</a:t>
            </a:r>
            <a:endParaRPr lang="en-US" sz="2000" dirty="0"/>
          </a:p>
          <a:p>
            <a:pPr marL="342900" indent="-342900" algn="r" rtl="1">
              <a:buFont typeface="Arial" panose="020B0604020202020204" pitchFamily="34" charset="0"/>
              <a:buChar char="•"/>
            </a:pPr>
            <a:r>
              <a:rPr lang="ar-SA" sz="2000" b="1" dirty="0"/>
              <a:t>الهدف 2: القضاء التام على الجوع:</a:t>
            </a:r>
            <a:r>
              <a:rPr lang="ar-SA" sz="2000" dirty="0"/>
              <a:t> "القضاء على الجوع، وتحقيق الأمن الغذائي، وتحسين التغذية، وتعزيز الزراعة المستدامة.“</a:t>
            </a:r>
            <a:endParaRPr lang="en-US" sz="2000" dirty="0"/>
          </a:p>
          <a:p>
            <a:pPr marL="342900" indent="-342900" algn="r" rtl="1">
              <a:buFont typeface="Arial" panose="020B0604020202020204" pitchFamily="34" charset="0"/>
              <a:buChar char="•"/>
            </a:pPr>
            <a:r>
              <a:rPr lang="ar-SA" sz="2000" b="1" dirty="0"/>
              <a:t>الهدف 3: الصحة الجيدة والرفاه: </a:t>
            </a:r>
            <a:r>
              <a:rPr lang="ar-SA" sz="2000" dirty="0"/>
              <a:t>"ضمان تمتع الجميع بأنماط عيش صحية وبالرفاهية في جميع الأعمار.“</a:t>
            </a:r>
            <a:endParaRPr lang="en-US" sz="2000" dirty="0"/>
          </a:p>
          <a:p>
            <a:pPr marL="342900" indent="-342900" algn="r" rtl="1">
              <a:buFont typeface="Arial" panose="020B0604020202020204" pitchFamily="34" charset="0"/>
              <a:buChar char="•"/>
            </a:pPr>
            <a:r>
              <a:rPr lang="ar-SA" sz="2000" b="1" dirty="0"/>
              <a:t>الهدف 4: التعليم الجيد: </a:t>
            </a:r>
            <a:r>
              <a:rPr lang="ar-SA" sz="2000" dirty="0"/>
              <a:t>"ضمان التعليم الجيد المنصف والشامل وتعزيز فرص التعلم مدى الحياة للجميع.“</a:t>
            </a:r>
            <a:endParaRPr lang="en-US" sz="2000" dirty="0"/>
          </a:p>
          <a:p>
            <a:pPr marL="342900" indent="-342900" algn="r" rtl="1">
              <a:buFont typeface="Arial" panose="020B0604020202020204" pitchFamily="34" charset="0"/>
              <a:buChar char="•"/>
            </a:pPr>
            <a:r>
              <a:rPr lang="ar-SA" sz="2000" b="1" dirty="0"/>
              <a:t>الهدف 5: المساواة بين الجنسين: </a:t>
            </a:r>
            <a:r>
              <a:rPr lang="ar-SA" sz="2000" dirty="0"/>
              <a:t>"تحقيق المساواة بين الجنسين وتمكين جميع النساء والفتيات.“</a:t>
            </a:r>
            <a:endParaRPr lang="en-US" sz="2000" dirty="0"/>
          </a:p>
          <a:p>
            <a:pPr marL="342900" indent="-342900" algn="r" rtl="1">
              <a:buFont typeface="Arial" panose="020B0604020202020204" pitchFamily="34" charset="0"/>
              <a:buChar char="•"/>
            </a:pPr>
            <a:r>
              <a:rPr lang="ar-SA" sz="2000" b="1" dirty="0"/>
              <a:t>الهدف 6: المياه النظيفة والصرف الصحي: </a:t>
            </a:r>
            <a:r>
              <a:rPr lang="ar-SA" sz="2000" dirty="0"/>
              <a:t>"ضمان توفر المياه وخدمات الصرف الصحي للجميع وإدارتها بشكل مستدام.“</a:t>
            </a:r>
            <a:endParaRPr lang="en-US" sz="2000" dirty="0"/>
          </a:p>
          <a:p>
            <a:pPr marL="342900" indent="-342900" algn="r" rtl="1">
              <a:buFont typeface="Arial" panose="020B0604020202020204" pitchFamily="34" charset="0"/>
              <a:buChar char="•"/>
            </a:pPr>
            <a:r>
              <a:rPr lang="ar-SA" sz="2000" b="1" dirty="0"/>
              <a:t>الهدف 7: طاقة نظيفة وبأسعار معقولة: </a:t>
            </a:r>
            <a:r>
              <a:rPr lang="ar-SA" sz="2000" dirty="0"/>
              <a:t>"ضمان حصول الجميع على خدمات طاقة موثوقة ومستدامة وحديثة وبتكلفة ميسورة.“</a:t>
            </a:r>
            <a:endParaRPr lang="en-US" sz="2000" dirty="0"/>
          </a:p>
          <a:p>
            <a:pPr marL="342900" indent="-342900" algn="r" rtl="1">
              <a:buFont typeface="Arial" panose="020B0604020202020204" pitchFamily="34" charset="0"/>
              <a:buChar char="•"/>
            </a:pPr>
            <a:r>
              <a:rPr lang="ar-SA" sz="2000" b="1" dirty="0"/>
              <a:t>الهدف 8: العمل اللائق ونمو الاقتصاد: </a:t>
            </a:r>
            <a:r>
              <a:rPr lang="ar-SA" sz="2000" dirty="0"/>
              <a:t>"تعزيز النمو الاقتصادي المطرد والشامل والمستدام، والعمالة الكاملة والمنتجة، وتوفير العمل اللائق للجميع."</a:t>
            </a:r>
          </a:p>
          <a:p>
            <a:pPr marL="342900" indent="-342900" algn="r" rtl="1">
              <a:buFont typeface="Arial" panose="020B0604020202020204" pitchFamily="34" charset="0"/>
              <a:buChar char="•"/>
            </a:pPr>
            <a:r>
              <a:rPr lang="ar-SA" sz="2000" b="1" dirty="0"/>
              <a:t>الهدف 9: الصناعة والابتكار والهياكل الأساسية: </a:t>
            </a:r>
            <a:r>
              <a:rPr lang="ar-SA" sz="2000" dirty="0"/>
              <a:t>"إقامة بنى تحتية قادرة على الصمود، وتحفيز التصنيع المستدام والشامل، وتشجيع الابتكار."</a:t>
            </a:r>
            <a:endParaRPr lang="de-DE" sz="2000" dirty="0"/>
          </a:p>
        </p:txBody>
      </p:sp>
    </p:spTree>
    <p:extLst>
      <p:ext uri="{BB962C8B-B14F-4D97-AF65-F5344CB8AC3E}">
        <p14:creationId xmlns:p14="http://schemas.microsoft.com/office/powerpoint/2010/main" val="19829437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نظرة عامّة على المساق</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44689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06412" y="571501"/>
            <a:ext cx="9729833" cy="1000125"/>
          </a:xfrm>
        </p:spPr>
        <p:txBody>
          <a:bodyPr/>
          <a:lstStyle/>
          <a:p>
            <a:pPr algn="ctr" rtl="1"/>
            <a:r>
              <a:rPr lang="ar-SA" sz="3200" b="1" dirty="0"/>
              <a:t>أهداف التنمية المستدامة (</a:t>
            </a:r>
            <a:r>
              <a:rPr lang="en-US" sz="3200" b="1" dirty="0"/>
              <a:t>SDGs</a:t>
            </a:r>
            <a:r>
              <a:rPr lang="ar-SA" sz="3200" b="1" dirty="0"/>
              <a:t>) ضمن أجندة 2030 (الأمم المتحدة، 2015)</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20</a:t>
            </a:fld>
            <a:endParaRPr lang="de-DE"/>
          </a:p>
        </p:txBody>
      </p:sp>
      <p:sp>
        <p:nvSpPr>
          <p:cNvPr id="2" name="Textfeld 1"/>
          <p:cNvSpPr txBox="1"/>
          <p:nvPr/>
        </p:nvSpPr>
        <p:spPr>
          <a:xfrm>
            <a:off x="319597" y="1473693"/>
            <a:ext cx="11141475" cy="3477875"/>
          </a:xfrm>
          <a:prstGeom prst="rect">
            <a:avLst/>
          </a:prstGeom>
          <a:noFill/>
        </p:spPr>
        <p:txBody>
          <a:bodyPr wrap="square" rtlCol="0">
            <a:spAutoFit/>
          </a:bodyPr>
          <a:lstStyle/>
          <a:p>
            <a:pPr marL="342900" indent="-342900" algn="r" rtl="1">
              <a:buFont typeface="Arial" panose="020B0604020202020204" pitchFamily="34" charset="0"/>
              <a:buChar char="•"/>
            </a:pPr>
            <a:r>
              <a:rPr lang="ar-SA" sz="2000" b="1" dirty="0"/>
              <a:t>الهدف 10: الحد من أوجه عدم المساواة: </a:t>
            </a:r>
            <a:r>
              <a:rPr lang="ar-SA" sz="2000" dirty="0"/>
              <a:t>"الحد من التفاوت في الدخل داخل البلدان وفيما بينها."</a:t>
            </a:r>
          </a:p>
          <a:p>
            <a:pPr marL="342900" indent="-342900" algn="r" rtl="1">
              <a:buFont typeface="Arial" panose="020B0604020202020204" pitchFamily="34" charset="0"/>
              <a:buChar char="•"/>
            </a:pPr>
            <a:r>
              <a:rPr lang="ar-SA" sz="2000" b="1" dirty="0"/>
              <a:t>الهدف 11: مدن ومجتمعات محلية مستدامة: </a:t>
            </a:r>
            <a:r>
              <a:rPr lang="ar-SA" sz="2000" dirty="0"/>
              <a:t>"جعل المدن والمستوطنات البشرية شاملة وآمنة وقادرة على الصمود ومستدامة."</a:t>
            </a:r>
          </a:p>
          <a:p>
            <a:pPr marL="342900" indent="-342900" algn="r" rtl="1">
              <a:buFont typeface="Arial" panose="020B0604020202020204" pitchFamily="34" charset="0"/>
              <a:buChar char="•"/>
            </a:pPr>
            <a:r>
              <a:rPr lang="ar-SA" sz="2000" b="1" dirty="0"/>
              <a:t>الهدف 12: الاستهلاك والإنتاج المسؤولان: </a:t>
            </a:r>
            <a:r>
              <a:rPr lang="ar-SA" sz="2000" dirty="0"/>
              <a:t>"ضمان وجود أنماط استهلاك وإنتاج مستدامة."</a:t>
            </a:r>
          </a:p>
          <a:p>
            <a:pPr marL="342900" indent="-342900" algn="r" rtl="1">
              <a:buFont typeface="Arial" panose="020B0604020202020204" pitchFamily="34" charset="0"/>
              <a:buChar char="•"/>
            </a:pPr>
            <a:r>
              <a:rPr lang="ar-SA" sz="2000" b="1" dirty="0"/>
              <a:t>الهدف 13: العمل المناخي: </a:t>
            </a:r>
            <a:r>
              <a:rPr lang="ar-SA" sz="2000" dirty="0"/>
              <a:t>"اتخاذ إجراءات عاجلة للتصدي لتغير المناخ وآثاره، من خلال تنظيم الانبعاثات وتعزيز التطورات في مجال الطاقة المتجددة."</a:t>
            </a:r>
          </a:p>
          <a:p>
            <a:pPr marL="342900" indent="-342900" algn="r" rtl="1">
              <a:buFont typeface="Arial" panose="020B0604020202020204" pitchFamily="34" charset="0"/>
              <a:buChar char="•"/>
            </a:pPr>
            <a:r>
              <a:rPr lang="ar-SA" sz="2000" b="1" dirty="0"/>
              <a:t>الهدف 14: الحياة تحت الماء: </a:t>
            </a:r>
            <a:r>
              <a:rPr lang="ar-SA" sz="2000" dirty="0"/>
              <a:t>"حفظ المحيطات والبحار والموارد البحرية واستخدامها على نحو مستدام لتحقيق التنمية المستدامة."</a:t>
            </a:r>
          </a:p>
          <a:p>
            <a:pPr marL="342900" indent="-342900" algn="r" rtl="1">
              <a:buFont typeface="Arial" panose="020B0604020202020204" pitchFamily="34" charset="0"/>
              <a:buChar char="•"/>
            </a:pPr>
            <a:r>
              <a:rPr lang="ar-SA" sz="2000" b="1" dirty="0"/>
              <a:t>الهدف 15: الحياة في البر: </a:t>
            </a:r>
            <a:r>
              <a:rPr lang="ar-SA" sz="2000" dirty="0"/>
              <a:t>"حماية النظم الإيكولوجية الأرضية وترميمها وتعزيز استخدامها المستدام، والإدارة المستدامة للغابات، ومكافحة التصحر، ووقف تدهور الأراضي وعكس مساره، ووقف فقدان التنوع البيولوجي."</a:t>
            </a:r>
          </a:p>
          <a:p>
            <a:pPr marL="342900" indent="-342900" algn="r" rtl="1">
              <a:buFont typeface="Arial" panose="020B0604020202020204" pitchFamily="34" charset="0"/>
              <a:buChar char="•"/>
            </a:pPr>
            <a:r>
              <a:rPr lang="ar-SA" sz="2000" b="1" dirty="0"/>
              <a:t>الهدف 16: السلام والعدل والمؤسسات القوية: </a:t>
            </a:r>
            <a:r>
              <a:rPr lang="ar-SA" sz="2000" dirty="0"/>
              <a:t>"تشجيع إقامة مجتمعات مسالمة لا يُهمش فيها أحد لتحقيق التنمية المستدامة، وتوفير إمكانية الوصول إلى العدالة للجميع، وبناء مؤسسات فعالة وخاضعة للمساءلة وشاملة للجميع على جميع المستويات."</a:t>
            </a:r>
          </a:p>
          <a:p>
            <a:pPr marL="342900" indent="-342900" algn="r" rtl="1">
              <a:buFont typeface="Arial" panose="020B0604020202020204" pitchFamily="34" charset="0"/>
              <a:buChar char="•"/>
            </a:pPr>
            <a:r>
              <a:rPr lang="ar-SA" sz="2000" b="1" dirty="0"/>
              <a:t>الهدف 17: عقد الشراكات لتحقيق الأهداف: </a:t>
            </a:r>
            <a:r>
              <a:rPr lang="ar-SA" sz="2000" dirty="0"/>
              <a:t>"تعزيز وسائل التنفيذ وتنشيط الشراكة العالمية من أجل تحقيق التنمية المستدامة."</a:t>
            </a:r>
            <a:endParaRPr lang="de-DE" sz="2000" dirty="0"/>
          </a:p>
        </p:txBody>
      </p:sp>
    </p:spTree>
    <p:extLst>
      <p:ext uri="{BB962C8B-B14F-4D97-AF65-F5344CB8AC3E}">
        <p14:creationId xmlns:p14="http://schemas.microsoft.com/office/powerpoint/2010/main" val="14354471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normAutofit/>
          </a:bodyPr>
          <a:lstStyle/>
          <a:p>
            <a:pPr algn="ctr" rtl="1"/>
            <a:r>
              <a:rPr lang="ar-SA" sz="3200" b="1" dirty="0">
                <a:latin typeface="+mn-lt"/>
              </a:rPr>
              <a:t>ن</a:t>
            </a:r>
            <a:r>
              <a:rPr lang="ar-SA" sz="3200" b="1" dirty="0"/>
              <a:t>موذج "كعكة الزفاف" عند </a:t>
            </a:r>
            <a:r>
              <a:rPr lang="ar-SA" sz="3200" b="1" dirty="0" err="1"/>
              <a:t>روكستروم</a:t>
            </a:r>
            <a:r>
              <a:rPr lang="ar-SA" sz="3200" b="1" dirty="0"/>
              <a:t> </a:t>
            </a:r>
            <a:r>
              <a:rPr lang="ar-SA" sz="3200" b="1" dirty="0" err="1"/>
              <a:t>وسوخديف</a:t>
            </a:r>
            <a:r>
              <a:rPr lang="ar-SA" sz="3200" b="1" dirty="0"/>
              <a:t> (2016)</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21</a:t>
            </a:fld>
            <a:endParaRPr lang="de-DE"/>
          </a:p>
        </p:txBody>
      </p:sp>
      <p:pic>
        <p:nvPicPr>
          <p:cNvPr id="5" name="Grafik 4"/>
          <p:cNvPicPr>
            <a:picLocks noChangeAspect="1"/>
          </p:cNvPicPr>
          <p:nvPr/>
        </p:nvPicPr>
        <p:blipFill>
          <a:blip r:embed="rId2"/>
          <a:stretch>
            <a:fillRect/>
          </a:stretch>
        </p:blipFill>
        <p:spPr>
          <a:xfrm>
            <a:off x="1965960" y="1491237"/>
            <a:ext cx="6707777" cy="4770561"/>
          </a:xfrm>
          <a:prstGeom prst="rect">
            <a:avLst/>
          </a:prstGeom>
        </p:spPr>
      </p:pic>
      <p:sp>
        <p:nvSpPr>
          <p:cNvPr id="2" name="Textfeld 1"/>
          <p:cNvSpPr txBox="1"/>
          <p:nvPr/>
        </p:nvSpPr>
        <p:spPr>
          <a:xfrm>
            <a:off x="3995598" y="6261798"/>
            <a:ext cx="4139275" cy="461665"/>
          </a:xfrm>
          <a:prstGeom prst="rect">
            <a:avLst/>
          </a:prstGeom>
          <a:noFill/>
        </p:spPr>
        <p:txBody>
          <a:bodyPr wrap="none" rtlCol="0">
            <a:spAutoFit/>
          </a:bodyPr>
          <a:lstStyle/>
          <a:p>
            <a:r>
              <a:rPr lang="de-DE" sz="1200" dirty="0"/>
              <a:t>https://www.stockholmresilience.org/research/research-news/</a:t>
            </a:r>
          </a:p>
          <a:p>
            <a:r>
              <a:rPr lang="de-DE" sz="1200" dirty="0"/>
              <a:t>2016-06-14-the-sdgs-wedding-cake.html</a:t>
            </a:r>
          </a:p>
        </p:txBody>
      </p:sp>
    </p:spTree>
    <p:extLst>
      <p:ext uri="{BB962C8B-B14F-4D97-AF65-F5344CB8AC3E}">
        <p14:creationId xmlns:p14="http://schemas.microsoft.com/office/powerpoint/2010/main" val="5216166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9729833" cy="1000125"/>
          </a:xfrm>
        </p:spPr>
        <p:txBody>
          <a:bodyPr/>
          <a:lstStyle/>
          <a:p>
            <a:pPr algn="ctr" rtl="1"/>
            <a:r>
              <a:rPr lang="ar-SA" sz="3200" b="1" dirty="0"/>
              <a:t>أهداف التنمية المستدامة (</a:t>
            </a:r>
            <a:r>
              <a:rPr lang="en-US" sz="3200" b="1" dirty="0"/>
              <a:t>SDGs</a:t>
            </a:r>
            <a:r>
              <a:rPr lang="ar-SA" sz="3200" b="1" dirty="0"/>
              <a:t>) ضمن أجندة 2030 (الأمم المتحدة، 2015)</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22</a:t>
            </a:fld>
            <a:endParaRPr lang="de-DE"/>
          </a:p>
        </p:txBody>
      </p:sp>
      <p:sp>
        <p:nvSpPr>
          <p:cNvPr id="2" name="Textfeld 1"/>
          <p:cNvSpPr txBox="1"/>
          <p:nvPr/>
        </p:nvSpPr>
        <p:spPr>
          <a:xfrm>
            <a:off x="443932" y="1571626"/>
            <a:ext cx="11398880" cy="2446824"/>
          </a:xfrm>
          <a:prstGeom prst="rect">
            <a:avLst/>
          </a:prstGeom>
          <a:noFill/>
        </p:spPr>
        <p:txBody>
          <a:bodyPr wrap="square" rtlCol="0">
            <a:spAutoFit/>
          </a:bodyPr>
          <a:lstStyle/>
          <a:p>
            <a:pPr fontAlgn="base"/>
            <a:endParaRPr lang="en-US" dirty="0"/>
          </a:p>
          <a:p>
            <a:pPr algn="r" rtl="1" fontAlgn="base"/>
            <a:r>
              <a:rPr lang="ar-SA" dirty="0"/>
              <a:t>اتفاقيّات إضافيّة في عام 2015:</a:t>
            </a:r>
            <a:endParaRPr lang="en-US" dirty="0"/>
          </a:p>
          <a:p>
            <a:pPr marL="742950" lvl="1" indent="-285750" algn="r" rtl="1" fontAlgn="base">
              <a:spcBef>
                <a:spcPts val="1800"/>
              </a:spcBef>
              <a:buFont typeface="Arial" panose="020B0604020202020204" pitchFamily="34" charset="0"/>
              <a:buChar char="•"/>
            </a:pPr>
            <a:r>
              <a:rPr lang="ar-SA" dirty="0"/>
              <a:t>إطار سنداي للحد من مخاطر الكوارث (مارس/آذار 2015)</a:t>
            </a:r>
            <a:endParaRPr lang="en-US" dirty="0"/>
          </a:p>
          <a:p>
            <a:pPr marL="742950" lvl="1" indent="-285750" algn="r" rtl="1" fontAlgn="base">
              <a:spcBef>
                <a:spcPts val="1800"/>
              </a:spcBef>
              <a:buFont typeface="Arial" panose="020B0604020202020204" pitchFamily="34" charset="0"/>
              <a:buChar char="•"/>
            </a:pPr>
            <a:r>
              <a:rPr lang="ar-SA" dirty="0"/>
              <a:t>خطة عمل أديس أبابا لتمويل التنمية (يوليو/تموز 2015)</a:t>
            </a:r>
            <a:endParaRPr lang="en-US" dirty="0"/>
          </a:p>
          <a:p>
            <a:pPr marL="742950" lvl="1" indent="-285750" algn="r" rtl="1" fontAlgn="base">
              <a:spcBef>
                <a:spcPts val="1800"/>
              </a:spcBef>
              <a:buFont typeface="Arial" panose="020B0604020202020204" pitchFamily="34" charset="0"/>
              <a:buChar char="•"/>
            </a:pPr>
            <a:r>
              <a:rPr lang="ar-SA" dirty="0"/>
              <a:t>اتفاق باريس بشأن تغير المناخ (ديسمبر/كانون أوّل 2015)</a:t>
            </a:r>
            <a:endParaRPr lang="en-US" dirty="0"/>
          </a:p>
          <a:p>
            <a:endParaRPr lang="de-DE" dirty="0"/>
          </a:p>
        </p:txBody>
      </p:sp>
    </p:spTree>
    <p:extLst>
      <p:ext uri="{BB962C8B-B14F-4D97-AF65-F5344CB8AC3E}">
        <p14:creationId xmlns:p14="http://schemas.microsoft.com/office/powerpoint/2010/main" val="3502930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نماذج التنمية المستدامة</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dirty="0">
                <a:solidFill>
                  <a:srgbClr val="025952"/>
                </a:solidFill>
              </a:rPr>
              <a:t>مفهوم الحدود الكوكبيّة</a:t>
            </a:r>
            <a:endParaRPr lang="de-DE" dirty="0">
              <a:solidFill>
                <a:srgbClr val="025952"/>
              </a:solidFill>
            </a:endParaRPr>
          </a:p>
        </p:txBody>
      </p:sp>
    </p:spTree>
    <p:extLst>
      <p:ext uri="{BB962C8B-B14F-4D97-AF65-F5344CB8AC3E}">
        <p14:creationId xmlns:p14="http://schemas.microsoft.com/office/powerpoint/2010/main" val="3887079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normAutofit/>
          </a:bodyPr>
          <a:lstStyle/>
          <a:p>
            <a:pPr algn="ctr" rtl="1"/>
            <a:r>
              <a:rPr lang="ar-SA" sz="3200" b="1" dirty="0">
                <a:latin typeface="+mn-lt"/>
              </a:rPr>
              <a:t>ت</a:t>
            </a:r>
            <a:r>
              <a:rPr lang="ar-SA" sz="3200" b="1" dirty="0"/>
              <a:t>طور نظام الأرض ضمن حدوده الكوكبية: الفكرة</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24</a:t>
            </a:fld>
            <a:endParaRPr lang="de-DE"/>
          </a:p>
        </p:txBody>
      </p:sp>
      <p:sp>
        <p:nvSpPr>
          <p:cNvPr id="2" name="Textfeld 1"/>
          <p:cNvSpPr txBox="1"/>
          <p:nvPr/>
        </p:nvSpPr>
        <p:spPr>
          <a:xfrm>
            <a:off x="661852" y="1942011"/>
            <a:ext cx="9263384" cy="2862322"/>
          </a:xfrm>
          <a:prstGeom prst="rect">
            <a:avLst/>
          </a:prstGeom>
          <a:noFill/>
        </p:spPr>
        <p:txBody>
          <a:bodyPr wrap="square" rtlCol="0">
            <a:spAutoFit/>
          </a:bodyPr>
          <a:lstStyle/>
          <a:p>
            <a:pPr marL="285750" indent="-285750" algn="r" rtl="1">
              <a:buFont typeface="Arial" panose="020B0604020202020204" pitchFamily="34" charset="0"/>
              <a:buChar char="•"/>
            </a:pPr>
            <a:r>
              <a:rPr lang="ar-SA" dirty="0"/>
              <a:t>يعرض مفهوم الحدود الكوكبية مجموعة من تسع حدود كوكبية يمكن للبشرية أن تواصل التطور والازدهار ضمنها لأجيال قادمة.</a:t>
            </a:r>
            <a:endParaRPr lang="en-US" dirty="0"/>
          </a:p>
          <a:p>
            <a:pPr marL="285750" indent="-285750" algn="r" rtl="1">
              <a:buFont typeface="Arial" panose="020B0604020202020204" pitchFamily="34" charset="0"/>
              <a:buChar char="•"/>
            </a:pPr>
            <a:r>
              <a:rPr lang="ar-SA" dirty="0"/>
              <a:t>وقد اقترح هذه الحدود لأول مرة مدير المركز السابق يوهان </a:t>
            </a:r>
            <a:r>
              <a:rPr lang="ar-SA" dirty="0" err="1"/>
              <a:t>روكستروم</a:t>
            </a:r>
            <a:r>
              <a:rPr lang="ar-SA" dirty="0"/>
              <a:t> ومجموعة من 28 عالِمًا دوليًا بارزًا عام 2009.</a:t>
            </a:r>
          </a:p>
          <a:p>
            <a:pPr marL="285750" indent="-285750" algn="r" rtl="1">
              <a:buFont typeface="Arial" panose="020B0604020202020204" pitchFamily="34" charset="0"/>
              <a:buChar char="•"/>
            </a:pPr>
            <a:r>
              <a:rPr lang="ar-SA" dirty="0"/>
              <a:t>ومنذ ذلك الحين، خضع هذا الإطار لعدة مراجعات.</a:t>
            </a:r>
            <a:endParaRPr lang="en-US" dirty="0"/>
          </a:p>
          <a:p>
            <a:pPr marL="285750" indent="-285750" algn="r" rtl="1">
              <a:buFont typeface="Arial" panose="020B0604020202020204" pitchFamily="34" charset="0"/>
              <a:buChar char="•"/>
            </a:pPr>
            <a:r>
              <a:rPr lang="ar-SA" dirty="0"/>
              <a:t>تشمل هذه الحدود:</a:t>
            </a:r>
            <a:endParaRPr lang="en-US" dirty="0"/>
          </a:p>
          <a:p>
            <a:pPr algn="r"/>
            <a:r>
              <a:rPr lang="ar-SA" dirty="0"/>
              <a:t>تغيّر المناخ، تحمّض المحيطات، استنفاد طبقة الأوزون في الغلاف الجوي العلوي، التدفقات </a:t>
            </a:r>
            <a:r>
              <a:rPr lang="ar-SA" dirty="0" err="1"/>
              <a:t>البيوجيوكيميائية</a:t>
            </a:r>
            <a:r>
              <a:rPr lang="ar-SA" dirty="0"/>
              <a:t> في دورتي النيتروجين والفوسفور، استخدام المياه العذبة على المستوى العالمي، تغيّرات نظم استخدام الأراضي، تآكل تكامل المحيط الحيوي، التلوث الكيميائي، والتحميل الجوي للجسيمات الدقيقة.</a:t>
            </a:r>
            <a:endParaRPr lang="en-US" dirty="0"/>
          </a:p>
          <a:p>
            <a:pPr marL="742950" lvl="1" indent="-285750">
              <a:buFont typeface="Arial" panose="020B0604020202020204" pitchFamily="34" charset="0"/>
              <a:buChar char="•"/>
            </a:pPr>
            <a:endParaRPr lang="en-US" dirty="0"/>
          </a:p>
          <a:p>
            <a:endParaRPr lang="de-DE" dirty="0"/>
          </a:p>
        </p:txBody>
      </p:sp>
      <p:sp>
        <p:nvSpPr>
          <p:cNvPr id="3" name="Textfeld 2"/>
          <p:cNvSpPr txBox="1"/>
          <p:nvPr/>
        </p:nvSpPr>
        <p:spPr>
          <a:xfrm>
            <a:off x="3389812" y="6356350"/>
            <a:ext cx="4838056" cy="276999"/>
          </a:xfrm>
          <a:prstGeom prst="rect">
            <a:avLst/>
          </a:prstGeom>
          <a:noFill/>
        </p:spPr>
        <p:txBody>
          <a:bodyPr wrap="none" rtlCol="0">
            <a:spAutoFit/>
          </a:bodyPr>
          <a:lstStyle/>
          <a:p>
            <a:r>
              <a:rPr lang="de-DE" sz="1200" dirty="0"/>
              <a:t>https://www.stockholmresilience.org/research/planetary-boundaries.html</a:t>
            </a:r>
          </a:p>
        </p:txBody>
      </p:sp>
    </p:spTree>
    <p:extLst>
      <p:ext uri="{BB962C8B-B14F-4D97-AF65-F5344CB8AC3E}">
        <p14:creationId xmlns:p14="http://schemas.microsoft.com/office/powerpoint/2010/main" val="34865188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normAutofit/>
          </a:bodyPr>
          <a:lstStyle/>
          <a:p>
            <a:pPr algn="ctr" rtl="1"/>
            <a:r>
              <a:rPr lang="ar-SA" sz="3200" b="1" dirty="0">
                <a:latin typeface="+mn-lt"/>
              </a:rPr>
              <a:t>ت</a:t>
            </a:r>
            <a:r>
              <a:rPr lang="ar-SA" sz="3200" b="1" dirty="0"/>
              <a:t>طور نظام الأرض ضمن حدوده الكوكبية: المعايير</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25</a:t>
            </a:fld>
            <a:endParaRPr lang="de-DE"/>
          </a:p>
        </p:txBody>
      </p:sp>
      <p:sp>
        <p:nvSpPr>
          <p:cNvPr id="2" name="Textfeld 1"/>
          <p:cNvSpPr txBox="1"/>
          <p:nvPr/>
        </p:nvSpPr>
        <p:spPr>
          <a:xfrm>
            <a:off x="661852" y="1942011"/>
            <a:ext cx="9263384" cy="4401205"/>
          </a:xfrm>
          <a:prstGeom prst="rect">
            <a:avLst/>
          </a:prstGeom>
          <a:noFill/>
        </p:spPr>
        <p:txBody>
          <a:bodyPr wrap="square" rtlCol="0">
            <a:spAutoFit/>
          </a:bodyPr>
          <a:lstStyle/>
          <a:p>
            <a:pPr algn="r" rtl="1"/>
            <a:r>
              <a:rPr lang="ar-SA" dirty="0"/>
              <a:t>المعايير:</a:t>
            </a:r>
            <a:endParaRPr lang="en-US" dirty="0"/>
          </a:p>
          <a:p>
            <a:pPr marL="285750" indent="-285750" algn="r" rtl="1">
              <a:buFont typeface="Arial" panose="020B0604020202020204" pitchFamily="34" charset="0"/>
              <a:buChar char="•"/>
            </a:pPr>
            <a:r>
              <a:rPr lang="ar-SA" sz="1600" dirty="0"/>
              <a:t>تغيّر المناخ (تركيز ثاني أكسيد الكربون في الغلاف الجوي أقل من 350 جزءًا في المليون و/أو تغيير إشعاعي لا يتجاوز +1 واط/متر مربع)</a:t>
            </a:r>
            <a:endParaRPr lang="en-US" sz="1600" dirty="0"/>
          </a:p>
          <a:p>
            <a:pPr marL="285750" indent="-285750" algn="r" rtl="1">
              <a:buFont typeface="Arial" panose="020B0604020202020204" pitchFamily="34" charset="0"/>
              <a:buChar char="•"/>
            </a:pPr>
            <a:r>
              <a:rPr lang="ar-SA" sz="1600" dirty="0"/>
              <a:t>تحمّض المحيطات (يجب أن تبقى حالة التشبع السطحية لمياه البحر فيما يتعلق </a:t>
            </a:r>
            <a:r>
              <a:rPr lang="ar-SA" sz="1600" dirty="0" err="1"/>
              <a:t>بالأراغونيت</a:t>
            </a:r>
            <a:r>
              <a:rPr lang="ar-SA" sz="1600" dirty="0"/>
              <a:t> عند ≥ 80% من المستويات السابقة للثورة الصناعية)</a:t>
            </a:r>
          </a:p>
          <a:p>
            <a:pPr marL="285750" indent="-285750" algn="r" rtl="1">
              <a:buFont typeface="Arial" panose="020B0604020202020204" pitchFamily="34" charset="0"/>
              <a:buChar char="•"/>
            </a:pPr>
            <a:r>
              <a:rPr lang="ar-SA" sz="1600" dirty="0"/>
              <a:t>استنفاد طبقة الأوزون في الغلاف الجوي العلوي (ألا يقل إجمالي الأوزون الجوي عن 95% من مستواه في ما قبل الثورة الصناعية، أي ما يعادل 290 وحدة </a:t>
            </a:r>
            <a:r>
              <a:rPr lang="ar-SA" sz="1600" dirty="0" err="1"/>
              <a:t>دوبسون</a:t>
            </a:r>
            <a:r>
              <a:rPr lang="ar-SA" sz="1600" dirty="0"/>
              <a:t>)</a:t>
            </a:r>
          </a:p>
          <a:p>
            <a:pPr marL="285750" indent="-285750" algn="r" rtl="1">
              <a:buFont typeface="Arial" panose="020B0604020202020204" pitchFamily="34" charset="0"/>
              <a:buChar char="•"/>
            </a:pPr>
            <a:r>
              <a:rPr lang="ar-SA" sz="1600" dirty="0"/>
              <a:t>التدفقات </a:t>
            </a:r>
            <a:r>
              <a:rPr lang="ar-SA" sz="1600" dirty="0" err="1"/>
              <a:t>البيوجيوكيميائية</a:t>
            </a:r>
            <a:r>
              <a:rPr lang="ar-SA" sz="1600" dirty="0"/>
              <a:t> في دورة النيتروجين (الحد من التثبيت الصناعي والزراعي للنيتروجين إلى 35 </a:t>
            </a:r>
            <a:r>
              <a:rPr lang="ar-SA" sz="1600" dirty="0" err="1"/>
              <a:t>تيراغرام</a:t>
            </a:r>
            <a:r>
              <a:rPr lang="ar-SA" sz="1600" dirty="0"/>
              <a:t> نيتروجين/سنة) ودورة الفوسفور (ألا يتجاوز التدفق السنوي للفوسفور إلى المحيطات عشرة أضعاف المعدل الطبيعي الناتج عن التجوية)</a:t>
            </a:r>
          </a:p>
          <a:p>
            <a:pPr marL="285750" indent="-285750" algn="r" rtl="1">
              <a:buFont typeface="Arial" panose="020B0604020202020204" pitchFamily="34" charset="0"/>
              <a:buChar char="•"/>
            </a:pPr>
            <a:r>
              <a:rPr lang="ar-SA" sz="1600" dirty="0"/>
              <a:t>استخدام المياه العذبة عالميًا (أقل من 4000 كيلومتر مكعب/سنة من الاستخدام الاستهلاكي لمياه الجريان السطحي)</a:t>
            </a:r>
          </a:p>
          <a:p>
            <a:pPr marL="285750" indent="-285750" algn="r" rtl="1">
              <a:buFont typeface="Arial" panose="020B0604020202020204" pitchFamily="34" charset="0"/>
              <a:buChar char="•"/>
            </a:pPr>
            <a:r>
              <a:rPr lang="ar-SA" sz="1600" dirty="0"/>
              <a:t>تغيّرات نظم استخدام الأراضي (ألا يتجاوز استخدام الأراضي للزراعة 15% من مساحة اليابسة غير المغطاة بالجليد)</a:t>
            </a:r>
          </a:p>
          <a:p>
            <a:pPr marL="285750" indent="-285750" algn="r" rtl="1">
              <a:buFont typeface="Arial" panose="020B0604020202020204" pitchFamily="34" charset="0"/>
              <a:buChar char="•"/>
            </a:pPr>
            <a:r>
              <a:rPr lang="ar-SA" sz="1600" dirty="0"/>
              <a:t>تآكل تكامل المحيط الحيوي (معدل فقدان التنوع البيولوجي السنوي أقل من 10 </a:t>
            </a:r>
            <a:r>
              <a:rPr lang="ar-SA" sz="1600" dirty="0" err="1"/>
              <a:t>انقراضات</a:t>
            </a:r>
            <a:r>
              <a:rPr lang="ar-SA" sz="1600" dirty="0"/>
              <a:t> لكل مليون نوع)</a:t>
            </a:r>
          </a:p>
          <a:p>
            <a:pPr marL="285750" indent="-285750" algn="r" rtl="1">
              <a:buFont typeface="Arial" panose="020B0604020202020204" pitchFamily="34" charset="0"/>
              <a:buChar char="•"/>
            </a:pPr>
            <a:r>
              <a:rPr lang="ar-SA" sz="1600" dirty="0"/>
              <a:t>التلوث الكيميائي (إدخال كيانات جديدة إلى البيئة)</a:t>
            </a:r>
          </a:p>
          <a:p>
            <a:pPr marL="285750" indent="-285750" algn="r" rtl="1">
              <a:buFont typeface="Arial" panose="020B0604020202020204" pitchFamily="34" charset="0"/>
              <a:buChar char="•"/>
            </a:pPr>
            <a:r>
              <a:rPr lang="ar-SA" sz="1600" dirty="0"/>
              <a:t>التحميل الجوي للجسيمات الدقيقة</a:t>
            </a:r>
            <a:endParaRPr lang="en-US" sz="1600"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endParaRPr lang="de-DE" dirty="0"/>
          </a:p>
        </p:txBody>
      </p:sp>
      <p:sp>
        <p:nvSpPr>
          <p:cNvPr id="3" name="Textfeld 2"/>
          <p:cNvSpPr txBox="1"/>
          <p:nvPr/>
        </p:nvSpPr>
        <p:spPr>
          <a:xfrm>
            <a:off x="3389812" y="6356350"/>
            <a:ext cx="3439211" cy="276999"/>
          </a:xfrm>
          <a:prstGeom prst="rect">
            <a:avLst/>
          </a:prstGeom>
          <a:noFill/>
        </p:spPr>
        <p:txBody>
          <a:bodyPr wrap="none" rtlCol="0">
            <a:spAutoFit/>
          </a:bodyPr>
          <a:lstStyle/>
          <a:p>
            <a:r>
              <a:rPr lang="de-DE" sz="1200" dirty="0"/>
              <a:t>https://en.wikipedia.org/wiki/Planetary_boundaries</a:t>
            </a:r>
          </a:p>
        </p:txBody>
      </p:sp>
    </p:spTree>
    <p:extLst>
      <p:ext uri="{BB962C8B-B14F-4D97-AF65-F5344CB8AC3E}">
        <p14:creationId xmlns:p14="http://schemas.microsoft.com/office/powerpoint/2010/main" val="20102155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normAutofit/>
          </a:bodyPr>
          <a:lstStyle/>
          <a:p>
            <a:pPr algn="ctr" rtl="1"/>
            <a:r>
              <a:rPr lang="ar-SA" sz="3200" b="1" dirty="0">
                <a:latin typeface="+mn-lt"/>
              </a:rPr>
              <a:t>حا</a:t>
            </a:r>
            <a:r>
              <a:rPr lang="ar-SA" sz="3200" b="1" dirty="0"/>
              <a:t>لة نظام الأرض ضمن حدوده الكوكبية لعام 2023: التطورات</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26</a:t>
            </a:fld>
            <a:endParaRPr lang="de-DE"/>
          </a:p>
        </p:txBody>
      </p:sp>
      <p:pic>
        <p:nvPicPr>
          <p:cNvPr id="1026" name="Picture 2" descr="https://www.stockholmresilience.org/images/18.50fb183518c629bf80190/1702465228221/Planetary%20boundaries%20over%20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3" y="1502052"/>
            <a:ext cx="11058463" cy="4744218"/>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352800" y="6469695"/>
            <a:ext cx="4838056" cy="276999"/>
          </a:xfrm>
          <a:prstGeom prst="rect">
            <a:avLst/>
          </a:prstGeom>
          <a:noFill/>
        </p:spPr>
        <p:txBody>
          <a:bodyPr wrap="none" rtlCol="0">
            <a:spAutoFit/>
          </a:bodyPr>
          <a:lstStyle/>
          <a:p>
            <a:r>
              <a:rPr lang="de-DE" sz="1200" dirty="0"/>
              <a:t>https://www.stockholmresilience.org/research/planetary-boundaries.html</a:t>
            </a:r>
          </a:p>
        </p:txBody>
      </p:sp>
    </p:spTree>
    <p:extLst>
      <p:ext uri="{BB962C8B-B14F-4D97-AF65-F5344CB8AC3E}">
        <p14:creationId xmlns:p14="http://schemas.microsoft.com/office/powerpoint/2010/main" val="25684375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normAutofit/>
          </a:bodyPr>
          <a:lstStyle/>
          <a:p>
            <a:pPr algn="ctr" rtl="1"/>
            <a:r>
              <a:rPr lang="ar-SA" sz="3200" b="1" dirty="0">
                <a:latin typeface="+mn-lt"/>
              </a:rPr>
              <a:t>ت</a:t>
            </a:r>
            <a:r>
              <a:rPr lang="ar-SA" sz="3200" b="1" dirty="0"/>
              <a:t>طور نظام الأرض ضمن حدوده الكوكبية: القرارات والنشاط البشري يمكن أن يُحدثا فرقًا!</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27</a:t>
            </a:fld>
            <a:endParaRPr lang="de-DE"/>
          </a:p>
        </p:txBody>
      </p:sp>
      <p:pic>
        <p:nvPicPr>
          <p:cNvPr id="6" name="Grafik 5"/>
          <p:cNvPicPr>
            <a:picLocks noChangeAspect="1"/>
          </p:cNvPicPr>
          <p:nvPr/>
        </p:nvPicPr>
        <p:blipFill>
          <a:blip r:embed="rId2"/>
          <a:stretch>
            <a:fillRect/>
          </a:stretch>
        </p:blipFill>
        <p:spPr>
          <a:xfrm>
            <a:off x="226422" y="2008595"/>
            <a:ext cx="10920549" cy="3834091"/>
          </a:xfrm>
          <a:prstGeom prst="rect">
            <a:avLst/>
          </a:prstGeom>
        </p:spPr>
      </p:pic>
      <p:sp>
        <p:nvSpPr>
          <p:cNvPr id="5" name="Pfeil nach unten 4"/>
          <p:cNvSpPr/>
          <p:nvPr/>
        </p:nvSpPr>
        <p:spPr>
          <a:xfrm>
            <a:off x="4162699" y="2952206"/>
            <a:ext cx="596536" cy="627015"/>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9" name="Pfeil nach unten 8"/>
          <p:cNvSpPr/>
          <p:nvPr/>
        </p:nvSpPr>
        <p:spPr>
          <a:xfrm>
            <a:off x="9636036" y="2952206"/>
            <a:ext cx="596536" cy="627015"/>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F77B7088-C040-4612-BE3E-5C089FF9348F}"/>
              </a:ext>
            </a:extLst>
          </p:cNvPr>
          <p:cNvSpPr txBox="1"/>
          <p:nvPr/>
        </p:nvSpPr>
        <p:spPr>
          <a:xfrm>
            <a:off x="1377214" y="5824834"/>
            <a:ext cx="8991308" cy="461665"/>
          </a:xfrm>
          <a:prstGeom prst="rect">
            <a:avLst/>
          </a:prstGeom>
          <a:noFill/>
        </p:spPr>
        <p:txBody>
          <a:bodyPr wrap="none" rtlCol="0">
            <a:spAutoFit/>
          </a:bodyPr>
          <a:lstStyle/>
          <a:p>
            <a:r>
              <a:rPr lang="de-DE" sz="1200" dirty="0"/>
              <a:t>Further </a:t>
            </a:r>
            <a:r>
              <a:rPr lang="de-DE" sz="1200" dirty="0" err="1"/>
              <a:t>reading</a:t>
            </a:r>
            <a:r>
              <a:rPr lang="de-DE" sz="1200" dirty="0"/>
              <a:t>: </a:t>
            </a:r>
            <a:r>
              <a:rPr lang="en-US" sz="1200" b="0" i="0" dirty="0">
                <a:solidFill>
                  <a:srgbClr val="222222"/>
                </a:solidFill>
                <a:effectLst/>
              </a:rPr>
              <a:t>Steffen, W., Richardson, K., </a:t>
            </a:r>
            <a:r>
              <a:rPr lang="en-US" sz="1200" b="0" i="0" dirty="0" err="1">
                <a:solidFill>
                  <a:srgbClr val="222222"/>
                </a:solidFill>
                <a:effectLst/>
              </a:rPr>
              <a:t>Rockström</a:t>
            </a:r>
            <a:r>
              <a:rPr lang="en-US" sz="1200" b="0" i="0" dirty="0">
                <a:solidFill>
                  <a:srgbClr val="222222"/>
                </a:solidFill>
                <a:effectLst/>
              </a:rPr>
              <a:t>, J., Cornell, S. E., Fetzer, I., Bennett, E. M., ... &amp; </a:t>
            </a:r>
            <a:r>
              <a:rPr lang="en-US" sz="1200" b="0" i="0" dirty="0" err="1">
                <a:solidFill>
                  <a:srgbClr val="222222"/>
                </a:solidFill>
                <a:effectLst/>
              </a:rPr>
              <a:t>Sörlin</a:t>
            </a:r>
            <a:r>
              <a:rPr lang="en-US" sz="1200" b="0" i="0" dirty="0">
                <a:solidFill>
                  <a:srgbClr val="222222"/>
                </a:solidFill>
                <a:effectLst/>
              </a:rPr>
              <a:t>, S. (2015). Planetary boundaries: </a:t>
            </a:r>
          </a:p>
          <a:p>
            <a:pPr algn="ctr"/>
            <a:r>
              <a:rPr lang="en-US" sz="1200" b="0" i="0" dirty="0">
                <a:solidFill>
                  <a:srgbClr val="222222"/>
                </a:solidFill>
                <a:effectLst/>
              </a:rPr>
              <a:t>Guiding human development on a changing planet. </a:t>
            </a:r>
            <a:r>
              <a:rPr lang="en-US" sz="1200" b="0" i="1" dirty="0">
                <a:solidFill>
                  <a:srgbClr val="222222"/>
                </a:solidFill>
                <a:effectLst/>
              </a:rPr>
              <a:t>science</a:t>
            </a:r>
            <a:r>
              <a:rPr lang="en-US" sz="1200" b="0" i="0" dirty="0">
                <a:solidFill>
                  <a:srgbClr val="222222"/>
                </a:solidFill>
                <a:effectLst/>
              </a:rPr>
              <a:t>, </a:t>
            </a:r>
            <a:r>
              <a:rPr lang="en-US" sz="1200" b="0" i="1" dirty="0">
                <a:solidFill>
                  <a:srgbClr val="222222"/>
                </a:solidFill>
                <a:effectLst/>
              </a:rPr>
              <a:t>347</a:t>
            </a:r>
            <a:r>
              <a:rPr lang="en-US" sz="1200" b="0" i="0" dirty="0">
                <a:solidFill>
                  <a:srgbClr val="222222"/>
                </a:solidFill>
                <a:effectLst/>
              </a:rPr>
              <a:t>(6223), 1259855.</a:t>
            </a:r>
            <a:endParaRPr lang="de-DE" sz="1200" dirty="0"/>
          </a:p>
        </p:txBody>
      </p:sp>
    </p:spTree>
    <p:extLst>
      <p:ext uri="{BB962C8B-B14F-4D97-AF65-F5344CB8AC3E}">
        <p14:creationId xmlns:p14="http://schemas.microsoft.com/office/powerpoint/2010/main" val="106323817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نماذج التنمية المستدامة</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dirty="0">
                <a:solidFill>
                  <a:srgbClr val="025952"/>
                </a:solidFill>
              </a:rPr>
              <a:t>العصر </a:t>
            </a:r>
            <a:r>
              <a:rPr lang="ar-SA" dirty="0" err="1">
                <a:solidFill>
                  <a:srgbClr val="025952"/>
                </a:solidFill>
              </a:rPr>
              <a:t>الأنثروبوسيني</a:t>
            </a:r>
            <a:r>
              <a:rPr lang="ar-SA" dirty="0">
                <a:solidFill>
                  <a:srgbClr val="025952"/>
                </a:solidFill>
              </a:rPr>
              <a:t> (عصر التأثير البشري)</a:t>
            </a:r>
            <a:endParaRPr lang="de-DE" dirty="0">
              <a:solidFill>
                <a:srgbClr val="025952"/>
              </a:solidFill>
            </a:endParaRPr>
          </a:p>
        </p:txBody>
      </p:sp>
    </p:spTree>
    <p:extLst>
      <p:ext uri="{BB962C8B-B14F-4D97-AF65-F5344CB8AC3E}">
        <p14:creationId xmlns:p14="http://schemas.microsoft.com/office/powerpoint/2010/main" val="1787231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normAutofit fontScale="90000"/>
          </a:bodyPr>
          <a:lstStyle/>
          <a:p>
            <a:pPr algn="ctr" rtl="1"/>
            <a:br>
              <a:rPr lang="ar-SA" sz="3200" b="1" dirty="0">
                <a:latin typeface="+mn-lt"/>
              </a:rPr>
            </a:br>
            <a:r>
              <a:rPr lang="ar-SA" sz="3200" b="1" dirty="0"/>
              <a:t>العصر </a:t>
            </a:r>
            <a:r>
              <a:rPr lang="ar-SA" sz="3200" b="1" dirty="0" err="1"/>
              <a:t>الأنثروبوسيني</a:t>
            </a:r>
            <a:r>
              <a:rPr lang="ar-SA" sz="3200" b="1" dirty="0"/>
              <a:t> (عصر التأثير البشري)</a:t>
            </a:r>
            <a:br>
              <a:rPr lang="de-DE" sz="3200" b="1" dirty="0"/>
            </a:b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29</a:t>
            </a:fld>
            <a:endParaRPr lang="de-DE"/>
          </a:p>
        </p:txBody>
      </p:sp>
      <p:pic>
        <p:nvPicPr>
          <p:cNvPr id="5" name="Grafik 4"/>
          <p:cNvPicPr>
            <a:picLocks noChangeAspect="1"/>
          </p:cNvPicPr>
          <p:nvPr/>
        </p:nvPicPr>
        <p:blipFill>
          <a:blip r:embed="rId2"/>
          <a:stretch>
            <a:fillRect/>
          </a:stretch>
        </p:blipFill>
        <p:spPr>
          <a:xfrm>
            <a:off x="1703512" y="1571626"/>
            <a:ext cx="8179073" cy="2658002"/>
          </a:xfrm>
          <a:prstGeom prst="rect">
            <a:avLst/>
          </a:prstGeom>
        </p:spPr>
      </p:pic>
      <p:pic>
        <p:nvPicPr>
          <p:cNvPr id="8" name="Grafik 7"/>
          <p:cNvPicPr>
            <a:picLocks noChangeAspect="1"/>
          </p:cNvPicPr>
          <p:nvPr/>
        </p:nvPicPr>
        <p:blipFill>
          <a:blip r:embed="rId3"/>
          <a:stretch>
            <a:fillRect/>
          </a:stretch>
        </p:blipFill>
        <p:spPr>
          <a:xfrm>
            <a:off x="4654411" y="4229628"/>
            <a:ext cx="2968903" cy="2006475"/>
          </a:xfrm>
          <a:prstGeom prst="rect">
            <a:avLst/>
          </a:prstGeom>
        </p:spPr>
      </p:pic>
      <p:sp>
        <p:nvSpPr>
          <p:cNvPr id="2" name="Textfeld 1"/>
          <p:cNvSpPr txBox="1"/>
          <p:nvPr/>
        </p:nvSpPr>
        <p:spPr>
          <a:xfrm>
            <a:off x="4153988" y="6444476"/>
            <a:ext cx="4450080" cy="276999"/>
          </a:xfrm>
          <a:prstGeom prst="rect">
            <a:avLst/>
          </a:prstGeom>
          <a:noFill/>
        </p:spPr>
        <p:txBody>
          <a:bodyPr wrap="square" rtlCol="0">
            <a:spAutoFit/>
          </a:bodyPr>
          <a:lstStyle/>
          <a:p>
            <a:r>
              <a:rPr lang="de-DE" sz="1200" dirty="0"/>
              <a:t>https://education.nationalgeographic.org/resource/anthropocene/</a:t>
            </a:r>
          </a:p>
        </p:txBody>
      </p:sp>
    </p:spTree>
    <p:extLst>
      <p:ext uri="{BB962C8B-B14F-4D97-AF65-F5344CB8AC3E}">
        <p14:creationId xmlns:p14="http://schemas.microsoft.com/office/powerpoint/2010/main" val="18641246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ar-SA" b="1" dirty="0">
                <a:latin typeface="+mn-lt"/>
              </a:rPr>
              <a:t>نظرة عامّة على المساق</a:t>
            </a:r>
            <a:endParaRPr lang="de-DE" b="1" dirty="0">
              <a:latin typeface="+mn-lt"/>
            </a:endParaRPr>
          </a:p>
        </p:txBody>
      </p:sp>
      <p:sp>
        <p:nvSpPr>
          <p:cNvPr id="3" name="Inhaltsplatzhalter 2"/>
          <p:cNvSpPr>
            <a:spLocks noGrp="1"/>
          </p:cNvSpPr>
          <p:nvPr>
            <p:ph idx="1"/>
          </p:nvPr>
        </p:nvSpPr>
        <p:spPr/>
        <p:txBody>
          <a:bodyPr>
            <a:normAutofit fontScale="85000" lnSpcReduction="20000"/>
          </a:bodyPr>
          <a:lstStyle/>
          <a:p>
            <a:pPr algn="r" rtl="1"/>
            <a:r>
              <a:rPr lang="ar-SA" dirty="0"/>
              <a:t>الاستدامة والمفاهيم الحديثة للتنمية المستدامة</a:t>
            </a:r>
            <a:endParaRPr lang="de-DE" dirty="0"/>
          </a:p>
          <a:p>
            <a:pPr algn="r" rtl="1"/>
            <a:r>
              <a:rPr lang="ar-SA" dirty="0"/>
              <a:t>النظريات والأسس التربوية للتعليم من أجل التنمية المستدامة (</a:t>
            </a:r>
            <a:r>
              <a:rPr lang="en-US" dirty="0"/>
              <a:t>ESD</a:t>
            </a:r>
            <a:r>
              <a:rPr lang="ar-SA" dirty="0"/>
              <a:t>)</a:t>
            </a:r>
            <a:endParaRPr lang="de-DE" dirty="0"/>
          </a:p>
          <a:p>
            <a:pPr algn="r" rtl="1"/>
            <a:r>
              <a:rPr lang="ar-SA" dirty="0"/>
              <a:t>الأنظمة والسياسات الوطنية المتعلقة بالتعليم من أجل التنمية المستدامة (</a:t>
            </a:r>
            <a:r>
              <a:rPr lang="en-US" dirty="0"/>
              <a:t>ESD</a:t>
            </a:r>
            <a:r>
              <a:rPr lang="ar-SA" dirty="0"/>
              <a:t>)</a:t>
            </a:r>
            <a:endParaRPr lang="en-US" dirty="0"/>
          </a:p>
          <a:p>
            <a:pPr algn="r" rtl="1"/>
            <a:r>
              <a:rPr lang="ar-SA" dirty="0"/>
              <a:t>دور الثقافة الإعلامية العلمية النقدية في التعليم من أجل التنمية المستدامة (</a:t>
            </a:r>
            <a:r>
              <a:rPr lang="en-US" dirty="0"/>
              <a:t>ESD</a:t>
            </a:r>
            <a:r>
              <a:rPr lang="ar-SA" dirty="0"/>
              <a:t>)</a:t>
            </a:r>
          </a:p>
          <a:p>
            <a:pPr algn="r" rtl="1"/>
            <a:r>
              <a:rPr lang="ar-SA" dirty="0"/>
              <a:t>أفضل الممارسات في التعليم من أجل التنمية المستدامة (</a:t>
            </a:r>
            <a:r>
              <a:rPr lang="en-US" dirty="0"/>
              <a:t>ESD</a:t>
            </a:r>
            <a:r>
              <a:rPr lang="ar-SA" dirty="0"/>
              <a:t>) من منظور دولي</a:t>
            </a:r>
          </a:p>
          <a:p>
            <a:pPr algn="r" rtl="1"/>
            <a:r>
              <a:rPr lang="ar-SA" dirty="0"/>
              <a:t>أفضل الممارسات في التعليم من أجل التنمية المستدامة (</a:t>
            </a:r>
            <a:r>
              <a:rPr lang="en-US" dirty="0"/>
              <a:t>ESD</a:t>
            </a:r>
            <a:r>
              <a:rPr lang="ar-SA" dirty="0"/>
              <a:t>) في دولتنا</a:t>
            </a:r>
          </a:p>
          <a:p>
            <a:pPr algn="r" rtl="1"/>
            <a:r>
              <a:rPr lang="ar-SA" dirty="0"/>
              <a:t>هياكل مبتكرة للتعليم من أجل التنمية المستدامة (</a:t>
            </a:r>
            <a:r>
              <a:rPr lang="en-US" dirty="0"/>
              <a:t>ESD</a:t>
            </a:r>
            <a:r>
              <a:rPr lang="ar-SA" dirty="0"/>
              <a:t>) بالتعاون مع شركاء غير رسميين وغير نظاميين</a:t>
            </a:r>
          </a:p>
          <a:p>
            <a:pPr algn="r" rtl="1"/>
            <a:r>
              <a:rPr lang="ar-SA" dirty="0"/>
              <a:t>الشبكات، والتشبيك، وشراكات المدارس كجزء من تطوير المدرسة</a:t>
            </a:r>
          </a:p>
          <a:p>
            <a:pPr algn="r" rtl="1"/>
            <a:r>
              <a:rPr lang="ar-SA" dirty="0"/>
              <a:t>مقدمة وتخطيط لمشاريع الطلاب</a:t>
            </a:r>
          </a:p>
          <a:p>
            <a:pPr algn="r" rtl="1"/>
            <a:r>
              <a:rPr lang="ar-SA" dirty="0"/>
              <a:t>تنفيذ مشاريع الطلاب</a:t>
            </a:r>
          </a:p>
          <a:p>
            <a:pPr algn="r" rtl="1"/>
            <a:r>
              <a:rPr lang="ar-SA" dirty="0"/>
              <a:t>العرض العلني والتأمل في مشاريع الطلاب والمساق</a:t>
            </a:r>
            <a:endParaRPr lang="en-US" dirty="0"/>
          </a:p>
        </p:txBody>
      </p:sp>
    </p:spTree>
    <p:extLst>
      <p:ext uri="{BB962C8B-B14F-4D97-AF65-F5344CB8AC3E}">
        <p14:creationId xmlns:p14="http://schemas.microsoft.com/office/powerpoint/2010/main" val="1186503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23830" y="571501"/>
            <a:ext cx="11267576" cy="1000125"/>
          </a:xfrm>
        </p:spPr>
        <p:txBody>
          <a:bodyPr>
            <a:normAutofit fontScale="90000"/>
          </a:bodyPr>
          <a:lstStyle/>
          <a:p>
            <a:pPr algn="ctr" rtl="1"/>
            <a:br>
              <a:rPr lang="ar-SA" sz="3200" b="1" dirty="0"/>
            </a:br>
            <a:r>
              <a:rPr lang="ar-SA" sz="3200" b="1" dirty="0"/>
              <a:t>العصر </a:t>
            </a:r>
            <a:r>
              <a:rPr lang="ar-SA" sz="3200" b="1" dirty="0" err="1"/>
              <a:t>الأنثروبوسيني</a:t>
            </a:r>
            <a:r>
              <a:rPr lang="ar-SA" sz="3200" b="1" dirty="0"/>
              <a:t> (عصر التأثير البشري)</a:t>
            </a:r>
            <a:br>
              <a:rPr lang="de-DE" sz="3200" b="1" dirty="0"/>
            </a:b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30</a:t>
            </a:fld>
            <a:endParaRPr lang="de-DE"/>
          </a:p>
        </p:txBody>
      </p:sp>
      <p:sp>
        <p:nvSpPr>
          <p:cNvPr id="2" name="Textfeld 1"/>
          <p:cNvSpPr txBox="1"/>
          <p:nvPr/>
        </p:nvSpPr>
        <p:spPr>
          <a:xfrm>
            <a:off x="4153988" y="6444476"/>
            <a:ext cx="4450080" cy="276999"/>
          </a:xfrm>
          <a:prstGeom prst="rect">
            <a:avLst/>
          </a:prstGeom>
          <a:noFill/>
        </p:spPr>
        <p:txBody>
          <a:bodyPr wrap="square" rtlCol="0">
            <a:spAutoFit/>
          </a:bodyPr>
          <a:lstStyle/>
          <a:p>
            <a:r>
              <a:rPr lang="de-DE" sz="1200" dirty="0"/>
              <a:t>https://education.nationalgeographic.org/resource/anthropocene/</a:t>
            </a:r>
          </a:p>
        </p:txBody>
      </p:sp>
      <p:sp>
        <p:nvSpPr>
          <p:cNvPr id="3" name="Textfeld 2"/>
          <p:cNvSpPr txBox="1"/>
          <p:nvPr/>
        </p:nvSpPr>
        <p:spPr>
          <a:xfrm>
            <a:off x="670561" y="1802674"/>
            <a:ext cx="11261028" cy="3970318"/>
          </a:xfrm>
          <a:prstGeom prst="rect">
            <a:avLst/>
          </a:prstGeom>
          <a:noFill/>
        </p:spPr>
        <p:txBody>
          <a:bodyPr wrap="square" rtlCol="0">
            <a:spAutoFit/>
          </a:bodyPr>
          <a:lstStyle/>
          <a:p>
            <a:pPr marL="285750" indent="-285750" algn="r" rtl="1">
              <a:buFont typeface="Arial" panose="020B0604020202020204" pitchFamily="34" charset="0"/>
              <a:buChar char="•"/>
            </a:pPr>
            <a:r>
              <a:rPr lang="ar-SA" dirty="0"/>
              <a:t>يُقسَّم تاريخ الأرض إلى سلسلة هرمية من وحدات زمنية أصغر تُعرف باسم السلم الزمني الجيولوجي.</a:t>
            </a:r>
          </a:p>
          <a:p>
            <a:pPr marL="285750" indent="-285750" algn="r" rtl="1">
              <a:buFont typeface="Arial" panose="020B0604020202020204" pitchFamily="34" charset="0"/>
              <a:buChar char="•"/>
            </a:pPr>
            <a:r>
              <a:rPr lang="ar-SA" dirty="0"/>
              <a:t>تُصنَّف هذه الوحدات بناءً على طبقات الصخور في الأرض، أو ما يُعرف بالطبقات الرسوبية، وعلى الأحافير الموجودة داخلها.</a:t>
            </a:r>
          </a:p>
          <a:p>
            <a:pPr marL="285750" indent="-285750" algn="r" rtl="1">
              <a:buFont typeface="Arial" panose="020B0604020202020204" pitchFamily="34" charset="0"/>
              <a:buChar char="•"/>
            </a:pPr>
            <a:r>
              <a:rPr lang="ar-SA" dirty="0"/>
              <a:t>الوحدة الزمنية الحالية تُعرف رسميًا باسم الهولوسين، وقد بدأت منذ حوالي 11,700 عام بعد انتهاء العصر الجليدي الأخير. أما العصر </a:t>
            </a:r>
            <a:r>
              <a:rPr lang="ar-SA" dirty="0" err="1"/>
              <a:t>الأنثروبوسيني</a:t>
            </a:r>
            <a:r>
              <a:rPr lang="ar-SA" dirty="0"/>
              <a:t> فهو وحدة غير رسمية في الزمن الجيولوجي، تُستخدم لوصف الفترة الأحدث في تاريخ الأرض، عندما بدأ النشاط البشري يُحدث تأثيرًا كبيرًا على مناخ الكوكب ونُظمه البيئية. مصطلح </a:t>
            </a:r>
            <a:r>
              <a:rPr lang="pt-PT" i="1" dirty="0"/>
              <a:t>Anthropocene</a:t>
            </a:r>
            <a:r>
              <a:rPr lang="pt-PT" dirty="0"/>
              <a:t> </a:t>
            </a:r>
            <a:r>
              <a:rPr lang="ar-SA" dirty="0"/>
              <a:t> مشتق من الكلمتين اليونانيتين: </a:t>
            </a:r>
            <a:r>
              <a:rPr lang="pt-PT" i="1" dirty="0"/>
              <a:t>anthropo</a:t>
            </a:r>
            <a:r>
              <a:rPr lang="ar-SA" dirty="0"/>
              <a:t> وتعني "الإنسان"، و</a:t>
            </a:r>
            <a:r>
              <a:rPr lang="pt-PT" i="1" dirty="0"/>
              <a:t>cene</a:t>
            </a:r>
            <a:r>
              <a:rPr lang="ar-SA" dirty="0"/>
              <a:t> وتعني "الجديد"، وقد صاغه وعمّمه العالِم البيولوجي يوجين </a:t>
            </a:r>
            <a:r>
              <a:rPr lang="ar-SA" dirty="0" err="1"/>
              <a:t>ستورمر</a:t>
            </a:r>
            <a:r>
              <a:rPr lang="ar-SA" dirty="0"/>
              <a:t>، والكيميائي بول </a:t>
            </a:r>
            <a:r>
              <a:rPr lang="ar-SA" dirty="0" err="1"/>
              <a:t>كروتزن</a:t>
            </a:r>
            <a:r>
              <a:rPr lang="ar-SA" dirty="0"/>
              <a:t> عام 2000.</a:t>
            </a:r>
          </a:p>
          <a:p>
            <a:pPr marL="285750" indent="-285750" algn="r" rtl="1">
              <a:buFont typeface="Arial" panose="020B0604020202020204" pitchFamily="34" charset="0"/>
              <a:buChar char="•"/>
            </a:pPr>
            <a:r>
              <a:rPr lang="ar-SA" dirty="0"/>
              <a:t>حتى الآن، لم يُعتمَد هذا المصطلح رسميًا من قبل </a:t>
            </a:r>
            <a:r>
              <a:rPr lang="ar-SA" b="1" dirty="0"/>
              <a:t>الاتحاد الدولي للعلوم الجيولوجية (</a:t>
            </a:r>
            <a:r>
              <a:rPr lang="pt-PT" b="1" dirty="0"/>
              <a:t>IUGS</a:t>
            </a:r>
            <a:r>
              <a:rPr lang="ar-SA" b="1" dirty="0"/>
              <a:t>)</a:t>
            </a:r>
            <a:r>
              <a:rPr lang="pt-PT" dirty="0"/>
              <a:t>، </a:t>
            </a:r>
            <a:r>
              <a:rPr lang="ar-SA" dirty="0"/>
              <a:t>وهو الهيئة الدولية المسؤولة عن تسمية وتحديد العصور الجيولوجية. السؤال الأساسي الذي يجب أن يُحسم قبل إعلان </a:t>
            </a:r>
            <a:r>
              <a:rPr lang="ar-SA" dirty="0" err="1"/>
              <a:t>الأنثروبوسين</a:t>
            </a:r>
            <a:r>
              <a:rPr lang="ar-SA" dirty="0"/>
              <a:t> كعصر جيولوجي رسمي هو: هل غيّر الإنسان نظام الأرض إلى درجة بات هذا التغيّر منعكسًا في طبقات الصخور؟</a:t>
            </a:r>
          </a:p>
          <a:p>
            <a:pPr marL="285750" indent="-285750" algn="r" rtl="1">
              <a:buFont typeface="Arial" panose="020B0604020202020204" pitchFamily="34" charset="0"/>
              <a:buChar char="•"/>
            </a:pPr>
            <a:r>
              <a:rPr lang="ar-SA" dirty="0"/>
              <a:t>أما من يعتقدون أن "</a:t>
            </a:r>
            <a:r>
              <a:rPr lang="ar-SA" dirty="0" err="1"/>
              <a:t>الأنثروبوسين</a:t>
            </a:r>
            <a:r>
              <a:rPr lang="ar-SA" dirty="0"/>
              <a:t>" يُمثل فعلًا عصرًا جيولوجيًا جديدًا، فتتمثل المسألة التالية في تحديد متى بدأ هذا العصر. إحدى الفرضيات الشائعة تقترح أن بدايته كانت مع الثورة الصناعية في القرن التاسع عشر، حين أصبح للنشاط البشري تأثير كبير على تراكيز الكربون والميثان في الغلاف الجوي. بينما يرى آخرون أن البداية يجب أن تكون عام 1945، عند إجراء أول اختبار نووي وإلقاء القنابل الذرية على مدينتي هيروشيما </a:t>
            </a:r>
            <a:r>
              <a:rPr lang="ar-SA" dirty="0" err="1"/>
              <a:t>وناغازاكي</a:t>
            </a:r>
            <a:r>
              <a:rPr lang="ar-SA" dirty="0"/>
              <a:t> في اليابان، حيث ظهرت آثار الجسيمات المشعة الناتجة في عينات التربة حول العالم.</a:t>
            </a:r>
            <a:endParaRPr lang="en-US" dirty="0"/>
          </a:p>
          <a:p>
            <a:endParaRPr lang="de-DE" dirty="0"/>
          </a:p>
        </p:txBody>
      </p:sp>
    </p:spTree>
    <p:extLst>
      <p:ext uri="{BB962C8B-B14F-4D97-AF65-F5344CB8AC3E}">
        <p14:creationId xmlns:p14="http://schemas.microsoft.com/office/powerpoint/2010/main" val="26738948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نماذج التنمية المستدامة</a:t>
            </a:r>
            <a:br>
              <a:rPr lang="de-DE" b="1" dirty="0">
                <a:solidFill>
                  <a:srgbClr val="025952"/>
                </a:solidFill>
                <a:latin typeface="+mn-lt"/>
              </a:rPr>
            </a:br>
            <a:endParaRPr lang="de-DE" b="1" dirty="0">
              <a:solidFill>
                <a:srgbClr val="025952"/>
              </a:solidFill>
              <a:latin typeface="+mn-lt"/>
            </a:endParaRPr>
          </a:p>
        </p:txBody>
      </p:sp>
      <p:sp>
        <p:nvSpPr>
          <p:cNvPr id="3" name="Untertitel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dirty="0">
                <a:solidFill>
                  <a:srgbClr val="025952"/>
                </a:solidFill>
              </a:rPr>
              <a:t>التعامل مع المواد الخام الحرجة (من منظور أوروبي)</a:t>
            </a:r>
            <a:endParaRPr lang="de-DE" dirty="0">
              <a:solidFill>
                <a:srgbClr val="025952"/>
              </a:solidFill>
            </a:endParaRPr>
          </a:p>
        </p:txBody>
      </p:sp>
    </p:spTree>
    <p:extLst>
      <p:ext uri="{BB962C8B-B14F-4D97-AF65-F5344CB8AC3E}">
        <p14:creationId xmlns:p14="http://schemas.microsoft.com/office/powerpoint/2010/main" val="18932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1959006" y="703389"/>
            <a:ext cx="8229600" cy="1000125"/>
          </a:xfrm>
        </p:spPr>
        <p:txBody>
          <a:bodyPr>
            <a:normAutofit/>
          </a:bodyPr>
          <a:lstStyle/>
          <a:p>
            <a:pPr algn="ctr" rtl="1"/>
            <a:r>
              <a:rPr lang="ar-SA" sz="3200" b="1" dirty="0">
                <a:latin typeface="+mn-lt"/>
              </a:rPr>
              <a:t>ح</a:t>
            </a:r>
            <a:r>
              <a:rPr lang="ar-SA" sz="3200" b="1" dirty="0"/>
              <a:t>اجة الاتحاد الأوروبي إلى المواد الخام الحرجة</a:t>
            </a:r>
            <a:endParaRPr lang="en-US" sz="3200" b="1" dirty="0">
              <a:latin typeface="+mn-lt"/>
            </a:endParaRPr>
          </a:p>
        </p:txBody>
      </p:sp>
      <p:sp>
        <p:nvSpPr>
          <p:cNvPr id="3" name="Textfeld 2"/>
          <p:cNvSpPr txBox="1"/>
          <p:nvPr/>
        </p:nvSpPr>
        <p:spPr>
          <a:xfrm>
            <a:off x="644435" y="1959429"/>
            <a:ext cx="10858743" cy="1569660"/>
          </a:xfrm>
          <a:prstGeom prst="rect">
            <a:avLst/>
          </a:prstGeom>
          <a:noFill/>
        </p:spPr>
        <p:txBody>
          <a:bodyPr wrap="square" rtlCol="0">
            <a:spAutoFit/>
          </a:bodyPr>
          <a:lstStyle/>
          <a:p>
            <a:pPr algn="r" rtl="1"/>
            <a:r>
              <a:rPr lang="ar-SA" sz="2400" dirty="0"/>
              <a:t>التعريف:</a:t>
            </a:r>
            <a:endParaRPr lang="de-DE" sz="2400" dirty="0"/>
          </a:p>
          <a:p>
            <a:endParaRPr lang="de-DE" sz="2400" dirty="0"/>
          </a:p>
          <a:p>
            <a:pPr algn="r" rtl="1"/>
            <a:r>
              <a:rPr lang="ar-SA" sz="2400" dirty="0"/>
              <a:t>المواد الخام الحرجة (</a:t>
            </a:r>
            <a:r>
              <a:rPr lang="en-US" sz="2400" dirty="0"/>
              <a:t>CRMs</a:t>
            </a:r>
            <a:r>
              <a:rPr lang="ar-SA" sz="2400" dirty="0"/>
              <a:t>) هي تلك المواد الخام التي تُعد ذات أهمية اقتصادية واستراتيجية بالنسبة لاقتصاد الاتحاد الأوروبي، لكنها ترتبط بمخاطر عالية من حيث تأمين الإمدادات. </a:t>
            </a:r>
            <a:endParaRPr lang="de-DE" sz="2400" dirty="0"/>
          </a:p>
        </p:txBody>
      </p:sp>
      <p:sp>
        <p:nvSpPr>
          <p:cNvPr id="4" name="Textfeld 3"/>
          <p:cNvSpPr txBox="1"/>
          <p:nvPr/>
        </p:nvSpPr>
        <p:spPr>
          <a:xfrm>
            <a:off x="1132114" y="6392091"/>
            <a:ext cx="7444859" cy="276999"/>
          </a:xfrm>
          <a:prstGeom prst="rect">
            <a:avLst/>
          </a:prstGeom>
          <a:noFill/>
        </p:spPr>
        <p:txBody>
          <a:bodyPr wrap="none" rtlCol="0">
            <a:spAutoFit/>
          </a:bodyPr>
          <a:lstStyle/>
          <a:p>
            <a:r>
              <a:rPr lang="de-DE" sz="1200" dirty="0"/>
              <a:t>https://single-market-economy.ec.europa.eu/sectors/raw-materials/areas-specific-interest/critical-raw-materials_en</a:t>
            </a:r>
          </a:p>
        </p:txBody>
      </p:sp>
    </p:spTree>
    <p:extLst>
      <p:ext uri="{BB962C8B-B14F-4D97-AF65-F5344CB8AC3E}">
        <p14:creationId xmlns:p14="http://schemas.microsoft.com/office/powerpoint/2010/main" val="272243160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2746875" y="556740"/>
            <a:ext cx="8229600" cy="1000125"/>
          </a:xfrm>
        </p:spPr>
        <p:txBody>
          <a:bodyPr>
            <a:normAutofit/>
          </a:bodyPr>
          <a:lstStyle/>
          <a:p>
            <a:r>
              <a:rPr lang="en-US" sz="3200" b="1" dirty="0">
                <a:latin typeface="+mn-lt"/>
              </a:rPr>
              <a:t>The EU need for critical raw materials</a:t>
            </a:r>
          </a:p>
        </p:txBody>
      </p:sp>
      <p:pic>
        <p:nvPicPr>
          <p:cNvPr id="2" name="Grafik 1"/>
          <p:cNvPicPr>
            <a:picLocks noChangeAspect="1"/>
          </p:cNvPicPr>
          <p:nvPr/>
        </p:nvPicPr>
        <p:blipFill>
          <a:blip r:embed="rId2"/>
          <a:stretch>
            <a:fillRect/>
          </a:stretch>
        </p:blipFill>
        <p:spPr>
          <a:xfrm>
            <a:off x="1476817" y="1713619"/>
            <a:ext cx="8593431" cy="4400475"/>
          </a:xfrm>
          <a:prstGeom prst="rect">
            <a:avLst/>
          </a:prstGeom>
        </p:spPr>
      </p:pic>
      <p:sp>
        <p:nvSpPr>
          <p:cNvPr id="4" name="Textfeld 3"/>
          <p:cNvSpPr txBox="1"/>
          <p:nvPr/>
        </p:nvSpPr>
        <p:spPr>
          <a:xfrm>
            <a:off x="1132114" y="6392091"/>
            <a:ext cx="7444859" cy="276999"/>
          </a:xfrm>
          <a:prstGeom prst="rect">
            <a:avLst/>
          </a:prstGeom>
          <a:noFill/>
        </p:spPr>
        <p:txBody>
          <a:bodyPr wrap="none" rtlCol="0">
            <a:spAutoFit/>
          </a:bodyPr>
          <a:lstStyle/>
          <a:p>
            <a:r>
              <a:rPr lang="de-DE" sz="1200" dirty="0"/>
              <a:t>https://single-market-economy.ec.europa.eu/sectors/raw-materials/areas-specific-interest/critical-raw-materials_en</a:t>
            </a:r>
          </a:p>
        </p:txBody>
      </p:sp>
      <p:sp>
        <p:nvSpPr>
          <p:cNvPr id="3" name="Textfeld 2"/>
          <p:cNvSpPr txBox="1"/>
          <p:nvPr/>
        </p:nvSpPr>
        <p:spPr>
          <a:xfrm>
            <a:off x="4208303" y="1265910"/>
            <a:ext cx="3775393" cy="369332"/>
          </a:xfrm>
          <a:prstGeom prst="rect">
            <a:avLst/>
          </a:prstGeom>
          <a:noFill/>
        </p:spPr>
        <p:txBody>
          <a:bodyPr wrap="none" rtlCol="0">
            <a:spAutoFit/>
          </a:bodyPr>
          <a:lstStyle/>
          <a:p>
            <a:pPr algn="r" rtl="1"/>
            <a:r>
              <a:rPr lang="ar-SA" dirty="0"/>
              <a:t>اعتماد الاتحاد الأوروبي على مورّدي المواد الخام</a:t>
            </a:r>
            <a:endParaRPr lang="de-DE" dirty="0"/>
          </a:p>
        </p:txBody>
      </p:sp>
    </p:spTree>
    <p:extLst>
      <p:ext uri="{BB962C8B-B14F-4D97-AF65-F5344CB8AC3E}">
        <p14:creationId xmlns:p14="http://schemas.microsoft.com/office/powerpoint/2010/main" val="3539973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919537" y="1726618"/>
            <a:ext cx="8086353" cy="4154984"/>
          </a:xfrm>
          <a:prstGeom prst="rect">
            <a:avLst/>
          </a:prstGeom>
          <a:noFill/>
        </p:spPr>
        <p:txBody>
          <a:bodyPr wrap="square" rtlCol="0">
            <a:spAutoFit/>
          </a:bodyPr>
          <a:lstStyle/>
          <a:p>
            <a:pPr marL="342900" indent="-342900" algn="r" rtl="1">
              <a:buFontTx/>
              <a:buChar char="-"/>
            </a:pPr>
            <a:r>
              <a:rPr lang="ar-SA" sz="2400" dirty="0"/>
              <a:t>تقرير يُصدره الاتحاد الأوروبي كل ثلاث سنوات منذ عام 2011</a:t>
            </a:r>
            <a:endParaRPr lang="de-DE" sz="2400" dirty="0"/>
          </a:p>
          <a:p>
            <a:pPr marL="342900" indent="-342900">
              <a:buFontTx/>
              <a:buChar char="-"/>
            </a:pPr>
            <a:endParaRPr lang="de-DE" sz="2400" dirty="0"/>
          </a:p>
          <a:p>
            <a:pPr marL="342900" indent="-342900" algn="r" rtl="1">
              <a:buFontTx/>
              <a:buChar char="-"/>
            </a:pPr>
            <a:r>
              <a:rPr lang="ar-SA" sz="2400" dirty="0"/>
              <a:t>يتضمن تحليلًا للمواد الخام التي تكتسي أهمية اقتصادية عالية وفي الوقت نفسه تُعد عرضة لمخاطر في التوريد</a:t>
            </a:r>
          </a:p>
          <a:p>
            <a:pPr algn="r" rtl="1"/>
            <a:endParaRPr lang="de-DE" sz="2400" dirty="0"/>
          </a:p>
          <a:p>
            <a:pPr marL="342900" indent="-342900">
              <a:buFontTx/>
              <a:buChar char="-"/>
            </a:pPr>
            <a:endParaRPr lang="de-DE" sz="2400" dirty="0"/>
          </a:p>
          <a:p>
            <a:pPr marL="342900" indent="-342900" algn="r" rtl="1">
              <a:buFontTx/>
              <a:buChar char="-"/>
            </a:pPr>
            <a:r>
              <a:rPr lang="ar-SA" sz="2400" dirty="0"/>
              <a:t>2011: 14 مادة أو مجموعة مواد</a:t>
            </a:r>
          </a:p>
          <a:p>
            <a:pPr marL="342900" indent="-342900" algn="r" rtl="1">
              <a:buFontTx/>
              <a:buChar char="-"/>
            </a:pPr>
            <a:r>
              <a:rPr lang="ar-SA" sz="2400" dirty="0"/>
              <a:t>2014: 20 مادة أو مجموعة مواد</a:t>
            </a:r>
          </a:p>
          <a:p>
            <a:pPr marL="342900" indent="-342900" algn="r" rtl="1">
              <a:buFontTx/>
              <a:buChar char="-"/>
            </a:pPr>
            <a:r>
              <a:rPr lang="ar-SA" sz="2400" dirty="0"/>
              <a:t>2017: 27 مادة أو مجموعة مواد</a:t>
            </a:r>
          </a:p>
          <a:p>
            <a:pPr marL="342900" indent="-342900" algn="r" rtl="1">
              <a:buFontTx/>
              <a:buChar char="-"/>
            </a:pPr>
            <a:r>
              <a:rPr lang="ar-SA" sz="2400" dirty="0"/>
              <a:t>2020: 30 مادة أو مجموعة مواد تشمل أكثر من 40 مادة منفردة</a:t>
            </a:r>
            <a:br>
              <a:rPr lang="ar-SA" sz="2400" dirty="0"/>
            </a:br>
            <a:endParaRPr lang="de-DE" sz="2400" dirty="0"/>
          </a:p>
        </p:txBody>
      </p:sp>
      <p:sp>
        <p:nvSpPr>
          <p:cNvPr id="5" name="Titel 1"/>
          <p:cNvSpPr>
            <a:spLocks noGrp="1"/>
          </p:cNvSpPr>
          <p:nvPr>
            <p:ph type="title"/>
          </p:nvPr>
        </p:nvSpPr>
        <p:spPr>
          <a:xfrm>
            <a:off x="1132114" y="643004"/>
            <a:ext cx="8229600" cy="1000125"/>
          </a:xfrm>
        </p:spPr>
        <p:txBody>
          <a:bodyPr>
            <a:normAutofit/>
          </a:bodyPr>
          <a:lstStyle/>
          <a:p>
            <a:pPr algn="r" rtl="1"/>
            <a:r>
              <a:rPr lang="ar-SA" sz="3200" b="1" dirty="0"/>
              <a:t>حاجة الاتحاد الأوروبي إلى المواد الخام الحرجة</a:t>
            </a:r>
            <a:endParaRPr lang="en-US" sz="3200" b="1" dirty="0">
              <a:latin typeface="+mn-lt"/>
            </a:endParaRPr>
          </a:p>
        </p:txBody>
      </p:sp>
      <p:sp>
        <p:nvSpPr>
          <p:cNvPr id="7" name="Textfeld 6"/>
          <p:cNvSpPr txBox="1"/>
          <p:nvPr/>
        </p:nvSpPr>
        <p:spPr>
          <a:xfrm>
            <a:off x="1132114" y="6392091"/>
            <a:ext cx="7444859" cy="276999"/>
          </a:xfrm>
          <a:prstGeom prst="rect">
            <a:avLst/>
          </a:prstGeom>
          <a:noFill/>
        </p:spPr>
        <p:txBody>
          <a:bodyPr wrap="none" rtlCol="0">
            <a:spAutoFit/>
          </a:bodyPr>
          <a:lstStyle/>
          <a:p>
            <a:r>
              <a:rPr lang="de-DE" sz="1200" dirty="0"/>
              <a:t>https://single-market-economy.ec.europa.eu/sectors/raw-materials/areas-specific-interest/critical-raw-materials_en</a:t>
            </a:r>
          </a:p>
        </p:txBody>
      </p:sp>
    </p:spTree>
    <p:extLst>
      <p:ext uri="{BB962C8B-B14F-4D97-AF65-F5344CB8AC3E}">
        <p14:creationId xmlns:p14="http://schemas.microsoft.com/office/powerpoint/2010/main" val="1153070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w Materials Information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364" y="1131113"/>
            <a:ext cx="7632848" cy="522486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a:xfrm>
            <a:off x="1086612" y="435970"/>
            <a:ext cx="8229600" cy="1000125"/>
          </a:xfrm>
        </p:spPr>
        <p:txBody>
          <a:bodyPr>
            <a:normAutofit/>
          </a:bodyPr>
          <a:lstStyle/>
          <a:p>
            <a:pPr algn="r" rtl="1"/>
            <a:r>
              <a:rPr lang="ar-SA" sz="3200" b="1" dirty="0"/>
              <a:t>حاجة الاتحاد الأوروبي إلى المواد الخام الحرجة</a:t>
            </a:r>
            <a:endParaRPr lang="en-US" sz="3200" b="1" dirty="0">
              <a:latin typeface="+mn-lt"/>
            </a:endParaRPr>
          </a:p>
        </p:txBody>
      </p:sp>
      <p:sp>
        <p:nvSpPr>
          <p:cNvPr id="6" name="Textfeld 5"/>
          <p:cNvSpPr txBox="1"/>
          <p:nvPr/>
        </p:nvSpPr>
        <p:spPr>
          <a:xfrm>
            <a:off x="1132114" y="6392091"/>
            <a:ext cx="7444859" cy="276999"/>
          </a:xfrm>
          <a:prstGeom prst="rect">
            <a:avLst/>
          </a:prstGeom>
          <a:noFill/>
        </p:spPr>
        <p:txBody>
          <a:bodyPr wrap="none" rtlCol="0">
            <a:spAutoFit/>
          </a:bodyPr>
          <a:lstStyle/>
          <a:p>
            <a:r>
              <a:rPr lang="de-DE" sz="1200" dirty="0"/>
              <a:t>https://single-market-economy.ec.europa.eu/sectors/raw-materials/areas-specific-interest/critical-raw-materials_en</a:t>
            </a:r>
          </a:p>
        </p:txBody>
      </p:sp>
    </p:spTree>
    <p:extLst>
      <p:ext uri="{BB962C8B-B14F-4D97-AF65-F5344CB8AC3E}">
        <p14:creationId xmlns:p14="http://schemas.microsoft.com/office/powerpoint/2010/main" val="39717783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بحث في السياسات الوطنيّة</a:t>
            </a:r>
            <a:endParaRPr lang="de-DE" b="1" dirty="0">
              <a:solidFill>
                <a:srgbClr val="025952"/>
              </a:solidFill>
              <a:latin typeface="+mn-lt"/>
            </a:endParaRPr>
          </a:p>
        </p:txBody>
      </p:sp>
    </p:spTree>
    <p:extLst>
      <p:ext uri="{BB962C8B-B14F-4D97-AF65-F5344CB8AC3E}">
        <p14:creationId xmlns:p14="http://schemas.microsoft.com/office/powerpoint/2010/main" val="2021814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rtl="1"/>
            <a:r>
              <a:rPr lang="ar-SA" b="1" dirty="0">
                <a:solidFill>
                  <a:srgbClr val="FF0000"/>
                </a:solidFill>
                <a:latin typeface="+mn-lt"/>
              </a:rPr>
              <a:t>ابحث في الإنترنت عن الإرث السياسي الوطني المتعلق بالتنمية المستدامة وتنفيذ أهداف التنمية المستدامة (</a:t>
            </a:r>
            <a:r>
              <a:rPr lang="en-US" b="1" dirty="0">
                <a:solidFill>
                  <a:srgbClr val="FF0000"/>
                </a:solidFill>
                <a:latin typeface="+mn-lt"/>
              </a:rPr>
              <a:t>SDGs</a:t>
            </a:r>
            <a:r>
              <a:rPr lang="ar-SA" b="1" dirty="0">
                <a:solidFill>
                  <a:srgbClr val="FF0000"/>
                </a:solidFill>
                <a:latin typeface="+mn-lt"/>
              </a:rPr>
              <a:t>)</a:t>
            </a:r>
            <a:br>
              <a:rPr lang="de-DE" b="1" dirty="0">
                <a:solidFill>
                  <a:srgbClr val="025952"/>
                </a:solidFill>
                <a:latin typeface="+mn-lt"/>
              </a:rPr>
            </a:br>
            <a:br>
              <a:rPr lang="de-DE" b="1" dirty="0">
                <a:solidFill>
                  <a:srgbClr val="025952"/>
                </a:solidFill>
                <a:latin typeface="+mn-lt"/>
              </a:rPr>
            </a:br>
            <a:br>
              <a:rPr lang="de-DE" sz="2200" b="1" dirty="0">
                <a:latin typeface="+mn-lt"/>
              </a:rPr>
            </a:br>
            <a:r>
              <a:rPr lang="ar-SA" sz="2400" b="1" dirty="0"/>
              <a:t>يُقترح جمع ومناقشة نتائج الطلاب من خلال منصة </a:t>
            </a:r>
            <a:r>
              <a:rPr lang="pt-PT" sz="2400" b="1" dirty="0"/>
              <a:t>Padlet</a:t>
            </a:r>
            <a:r>
              <a:rPr lang="ar-SA" sz="2400" b="1" dirty="0"/>
              <a:t> ضمن مواضيع محددة مسبقًا</a:t>
            </a:r>
            <a:r>
              <a:rPr lang="en-US" sz="2400" b="1" dirty="0"/>
              <a:t> (</a:t>
            </a:r>
            <a:r>
              <a:rPr lang="pt-PT" sz="2400" b="1" dirty="0">
                <a:hlinkClick r:id="rId2"/>
              </a:rPr>
              <a:t>https://padlet.com/</a:t>
            </a:r>
            <a:r>
              <a:rPr lang="en-US" sz="2400" b="1" dirty="0"/>
              <a:t>)</a:t>
            </a:r>
            <a:r>
              <a:rPr lang="pt-PT" sz="2400" b="1" dirty="0"/>
              <a:t> </a:t>
            </a:r>
            <a:r>
              <a:rPr lang="ar-SA" sz="2400" b="1" dirty="0"/>
              <a:t>أو باستخدام أداة مماثلة.</a:t>
            </a:r>
            <a:endParaRPr lang="de-DE" sz="2200" b="1" dirty="0">
              <a:latin typeface="+mn-lt"/>
            </a:endParaRPr>
          </a:p>
        </p:txBody>
      </p:sp>
    </p:spTree>
    <p:extLst>
      <p:ext uri="{BB962C8B-B14F-4D97-AF65-F5344CB8AC3E}">
        <p14:creationId xmlns:p14="http://schemas.microsoft.com/office/powerpoint/2010/main" val="1998540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أسئلة ونقاش</a:t>
            </a:r>
            <a:endParaRPr lang="de-DE" b="1" dirty="0">
              <a:solidFill>
                <a:srgbClr val="025952"/>
              </a:solidFill>
              <a:latin typeface="+mn-lt"/>
            </a:endParaRPr>
          </a:p>
        </p:txBody>
      </p:sp>
    </p:spTree>
    <p:extLst>
      <p:ext uri="{BB962C8B-B14F-4D97-AF65-F5344CB8AC3E}">
        <p14:creationId xmlns:p14="http://schemas.microsoft.com/office/powerpoint/2010/main" val="3094929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65502" y="1395692"/>
            <a:ext cx="8086353" cy="5632311"/>
          </a:xfrm>
          <a:prstGeom prst="rect">
            <a:avLst/>
          </a:prstGeom>
          <a:noFill/>
        </p:spPr>
        <p:txBody>
          <a:bodyPr wrap="square" rtlCol="0">
            <a:spAutoFit/>
          </a:bodyPr>
          <a:lstStyle/>
          <a:p>
            <a:pPr marL="342900" indent="-342900">
              <a:buFont typeface="Arial" panose="020B0604020202020204" pitchFamily="34" charset="0"/>
              <a:buChar char="•"/>
            </a:pPr>
            <a:r>
              <a:rPr lang="de-DE" sz="2400" dirty="0">
                <a:hlinkClick r:id="rId2"/>
              </a:rPr>
              <a:t>https://sdgs.un.org/goals</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3"/>
              </a:rPr>
              <a:t>https://www.stockholmresilience.org/research/planetary-boundaries.html</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3"/>
              </a:rPr>
              <a:t>https://www.stockholmresilience.org/research/planetary-boundaries.html</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4"/>
              </a:rPr>
              <a:t>https://education.nationalgeographic.org/resource/anthropocene</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5"/>
              </a:rPr>
              <a:t>https://single-market-economy.ec.europa.eu/sectors/raw-materials/areas-specific-interest/critical-raw-materials_en</a:t>
            </a:r>
            <a:r>
              <a:rPr lang="de-DE" sz="2400" dirty="0"/>
              <a:t> </a:t>
            </a:r>
          </a:p>
          <a:p>
            <a:pPr marL="342900" indent="-342900">
              <a:buFont typeface="Arial" panose="020B0604020202020204" pitchFamily="34" charset="0"/>
              <a:buChar char="•"/>
            </a:pPr>
            <a:endParaRPr lang="de-DE" sz="2400" dirty="0"/>
          </a:p>
          <a:p>
            <a:pPr marL="342900" indent="-342900">
              <a:buFontTx/>
              <a:buChar char="-"/>
            </a:pPr>
            <a:endParaRPr lang="de-DE" sz="2400" dirty="0"/>
          </a:p>
        </p:txBody>
      </p:sp>
      <p:sp>
        <p:nvSpPr>
          <p:cNvPr id="5" name="Titel 1"/>
          <p:cNvSpPr>
            <a:spLocks noGrp="1"/>
          </p:cNvSpPr>
          <p:nvPr>
            <p:ph type="title"/>
          </p:nvPr>
        </p:nvSpPr>
        <p:spPr>
          <a:xfrm>
            <a:off x="1616815" y="539487"/>
            <a:ext cx="8229600" cy="1000125"/>
          </a:xfrm>
        </p:spPr>
        <p:txBody>
          <a:bodyPr>
            <a:normAutofit/>
          </a:bodyPr>
          <a:lstStyle/>
          <a:p>
            <a:pPr algn="ctr" rtl="1"/>
            <a:r>
              <a:rPr lang="ar-SA" sz="3200" b="1" dirty="0">
                <a:latin typeface="+mn-lt"/>
              </a:rPr>
              <a:t>مواد إلكترونيّة للقراءة</a:t>
            </a:r>
            <a:endParaRPr lang="en-US" sz="3200" b="1" dirty="0">
              <a:latin typeface="+mn-lt"/>
            </a:endParaRPr>
          </a:p>
        </p:txBody>
      </p:sp>
    </p:spTree>
    <p:extLst>
      <p:ext uri="{BB962C8B-B14F-4D97-AF65-F5344CB8AC3E}">
        <p14:creationId xmlns:p14="http://schemas.microsoft.com/office/powerpoint/2010/main" val="1563947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rtl="1"/>
            <a:r>
              <a:rPr lang="ar-SA" b="1" dirty="0">
                <a:solidFill>
                  <a:srgbClr val="025952"/>
                </a:solidFill>
                <a:latin typeface="+mn-lt"/>
              </a:rPr>
              <a:t>الاستدامة والمفاهيم المعاصرة للتنمية المستدامة</a:t>
            </a:r>
            <a:endParaRPr lang="de-DE" b="1" dirty="0">
              <a:solidFill>
                <a:srgbClr val="025952"/>
              </a:solidFill>
              <a:latin typeface="+mn-lt"/>
            </a:endParaRPr>
          </a:p>
        </p:txBody>
      </p:sp>
      <p:sp>
        <p:nvSpPr>
          <p:cNvPr id="3" name="Untertitel 2"/>
          <p:cNvSpPr>
            <a:spLocks noGrp="1"/>
          </p:cNvSpPr>
          <p:nvPr>
            <p:ph type="subTitle" idx="1"/>
          </p:nvPr>
        </p:nvSpPr>
        <p:spPr/>
        <p:txBody>
          <a:bodyPr/>
          <a:lstStyle/>
          <a:p>
            <a:pPr rtl="1"/>
            <a:r>
              <a:rPr lang="ar-SA" dirty="0">
                <a:solidFill>
                  <a:srgbClr val="025952"/>
                </a:solidFill>
              </a:rPr>
              <a:t>مقدّمة</a:t>
            </a:r>
            <a:endParaRPr lang="de-DE" dirty="0">
              <a:solidFill>
                <a:srgbClr val="025952"/>
              </a:solidFill>
            </a:endParaRPr>
          </a:p>
        </p:txBody>
      </p:sp>
    </p:spTree>
    <p:extLst>
      <p:ext uri="{BB962C8B-B14F-4D97-AF65-F5344CB8AC3E}">
        <p14:creationId xmlns:p14="http://schemas.microsoft.com/office/powerpoint/2010/main" val="46241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rtl="1"/>
            <a:br>
              <a:rPr lang="ar-SA" b="1" dirty="0">
                <a:solidFill>
                  <a:srgbClr val="FF0000"/>
                </a:solidFill>
                <a:latin typeface="+mn-lt"/>
              </a:rPr>
            </a:br>
            <a:r>
              <a:rPr lang="ar-SA" b="1" dirty="0">
                <a:solidFill>
                  <a:srgbClr val="FF0000"/>
                </a:solidFill>
                <a:latin typeface="+mn-lt"/>
              </a:rPr>
              <a:t>ما هي الانطباعات أو الارتباطات التي تخطر في بالك عند سماع مصطلحي "الاستدامة" أو "التنمية المستدامة"؟</a:t>
            </a:r>
            <a:br>
              <a:rPr lang="de-DE" b="1" dirty="0">
                <a:solidFill>
                  <a:srgbClr val="025952"/>
                </a:solidFill>
                <a:latin typeface="+mn-lt"/>
              </a:rPr>
            </a:br>
            <a:br>
              <a:rPr lang="de-DE" b="1" dirty="0">
                <a:solidFill>
                  <a:srgbClr val="025952"/>
                </a:solidFill>
                <a:latin typeface="+mn-lt"/>
              </a:rPr>
            </a:br>
            <a:endParaRPr lang="de-DE" sz="2200" b="1" dirty="0">
              <a:latin typeface="+mn-lt"/>
            </a:endParaRPr>
          </a:p>
        </p:txBody>
      </p:sp>
      <p:sp>
        <p:nvSpPr>
          <p:cNvPr id="3" name="Rectangle 1">
            <a:extLst>
              <a:ext uri="{FF2B5EF4-FFF2-40B4-BE49-F238E27FC236}">
                <a16:creationId xmlns:a16="http://schemas.microsoft.com/office/drawing/2014/main" id="{E0D27FCE-7381-CEC5-4AD4-245796A2905B}"/>
              </a:ext>
            </a:extLst>
          </p:cNvPr>
          <p:cNvSpPr>
            <a:spLocks noChangeArrowheads="1"/>
          </p:cNvSpPr>
          <p:nvPr/>
        </p:nvSpPr>
        <p:spPr bwMode="auto">
          <a:xfrm>
            <a:off x="1609175" y="4341363"/>
            <a:ext cx="86113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kumimoji="0" lang="ar-SA" altLang="en-IL"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يُقترح جمع ومناقشة الارتباطات التي يطرحها الطلاب من خلال استخدام أداة "سحابة الكلمات" على منصة</a:t>
            </a:r>
            <a:r>
              <a:rPr kumimoji="0" lang="en-IL" altLang="en-IL"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de-DE" b="1" dirty="0" err="1"/>
              <a:t>Mentimeter</a:t>
            </a:r>
            <a:r>
              <a:rPr lang="ar-SA" b="1" dirty="0"/>
              <a:t> (</a:t>
            </a:r>
            <a:r>
              <a:rPr lang="de-DE" b="1" dirty="0">
                <a:hlinkClick r:id="rId2"/>
              </a:rPr>
              <a:t>https://www.mentimeter.com/features/word-cloud</a:t>
            </a:r>
            <a:r>
              <a:rPr lang="ar-SA" b="1" dirty="0"/>
              <a:t>) أو من خلال أداة مماثلة.</a:t>
            </a:r>
            <a:endParaRPr kumimoji="0" lang="en-IL" altLang="en-IL"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L" altLang="en-I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6897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rtl="1"/>
            <a:r>
              <a:rPr lang="ar-SA" b="1" dirty="0">
                <a:latin typeface="+mn-lt"/>
              </a:rPr>
              <a:t>المفاهيم المعاصرة للاستدامة</a:t>
            </a:r>
            <a:endParaRPr lang="de-DE" b="1" dirty="0">
              <a:latin typeface="+mn-lt"/>
            </a:endParaRPr>
          </a:p>
        </p:txBody>
      </p:sp>
      <p:sp>
        <p:nvSpPr>
          <p:cNvPr id="3" name="Inhaltsplatzhalter 2"/>
          <p:cNvSpPr>
            <a:spLocks noGrp="1"/>
          </p:cNvSpPr>
          <p:nvPr>
            <p:ph idx="1"/>
          </p:nvPr>
        </p:nvSpPr>
        <p:spPr/>
        <p:txBody>
          <a:bodyPr/>
          <a:lstStyle/>
          <a:p>
            <a:pPr algn="r" rtl="1"/>
            <a:r>
              <a:rPr lang="ar-SA" sz="2400" dirty="0"/>
              <a:t>تعريفات الاستدامة والتنمية المستدامة</a:t>
            </a:r>
            <a:endParaRPr lang="de-DE" sz="2400" dirty="0"/>
          </a:p>
          <a:p>
            <a:pPr algn="r" rtl="1"/>
            <a:r>
              <a:rPr lang="ar-SA" sz="2400" dirty="0"/>
              <a:t>المفاهيم والنماذج المختلفة للتنمية المستدامة</a:t>
            </a:r>
            <a:endParaRPr lang="de-DE" sz="2400" dirty="0"/>
          </a:p>
          <a:p>
            <a:pPr lvl="1" algn="r" rtl="1"/>
            <a:r>
              <a:rPr lang="ar-SA" sz="2000" dirty="0"/>
              <a:t>أبعاد الاستدامة</a:t>
            </a:r>
          </a:p>
          <a:p>
            <a:pPr lvl="1" algn="r" rtl="1"/>
            <a:r>
              <a:rPr lang="ar-SA" sz="2000" dirty="0"/>
              <a:t>أهداف التنمية المستدامة </a:t>
            </a:r>
            <a:r>
              <a:rPr lang="de-DE" sz="2000" dirty="0"/>
              <a:t>(SDGs)</a:t>
            </a:r>
            <a:endParaRPr lang="ar-SA" sz="2000" dirty="0"/>
          </a:p>
          <a:p>
            <a:pPr lvl="1" algn="r" rtl="1"/>
            <a:r>
              <a:rPr lang="ar-SA" sz="2000" dirty="0"/>
              <a:t>مفهوم الحدود الكوكبية</a:t>
            </a:r>
          </a:p>
          <a:p>
            <a:pPr lvl="1" algn="r" rtl="1"/>
            <a:r>
              <a:rPr lang="ar-SA" sz="2000" dirty="0"/>
              <a:t>العصر </a:t>
            </a:r>
            <a:r>
              <a:rPr lang="ar-SA" sz="2000" dirty="0" err="1"/>
              <a:t>الأنثروبوسيني</a:t>
            </a:r>
            <a:r>
              <a:rPr lang="ar-SA" sz="2000" dirty="0"/>
              <a:t> (عصر التأثير البشري)</a:t>
            </a:r>
          </a:p>
          <a:p>
            <a:pPr lvl="1" algn="r" rtl="1"/>
            <a:r>
              <a:rPr lang="ar-SA" sz="2000" dirty="0"/>
              <a:t>مفهوم المواد الخام الحرجة (من منظور أوروبي)</a:t>
            </a:r>
          </a:p>
          <a:p>
            <a:pPr lvl="1" algn="r" rtl="1"/>
            <a:r>
              <a:rPr lang="ar-SA" sz="2000" dirty="0"/>
              <a:t>بحث في السياسات الوطنية</a:t>
            </a:r>
          </a:p>
          <a:p>
            <a:pPr lvl="1" algn="r" rtl="1"/>
            <a:r>
              <a:rPr lang="ar-SA" sz="2000" dirty="0"/>
              <a:t>أسئلة ونقاش</a:t>
            </a:r>
            <a:endParaRPr lang="de-DE" sz="2000" dirty="0"/>
          </a:p>
          <a:p>
            <a:pPr marL="457200" lvl="1" indent="0" algn="r" rtl="1">
              <a:buNone/>
            </a:pPr>
            <a:endParaRPr lang="de-DE" dirty="0"/>
          </a:p>
        </p:txBody>
      </p:sp>
    </p:spTree>
    <p:extLst>
      <p:ext uri="{BB962C8B-B14F-4D97-AF65-F5344CB8AC3E}">
        <p14:creationId xmlns:p14="http://schemas.microsoft.com/office/powerpoint/2010/main" val="136991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rtl="1"/>
            <a:br>
              <a:rPr lang="ar-SA" b="1" dirty="0">
                <a:solidFill>
                  <a:srgbClr val="025952"/>
                </a:solidFill>
                <a:latin typeface="+mn-lt"/>
              </a:rPr>
            </a:br>
            <a:r>
              <a:rPr lang="ar-SA" b="1" dirty="0">
                <a:solidFill>
                  <a:srgbClr val="025952"/>
                </a:solidFill>
                <a:latin typeface="+mn-lt"/>
              </a:rPr>
              <a:t>تعريفات الاستدامة والتنمية المستدامة</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0405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304800" y="1916834"/>
            <a:ext cx="9971314" cy="4353337"/>
          </a:xfrm>
        </p:spPr>
        <p:txBody>
          <a:bodyPr>
            <a:normAutofit/>
          </a:bodyPr>
          <a:lstStyle/>
          <a:p>
            <a:pPr algn="r" rtl="1"/>
            <a:r>
              <a:rPr lang="ar-SA" sz="2400" dirty="0"/>
              <a:t>لجنة الأمم المتحدة العالمية المعنية بالبيئة والتنمية (لجنة </a:t>
            </a:r>
            <a:r>
              <a:rPr lang="ar-SA" sz="2400" dirty="0" err="1"/>
              <a:t>برونتلاند</a:t>
            </a:r>
            <a:r>
              <a:rPr lang="ar-SA" sz="2400" dirty="0"/>
              <a:t>، 1987) عرّفت التنمية المستدامة على النحو التالي:</a:t>
            </a:r>
            <a:br>
              <a:rPr lang="ar-SA" sz="2400" dirty="0"/>
            </a:br>
            <a:r>
              <a:rPr lang="ar-SA" sz="2400" i="1" dirty="0"/>
              <a:t>"التنمية المستدامة هي التنمية التي تلبّي احتياجات الحاضر دون المساس بقدرة الأجيال القادمة على تلبية احتياجاتها."</a:t>
            </a:r>
          </a:p>
          <a:p>
            <a:pPr marL="0" indent="0" algn="r" rtl="1">
              <a:buNone/>
            </a:pPr>
            <a:r>
              <a:rPr lang="ar-SA" sz="2400" dirty="0"/>
              <a:t>كما ورد في تعريف للأمم المتحدة (دون تاريخ):</a:t>
            </a:r>
            <a:br>
              <a:rPr lang="ar-SA" sz="2400" dirty="0"/>
            </a:br>
            <a:r>
              <a:rPr lang="ar-SA" sz="2400" i="1" dirty="0"/>
              <a:t>"التنمية المستدامة هي الطريقة التي يجب أن نعيش بها اليوم إذا أردنا غدًا أفضل، من خلال تلبية احتياجات الحاضر دون تقويض فرص الأجيال القادمة في تلبية احتياجاتها. فبقاء مجتمعاتنا وكوكبنا المشترك يعتمد على عالم أكثر استدامة."</a:t>
            </a:r>
            <a:endParaRPr lang="en-US" sz="2400" i="1" dirty="0"/>
          </a:p>
          <a:p>
            <a:pPr marL="0" indent="0">
              <a:buNone/>
            </a:pP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10450083" y="1690412"/>
            <a:ext cx="1149734" cy="1666902"/>
          </a:xfrm>
          <a:prstGeom prst="rect">
            <a:avLst/>
          </a:prstGeom>
          <a:noFill/>
          <a:ln w="9525">
            <a:noFill/>
            <a:miter lim="800000"/>
            <a:headEnd/>
            <a:tailEnd/>
          </a:ln>
        </p:spPr>
      </p:pic>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تعريفات الاستدامة والتنمية المستدامة</a:t>
            </a:r>
            <a:endParaRPr lang="de-DE" b="1" dirty="0">
              <a:latin typeface="+mn-lt"/>
            </a:endParaRPr>
          </a:p>
        </p:txBody>
      </p:sp>
      <p:pic>
        <p:nvPicPr>
          <p:cNvPr id="3" name="Grafik 2"/>
          <p:cNvPicPr>
            <a:picLocks noChangeAspect="1"/>
          </p:cNvPicPr>
          <p:nvPr/>
        </p:nvPicPr>
        <p:blipFill>
          <a:blip r:embed="rId3"/>
          <a:stretch>
            <a:fillRect/>
          </a:stretch>
        </p:blipFill>
        <p:spPr>
          <a:xfrm>
            <a:off x="10239510" y="3822240"/>
            <a:ext cx="1952489" cy="271262"/>
          </a:xfrm>
          <a:prstGeom prst="rect">
            <a:avLst/>
          </a:prstGeom>
        </p:spPr>
      </p:pic>
    </p:spTree>
    <p:extLst>
      <p:ext uri="{BB962C8B-B14F-4D97-AF65-F5344CB8AC3E}">
        <p14:creationId xmlns:p14="http://schemas.microsoft.com/office/powerpoint/2010/main" val="320906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304800" y="1916834"/>
            <a:ext cx="8673737" cy="4353337"/>
          </a:xfrm>
        </p:spPr>
        <p:txBody>
          <a:bodyPr>
            <a:normAutofit/>
          </a:bodyPr>
          <a:lstStyle/>
          <a:p>
            <a:pPr marL="273050" indent="-273050" algn="r" rtl="1">
              <a:tabLst>
                <a:tab pos="1080000" algn="l"/>
              </a:tabLst>
            </a:pPr>
            <a:r>
              <a:rPr lang="ar-SA" sz="2400" dirty="0"/>
              <a:t>في البداية، غالبًا ما فُسرت الاستدامة كمفهوم ثابت.</a:t>
            </a:r>
          </a:p>
          <a:p>
            <a:pPr marL="273050" indent="-273050" algn="r" rtl="1">
              <a:tabLst>
                <a:tab pos="1080000" algn="l"/>
              </a:tabLst>
            </a:pPr>
            <a:r>
              <a:rPr lang="ar-SA" sz="2400" dirty="0"/>
              <a:t>أضفى مفهوم التنمية المستدامة بُعدًا أكثر ديناميكية على فكرة الاستدامة.</a:t>
            </a:r>
            <a:endParaRPr lang="en-US" sz="2400" dirty="0"/>
          </a:p>
          <a:p>
            <a:pPr marL="273050" indent="-273050" algn="r" rtl="1">
              <a:tabLst>
                <a:tab pos="1080000" algn="l"/>
              </a:tabLst>
            </a:pPr>
            <a:r>
              <a:rPr lang="ar-SA" sz="2400" dirty="0"/>
              <a:t>تُعد </a:t>
            </a:r>
            <a:r>
              <a:rPr lang="ar-SA" sz="2400" b="1" dirty="0"/>
              <a:t>التنمية المستدامة </a:t>
            </a:r>
            <a:r>
              <a:rPr lang="ar-SA" sz="2400" dirty="0"/>
              <a:t>اليوم من أكثر المصطلحات استخدامًا في السياسات الدولية عند الحديث عن تطوير المجتمعات الحديثة.</a:t>
            </a:r>
          </a:p>
          <a:p>
            <a:pPr marL="273050" indent="-273050" algn="r" rtl="1">
              <a:tabLst>
                <a:tab pos="1080000" algn="l"/>
              </a:tabLst>
            </a:pPr>
            <a:r>
              <a:rPr lang="ar-SA" sz="2400" dirty="0"/>
              <a:t>لا يمكن التعامل مع التحديات الراهنة (مثل تغيّر المناخ، وفقدان التنوع البيولوجي، وتَحَمُّض المحيطات) بشكل عادل ومنصف من دون تبني إستراتيجيات التنمية المستدامة، ولا من دون الاستفادة من مجاليْ العلوم والتكنولوجيا.</a:t>
            </a:r>
            <a:endParaRPr lang="en-US" sz="2400" dirty="0"/>
          </a:p>
          <a:p>
            <a:pPr marL="0" indent="0">
              <a:buNone/>
            </a:pPr>
            <a:endParaRPr lang="en-US" sz="2400" dirty="0"/>
          </a:p>
        </p:txBody>
      </p:sp>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تعريفات الاستدامة والتنمية المستدامة</a:t>
            </a:r>
            <a:endParaRPr lang="de-DE" sz="8800" b="1" dirty="0"/>
          </a:p>
        </p:txBody>
      </p:sp>
      <p:pic>
        <p:nvPicPr>
          <p:cNvPr id="1026" name="Picture 2" descr="Windmühle, Feld, Getreide, Windenergie">
            <a:extLst>
              <a:ext uri="{FF2B5EF4-FFF2-40B4-BE49-F238E27FC236}">
                <a16:creationId xmlns:a16="http://schemas.microsoft.com/office/drawing/2014/main" id="{928C0CCB-C8A0-4AD2-9450-8C82F88E58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8537" y="2766237"/>
            <a:ext cx="3020100" cy="169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0656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2877</Words>
  <Application>Microsoft Office PowerPoint</Application>
  <PresentationFormat>Widescreen</PresentationFormat>
  <Paragraphs>211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vt:lpstr>
      <vt:lpstr>تعزيز التعليم العِلميّ الدّاعم للاستدامة (1)</vt:lpstr>
      <vt:lpstr>نظرة عامّة على المساق </vt:lpstr>
      <vt:lpstr>نظرة عامّة على المساق</vt:lpstr>
      <vt:lpstr>الاستدامة والمفاهيم المعاصرة للتنمية المستدامة</vt:lpstr>
      <vt:lpstr> ما هي الانطباعات أو الارتباطات التي تخطر في بالك عند سماع مصطلحي "الاستدامة" أو "التنمية المستدامة"؟  </vt:lpstr>
      <vt:lpstr>المفاهيم المعاصرة للاستدامة</vt:lpstr>
      <vt:lpstr> تعريفات الاستدامة والتنمية المستدامة </vt:lpstr>
      <vt:lpstr>PowerPoint Presentation</vt:lpstr>
      <vt:lpstr>PowerPoint Presentation</vt:lpstr>
      <vt:lpstr>نماذج التنمية المستدامة </vt:lpstr>
      <vt:lpstr>أبعاد الاستدامة</vt:lpstr>
      <vt:lpstr>أبعاد الاستدامة</vt:lpstr>
      <vt:lpstr>نماذج التنمية المستدامة </vt:lpstr>
      <vt:lpstr>أهداف التنمية المستدامة (SDGs) ضمن أجندة 2030 (الأمم المتحدة، 2015)</vt:lpstr>
      <vt:lpstr>أهداف التنمية المستدامة (SDGs) ضمن أجندة 2030 (الأمم المتحدة، 2015)</vt:lpstr>
      <vt:lpstr>الأهداف الواردة في أجندة 21 (الأمم المتحدة، 1992)</vt:lpstr>
      <vt:lpstr>أهداف التنمية للألفية (MDGs) )الأمم المتحدة، 2000)</vt:lpstr>
      <vt:lpstr>أهداف التنمية المستدامة (SDGs) ضمن أجندة 2030 (الأمم المتحدة، 2015)</vt:lpstr>
      <vt:lpstr>أهداف التنمية المستدامة (SDGs) ضمن أجندة 2030 (الأمم المتحدة، 2015)</vt:lpstr>
      <vt:lpstr>أهداف التنمية المستدامة (SDGs) ضمن أجندة 2030 (الأمم المتحدة، 2015)</vt:lpstr>
      <vt:lpstr>نموذج "كعكة الزفاف" عند روكستروم وسوخديف (2016)</vt:lpstr>
      <vt:lpstr>أهداف التنمية المستدامة (SDGs) ضمن أجندة 2030 (الأمم المتحدة، 2015)</vt:lpstr>
      <vt:lpstr>نماذج التنمية المستدامة </vt:lpstr>
      <vt:lpstr>تطور نظام الأرض ضمن حدوده الكوكبية: الفكرة</vt:lpstr>
      <vt:lpstr>تطور نظام الأرض ضمن حدوده الكوكبية: المعايير</vt:lpstr>
      <vt:lpstr>حالة نظام الأرض ضمن حدوده الكوكبية لعام 2023: التطورات</vt:lpstr>
      <vt:lpstr>تطور نظام الأرض ضمن حدوده الكوكبية: القرارات والنشاط البشري يمكن أن يُحدثا فرقًا!</vt:lpstr>
      <vt:lpstr>نماذج التنمية المستدامة </vt:lpstr>
      <vt:lpstr> العصر الأنثروبوسيني (عصر التأثير البشري) </vt:lpstr>
      <vt:lpstr> العصر الأنثروبوسيني (عصر التأثير البشري) </vt:lpstr>
      <vt:lpstr>نماذج التنمية المستدامة </vt:lpstr>
      <vt:lpstr>حاجة الاتحاد الأوروبي إلى المواد الخام الحرجة</vt:lpstr>
      <vt:lpstr>The EU need for critical raw materials</vt:lpstr>
      <vt:lpstr>حاجة الاتحاد الأوروبي إلى المواد الخام الحرجة</vt:lpstr>
      <vt:lpstr>حاجة الاتحاد الأوروبي إلى المواد الخام الحرجة</vt:lpstr>
      <vt:lpstr>بحث في السياسات الوطنيّة</vt:lpstr>
      <vt:lpstr>ابحث في الإنترنت عن الإرث السياسي الوطني المتعلق بالتنمية المستدامة وتنفيذ أهداف التنمية المستدامة (SDGs)   يُقترح جمع ومناقشة نتائج الطلاب من خلال منصة Padlet ضمن مواضيع محددة مسبقًا (https://padlet.com/) أو باستخدام أداة مماثلة.</vt:lpstr>
      <vt:lpstr>أسئلة ونقاش</vt:lpstr>
      <vt:lpstr>مواد إلكترونيّة للقراءة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reviewer</dc:creator>
  <cp:lastModifiedBy>Iyad Malouf</cp:lastModifiedBy>
  <cp:revision>43</cp:revision>
  <dcterms:created xsi:type="dcterms:W3CDTF">2023-11-09T10:04:11Z</dcterms:created>
  <dcterms:modified xsi:type="dcterms:W3CDTF">2025-08-03T14:27:45Z</dcterms:modified>
</cp:coreProperties>
</file>