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314" r:id="rId4"/>
    <p:sldId id="257" r:id="rId5"/>
    <p:sldId id="309" r:id="rId6"/>
    <p:sldId id="310" r:id="rId7"/>
    <p:sldId id="311" r:id="rId8"/>
    <p:sldId id="312" r:id="rId9"/>
    <p:sldId id="322" r:id="rId10"/>
    <p:sldId id="319" r:id="rId11"/>
    <p:sldId id="321" r:id="rId12"/>
    <p:sldId id="31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5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F3164-720B-433F-8E38-ECC136FEB1E7}" type="datetimeFigureOut">
              <a:rPr lang="de-DE" smtClean="0"/>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A75C2-5590-4F3A-8CD4-BEB8ACDD9653}" type="slidenum">
              <a:rPr lang="de-DE" smtClean="0"/>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a:p>
        </p:txBody>
      </p:sp>
      <p:sp>
        <p:nvSpPr>
          <p:cNvPr id="3" name="Inhaltsplatzhalter 2"/>
          <p:cNvSpPr>
            <a:spLocks noGrp="1"/>
          </p:cNvSpPr>
          <p:nvPr>
            <p:ph idx="1"/>
          </p:nvPr>
        </p:nvSpPr>
        <p:spPr/>
        <p:txBody>
          <a:bodyPr/>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endParaRPr lang="de-DE"/>
          </a:p>
        </p:txBody>
      </p:sp>
      <p:sp>
        <p:nvSpPr>
          <p:cNvPr id="4" name="Datumsplatzhalter 3"/>
          <p:cNvSpPr>
            <a:spLocks noGrp="1"/>
          </p:cNvSpPr>
          <p:nvPr>
            <p:ph type="dt" sz="half" idx="10"/>
          </p:nvPr>
        </p:nvSpPr>
        <p:spPr/>
        <p:txBody>
          <a:bodyPr/>
          <a:lstStyle/>
          <a:p>
            <a:fld id="{8DB60370-896D-43DE-8621-3B53C70655A4}" type="datetimeFigureOut">
              <a:rPr lang="de-DE" smtClean="0"/>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5" name="Datumsplatzhalter 4"/>
          <p:cNvSpPr>
            <a:spLocks noGrp="1"/>
          </p:cNvSpPr>
          <p:nvPr>
            <p:ph type="dt" sz="half" idx="10"/>
          </p:nvPr>
        </p:nvSpPr>
        <p:spPr/>
        <p:txBody>
          <a:bodyPr/>
          <a:lstStyle/>
          <a:p>
            <a:fld id="{8DB60370-896D-43DE-8621-3B53C70655A4}" type="datetimeFigureOut">
              <a:rPr lang="de-DE" smtClean="0"/>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endParaRPr lang="de-DE"/>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endParaRPr lang="de-DE"/>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7" name="Datumsplatzhalter 6"/>
          <p:cNvSpPr>
            <a:spLocks noGrp="1"/>
          </p:cNvSpPr>
          <p:nvPr>
            <p:ph type="dt" sz="half" idx="10"/>
          </p:nvPr>
        </p:nvSpPr>
        <p:spPr/>
        <p:txBody>
          <a:bodyPr/>
          <a:lstStyle/>
          <a:p>
            <a:fld id="{8DB60370-896D-43DE-8621-3B53C70655A4}" type="datetimeFigureOut">
              <a:rPr lang="de-DE" smtClean="0"/>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a:p>
        </p:txBody>
      </p:sp>
      <p:sp>
        <p:nvSpPr>
          <p:cNvPr id="3" name="Datumsplatzhalter 2"/>
          <p:cNvSpPr>
            <a:spLocks noGrp="1"/>
          </p:cNvSpPr>
          <p:nvPr>
            <p:ph type="dt" sz="half" idx="10"/>
          </p:nvPr>
        </p:nvSpPr>
        <p:spPr/>
        <p:txBody>
          <a:bodyPr/>
          <a:lstStyle/>
          <a:p>
            <a:fld id="{8DB60370-896D-43DE-8621-3B53C70655A4}" type="datetimeFigureOut">
              <a:rPr lang="de-DE" smtClean="0"/>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B60370-896D-43DE-8621-3B53C70655A4}" type="datetimeFigureOut">
              <a:rPr lang="de-DE" smtClean="0"/>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endParaRPr lang="de-DE"/>
          </a:p>
        </p:txBody>
      </p:sp>
      <p:sp>
        <p:nvSpPr>
          <p:cNvPr id="5" name="Datumsplatzhalter 4"/>
          <p:cNvSpPr>
            <a:spLocks noGrp="1"/>
          </p:cNvSpPr>
          <p:nvPr>
            <p:ph type="dt" sz="half" idx="10"/>
          </p:nvPr>
        </p:nvSpPr>
        <p:spPr/>
        <p:txBody>
          <a:bodyPr/>
          <a:lstStyle/>
          <a:p>
            <a:fld id="{8DB60370-896D-43DE-8621-3B53C70655A4}" type="datetimeFigureOut">
              <a:rPr lang="de-DE" smtClean="0"/>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endParaRPr lang="de-DE"/>
          </a:p>
        </p:txBody>
      </p:sp>
      <p:sp>
        <p:nvSpPr>
          <p:cNvPr id="5" name="Datumsplatzhalter 4"/>
          <p:cNvSpPr>
            <a:spLocks noGrp="1"/>
          </p:cNvSpPr>
          <p:nvPr>
            <p:ph type="dt" sz="half" idx="10"/>
          </p:nvPr>
        </p:nvSpPr>
        <p:spPr/>
        <p:txBody>
          <a:bodyPr/>
          <a:lstStyle/>
          <a:p>
            <a:fld id="{8DB60370-896D-43DE-8621-3B53C70655A4}" type="datetimeFigureOut">
              <a:rPr lang="de-DE" smtClean="0"/>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60370-896D-43DE-8621-3B53C70655A4}" type="datetimeFigureOut">
              <a:rPr lang="de-DE" smtClean="0"/>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671C-AB9B-4B6D-8BB6-90FC6EF259D2}" type="slidenum">
              <a:rPr lang="de-DE" smtClean="0"/>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er.educause.edu/articles/2015/1/using-design-thinking-in-higher-education" TargetMode="External"/><Relationship Id="rId3" Type="http://schemas.openxmlformats.org/officeDocument/2006/relationships/hyperlink" Target="https://www.pblworks.org/what-is-pbl" TargetMode="External"/><Relationship Id="rId2" Type="http://schemas.openxmlformats.org/officeDocument/2006/relationships/hyperlink" Target="https://www.edutopia.org/blog/pbl-through-a-makers-lens-patrick-waters" TargetMode="External"/><Relationship Id="rId1" Type="http://schemas.openxmlformats.org/officeDocument/2006/relationships/hyperlink" Target="https://teachingcommons.stanford.edu/resources/learning/learning-activities/project-based-lear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6583" y="2376397"/>
            <a:ext cx="9144000" cy="2387600"/>
          </a:xfrm>
        </p:spPr>
        <p:txBody>
          <a:bodyPr>
            <a:normAutofit/>
          </a:bodyPr>
          <a:lstStyle/>
          <a:p>
            <a:r>
              <a:rPr lang="en-US" b="1" dirty="0">
                <a:solidFill>
                  <a:srgbClr val="025952"/>
                </a:solidFill>
                <a:latin typeface="+mn-lt"/>
              </a:rPr>
              <a:t>Pembelajaran </a:t>
            </a:r>
            <a:r>
              <a:rPr lang="en-GB" b="1" dirty="0">
                <a:solidFill>
                  <a:srgbClr val="025952"/>
                </a:solidFill>
                <a:latin typeface="+mn-lt"/>
              </a:rPr>
              <a:t>B</a:t>
            </a:r>
            <a:r>
              <a:rPr lang="en-US" b="1" dirty="0">
                <a:solidFill>
                  <a:srgbClr val="025952"/>
                </a:solidFill>
                <a:latin typeface="+mn-lt"/>
              </a:rPr>
              <a:t>erbasis </a:t>
            </a:r>
            <a:r>
              <a:rPr lang="en-GB" b="1" dirty="0">
                <a:solidFill>
                  <a:srgbClr val="025952"/>
                </a:solidFill>
                <a:latin typeface="+mn-lt"/>
              </a:rPr>
              <a:t>P</a:t>
            </a:r>
            <a:r>
              <a:rPr lang="en-US" b="1">
                <a:solidFill>
                  <a:srgbClr val="025952"/>
                </a:solidFill>
                <a:latin typeface="+mn-lt"/>
              </a:rPr>
              <a:t>royek</a:t>
            </a:r>
            <a:endParaRPr lang="de-DE" b="1" dirty="0">
              <a:solidFill>
                <a:srgbClr val="025952"/>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en-US" b="1" dirty="0">
                <a:solidFill>
                  <a:srgbClr val="FF0000"/>
                </a:solidFill>
                <a:latin typeface="+mn-lt"/>
              </a:rPr>
              <a:t>Mengidentifikasi potensi </a:t>
            </a:r>
            <a:r>
              <a:rPr lang="en-GB" b="1" dirty="0">
                <a:solidFill>
                  <a:srgbClr val="FF0000"/>
                </a:solidFill>
                <a:latin typeface="+mn-lt"/>
              </a:rPr>
              <a:t>setting </a:t>
            </a:r>
            <a:r>
              <a:rPr lang="en-GB" b="1" dirty="0" err="1">
                <a:solidFill>
                  <a:srgbClr val="FF0000"/>
                </a:solidFill>
                <a:latin typeface="+mn-lt"/>
              </a:rPr>
              <a:t>pendidikan</a:t>
            </a:r>
            <a:r>
              <a:rPr lang="en-GB" b="1" dirty="0">
                <a:solidFill>
                  <a:srgbClr val="FF0000"/>
                </a:solidFill>
                <a:latin typeface="+mn-lt"/>
              </a:rPr>
              <a:t> </a:t>
            </a:r>
            <a:r>
              <a:rPr lang="en-US" b="1" dirty="0">
                <a:solidFill>
                  <a:srgbClr val="FF0000"/>
                </a:solidFill>
                <a:latin typeface="+mn-lt"/>
              </a:rPr>
              <a:t>inisiatif Anda</a:t>
            </a:r>
            <a:r>
              <a:rPr lang="en-GB" b="1" dirty="0">
                <a:solidFill>
                  <a:srgbClr val="FF0000"/>
                </a:solidFill>
                <a:latin typeface="+mn-lt"/>
              </a:rPr>
              <a:t> yang </a:t>
            </a:r>
            <a:r>
              <a:rPr lang="en-US" b="1" dirty="0">
                <a:solidFill>
                  <a:srgbClr val="FF0000"/>
                </a:solidFill>
                <a:latin typeface="+mn-lt"/>
              </a:rPr>
              <a:t> akan ditargetkan .</a:t>
            </a:r>
            <a:br>
              <a:rPr lang="de-DE" b="1" dirty="0">
                <a:solidFill>
                  <a:srgbClr val="FF0000"/>
                </a:solidFill>
                <a:latin typeface="+mn-lt"/>
              </a:rPr>
            </a:br>
            <a:r>
              <a:rPr lang="en-US" b="1" dirty="0">
                <a:solidFill>
                  <a:srgbClr val="FF0000"/>
                </a:solidFill>
                <a:latin typeface="+mn-lt"/>
              </a:rPr>
              <a:t> </a:t>
            </a:r>
            <a:br>
              <a:rPr lang="de-DE" b="1" dirty="0">
                <a:solidFill>
                  <a:srgbClr val="FF0000"/>
                </a:solidFill>
                <a:latin typeface="+mn-lt"/>
              </a:rPr>
            </a:br>
            <a:r>
              <a:rPr lang="en-US" b="1" dirty="0">
                <a:solidFill>
                  <a:srgbClr val="FF0000"/>
                </a:solidFill>
                <a:latin typeface="+mn-lt"/>
              </a:rPr>
              <a:t>Mengidentifikasi mitra potensial dari​ sektor pendidikan dan seterusnya mungkin​ menjadi tertarik untuk mendapatkannya terlibat .</a:t>
            </a:r>
            <a:br>
              <a:rPr lang="de-DE" b="1" dirty="0">
                <a:solidFill>
                  <a:srgbClr val="FF0000"/>
                </a:solidFill>
                <a:latin typeface="+mn-lt"/>
              </a:rPr>
            </a:br>
            <a:r>
              <a:rPr lang="en-US" b="1" dirty="0">
                <a:solidFill>
                  <a:srgbClr val="FF0000"/>
                </a:solidFill>
                <a:latin typeface="+mn-lt"/>
              </a:rPr>
              <a:t> </a:t>
            </a:r>
            <a:br>
              <a:rPr lang="de-DE" b="1" dirty="0">
                <a:solidFill>
                  <a:srgbClr val="FF0000"/>
                </a:solidFill>
                <a:latin typeface="+mn-lt"/>
              </a:rPr>
            </a:br>
            <a:r>
              <a:rPr lang="en-US" b="1" dirty="0" err="1">
                <a:solidFill>
                  <a:srgbClr val="FF0000"/>
                </a:solidFill>
                <a:latin typeface="+mn-lt"/>
              </a:rPr>
              <a:t>Mengembangkan </a:t>
            </a:r>
            <a:r>
              <a:rPr lang="en-US" b="1" dirty="0">
                <a:solidFill>
                  <a:srgbClr val="FF0000"/>
                </a:solidFill>
                <a:latin typeface="+mn-lt"/>
              </a:rPr>
              <a:t>rencana </a:t>
            </a:r>
            <a:r>
              <a:rPr lang="en-US" b="1" dirty="0" err="1">
                <a:solidFill>
                  <a:srgbClr val="FF0000"/>
                </a:solidFill>
                <a:latin typeface="+mn-lt"/>
              </a:rPr>
              <a:t>proyek </a:t>
            </a:r>
            <a:r>
              <a:rPr lang="en-US" b="1" dirty="0">
                <a:solidFill>
                  <a:srgbClr val="FF0000"/>
                </a:solidFill>
                <a:latin typeface="+mn-lt"/>
              </a:rPr>
              <a:t>.</a:t>
            </a:r>
            <a:br>
              <a:rPr lang="de-DE" b="1" dirty="0">
                <a:solidFill>
                  <a:srgbClr val="025952"/>
                </a:solidFill>
                <a:latin typeface="+mn-lt"/>
              </a:rPr>
            </a:br>
            <a:endParaRPr lang="de-DE" sz="2200" b="1"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65502" y="1395692"/>
            <a:ext cx="8086353" cy="4893647"/>
          </a:xfrm>
          <a:prstGeom prst="rect">
            <a:avLst/>
          </a:prstGeom>
          <a:noFill/>
        </p:spPr>
        <p:txBody>
          <a:bodyPr wrap="square" rtlCol="0">
            <a:spAutoFit/>
          </a:bodyPr>
          <a:lstStyle/>
          <a:p>
            <a:pPr marL="342900" indent="-342900">
              <a:buFont typeface="Arial" panose="02080604020202020204" pitchFamily="34" charset="0"/>
              <a:buChar char="•"/>
            </a:pPr>
            <a:r>
              <a:rPr lang="en-US" sz="2400" dirty="0">
                <a:hlinkClick r:id="rId1"/>
              </a:rPr>
              <a:t>https://www.bu.edu/ctl/guides/project-based-learning/</a:t>
            </a:r>
            <a:endParaRPr lang="de-DE" sz="2400" dirty="0">
              <a:hlinkClick r:id="rId1"/>
            </a:endParaRPr>
          </a:p>
          <a:p>
            <a:pPr marL="342900" indent="-342900">
              <a:buFont typeface="Arial" panose="02080604020202020204" pitchFamily="34" charset="0"/>
              <a:buChar char="•"/>
            </a:pPr>
            <a:endParaRPr lang="de-DE" sz="2400" dirty="0">
              <a:hlinkClick r:id="rId1"/>
            </a:endParaRPr>
          </a:p>
          <a:p>
            <a:pPr marL="342900" indent="-342900">
              <a:buFont typeface="Arial" panose="02080604020202020204" pitchFamily="34" charset="0"/>
              <a:buChar char="•"/>
            </a:pPr>
            <a:r>
              <a:rPr lang="en-US" sz="2400" dirty="0">
                <a:hlinkClick r:id="rId1"/>
              </a:rPr>
              <a:t>https :// teachingcommons.stanford.edu/resources/learning/learning-activities/project-based-learning</a:t>
            </a:r>
            <a:endParaRPr lang="de-DE" sz="2400" dirty="0"/>
          </a:p>
          <a:p>
            <a:pPr marL="342900" indent="-342900">
              <a:buFont typeface="Arial" panose="02080604020202020204" pitchFamily="34" charset="0"/>
              <a:buChar char="•"/>
            </a:pPr>
            <a:endParaRPr lang="de-DE" sz="2400" dirty="0"/>
          </a:p>
          <a:p>
            <a:pPr marL="342900" indent="-342900">
              <a:buFont typeface="Arial" panose="02080604020202020204" pitchFamily="34" charset="0"/>
              <a:buChar char="•"/>
            </a:pPr>
            <a:r>
              <a:rPr lang="en-US" sz="2400" dirty="0">
                <a:hlinkClick r:id="rId2"/>
              </a:rPr>
              <a:t>https:// www.edutopia.org/blog/pbl-melalui-lensa-pembuat-patrick-waters</a:t>
            </a:r>
            <a:r>
              <a:rPr lang="en-US" sz="2400" dirty="0"/>
              <a:t> </a:t>
            </a:r>
            <a:endParaRPr lang="en-US" sz="2400" dirty="0"/>
          </a:p>
          <a:p>
            <a:pPr marL="342900" indent="-342900">
              <a:buFont typeface="Arial" panose="02080604020202020204" pitchFamily="34" charset="0"/>
              <a:buChar char="•"/>
            </a:pPr>
            <a:endParaRPr lang="de-DE" sz="2400" dirty="0"/>
          </a:p>
          <a:p>
            <a:pPr marL="342900" indent="-342900">
              <a:buFont typeface="Arial" panose="02080604020202020204" pitchFamily="34" charset="0"/>
              <a:buChar char="•"/>
            </a:pPr>
            <a:r>
              <a:rPr lang="en-US" sz="2400" dirty="0">
                <a:hlinkClick r:id="rId3"/>
              </a:rPr>
              <a:t>https:// www.pblworks.org/apa-itu-pbl</a:t>
            </a:r>
            <a:r>
              <a:rPr lang="en-US" sz="2400" dirty="0"/>
              <a:t> </a:t>
            </a:r>
            <a:endParaRPr lang="en-US" sz="2400" dirty="0"/>
          </a:p>
          <a:p>
            <a:pPr marL="342900" indent="-342900">
              <a:buFont typeface="Arial" panose="02080604020202020204" pitchFamily="34" charset="0"/>
              <a:buChar char="•"/>
            </a:pPr>
            <a:endParaRPr lang="de-DE" sz="2400" dirty="0"/>
          </a:p>
          <a:p>
            <a:pPr marL="342900" indent="-342900">
              <a:buFont typeface="Arial" panose="02080604020202020204" pitchFamily="34" charset="0"/>
              <a:buChar char="•"/>
            </a:pPr>
            <a:r>
              <a:rPr lang="en-US" sz="2400" dirty="0">
                <a:hlinkClick r:id="rId4"/>
              </a:rPr>
              <a:t>https://er.educause.edu/articles/2015/1/menggunakan-pemikiran-desain-dalam-pendidikan-tinggi​</a:t>
            </a:r>
            <a:r>
              <a:rPr lang="en-US" sz="2400" dirty="0"/>
              <a:t> </a:t>
            </a:r>
            <a:endParaRPr lang="de-DE" sz="2400" dirty="0"/>
          </a:p>
          <a:p>
            <a:pPr marL="342900" indent="-342900">
              <a:buFontTx/>
              <a:buChar char="-"/>
            </a:pPr>
            <a:endParaRPr lang="de-DE" sz="2400" dirty="0"/>
          </a:p>
        </p:txBody>
      </p:sp>
      <p:sp>
        <p:nvSpPr>
          <p:cNvPr id="5" name="Titel 1"/>
          <p:cNvSpPr>
            <a:spLocks noGrp="1"/>
          </p:cNvSpPr>
          <p:nvPr>
            <p:ph type="title"/>
          </p:nvPr>
        </p:nvSpPr>
        <p:spPr>
          <a:xfrm>
            <a:off x="2746875" y="556740"/>
            <a:ext cx="8229600" cy="1000125"/>
          </a:xfrm>
        </p:spPr>
        <p:txBody>
          <a:bodyPr>
            <a:normAutofit/>
          </a:bodyPr>
          <a:lstStyle/>
          <a:p>
            <a:r>
              <a:rPr lang="en-GB" sz="3200" b="1" dirty="0" err="1">
                <a:latin typeface="+mn-lt"/>
              </a:rPr>
              <a:t>Referensi</a:t>
            </a:r>
            <a:r>
              <a:rPr lang="en-GB" sz="3200" b="1" dirty="0">
                <a:latin typeface="+mn-lt"/>
              </a:rPr>
              <a:t> </a:t>
            </a:r>
            <a:r>
              <a:rPr lang="en-US" sz="3200" b="1" dirty="0">
                <a:latin typeface="+mn-lt"/>
              </a:rPr>
              <a:t>daring untuk </a:t>
            </a:r>
            <a:r>
              <a:rPr lang="en-GB" sz="3200" b="1" dirty="0" err="1">
                <a:latin typeface="+mn-lt"/>
              </a:rPr>
              <a:t>dibaca</a:t>
            </a:r>
            <a:endParaRPr lang="en-US" sz="3200" b="1" dirty="0">
              <a:latin typeface="+mn-l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en-GB" b="1" dirty="0">
                <a:solidFill>
                  <a:srgbClr val="025952"/>
                </a:solidFill>
                <a:latin typeface="+mn-lt"/>
              </a:rPr>
              <a:t>P</a:t>
            </a:r>
            <a:r>
              <a:rPr lang="en-US" b="1" dirty="0">
                <a:solidFill>
                  <a:srgbClr val="025952"/>
                </a:solidFill>
                <a:latin typeface="+mn-lt"/>
              </a:rPr>
              <a:t>embelajaran Berbasis </a:t>
            </a:r>
            <a:r>
              <a:rPr lang="en-GB" b="1" dirty="0">
                <a:solidFill>
                  <a:srgbClr val="025952"/>
                </a:solidFill>
                <a:latin typeface="+mn-lt"/>
              </a:rPr>
              <a:t>P</a:t>
            </a:r>
            <a:r>
              <a:rPr lang="en-US" b="1" dirty="0">
                <a:solidFill>
                  <a:srgbClr val="025952"/>
                </a:solidFill>
                <a:latin typeface="+mn-lt"/>
              </a:rPr>
              <a:t>royek (PBL)</a:t>
            </a:r>
            <a:endParaRPr lang="de-DE" b="1" dirty="0">
              <a:solidFill>
                <a:srgbClr val="025952"/>
              </a:solidFill>
              <a:latin typeface="+mn-lt"/>
            </a:endParaRPr>
          </a:p>
        </p:txBody>
      </p:sp>
      <p:sp>
        <p:nvSpPr>
          <p:cNvPr id="3" name="Untertitel 2"/>
          <p:cNvSpPr txBox="1"/>
          <p:nvPr/>
        </p:nvSpPr>
        <p:spPr>
          <a:xfrm>
            <a:off x="1576252" y="3880712"/>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0" indent="0" algn="ctr">
              <a:buNone/>
            </a:pPr>
            <a:r>
              <a:rPr lang="en-GB" dirty="0">
                <a:solidFill>
                  <a:srgbClr val="025952"/>
                </a:solidFill>
              </a:rPr>
              <a:t>D</a:t>
            </a:r>
            <a:r>
              <a:rPr lang="en-US" dirty="0">
                <a:solidFill>
                  <a:srgbClr val="025952"/>
                </a:solidFill>
              </a:rPr>
              <a:t>efinisi</a:t>
            </a:r>
            <a:endParaRPr lang="de-DE" dirty="0">
              <a:solidFill>
                <a:srgbClr val="02595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it-IT" b="1" dirty="0">
                <a:latin typeface="+mn-lt"/>
              </a:rPr>
              <a:t>Pembelajaran Berbasis Proyek </a:t>
            </a:r>
            <a:r>
              <a:rPr lang="en-US" b="1" dirty="0">
                <a:latin typeface="+mn-lt"/>
              </a:rPr>
              <a:t>(PBL)</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en-US" sz="2400" dirty="0"/>
              <a:t>Definisi</a:t>
            </a:r>
            <a:endParaRPr lang="en-US" sz="2400" dirty="0"/>
          </a:p>
          <a:p>
            <a:pPr marL="0" indent="0">
              <a:buNone/>
            </a:pPr>
            <a:r>
              <a:rPr lang="en-US" sz="2400" dirty="0"/>
              <a:t>“ Pembelajaran berbasis proyek (PBL) melibatkan siswa dalam merancang, mengembangkan, dan membangun solusi praktis untuk suatu masalah. Nilai edukasional dari PBL adalah bahwa PBL bertujuan untuk membangun kapasitas kreatif siswa dalam memecahkan masalah yang sulit atau tidak terstruktur, biasanya dalam tim kecil.” (Universitas Boston)</a:t>
            </a:r>
            <a:endParaRPr lang="de-DE" sz="2400" dirty="0"/>
          </a:p>
        </p:txBody>
      </p:sp>
      <p:sp>
        <p:nvSpPr>
          <p:cNvPr id="4" name="Textfeld 3"/>
          <p:cNvSpPr txBox="1"/>
          <p:nvPr/>
        </p:nvSpPr>
        <p:spPr>
          <a:xfrm>
            <a:off x="3831771" y="6429512"/>
            <a:ext cx="4214949" cy="276999"/>
          </a:xfrm>
          <a:prstGeom prst="rect">
            <a:avLst/>
          </a:prstGeom>
          <a:noFill/>
        </p:spPr>
        <p:txBody>
          <a:bodyPr wrap="square" rtlCol="0">
            <a:spAutoFit/>
          </a:bodyPr>
          <a:lstStyle/>
          <a:p>
            <a:r>
              <a:rPr lang="en-US" sz="1200" dirty="0"/>
              <a:t>https://www.bu.edu/ctl/guides/project-based-learning /</a:t>
            </a:r>
            <a:endParaRPr lang="de-DE"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a:latin typeface="+mn-lt"/>
              </a:rPr>
              <a:t>Langkah- langkah </a:t>
            </a:r>
            <a:r>
              <a:rPr lang="it-IT" b="1" dirty="0">
                <a:latin typeface="+mn-lt"/>
              </a:rPr>
              <a:t>Pembelajaran Berbasis Proyek </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en-US" sz="2400" dirty="0" err="1"/>
              <a:t>Langkah </a:t>
            </a:r>
            <a:r>
              <a:rPr lang="en-US" sz="2400" dirty="0"/>
              <a:t>1. </a:t>
            </a:r>
            <a:r>
              <a:rPr lang="en-US" sz="2400" dirty="0" err="1"/>
              <a:t>Mendefinisikan</a:t>
            </a:r>
            <a:r>
              <a:rPr lang="en-US" sz="2400" dirty="0"/>
              <a:t> </a:t>
            </a:r>
            <a:r>
              <a:rPr lang="en-US" sz="2400" dirty="0" err="1"/>
              <a:t>itu</a:t>
            </a:r>
            <a:r>
              <a:rPr lang="en-US" sz="2400" dirty="0"/>
              <a:t> </a:t>
            </a:r>
            <a:r>
              <a:rPr lang="en-US" sz="2400" dirty="0" err="1"/>
              <a:t>masalah</a:t>
            </a:r>
            <a:r>
              <a:rPr lang="en-US" sz="2400" dirty="0"/>
              <a:t> </a:t>
            </a:r>
            <a:r>
              <a:rPr lang="en-US" sz="2400" dirty="0" err="1"/>
              <a:t>atau</a:t>
            </a:r>
            <a:r>
              <a:rPr lang="en-US" sz="2400" dirty="0"/>
              <a:t> </a:t>
            </a:r>
            <a:r>
              <a:rPr lang="en-US" sz="2400" dirty="0" err="1"/>
              <a:t>sasaran</a:t>
            </a:r>
            <a:r>
              <a:rPr lang="en-US" sz="2400" dirty="0"/>
              <a:t> </a:t>
            </a:r>
            <a:endParaRPr lang="en-US" sz="2400" dirty="0"/>
          </a:p>
          <a:p>
            <a:r>
              <a:rPr lang="en-US" sz="2400" dirty="0"/>
              <a:t>Proyek PBL harus dimulai dengan mengajukan pertanyaan kepada siswa tentang suatu masalah, isu, atau tujuan yang ingin dicapai. Apa sifat masalah yang ingin mereka temukan solusinya atau produk yang ingin mereka buat? Asumsi apa yang dapat mereka buat atau ide apa yang dapat mereka berikan tentang masalah tersebut? Mengajukan pertanyaan seperti itu akan membantu siswa membingkai masalah dalam konteks yang tepat. Jika siswa mengerjakan masalah di dunia nyata, penting untuk mempertimbangkan bagaimana pengguna akhir akan mendapatkan manfaat dari solusi tersebut.</a:t>
            </a:r>
            <a:endParaRPr lang="en-US" sz="2400" dirty="0"/>
          </a:p>
        </p:txBody>
      </p:sp>
      <p:sp>
        <p:nvSpPr>
          <p:cNvPr id="4" name="Textfeld 3"/>
          <p:cNvSpPr txBox="1"/>
          <p:nvPr/>
        </p:nvSpPr>
        <p:spPr>
          <a:xfrm>
            <a:off x="3831771" y="6429512"/>
            <a:ext cx="4825212" cy="276999"/>
          </a:xfrm>
          <a:prstGeom prst="rect">
            <a:avLst/>
          </a:prstGeom>
          <a:noFill/>
        </p:spPr>
        <p:txBody>
          <a:bodyPr wrap="square" rtlCol="0">
            <a:spAutoFit/>
          </a:bodyPr>
          <a:lstStyle/>
          <a:p>
            <a:r>
              <a:rPr lang="en-US" sz="1200" dirty="0" err="1"/>
              <a:t>Diadaptasi </a:t>
            </a:r>
            <a:r>
              <a:rPr lang="en-US" sz="1200" dirty="0"/>
              <a:t>dari https://www.bu.edu/ctl/guides/project-based-learning /</a:t>
            </a:r>
            <a:endParaRPr lang="de-DE"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a:latin typeface="+mn-lt"/>
              </a:rPr>
              <a:t>Langkah- langkah </a:t>
            </a:r>
            <a:r>
              <a:rPr lang="it-IT" b="1" dirty="0">
                <a:latin typeface="+mn-lt"/>
              </a:rPr>
              <a:t>Pembelajaran Berbasis Proyek </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en-US" sz="2400" dirty="0" err="1"/>
              <a:t>Langkah </a:t>
            </a:r>
            <a:r>
              <a:rPr lang="en-US" sz="2400" dirty="0"/>
              <a:t>2. Menghasilkan Ide</a:t>
            </a:r>
            <a:endParaRPr lang="en-US" sz="2400" dirty="0"/>
          </a:p>
          <a:p>
            <a:r>
              <a:rPr lang="en-US" sz="2400" dirty="0"/>
              <a:t>Selanjutnya, siswa harus diberi kesempatan untuk bertukar pikiran dan mendiskusikan ide-ide mereka untuk </a:t>
            </a:r>
            <a:r>
              <a:rPr lang="en-US" sz="2400" dirty="0" err="1"/>
              <a:t>mengerjakan </a:t>
            </a:r>
            <a:r>
              <a:rPr lang="en-US" sz="2400" dirty="0"/>
              <a:t>masalah tersebut . Penekanannya di sini bukanlah untuk menghasilkan ide-ide yang bagus, tetapi untuk menghasilkan banyak ide. Dengan demikian, bertukar pikiran harus mendorong siswa untuk berpikir liar, tetapi tetap fokus pada masalah. Menetapkan pedoman untuk sesi bertukar pikiran, seperti memberi setiap orang kesempatan untuk menyuarakan ide, menunda penilaian terhadap ide-ide orang lain, dan membangun ide-ide orang lain akan membantu menjadikan bertukar pikiran sebagai latihan yang produktif dan generatif .</a:t>
            </a:r>
            <a:endParaRPr lang="en-US" sz="2400" dirty="0"/>
          </a:p>
        </p:txBody>
      </p:sp>
      <p:sp>
        <p:nvSpPr>
          <p:cNvPr id="5" name="Textfeld 4"/>
          <p:cNvSpPr txBox="1"/>
          <p:nvPr/>
        </p:nvSpPr>
        <p:spPr>
          <a:xfrm>
            <a:off x="3831771" y="6429512"/>
            <a:ext cx="4825212" cy="276999"/>
          </a:xfrm>
          <a:prstGeom prst="rect">
            <a:avLst/>
          </a:prstGeom>
          <a:noFill/>
        </p:spPr>
        <p:txBody>
          <a:bodyPr wrap="square" rtlCol="0">
            <a:spAutoFit/>
          </a:bodyPr>
          <a:lstStyle/>
          <a:p>
            <a:r>
              <a:rPr lang="en-US" sz="1200" dirty="0" err="1"/>
              <a:t>Diadaptasi </a:t>
            </a:r>
            <a:r>
              <a:rPr lang="en-US" sz="1200" dirty="0"/>
              <a:t>dari https://www.bu.edu/ctl/guides/project-based-learning /</a:t>
            </a:r>
            <a:endParaRPr lang="de-DE"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a:latin typeface="+mn-lt"/>
              </a:rPr>
              <a:t>Langkah- langkah </a:t>
            </a:r>
            <a:r>
              <a:rPr lang="it-IT" b="1" dirty="0">
                <a:latin typeface="+mn-lt"/>
              </a:rPr>
              <a:t>Pembelajaran Berbasis Proyek </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en-US" sz="2400" dirty="0" err="1"/>
              <a:t>Langkah </a:t>
            </a:r>
            <a:r>
              <a:rPr lang="en-US" sz="2400" dirty="0"/>
              <a:t>3. Membuat Prototipe Solusi</a:t>
            </a:r>
            <a:endParaRPr lang="en-US" sz="2400" dirty="0"/>
          </a:p>
          <a:p>
            <a:r>
              <a:rPr lang="en-US" sz="2400" dirty="0"/>
              <a:t>Mendesain dan membuat prototipe solusi biasanya merupakan fase berikutnya dari proses PBL. Desain atau prototipe dapat memiliki banyak bentuk: sketsa, tiruan , papan cerita, atau bahkan objek yang terbuat dari bahan-bahan yang tersedia seperti pembersih pipa, stik es krim, dan karet gelang. Tujuan mendesain dan membuat prototipe adalah untuk memperluas ide-ide yang dihasilkan selama fase curah pendapat, dan untuk dengan cepat menyampaikan bagaimana solusi untuk masalah tersebut mungkin terlihat dan terasa. Prototipe sering kali dapat mengungkap asumsi pelajar, serta mengungkap tantangan tak terduga yang mungkin dihadapi oleh pengguna akhir solusi tersebut. Fokus pada pembuatan prototipe sederhana juga berarti bahwa siswa dapat mengulangi desain mereka dengan cepat dan mudah, memasukkan umpan balik ke dalam desain mereka, dan terus mengasah solusi masalah mereka .</a:t>
            </a:r>
            <a:endParaRPr lang="en-US" sz="2400" dirty="0"/>
          </a:p>
        </p:txBody>
      </p:sp>
      <p:sp>
        <p:nvSpPr>
          <p:cNvPr id="6" name="Textfeld 5"/>
          <p:cNvSpPr txBox="1"/>
          <p:nvPr/>
        </p:nvSpPr>
        <p:spPr>
          <a:xfrm>
            <a:off x="3831771" y="6429512"/>
            <a:ext cx="4825212" cy="276999"/>
          </a:xfrm>
          <a:prstGeom prst="rect">
            <a:avLst/>
          </a:prstGeom>
          <a:noFill/>
        </p:spPr>
        <p:txBody>
          <a:bodyPr wrap="square" rtlCol="0">
            <a:spAutoFit/>
          </a:bodyPr>
          <a:lstStyle/>
          <a:p>
            <a:r>
              <a:rPr lang="en-US" sz="1200" dirty="0" err="1"/>
              <a:t>Diadaptasi </a:t>
            </a:r>
            <a:r>
              <a:rPr lang="en-US" sz="1200" dirty="0"/>
              <a:t>dari https://www.bu.edu/ctl/guides/project-based-learning /</a:t>
            </a:r>
            <a:endParaRPr lang="de-DE"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a:latin typeface="+mn-lt"/>
              </a:rPr>
              <a:t>Langkah- langkah </a:t>
            </a:r>
            <a:r>
              <a:rPr lang="it-IT" b="1" dirty="0">
                <a:latin typeface="+mn-lt"/>
              </a:rPr>
              <a:t>Pembelajaran Berbasis Proyek </a:t>
            </a:r>
            <a:endParaRPr lang="de-DE" b="1" dirty="0">
              <a:latin typeface="+mn-lt"/>
            </a:endParaRPr>
          </a:p>
        </p:txBody>
      </p:sp>
      <p:sp>
        <p:nvSpPr>
          <p:cNvPr id="3" name="Inhaltsplatzhalter 2"/>
          <p:cNvSpPr>
            <a:spLocks noGrp="1"/>
          </p:cNvSpPr>
          <p:nvPr>
            <p:ph idx="1"/>
          </p:nvPr>
        </p:nvSpPr>
        <p:spPr/>
        <p:txBody>
          <a:bodyPr>
            <a:normAutofit/>
          </a:bodyPr>
          <a:lstStyle/>
          <a:p>
            <a:pPr marL="0" indent="0">
              <a:buNone/>
            </a:pPr>
            <a:r>
              <a:rPr lang="en-US" sz="2400" dirty="0"/>
              <a:t>Langkah 4. Presentasi dan pengujian</a:t>
            </a:r>
            <a:endParaRPr lang="en-US" sz="2400" dirty="0"/>
          </a:p>
          <a:p>
            <a:r>
              <a:rPr lang="en-US" sz="2400" dirty="0"/>
              <a:t>Siswa kemudian dapat melanjutkan untuk membawa prototipe mereka ke tingkat desain berikutnya: presentasi, pengujian, dan pengumpulan umpan balik. Idealnya, presentasi dan pengujian dilakukan dalam suasana "langsung" , seperti pameran. Presentasi dan pengujian memungkinkan siswa untuk mengetahui seberapa baik produk atau layanan mereka dipersepsikan dan berfungsi dalam suasana nyata. Hasil pengujian dapat memberikan siswa umpan balik penting tentang solusi mereka, dan menghasilkan pertanyaan baru untuk dipertimbangkan. Apakah solusinya berfungsi sesuai rencana? Apakah produk memenuhi tujuannya? Jika tidak, apa yang perlu diubah? Dengan cara ini, pengujian melibatkan siswa dalam proses berpikir kritis dan refleksi.</a:t>
            </a:r>
            <a:endParaRPr lang="en-US" sz="2400" dirty="0"/>
          </a:p>
        </p:txBody>
      </p:sp>
      <p:sp>
        <p:nvSpPr>
          <p:cNvPr id="5" name="Textfeld 4"/>
          <p:cNvSpPr txBox="1"/>
          <p:nvPr/>
        </p:nvSpPr>
        <p:spPr>
          <a:xfrm>
            <a:off x="3831771" y="6429512"/>
            <a:ext cx="4825212" cy="276999"/>
          </a:xfrm>
          <a:prstGeom prst="rect">
            <a:avLst/>
          </a:prstGeom>
          <a:noFill/>
        </p:spPr>
        <p:txBody>
          <a:bodyPr wrap="square" rtlCol="0">
            <a:spAutoFit/>
          </a:bodyPr>
          <a:lstStyle/>
          <a:p>
            <a:r>
              <a:rPr lang="en-US" sz="1200" dirty="0" err="1"/>
              <a:t>Diadaptasi </a:t>
            </a:r>
            <a:r>
              <a:rPr lang="en-US" sz="1200" dirty="0"/>
              <a:t>dari https://www.bu.edu/ctl/guides/project-based-learning /</a:t>
            </a:r>
            <a:endParaRPr lang="de-DE"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en-GB" b="1" dirty="0" err="1">
                <a:solidFill>
                  <a:srgbClr val="025952"/>
                </a:solidFill>
                <a:latin typeface="+mn-lt"/>
              </a:rPr>
              <a:t>Pembelajaran</a:t>
            </a:r>
            <a:r>
              <a:rPr lang="en-GB" b="1" dirty="0">
                <a:solidFill>
                  <a:srgbClr val="025952"/>
                </a:solidFill>
                <a:latin typeface="+mn-lt"/>
              </a:rPr>
              <a:t> Berbasis </a:t>
            </a:r>
            <a:r>
              <a:rPr lang="en-GB" b="1" dirty="0" err="1">
                <a:solidFill>
                  <a:srgbClr val="025952"/>
                </a:solidFill>
                <a:latin typeface="+mn-lt"/>
              </a:rPr>
              <a:t>Proyek</a:t>
            </a:r>
            <a:r>
              <a:rPr lang="en-GB" b="1" dirty="0">
                <a:solidFill>
                  <a:srgbClr val="025952"/>
                </a:solidFill>
                <a:latin typeface="+mn-lt"/>
              </a:rPr>
              <a:t> </a:t>
            </a:r>
            <a:r>
              <a:rPr lang="en-US" b="1" dirty="0">
                <a:solidFill>
                  <a:srgbClr val="025952"/>
                </a:solidFill>
                <a:latin typeface="+mn-lt"/>
              </a:rPr>
              <a:t>(PBL)</a:t>
            </a:r>
            <a:endParaRPr lang="de-DE" b="1" dirty="0">
              <a:solidFill>
                <a:srgbClr val="025952"/>
              </a:solidFill>
              <a:latin typeface="+mn-lt"/>
            </a:endParaRPr>
          </a:p>
        </p:txBody>
      </p:sp>
      <p:sp>
        <p:nvSpPr>
          <p:cNvPr id="3" name="Untertitel 2"/>
          <p:cNvSpPr txBox="1"/>
          <p:nvPr/>
        </p:nvSpPr>
        <p:spPr>
          <a:xfrm>
            <a:off x="1576252" y="3880712"/>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25952"/>
                </a:solidFill>
              </a:rPr>
              <a:t>Membuat </a:t>
            </a:r>
            <a:r>
              <a:rPr lang="en-US" dirty="0" err="1">
                <a:solidFill>
                  <a:srgbClr val="025952"/>
                </a:solidFill>
              </a:rPr>
              <a:t>sendiri</a:t>
            </a:r>
            <a:r>
              <a:rPr lang="en-US" dirty="0">
                <a:solidFill>
                  <a:srgbClr val="025952"/>
                </a:solidFill>
              </a:rPr>
              <a:t> </a:t>
            </a:r>
            <a:r>
              <a:rPr lang="en-US" dirty="0" err="1">
                <a:solidFill>
                  <a:srgbClr val="025952"/>
                </a:solidFill>
              </a:rPr>
              <a:t>proyek</a:t>
            </a:r>
            <a:endParaRPr lang="de-DE" dirty="0">
              <a:solidFill>
                <a:srgbClr val="02595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en-US" b="1" dirty="0">
                <a:solidFill>
                  <a:srgbClr val="FF0000"/>
                </a:solidFill>
                <a:latin typeface="+mn-lt"/>
              </a:rPr>
              <a:t>Bentuk </a:t>
            </a:r>
            <a:r>
              <a:rPr lang="en-US" b="1" dirty="0" err="1">
                <a:solidFill>
                  <a:srgbClr val="FF0000"/>
                </a:solidFill>
                <a:latin typeface="+mn-lt"/>
              </a:rPr>
              <a:t>kecil</a:t>
            </a:r>
            <a:r>
              <a:rPr lang="en-US" b="1" dirty="0">
                <a:solidFill>
                  <a:srgbClr val="FF0000"/>
                </a:solidFill>
                <a:latin typeface="+mn-lt"/>
              </a:rPr>
              <a:t> </a:t>
            </a:r>
            <a:r>
              <a:rPr lang="en-US" b="1" dirty="0" err="1">
                <a:solidFill>
                  <a:srgbClr val="FF0000"/>
                </a:solidFill>
                <a:latin typeface="+mn-lt"/>
              </a:rPr>
              <a:t>kelompok </a:t>
            </a:r>
            <a:r>
              <a:rPr lang="en-US" b="1" dirty="0">
                <a:solidFill>
                  <a:srgbClr val="FF0000"/>
                </a:solidFill>
                <a:latin typeface="+mn-lt"/>
              </a:rPr>
              <a:t>yang beranggotakan 3-4 orang.</a:t>
            </a:r>
            <a:br>
              <a:rPr lang="de-DE" b="1" dirty="0">
                <a:solidFill>
                  <a:srgbClr val="FF0000"/>
                </a:solidFill>
                <a:latin typeface="+mn-lt"/>
              </a:rPr>
            </a:br>
            <a:r>
              <a:rPr lang="en-US" b="1" dirty="0">
                <a:solidFill>
                  <a:srgbClr val="FF0000"/>
                </a:solidFill>
                <a:latin typeface="+mn-lt"/>
              </a:rPr>
              <a:t> </a:t>
            </a:r>
            <a:br>
              <a:rPr lang="de-DE" b="1" dirty="0">
                <a:solidFill>
                  <a:srgbClr val="FF0000"/>
                </a:solidFill>
                <a:latin typeface="+mn-lt"/>
              </a:rPr>
            </a:br>
            <a:r>
              <a:rPr lang="en-US" b="1" dirty="0" err="1">
                <a:solidFill>
                  <a:srgbClr val="FF0000"/>
                </a:solidFill>
                <a:latin typeface="+mn-lt"/>
              </a:rPr>
              <a:t>Mengidentifikasi </a:t>
            </a:r>
            <a:r>
              <a:rPr lang="en-US" b="1" dirty="0">
                <a:solidFill>
                  <a:srgbClr val="FF0000"/>
                </a:solidFill>
                <a:latin typeface="+mn-lt"/>
              </a:rPr>
              <a:t>ESD </a:t>
            </a:r>
            <a:r>
              <a:rPr lang="en-US" b="1" dirty="0" err="1">
                <a:solidFill>
                  <a:srgbClr val="FF0000"/>
                </a:solidFill>
                <a:latin typeface="+mn-lt"/>
              </a:rPr>
              <a:t>yang berhubungan</a:t>
            </a:r>
            <a:r>
              <a:rPr lang="en-US" b="1" dirty="0">
                <a:solidFill>
                  <a:srgbClr val="FF0000"/>
                </a:solidFill>
                <a:latin typeface="+mn-lt"/>
              </a:rPr>
              <a:t> </a:t>
            </a:r>
            <a:r>
              <a:rPr lang="en-US" b="1" dirty="0" err="1">
                <a:solidFill>
                  <a:srgbClr val="FF0000"/>
                </a:solidFill>
                <a:latin typeface="+mn-lt"/>
              </a:rPr>
              <a:t>masalah</a:t>
            </a:r>
            <a:r>
              <a:rPr lang="en-US" b="1" dirty="0">
                <a:solidFill>
                  <a:srgbClr val="FF0000"/>
                </a:solidFill>
                <a:latin typeface="+mn-lt"/>
              </a:rPr>
              <a:t> </a:t>
            </a:r>
            <a:r>
              <a:rPr lang="en-US" b="1" dirty="0" err="1">
                <a:solidFill>
                  <a:srgbClr val="FF0000"/>
                </a:solidFill>
                <a:latin typeface="+mn-lt"/>
              </a:rPr>
              <a:t>atau</a:t>
            </a:r>
            <a:r>
              <a:rPr lang="en-US" b="1" dirty="0">
                <a:solidFill>
                  <a:srgbClr val="FF0000"/>
                </a:solidFill>
                <a:latin typeface="+mn-lt"/>
              </a:rPr>
              <a:t> </a:t>
            </a:r>
            <a:r>
              <a:rPr lang="en-US" b="1" dirty="0" err="1">
                <a:solidFill>
                  <a:srgbClr val="FF0000"/>
                </a:solidFill>
                <a:latin typeface="+mn-lt"/>
              </a:rPr>
              <a:t>masalah</a:t>
            </a:r>
            <a:r>
              <a:rPr lang="en-US" b="1" dirty="0">
                <a:solidFill>
                  <a:srgbClr val="FF0000"/>
                </a:solidFill>
                <a:latin typeface="+mn-lt"/>
              </a:rPr>
              <a:t> </a:t>
            </a:r>
            <a:r>
              <a:rPr lang="en-US" b="1" dirty="0" err="1">
                <a:solidFill>
                  <a:srgbClr val="FF0000"/>
                </a:solidFill>
                <a:latin typeface="+mn-lt"/>
              </a:rPr>
              <a:t>Anda</a:t>
            </a:r>
            <a:r>
              <a:rPr lang="en-US" b="1" dirty="0">
                <a:solidFill>
                  <a:srgbClr val="FF0000"/>
                </a:solidFill>
                <a:latin typeface="+mn-lt"/>
              </a:rPr>
              <a:t> </a:t>
            </a:r>
            <a:r>
              <a:rPr lang="en-US" b="1" dirty="0" err="1">
                <a:solidFill>
                  <a:srgbClr val="FF0000"/>
                </a:solidFill>
                <a:latin typeface="+mn-lt"/>
              </a:rPr>
              <a:t>ingin </a:t>
            </a:r>
            <a:r>
              <a:rPr lang="en-US" b="1" dirty="0">
                <a:solidFill>
                  <a:srgbClr val="FF0000"/>
                </a:solidFill>
                <a:latin typeface="+mn-lt"/>
              </a:rPr>
              <a:t>mengerjakannya .</a:t>
            </a:r>
            <a:br>
              <a:rPr lang="de-DE" b="1" dirty="0">
                <a:solidFill>
                  <a:srgbClr val="FF0000"/>
                </a:solidFill>
                <a:latin typeface="+mn-lt"/>
              </a:rPr>
            </a:br>
            <a:r>
              <a:rPr lang="en-US" b="1" dirty="0" err="1">
                <a:solidFill>
                  <a:srgbClr val="FF0000"/>
                </a:solidFill>
                <a:latin typeface="+mn-lt"/>
              </a:rPr>
              <a:t>​</a:t>
            </a:r>
            <a:r>
              <a:rPr lang="en-US" b="1" dirty="0">
                <a:solidFill>
                  <a:srgbClr val="FF0000"/>
                </a:solidFill>
                <a:latin typeface="+mn-lt"/>
              </a:rPr>
              <a:t> </a:t>
            </a:r>
            <a:br>
              <a:rPr lang="de-DE" b="1" dirty="0">
                <a:solidFill>
                  <a:srgbClr val="FF0000"/>
                </a:solidFill>
                <a:latin typeface="+mn-lt"/>
              </a:rPr>
            </a:br>
            <a:r>
              <a:rPr lang="en-US" b="1" dirty="0" err="1">
                <a:solidFill>
                  <a:srgbClr val="FF0000"/>
                </a:solidFill>
                <a:latin typeface="+mn-lt"/>
              </a:rPr>
              <a:t>Kembangkan </a:t>
            </a:r>
            <a:r>
              <a:rPr lang="en-US" b="1" dirty="0">
                <a:solidFill>
                  <a:srgbClr val="FF0000"/>
                </a:solidFill>
                <a:latin typeface="+mn-lt"/>
              </a:rPr>
              <a:t>sebuah </a:t>
            </a:r>
            <a:r>
              <a:rPr lang="en-US" b="1" dirty="0" err="1">
                <a:solidFill>
                  <a:srgbClr val="FF0000"/>
                </a:solidFill>
                <a:latin typeface="+mn-lt"/>
              </a:rPr>
              <a:t>ide </a:t>
            </a:r>
            <a:r>
              <a:rPr lang="en-US" b="1" dirty="0">
                <a:solidFill>
                  <a:srgbClr val="FF0000"/>
                </a:solidFill>
                <a:latin typeface="+mn-lt"/>
              </a:rPr>
              <a:t>.</a:t>
            </a:r>
            <a:br>
              <a:rPr lang="de-DE" b="1" dirty="0">
                <a:solidFill>
                  <a:srgbClr val="025952"/>
                </a:solidFill>
                <a:latin typeface="+mn-lt"/>
              </a:rPr>
            </a:br>
            <a:endParaRPr lang="de-DE" sz="2200" b="1" dirty="0">
              <a:latin typeface="+mn-lt"/>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4767</Words>
  <Application>WPS Presentation</Application>
  <PresentationFormat>Widescreen</PresentationFormat>
  <Paragraphs>62</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Source Sans Pro SemiBold</vt:lpstr>
      <vt:lpstr>Calibri</vt:lpstr>
      <vt:lpstr>HarmonyOS Sans SC Light</vt:lpstr>
      <vt:lpstr>Microsoft YaHei</vt:lpstr>
      <vt:lpstr>文泉驿微米黑</vt:lpstr>
      <vt:lpstr>Arial Unicode MS</vt:lpstr>
      <vt:lpstr>Calibri Light</vt:lpstr>
      <vt:lpstr>文泉驿正黑</vt:lpstr>
      <vt:lpstr>Office</vt:lpstr>
      <vt:lpstr>Pembelajaran Berbasis Proyek</vt:lpstr>
      <vt:lpstr>Pembelajaran Berbasis Proyek (PBL)</vt:lpstr>
      <vt:lpstr>Pembelajaran Berbasis Proyek (PBL)</vt:lpstr>
      <vt:lpstr>Langkah- langkah Pembelajaran Berbasis Proyek </vt:lpstr>
      <vt:lpstr>Langkah- langkah Pembelajaran Berbasis Proyek </vt:lpstr>
      <vt:lpstr>Langkah- langkah Pembelajaran Berbasis Proyek </vt:lpstr>
      <vt:lpstr>Langkah- langkah Pembelajaran Berbasis Proyek </vt:lpstr>
      <vt:lpstr>Pembelajaran Berbasis Proyek (PBL)</vt:lpstr>
      <vt:lpstr>Bentuk kecil kelompok yang beranggotakan 3-4 orang.   Mengidentifikasi ESD yang berhubungan masalah atau masalah Anda ingin mengerjakannya . ​  Kembangkan sebuah ide . </vt:lpstr>
      <vt:lpstr>Mengidentifikasi potensi setting pendidikan inisiatif Anda yang  akan ditargetkan .   Mengidentifikasi mitra potensial dari​ sektor pendidikan dan seterusnya mungkin​ menjadi tertarik untuk mendapatkannya terlibat .   Mengembangkan rencana proyek . </vt:lpstr>
      <vt:lpstr>Referensi daring untuk dibaca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reviewer</dc:creator>
  <cp:lastModifiedBy>hsl</cp:lastModifiedBy>
  <cp:revision>47</cp:revision>
  <dcterms:created xsi:type="dcterms:W3CDTF">2025-08-30T12:38:59Z</dcterms:created>
  <dcterms:modified xsi:type="dcterms:W3CDTF">2025-08-30T12:38:59Z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320E24294A1EE236E3F0B268871020A1_42</vt:lpwstr>
  </property>
  <property fmtid="{D5CDD505-2E9C-101B-9397-08002B2CF9AE}" pid="3" name="KSOProductBuildVer">
    <vt:lpwstr>1033-12.8.2.14811</vt:lpwstr>
  </property>
</Properties>
</file>