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314" r:id="rId4"/>
    <p:sldId id="257" r:id="rId5"/>
    <p:sldId id="309" r:id="rId6"/>
    <p:sldId id="310" r:id="rId7"/>
    <p:sldId id="311" r:id="rId8"/>
    <p:sldId id="312" r:id="rId9"/>
    <p:sldId id="322" r:id="rId10"/>
    <p:sldId id="319" r:id="rId11"/>
    <p:sldId id="321" r:id="rId12"/>
    <p:sldId id="313"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3164-720B-433F-8E38-ECC136FEB1E7}" type="datetimeFigureOut">
              <a:rPr lang="de-DE" smtClean="0"/>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75C2-5590-4F3A-8CD4-BEB8ACDD9653}" type="slidenum">
              <a:rPr lang="de-DE" smtClean="0"/>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endParaRPr lang="de-DE" smtClean="0"/>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5" name="Datumsplatzhalter 4"/>
          <p:cNvSpPr>
            <a:spLocks noGrp="1"/>
          </p:cNvSpPr>
          <p:nvPr>
            <p:ph type="dt" sz="half" idx="10"/>
          </p:nvPr>
        </p:nvSpPr>
        <p:spPr/>
        <p:txBody>
          <a:bodyPr/>
          <a:lstStyle/>
          <a:p>
            <a:fld id="{8DB60370-896D-43DE-8621-3B53C70655A4}" type="datetimeFigureOut">
              <a:rPr lang="de-DE" smtClean="0"/>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endParaRPr lang="de-DE" smtClean="0"/>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endParaRPr lang="de-DE" smtClean="0"/>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7" name="Datumsplatzhalter 6"/>
          <p:cNvSpPr>
            <a:spLocks noGrp="1"/>
          </p:cNvSpPr>
          <p:nvPr>
            <p:ph type="dt" sz="half" idx="10"/>
          </p:nvPr>
        </p:nvSpPr>
        <p:spPr/>
        <p:txBody>
          <a:bodyPr/>
          <a:lstStyle/>
          <a:p>
            <a:fld id="{8DB60370-896D-43DE-8621-3B53C70655A4}" type="datetimeFigureOut">
              <a:rPr lang="de-DE" smtClean="0"/>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DB60370-896D-43DE-8621-3B53C70655A4}" type="datetimeFigureOut">
              <a:rPr lang="de-DE" smtClean="0"/>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endParaRPr lang="de-DE" smtClean="0"/>
          </a:p>
        </p:txBody>
      </p:sp>
      <p:sp>
        <p:nvSpPr>
          <p:cNvPr id="5" name="Datumsplatzhalter 4"/>
          <p:cNvSpPr>
            <a:spLocks noGrp="1"/>
          </p:cNvSpPr>
          <p:nvPr>
            <p:ph type="dt" sz="half" idx="10"/>
          </p:nvPr>
        </p:nvSpPr>
        <p:spPr/>
        <p:txBody>
          <a:bodyPr/>
          <a:lstStyle/>
          <a:p>
            <a:fld id="{8DB60370-896D-43DE-8621-3B53C70655A4}" type="datetimeFigureOut">
              <a:rPr lang="de-DE" smtClean="0"/>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endParaRPr lang="de-DE" smtClean="0"/>
          </a:p>
        </p:txBody>
      </p:sp>
      <p:sp>
        <p:nvSpPr>
          <p:cNvPr id="5" name="Datumsplatzhalter 4"/>
          <p:cNvSpPr>
            <a:spLocks noGrp="1"/>
          </p:cNvSpPr>
          <p:nvPr>
            <p:ph type="dt" sz="half" idx="10"/>
          </p:nvPr>
        </p:nvSpPr>
        <p:spPr/>
        <p:txBody>
          <a:bodyPr/>
          <a:lstStyle/>
          <a:p>
            <a:fld id="{8DB60370-896D-43DE-8621-3B53C70655A4}" type="datetimeFigureOut">
              <a:rPr lang="de-DE" smtClean="0"/>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er.educause.edu/articles/2015/1/using-design-thinking-in-higher-education" TargetMode="External"/><Relationship Id="rId3" Type="http://schemas.openxmlformats.org/officeDocument/2006/relationships/hyperlink" Target="https://www.pblworks.org/what-is-pbl" TargetMode="External"/><Relationship Id="rId2" Type="http://schemas.openxmlformats.org/officeDocument/2006/relationships/hyperlink" Target="https://www.edutopia.org/blog/pbl-through-a-makers-lens-patrick-waters" TargetMode="External"/><Relationship Id="rId1" Type="http://schemas.openxmlformats.org/officeDocument/2006/relationships/hyperlink" Target="https://teachingcommons.stanford.edu/resources/learning/learning-activities/project-based-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6583" y="2376397"/>
            <a:ext cx="9144000" cy="2387600"/>
          </a:xfrm>
        </p:spPr>
        <p:txBody>
          <a:bodyPr>
            <a:normAutofit/>
          </a:bodyPr>
          <a:lstStyle/>
          <a:p>
            <a:r>
              <a:rPr lang="en-US" b="1" dirty="0" smtClean="0">
                <a:solidFill>
                  <a:srgbClr val="025952"/>
                </a:solidFill>
                <a:latin typeface="+mn-lt"/>
              </a:rPr>
              <a:t>Project based learning</a:t>
            </a:r>
            <a:endParaRPr lang="de-DE" b="1" dirty="0">
              <a:solidFill>
                <a:srgbClr val="025952"/>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err="1" smtClean="0">
                <a:solidFill>
                  <a:srgbClr val="FF0000"/>
                </a:solidFill>
                <a:latin typeface="+mn-lt"/>
              </a:rPr>
              <a:t>Identify</a:t>
            </a:r>
            <a:r>
              <a:rPr lang="de-DE" b="1" dirty="0" smtClean="0">
                <a:solidFill>
                  <a:srgbClr val="FF0000"/>
                </a:solidFill>
                <a:latin typeface="+mn-lt"/>
              </a:rPr>
              <a:t> potential </a:t>
            </a:r>
            <a:r>
              <a:rPr lang="de-DE" b="1" dirty="0" err="1" smtClean="0">
                <a:solidFill>
                  <a:srgbClr val="FF0000"/>
                </a:solidFill>
                <a:latin typeface="+mn-lt"/>
              </a:rPr>
              <a:t>educational</a:t>
            </a:r>
            <a:r>
              <a:rPr lang="de-DE" b="1" dirty="0" smtClean="0">
                <a:solidFill>
                  <a:srgbClr val="FF0000"/>
                </a:solidFill>
                <a:latin typeface="+mn-lt"/>
              </a:rPr>
              <a:t> </a:t>
            </a:r>
            <a:r>
              <a:rPr lang="de-DE" b="1" dirty="0" err="1" smtClean="0">
                <a:solidFill>
                  <a:srgbClr val="FF0000"/>
                </a:solidFill>
                <a:latin typeface="+mn-lt"/>
              </a:rPr>
              <a:t>settings</a:t>
            </a:r>
            <a:r>
              <a:rPr lang="de-DE" b="1" dirty="0">
                <a:solidFill>
                  <a:srgbClr val="FF0000"/>
                </a:solidFill>
                <a:latin typeface="+mn-lt"/>
              </a:rPr>
              <a:t> </a:t>
            </a:r>
            <a:r>
              <a:rPr lang="de-DE" b="1" dirty="0" smtClean="0">
                <a:solidFill>
                  <a:srgbClr val="FF0000"/>
                </a:solidFill>
                <a:latin typeface="+mn-lt"/>
              </a:rPr>
              <a:t>your initiative will </a:t>
            </a:r>
            <a:r>
              <a:rPr lang="de-DE" b="1" dirty="0" err="1" smtClean="0">
                <a:solidFill>
                  <a:srgbClr val="FF0000"/>
                </a:solidFill>
                <a:latin typeface="+mn-lt"/>
              </a:rPr>
              <a:t>target</a:t>
            </a:r>
            <a:r>
              <a:rPr lang="de-DE" b="1" dirty="0" smtClean="0">
                <a:solidFill>
                  <a:srgbClr val="FF0000"/>
                </a:solidFill>
                <a:latin typeface="+mn-lt"/>
              </a:rPr>
              <a:t> on.</a:t>
            </a:r>
            <a:br>
              <a:rPr lang="de-DE" b="1" dirty="0" smtClean="0">
                <a:solidFill>
                  <a:srgbClr val="FF0000"/>
                </a:solidFill>
                <a:latin typeface="+mn-lt"/>
              </a:rPr>
            </a:br>
            <a:br>
              <a:rPr lang="de-DE" b="1" dirty="0">
                <a:solidFill>
                  <a:srgbClr val="FF0000"/>
                </a:solidFill>
                <a:latin typeface="+mn-lt"/>
              </a:rPr>
            </a:br>
            <a:r>
              <a:rPr lang="de-DE" b="1" dirty="0" err="1" smtClean="0">
                <a:solidFill>
                  <a:srgbClr val="FF0000"/>
                </a:solidFill>
                <a:latin typeface="+mn-lt"/>
              </a:rPr>
              <a:t>Identify</a:t>
            </a:r>
            <a:r>
              <a:rPr lang="de-DE" b="1" dirty="0" smtClean="0">
                <a:solidFill>
                  <a:srgbClr val="FF0000"/>
                </a:solidFill>
                <a:latin typeface="+mn-lt"/>
              </a:rPr>
              <a:t> potential </a:t>
            </a:r>
            <a:r>
              <a:rPr lang="de-DE" b="1" dirty="0" err="1" smtClean="0">
                <a:solidFill>
                  <a:srgbClr val="FF0000"/>
                </a:solidFill>
                <a:latin typeface="+mn-lt"/>
              </a:rPr>
              <a:t>partners</a:t>
            </a:r>
            <a:r>
              <a:rPr lang="de-DE" b="1" dirty="0" smtClean="0">
                <a:solidFill>
                  <a:srgbClr val="FF0000"/>
                </a:solidFill>
                <a:latin typeface="+mn-lt"/>
              </a:rPr>
              <a:t> form </a:t>
            </a:r>
            <a:r>
              <a:rPr lang="de-DE" b="1" dirty="0" err="1" smtClean="0">
                <a:solidFill>
                  <a:srgbClr val="FF0000"/>
                </a:solidFill>
                <a:latin typeface="+mn-lt"/>
              </a:rPr>
              <a:t>the</a:t>
            </a:r>
            <a:r>
              <a:rPr lang="de-DE" b="1" dirty="0" smtClean="0">
                <a:solidFill>
                  <a:srgbClr val="FF0000"/>
                </a:solidFill>
                <a:latin typeface="+mn-lt"/>
              </a:rPr>
              <a:t> </a:t>
            </a:r>
            <a:r>
              <a:rPr lang="de-DE" b="1" dirty="0" err="1" smtClean="0">
                <a:solidFill>
                  <a:srgbClr val="FF0000"/>
                </a:solidFill>
                <a:latin typeface="+mn-lt"/>
              </a:rPr>
              <a:t>educational</a:t>
            </a:r>
            <a:r>
              <a:rPr lang="de-DE" b="1" dirty="0" smtClean="0">
                <a:solidFill>
                  <a:srgbClr val="FF0000"/>
                </a:solidFill>
                <a:latin typeface="+mn-lt"/>
              </a:rPr>
              <a:t> </a:t>
            </a:r>
            <a:r>
              <a:rPr lang="de-DE" b="1" dirty="0" err="1" smtClean="0">
                <a:solidFill>
                  <a:srgbClr val="FF0000"/>
                </a:solidFill>
                <a:latin typeface="+mn-lt"/>
              </a:rPr>
              <a:t>sector</a:t>
            </a:r>
            <a:r>
              <a:rPr lang="de-DE" b="1" dirty="0" smtClean="0">
                <a:solidFill>
                  <a:srgbClr val="FF0000"/>
                </a:solidFill>
                <a:latin typeface="+mn-lt"/>
              </a:rPr>
              <a:t> and </a:t>
            </a:r>
            <a:r>
              <a:rPr lang="de-DE" b="1" dirty="0" err="1" smtClean="0">
                <a:solidFill>
                  <a:srgbClr val="FF0000"/>
                </a:solidFill>
                <a:latin typeface="+mn-lt"/>
              </a:rPr>
              <a:t>beyond</a:t>
            </a:r>
            <a:r>
              <a:rPr lang="de-DE" b="1" dirty="0" smtClean="0">
                <a:solidFill>
                  <a:srgbClr val="FF0000"/>
                </a:solidFill>
                <a:latin typeface="+mn-lt"/>
              </a:rPr>
              <a:t> that </a:t>
            </a:r>
            <a:r>
              <a:rPr lang="de-DE" b="1" dirty="0" err="1" smtClean="0">
                <a:solidFill>
                  <a:srgbClr val="FF0000"/>
                </a:solidFill>
                <a:latin typeface="+mn-lt"/>
              </a:rPr>
              <a:t>may</a:t>
            </a:r>
            <a:r>
              <a:rPr lang="de-DE" b="1" dirty="0" smtClean="0">
                <a:solidFill>
                  <a:srgbClr val="FF0000"/>
                </a:solidFill>
                <a:latin typeface="+mn-lt"/>
              </a:rPr>
              <a:t> </a:t>
            </a:r>
            <a:r>
              <a:rPr lang="de-DE" b="1" dirty="0" err="1" smtClean="0">
                <a:solidFill>
                  <a:srgbClr val="FF0000"/>
                </a:solidFill>
                <a:latin typeface="+mn-lt"/>
              </a:rPr>
              <a:t>be</a:t>
            </a:r>
            <a:r>
              <a:rPr lang="de-DE" b="1" dirty="0" smtClean="0">
                <a:solidFill>
                  <a:srgbClr val="FF0000"/>
                </a:solidFill>
                <a:latin typeface="+mn-lt"/>
              </a:rPr>
              <a:t> </a:t>
            </a:r>
            <a:r>
              <a:rPr lang="de-DE" b="1" dirty="0" err="1" smtClean="0">
                <a:solidFill>
                  <a:srgbClr val="FF0000"/>
                </a:solidFill>
                <a:latin typeface="+mn-lt"/>
              </a:rPr>
              <a:t>interestedt</a:t>
            </a:r>
            <a:r>
              <a:rPr lang="de-DE" b="1" dirty="0" smtClean="0">
                <a:solidFill>
                  <a:srgbClr val="FF0000"/>
                </a:solidFill>
                <a:latin typeface="+mn-lt"/>
              </a:rPr>
              <a:t> to </a:t>
            </a:r>
            <a:r>
              <a:rPr lang="de-DE" b="1" dirty="0" err="1" smtClean="0">
                <a:solidFill>
                  <a:srgbClr val="FF0000"/>
                </a:solidFill>
                <a:latin typeface="+mn-lt"/>
              </a:rPr>
              <a:t>get</a:t>
            </a:r>
            <a:r>
              <a:rPr lang="de-DE" b="1" dirty="0" smtClean="0">
                <a:solidFill>
                  <a:srgbClr val="FF0000"/>
                </a:solidFill>
                <a:latin typeface="+mn-lt"/>
              </a:rPr>
              <a:t> </a:t>
            </a:r>
            <a:r>
              <a:rPr lang="de-DE" b="1" dirty="0" err="1" smtClean="0">
                <a:solidFill>
                  <a:srgbClr val="FF0000"/>
                </a:solidFill>
                <a:latin typeface="+mn-lt"/>
              </a:rPr>
              <a:t>involved</a:t>
            </a:r>
            <a:r>
              <a:rPr lang="de-DE" b="1" dirty="0" smtClean="0">
                <a:solidFill>
                  <a:srgbClr val="FF0000"/>
                </a:solidFill>
                <a:latin typeface="+mn-lt"/>
              </a:rPr>
              <a:t>.</a:t>
            </a:r>
            <a:br>
              <a:rPr lang="de-DE" b="1" dirty="0" smtClean="0">
                <a:solidFill>
                  <a:srgbClr val="FF0000"/>
                </a:solidFill>
                <a:latin typeface="+mn-lt"/>
              </a:rPr>
            </a:br>
            <a:br>
              <a:rPr lang="de-DE" b="1" dirty="0">
                <a:solidFill>
                  <a:srgbClr val="FF0000"/>
                </a:solidFill>
                <a:latin typeface="+mn-lt"/>
              </a:rPr>
            </a:br>
            <a:r>
              <a:rPr lang="de-DE" b="1" dirty="0" err="1" smtClean="0">
                <a:solidFill>
                  <a:srgbClr val="FF0000"/>
                </a:solidFill>
                <a:latin typeface="+mn-lt"/>
              </a:rPr>
              <a:t>Develop</a:t>
            </a:r>
            <a:r>
              <a:rPr lang="de-DE" b="1" dirty="0" smtClean="0">
                <a:solidFill>
                  <a:srgbClr val="FF0000"/>
                </a:solidFill>
                <a:latin typeface="+mn-lt"/>
              </a:rPr>
              <a:t> a </a:t>
            </a:r>
            <a:r>
              <a:rPr lang="de-DE" b="1" dirty="0" err="1" smtClean="0">
                <a:solidFill>
                  <a:srgbClr val="FF0000"/>
                </a:solidFill>
                <a:latin typeface="+mn-lt"/>
              </a:rPr>
              <a:t>project</a:t>
            </a:r>
            <a:r>
              <a:rPr lang="de-DE" b="1" dirty="0" smtClean="0">
                <a:solidFill>
                  <a:srgbClr val="FF0000"/>
                </a:solidFill>
                <a:latin typeface="+mn-lt"/>
              </a:rPr>
              <a:t> plan.</a:t>
            </a:r>
            <a:br>
              <a:rPr lang="de-DE" b="1" dirty="0" smtClean="0">
                <a:solidFill>
                  <a:srgbClr val="025952"/>
                </a:solidFill>
                <a:latin typeface="+mn-lt"/>
              </a:rPr>
            </a:br>
            <a:endParaRPr lang="de-DE" sz="22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65502" y="1395692"/>
            <a:ext cx="8086353" cy="4893647"/>
          </a:xfrm>
          <a:prstGeom prst="rect">
            <a:avLst/>
          </a:prstGeom>
          <a:noFill/>
        </p:spPr>
        <p:txBody>
          <a:bodyPr wrap="square" rtlCol="0">
            <a:spAutoFit/>
          </a:bodyPr>
          <a:lstStyle/>
          <a:p>
            <a:pPr marL="342900" indent="-342900">
              <a:buFont typeface="Arial" panose="02080604020202020204" pitchFamily="34" charset="0"/>
              <a:buChar char="•"/>
            </a:pPr>
            <a:r>
              <a:rPr lang="de-DE" sz="2400" dirty="0">
                <a:hlinkClick r:id="rId1"/>
              </a:rPr>
              <a:t>https://www.bu.edu/ctl/guides/project-based-learning/</a:t>
            </a:r>
            <a:endParaRPr lang="de-DE" sz="2400" dirty="0" smtClean="0">
              <a:hlinkClick r:id="rId1"/>
            </a:endParaRPr>
          </a:p>
          <a:p>
            <a:pPr marL="342900" indent="-342900">
              <a:buFont typeface="Arial" panose="02080604020202020204" pitchFamily="34" charset="0"/>
              <a:buChar char="•"/>
            </a:pPr>
            <a:endParaRPr lang="de-DE" sz="2400" dirty="0">
              <a:hlinkClick r:id="rId1"/>
            </a:endParaRPr>
          </a:p>
          <a:p>
            <a:pPr marL="342900" indent="-342900">
              <a:buFont typeface="Arial" panose="02080604020202020204" pitchFamily="34" charset="0"/>
              <a:buChar char="•"/>
            </a:pPr>
            <a:r>
              <a:rPr lang="de-DE" sz="2400" dirty="0" smtClean="0">
                <a:hlinkClick r:id="rId1"/>
              </a:rPr>
              <a:t>https</a:t>
            </a:r>
            <a:r>
              <a:rPr lang="de-DE" sz="2400" dirty="0">
                <a:hlinkClick r:id="rId1"/>
              </a:rPr>
              <a:t>://</a:t>
            </a:r>
            <a:r>
              <a:rPr lang="de-DE" sz="2400" dirty="0" smtClean="0">
                <a:hlinkClick r:id="rId1"/>
              </a:rPr>
              <a:t>teachingcommons.stanford.edu/resources/learning/learning-activities/project-based-learning</a:t>
            </a:r>
            <a:endParaRPr lang="de-DE" sz="2400" dirty="0" smtClean="0"/>
          </a:p>
          <a:p>
            <a:pPr marL="342900" indent="-342900">
              <a:buFont typeface="Arial" panose="02080604020202020204" pitchFamily="34" charset="0"/>
              <a:buChar char="•"/>
            </a:pPr>
            <a:endParaRPr lang="de-DE" sz="2400" dirty="0"/>
          </a:p>
          <a:p>
            <a:pPr marL="342900" indent="-342900">
              <a:buFont typeface="Arial" panose="02080604020202020204" pitchFamily="34" charset="0"/>
              <a:buChar char="•"/>
            </a:pPr>
            <a:r>
              <a:rPr lang="de-DE" sz="2400" dirty="0">
                <a:hlinkClick r:id="rId2"/>
              </a:rPr>
              <a:t>https://</a:t>
            </a:r>
            <a:r>
              <a:rPr lang="de-DE" sz="2400" dirty="0" smtClean="0">
                <a:hlinkClick r:id="rId2"/>
              </a:rPr>
              <a:t>www.edutopia.org/blog/pbl-through-a-makers-lens-patrick-waters</a:t>
            </a:r>
            <a:r>
              <a:rPr lang="de-DE" sz="2400" dirty="0" smtClean="0"/>
              <a:t> </a:t>
            </a:r>
            <a:endParaRPr lang="de-DE" sz="2400" dirty="0" smtClean="0"/>
          </a:p>
          <a:p>
            <a:pPr marL="342900" indent="-342900">
              <a:buFont typeface="Arial" panose="02080604020202020204" pitchFamily="34" charset="0"/>
              <a:buChar char="•"/>
            </a:pPr>
            <a:endParaRPr lang="de-DE" sz="2400" dirty="0"/>
          </a:p>
          <a:p>
            <a:pPr marL="342900" indent="-342900">
              <a:buFont typeface="Arial" panose="02080604020202020204" pitchFamily="34" charset="0"/>
              <a:buChar char="•"/>
            </a:pPr>
            <a:r>
              <a:rPr lang="de-DE" sz="2400" dirty="0">
                <a:hlinkClick r:id="rId3"/>
              </a:rPr>
              <a:t>https://</a:t>
            </a:r>
            <a:r>
              <a:rPr lang="de-DE" sz="2400" dirty="0" smtClean="0">
                <a:hlinkClick r:id="rId3"/>
              </a:rPr>
              <a:t>www.pblworks.org/what-is-pbl</a:t>
            </a:r>
            <a:r>
              <a:rPr lang="de-DE" sz="2400" dirty="0" smtClean="0"/>
              <a:t> </a:t>
            </a:r>
            <a:endParaRPr lang="de-DE" sz="2400" dirty="0" smtClean="0"/>
          </a:p>
          <a:p>
            <a:pPr marL="342900" indent="-342900">
              <a:buFont typeface="Arial" panose="02080604020202020204" pitchFamily="34" charset="0"/>
              <a:buChar char="•"/>
            </a:pPr>
            <a:endParaRPr lang="de-DE" sz="2400" dirty="0"/>
          </a:p>
          <a:p>
            <a:pPr marL="342900" indent="-342900">
              <a:buFont typeface="Arial" panose="02080604020202020204" pitchFamily="34" charset="0"/>
              <a:buChar char="•"/>
            </a:pPr>
            <a:r>
              <a:rPr lang="de-DE" sz="2400" dirty="0">
                <a:hlinkClick r:id="rId4"/>
              </a:rPr>
              <a:t>https://</a:t>
            </a:r>
            <a:r>
              <a:rPr lang="de-DE" sz="2400" dirty="0" smtClean="0">
                <a:hlinkClick r:id="rId4"/>
              </a:rPr>
              <a:t>er.educause.edu/articles/2015/1/using-design-thinking-in-higher-education</a:t>
            </a:r>
            <a:r>
              <a:rPr lang="de-DE" sz="2400" dirty="0" smtClean="0"/>
              <a:t> </a:t>
            </a:r>
            <a:endParaRPr lang="de-DE" sz="2400" dirty="0"/>
          </a:p>
          <a:p>
            <a:pPr marL="342900" indent="-342900">
              <a:buFontTx/>
              <a:buChar char="-"/>
            </a:pPr>
            <a:endParaRPr lang="de-DE" sz="2400" dirty="0"/>
          </a:p>
        </p:txBody>
      </p:sp>
      <p:sp>
        <p:nvSpPr>
          <p:cNvPr id="5" name="Titel 1"/>
          <p:cNvSpPr>
            <a:spLocks noGrp="1"/>
          </p:cNvSpPr>
          <p:nvPr>
            <p:ph type="title"/>
          </p:nvPr>
        </p:nvSpPr>
        <p:spPr>
          <a:xfrm>
            <a:off x="2746875" y="556740"/>
            <a:ext cx="8229600" cy="1000125"/>
          </a:xfrm>
        </p:spPr>
        <p:txBody>
          <a:bodyPr>
            <a:normAutofit/>
          </a:bodyPr>
          <a:lstStyle/>
          <a:p>
            <a:r>
              <a:rPr lang="en-US" sz="3200" b="1" dirty="0" smtClean="0">
                <a:latin typeface="+mn-lt"/>
              </a:rPr>
              <a:t>Online resources to read</a:t>
            </a:r>
            <a:endParaRPr lang="en-US" sz="3200" b="1" dirty="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smtClean="0">
                <a:solidFill>
                  <a:srgbClr val="025952"/>
                </a:solidFill>
                <a:latin typeface="+mn-lt"/>
              </a:rPr>
              <a:t>Project </a:t>
            </a:r>
            <a:r>
              <a:rPr lang="de-DE" b="1" dirty="0" err="1" smtClean="0">
                <a:solidFill>
                  <a:srgbClr val="025952"/>
                </a:solidFill>
                <a:latin typeface="+mn-lt"/>
              </a:rPr>
              <a:t>based</a:t>
            </a:r>
            <a:r>
              <a:rPr lang="de-DE" b="1" dirty="0" smtClean="0">
                <a:solidFill>
                  <a:srgbClr val="025952"/>
                </a:solidFill>
                <a:latin typeface="+mn-lt"/>
              </a:rPr>
              <a:t> </a:t>
            </a:r>
            <a:r>
              <a:rPr lang="de-DE" b="1" dirty="0" err="1" smtClean="0">
                <a:solidFill>
                  <a:srgbClr val="025952"/>
                </a:solidFill>
                <a:latin typeface="+mn-lt"/>
              </a:rPr>
              <a:t>learning</a:t>
            </a:r>
            <a:r>
              <a:rPr lang="de-DE" b="1" dirty="0" smtClean="0">
                <a:solidFill>
                  <a:srgbClr val="025952"/>
                </a:solidFill>
                <a:latin typeface="+mn-lt"/>
              </a:rPr>
              <a:t> (PBL)</a:t>
            </a:r>
            <a:endParaRPr lang="de-DE" b="1" dirty="0">
              <a:solidFill>
                <a:srgbClr val="025952"/>
              </a:solidFill>
              <a:latin typeface="+mn-lt"/>
            </a:endParaRPr>
          </a:p>
        </p:txBody>
      </p:sp>
      <p:sp>
        <p:nvSpPr>
          <p:cNvPr id="3" name="Untertitel 2"/>
          <p:cNvSpPr txBox="1"/>
          <p:nvPr/>
        </p:nvSpPr>
        <p:spPr>
          <a:xfrm>
            <a:off x="1576252" y="388071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lgn="ctr">
              <a:buNone/>
            </a:pPr>
            <a:r>
              <a:rPr lang="de-DE" dirty="0" smtClean="0">
                <a:solidFill>
                  <a:srgbClr val="025952"/>
                </a:solidFill>
              </a:rPr>
              <a:t>A </a:t>
            </a:r>
            <a:r>
              <a:rPr lang="de-DE" dirty="0" err="1" smtClean="0">
                <a:solidFill>
                  <a:srgbClr val="025952"/>
                </a:solidFill>
              </a:rPr>
              <a:t>definition</a:t>
            </a:r>
            <a:endParaRPr lang="de-DE" dirty="0">
              <a:solidFill>
                <a:srgbClr val="02595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latin typeface="+mn-lt"/>
              </a:rPr>
              <a:t>Project </a:t>
            </a:r>
            <a:r>
              <a:rPr lang="de-DE" b="1" dirty="0" err="1" smtClean="0">
                <a:latin typeface="+mn-lt"/>
              </a:rPr>
              <a:t>based</a:t>
            </a:r>
            <a:r>
              <a:rPr lang="de-DE" b="1" dirty="0" smtClean="0">
                <a:latin typeface="+mn-lt"/>
              </a:rPr>
              <a:t> </a:t>
            </a:r>
            <a:r>
              <a:rPr lang="de-DE" b="1" dirty="0" err="1" smtClean="0">
                <a:latin typeface="+mn-lt"/>
              </a:rPr>
              <a:t>learning</a:t>
            </a:r>
            <a:r>
              <a:rPr lang="de-DE" b="1" dirty="0" smtClean="0">
                <a:latin typeface="+mn-lt"/>
              </a:rPr>
              <a:t> (PBL)</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de-DE" sz="2400" dirty="0" smtClean="0"/>
              <a:t>Definition </a:t>
            </a:r>
            <a:endParaRPr lang="de-DE" sz="2400" dirty="0" smtClean="0"/>
          </a:p>
          <a:p>
            <a:pPr marL="0" indent="0">
              <a:buNone/>
            </a:pPr>
            <a:r>
              <a:rPr lang="de-DE" sz="2400" dirty="0"/>
              <a:t>„</a:t>
            </a:r>
            <a:r>
              <a:rPr lang="en-US" sz="2400" dirty="0"/>
              <a:t>Project-based learning (PBL) involves students designing, developing, and constructing hands-on solutions to a problem. The educational value of PBL is that it aims to build students' creative capacity to work through difficult or ill-structured problems, commonly in small teams.” </a:t>
            </a:r>
            <a:r>
              <a:rPr lang="en-US" sz="2400" dirty="0" smtClean="0"/>
              <a:t>(Boston University)</a:t>
            </a:r>
            <a:endParaRPr lang="de-DE" sz="2400" dirty="0"/>
          </a:p>
        </p:txBody>
      </p:sp>
      <p:sp>
        <p:nvSpPr>
          <p:cNvPr id="4" name="Textfeld 3"/>
          <p:cNvSpPr txBox="1"/>
          <p:nvPr/>
        </p:nvSpPr>
        <p:spPr>
          <a:xfrm>
            <a:off x="3831771" y="6429512"/>
            <a:ext cx="4214949" cy="276999"/>
          </a:xfrm>
          <a:prstGeom prst="rect">
            <a:avLst/>
          </a:prstGeom>
          <a:noFill/>
        </p:spPr>
        <p:txBody>
          <a:bodyPr wrap="square" rtlCol="0">
            <a:spAutoFit/>
          </a:bodyPr>
          <a:lstStyle/>
          <a:p>
            <a:r>
              <a:rPr lang="de-DE" sz="1200" dirty="0"/>
              <a:t>https://www.bu.edu/ctl/guides/project-based-learning</a:t>
            </a:r>
            <a:r>
              <a:rPr lang="de-DE" sz="1200" dirty="0" smtClean="0"/>
              <a:t>/</a:t>
            </a:r>
            <a:endParaRPr lang="de-DE"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err="1" smtClean="0">
                <a:latin typeface="+mn-lt"/>
              </a:rPr>
              <a:t>Steps</a:t>
            </a:r>
            <a:r>
              <a:rPr lang="de-DE" b="1" dirty="0" smtClean="0">
                <a:latin typeface="+mn-lt"/>
              </a:rPr>
              <a:t> of </a:t>
            </a:r>
            <a:r>
              <a:rPr lang="de-DE" b="1" dirty="0" err="1" smtClean="0">
                <a:latin typeface="+mn-lt"/>
              </a:rPr>
              <a:t>project</a:t>
            </a:r>
            <a:r>
              <a:rPr lang="de-DE" b="1" dirty="0" smtClean="0">
                <a:latin typeface="+mn-lt"/>
              </a:rPr>
              <a:t> </a:t>
            </a:r>
            <a:r>
              <a:rPr lang="de-DE" b="1" dirty="0" err="1" smtClean="0">
                <a:latin typeface="+mn-lt"/>
              </a:rPr>
              <a:t>based</a:t>
            </a:r>
            <a:r>
              <a:rPr lang="de-DE" b="1" dirty="0" smtClean="0">
                <a:latin typeface="+mn-lt"/>
              </a:rPr>
              <a:t> </a:t>
            </a:r>
            <a:r>
              <a:rPr lang="de-DE" b="1" dirty="0" err="1" smtClean="0">
                <a:latin typeface="+mn-lt"/>
              </a:rPr>
              <a:t>learning</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de-DE" sz="2400" dirty="0" err="1" smtClean="0"/>
              <a:t>Step</a:t>
            </a:r>
            <a:r>
              <a:rPr lang="de-DE" sz="2400" dirty="0" smtClean="0"/>
              <a:t> 1. </a:t>
            </a:r>
            <a:r>
              <a:rPr lang="de-DE" sz="2400" dirty="0" err="1" smtClean="0"/>
              <a:t>Defining</a:t>
            </a:r>
            <a:r>
              <a:rPr lang="de-DE" sz="2400" dirty="0" smtClean="0"/>
              <a:t> </a:t>
            </a:r>
            <a:r>
              <a:rPr lang="de-DE" sz="2400" dirty="0" err="1" smtClean="0"/>
              <a:t>the</a:t>
            </a:r>
            <a:r>
              <a:rPr lang="de-DE" sz="2400" dirty="0" smtClean="0"/>
              <a:t> </a:t>
            </a:r>
            <a:r>
              <a:rPr lang="de-DE" sz="2400" dirty="0" err="1" smtClean="0"/>
              <a:t>problem</a:t>
            </a:r>
            <a:r>
              <a:rPr lang="de-DE" sz="2400" dirty="0" smtClean="0"/>
              <a:t> </a:t>
            </a:r>
            <a:r>
              <a:rPr lang="de-DE" sz="2400" dirty="0" err="1" smtClean="0"/>
              <a:t>or</a:t>
            </a:r>
            <a:r>
              <a:rPr lang="de-DE" sz="2400" dirty="0" smtClean="0"/>
              <a:t> </a:t>
            </a:r>
            <a:r>
              <a:rPr lang="de-DE" sz="2400" dirty="0" err="1" smtClean="0"/>
              <a:t>goal</a:t>
            </a:r>
            <a:r>
              <a:rPr lang="de-DE" sz="2400" dirty="0" smtClean="0"/>
              <a:t> </a:t>
            </a:r>
            <a:endParaRPr lang="de-DE" sz="2400" dirty="0" smtClean="0"/>
          </a:p>
          <a:p>
            <a:r>
              <a:rPr lang="en-US" sz="2400" dirty="0"/>
              <a:t>PBL projects should start with students asking questions about </a:t>
            </a:r>
            <a:r>
              <a:rPr lang="en-US" sz="2400" dirty="0" smtClean="0"/>
              <a:t>a problem, issue or goal to be achieved. </a:t>
            </a:r>
            <a:r>
              <a:rPr lang="en-US" sz="2400" dirty="0"/>
              <a:t>What is the nature of </a:t>
            </a:r>
            <a:r>
              <a:rPr lang="en-US" sz="2400" dirty="0" smtClean="0"/>
              <a:t>the issue they </a:t>
            </a:r>
            <a:r>
              <a:rPr lang="en-US" sz="2400" dirty="0"/>
              <a:t>are trying to </a:t>
            </a:r>
            <a:r>
              <a:rPr lang="en-US" sz="2400" dirty="0" smtClean="0"/>
              <a:t>find solution to or product to create? </a:t>
            </a:r>
            <a:r>
              <a:rPr lang="en-US" sz="2400" dirty="0"/>
              <a:t>What assumptions can they make </a:t>
            </a:r>
            <a:r>
              <a:rPr lang="en-US" sz="2400" dirty="0" smtClean="0"/>
              <a:t>or ideas provide about the issue? </a:t>
            </a:r>
            <a:r>
              <a:rPr lang="en-US" sz="2400" dirty="0"/>
              <a:t>Asking such questions will help students frame the </a:t>
            </a:r>
            <a:r>
              <a:rPr lang="en-US" sz="2400" dirty="0" smtClean="0"/>
              <a:t>issue </a:t>
            </a:r>
            <a:r>
              <a:rPr lang="en-US" sz="2400" dirty="0"/>
              <a:t>in an appropriate context. If students are working on a real-world </a:t>
            </a:r>
            <a:r>
              <a:rPr lang="en-US" sz="2400" dirty="0" smtClean="0"/>
              <a:t>issue, </a:t>
            </a:r>
            <a:r>
              <a:rPr lang="en-US" sz="2400" dirty="0"/>
              <a:t>it is important to consider how an end user will benefit from a solution.</a:t>
            </a:r>
            <a:endParaRPr lang="en-US" sz="2400" dirty="0"/>
          </a:p>
        </p:txBody>
      </p:sp>
      <p:sp>
        <p:nvSpPr>
          <p:cNvPr id="4" name="Textfeld 3"/>
          <p:cNvSpPr txBox="1"/>
          <p:nvPr/>
        </p:nvSpPr>
        <p:spPr>
          <a:xfrm>
            <a:off x="3831771" y="6429512"/>
            <a:ext cx="4825212" cy="276999"/>
          </a:xfrm>
          <a:prstGeom prst="rect">
            <a:avLst/>
          </a:prstGeom>
          <a:noFill/>
        </p:spPr>
        <p:txBody>
          <a:bodyPr wrap="square" rtlCol="0">
            <a:spAutoFit/>
          </a:bodyPr>
          <a:lstStyle/>
          <a:p>
            <a:r>
              <a:rPr lang="de-DE" sz="1200" dirty="0" err="1" smtClean="0"/>
              <a:t>Adapted</a:t>
            </a:r>
            <a:r>
              <a:rPr lang="de-DE" sz="1200" dirty="0" smtClean="0"/>
              <a:t> from https</a:t>
            </a:r>
            <a:r>
              <a:rPr lang="de-DE" sz="1200" dirty="0"/>
              <a:t>://www.bu.edu/ctl/guides/project-based-learning</a:t>
            </a:r>
            <a:r>
              <a:rPr lang="de-DE" sz="1200" dirty="0" smtClean="0"/>
              <a:t>/</a:t>
            </a:r>
            <a:endParaRPr lang="de-DE"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err="1" smtClean="0">
                <a:latin typeface="+mn-lt"/>
              </a:rPr>
              <a:t>Steps</a:t>
            </a:r>
            <a:r>
              <a:rPr lang="de-DE" b="1" dirty="0" smtClean="0">
                <a:latin typeface="+mn-lt"/>
              </a:rPr>
              <a:t> of </a:t>
            </a:r>
            <a:r>
              <a:rPr lang="de-DE" b="1" dirty="0" err="1" smtClean="0">
                <a:latin typeface="+mn-lt"/>
              </a:rPr>
              <a:t>project</a:t>
            </a:r>
            <a:r>
              <a:rPr lang="de-DE" b="1" dirty="0" smtClean="0">
                <a:latin typeface="+mn-lt"/>
              </a:rPr>
              <a:t> </a:t>
            </a:r>
            <a:r>
              <a:rPr lang="de-DE" b="1" dirty="0" err="1" smtClean="0">
                <a:latin typeface="+mn-lt"/>
              </a:rPr>
              <a:t>based</a:t>
            </a:r>
            <a:r>
              <a:rPr lang="de-DE" b="1" dirty="0" smtClean="0">
                <a:latin typeface="+mn-lt"/>
              </a:rPr>
              <a:t> </a:t>
            </a:r>
            <a:r>
              <a:rPr lang="de-DE" b="1" dirty="0" err="1" smtClean="0">
                <a:latin typeface="+mn-lt"/>
              </a:rPr>
              <a:t>learning</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de-DE" sz="2400" dirty="0" err="1" smtClean="0"/>
              <a:t>Step</a:t>
            </a:r>
            <a:r>
              <a:rPr lang="de-DE" sz="2400" dirty="0" smtClean="0"/>
              <a:t> 2. </a:t>
            </a:r>
            <a:r>
              <a:rPr lang="en-US" sz="2400" dirty="0"/>
              <a:t>Generating Ideas</a:t>
            </a:r>
            <a:endParaRPr lang="en-US" sz="2400" dirty="0"/>
          </a:p>
          <a:p>
            <a:r>
              <a:rPr lang="en-US" sz="2400" dirty="0"/>
              <a:t>Next, students should be given the opportunity to brainstorm and discuss their ideas for </a:t>
            </a:r>
            <a:r>
              <a:rPr lang="en-US" sz="2400" dirty="0" err="1" smtClean="0"/>
              <a:t>woking</a:t>
            </a:r>
            <a:r>
              <a:rPr lang="en-US" sz="2400" dirty="0" smtClean="0"/>
              <a:t> on </a:t>
            </a:r>
            <a:r>
              <a:rPr lang="en-US" sz="2400" dirty="0"/>
              <a:t>the </a:t>
            </a:r>
            <a:r>
              <a:rPr lang="en-US" sz="2400" dirty="0" smtClean="0"/>
              <a:t>issue. </a:t>
            </a:r>
            <a:r>
              <a:rPr lang="en-US" sz="2400" dirty="0"/>
              <a:t>The emphasis here is not to generate necessarily good ideas, but to generate many ideas. As such, brainstorming should encourage students to think wildly, but to stay focused on the problem. Setting guidelines for brainstorming sessions, such as giving everyone a chance to voice an idea, suspending judgement of others’ ideas, and building on the ideas of others will help make brainstorming a productive and generative exercise</a:t>
            </a:r>
            <a:r>
              <a:rPr lang="en-US" sz="2400" dirty="0" smtClean="0"/>
              <a:t>.</a:t>
            </a:r>
            <a:endParaRPr lang="en-US" sz="2400" dirty="0"/>
          </a:p>
        </p:txBody>
      </p:sp>
      <p:sp>
        <p:nvSpPr>
          <p:cNvPr id="5" name="Textfeld 4"/>
          <p:cNvSpPr txBox="1"/>
          <p:nvPr/>
        </p:nvSpPr>
        <p:spPr>
          <a:xfrm>
            <a:off x="3831771" y="6429512"/>
            <a:ext cx="4825212" cy="276999"/>
          </a:xfrm>
          <a:prstGeom prst="rect">
            <a:avLst/>
          </a:prstGeom>
          <a:noFill/>
        </p:spPr>
        <p:txBody>
          <a:bodyPr wrap="square" rtlCol="0">
            <a:spAutoFit/>
          </a:bodyPr>
          <a:lstStyle/>
          <a:p>
            <a:r>
              <a:rPr lang="de-DE" sz="1200" dirty="0" err="1" smtClean="0"/>
              <a:t>Adapted</a:t>
            </a:r>
            <a:r>
              <a:rPr lang="de-DE" sz="1200" dirty="0" smtClean="0"/>
              <a:t> from https</a:t>
            </a:r>
            <a:r>
              <a:rPr lang="de-DE" sz="1200" dirty="0"/>
              <a:t>://www.bu.edu/ctl/guides/project-based-learning</a:t>
            </a:r>
            <a:r>
              <a:rPr lang="de-DE" sz="1200" dirty="0" smtClean="0"/>
              <a:t>/</a:t>
            </a:r>
            <a:endParaRPr lang="de-DE"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err="1" smtClean="0">
                <a:latin typeface="+mn-lt"/>
              </a:rPr>
              <a:t>Steps</a:t>
            </a:r>
            <a:r>
              <a:rPr lang="de-DE" b="1" dirty="0" smtClean="0">
                <a:latin typeface="+mn-lt"/>
              </a:rPr>
              <a:t> of </a:t>
            </a:r>
            <a:r>
              <a:rPr lang="de-DE" b="1" dirty="0" err="1" smtClean="0">
                <a:latin typeface="+mn-lt"/>
              </a:rPr>
              <a:t>project</a:t>
            </a:r>
            <a:r>
              <a:rPr lang="de-DE" b="1" dirty="0" smtClean="0">
                <a:latin typeface="+mn-lt"/>
              </a:rPr>
              <a:t> </a:t>
            </a:r>
            <a:r>
              <a:rPr lang="de-DE" b="1" dirty="0" err="1" smtClean="0">
                <a:latin typeface="+mn-lt"/>
              </a:rPr>
              <a:t>based</a:t>
            </a:r>
            <a:r>
              <a:rPr lang="de-DE" b="1" dirty="0" smtClean="0">
                <a:latin typeface="+mn-lt"/>
              </a:rPr>
              <a:t> </a:t>
            </a:r>
            <a:r>
              <a:rPr lang="de-DE" b="1" dirty="0" err="1" smtClean="0">
                <a:latin typeface="+mn-lt"/>
              </a:rPr>
              <a:t>learning</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de-DE" sz="2400" dirty="0" err="1" smtClean="0"/>
              <a:t>Step</a:t>
            </a:r>
            <a:r>
              <a:rPr lang="de-DE" sz="2400" dirty="0" smtClean="0"/>
              <a:t> 3. </a:t>
            </a:r>
            <a:r>
              <a:rPr lang="en-US" sz="2400" dirty="0" smtClean="0"/>
              <a:t>Prototyping </a:t>
            </a:r>
            <a:r>
              <a:rPr lang="en-US" sz="2400" dirty="0"/>
              <a:t>Solutions</a:t>
            </a:r>
            <a:endParaRPr lang="en-US" sz="2400" dirty="0"/>
          </a:p>
          <a:p>
            <a:r>
              <a:rPr lang="en-US" sz="2400" dirty="0"/>
              <a:t>Designing and prototyping a solution are typically the next phase of the PBL process. A </a:t>
            </a:r>
            <a:r>
              <a:rPr lang="en-US" sz="2400" dirty="0" smtClean="0"/>
              <a:t>design or prototype </a:t>
            </a:r>
            <a:r>
              <a:rPr lang="en-US" sz="2400" dirty="0"/>
              <a:t>might take many forms: a </a:t>
            </a:r>
            <a:r>
              <a:rPr lang="en-US" sz="2400" dirty="0" smtClean="0"/>
              <a:t>sketch, mock-up</a:t>
            </a:r>
            <a:r>
              <a:rPr lang="en-US" sz="2400" dirty="0"/>
              <a:t>, a storyboard, </a:t>
            </a:r>
            <a:r>
              <a:rPr lang="en-US" sz="2400" dirty="0" smtClean="0"/>
              <a:t>or </a:t>
            </a:r>
            <a:r>
              <a:rPr lang="en-US" sz="2400" dirty="0"/>
              <a:t>even an object made out of readily available materials such as pipe cleaners, popsicle sticks, and rubber bands. The purpose of </a:t>
            </a:r>
            <a:r>
              <a:rPr lang="en-US" sz="2400" dirty="0" smtClean="0"/>
              <a:t>designing and prototyping </a:t>
            </a:r>
            <a:r>
              <a:rPr lang="en-US" sz="2400" dirty="0"/>
              <a:t>is to expand upon the ideas generated during the brainstorming phase, and to quickly convey a how a solution to the problem might look and feel. Prototypes can often expose learners’ assumptions, as well as uncover unforeseen challenges that an end user of the solution might encounter. The focus on creating simple prototypes also means that students can iterate on their designs quickly and easily, incorporate feedback into their designs, and continually hone their problem solutions</a:t>
            </a:r>
            <a:r>
              <a:rPr lang="en-US" sz="2400" dirty="0" smtClean="0"/>
              <a:t>.</a:t>
            </a:r>
            <a:endParaRPr lang="en-US" sz="2400" dirty="0"/>
          </a:p>
        </p:txBody>
      </p:sp>
      <p:sp>
        <p:nvSpPr>
          <p:cNvPr id="6" name="Textfeld 5"/>
          <p:cNvSpPr txBox="1"/>
          <p:nvPr/>
        </p:nvSpPr>
        <p:spPr>
          <a:xfrm>
            <a:off x="3831771" y="6429512"/>
            <a:ext cx="4825212" cy="276999"/>
          </a:xfrm>
          <a:prstGeom prst="rect">
            <a:avLst/>
          </a:prstGeom>
          <a:noFill/>
        </p:spPr>
        <p:txBody>
          <a:bodyPr wrap="square" rtlCol="0">
            <a:spAutoFit/>
          </a:bodyPr>
          <a:lstStyle/>
          <a:p>
            <a:r>
              <a:rPr lang="de-DE" sz="1200" dirty="0" err="1" smtClean="0"/>
              <a:t>Adapted</a:t>
            </a:r>
            <a:r>
              <a:rPr lang="de-DE" sz="1200" dirty="0" smtClean="0"/>
              <a:t> from https</a:t>
            </a:r>
            <a:r>
              <a:rPr lang="de-DE" sz="1200" dirty="0"/>
              <a:t>://www.bu.edu/ctl/guides/project-based-learning</a:t>
            </a:r>
            <a:r>
              <a:rPr lang="de-DE" sz="1200" dirty="0" smtClean="0"/>
              <a:t>/</a:t>
            </a:r>
            <a:endParaRPr lang="de-DE"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err="1" smtClean="0">
                <a:latin typeface="+mn-lt"/>
              </a:rPr>
              <a:t>Steps</a:t>
            </a:r>
            <a:r>
              <a:rPr lang="de-DE" b="1" dirty="0" smtClean="0">
                <a:latin typeface="+mn-lt"/>
              </a:rPr>
              <a:t> of </a:t>
            </a:r>
            <a:r>
              <a:rPr lang="de-DE" b="1" dirty="0" err="1" smtClean="0">
                <a:latin typeface="+mn-lt"/>
              </a:rPr>
              <a:t>project</a:t>
            </a:r>
            <a:r>
              <a:rPr lang="de-DE" b="1" dirty="0" smtClean="0">
                <a:latin typeface="+mn-lt"/>
              </a:rPr>
              <a:t> </a:t>
            </a:r>
            <a:r>
              <a:rPr lang="de-DE" b="1" dirty="0" err="1" smtClean="0">
                <a:latin typeface="+mn-lt"/>
              </a:rPr>
              <a:t>based</a:t>
            </a:r>
            <a:r>
              <a:rPr lang="de-DE" b="1" dirty="0" smtClean="0">
                <a:latin typeface="+mn-lt"/>
              </a:rPr>
              <a:t> </a:t>
            </a:r>
            <a:r>
              <a:rPr lang="de-DE" b="1" dirty="0" err="1" smtClean="0">
                <a:latin typeface="+mn-lt"/>
              </a:rPr>
              <a:t>learning</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en-US" sz="2400" dirty="0" smtClean="0"/>
              <a:t>Step 4. </a:t>
            </a:r>
            <a:r>
              <a:rPr lang="en-US" sz="2400" dirty="0" smtClean="0"/>
              <a:t>Presenting and testing</a:t>
            </a:r>
            <a:endParaRPr lang="en-US" sz="2400" dirty="0"/>
          </a:p>
          <a:p>
            <a:r>
              <a:rPr lang="en-US" sz="2400" dirty="0"/>
              <a:t>Students may then go about taking their prototypes to the next level of design: </a:t>
            </a:r>
            <a:r>
              <a:rPr lang="en-US" sz="2400" dirty="0" smtClean="0"/>
              <a:t>presentation, testing and collecting feedback. </a:t>
            </a:r>
            <a:r>
              <a:rPr lang="en-US" sz="2400" dirty="0"/>
              <a:t>Ideally, </a:t>
            </a:r>
            <a:r>
              <a:rPr lang="en-US" sz="2400" dirty="0" smtClean="0"/>
              <a:t>presentation and testing take </a:t>
            </a:r>
            <a:r>
              <a:rPr lang="en-US" sz="2400" dirty="0"/>
              <a:t>place in a “live” </a:t>
            </a:r>
            <a:r>
              <a:rPr lang="en-US" sz="2400" dirty="0" smtClean="0"/>
              <a:t>setting, like an exhibition. Presenting and testing </a:t>
            </a:r>
            <a:r>
              <a:rPr lang="en-US" sz="2400" dirty="0"/>
              <a:t>allows students to glean how well their products or services </a:t>
            </a:r>
            <a:r>
              <a:rPr lang="en-US" sz="2400" dirty="0" smtClean="0"/>
              <a:t>are perceived and work </a:t>
            </a:r>
            <a:r>
              <a:rPr lang="en-US" sz="2400" dirty="0"/>
              <a:t>in a real setting. The results of testing can provide students with important feedback on the their solutions, and generate new questions to consider. Did the solution work as </a:t>
            </a:r>
            <a:r>
              <a:rPr lang="en-US" sz="2400" dirty="0" smtClean="0"/>
              <a:t>planned? Does the product fulfil its intentions? </a:t>
            </a:r>
            <a:r>
              <a:rPr lang="en-US" sz="2400" dirty="0"/>
              <a:t>If not, what needs to be tweaked? In this way, testing engages students in critical thinking and reflection processes.</a:t>
            </a:r>
            <a:endParaRPr lang="en-US" sz="2400" dirty="0"/>
          </a:p>
        </p:txBody>
      </p:sp>
      <p:sp>
        <p:nvSpPr>
          <p:cNvPr id="5" name="Textfeld 4"/>
          <p:cNvSpPr txBox="1"/>
          <p:nvPr/>
        </p:nvSpPr>
        <p:spPr>
          <a:xfrm>
            <a:off x="3831771" y="6429512"/>
            <a:ext cx="4825212" cy="276999"/>
          </a:xfrm>
          <a:prstGeom prst="rect">
            <a:avLst/>
          </a:prstGeom>
          <a:noFill/>
        </p:spPr>
        <p:txBody>
          <a:bodyPr wrap="square" rtlCol="0">
            <a:spAutoFit/>
          </a:bodyPr>
          <a:lstStyle/>
          <a:p>
            <a:r>
              <a:rPr lang="de-DE" sz="1200" dirty="0" err="1" smtClean="0"/>
              <a:t>Adapted</a:t>
            </a:r>
            <a:r>
              <a:rPr lang="de-DE" sz="1200" dirty="0" smtClean="0"/>
              <a:t> from https</a:t>
            </a:r>
            <a:r>
              <a:rPr lang="de-DE" sz="1200" dirty="0"/>
              <a:t>://www.bu.edu/ctl/guides/project-based-learning</a:t>
            </a:r>
            <a:r>
              <a:rPr lang="de-DE" sz="1200" dirty="0" smtClean="0"/>
              <a:t>/</a:t>
            </a:r>
            <a:endParaRPr lang="de-DE"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smtClean="0">
                <a:solidFill>
                  <a:srgbClr val="025952"/>
                </a:solidFill>
                <a:latin typeface="+mn-lt"/>
              </a:rPr>
              <a:t>Project </a:t>
            </a:r>
            <a:r>
              <a:rPr lang="de-DE" b="1" dirty="0" err="1" smtClean="0">
                <a:solidFill>
                  <a:srgbClr val="025952"/>
                </a:solidFill>
                <a:latin typeface="+mn-lt"/>
              </a:rPr>
              <a:t>based</a:t>
            </a:r>
            <a:r>
              <a:rPr lang="de-DE" b="1" dirty="0" smtClean="0">
                <a:solidFill>
                  <a:srgbClr val="025952"/>
                </a:solidFill>
                <a:latin typeface="+mn-lt"/>
              </a:rPr>
              <a:t> </a:t>
            </a:r>
            <a:r>
              <a:rPr lang="de-DE" b="1" dirty="0" err="1" smtClean="0">
                <a:solidFill>
                  <a:srgbClr val="025952"/>
                </a:solidFill>
                <a:latin typeface="+mn-lt"/>
              </a:rPr>
              <a:t>learning</a:t>
            </a:r>
            <a:r>
              <a:rPr lang="de-DE" b="1" dirty="0" smtClean="0">
                <a:solidFill>
                  <a:srgbClr val="025952"/>
                </a:solidFill>
                <a:latin typeface="+mn-lt"/>
              </a:rPr>
              <a:t> (PBL)</a:t>
            </a:r>
            <a:endParaRPr lang="de-DE" b="1" dirty="0">
              <a:solidFill>
                <a:srgbClr val="025952"/>
              </a:solidFill>
              <a:latin typeface="+mn-lt"/>
            </a:endParaRPr>
          </a:p>
        </p:txBody>
      </p:sp>
      <p:sp>
        <p:nvSpPr>
          <p:cNvPr id="3" name="Untertitel 2"/>
          <p:cNvSpPr txBox="1"/>
          <p:nvPr/>
        </p:nvSpPr>
        <p:spPr>
          <a:xfrm>
            <a:off x="1576252" y="388071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lgn="ctr">
              <a:buNone/>
            </a:pPr>
            <a:r>
              <a:rPr lang="de-DE" dirty="0" smtClean="0">
                <a:solidFill>
                  <a:srgbClr val="025952"/>
                </a:solidFill>
              </a:rPr>
              <a:t>Making your </a:t>
            </a:r>
            <a:r>
              <a:rPr lang="de-DE" dirty="0" err="1" smtClean="0">
                <a:solidFill>
                  <a:srgbClr val="025952"/>
                </a:solidFill>
              </a:rPr>
              <a:t>own</a:t>
            </a:r>
            <a:r>
              <a:rPr lang="de-DE" dirty="0" smtClean="0">
                <a:solidFill>
                  <a:srgbClr val="025952"/>
                </a:solidFill>
              </a:rPr>
              <a:t> </a:t>
            </a:r>
            <a:r>
              <a:rPr lang="de-DE" dirty="0" err="1" smtClean="0">
                <a:solidFill>
                  <a:srgbClr val="025952"/>
                </a:solidFill>
              </a:rPr>
              <a:t>project</a:t>
            </a:r>
            <a:endParaRPr lang="de-DE" dirty="0">
              <a:solidFill>
                <a:srgbClr val="02595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smtClean="0">
                <a:solidFill>
                  <a:srgbClr val="FF0000"/>
                </a:solidFill>
                <a:latin typeface="+mn-lt"/>
              </a:rPr>
              <a:t>Form </a:t>
            </a:r>
            <a:r>
              <a:rPr lang="de-DE" b="1" dirty="0" err="1" smtClean="0">
                <a:solidFill>
                  <a:srgbClr val="FF0000"/>
                </a:solidFill>
                <a:latin typeface="+mn-lt"/>
              </a:rPr>
              <a:t>small</a:t>
            </a:r>
            <a:r>
              <a:rPr lang="de-DE" b="1" dirty="0" smtClean="0">
                <a:solidFill>
                  <a:srgbClr val="FF0000"/>
                </a:solidFill>
                <a:latin typeface="+mn-lt"/>
              </a:rPr>
              <a:t> </a:t>
            </a:r>
            <a:r>
              <a:rPr lang="de-DE" b="1" dirty="0" err="1" smtClean="0">
                <a:solidFill>
                  <a:srgbClr val="FF0000"/>
                </a:solidFill>
                <a:latin typeface="+mn-lt"/>
              </a:rPr>
              <a:t>groups</a:t>
            </a:r>
            <a:r>
              <a:rPr lang="de-DE" b="1" dirty="0" smtClean="0">
                <a:solidFill>
                  <a:srgbClr val="FF0000"/>
                </a:solidFill>
                <a:latin typeface="+mn-lt"/>
              </a:rPr>
              <a:t> of 3-4.</a:t>
            </a:r>
            <a:br>
              <a:rPr lang="de-DE" b="1" dirty="0" smtClean="0">
                <a:solidFill>
                  <a:srgbClr val="FF0000"/>
                </a:solidFill>
                <a:latin typeface="+mn-lt"/>
              </a:rPr>
            </a:br>
            <a:br>
              <a:rPr lang="de-DE" b="1" dirty="0">
                <a:solidFill>
                  <a:srgbClr val="FF0000"/>
                </a:solidFill>
                <a:latin typeface="+mn-lt"/>
              </a:rPr>
            </a:br>
            <a:r>
              <a:rPr lang="de-DE" b="1" dirty="0" err="1" smtClean="0">
                <a:solidFill>
                  <a:srgbClr val="FF0000"/>
                </a:solidFill>
                <a:latin typeface="+mn-lt"/>
              </a:rPr>
              <a:t>Identify</a:t>
            </a:r>
            <a:r>
              <a:rPr lang="de-DE" b="1" dirty="0" smtClean="0">
                <a:solidFill>
                  <a:srgbClr val="FF0000"/>
                </a:solidFill>
                <a:latin typeface="+mn-lt"/>
              </a:rPr>
              <a:t> an ESD </a:t>
            </a:r>
            <a:r>
              <a:rPr lang="de-DE" b="1" dirty="0" err="1" smtClean="0">
                <a:solidFill>
                  <a:srgbClr val="FF0000"/>
                </a:solidFill>
                <a:latin typeface="+mn-lt"/>
              </a:rPr>
              <a:t>related</a:t>
            </a:r>
            <a:r>
              <a:rPr lang="de-DE" b="1" dirty="0" smtClean="0">
                <a:solidFill>
                  <a:srgbClr val="FF0000"/>
                </a:solidFill>
                <a:latin typeface="+mn-lt"/>
              </a:rPr>
              <a:t> </a:t>
            </a:r>
            <a:r>
              <a:rPr lang="de-DE" b="1" dirty="0" err="1" smtClean="0">
                <a:solidFill>
                  <a:srgbClr val="FF0000"/>
                </a:solidFill>
                <a:latin typeface="+mn-lt"/>
              </a:rPr>
              <a:t>problem</a:t>
            </a:r>
            <a:r>
              <a:rPr lang="de-DE" b="1" dirty="0" smtClean="0">
                <a:solidFill>
                  <a:srgbClr val="FF0000"/>
                </a:solidFill>
                <a:latin typeface="+mn-lt"/>
              </a:rPr>
              <a:t> </a:t>
            </a:r>
            <a:r>
              <a:rPr lang="de-DE" b="1" dirty="0" err="1" smtClean="0">
                <a:solidFill>
                  <a:srgbClr val="FF0000"/>
                </a:solidFill>
                <a:latin typeface="+mn-lt"/>
              </a:rPr>
              <a:t>or</a:t>
            </a:r>
            <a:r>
              <a:rPr lang="de-DE" b="1" dirty="0" smtClean="0">
                <a:solidFill>
                  <a:srgbClr val="FF0000"/>
                </a:solidFill>
                <a:latin typeface="+mn-lt"/>
              </a:rPr>
              <a:t> </a:t>
            </a:r>
            <a:r>
              <a:rPr lang="de-DE" b="1" dirty="0" err="1" smtClean="0">
                <a:solidFill>
                  <a:srgbClr val="FF0000"/>
                </a:solidFill>
                <a:latin typeface="+mn-lt"/>
              </a:rPr>
              <a:t>issue</a:t>
            </a:r>
            <a:r>
              <a:rPr lang="de-DE" b="1" dirty="0" smtClean="0">
                <a:solidFill>
                  <a:srgbClr val="FF0000"/>
                </a:solidFill>
                <a:latin typeface="+mn-lt"/>
              </a:rPr>
              <a:t> </a:t>
            </a:r>
            <a:r>
              <a:rPr lang="de-DE" b="1" dirty="0" err="1" smtClean="0">
                <a:solidFill>
                  <a:srgbClr val="FF0000"/>
                </a:solidFill>
                <a:latin typeface="+mn-lt"/>
              </a:rPr>
              <a:t>you</a:t>
            </a:r>
            <a:r>
              <a:rPr lang="de-DE" b="1" dirty="0" smtClean="0">
                <a:solidFill>
                  <a:srgbClr val="FF0000"/>
                </a:solidFill>
                <a:latin typeface="+mn-lt"/>
              </a:rPr>
              <a:t> </a:t>
            </a:r>
            <a:r>
              <a:rPr lang="de-DE" b="1" dirty="0" err="1" smtClean="0">
                <a:solidFill>
                  <a:srgbClr val="FF0000"/>
                </a:solidFill>
                <a:latin typeface="+mn-lt"/>
              </a:rPr>
              <a:t>want</a:t>
            </a:r>
            <a:r>
              <a:rPr lang="de-DE" b="1" dirty="0" smtClean="0">
                <a:solidFill>
                  <a:srgbClr val="FF0000"/>
                </a:solidFill>
                <a:latin typeface="+mn-lt"/>
              </a:rPr>
              <a:t> to </a:t>
            </a:r>
            <a:r>
              <a:rPr lang="de-DE" b="1" dirty="0" err="1" smtClean="0">
                <a:solidFill>
                  <a:srgbClr val="FF0000"/>
                </a:solidFill>
                <a:latin typeface="+mn-lt"/>
              </a:rPr>
              <a:t>work</a:t>
            </a:r>
            <a:r>
              <a:rPr lang="de-DE" b="1" dirty="0" smtClean="0">
                <a:solidFill>
                  <a:srgbClr val="FF0000"/>
                </a:solidFill>
                <a:latin typeface="+mn-lt"/>
              </a:rPr>
              <a:t> on.</a:t>
            </a:r>
            <a:br>
              <a:rPr lang="de-DE" b="1" dirty="0" smtClean="0">
                <a:solidFill>
                  <a:srgbClr val="FF0000"/>
                </a:solidFill>
                <a:latin typeface="+mn-lt"/>
              </a:rPr>
            </a:br>
            <a:br>
              <a:rPr lang="de-DE" b="1" dirty="0">
                <a:solidFill>
                  <a:srgbClr val="FF0000"/>
                </a:solidFill>
                <a:latin typeface="+mn-lt"/>
              </a:rPr>
            </a:br>
            <a:r>
              <a:rPr lang="de-DE" b="1" dirty="0" err="1" smtClean="0">
                <a:solidFill>
                  <a:srgbClr val="FF0000"/>
                </a:solidFill>
                <a:latin typeface="+mn-lt"/>
              </a:rPr>
              <a:t>Develop</a:t>
            </a:r>
            <a:r>
              <a:rPr lang="de-DE" b="1" dirty="0" smtClean="0">
                <a:solidFill>
                  <a:srgbClr val="FF0000"/>
                </a:solidFill>
                <a:latin typeface="+mn-lt"/>
              </a:rPr>
              <a:t> an </a:t>
            </a:r>
            <a:r>
              <a:rPr lang="de-DE" b="1" dirty="0" err="1" smtClean="0">
                <a:solidFill>
                  <a:srgbClr val="FF0000"/>
                </a:solidFill>
                <a:latin typeface="+mn-lt"/>
              </a:rPr>
              <a:t>idea</a:t>
            </a:r>
            <a:r>
              <a:rPr lang="de-DE" b="1" dirty="0" smtClean="0">
                <a:solidFill>
                  <a:srgbClr val="FF0000"/>
                </a:solidFill>
                <a:latin typeface="+mn-lt"/>
              </a:rPr>
              <a:t>.</a:t>
            </a:r>
            <a:br>
              <a:rPr lang="de-DE" b="1" dirty="0" smtClean="0">
                <a:solidFill>
                  <a:srgbClr val="025952"/>
                </a:solidFill>
                <a:latin typeface="+mn-lt"/>
              </a:rPr>
            </a:br>
            <a:endParaRPr lang="de-DE" sz="2200" b="1" dirty="0">
              <a:latin typeface="+mn-lt"/>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4167</Words>
  <Application>WPS Presentation</Application>
  <PresentationFormat>Breitbild</PresentationFormat>
  <Paragraphs>62</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SimSun</vt:lpstr>
      <vt:lpstr>Wingdings</vt:lpstr>
      <vt:lpstr>Source Sans Pro SemiBold</vt:lpstr>
      <vt:lpstr>Calibri</vt:lpstr>
      <vt:lpstr>HarmonyOS Sans SC Light</vt:lpstr>
      <vt:lpstr>Microsoft YaHei</vt:lpstr>
      <vt:lpstr>文泉驿微米黑</vt:lpstr>
      <vt:lpstr>Arial Unicode MS</vt:lpstr>
      <vt:lpstr>Calibri Light</vt:lpstr>
      <vt:lpstr>Office</vt:lpstr>
      <vt:lpstr>Project based learning</vt:lpstr>
      <vt:lpstr>Project based learning (PBL)</vt:lpstr>
      <vt:lpstr>Project based learning (PBL)</vt:lpstr>
      <vt:lpstr>Steps of project based learning</vt:lpstr>
      <vt:lpstr>Steps of project based learning</vt:lpstr>
      <vt:lpstr>Steps of project based learning</vt:lpstr>
      <vt:lpstr>Steps of project based learning</vt:lpstr>
      <vt:lpstr>Project based learning (PBL)</vt:lpstr>
      <vt:lpstr>Form small groups of 3-4.  Identify an ESD related problem or issue you want to work on.  Develop an idea. </vt:lpstr>
      <vt:lpstr>Identify potential educational settings your initiative will target on.  Identify potential partners form the educational sector and beyond that may be interestedt to get involved.  Develop a project plan. </vt:lpstr>
      <vt:lpstr>Online resources to read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hsl</cp:lastModifiedBy>
  <cp:revision>45</cp:revision>
  <dcterms:created xsi:type="dcterms:W3CDTF">2025-08-30T12:43:30Z</dcterms:created>
  <dcterms:modified xsi:type="dcterms:W3CDTF">2025-08-30T12:43:30Z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B69A1C46B8592575F2F1B2684682E30C_42</vt:lpwstr>
  </property>
  <property fmtid="{D5CDD505-2E9C-101B-9397-08002B2CF9AE}" pid="3" name="KSOProductBuildVer">
    <vt:lpwstr>1033-12.8.2.14811</vt:lpwstr>
  </property>
</Properties>
</file>