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DE848-0921-4CB2-BEB0-C52CEFA3165A}" v="24" dt="2025-05-27T13:07:19.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7" autoAdjust="0"/>
    <p:restoredTop sz="94404" autoAdjust="0"/>
  </p:normalViewPr>
  <p:slideViewPr>
    <p:cSldViewPr>
      <p:cViewPr varScale="1">
        <p:scale>
          <a:sx n="74" d="100"/>
          <a:sy n="74" d="100"/>
        </p:scale>
        <p:origin x="224"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atainen, Outi M" userId="f4146f2e-cc68-4ddf-abb6-88de5b5a199d" providerId="ADAL" clId="{AB8DE848-0921-4CB2-BEB0-C52CEFA3165A}"/>
    <pc:docChg chg="undo custSel modSld">
      <pc:chgData name="Haatainen, Outi M" userId="f4146f2e-cc68-4ddf-abb6-88de5b5a199d" providerId="ADAL" clId="{AB8DE848-0921-4CB2-BEB0-C52CEFA3165A}" dt="2025-05-27T13:07:58.724" v="2843" actId="20577"/>
      <pc:docMkLst>
        <pc:docMk/>
      </pc:docMkLst>
      <pc:sldChg chg="modSp mod">
        <pc:chgData name="Haatainen, Outi M" userId="f4146f2e-cc68-4ddf-abb6-88de5b5a199d" providerId="ADAL" clId="{AB8DE848-0921-4CB2-BEB0-C52CEFA3165A}" dt="2025-05-27T12:40:21.817" v="2100" actId="20577"/>
        <pc:sldMkLst>
          <pc:docMk/>
          <pc:sldMk cId="0" sldId="259"/>
        </pc:sldMkLst>
        <pc:spChg chg="mod">
          <ac:chgData name="Haatainen, Outi M" userId="f4146f2e-cc68-4ddf-abb6-88de5b5a199d" providerId="ADAL" clId="{AB8DE848-0921-4CB2-BEB0-C52CEFA3165A}" dt="2025-05-27T12:40:21.817" v="2100" actId="20577"/>
          <ac:spMkLst>
            <pc:docMk/>
            <pc:sldMk cId="0" sldId="259"/>
            <ac:spMk id="4" creationId="{00000000-0000-0000-0000-000000000000}"/>
          </ac:spMkLst>
        </pc:spChg>
        <pc:spChg chg="mod">
          <ac:chgData name="Haatainen, Outi M" userId="f4146f2e-cc68-4ddf-abb6-88de5b5a199d" providerId="ADAL" clId="{AB8DE848-0921-4CB2-BEB0-C52CEFA3165A}" dt="2025-05-27T11:48:37.052" v="1822" actId="962"/>
          <ac:spMkLst>
            <pc:docMk/>
            <pc:sldMk cId="0" sldId="259"/>
            <ac:spMk id="8" creationId="{00000000-0000-0000-0000-000000000000}"/>
          </ac:spMkLst>
        </pc:spChg>
        <pc:graphicFrameChg chg="mod">
          <ac:chgData name="Haatainen, Outi M" userId="f4146f2e-cc68-4ddf-abb6-88de5b5a199d" providerId="ADAL" clId="{AB8DE848-0921-4CB2-BEB0-C52CEFA3165A}" dt="2025-05-27T08:02:35.470" v="168" actId="14100"/>
          <ac:graphicFrameMkLst>
            <pc:docMk/>
            <pc:sldMk cId="0" sldId="259"/>
            <ac:graphicFrameMk id="5" creationId="{00000000-0000-0000-0000-000000000000}"/>
          </ac:graphicFrameMkLst>
        </pc:graphicFrameChg>
      </pc:sldChg>
      <pc:sldChg chg="modSp mod">
        <pc:chgData name="Haatainen, Outi M" userId="f4146f2e-cc68-4ddf-abb6-88de5b5a199d" providerId="ADAL" clId="{AB8DE848-0921-4CB2-BEB0-C52CEFA3165A}" dt="2025-05-27T11:47:16.090" v="1512" actId="962"/>
        <pc:sldMkLst>
          <pc:docMk/>
          <pc:sldMk cId="0" sldId="261"/>
        </pc:sldMkLst>
        <pc:picChg chg="mod">
          <ac:chgData name="Haatainen, Outi M" userId="f4146f2e-cc68-4ddf-abb6-88de5b5a199d" providerId="ADAL" clId="{AB8DE848-0921-4CB2-BEB0-C52CEFA3165A}" dt="2025-05-27T11:47:16.090" v="1512" actId="962"/>
          <ac:picMkLst>
            <pc:docMk/>
            <pc:sldMk cId="0" sldId="261"/>
            <ac:picMk id="5" creationId="{00000000-0000-0000-0000-000000000000}"/>
          </ac:picMkLst>
        </pc:picChg>
      </pc:sldChg>
      <pc:sldChg chg="modSp mod">
        <pc:chgData name="Haatainen, Outi M" userId="f4146f2e-cc68-4ddf-abb6-88de5b5a199d" providerId="ADAL" clId="{AB8DE848-0921-4CB2-BEB0-C52CEFA3165A}" dt="2025-05-27T12:24:37.461" v="1860" actId="1076"/>
        <pc:sldMkLst>
          <pc:docMk/>
          <pc:sldMk cId="0" sldId="263"/>
        </pc:sldMkLst>
        <pc:spChg chg="mod">
          <ac:chgData name="Haatainen, Outi M" userId="f4146f2e-cc68-4ddf-abb6-88de5b5a199d" providerId="ADAL" clId="{AB8DE848-0921-4CB2-BEB0-C52CEFA3165A}" dt="2025-05-27T12:24:37.461" v="1860" actId="1076"/>
          <ac:spMkLst>
            <pc:docMk/>
            <pc:sldMk cId="0" sldId="263"/>
            <ac:spMk id="2" creationId="{00000000-0000-0000-0000-000000000000}"/>
          </ac:spMkLst>
        </pc:spChg>
        <pc:spChg chg="mod">
          <ac:chgData name="Haatainen, Outi M" userId="f4146f2e-cc68-4ddf-abb6-88de5b5a199d" providerId="ADAL" clId="{AB8DE848-0921-4CB2-BEB0-C52CEFA3165A}" dt="2025-05-27T08:04:36.302" v="183" actId="20577"/>
          <ac:spMkLst>
            <pc:docMk/>
            <pc:sldMk cId="0" sldId="263"/>
            <ac:spMk id="62" creationId="{00000000-0000-0000-0000-000000000000}"/>
          </ac:spMkLst>
        </pc:spChg>
      </pc:sldChg>
      <pc:sldChg chg="modSp mod">
        <pc:chgData name="Haatainen, Outi M" userId="f4146f2e-cc68-4ddf-abb6-88de5b5a199d" providerId="ADAL" clId="{AB8DE848-0921-4CB2-BEB0-C52CEFA3165A}" dt="2025-05-27T12:41:05.556" v="2157" actId="20577"/>
        <pc:sldMkLst>
          <pc:docMk/>
          <pc:sldMk cId="0" sldId="264"/>
        </pc:sldMkLst>
        <pc:spChg chg="mod">
          <ac:chgData name="Haatainen, Outi M" userId="f4146f2e-cc68-4ddf-abb6-88de5b5a199d" providerId="ADAL" clId="{AB8DE848-0921-4CB2-BEB0-C52CEFA3165A}" dt="2025-05-27T12:25:33.763" v="1871" actId="20577"/>
          <ac:spMkLst>
            <pc:docMk/>
            <pc:sldMk cId="0" sldId="264"/>
            <ac:spMk id="4" creationId="{00000000-0000-0000-0000-000000000000}"/>
          </ac:spMkLst>
        </pc:spChg>
        <pc:spChg chg="mod">
          <ac:chgData name="Haatainen, Outi M" userId="f4146f2e-cc68-4ddf-abb6-88de5b5a199d" providerId="ADAL" clId="{AB8DE848-0921-4CB2-BEB0-C52CEFA3165A}" dt="2025-05-27T12:41:05.556" v="2157" actId="20577"/>
          <ac:spMkLst>
            <pc:docMk/>
            <pc:sldMk cId="0" sldId="264"/>
            <ac:spMk id="308" creationId="{00000000-0000-0000-0000-000000000000}"/>
          </ac:spMkLst>
        </pc:spChg>
        <pc:picChg chg="mod">
          <ac:chgData name="Haatainen, Outi M" userId="f4146f2e-cc68-4ddf-abb6-88de5b5a199d" providerId="ADAL" clId="{AB8DE848-0921-4CB2-BEB0-C52CEFA3165A}" dt="2025-05-27T11:45:48.808" v="1070" actId="962"/>
          <ac:picMkLst>
            <pc:docMk/>
            <pc:sldMk cId="0" sldId="264"/>
            <ac:picMk id="2" creationId="{00000000-0000-0000-0000-000000000000}"/>
          </ac:picMkLst>
        </pc:picChg>
      </pc:sldChg>
      <pc:sldChg chg="modSp mod">
        <pc:chgData name="Haatainen, Outi M" userId="f4146f2e-cc68-4ddf-abb6-88de5b5a199d" providerId="ADAL" clId="{AB8DE848-0921-4CB2-BEB0-C52CEFA3165A}" dt="2025-05-27T12:26:08.257" v="1880" actId="1076"/>
        <pc:sldMkLst>
          <pc:docMk/>
          <pc:sldMk cId="0" sldId="265"/>
        </pc:sldMkLst>
        <pc:spChg chg="mod">
          <ac:chgData name="Haatainen, Outi M" userId="f4146f2e-cc68-4ddf-abb6-88de5b5a199d" providerId="ADAL" clId="{AB8DE848-0921-4CB2-BEB0-C52CEFA3165A}" dt="2025-05-27T12:26:08.257" v="1880" actId="1076"/>
          <ac:spMkLst>
            <pc:docMk/>
            <pc:sldMk cId="0" sldId="265"/>
            <ac:spMk id="5" creationId="{00000000-0000-0000-0000-000000000000}"/>
          </ac:spMkLst>
        </pc:spChg>
        <pc:spChg chg="mod">
          <ac:chgData name="Haatainen, Outi M" userId="f4146f2e-cc68-4ddf-abb6-88de5b5a199d" providerId="ADAL" clId="{AB8DE848-0921-4CB2-BEB0-C52CEFA3165A}" dt="2025-05-27T12:25:38.836" v="1875" actId="6549"/>
          <ac:spMkLst>
            <pc:docMk/>
            <pc:sldMk cId="0" sldId="265"/>
            <ac:spMk id="314" creationId="{00000000-0000-0000-0000-000000000000}"/>
          </ac:spMkLst>
        </pc:spChg>
        <pc:spChg chg="mod">
          <ac:chgData name="Haatainen, Outi M" userId="f4146f2e-cc68-4ddf-abb6-88de5b5a199d" providerId="ADAL" clId="{AB8DE848-0921-4CB2-BEB0-C52CEFA3165A}" dt="2025-05-27T12:26:03.110" v="1879" actId="14100"/>
          <ac:spMkLst>
            <pc:docMk/>
            <pc:sldMk cId="0" sldId="265"/>
            <ac:spMk id="315" creationId="{00000000-0000-0000-0000-000000000000}"/>
          </ac:spMkLst>
        </pc:spChg>
      </pc:sldChg>
      <pc:sldChg chg="addSp modSp mod">
        <pc:chgData name="Haatainen, Outi M" userId="f4146f2e-cc68-4ddf-abb6-88de5b5a199d" providerId="ADAL" clId="{AB8DE848-0921-4CB2-BEB0-C52CEFA3165A}" dt="2025-05-27T12:42:52.341" v="2248" actId="20577"/>
        <pc:sldMkLst>
          <pc:docMk/>
          <pc:sldMk cId="0" sldId="266"/>
        </pc:sldMkLst>
        <pc:spChg chg="add mod">
          <ac:chgData name="Haatainen, Outi M" userId="f4146f2e-cc68-4ddf-abb6-88de5b5a199d" providerId="ADAL" clId="{AB8DE848-0921-4CB2-BEB0-C52CEFA3165A}" dt="2025-05-27T12:42:52.341" v="2248" actId="20577"/>
          <ac:spMkLst>
            <pc:docMk/>
            <pc:sldMk cId="0" sldId="266"/>
            <ac:spMk id="5" creationId="{F88862B6-11FA-F88C-99B2-C8BC57AD273C}"/>
          </ac:spMkLst>
        </pc:spChg>
        <pc:spChg chg="mod">
          <ac:chgData name="Haatainen, Outi M" userId="f4146f2e-cc68-4ddf-abb6-88de5b5a199d" providerId="ADAL" clId="{AB8DE848-0921-4CB2-BEB0-C52CEFA3165A}" dt="2025-05-27T12:26:49.761" v="1906" actId="20577"/>
          <ac:spMkLst>
            <pc:docMk/>
            <pc:sldMk cId="0" sldId="266"/>
            <ac:spMk id="323" creationId="{00000000-0000-0000-0000-000000000000}"/>
          </ac:spMkLst>
        </pc:spChg>
        <pc:picChg chg="mod">
          <ac:chgData name="Haatainen, Outi M" userId="f4146f2e-cc68-4ddf-abb6-88de5b5a199d" providerId="ADAL" clId="{AB8DE848-0921-4CB2-BEB0-C52CEFA3165A}" dt="2025-05-27T11:45:12.055" v="993" actId="962"/>
          <ac:picMkLst>
            <pc:docMk/>
            <pc:sldMk cId="0" sldId="266"/>
            <ac:picMk id="2" creationId="{00000000-0000-0000-0000-000000000000}"/>
          </ac:picMkLst>
        </pc:picChg>
        <pc:picChg chg="mod">
          <ac:chgData name="Haatainen, Outi M" userId="f4146f2e-cc68-4ddf-abb6-88de5b5a199d" providerId="ADAL" clId="{AB8DE848-0921-4CB2-BEB0-C52CEFA3165A}" dt="2025-05-27T11:45:14.607" v="994" actId="962"/>
          <ac:picMkLst>
            <pc:docMk/>
            <pc:sldMk cId="0" sldId="266"/>
            <ac:picMk id="4" creationId="{00000000-0000-0000-0000-000000000000}"/>
          </ac:picMkLst>
        </pc:picChg>
      </pc:sldChg>
      <pc:sldChg chg="addSp delSp modSp mod">
        <pc:chgData name="Haatainen, Outi M" userId="f4146f2e-cc68-4ddf-abb6-88de5b5a199d" providerId="ADAL" clId="{AB8DE848-0921-4CB2-BEB0-C52CEFA3165A}" dt="2025-05-27T12:51:04.256" v="2489" actId="14100"/>
        <pc:sldMkLst>
          <pc:docMk/>
          <pc:sldMk cId="0" sldId="268"/>
        </pc:sldMkLst>
        <pc:spChg chg="mod">
          <ac:chgData name="Haatainen, Outi M" userId="f4146f2e-cc68-4ddf-abb6-88de5b5a199d" providerId="ADAL" clId="{AB8DE848-0921-4CB2-BEB0-C52CEFA3165A}" dt="2025-05-27T12:29:00.810" v="1926" actId="20577"/>
          <ac:spMkLst>
            <pc:docMk/>
            <pc:sldMk cId="0" sldId="268"/>
            <ac:spMk id="2" creationId="{00000000-0000-0000-0000-000000000000}"/>
          </ac:spMkLst>
        </pc:spChg>
        <pc:spChg chg="mod">
          <ac:chgData name="Haatainen, Outi M" userId="f4146f2e-cc68-4ddf-abb6-88de5b5a199d" providerId="ADAL" clId="{AB8DE848-0921-4CB2-BEB0-C52CEFA3165A}" dt="2025-05-27T12:51:04.256" v="2489" actId="14100"/>
          <ac:spMkLst>
            <pc:docMk/>
            <pc:sldMk cId="0" sldId="268"/>
            <ac:spMk id="3" creationId="{00000000-0000-0000-0000-000000000000}"/>
          </ac:spMkLst>
        </pc:spChg>
        <pc:spChg chg="del mod">
          <ac:chgData name="Haatainen, Outi M" userId="f4146f2e-cc68-4ddf-abb6-88de5b5a199d" providerId="ADAL" clId="{AB8DE848-0921-4CB2-BEB0-C52CEFA3165A}" dt="2025-05-27T12:47:56.590" v="2397" actId="478"/>
          <ac:spMkLst>
            <pc:docMk/>
            <pc:sldMk cId="0" sldId="268"/>
            <ac:spMk id="14" creationId="{748E9E7D-8034-2E2B-52ED-95D7498EAB17}"/>
          </ac:spMkLst>
        </pc:spChg>
        <pc:spChg chg="add del">
          <ac:chgData name="Haatainen, Outi M" userId="f4146f2e-cc68-4ddf-abb6-88de5b5a199d" providerId="ADAL" clId="{AB8DE848-0921-4CB2-BEB0-C52CEFA3165A}" dt="2025-05-27T12:43:21.463" v="2250" actId="478"/>
          <ac:spMkLst>
            <pc:docMk/>
            <pc:sldMk cId="0" sldId="268"/>
            <ac:spMk id="16" creationId="{B7E1F5DD-0F2F-CB53-4F4F-0354669536A2}"/>
          </ac:spMkLst>
        </pc:spChg>
        <pc:spChg chg="add mod">
          <ac:chgData name="Haatainen, Outi M" userId="f4146f2e-cc68-4ddf-abb6-88de5b5a199d" providerId="ADAL" clId="{AB8DE848-0921-4CB2-BEB0-C52CEFA3165A}" dt="2025-05-27T12:50:57.954" v="2488" actId="14100"/>
          <ac:spMkLst>
            <pc:docMk/>
            <pc:sldMk cId="0" sldId="268"/>
            <ac:spMk id="18" creationId="{57F81C25-E6C9-C468-E4F9-AEFDD7A6FBF0}"/>
          </ac:spMkLst>
        </pc:spChg>
        <pc:picChg chg="mod ord">
          <ac:chgData name="Haatainen, Outi M" userId="f4146f2e-cc68-4ddf-abb6-88de5b5a199d" providerId="ADAL" clId="{AB8DE848-0921-4CB2-BEB0-C52CEFA3165A}" dt="2025-05-27T12:46:12.785" v="2349" actId="1076"/>
          <ac:picMkLst>
            <pc:docMk/>
            <pc:sldMk cId="0" sldId="268"/>
            <ac:picMk id="4" creationId="{00000000-0000-0000-0000-000000000000}"/>
          </ac:picMkLst>
        </pc:picChg>
        <pc:picChg chg="mod modCrop">
          <ac:chgData name="Haatainen, Outi M" userId="f4146f2e-cc68-4ddf-abb6-88de5b5a199d" providerId="ADAL" clId="{AB8DE848-0921-4CB2-BEB0-C52CEFA3165A}" dt="2025-05-27T12:50:50.738" v="2486" actId="1076"/>
          <ac:picMkLst>
            <pc:docMk/>
            <pc:sldMk cId="0" sldId="268"/>
            <ac:picMk id="12" creationId="{15673592-937D-36AC-AAB8-2E80A2C84F89}"/>
          </ac:picMkLst>
        </pc:picChg>
      </pc:sldChg>
      <pc:sldChg chg="modSp mod">
        <pc:chgData name="Haatainen, Outi M" userId="f4146f2e-cc68-4ddf-abb6-88de5b5a199d" providerId="ADAL" clId="{AB8DE848-0921-4CB2-BEB0-C52CEFA3165A}" dt="2025-05-27T12:51:24.218" v="2506" actId="20577"/>
        <pc:sldMkLst>
          <pc:docMk/>
          <pc:sldMk cId="0" sldId="269"/>
        </pc:sldMkLst>
        <pc:spChg chg="mod">
          <ac:chgData name="Haatainen, Outi M" userId="f4146f2e-cc68-4ddf-abb6-88de5b5a199d" providerId="ADAL" clId="{AB8DE848-0921-4CB2-BEB0-C52CEFA3165A}" dt="2025-05-27T12:51:24.218" v="2506" actId="20577"/>
          <ac:spMkLst>
            <pc:docMk/>
            <pc:sldMk cId="0" sldId="269"/>
            <ac:spMk id="2" creationId="{00000000-0000-0000-0000-000000000000}"/>
          </ac:spMkLst>
        </pc:spChg>
        <pc:spChg chg="mod">
          <ac:chgData name="Haatainen, Outi M" userId="f4146f2e-cc68-4ddf-abb6-88de5b5a199d" providerId="ADAL" clId="{AB8DE848-0921-4CB2-BEB0-C52CEFA3165A}" dt="2025-05-27T12:31:17.120" v="2018" actId="1076"/>
          <ac:spMkLst>
            <pc:docMk/>
            <pc:sldMk cId="0" sldId="269"/>
            <ac:spMk id="4" creationId="{00000000-0000-0000-0000-000000000000}"/>
          </ac:spMkLst>
        </pc:spChg>
      </pc:sldChg>
      <pc:sldChg chg="modSp mod">
        <pc:chgData name="Haatainen, Outi M" userId="f4146f2e-cc68-4ddf-abb6-88de5b5a199d" providerId="ADAL" clId="{AB8DE848-0921-4CB2-BEB0-C52CEFA3165A}" dt="2025-05-27T12:31:26.284" v="2020" actId="1076"/>
        <pc:sldMkLst>
          <pc:docMk/>
          <pc:sldMk cId="0" sldId="270"/>
        </pc:sldMkLst>
        <pc:spChg chg="mod">
          <ac:chgData name="Haatainen, Outi M" userId="f4146f2e-cc68-4ddf-abb6-88de5b5a199d" providerId="ADAL" clId="{AB8DE848-0921-4CB2-BEB0-C52CEFA3165A}" dt="2025-05-27T12:31:00.738" v="2016" actId="1076"/>
          <ac:spMkLst>
            <pc:docMk/>
            <pc:sldMk cId="0" sldId="270"/>
            <ac:spMk id="2" creationId="{00000000-0000-0000-0000-000000000000}"/>
          </ac:spMkLst>
        </pc:spChg>
        <pc:spChg chg="mod">
          <ac:chgData name="Haatainen, Outi M" userId="f4146f2e-cc68-4ddf-abb6-88de5b5a199d" providerId="ADAL" clId="{AB8DE848-0921-4CB2-BEB0-C52CEFA3165A}" dt="2025-05-27T12:31:26.284" v="2020" actId="1076"/>
          <ac:spMkLst>
            <pc:docMk/>
            <pc:sldMk cId="0" sldId="270"/>
            <ac:spMk id="4" creationId="{00000000-0000-0000-0000-000000000000}"/>
          </ac:spMkLst>
        </pc:spChg>
      </pc:sldChg>
      <pc:sldChg chg="modSp mod">
        <pc:chgData name="Haatainen, Outi M" userId="f4146f2e-cc68-4ddf-abb6-88de5b5a199d" providerId="ADAL" clId="{AB8DE848-0921-4CB2-BEB0-C52CEFA3165A}" dt="2025-05-27T12:52:59.340" v="2522" actId="113"/>
        <pc:sldMkLst>
          <pc:docMk/>
          <pc:sldMk cId="0" sldId="272"/>
        </pc:sldMkLst>
        <pc:spChg chg="mod">
          <ac:chgData name="Haatainen, Outi M" userId="f4146f2e-cc68-4ddf-abb6-88de5b5a199d" providerId="ADAL" clId="{AB8DE848-0921-4CB2-BEB0-C52CEFA3165A}" dt="2025-05-27T12:52:12.631" v="2511" actId="1076"/>
          <ac:spMkLst>
            <pc:docMk/>
            <pc:sldMk cId="0" sldId="272"/>
            <ac:spMk id="2" creationId="{6F2E3B01-2B47-30FC-8D27-B2317CBA5FC0}"/>
          </ac:spMkLst>
        </pc:spChg>
        <pc:spChg chg="mod">
          <ac:chgData name="Haatainen, Outi M" userId="f4146f2e-cc68-4ddf-abb6-88de5b5a199d" providerId="ADAL" clId="{AB8DE848-0921-4CB2-BEB0-C52CEFA3165A}" dt="2025-05-27T12:52:59.340" v="2522" actId="113"/>
          <ac:spMkLst>
            <pc:docMk/>
            <pc:sldMk cId="0" sldId="272"/>
            <ac:spMk id="3" creationId="{00000000-0000-0000-0000-000000000000}"/>
          </ac:spMkLst>
        </pc:spChg>
        <pc:picChg chg="mod">
          <ac:chgData name="Haatainen, Outi M" userId="f4146f2e-cc68-4ddf-abb6-88de5b5a199d" providerId="ADAL" clId="{AB8DE848-0921-4CB2-BEB0-C52CEFA3165A}" dt="2025-05-27T12:52:15.539" v="2512" actId="1076"/>
          <ac:picMkLst>
            <pc:docMk/>
            <pc:sldMk cId="0" sldId="272"/>
            <ac:picMk id="9" creationId="{514D7262-1AFC-96D6-F5BD-330E54DA508F}"/>
          </ac:picMkLst>
        </pc:picChg>
      </pc:sldChg>
      <pc:sldChg chg="addSp delSp modSp mod">
        <pc:chgData name="Haatainen, Outi M" userId="f4146f2e-cc68-4ddf-abb6-88de5b5a199d" providerId="ADAL" clId="{AB8DE848-0921-4CB2-BEB0-C52CEFA3165A}" dt="2025-05-27T13:05:50.207" v="2731" actId="404"/>
        <pc:sldMkLst>
          <pc:docMk/>
          <pc:sldMk cId="0" sldId="273"/>
        </pc:sldMkLst>
        <pc:spChg chg="mod">
          <ac:chgData name="Haatainen, Outi M" userId="f4146f2e-cc68-4ddf-abb6-88de5b5a199d" providerId="ADAL" clId="{AB8DE848-0921-4CB2-BEB0-C52CEFA3165A}" dt="2025-05-27T12:32:29.411" v="2023" actId="1076"/>
          <ac:spMkLst>
            <pc:docMk/>
            <pc:sldMk cId="0" sldId="273"/>
            <ac:spMk id="2" creationId="{00000000-0000-0000-0000-000000000000}"/>
          </ac:spMkLst>
        </pc:spChg>
        <pc:spChg chg="mod">
          <ac:chgData name="Haatainen, Outi M" userId="f4146f2e-cc68-4ddf-abb6-88de5b5a199d" providerId="ADAL" clId="{AB8DE848-0921-4CB2-BEB0-C52CEFA3165A}" dt="2025-05-27T12:54:16.499" v="2634" actId="20577"/>
          <ac:spMkLst>
            <pc:docMk/>
            <pc:sldMk cId="0" sldId="273"/>
            <ac:spMk id="3" creationId="{00000000-0000-0000-0000-000000000000}"/>
          </ac:spMkLst>
        </pc:spChg>
        <pc:spChg chg="add mod">
          <ac:chgData name="Haatainen, Outi M" userId="f4146f2e-cc68-4ddf-abb6-88de5b5a199d" providerId="ADAL" clId="{AB8DE848-0921-4CB2-BEB0-C52CEFA3165A}" dt="2025-05-27T13:05:50.207" v="2731" actId="404"/>
          <ac:spMkLst>
            <pc:docMk/>
            <pc:sldMk cId="0" sldId="273"/>
            <ac:spMk id="5" creationId="{78835393-CBB4-1843-4642-133144300C21}"/>
          </ac:spMkLst>
        </pc:spChg>
        <pc:spChg chg="add del mod">
          <ac:chgData name="Haatainen, Outi M" userId="f4146f2e-cc68-4ddf-abb6-88de5b5a199d" providerId="ADAL" clId="{AB8DE848-0921-4CB2-BEB0-C52CEFA3165A}" dt="2025-05-27T11:51:22.607" v="1828" actId="931"/>
          <ac:spMkLst>
            <pc:docMk/>
            <pc:sldMk cId="0" sldId="273"/>
            <ac:spMk id="10" creationId="{29CB3A27-B18D-5156-0603-553A6ED6994D}"/>
          </ac:spMkLst>
        </pc:spChg>
        <pc:picChg chg="mod">
          <ac:chgData name="Haatainen, Outi M" userId="f4146f2e-cc68-4ddf-abb6-88de5b5a199d" providerId="ADAL" clId="{AB8DE848-0921-4CB2-BEB0-C52CEFA3165A}" dt="2025-05-27T11:52:53.339" v="1842" actId="14100"/>
          <ac:picMkLst>
            <pc:docMk/>
            <pc:sldMk cId="0" sldId="273"/>
            <ac:picMk id="4" creationId="{00000000-0000-0000-0000-000000000000}"/>
          </ac:picMkLst>
        </pc:picChg>
        <pc:picChg chg="del mod">
          <ac:chgData name="Haatainen, Outi M" userId="f4146f2e-cc68-4ddf-abb6-88de5b5a199d" providerId="ADAL" clId="{AB8DE848-0921-4CB2-BEB0-C52CEFA3165A}" dt="2025-05-27T11:50:58.290" v="1827" actId="478"/>
          <ac:picMkLst>
            <pc:docMk/>
            <pc:sldMk cId="0" sldId="273"/>
            <ac:picMk id="8" creationId="{72703C2A-3B40-256B-12D8-5B6384DC2527}"/>
          </ac:picMkLst>
        </pc:picChg>
        <pc:picChg chg="add mod ord modCrop">
          <ac:chgData name="Haatainen, Outi M" userId="f4146f2e-cc68-4ddf-abb6-88de5b5a199d" providerId="ADAL" clId="{AB8DE848-0921-4CB2-BEB0-C52CEFA3165A}" dt="2025-05-27T13:05:38.758" v="2729" actId="1076"/>
          <ac:picMkLst>
            <pc:docMk/>
            <pc:sldMk cId="0" sldId="273"/>
            <ac:picMk id="14" creationId="{35987246-DFD8-9C08-386D-3670149E5054}"/>
          </ac:picMkLst>
        </pc:picChg>
      </pc:sldChg>
      <pc:sldChg chg="addSp modSp mod">
        <pc:chgData name="Haatainen, Outi M" userId="f4146f2e-cc68-4ddf-abb6-88de5b5a199d" providerId="ADAL" clId="{AB8DE848-0921-4CB2-BEB0-C52CEFA3165A}" dt="2025-05-27T13:06:53.452" v="2796" actId="14100"/>
        <pc:sldMkLst>
          <pc:docMk/>
          <pc:sldMk cId="0" sldId="274"/>
        </pc:sldMkLst>
        <pc:spChg chg="mod">
          <ac:chgData name="Haatainen, Outi M" userId="f4146f2e-cc68-4ddf-abb6-88de5b5a199d" providerId="ADAL" clId="{AB8DE848-0921-4CB2-BEB0-C52CEFA3165A}" dt="2025-05-27T12:32:54.504" v="2032" actId="27636"/>
          <ac:spMkLst>
            <pc:docMk/>
            <pc:sldMk cId="0" sldId="274"/>
            <ac:spMk id="2" creationId="{00000000-0000-0000-0000-000000000000}"/>
          </ac:spMkLst>
        </pc:spChg>
        <pc:spChg chg="mod">
          <ac:chgData name="Haatainen, Outi M" userId="f4146f2e-cc68-4ddf-abb6-88de5b5a199d" providerId="ADAL" clId="{AB8DE848-0921-4CB2-BEB0-C52CEFA3165A}" dt="2025-05-27T12:22:05.528" v="1859" actId="14100"/>
          <ac:spMkLst>
            <pc:docMk/>
            <pc:sldMk cId="0" sldId="274"/>
            <ac:spMk id="3" creationId="{00000000-0000-0000-0000-000000000000}"/>
          </ac:spMkLst>
        </pc:spChg>
        <pc:spChg chg="add mod">
          <ac:chgData name="Haatainen, Outi M" userId="f4146f2e-cc68-4ddf-abb6-88de5b5a199d" providerId="ADAL" clId="{AB8DE848-0921-4CB2-BEB0-C52CEFA3165A}" dt="2025-05-27T13:06:53.452" v="2796" actId="14100"/>
          <ac:spMkLst>
            <pc:docMk/>
            <pc:sldMk cId="0" sldId="274"/>
            <ac:spMk id="4" creationId="{DC9CD259-883A-19F3-D6E9-C53554DF9FD9}"/>
          </ac:spMkLst>
        </pc:spChg>
        <pc:picChg chg="mod modCrop">
          <ac:chgData name="Haatainen, Outi M" userId="f4146f2e-cc68-4ddf-abb6-88de5b5a199d" providerId="ADAL" clId="{AB8DE848-0921-4CB2-BEB0-C52CEFA3165A}" dt="2025-05-27T12:54:27.766" v="2635" actId="1076"/>
          <ac:picMkLst>
            <pc:docMk/>
            <pc:sldMk cId="0" sldId="274"/>
            <ac:picMk id="13" creationId="{00000000-0000-0000-0000-000000000000}"/>
          </ac:picMkLst>
        </pc:picChg>
      </pc:sldChg>
      <pc:sldChg chg="addSp delSp modSp mod">
        <pc:chgData name="Haatainen, Outi M" userId="f4146f2e-cc68-4ddf-abb6-88de5b5a199d" providerId="ADAL" clId="{AB8DE848-0921-4CB2-BEB0-C52CEFA3165A}" dt="2025-05-27T13:07:58.724" v="2843" actId="20577"/>
        <pc:sldMkLst>
          <pc:docMk/>
          <pc:sldMk cId="0" sldId="275"/>
        </pc:sldMkLst>
        <pc:spChg chg="add mod">
          <ac:chgData name="Haatainen, Outi M" userId="f4146f2e-cc68-4ddf-abb6-88de5b5a199d" providerId="ADAL" clId="{AB8DE848-0921-4CB2-BEB0-C52CEFA3165A}" dt="2025-05-27T13:07:58.724" v="2843" actId="20577"/>
          <ac:spMkLst>
            <pc:docMk/>
            <pc:sldMk cId="0" sldId="275"/>
            <ac:spMk id="3" creationId="{19876533-A9DF-1074-C794-DDC85849B7D9}"/>
          </ac:spMkLst>
        </pc:spChg>
        <pc:picChg chg="add del mod modCrop">
          <ac:chgData name="Haatainen, Outi M" userId="f4146f2e-cc68-4ddf-abb6-88de5b5a199d" providerId="ADAL" clId="{AB8DE848-0921-4CB2-BEB0-C52CEFA3165A}" dt="2025-05-27T13:07:16.799" v="2798" actId="1076"/>
          <ac:picMkLst>
            <pc:docMk/>
            <pc:sldMk cId="0" sldId="275"/>
            <ac:picMk id="5" creationId="{00000000-0000-0000-0000-000000000000}"/>
          </ac:picMkLst>
        </pc:picChg>
      </pc:sldChg>
      <pc:sldChg chg="modSp mod">
        <pc:chgData name="Haatainen, Outi M" userId="f4146f2e-cc68-4ddf-abb6-88de5b5a199d" providerId="ADAL" clId="{AB8DE848-0921-4CB2-BEB0-C52CEFA3165A}" dt="2025-05-27T12:55:56.483" v="2647" actId="403"/>
        <pc:sldMkLst>
          <pc:docMk/>
          <pc:sldMk cId="0" sldId="276"/>
        </pc:sldMkLst>
        <pc:spChg chg="mod">
          <ac:chgData name="Haatainen, Outi M" userId="f4146f2e-cc68-4ddf-abb6-88de5b5a199d" providerId="ADAL" clId="{AB8DE848-0921-4CB2-BEB0-C52CEFA3165A}" dt="2025-05-27T12:54:49.677" v="2638" actId="20577"/>
          <ac:spMkLst>
            <pc:docMk/>
            <pc:sldMk cId="0" sldId="276"/>
            <ac:spMk id="2" creationId="{00000000-0000-0000-0000-000000000000}"/>
          </ac:spMkLst>
        </pc:spChg>
        <pc:spChg chg="mod">
          <ac:chgData name="Haatainen, Outi M" userId="f4146f2e-cc68-4ddf-abb6-88de5b5a199d" providerId="ADAL" clId="{AB8DE848-0921-4CB2-BEB0-C52CEFA3165A}" dt="2025-05-27T12:55:04.383" v="2639" actId="1076"/>
          <ac:spMkLst>
            <pc:docMk/>
            <pc:sldMk cId="0" sldId="276"/>
            <ac:spMk id="3" creationId="{00000000-0000-0000-0000-000000000000}"/>
          </ac:spMkLst>
        </pc:spChg>
        <pc:spChg chg="mod">
          <ac:chgData name="Haatainen, Outi M" userId="f4146f2e-cc68-4ddf-abb6-88de5b5a199d" providerId="ADAL" clId="{AB8DE848-0921-4CB2-BEB0-C52CEFA3165A}" dt="2025-05-27T12:55:56.483" v="2647" actId="403"/>
          <ac:spMkLst>
            <pc:docMk/>
            <pc:sldMk cId="0" sldId="276"/>
            <ac:spMk id="4" creationId="{00000000-0000-0000-0000-000000000000}"/>
          </ac:spMkLst>
        </pc:spChg>
      </pc:sldChg>
      <pc:sldChg chg="modSp mod">
        <pc:chgData name="Haatainen, Outi M" userId="f4146f2e-cc68-4ddf-abb6-88de5b5a199d" providerId="ADAL" clId="{AB8DE848-0921-4CB2-BEB0-C52CEFA3165A}" dt="2025-05-27T12:56:23.371" v="2648" actId="14100"/>
        <pc:sldMkLst>
          <pc:docMk/>
          <pc:sldMk cId="0" sldId="280"/>
        </pc:sldMkLst>
        <pc:spChg chg="mod">
          <ac:chgData name="Haatainen, Outi M" userId="f4146f2e-cc68-4ddf-abb6-88de5b5a199d" providerId="ADAL" clId="{AB8DE848-0921-4CB2-BEB0-C52CEFA3165A}" dt="2025-05-27T12:56:23.371" v="2648" actId="14100"/>
          <ac:spMkLst>
            <pc:docMk/>
            <pc:sldMk cId="0" sldId="280"/>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016DF-E3EC-4EAD-8D7D-A7F11B466514}" type="doc">
      <dgm:prSet loTypeId="urn:microsoft.com/office/officeart/2005/8/layout/radial1" loCatId="cycle" qsTypeId="urn:microsoft.com/office/officeart/2005/8/quickstyle/simple3#1" qsCatId="simple" csTypeId="urn:microsoft.com/office/officeart/2005/8/colors/colorful4" csCatId="colorful" phldr="1"/>
      <dgm:spPr bwMode="auto"/>
      <dgm:t>
        <a:bodyPr/>
        <a:lstStyle/>
        <a:p>
          <a:pPr>
            <a:defRPr/>
          </a:pPr>
          <a:endParaRPr lang="fi-FI"/>
        </a:p>
      </dgm:t>
    </dgm:pt>
    <dgm:pt modelId="{C71DFBB9-2845-4999-9DA4-750D5883F4B7}">
      <dgm:prSet phldrT="[Text]" custT="1"/>
      <dgm:spPr bwMode="auto"/>
      <dgm:t>
        <a:bodyPr/>
        <a:lstStyle/>
        <a:p>
          <a:pPr>
            <a:defRPr/>
          </a:pPr>
          <a:r>
            <a:rPr lang="fi-FI" sz="1400" b="1"/>
            <a:t>Learner</a:t>
          </a:r>
        </a:p>
        <a:p>
          <a:pPr>
            <a:defRPr/>
          </a:pPr>
          <a:r>
            <a:rPr lang="fi-FI" sz="1400" b="1"/>
            <a:t>Organisation</a:t>
          </a:r>
        </a:p>
        <a:p>
          <a:pPr>
            <a:defRPr/>
          </a:pPr>
          <a:r>
            <a:rPr lang="fi-FI" sz="1400" b="1"/>
            <a:t>Technology</a:t>
          </a:r>
          <a:endParaRPr/>
        </a:p>
      </dgm:t>
    </dgm:pt>
    <dgm:pt modelId="{0BEFBC99-6B8F-435C-B4C3-E7214E2046A5}" type="parTrans" cxnId="{BA4A5FC1-4D92-48C9-BF2B-4ABFC44AC6ED}">
      <dgm:prSet/>
      <dgm:spPr bwMode="auto"/>
      <dgm:t>
        <a:bodyPr/>
        <a:lstStyle/>
        <a:p>
          <a:pPr>
            <a:defRPr/>
          </a:pPr>
          <a:endParaRPr lang="fi-FI"/>
        </a:p>
      </dgm:t>
    </dgm:pt>
    <dgm:pt modelId="{AF7EF98E-6B5B-4FAF-AD9C-5EE76B7E98EA}" type="sibTrans" cxnId="{BA4A5FC1-4D92-48C9-BF2B-4ABFC44AC6ED}">
      <dgm:prSet/>
      <dgm:spPr bwMode="auto"/>
      <dgm:t>
        <a:bodyPr/>
        <a:lstStyle/>
        <a:p>
          <a:pPr>
            <a:defRPr/>
          </a:pPr>
          <a:endParaRPr lang="fi-FI"/>
        </a:p>
      </dgm:t>
    </dgm:pt>
    <dgm:pt modelId="{9FEB9F26-9B63-4E08-A0C3-DB1A2175CFDA}">
      <dgm:prSet phldrT="[Text]" custT="1"/>
      <dgm:spPr bwMode="auto"/>
      <dgm:t>
        <a:bodyPr/>
        <a:lstStyle/>
        <a:p>
          <a:pPr>
            <a:defRPr/>
          </a:pPr>
          <a:r>
            <a:rPr lang="fi-FI" sz="1200" b="1"/>
            <a:t>Physical</a:t>
          </a:r>
          <a:endParaRPr lang="fi-FI" sz="1200"/>
        </a:p>
      </dgm:t>
    </dgm:pt>
    <dgm:pt modelId="{98E06AC1-2E7B-4289-B160-C2E7B6EBD105}" type="parTrans" cxnId="{28AD6B03-B9D7-4953-AEFA-2C85E9E286B8}">
      <dgm:prSet custT="1"/>
      <dgm:spPr bwMode="auto"/>
      <dgm:t>
        <a:bodyPr/>
        <a:lstStyle/>
        <a:p>
          <a:pPr>
            <a:defRPr/>
          </a:pPr>
          <a:endParaRPr lang="fi-FI" sz="600">
            <a:solidFill>
              <a:schemeClr val="tx1"/>
            </a:solidFill>
          </a:endParaRPr>
        </a:p>
      </dgm:t>
    </dgm:pt>
    <dgm:pt modelId="{DE9D7E15-90FE-495C-8A55-DB1026807378}" type="sibTrans" cxnId="{28AD6B03-B9D7-4953-AEFA-2C85E9E286B8}">
      <dgm:prSet/>
      <dgm:spPr bwMode="auto"/>
      <dgm:t>
        <a:bodyPr/>
        <a:lstStyle/>
        <a:p>
          <a:pPr>
            <a:defRPr/>
          </a:pPr>
          <a:endParaRPr lang="fi-FI"/>
        </a:p>
      </dgm:t>
    </dgm:pt>
    <dgm:pt modelId="{10672827-459C-4710-A66E-A91CE6865971}">
      <dgm:prSet phldrT="[Text]" custT="1"/>
      <dgm:spPr bwMode="auto"/>
      <dgm:t>
        <a:bodyPr/>
        <a:lstStyle/>
        <a:p>
          <a:pPr>
            <a:defRPr/>
          </a:pPr>
          <a:r>
            <a:rPr lang="fi-FI" sz="1200" b="1"/>
            <a:t>Technical</a:t>
          </a:r>
          <a:endParaRPr lang="fi-FI" sz="1200"/>
        </a:p>
      </dgm:t>
    </dgm:pt>
    <dgm:pt modelId="{0DC8B184-EEBE-4C59-8407-4D857B443D4A}" type="parTrans" cxnId="{4D77F357-4694-4F36-94A1-E82008EB5AF0}">
      <dgm:prSet custT="1"/>
      <dgm:spPr bwMode="auto"/>
      <dgm:t>
        <a:bodyPr/>
        <a:lstStyle/>
        <a:p>
          <a:pPr>
            <a:defRPr/>
          </a:pPr>
          <a:endParaRPr lang="fi-FI" sz="600">
            <a:solidFill>
              <a:schemeClr val="tx1"/>
            </a:solidFill>
          </a:endParaRPr>
        </a:p>
      </dgm:t>
    </dgm:pt>
    <dgm:pt modelId="{B4FAB700-42F7-4382-9C46-C7C6F3B65ACA}" type="sibTrans" cxnId="{4D77F357-4694-4F36-94A1-E82008EB5AF0}">
      <dgm:prSet/>
      <dgm:spPr bwMode="auto"/>
      <dgm:t>
        <a:bodyPr/>
        <a:lstStyle/>
        <a:p>
          <a:pPr>
            <a:defRPr/>
          </a:pPr>
          <a:endParaRPr lang="fi-FI"/>
        </a:p>
      </dgm:t>
    </dgm:pt>
    <dgm:pt modelId="{A152EFAF-AA6C-459B-8FBE-57F7E9168028}">
      <dgm:prSet phldrT="[Text]" custT="1"/>
      <dgm:spPr bwMode="auto"/>
      <dgm:t>
        <a:bodyPr/>
        <a:lstStyle/>
        <a:p>
          <a:pPr>
            <a:defRPr/>
          </a:pPr>
          <a:r>
            <a:rPr lang="fi-FI" sz="1200" b="1"/>
            <a:t>Social</a:t>
          </a:r>
          <a:endParaRPr lang="fi-FI" sz="1200"/>
        </a:p>
      </dgm:t>
    </dgm:pt>
    <dgm:pt modelId="{8BF63BE0-78CD-4353-A5D4-E29AEDC48580}" type="parTrans" cxnId="{541DBA5C-B514-47A4-841A-7C41399681E1}">
      <dgm:prSet custT="1"/>
      <dgm:spPr bwMode="auto"/>
      <dgm:t>
        <a:bodyPr/>
        <a:lstStyle/>
        <a:p>
          <a:pPr>
            <a:defRPr/>
          </a:pPr>
          <a:endParaRPr lang="fi-FI" sz="600">
            <a:solidFill>
              <a:schemeClr val="tx1"/>
            </a:solidFill>
          </a:endParaRPr>
        </a:p>
      </dgm:t>
    </dgm:pt>
    <dgm:pt modelId="{0146DA42-1EB0-4861-AE4F-2693CE0523DD}" type="sibTrans" cxnId="{541DBA5C-B514-47A4-841A-7C41399681E1}">
      <dgm:prSet/>
      <dgm:spPr bwMode="auto"/>
      <dgm:t>
        <a:bodyPr/>
        <a:lstStyle/>
        <a:p>
          <a:pPr>
            <a:defRPr/>
          </a:pPr>
          <a:endParaRPr lang="fi-FI"/>
        </a:p>
      </dgm:t>
    </dgm:pt>
    <dgm:pt modelId="{1D8AB75C-7591-41D8-8721-F7242D2EEEA6}">
      <dgm:prSet phldrT="[Text]" custT="1"/>
      <dgm:spPr bwMode="auto"/>
      <dgm:t>
        <a:bodyPr/>
        <a:lstStyle/>
        <a:p>
          <a:pPr>
            <a:defRPr/>
          </a:pPr>
          <a:r>
            <a:rPr lang="fi-FI" sz="1200" b="1" dirty="0" err="1"/>
            <a:t>Pedagogical</a:t>
          </a:r>
          <a:endParaRPr lang="fi-FI" sz="1200" dirty="0"/>
        </a:p>
      </dgm:t>
    </dgm:pt>
    <dgm:pt modelId="{566F4E88-BD30-4AE5-978B-667D148C1E32}" type="parTrans" cxnId="{84C0ED57-9BD7-4E63-943A-54EAA65271AB}">
      <dgm:prSet custT="1"/>
      <dgm:spPr bwMode="auto"/>
      <dgm:t>
        <a:bodyPr/>
        <a:lstStyle/>
        <a:p>
          <a:pPr>
            <a:defRPr/>
          </a:pPr>
          <a:endParaRPr lang="fi-FI" sz="600">
            <a:solidFill>
              <a:schemeClr val="tx1"/>
            </a:solidFill>
          </a:endParaRPr>
        </a:p>
      </dgm:t>
    </dgm:pt>
    <dgm:pt modelId="{5E468209-70A5-4C67-A035-5C37267FECCA}" type="sibTrans" cxnId="{84C0ED57-9BD7-4E63-943A-54EAA65271AB}">
      <dgm:prSet/>
      <dgm:spPr bwMode="auto"/>
      <dgm:t>
        <a:bodyPr/>
        <a:lstStyle/>
        <a:p>
          <a:pPr>
            <a:defRPr/>
          </a:pPr>
          <a:endParaRPr lang="fi-FI"/>
        </a:p>
      </dgm:t>
    </dgm:pt>
    <dgm:pt modelId="{4820A995-0264-4495-B695-1695F38CEDB2}">
      <dgm:prSet phldrT="[Text]" custT="1"/>
      <dgm:spPr bwMode="auto"/>
      <dgm:t>
        <a:bodyPr/>
        <a:lstStyle/>
        <a:p>
          <a:pPr>
            <a:defRPr/>
          </a:pPr>
          <a:r>
            <a:rPr lang="fi-FI" sz="1000"/>
            <a:t> Available space</a:t>
          </a:r>
        </a:p>
      </dgm:t>
    </dgm:pt>
    <dgm:pt modelId="{AA8F145D-39D2-4BF0-94E6-727A3294FEF4}" type="parTrans" cxnId="{CFD73042-20CC-45C6-AE65-75D5C5D1A232}">
      <dgm:prSet/>
      <dgm:spPr bwMode="auto"/>
      <dgm:t>
        <a:bodyPr/>
        <a:lstStyle/>
        <a:p>
          <a:pPr>
            <a:defRPr/>
          </a:pPr>
          <a:endParaRPr lang="fi-FI"/>
        </a:p>
      </dgm:t>
    </dgm:pt>
    <dgm:pt modelId="{69ACCBCB-0BEF-44B8-B53E-71C9F0D2D94D}" type="sibTrans" cxnId="{CFD73042-20CC-45C6-AE65-75D5C5D1A232}">
      <dgm:prSet/>
      <dgm:spPr bwMode="auto"/>
      <dgm:t>
        <a:bodyPr/>
        <a:lstStyle/>
        <a:p>
          <a:pPr>
            <a:defRPr/>
          </a:pPr>
          <a:endParaRPr lang="fi-FI"/>
        </a:p>
      </dgm:t>
    </dgm:pt>
    <dgm:pt modelId="{5732F40A-B3FA-4960-9283-594599E05355}">
      <dgm:prSet phldrT="[Text]" custT="1"/>
      <dgm:spPr bwMode="auto"/>
      <dgm:t>
        <a:bodyPr/>
        <a:lstStyle/>
        <a:p>
          <a:pPr>
            <a:defRPr/>
          </a:pPr>
          <a:r>
            <a:rPr lang="fi-FI" sz="1000"/>
            <a:t> Furniture and their arrangement</a:t>
          </a:r>
        </a:p>
      </dgm:t>
    </dgm:pt>
    <dgm:pt modelId="{0B4A658B-715F-4351-9495-110EEB7E482D}" type="parTrans" cxnId="{119A5C25-1FBE-4835-8BB6-B62C2B328DE7}">
      <dgm:prSet/>
      <dgm:spPr bwMode="auto"/>
      <dgm:t>
        <a:bodyPr/>
        <a:lstStyle/>
        <a:p>
          <a:pPr>
            <a:defRPr/>
          </a:pPr>
          <a:endParaRPr lang="fi-FI"/>
        </a:p>
      </dgm:t>
    </dgm:pt>
    <dgm:pt modelId="{0AC17785-9533-4C83-9E10-5D5BF5E65842}" type="sibTrans" cxnId="{119A5C25-1FBE-4835-8BB6-B62C2B328DE7}">
      <dgm:prSet/>
      <dgm:spPr bwMode="auto"/>
      <dgm:t>
        <a:bodyPr/>
        <a:lstStyle/>
        <a:p>
          <a:pPr>
            <a:defRPr/>
          </a:pPr>
          <a:endParaRPr lang="fi-FI"/>
        </a:p>
      </dgm:t>
    </dgm:pt>
    <dgm:pt modelId="{2EE70D32-BF7D-4691-B8A9-D5F024D6A870}">
      <dgm:prSet phldrT="[Text]" custT="1"/>
      <dgm:spPr bwMode="auto"/>
      <dgm:t>
        <a:bodyPr/>
        <a:lstStyle/>
        <a:p>
          <a:pPr>
            <a:defRPr/>
          </a:pPr>
          <a:r>
            <a:rPr lang="fi-FI" sz="1000"/>
            <a:t> ICT</a:t>
          </a:r>
          <a:endParaRPr/>
        </a:p>
      </dgm:t>
    </dgm:pt>
    <dgm:pt modelId="{7DA02C8F-2FB9-4885-BBE5-4C81F1100BA6}" type="parTrans" cxnId="{CC3DB422-290F-49FE-B830-BFFD294FB30C}">
      <dgm:prSet/>
      <dgm:spPr bwMode="auto"/>
      <dgm:t>
        <a:bodyPr/>
        <a:lstStyle/>
        <a:p>
          <a:pPr>
            <a:defRPr/>
          </a:pPr>
          <a:endParaRPr lang="fi-FI"/>
        </a:p>
      </dgm:t>
    </dgm:pt>
    <dgm:pt modelId="{5DA849BD-7C2C-4703-AB0E-D4CB01E442F5}" type="sibTrans" cxnId="{CC3DB422-290F-49FE-B830-BFFD294FB30C}">
      <dgm:prSet/>
      <dgm:spPr bwMode="auto"/>
      <dgm:t>
        <a:bodyPr/>
        <a:lstStyle/>
        <a:p>
          <a:pPr>
            <a:defRPr/>
          </a:pPr>
          <a:endParaRPr lang="fi-FI"/>
        </a:p>
      </dgm:t>
    </dgm:pt>
    <dgm:pt modelId="{11ACBD70-55DF-4D95-9639-0444DC66EA94}">
      <dgm:prSet phldrT="[Text]" custT="1"/>
      <dgm:spPr bwMode="auto"/>
      <dgm:t>
        <a:bodyPr/>
        <a:lstStyle/>
        <a:p>
          <a:pPr>
            <a:defRPr/>
          </a:pPr>
          <a:r>
            <a:rPr lang="fi-FI" sz="1000"/>
            <a:t>Accessibility</a:t>
          </a:r>
          <a:endParaRPr/>
        </a:p>
      </dgm:t>
    </dgm:pt>
    <dgm:pt modelId="{06AF2F34-C435-43E1-9C43-24388564D927}" type="parTrans" cxnId="{1AF0DF0F-7FBE-4D66-8A18-AE8C6B4E4ECE}">
      <dgm:prSet/>
      <dgm:spPr bwMode="auto"/>
      <dgm:t>
        <a:bodyPr/>
        <a:lstStyle/>
        <a:p>
          <a:pPr>
            <a:defRPr/>
          </a:pPr>
          <a:endParaRPr lang="fi-FI"/>
        </a:p>
      </dgm:t>
    </dgm:pt>
    <dgm:pt modelId="{AC6448D6-D310-4EC9-B2DA-DD729C5348B1}" type="sibTrans" cxnId="{1AF0DF0F-7FBE-4D66-8A18-AE8C6B4E4ECE}">
      <dgm:prSet/>
      <dgm:spPr bwMode="auto"/>
      <dgm:t>
        <a:bodyPr/>
        <a:lstStyle/>
        <a:p>
          <a:pPr>
            <a:defRPr/>
          </a:pPr>
          <a:endParaRPr lang="fi-FI"/>
        </a:p>
      </dgm:t>
    </dgm:pt>
    <dgm:pt modelId="{00AB3FF0-66EA-4D05-B472-355606C01284}">
      <dgm:prSet phldrT="[Text]" custT="1"/>
      <dgm:spPr bwMode="auto"/>
      <dgm:t>
        <a:bodyPr/>
        <a:lstStyle/>
        <a:p>
          <a:pPr>
            <a:defRPr/>
          </a:pPr>
          <a:r>
            <a:rPr lang="fi-FI" sz="1000"/>
            <a:t>Group dynamics</a:t>
          </a:r>
        </a:p>
      </dgm:t>
    </dgm:pt>
    <dgm:pt modelId="{056839F7-D0B1-409D-8395-34EB898D78A8}" type="parTrans" cxnId="{16EE7DCC-59A1-412B-96F2-FAFECEEAC5E2}">
      <dgm:prSet/>
      <dgm:spPr bwMode="auto"/>
      <dgm:t>
        <a:bodyPr/>
        <a:lstStyle/>
        <a:p>
          <a:pPr>
            <a:defRPr/>
          </a:pPr>
          <a:endParaRPr lang="fi-FI"/>
        </a:p>
      </dgm:t>
    </dgm:pt>
    <dgm:pt modelId="{C89E40E3-07E0-469C-876E-9435D5636F89}" type="sibTrans" cxnId="{16EE7DCC-59A1-412B-96F2-FAFECEEAC5E2}">
      <dgm:prSet/>
      <dgm:spPr bwMode="auto"/>
      <dgm:t>
        <a:bodyPr/>
        <a:lstStyle/>
        <a:p>
          <a:pPr>
            <a:defRPr/>
          </a:pPr>
          <a:endParaRPr lang="fi-FI"/>
        </a:p>
      </dgm:t>
    </dgm:pt>
    <dgm:pt modelId="{EEB1BA9D-96E7-48FD-A955-2E65C5D0A59C}">
      <dgm:prSet phldrT="[Text]" custT="1"/>
      <dgm:spPr bwMode="auto"/>
      <dgm:t>
        <a:bodyPr/>
        <a:lstStyle/>
        <a:p>
          <a:pPr>
            <a:defRPr/>
          </a:pPr>
          <a:r>
            <a:rPr lang="fi-FI" sz="1000"/>
            <a:t>Atmosphere, mutual respect</a:t>
          </a:r>
        </a:p>
      </dgm:t>
    </dgm:pt>
    <dgm:pt modelId="{C2785321-B7A1-4022-AE7A-7ED5F4FBB874}" type="parTrans" cxnId="{353406BA-308B-4ED1-BA9B-1A0514FD6329}">
      <dgm:prSet/>
      <dgm:spPr bwMode="auto"/>
      <dgm:t>
        <a:bodyPr/>
        <a:lstStyle/>
        <a:p>
          <a:pPr>
            <a:defRPr/>
          </a:pPr>
          <a:endParaRPr lang="fi-FI"/>
        </a:p>
      </dgm:t>
    </dgm:pt>
    <dgm:pt modelId="{B1BC98F4-90C1-4D25-A3FA-F5181BCF5CAA}" type="sibTrans" cxnId="{353406BA-308B-4ED1-BA9B-1A0514FD6329}">
      <dgm:prSet/>
      <dgm:spPr bwMode="auto"/>
      <dgm:t>
        <a:bodyPr/>
        <a:lstStyle/>
        <a:p>
          <a:pPr>
            <a:defRPr/>
          </a:pPr>
          <a:endParaRPr lang="fi-FI"/>
        </a:p>
      </dgm:t>
    </dgm:pt>
    <dgm:pt modelId="{1E028876-2D39-4F30-8F82-CC9A3D8DD75F}">
      <dgm:prSet phldrT="[Text]" custT="1"/>
      <dgm:spPr bwMode="auto"/>
      <dgm:t>
        <a:bodyPr/>
        <a:lstStyle/>
        <a:p>
          <a:pPr>
            <a:defRPr/>
          </a:pPr>
          <a:r>
            <a:rPr lang="fi-FI" sz="1000"/>
            <a:t> Teaching and learning methods</a:t>
          </a:r>
        </a:p>
      </dgm:t>
    </dgm:pt>
    <dgm:pt modelId="{7B7C4F5B-9A7C-400C-886E-B9299D5D9A31}" type="parTrans" cxnId="{F666BF89-8FC1-4C41-ACA7-BB16B1B6D529}">
      <dgm:prSet/>
      <dgm:spPr bwMode="auto"/>
      <dgm:t>
        <a:bodyPr/>
        <a:lstStyle/>
        <a:p>
          <a:pPr>
            <a:defRPr/>
          </a:pPr>
          <a:endParaRPr lang="fi-FI"/>
        </a:p>
      </dgm:t>
    </dgm:pt>
    <dgm:pt modelId="{E051C886-4208-47CB-B037-E9470A8D8EE2}" type="sibTrans" cxnId="{F666BF89-8FC1-4C41-ACA7-BB16B1B6D529}">
      <dgm:prSet/>
      <dgm:spPr bwMode="auto"/>
      <dgm:t>
        <a:bodyPr/>
        <a:lstStyle/>
        <a:p>
          <a:pPr>
            <a:defRPr/>
          </a:pPr>
          <a:endParaRPr lang="fi-FI"/>
        </a:p>
      </dgm:t>
    </dgm:pt>
    <dgm:pt modelId="{0B3261B9-CE80-4EA2-8447-2EB466293270}">
      <dgm:prSet phldrT="[Text]" custT="1"/>
      <dgm:spPr bwMode="auto"/>
      <dgm:t>
        <a:bodyPr/>
        <a:lstStyle/>
        <a:p>
          <a:pPr>
            <a:defRPr/>
          </a:pPr>
          <a:r>
            <a:rPr lang="fi-FI" sz="1000"/>
            <a:t> Air quality, lights, acoustics, etc.</a:t>
          </a:r>
          <a:endParaRPr/>
        </a:p>
      </dgm:t>
    </dgm:pt>
    <dgm:pt modelId="{EFE69068-9987-4839-A725-F29392BF3354}" type="parTrans" cxnId="{DCE6CFF2-AEEC-4729-9694-8BBAB628EE83}">
      <dgm:prSet/>
      <dgm:spPr bwMode="auto"/>
      <dgm:t>
        <a:bodyPr/>
        <a:lstStyle/>
        <a:p>
          <a:pPr>
            <a:defRPr/>
          </a:pPr>
          <a:endParaRPr lang="fi-FI"/>
        </a:p>
      </dgm:t>
    </dgm:pt>
    <dgm:pt modelId="{61B94513-F3B5-41F7-9C00-6D7AEC1CEB5A}" type="sibTrans" cxnId="{DCE6CFF2-AEEC-4729-9694-8BBAB628EE83}">
      <dgm:prSet/>
      <dgm:spPr bwMode="auto"/>
      <dgm:t>
        <a:bodyPr/>
        <a:lstStyle/>
        <a:p>
          <a:pPr>
            <a:defRPr/>
          </a:pPr>
          <a:endParaRPr lang="fi-FI"/>
        </a:p>
      </dgm:t>
    </dgm:pt>
    <dgm:pt modelId="{072B35B4-18A7-4847-B896-B3796D065721}">
      <dgm:prSet phldrT="[Text]" custT="1"/>
      <dgm:spPr bwMode="auto"/>
      <dgm:t>
        <a:bodyPr/>
        <a:lstStyle/>
        <a:p>
          <a:pPr>
            <a:defRPr/>
          </a:pPr>
          <a:r>
            <a:rPr lang="fi-FI" sz="1000"/>
            <a:t> Learning aims</a:t>
          </a:r>
        </a:p>
      </dgm:t>
    </dgm:pt>
    <dgm:pt modelId="{07EFFB6E-BC77-44E1-A8C2-4754901F6A9B}" type="parTrans" cxnId="{B95BA1E9-419F-4B13-9713-1AB32152D5B0}">
      <dgm:prSet/>
      <dgm:spPr bwMode="auto"/>
      <dgm:t>
        <a:bodyPr/>
        <a:lstStyle/>
        <a:p>
          <a:pPr>
            <a:defRPr/>
          </a:pPr>
          <a:endParaRPr lang="fi-FI"/>
        </a:p>
      </dgm:t>
    </dgm:pt>
    <dgm:pt modelId="{DE0D191C-7FCD-477E-AC70-8786E460F08B}" type="sibTrans" cxnId="{B95BA1E9-419F-4B13-9713-1AB32152D5B0}">
      <dgm:prSet/>
      <dgm:spPr bwMode="auto"/>
      <dgm:t>
        <a:bodyPr/>
        <a:lstStyle/>
        <a:p>
          <a:pPr>
            <a:defRPr/>
          </a:pPr>
          <a:endParaRPr lang="fi-FI"/>
        </a:p>
      </dgm:t>
    </dgm:pt>
    <dgm:pt modelId="{A19F1207-ED2A-4F58-8E42-DD2110B0DFE8}" type="pres">
      <dgm:prSet presAssocID="{C86016DF-E3EC-4EAD-8D7D-A7F11B466514}" presName="cycle" presStyleCnt="0">
        <dgm:presLayoutVars>
          <dgm:chMax val="1"/>
          <dgm:dir/>
          <dgm:animLvl val="ctr"/>
          <dgm:resizeHandles val="exact"/>
        </dgm:presLayoutVars>
      </dgm:prSet>
      <dgm:spPr bwMode="auto"/>
    </dgm:pt>
    <dgm:pt modelId="{2172B772-AE17-4B86-B180-F56E9F1BAAD8}" type="pres">
      <dgm:prSet presAssocID="{C71DFBB9-2845-4999-9DA4-750D5883F4B7}" presName="centerShape" presStyleLbl="node0" presStyleIdx="0" presStyleCnt="1" custScaleX="105373"/>
      <dgm:spPr bwMode="auto"/>
    </dgm:pt>
    <dgm:pt modelId="{D8205C45-A2BF-4D67-9ED8-34D8FD759E5B}" type="pres">
      <dgm:prSet presAssocID="{98E06AC1-2E7B-4289-B160-C2E7B6EBD105}" presName="Name9" presStyleLbl="parChTrans1D2" presStyleIdx="0" presStyleCnt="4"/>
      <dgm:spPr bwMode="auto"/>
    </dgm:pt>
    <dgm:pt modelId="{6350F899-B712-4FDB-938E-3F76E51D7677}" type="pres">
      <dgm:prSet presAssocID="{98E06AC1-2E7B-4289-B160-C2E7B6EBD105}" presName="connTx" presStyleLbl="parChTrans1D2" presStyleIdx="0" presStyleCnt="4"/>
      <dgm:spPr bwMode="auto"/>
    </dgm:pt>
    <dgm:pt modelId="{22A1307D-7C5B-41BD-AB3A-D288AD445C24}" type="pres">
      <dgm:prSet presAssocID="{9FEB9F26-9B63-4E08-A0C3-DB1A2175CFDA}" presName="node" presStyleLbl="node1" presStyleIdx="0" presStyleCnt="4" custScaleX="138291" custRadScaleRad="95279">
        <dgm:presLayoutVars>
          <dgm:bulletEnabled val="1"/>
        </dgm:presLayoutVars>
      </dgm:prSet>
      <dgm:spPr bwMode="auto"/>
    </dgm:pt>
    <dgm:pt modelId="{06AD7980-34FF-4002-9902-BA4CC53CA0A0}" type="pres">
      <dgm:prSet presAssocID="{0DC8B184-EEBE-4C59-8407-4D857B443D4A}" presName="Name9" presStyleLbl="parChTrans1D2" presStyleIdx="1" presStyleCnt="4"/>
      <dgm:spPr bwMode="auto"/>
    </dgm:pt>
    <dgm:pt modelId="{AFB9EF83-F110-47CC-837C-836CD2BBCA05}" type="pres">
      <dgm:prSet presAssocID="{0DC8B184-EEBE-4C59-8407-4D857B443D4A}" presName="connTx" presStyleLbl="parChTrans1D2" presStyleIdx="1" presStyleCnt="4"/>
      <dgm:spPr bwMode="auto"/>
    </dgm:pt>
    <dgm:pt modelId="{28426850-F4DE-4E18-86B2-32EB74A85FF9}" type="pres">
      <dgm:prSet presAssocID="{10672827-459C-4710-A66E-A91CE6865971}" presName="node" presStyleLbl="node1" presStyleIdx="1" presStyleCnt="4" custScaleX="138291" custRadScaleRad="122398" custRadScaleInc="2069">
        <dgm:presLayoutVars>
          <dgm:bulletEnabled val="1"/>
        </dgm:presLayoutVars>
      </dgm:prSet>
      <dgm:spPr bwMode="auto"/>
    </dgm:pt>
    <dgm:pt modelId="{3CA89FE6-1980-45DF-92C8-CA7A46590356}" type="pres">
      <dgm:prSet presAssocID="{8BF63BE0-78CD-4353-A5D4-E29AEDC48580}" presName="Name9" presStyleLbl="parChTrans1D2" presStyleIdx="2" presStyleCnt="4"/>
      <dgm:spPr bwMode="auto"/>
    </dgm:pt>
    <dgm:pt modelId="{8B685FDE-9547-4329-A200-780ED51FFBB1}" type="pres">
      <dgm:prSet presAssocID="{8BF63BE0-78CD-4353-A5D4-E29AEDC48580}" presName="connTx" presStyleLbl="parChTrans1D2" presStyleIdx="2" presStyleCnt="4"/>
      <dgm:spPr bwMode="auto"/>
    </dgm:pt>
    <dgm:pt modelId="{AE642112-EB40-4732-B8A9-D874BD701D57}" type="pres">
      <dgm:prSet presAssocID="{A152EFAF-AA6C-459B-8FBE-57F7E9168028}" presName="node" presStyleLbl="node1" presStyleIdx="2" presStyleCnt="4" custScaleX="138291">
        <dgm:presLayoutVars>
          <dgm:bulletEnabled val="1"/>
        </dgm:presLayoutVars>
      </dgm:prSet>
      <dgm:spPr bwMode="auto"/>
    </dgm:pt>
    <dgm:pt modelId="{C1B0B985-CB28-40A6-B2C9-CEA00C98ED64}" type="pres">
      <dgm:prSet presAssocID="{566F4E88-BD30-4AE5-978B-667D148C1E32}" presName="Name9" presStyleLbl="parChTrans1D2" presStyleIdx="3" presStyleCnt="4"/>
      <dgm:spPr bwMode="auto"/>
    </dgm:pt>
    <dgm:pt modelId="{83AFA800-66D4-45C8-BB99-03B36754C111}" type="pres">
      <dgm:prSet presAssocID="{566F4E88-BD30-4AE5-978B-667D148C1E32}" presName="connTx" presStyleLbl="parChTrans1D2" presStyleIdx="3" presStyleCnt="4"/>
      <dgm:spPr bwMode="auto"/>
    </dgm:pt>
    <dgm:pt modelId="{A7C5AC89-D4DC-45F2-9D60-C91E9DBC318F}" type="pres">
      <dgm:prSet presAssocID="{1D8AB75C-7591-41D8-8721-F7242D2EEEA6}" presName="node" presStyleLbl="node1" presStyleIdx="3" presStyleCnt="4" custScaleX="138291" custRadScaleRad="116544" custRadScaleInc="543">
        <dgm:presLayoutVars>
          <dgm:bulletEnabled val="1"/>
        </dgm:presLayoutVars>
      </dgm:prSet>
      <dgm:spPr bwMode="auto"/>
    </dgm:pt>
  </dgm:ptLst>
  <dgm:cxnLst>
    <dgm:cxn modelId="{28AD6B03-B9D7-4953-AEFA-2C85E9E286B8}" srcId="{C71DFBB9-2845-4999-9DA4-750D5883F4B7}" destId="{9FEB9F26-9B63-4E08-A0C3-DB1A2175CFDA}" srcOrd="0" destOrd="0" parTransId="{98E06AC1-2E7B-4289-B160-C2E7B6EBD105}" sibTransId="{DE9D7E15-90FE-495C-8A55-DB1026807378}"/>
    <dgm:cxn modelId="{DB6EE308-29DE-4B67-891E-F5DAE1F2D9B7}" type="presOf" srcId="{0DC8B184-EEBE-4C59-8407-4D857B443D4A}" destId="{06AD7980-34FF-4002-9902-BA4CC53CA0A0}" srcOrd="0" destOrd="0" presId="urn:microsoft.com/office/officeart/2005/8/layout/radial1"/>
    <dgm:cxn modelId="{1AF0DF0F-7FBE-4D66-8A18-AE8C6B4E4ECE}" srcId="{10672827-459C-4710-A66E-A91CE6865971}" destId="{11ACBD70-55DF-4D95-9639-0444DC66EA94}" srcOrd="1" destOrd="0" parTransId="{06AF2F34-C435-43E1-9C43-24388564D927}" sibTransId="{AC6448D6-D310-4EC9-B2DA-DD729C5348B1}"/>
    <dgm:cxn modelId="{76D41720-EC39-424A-BB51-9FD4A21759D5}" type="presOf" srcId="{5732F40A-B3FA-4960-9283-594599E05355}" destId="{22A1307D-7C5B-41BD-AB3A-D288AD445C24}" srcOrd="0" destOrd="3" presId="urn:microsoft.com/office/officeart/2005/8/layout/radial1"/>
    <dgm:cxn modelId="{C788FA21-B059-4217-9B37-8E056A684E75}" type="presOf" srcId="{EEB1BA9D-96E7-48FD-A955-2E65C5D0A59C}" destId="{AE642112-EB40-4732-B8A9-D874BD701D57}" srcOrd="0" destOrd="2" presId="urn:microsoft.com/office/officeart/2005/8/layout/radial1"/>
    <dgm:cxn modelId="{CC3DB422-290F-49FE-B830-BFFD294FB30C}" srcId="{10672827-459C-4710-A66E-A91CE6865971}" destId="{2EE70D32-BF7D-4691-B8A9-D5F024D6A870}" srcOrd="0" destOrd="0" parTransId="{7DA02C8F-2FB9-4885-BBE5-4C81F1100BA6}" sibTransId="{5DA849BD-7C2C-4703-AB0E-D4CB01E442F5}"/>
    <dgm:cxn modelId="{119A5C25-1FBE-4835-8BB6-B62C2B328DE7}" srcId="{9FEB9F26-9B63-4E08-A0C3-DB1A2175CFDA}" destId="{5732F40A-B3FA-4960-9283-594599E05355}" srcOrd="2" destOrd="0" parTransId="{0B4A658B-715F-4351-9495-110EEB7E482D}" sibTransId="{0AC17785-9533-4C83-9E10-5D5BF5E65842}"/>
    <dgm:cxn modelId="{13360F28-7B19-4053-A0ED-984AAE7B1471}" type="presOf" srcId="{00AB3FF0-66EA-4D05-B472-355606C01284}" destId="{AE642112-EB40-4732-B8A9-D874BD701D57}" srcOrd="0" destOrd="1" presId="urn:microsoft.com/office/officeart/2005/8/layout/radial1"/>
    <dgm:cxn modelId="{A0D5CD36-375A-4745-8E83-2E71E192D8F5}" type="presOf" srcId="{10672827-459C-4710-A66E-A91CE6865971}" destId="{28426850-F4DE-4E18-86B2-32EB74A85FF9}" srcOrd="0" destOrd="0" presId="urn:microsoft.com/office/officeart/2005/8/layout/radial1"/>
    <dgm:cxn modelId="{541DBA5C-B514-47A4-841A-7C41399681E1}" srcId="{C71DFBB9-2845-4999-9DA4-750D5883F4B7}" destId="{A152EFAF-AA6C-459B-8FBE-57F7E9168028}" srcOrd="2" destOrd="0" parTransId="{8BF63BE0-78CD-4353-A5D4-E29AEDC48580}" sibTransId="{0146DA42-1EB0-4861-AE4F-2693CE0523DD}"/>
    <dgm:cxn modelId="{CFD73042-20CC-45C6-AE65-75D5C5D1A232}" srcId="{9FEB9F26-9B63-4E08-A0C3-DB1A2175CFDA}" destId="{4820A995-0264-4495-B695-1695F38CEDB2}" srcOrd="0" destOrd="0" parTransId="{AA8F145D-39D2-4BF0-94E6-727A3294FEF4}" sibTransId="{69ACCBCB-0BEF-44B8-B53E-71C9F0D2D94D}"/>
    <dgm:cxn modelId="{34143B4A-C655-45CB-8553-EBA78110D3B7}" type="presOf" srcId="{8BF63BE0-78CD-4353-A5D4-E29AEDC48580}" destId="{3CA89FE6-1980-45DF-92C8-CA7A46590356}" srcOrd="0" destOrd="0" presId="urn:microsoft.com/office/officeart/2005/8/layout/radial1"/>
    <dgm:cxn modelId="{4EC6294E-2D37-4C6B-BE08-DE11B424D9A8}" type="presOf" srcId="{98E06AC1-2E7B-4289-B160-C2E7B6EBD105}" destId="{D8205C45-A2BF-4D67-9ED8-34D8FD759E5B}" srcOrd="0" destOrd="0" presId="urn:microsoft.com/office/officeart/2005/8/layout/radial1"/>
    <dgm:cxn modelId="{7988F06F-C770-4B58-80DB-8D6A41D441DD}" type="presOf" srcId="{0B3261B9-CE80-4EA2-8447-2EB466293270}" destId="{22A1307D-7C5B-41BD-AB3A-D288AD445C24}" srcOrd="0" destOrd="2" presId="urn:microsoft.com/office/officeart/2005/8/layout/radial1"/>
    <dgm:cxn modelId="{B2B71A54-ED21-49C7-90E7-961A436260AD}" type="presOf" srcId="{9FEB9F26-9B63-4E08-A0C3-DB1A2175CFDA}" destId="{22A1307D-7C5B-41BD-AB3A-D288AD445C24}" srcOrd="0" destOrd="0" presId="urn:microsoft.com/office/officeart/2005/8/layout/radial1"/>
    <dgm:cxn modelId="{84C0ED57-9BD7-4E63-943A-54EAA65271AB}" srcId="{C71DFBB9-2845-4999-9DA4-750D5883F4B7}" destId="{1D8AB75C-7591-41D8-8721-F7242D2EEEA6}" srcOrd="3" destOrd="0" parTransId="{566F4E88-BD30-4AE5-978B-667D148C1E32}" sibTransId="{5E468209-70A5-4C67-A035-5C37267FECCA}"/>
    <dgm:cxn modelId="{4D77F357-4694-4F36-94A1-E82008EB5AF0}" srcId="{C71DFBB9-2845-4999-9DA4-750D5883F4B7}" destId="{10672827-459C-4710-A66E-A91CE6865971}" srcOrd="1" destOrd="0" parTransId="{0DC8B184-EEBE-4C59-8407-4D857B443D4A}" sibTransId="{B4FAB700-42F7-4382-9C46-C7C6F3B65ACA}"/>
    <dgm:cxn modelId="{BD062278-817F-4C2E-973D-BB3434886DA9}" type="presOf" srcId="{A152EFAF-AA6C-459B-8FBE-57F7E9168028}" destId="{AE642112-EB40-4732-B8A9-D874BD701D57}" srcOrd="0" destOrd="0" presId="urn:microsoft.com/office/officeart/2005/8/layout/radial1"/>
    <dgm:cxn modelId="{E85FB779-567B-41D2-91A4-3F8F7C4B6975}" type="presOf" srcId="{072B35B4-18A7-4847-B896-B3796D065721}" destId="{A7C5AC89-D4DC-45F2-9D60-C91E9DBC318F}" srcOrd="0" destOrd="2" presId="urn:microsoft.com/office/officeart/2005/8/layout/radial1"/>
    <dgm:cxn modelId="{F176F379-478B-45A4-9ED0-C9F50A0B4C66}" type="presOf" srcId="{566F4E88-BD30-4AE5-978B-667D148C1E32}" destId="{83AFA800-66D4-45C8-BB99-03B36754C111}" srcOrd="1" destOrd="0" presId="urn:microsoft.com/office/officeart/2005/8/layout/radial1"/>
    <dgm:cxn modelId="{BC187680-5FCE-457C-8FE0-07A3A73C165A}" type="presOf" srcId="{4820A995-0264-4495-B695-1695F38CEDB2}" destId="{22A1307D-7C5B-41BD-AB3A-D288AD445C24}" srcOrd="0" destOrd="1" presId="urn:microsoft.com/office/officeart/2005/8/layout/radial1"/>
    <dgm:cxn modelId="{F666BF89-8FC1-4C41-ACA7-BB16B1B6D529}" srcId="{1D8AB75C-7591-41D8-8721-F7242D2EEEA6}" destId="{1E028876-2D39-4F30-8F82-CC9A3D8DD75F}" srcOrd="0" destOrd="0" parTransId="{7B7C4F5B-9A7C-400C-886E-B9299D5D9A31}" sibTransId="{E051C886-4208-47CB-B037-E9470A8D8EE2}"/>
    <dgm:cxn modelId="{24A5BD92-A9FE-4ED5-B646-065C4669021E}" type="presOf" srcId="{566F4E88-BD30-4AE5-978B-667D148C1E32}" destId="{C1B0B985-CB28-40A6-B2C9-CEA00C98ED64}" srcOrd="0" destOrd="0" presId="urn:microsoft.com/office/officeart/2005/8/layout/radial1"/>
    <dgm:cxn modelId="{E81269A3-A3EB-4DA3-A9CB-B7ECECD47968}" type="presOf" srcId="{C71DFBB9-2845-4999-9DA4-750D5883F4B7}" destId="{2172B772-AE17-4B86-B180-F56E9F1BAAD8}" srcOrd="0" destOrd="0" presId="urn:microsoft.com/office/officeart/2005/8/layout/radial1"/>
    <dgm:cxn modelId="{5ACFA6B0-F0C6-42EC-A2BB-B4B15CAB0F82}" type="presOf" srcId="{C86016DF-E3EC-4EAD-8D7D-A7F11B466514}" destId="{A19F1207-ED2A-4F58-8E42-DD2110B0DFE8}" srcOrd="0" destOrd="0" presId="urn:microsoft.com/office/officeart/2005/8/layout/radial1"/>
    <dgm:cxn modelId="{353406BA-308B-4ED1-BA9B-1A0514FD6329}" srcId="{A152EFAF-AA6C-459B-8FBE-57F7E9168028}" destId="{EEB1BA9D-96E7-48FD-A955-2E65C5D0A59C}" srcOrd="1" destOrd="0" parTransId="{C2785321-B7A1-4022-AE7A-7ED5F4FBB874}" sibTransId="{B1BC98F4-90C1-4D25-A3FA-F5181BCF5CAA}"/>
    <dgm:cxn modelId="{19D2B3BB-D7A7-4EE2-951D-00C5C35FE61C}" type="presOf" srcId="{2EE70D32-BF7D-4691-B8A9-D5F024D6A870}" destId="{28426850-F4DE-4E18-86B2-32EB74A85FF9}" srcOrd="0" destOrd="1" presId="urn:microsoft.com/office/officeart/2005/8/layout/radial1"/>
    <dgm:cxn modelId="{587415C1-2ADF-4870-9ECF-A6AC60536649}" type="presOf" srcId="{98E06AC1-2E7B-4289-B160-C2E7B6EBD105}" destId="{6350F899-B712-4FDB-938E-3F76E51D7677}" srcOrd="1" destOrd="0" presId="urn:microsoft.com/office/officeart/2005/8/layout/radial1"/>
    <dgm:cxn modelId="{BA4A5FC1-4D92-48C9-BF2B-4ABFC44AC6ED}" srcId="{C86016DF-E3EC-4EAD-8D7D-A7F11B466514}" destId="{C71DFBB9-2845-4999-9DA4-750D5883F4B7}" srcOrd="0" destOrd="0" parTransId="{0BEFBC99-6B8F-435C-B4C3-E7214E2046A5}" sibTransId="{AF7EF98E-6B5B-4FAF-AD9C-5EE76B7E98EA}"/>
    <dgm:cxn modelId="{16EE7DCC-59A1-412B-96F2-FAFECEEAC5E2}" srcId="{A152EFAF-AA6C-459B-8FBE-57F7E9168028}" destId="{00AB3FF0-66EA-4D05-B472-355606C01284}" srcOrd="0" destOrd="0" parTransId="{056839F7-D0B1-409D-8395-34EB898D78A8}" sibTransId="{C89E40E3-07E0-469C-876E-9435D5636F89}"/>
    <dgm:cxn modelId="{E58075D2-0EBE-406E-9DFE-FFC402DC6B93}" type="presOf" srcId="{1D8AB75C-7591-41D8-8721-F7242D2EEEA6}" destId="{A7C5AC89-D4DC-45F2-9D60-C91E9DBC318F}" srcOrd="0" destOrd="0" presId="urn:microsoft.com/office/officeart/2005/8/layout/radial1"/>
    <dgm:cxn modelId="{FDF064D3-5BB4-4BCF-A118-90D2409A8641}" type="presOf" srcId="{8BF63BE0-78CD-4353-A5D4-E29AEDC48580}" destId="{8B685FDE-9547-4329-A200-780ED51FFBB1}" srcOrd="1" destOrd="0" presId="urn:microsoft.com/office/officeart/2005/8/layout/radial1"/>
    <dgm:cxn modelId="{B3FAE7D8-39F3-48EB-8FFA-A2258AA9D694}" type="presOf" srcId="{1E028876-2D39-4F30-8F82-CC9A3D8DD75F}" destId="{A7C5AC89-D4DC-45F2-9D60-C91E9DBC318F}" srcOrd="0" destOrd="1" presId="urn:microsoft.com/office/officeart/2005/8/layout/radial1"/>
    <dgm:cxn modelId="{05B46CDE-04C6-4F96-8519-0DF3BFD842D1}" type="presOf" srcId="{0DC8B184-EEBE-4C59-8407-4D857B443D4A}" destId="{AFB9EF83-F110-47CC-837C-836CD2BBCA05}" srcOrd="1" destOrd="0" presId="urn:microsoft.com/office/officeart/2005/8/layout/radial1"/>
    <dgm:cxn modelId="{B95BA1E9-419F-4B13-9713-1AB32152D5B0}" srcId="{1D8AB75C-7591-41D8-8721-F7242D2EEEA6}" destId="{072B35B4-18A7-4847-B896-B3796D065721}" srcOrd="1" destOrd="0" parTransId="{07EFFB6E-BC77-44E1-A8C2-4754901F6A9B}" sibTransId="{DE0D191C-7FCD-477E-AC70-8786E460F08B}"/>
    <dgm:cxn modelId="{DCDCBFEC-2516-40A8-8E35-2A9F1108D33A}" type="presOf" srcId="{11ACBD70-55DF-4D95-9639-0444DC66EA94}" destId="{28426850-F4DE-4E18-86B2-32EB74A85FF9}" srcOrd="0" destOrd="2" presId="urn:microsoft.com/office/officeart/2005/8/layout/radial1"/>
    <dgm:cxn modelId="{DCE6CFF2-AEEC-4729-9694-8BBAB628EE83}" srcId="{9FEB9F26-9B63-4E08-A0C3-DB1A2175CFDA}" destId="{0B3261B9-CE80-4EA2-8447-2EB466293270}" srcOrd="1" destOrd="0" parTransId="{EFE69068-9987-4839-A725-F29392BF3354}" sibTransId="{61B94513-F3B5-41F7-9C00-6D7AEC1CEB5A}"/>
    <dgm:cxn modelId="{19117926-CA09-4F00-84A3-000948050A71}" type="presParOf" srcId="{A19F1207-ED2A-4F58-8E42-DD2110B0DFE8}" destId="{2172B772-AE17-4B86-B180-F56E9F1BAAD8}" srcOrd="0" destOrd="0" presId="urn:microsoft.com/office/officeart/2005/8/layout/radial1"/>
    <dgm:cxn modelId="{4F7A997F-351B-4FF3-832E-4B2E192EBE4A}" type="presParOf" srcId="{A19F1207-ED2A-4F58-8E42-DD2110B0DFE8}" destId="{D8205C45-A2BF-4D67-9ED8-34D8FD759E5B}" srcOrd="1" destOrd="0" presId="urn:microsoft.com/office/officeart/2005/8/layout/radial1"/>
    <dgm:cxn modelId="{DD2745ED-DFF2-4D74-A659-36ECD057325E}" type="presParOf" srcId="{D8205C45-A2BF-4D67-9ED8-34D8FD759E5B}" destId="{6350F899-B712-4FDB-938E-3F76E51D7677}" srcOrd="0" destOrd="0" presId="urn:microsoft.com/office/officeart/2005/8/layout/radial1"/>
    <dgm:cxn modelId="{F1CDA6DD-628E-4099-8E52-6B0BCDF58FDF}" type="presParOf" srcId="{A19F1207-ED2A-4F58-8E42-DD2110B0DFE8}" destId="{22A1307D-7C5B-41BD-AB3A-D288AD445C24}" srcOrd="2" destOrd="0" presId="urn:microsoft.com/office/officeart/2005/8/layout/radial1"/>
    <dgm:cxn modelId="{65529A1A-A0E9-41B1-A80E-174292211095}" type="presParOf" srcId="{A19F1207-ED2A-4F58-8E42-DD2110B0DFE8}" destId="{06AD7980-34FF-4002-9902-BA4CC53CA0A0}" srcOrd="3" destOrd="0" presId="urn:microsoft.com/office/officeart/2005/8/layout/radial1"/>
    <dgm:cxn modelId="{7A540399-C369-49C8-8069-317072F560EC}" type="presParOf" srcId="{06AD7980-34FF-4002-9902-BA4CC53CA0A0}" destId="{AFB9EF83-F110-47CC-837C-836CD2BBCA05}" srcOrd="0" destOrd="0" presId="urn:microsoft.com/office/officeart/2005/8/layout/radial1"/>
    <dgm:cxn modelId="{BFF655FA-86AA-4D90-9B41-4FB494516E1D}" type="presParOf" srcId="{A19F1207-ED2A-4F58-8E42-DD2110B0DFE8}" destId="{28426850-F4DE-4E18-86B2-32EB74A85FF9}" srcOrd="4" destOrd="0" presId="urn:microsoft.com/office/officeart/2005/8/layout/radial1"/>
    <dgm:cxn modelId="{06A3C585-7EEF-40C7-8F71-F5115FAC1BBA}" type="presParOf" srcId="{A19F1207-ED2A-4F58-8E42-DD2110B0DFE8}" destId="{3CA89FE6-1980-45DF-92C8-CA7A46590356}" srcOrd="5" destOrd="0" presId="urn:microsoft.com/office/officeart/2005/8/layout/radial1"/>
    <dgm:cxn modelId="{4FF9007C-3656-4DA6-9A4E-AA193BD61CFA}" type="presParOf" srcId="{3CA89FE6-1980-45DF-92C8-CA7A46590356}" destId="{8B685FDE-9547-4329-A200-780ED51FFBB1}" srcOrd="0" destOrd="0" presId="urn:microsoft.com/office/officeart/2005/8/layout/radial1"/>
    <dgm:cxn modelId="{C4F839DD-A675-42D6-94AD-585926292D02}" type="presParOf" srcId="{A19F1207-ED2A-4F58-8E42-DD2110B0DFE8}" destId="{AE642112-EB40-4732-B8A9-D874BD701D57}" srcOrd="6" destOrd="0" presId="urn:microsoft.com/office/officeart/2005/8/layout/radial1"/>
    <dgm:cxn modelId="{206B5D1B-F553-4DE0-9717-C8E7F02923F5}" type="presParOf" srcId="{A19F1207-ED2A-4F58-8E42-DD2110B0DFE8}" destId="{C1B0B985-CB28-40A6-B2C9-CEA00C98ED64}" srcOrd="7" destOrd="0" presId="urn:microsoft.com/office/officeart/2005/8/layout/radial1"/>
    <dgm:cxn modelId="{768855CE-D244-41DD-9D9E-BE7F9C75578B}" type="presParOf" srcId="{C1B0B985-CB28-40A6-B2C9-CEA00C98ED64}" destId="{83AFA800-66D4-45C8-BB99-03B36754C111}" srcOrd="0" destOrd="0" presId="urn:microsoft.com/office/officeart/2005/8/layout/radial1"/>
    <dgm:cxn modelId="{32029819-D5B9-4A8C-81F2-BAA963C48B4D}" type="presParOf" srcId="{A19F1207-ED2A-4F58-8E42-DD2110B0DFE8}" destId="{A7C5AC89-D4DC-45F2-9D60-C91E9DBC318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2B772-AE17-4B86-B180-F56E9F1BAAD8}">
      <dsp:nvSpPr>
        <dsp:cNvPr id="0" name=""/>
        <dsp:cNvSpPr/>
      </dsp:nvSpPr>
      <dsp:spPr bwMode="auto">
        <a:xfrm>
          <a:off x="2516882" y="1852133"/>
          <a:ext cx="1483968" cy="1408300"/>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defRPr/>
          </a:pPr>
          <a:r>
            <a:rPr lang="fi-FI" sz="1400" b="1" kern="1200"/>
            <a:t>Learner</a:t>
          </a:r>
        </a:p>
        <a:p>
          <a:pPr marL="0" lvl="0" indent="0" algn="ctr" defTabSz="622300">
            <a:lnSpc>
              <a:spcPct val="90000"/>
            </a:lnSpc>
            <a:spcBef>
              <a:spcPct val="0"/>
            </a:spcBef>
            <a:spcAft>
              <a:spcPct val="35000"/>
            </a:spcAft>
            <a:buNone/>
            <a:defRPr/>
          </a:pPr>
          <a:r>
            <a:rPr lang="fi-FI" sz="1400" b="1" kern="1200"/>
            <a:t>Organisation</a:t>
          </a:r>
        </a:p>
        <a:p>
          <a:pPr marL="0" lvl="0" indent="0" algn="ctr" defTabSz="622300">
            <a:lnSpc>
              <a:spcPct val="90000"/>
            </a:lnSpc>
            <a:spcBef>
              <a:spcPct val="0"/>
            </a:spcBef>
            <a:spcAft>
              <a:spcPct val="35000"/>
            </a:spcAft>
            <a:buNone/>
            <a:defRPr/>
          </a:pPr>
          <a:r>
            <a:rPr lang="fi-FI" sz="1400" b="1" kern="1200"/>
            <a:t>Technology</a:t>
          </a:r>
          <a:endParaRPr kern="1200"/>
        </a:p>
      </dsp:txBody>
      <dsp:txXfrm>
        <a:off x="2734204" y="2058374"/>
        <a:ext cx="1049324" cy="995818"/>
      </dsp:txXfrm>
    </dsp:sp>
    <dsp:sp modelId="{D8205C45-A2BF-4D67-9ED8-34D8FD759E5B}">
      <dsp:nvSpPr>
        <dsp:cNvPr id="0" name=""/>
        <dsp:cNvSpPr/>
      </dsp:nvSpPr>
      <dsp:spPr bwMode="auto">
        <a:xfrm rot="16200000">
          <a:off x="3089375" y="1663196"/>
          <a:ext cx="338982" cy="38892"/>
        </a:xfrm>
        <a:custGeom>
          <a:avLst/>
          <a:gdLst/>
          <a:ahLst/>
          <a:cxnLst/>
          <a:rect l="0" t="0" r="0" b="0"/>
          <a:pathLst>
            <a:path>
              <a:moveTo>
                <a:pt x="0" y="19446"/>
              </a:moveTo>
              <a:lnTo>
                <a:pt x="338982"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250391" y="1674168"/>
        <a:ext cx="16949" cy="16949"/>
      </dsp:txXfrm>
    </dsp:sp>
    <dsp:sp modelId="{22A1307D-7C5B-41BD-AB3A-D288AD445C24}">
      <dsp:nvSpPr>
        <dsp:cNvPr id="0" name=""/>
        <dsp:cNvSpPr/>
      </dsp:nvSpPr>
      <dsp:spPr bwMode="auto">
        <a:xfrm>
          <a:off x="2285090" y="104851"/>
          <a:ext cx="1947552" cy="140830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Physical</a:t>
          </a:r>
          <a:endParaRPr lang="fi-FI" sz="1200" kern="1200"/>
        </a:p>
        <a:p>
          <a:pPr marL="57150" lvl="1" indent="-57150" algn="l" defTabSz="444500">
            <a:lnSpc>
              <a:spcPct val="90000"/>
            </a:lnSpc>
            <a:spcBef>
              <a:spcPct val="0"/>
            </a:spcBef>
            <a:spcAft>
              <a:spcPct val="15000"/>
            </a:spcAft>
            <a:buChar char="•"/>
            <a:defRPr/>
          </a:pPr>
          <a:r>
            <a:rPr lang="fi-FI" sz="1000" kern="1200"/>
            <a:t> Available space</a:t>
          </a:r>
        </a:p>
        <a:p>
          <a:pPr marL="57150" lvl="1" indent="-57150" algn="l" defTabSz="444500">
            <a:lnSpc>
              <a:spcPct val="90000"/>
            </a:lnSpc>
            <a:spcBef>
              <a:spcPct val="0"/>
            </a:spcBef>
            <a:spcAft>
              <a:spcPct val="15000"/>
            </a:spcAft>
            <a:buChar char="•"/>
            <a:defRPr/>
          </a:pPr>
          <a:r>
            <a:rPr lang="fi-FI" sz="1000" kern="1200"/>
            <a:t> Air quality, lights, acoustics, etc.</a:t>
          </a:r>
          <a:endParaRPr kern="1200"/>
        </a:p>
        <a:p>
          <a:pPr marL="57150" lvl="1" indent="-57150" algn="l" defTabSz="444500">
            <a:lnSpc>
              <a:spcPct val="90000"/>
            </a:lnSpc>
            <a:spcBef>
              <a:spcPct val="0"/>
            </a:spcBef>
            <a:spcAft>
              <a:spcPct val="15000"/>
            </a:spcAft>
            <a:buChar char="•"/>
            <a:defRPr/>
          </a:pPr>
          <a:r>
            <a:rPr lang="fi-FI" sz="1000" kern="1200"/>
            <a:t> Furniture and their arrangement</a:t>
          </a:r>
        </a:p>
      </dsp:txBody>
      <dsp:txXfrm>
        <a:off x="2570302" y="311092"/>
        <a:ext cx="1377128" cy="995818"/>
      </dsp:txXfrm>
    </dsp:sp>
    <dsp:sp modelId="{06AD7980-34FF-4002-9902-BA4CC53CA0A0}">
      <dsp:nvSpPr>
        <dsp:cNvPr id="0" name=""/>
        <dsp:cNvSpPr/>
      </dsp:nvSpPr>
      <dsp:spPr bwMode="auto">
        <a:xfrm rot="55863">
          <a:off x="4000706" y="2553191"/>
          <a:ext cx="528974" cy="38892"/>
        </a:xfrm>
        <a:custGeom>
          <a:avLst/>
          <a:gdLst/>
          <a:ahLst/>
          <a:cxnLst/>
          <a:rect l="0" t="0" r="0" b="0"/>
          <a:pathLst>
            <a:path>
              <a:moveTo>
                <a:pt x="0" y="19446"/>
              </a:moveTo>
              <a:lnTo>
                <a:pt x="528974"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4251969" y="2559413"/>
        <a:ext cx="26448" cy="26448"/>
      </dsp:txXfrm>
    </dsp:sp>
    <dsp:sp modelId="{28426850-F4DE-4E18-86B2-32EB74A85FF9}">
      <dsp:nvSpPr>
        <dsp:cNvPr id="0" name=""/>
        <dsp:cNvSpPr/>
      </dsp:nvSpPr>
      <dsp:spPr bwMode="auto">
        <a:xfrm>
          <a:off x="4529401" y="1888606"/>
          <a:ext cx="1947552" cy="1408300"/>
        </a:xfrm>
        <a:prstGeom prst="ellipse">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Technical</a:t>
          </a:r>
          <a:endParaRPr lang="fi-FI" sz="1200" kern="1200"/>
        </a:p>
        <a:p>
          <a:pPr marL="57150" lvl="1" indent="-57150" algn="l" defTabSz="444500">
            <a:lnSpc>
              <a:spcPct val="90000"/>
            </a:lnSpc>
            <a:spcBef>
              <a:spcPct val="0"/>
            </a:spcBef>
            <a:spcAft>
              <a:spcPct val="15000"/>
            </a:spcAft>
            <a:buChar char="•"/>
            <a:defRPr/>
          </a:pPr>
          <a:r>
            <a:rPr lang="fi-FI" sz="1000" kern="1200"/>
            <a:t> ICT</a:t>
          </a:r>
          <a:endParaRPr kern="1200"/>
        </a:p>
        <a:p>
          <a:pPr marL="57150" lvl="1" indent="-57150" algn="l" defTabSz="444500">
            <a:lnSpc>
              <a:spcPct val="90000"/>
            </a:lnSpc>
            <a:spcBef>
              <a:spcPct val="0"/>
            </a:spcBef>
            <a:spcAft>
              <a:spcPct val="15000"/>
            </a:spcAft>
            <a:buChar char="•"/>
            <a:defRPr/>
          </a:pPr>
          <a:r>
            <a:rPr lang="fi-FI" sz="1000" kern="1200"/>
            <a:t>Accessibility</a:t>
          </a:r>
          <a:endParaRPr kern="1200"/>
        </a:p>
      </dsp:txBody>
      <dsp:txXfrm>
        <a:off x="4814613" y="2094847"/>
        <a:ext cx="1377128" cy="995818"/>
      </dsp:txXfrm>
    </dsp:sp>
    <dsp:sp modelId="{3CA89FE6-1980-45DF-92C8-CA7A46590356}">
      <dsp:nvSpPr>
        <dsp:cNvPr id="0" name=""/>
        <dsp:cNvSpPr/>
      </dsp:nvSpPr>
      <dsp:spPr bwMode="auto">
        <a:xfrm rot="5400000">
          <a:off x="3046086" y="3453767"/>
          <a:ext cx="425559" cy="38892"/>
        </a:xfrm>
        <a:custGeom>
          <a:avLst/>
          <a:gdLst/>
          <a:ahLst/>
          <a:cxnLst/>
          <a:rect l="0" t="0" r="0" b="0"/>
          <a:pathLst>
            <a:path>
              <a:moveTo>
                <a:pt x="0" y="19446"/>
              </a:moveTo>
              <a:lnTo>
                <a:pt x="425559"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248227" y="3462574"/>
        <a:ext cx="21277" cy="21277"/>
      </dsp:txXfrm>
    </dsp:sp>
    <dsp:sp modelId="{AE642112-EB40-4732-B8A9-D874BD701D57}">
      <dsp:nvSpPr>
        <dsp:cNvPr id="0" name=""/>
        <dsp:cNvSpPr/>
      </dsp:nvSpPr>
      <dsp:spPr bwMode="auto">
        <a:xfrm>
          <a:off x="2285090" y="3685993"/>
          <a:ext cx="1947552" cy="1408300"/>
        </a:xfrm>
        <a:prstGeom prst="ellipse">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Social</a:t>
          </a:r>
          <a:endParaRPr lang="fi-FI" sz="1200" kern="1200"/>
        </a:p>
        <a:p>
          <a:pPr marL="57150" lvl="1" indent="-57150" algn="l" defTabSz="444500">
            <a:lnSpc>
              <a:spcPct val="90000"/>
            </a:lnSpc>
            <a:spcBef>
              <a:spcPct val="0"/>
            </a:spcBef>
            <a:spcAft>
              <a:spcPct val="15000"/>
            </a:spcAft>
            <a:buChar char="•"/>
            <a:defRPr/>
          </a:pPr>
          <a:r>
            <a:rPr lang="fi-FI" sz="1000" kern="1200"/>
            <a:t>Group dynamics</a:t>
          </a:r>
        </a:p>
        <a:p>
          <a:pPr marL="57150" lvl="1" indent="-57150" algn="l" defTabSz="444500">
            <a:lnSpc>
              <a:spcPct val="90000"/>
            </a:lnSpc>
            <a:spcBef>
              <a:spcPct val="0"/>
            </a:spcBef>
            <a:spcAft>
              <a:spcPct val="15000"/>
            </a:spcAft>
            <a:buChar char="•"/>
            <a:defRPr/>
          </a:pPr>
          <a:r>
            <a:rPr lang="fi-FI" sz="1000" kern="1200"/>
            <a:t>Atmosphere, mutual respect</a:t>
          </a:r>
        </a:p>
      </dsp:txBody>
      <dsp:txXfrm>
        <a:off x="2570302" y="3892234"/>
        <a:ext cx="1377128" cy="995818"/>
      </dsp:txXfrm>
    </dsp:sp>
    <dsp:sp modelId="{C1B0B985-CB28-40A6-B2C9-CEA00C98ED64}">
      <dsp:nvSpPr>
        <dsp:cNvPr id="0" name=""/>
        <dsp:cNvSpPr/>
      </dsp:nvSpPr>
      <dsp:spPr bwMode="auto">
        <a:xfrm rot="10814661">
          <a:off x="2095390" y="2532774"/>
          <a:ext cx="421501" cy="38892"/>
        </a:xfrm>
        <a:custGeom>
          <a:avLst/>
          <a:gdLst/>
          <a:ahLst/>
          <a:cxnLst/>
          <a:rect l="0" t="0" r="0" b="0"/>
          <a:pathLst>
            <a:path>
              <a:moveTo>
                <a:pt x="0" y="19446"/>
              </a:moveTo>
              <a:lnTo>
                <a:pt x="421501" y="19446"/>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rot="10800000">
        <a:off x="2295603" y="2541683"/>
        <a:ext cx="21075" cy="21075"/>
      </dsp:txXfrm>
    </dsp:sp>
    <dsp:sp modelId="{A7C5AC89-D4DC-45F2-9D60-C91E9DBC318F}">
      <dsp:nvSpPr>
        <dsp:cNvPr id="0" name=""/>
        <dsp:cNvSpPr/>
      </dsp:nvSpPr>
      <dsp:spPr bwMode="auto">
        <a:xfrm>
          <a:off x="147856" y="1843019"/>
          <a:ext cx="1947552" cy="1408300"/>
        </a:xfrm>
        <a:prstGeom prst="ellips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dirty="0" err="1"/>
            <a:t>Pedagogical</a:t>
          </a:r>
          <a:endParaRPr lang="fi-FI" sz="1200" kern="1200" dirty="0"/>
        </a:p>
        <a:p>
          <a:pPr marL="57150" lvl="1" indent="-57150" algn="l" defTabSz="444500">
            <a:lnSpc>
              <a:spcPct val="90000"/>
            </a:lnSpc>
            <a:spcBef>
              <a:spcPct val="0"/>
            </a:spcBef>
            <a:spcAft>
              <a:spcPct val="15000"/>
            </a:spcAft>
            <a:buChar char="•"/>
            <a:defRPr/>
          </a:pPr>
          <a:r>
            <a:rPr lang="fi-FI" sz="1000" kern="1200"/>
            <a:t> Teaching and learning methods</a:t>
          </a:r>
        </a:p>
        <a:p>
          <a:pPr marL="57150" lvl="1" indent="-57150" algn="l" defTabSz="444500">
            <a:lnSpc>
              <a:spcPct val="90000"/>
            </a:lnSpc>
            <a:spcBef>
              <a:spcPct val="0"/>
            </a:spcBef>
            <a:spcAft>
              <a:spcPct val="15000"/>
            </a:spcAft>
            <a:buChar char="•"/>
            <a:defRPr/>
          </a:pPr>
          <a:r>
            <a:rPr lang="fi-FI" sz="1000" kern="1200"/>
            <a:t> Learning aims</a:t>
          </a:r>
        </a:p>
      </dsp:txBody>
      <dsp:txXfrm>
        <a:off x="433068" y="2049260"/>
        <a:ext cx="1377128" cy="9958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node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lnNode1">
    <dgm:scene3d>
      <a:camera prst="orthographicFront"/>
      <a:lightRig rig="flat" dir="t"/>
    </dgm:scene3d>
    <dgm:sp3d/>
    <dgm:txPr/>
    <dgm:style>
      <a:lnRef idx="1">
        <a:srgbClr val="000000"/>
      </a:lnRef>
      <a:fillRef idx="2">
        <a:srgbClr val="000000"/>
      </a:fillRef>
      <a:effectRef idx="0">
        <a:srgbClr val="000000"/>
      </a:effectRef>
      <a:fontRef idx="minor">
        <a:schemeClr val="dk1"/>
      </a:fontRef>
    </dgm:style>
  </dgm:styleLbl>
  <dgm:styleLbl name="vennNode1">
    <dgm:scene3d>
      <a:camera prst="orthographicFront"/>
      <a:lightRig rig="flat" dir="t"/>
    </dgm:scene3d>
    <dgm:sp3d/>
    <dgm:txPr/>
    <dgm:style>
      <a:lnRef idx="0">
        <a:srgbClr val="000000"/>
      </a:lnRef>
      <a:fillRef idx="2">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node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f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align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b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f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b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1">
        <a:srgbClr val="000000"/>
      </a:lnRef>
      <a:fillRef idx="2">
        <a:srgbClr val="000000"/>
      </a:fillRef>
      <a:effectRef idx="1">
        <a:srgbClr val="000000"/>
      </a:effectRef>
      <a:fontRef idx="minor"/>
    </dgm:style>
  </dgm:styleLbl>
  <dgm:styleLbl name="asst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parChTrans2D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2">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3">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4">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1">
        <a:srgbClr val="000000"/>
      </a:lnRef>
      <a:fillRef idx="2">
        <a:srgbClr val="000000"/>
      </a:fillRef>
      <a:effectRef idx="0">
        <a:srgbClr val="000000"/>
      </a:effectRef>
      <a:fontRef idx="minor"/>
    </dgm:style>
  </dgm:styleLbl>
  <dgm:styleLbl name="solid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flat" dir="t"/>
    </dgm:scene3d>
    <dgm:sp3d/>
    <dgm:txPr/>
    <dgm:style>
      <a:lnRef idx="1">
        <a:srgbClr val="000000"/>
      </a:lnRef>
      <a:fillRef idx="2">
        <a:srgbClr val="000000"/>
      </a:fillRef>
      <a:effectRef idx="1">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56D76ED-4139-44A5-A067-E3649AECCEFE}" type="datetimeFigureOut">
              <a:rPr lang="fi-FI"/>
              <a:t>27.5.2025</a:t>
            </a:fld>
            <a:endParaRPr lang="fi-FI"/>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i-FI"/>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fi-FI"/>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i-FI"/>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52EB3935-352C-4DDB-9F14-AD94F0AEAA00}" type="slidenum">
              <a:rPr lang="fi-FI"/>
              <a:t>‹#›</a:t>
            </a:fld>
            <a:endParaRPr lang="fi-FI"/>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repo.uef.fi/bitstream/handle/123456789/21308/urn_isbn_978-952-61-3132-0.pdf?sequence=1&amp;isAllowed=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hip.fi/research/education-and-open-data/" TargetMode="External"/><Relationship Id="rId4" Type="http://schemas.openxmlformats.org/officeDocument/2006/relationships/hyperlink" Target="https://www.hip.f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iktok.com/@kemianluokkagadoli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art.luma.fi/en/materia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tm.helsinki.fi/SMEA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dirty="0" err="1">
                <a:solidFill>
                  <a:srgbClr val="374151"/>
                </a:solidFill>
                <a:latin typeface="Söhne"/>
              </a:rPr>
              <a:t>Majoinen</a:t>
            </a:r>
            <a:r>
              <a:rPr lang="en-US" b="0" i="0" dirty="0">
                <a:solidFill>
                  <a:srgbClr val="374151"/>
                </a:solidFill>
                <a:latin typeface="Söhne"/>
              </a:rPr>
              <a:t> (2019), suggests that learning environments can be examined from at least four different perspectives, as illustrated in Figure 1:</a:t>
            </a:r>
            <a:endParaRPr dirty="0"/>
          </a:p>
          <a:p>
            <a:pPr algn="l">
              <a:buFont typeface="+mj-lt"/>
              <a:buAutoNum type="arabicPeriod"/>
              <a:defRPr/>
            </a:pPr>
            <a:r>
              <a:rPr lang="en-US" b="1" i="0" dirty="0">
                <a:solidFill>
                  <a:srgbClr val="374151"/>
                </a:solidFill>
                <a:latin typeface="Söhne"/>
              </a:rPr>
              <a:t> Physical Perspective:</a:t>
            </a:r>
            <a:r>
              <a:rPr lang="en-US" b="0" i="0" dirty="0">
                <a:solidFill>
                  <a:srgbClr val="374151"/>
                </a:solidFill>
                <a:latin typeface="Söhne"/>
              </a:rPr>
              <a:t> Focuses on the concrete space where learning takes place. Physical learning environment can be seen as a traditional classroom, as the classroom often serves as the meeting place for teaching and learning. In its broadest sense, the physical dimension is a combination of formal and informal educational systems, where learning takes place both within and outside the schools.</a:t>
            </a:r>
            <a:endParaRPr lang="en-US" b="1" i="0" dirty="0">
              <a:solidFill>
                <a:srgbClr val="374151"/>
              </a:solidFill>
              <a:latin typeface="Söhne"/>
            </a:endParaRPr>
          </a:p>
          <a:p>
            <a:pPr algn="l">
              <a:buFont typeface="+mj-lt"/>
              <a:buAutoNum type="arabicPeriod"/>
              <a:defRPr/>
            </a:pPr>
            <a:r>
              <a:rPr lang="en-US" b="1" i="0" dirty="0">
                <a:solidFill>
                  <a:srgbClr val="374151"/>
                </a:solidFill>
                <a:latin typeface="Söhne"/>
              </a:rPr>
              <a:t> Social Perspective:</a:t>
            </a:r>
            <a:r>
              <a:rPr lang="en-US" b="0" i="0" dirty="0">
                <a:solidFill>
                  <a:srgbClr val="374151"/>
                </a:solidFill>
                <a:latin typeface="Söhne"/>
              </a:rPr>
              <a:t> Emphasizes interactivity, where users shape the space into a learning environment through group processes and communication. The social learning environment extends beyond the physical space and includes the psychological atmosphere and factors influencing it, encompassing external communities and relationships affecting learning.</a:t>
            </a:r>
            <a:endParaRPr dirty="0"/>
          </a:p>
          <a:p>
            <a:pPr algn="l">
              <a:buFont typeface="+mj-lt"/>
              <a:buAutoNum type="arabicPeriod"/>
              <a:defRPr/>
            </a:pPr>
            <a:r>
              <a:rPr lang="en-US" b="1" i="0" dirty="0">
                <a:solidFill>
                  <a:srgbClr val="374151"/>
                </a:solidFill>
                <a:latin typeface="Söhne"/>
              </a:rPr>
              <a:t> Pedagogical Perspective:</a:t>
            </a:r>
            <a:r>
              <a:rPr lang="en-US" b="0" i="0" dirty="0">
                <a:solidFill>
                  <a:srgbClr val="374151"/>
                </a:solidFill>
                <a:latin typeface="Söhne"/>
              </a:rPr>
              <a:t> Highlights the educational and developmental aspects, the actions of a teacher. This perspective can be approached from various angles, such as physical, psychological, and social. It involves aspects like educational methods and tools, learning aims, and interaction between teacher and student.</a:t>
            </a:r>
            <a:endParaRPr dirty="0"/>
          </a:p>
          <a:p>
            <a:pPr algn="l">
              <a:buFont typeface="+mj-lt"/>
              <a:buAutoNum type="arabicPeriod"/>
              <a:defRPr/>
            </a:pPr>
            <a:r>
              <a:rPr lang="en-US" b="1" i="0" dirty="0">
                <a:solidFill>
                  <a:srgbClr val="374151"/>
                </a:solidFill>
                <a:latin typeface="Söhne"/>
              </a:rPr>
              <a:t> Technological Perspective:</a:t>
            </a:r>
            <a:r>
              <a:rPr lang="en-US" b="0" i="0" dirty="0">
                <a:solidFill>
                  <a:srgbClr val="374151"/>
                </a:solidFill>
                <a:latin typeface="Söhne"/>
              </a:rPr>
              <a:t> Centers on learning environments created through technology. It emphasizes that mere use of technology is not sufficient; rather, the definition of a learning environment requires the provision of support and guidance to facilitate learning.</a:t>
            </a:r>
            <a:endParaRPr dirty="0"/>
          </a:p>
          <a:p>
            <a:pPr>
              <a:defRPr/>
            </a:pPr>
            <a:endParaRPr lang="fi-FI" dirty="0"/>
          </a:p>
          <a:p>
            <a:pPr>
              <a:defRPr/>
            </a:pPr>
            <a:endParaRPr lang="fi-FI" dirty="0"/>
          </a:p>
          <a:p>
            <a:pPr algn="l">
              <a:defRPr/>
            </a:pPr>
            <a:r>
              <a:rPr lang="fi-FI" b="0" i="0" dirty="0">
                <a:solidFill>
                  <a:srgbClr val="000000"/>
                </a:solidFill>
                <a:latin typeface="Arial"/>
              </a:rPr>
              <a:t>Majoinen, J. (2019). Toimintakulttuuri, resurssit ja pedagogia: Oppilaan tukea edistävät ja vaikeuttavat tekijät fyysisessä, sosiaalis-pedagogisessa ja teknologisessa oppimisympäristössä. Itä-Suomen yliopisto. </a:t>
            </a:r>
            <a:r>
              <a:rPr lang="fi-FI" u="sng" dirty="0">
                <a:hlinkClick r:id="rId3" tooltip="https://erepo.uef.fi/bitstream/handle/123456789/21308/urn_isbn_978-952-61-3132-0.pdf?sequence=1&amp;isAllowed=y"/>
              </a:rPr>
              <a:t>31153666_UEF_Vaitoskirja_144_Juha_Majoinen_Fil_sisus_19_08_16.pdf</a:t>
            </a:r>
            <a:endParaRPr lang="fi-FI" b="0" i="0" dirty="0">
              <a:solidFill>
                <a:srgbClr val="000000"/>
              </a:solidFill>
              <a:latin typeface="Arial"/>
            </a:endParaRPr>
          </a:p>
          <a:p>
            <a:pPr>
              <a:defRPr/>
            </a:pPr>
            <a:r>
              <a:rPr lang="en-US" dirty="0" err="1"/>
              <a:t>Baeten</a:t>
            </a:r>
            <a:r>
              <a:rPr lang="en-US" dirty="0"/>
              <a:t>, M., </a:t>
            </a:r>
            <a:r>
              <a:rPr lang="en-US" dirty="0" err="1"/>
              <a:t>Kyndt</a:t>
            </a:r>
            <a:r>
              <a:rPr lang="en-US" dirty="0"/>
              <a:t>, E., </a:t>
            </a:r>
            <a:r>
              <a:rPr lang="en-US" dirty="0" err="1"/>
              <a:t>Struyven</a:t>
            </a:r>
            <a:r>
              <a:rPr lang="en-US" dirty="0"/>
              <a:t>, K. &amp; </a:t>
            </a:r>
            <a:r>
              <a:rPr lang="en-US" dirty="0" err="1"/>
              <a:t>Dochy</a:t>
            </a:r>
            <a:r>
              <a:rPr lang="en-US" dirty="0"/>
              <a:t>, F. 2010. Using student‐</a:t>
            </a:r>
            <a:r>
              <a:rPr lang="en-US" dirty="0" err="1"/>
              <a:t>centred</a:t>
            </a:r>
            <a:r>
              <a:rPr lang="en-US" dirty="0"/>
              <a:t> learning environments to stimulate deep approaches to learning: Factors encouraging or discouraging their effectiveness. Educational Research Review, 5, 243–260.</a:t>
            </a:r>
            <a:endParaRPr lang="fi-FI" dirty="0"/>
          </a:p>
          <a:p>
            <a:pPr>
              <a:defRPr/>
            </a:pPr>
            <a:endParaRPr lang="fi-FI" dirty="0"/>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4</a:t>
            </a:fld>
            <a:endParaRPr 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212529"/>
                </a:solidFill>
                <a:latin typeface="Poppins"/>
              </a:rPr>
              <a:t>The </a:t>
            </a:r>
            <a:r>
              <a:rPr lang="en-US" sz="1200" b="1" u="sng">
                <a:hlinkClick r:id="rId3" tooltip="https://opendata-education.github.io/en/"/>
              </a:rPr>
              <a:t>Open data in education (opendata-education.github.io)</a:t>
            </a:r>
            <a:r>
              <a:rPr lang="en-US" b="0" i="0">
                <a:solidFill>
                  <a:srgbClr val="212529"/>
                </a:solidFill>
                <a:latin typeface="Poppins"/>
              </a:rPr>
              <a:t> material is currently being developed as part of the </a:t>
            </a:r>
            <a:r>
              <a:rPr lang="en-US" b="0" i="0" u="sng" strike="noStrike">
                <a:solidFill>
                  <a:srgbClr val="0000FF"/>
                </a:solidFill>
                <a:latin typeface="Poppins"/>
                <a:hlinkClick r:id="rId4" tooltip="https://www.hip.fi/"/>
              </a:rPr>
              <a:t>Helsinki Institute of Physics’</a:t>
            </a:r>
            <a:r>
              <a:rPr lang="en-US" b="0" i="0">
                <a:solidFill>
                  <a:srgbClr val="212529"/>
                </a:solidFill>
                <a:latin typeface="Poppins"/>
              </a:rPr>
              <a:t> project </a:t>
            </a:r>
            <a:r>
              <a:rPr lang="en-US" b="0" i="0" u="sng" strike="noStrike">
                <a:solidFill>
                  <a:srgbClr val="0000FF"/>
                </a:solidFill>
                <a:latin typeface="Poppins"/>
                <a:hlinkClick r:id="rId5" tooltip="https://www.hip.fi/research/education-and-open-data/"/>
              </a:rPr>
              <a:t>Education and Open Data</a:t>
            </a:r>
            <a:r>
              <a:rPr lang="en-US" b="0" i="0">
                <a:solidFill>
                  <a:srgbClr val="212529"/>
                </a:solidFill>
                <a:latin typeface="Poppins"/>
              </a:rPr>
              <a:t>.</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21</a:t>
            </a:fld>
            <a:endParaRPr lang="fi-F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a:t>The discussion task has a second phase (separate slide):  </a:t>
            </a:r>
            <a:endParaRPr/>
          </a:p>
          <a:p>
            <a:pPr>
              <a:defRPr/>
            </a:pPr>
            <a:r>
              <a:rPr lang="en-US" b="0" i="0">
                <a:solidFill>
                  <a:srgbClr val="0D0D0D"/>
                </a:solidFill>
                <a:latin typeface="Söhne"/>
              </a:rPr>
              <a:t>Once a comprehensive list is generated, discuss the potential benefits and opportunities for collaboration with each partner. Consider factors such as shared goals, resources, expertise, or community impact. Provide detailed insights into what elements the collaboration could include, such as workshops, field trips, guest speakers, project-based learning initiatives, or resource sharing</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23</a:t>
            </a:fld>
            <a:endParaRPr lang="fi-F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a:t>The second phase of the discussion task.   </a:t>
            </a:r>
            <a:endParaRPr/>
          </a:p>
          <a:p>
            <a:pPr>
              <a:defRPr/>
            </a:pPr>
            <a:r>
              <a:rPr lang="en-US" b="0" i="0">
                <a:solidFill>
                  <a:srgbClr val="0D0D0D"/>
                </a:solidFill>
                <a:latin typeface="Söhne"/>
              </a:rPr>
              <a:t>Consider factors such as shared goals, resources, expertise,or community impact. Provide detailed insights into what elements the collaboration could include, such as workshops, field trips, guest speakers, project-based learning initiatives, or resource sharing</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24</a:t>
            </a:fld>
            <a:endParaRPr 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indent="0">
              <a:buFont typeface="Arial"/>
              <a:buNone/>
              <a:defRPr/>
            </a:pPr>
            <a:r>
              <a:rPr lang="fi-FI" b="1"/>
              <a:t>Discussion idea: Thinking about different learning environments</a:t>
            </a:r>
          </a:p>
          <a:p>
            <a:pPr marL="0" indent="0">
              <a:buFont typeface="Arial"/>
              <a:buNone/>
              <a:defRPr/>
            </a:pPr>
            <a:r>
              <a:rPr lang="en-US"/>
              <a:t>1. What kind of experiences do you have with different learning environments (a) as a learner (b) as a teacher (e.g. if you have been a substitute teacher or done your practicum)?</a:t>
            </a:r>
            <a:endParaRPr/>
          </a:p>
          <a:p>
            <a:pPr marL="0" indent="0">
              <a:buFont typeface="Arial"/>
              <a:buNone/>
              <a:defRPr/>
            </a:pPr>
            <a:r>
              <a:rPr lang="en-US"/>
              <a:t>2. How would you classify the learning environments you mentioned?</a:t>
            </a:r>
            <a:endParaRPr/>
          </a:p>
          <a:p>
            <a:pPr>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7</a:t>
            </a:fld>
            <a:endParaRPr lang="fi-F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indent="0">
              <a:buFont typeface="Arial"/>
              <a:buNone/>
              <a:defRPr/>
            </a:pPr>
            <a:r>
              <a:rPr lang="fi-FI" b="0"/>
              <a:t>PLEASE NOTE THE ANIMATIONS</a:t>
            </a:r>
            <a:br>
              <a:rPr lang="fi-FI" b="1"/>
            </a:br>
            <a:br>
              <a:rPr lang="fi-FI" b="1"/>
            </a:br>
            <a:r>
              <a:rPr lang="en-US"/>
              <a:t>Two examples from ChemistryLab Gadolin:</a:t>
            </a:r>
            <a:endParaRPr/>
          </a:p>
          <a:p>
            <a:pPr marL="228600" indent="-228600">
              <a:buFont typeface="Arial"/>
              <a:buAutoNum type="arabicPeriod"/>
              <a:defRPr/>
            </a:pPr>
            <a:r>
              <a:rPr lang="en-US"/>
              <a:t>Non-formal learning environment: Study visits to the ChemistryLab Gadolin</a:t>
            </a:r>
            <a:endParaRPr/>
          </a:p>
          <a:p>
            <a:pPr marL="228600" indent="-228600">
              <a:buFont typeface="Arial"/>
              <a:buAutoNum type="arabicPeriod"/>
              <a:defRPr/>
            </a:pPr>
            <a:r>
              <a:rPr lang="fi-FI"/>
              <a:t>Informal: Gadolin TikTok channel and chemistry related videos for youth</a:t>
            </a:r>
          </a:p>
          <a:p>
            <a:pPr marL="0" indent="0">
              <a:buFont typeface="Arial"/>
              <a:buNone/>
              <a:defRPr/>
            </a:pPr>
            <a:endParaRPr lang="fi-FI"/>
          </a:p>
          <a:p>
            <a:pPr marL="0" indent="0">
              <a:buFont typeface="Arial"/>
              <a:buNone/>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8</a:t>
            </a:fld>
            <a:endParaRPr lang="fi-F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19" name="Google Shape;319;g125526b952c_0_80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25526b952c_0_805: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en-US" b="0" i="0">
                <a:solidFill>
                  <a:srgbClr val="1F1F1F"/>
                </a:solidFill>
                <a:latin typeface="ElsevierGulliver"/>
              </a:rPr>
              <a:t>PLEASE NOTE: THE VIDEOS ARE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u="none" strike="noStrike">
              <a:solidFill>
                <a:srgbClr val="0F6CBF"/>
              </a:solidFill>
            </a:endParaRPr>
          </a:p>
          <a:p>
            <a:pPr marL="0" marR="0" lvl="0" indent="0" algn="l" defTabSz="914400">
              <a:lnSpc>
                <a:spcPct val="100000"/>
              </a:lnSpc>
              <a:spcBef>
                <a:spcPts val="0"/>
              </a:spcBef>
              <a:spcAft>
                <a:spcPts val="0"/>
              </a:spcAft>
              <a:buClrTx/>
              <a:buSzTx/>
              <a:buFontTx/>
              <a:buNone/>
              <a:defRPr/>
            </a:pPr>
            <a:r>
              <a:rPr lang="fi-FI" u="sng">
                <a:hlinkClick r:id="rId3" tooltip="https://www.tiktok.com/@kemianluokkagadolin"/>
              </a:rPr>
              <a:t>Kemianluokka Gadolin (@kemianluokkagadolin) | TikTok</a:t>
            </a:r>
            <a:endParaRPr lang="en-US" b="0" i="0" u="none" strike="noStrike">
              <a:solidFill>
                <a:srgbClr val="0F6CBF"/>
              </a:solidFill>
            </a:endParaRPr>
          </a:p>
          <a:p>
            <a:pPr marL="0" lvl="0" indent="0" algn="l">
              <a:spcBef>
                <a:spcPts val="0"/>
              </a:spcBef>
              <a:spcAft>
                <a:spcPts val="0"/>
              </a:spcAft>
              <a:buNone/>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PLEASE NOTE: THE VIDEO IS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a:defRPr/>
            </a:pPr>
            <a:endParaRPr lang="en-US"/>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b="1">
                <a:latin typeface="+mn-lt"/>
              </a:rPr>
              <a:t>Collaborative project-based learning: Example from StarT project-based learning programme </a:t>
            </a:r>
            <a:endParaRPr/>
          </a:p>
          <a:p>
            <a:pPr marL="0" marR="0" lvl="0" indent="0" algn="l" defTabSz="914400">
              <a:lnSpc>
                <a:spcPct val="100000"/>
              </a:lnSpc>
              <a:spcBef>
                <a:spcPts val="0"/>
              </a:spcBef>
              <a:spcAft>
                <a:spcPts val="0"/>
              </a:spcAft>
              <a:buClrTx/>
              <a:buSzTx/>
              <a:buFontTx/>
              <a:buNone/>
              <a:defRPr/>
            </a:pPr>
            <a:r>
              <a:rPr lang="en-US" sz="1200"/>
              <a:t>Interdisciplinary and collaborative project-based learning in accordance with the national core curriculum of Finland. </a:t>
            </a:r>
            <a:endParaRPr/>
          </a:p>
          <a:p>
            <a:pPr marL="0" marR="0" lvl="0" indent="0" algn="l" defTabSz="914400">
              <a:lnSpc>
                <a:spcPct val="100000"/>
              </a:lnSpc>
              <a:spcBef>
                <a:spcPts val="0"/>
              </a:spcBef>
              <a:spcAft>
                <a:spcPts val="0"/>
              </a:spcAft>
              <a:buClrTx/>
              <a:buSzTx/>
              <a:buFontTx/>
              <a:buNone/>
              <a:defRPr/>
            </a:pPr>
            <a:r>
              <a:rPr lang="en-US" sz="1200"/>
              <a:t>StarT is organized by the LUMA Centre Finland and its cooperation partners since 2016</a:t>
            </a:r>
            <a:endParaRPr/>
          </a:p>
          <a:p>
            <a:pPr>
              <a:defRPr/>
            </a:pPr>
            <a:r>
              <a:rPr lang="fi-FI" b="1">
                <a:latin typeface="+mn-lt"/>
              </a:rPr>
              <a:t>More materials:    </a:t>
            </a:r>
            <a:r>
              <a:rPr lang="en-US" sz="1200" u="sng">
                <a:hlinkClick r:id="rId3" tooltip="https://start.luma.fi/en/materials/"/>
              </a:rPr>
              <a:t>https://start.luma.fi/en/materials/</a:t>
            </a:r>
            <a:r>
              <a:rPr lang="en-US" sz="1200"/>
              <a:t> </a:t>
            </a:r>
            <a:endParaRPr lang="fi-FI"/>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PLEASE NOTE: THE VIDEO IS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Example on collaboration/study visits with (see project diary):</a:t>
            </a:r>
            <a:endParaRPr/>
          </a:p>
          <a:p>
            <a:pPr marL="228600" marR="0" lvl="0" indent="-228600" algn="l" defTabSz="914400">
              <a:lnSpc>
                <a:spcPct val="100000"/>
              </a:lnSpc>
              <a:spcBef>
                <a:spcPts val="0"/>
              </a:spcBef>
              <a:spcAft>
                <a:spcPts val="0"/>
              </a:spcAft>
              <a:buClrTx/>
              <a:buSzTx/>
              <a:buFontTx/>
              <a:buAutoNum type="arabicPeriod"/>
              <a:defRPr/>
            </a:pPr>
            <a:r>
              <a:rPr lang="en-US" b="0" i="0">
                <a:solidFill>
                  <a:srgbClr val="1F1F1F"/>
                </a:solidFill>
                <a:latin typeface="ElsevierGulliver"/>
              </a:rPr>
              <a:t>Valve corporation</a:t>
            </a:r>
            <a:endParaRPr/>
          </a:p>
          <a:p>
            <a:pPr marL="228600" marR="0" lvl="0" indent="-228600" algn="l" defTabSz="914400">
              <a:lnSpc>
                <a:spcPct val="100000"/>
              </a:lnSpc>
              <a:spcBef>
                <a:spcPts val="0"/>
              </a:spcBef>
              <a:spcAft>
                <a:spcPts val="0"/>
              </a:spcAft>
              <a:buClrTx/>
              <a:buSzTx/>
              <a:buFontTx/>
              <a:buAutoNum type="arabicPeriod"/>
              <a:defRPr/>
            </a:pPr>
            <a:r>
              <a:rPr lang="en-US" b="0" i="0">
                <a:solidFill>
                  <a:srgbClr val="1F1F1F"/>
                </a:solidFill>
                <a:latin typeface="ElsevierGulliver"/>
              </a:rPr>
              <a:t>University of Oulu and Oulu University of Applied Sciences (OAMK)</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a:defRPr/>
            </a:pPr>
            <a:endParaRPr lang="en-US"/>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endParaRPr lang="en-US" b="0" i="0">
              <a:solidFill>
                <a:srgbClr val="222222"/>
              </a:solidFill>
              <a:latin typeface="Open Sans"/>
            </a:endParaRPr>
          </a:p>
          <a:p>
            <a:pPr marL="0" marR="0" lvl="0" indent="0" algn="l" defTabSz="914400">
              <a:lnSpc>
                <a:spcPct val="100000"/>
              </a:lnSpc>
              <a:spcBef>
                <a:spcPts val="0"/>
              </a:spcBef>
              <a:spcAft>
                <a:spcPts val="0"/>
              </a:spcAft>
              <a:buClrTx/>
              <a:buSzTx/>
              <a:buFontTx/>
              <a:buNone/>
              <a:defRPr/>
            </a:pPr>
            <a:endParaRPr lang="en-US"/>
          </a:p>
          <a:p>
            <a:pPr marL="0" marR="0" lvl="0" indent="0" algn="l" defTabSz="914400">
              <a:lnSpc>
                <a:spcPct val="100000"/>
              </a:lnSpc>
              <a:spcBef>
                <a:spcPts val="0"/>
              </a:spcBef>
              <a:spcAft>
                <a:spcPts val="0"/>
              </a:spcAft>
              <a:buClrTx/>
              <a:buSzTx/>
              <a:buFontTx/>
              <a:buNone/>
              <a:defRPr/>
            </a:pPr>
            <a:r>
              <a:rPr lang="en-US"/>
              <a:t>Hyytiälä Forestry Field Station, SMEAR II and  </a:t>
            </a:r>
            <a:r>
              <a:rPr lang="en-US" u="sng">
                <a:hlinkClick r:id="rId3" tooltip="https://opendata-education.github.io/en/"/>
              </a:rPr>
              <a:t>Open data in ESD (opendata-education.github.io)</a:t>
            </a:r>
            <a:r>
              <a:rPr lang="en-US"/>
              <a:t>  </a:t>
            </a:r>
            <a:endParaRPr/>
          </a:p>
          <a:p>
            <a:pPr>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19</a:t>
            </a:fld>
            <a:endParaRPr lang="fi-F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b="1" i="0">
                <a:solidFill>
                  <a:srgbClr val="222222"/>
                </a:solidFill>
                <a:latin typeface="Open Sans"/>
              </a:rPr>
              <a:t>The SMEAR station network </a:t>
            </a:r>
            <a:r>
              <a:rPr lang="en-US" b="0" i="0">
                <a:solidFill>
                  <a:srgbClr val="222222"/>
                </a:solidFill>
                <a:latin typeface="Open Sans"/>
              </a:rPr>
              <a:t>extends across Finland and, among other countries, to Estonia and China. The SMEAR II station at Hyytiälä is the largest and most versatile station in the network.</a:t>
            </a:r>
            <a:endParaRPr/>
          </a:p>
          <a:p>
            <a:pPr>
              <a:defRPr/>
            </a:pPr>
            <a:endParaRPr lang="en-US" b="0" i="0">
              <a:solidFill>
                <a:srgbClr val="222222"/>
              </a:solidFill>
              <a:latin typeface="Open Sans"/>
            </a:endParaRPr>
          </a:p>
          <a:p>
            <a:pPr>
              <a:defRPr/>
            </a:pPr>
            <a:r>
              <a:rPr lang="en-US" b="0" i="0">
                <a:latin typeface="Lato"/>
              </a:rPr>
              <a:t>SmartSMEAR is a data visualization and download tool for the database of continuous atmospheric, flux, soil, tree physiological and water quality measurements at </a:t>
            </a:r>
            <a:r>
              <a:rPr lang="en-US" b="0" i="0" u="sng" strike="noStrike">
                <a:solidFill>
                  <a:srgbClr val="1890FF"/>
                </a:solidFill>
                <a:latin typeface="Lato"/>
                <a:hlinkClick r:id="rId3" tooltip="https://www.atm.helsinki.fi/SMEAR/"/>
              </a:rPr>
              <a:t>SMEAR</a:t>
            </a:r>
            <a:r>
              <a:rPr lang="en-US" b="0" i="0">
                <a:latin typeface="Lato"/>
              </a:rPr>
              <a:t> research stations of the University of Helsinki and the University of Eastern Finland. Data with basic metadata can be visualized and downloaded</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20</a:t>
            </a:fld>
            <a:endParaRPr lang="fi-F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1122363"/>
            <a:ext cx="9144000" cy="2387600"/>
          </a:xfrm>
        </p:spPr>
        <p:txBody>
          <a:bodyPr anchor="b"/>
          <a:lstStyle>
            <a:lvl1pPr algn="ctr">
              <a:defRPr sz="6000"/>
            </a:lvl1pPr>
          </a:lstStyle>
          <a:p>
            <a:pPr>
              <a:defRPr/>
            </a:pPr>
            <a:r>
              <a:rPr lang="de-DE"/>
              <a:t>Titelmasterformat durch Klicken bearbeiten</a:t>
            </a:r>
            <a:endParaRPr/>
          </a:p>
        </p:txBody>
      </p:sp>
      <p:sp>
        <p:nvSpPr>
          <p:cNvPr id="3" name="Untertitel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Vertikaler Textplatzhalter 2"/>
          <p:cNvSpPr>
            <a:spLocks noGrp="1"/>
          </p:cNvSpPr>
          <p:nvPr>
            <p:ph type="body" orient="vert" idx="1"/>
          </p:nvPr>
        </p:nvSpPr>
        <p:spPr bwMode="auto"/>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kaler Titel 1"/>
          <p:cNvSpPr>
            <a:spLocks noGrp="1"/>
          </p:cNvSpPr>
          <p:nvPr>
            <p:ph type="title" orient="vert"/>
          </p:nvPr>
        </p:nvSpPr>
        <p:spPr bwMode="auto">
          <a:xfrm>
            <a:off x="8724900" y="365125"/>
            <a:ext cx="2628900" cy="5811838"/>
          </a:xfrm>
        </p:spPr>
        <p:txBody>
          <a:bodyPr vert="eaVert"/>
          <a:lstStyle/>
          <a:p>
            <a:pPr>
              <a:defRPr/>
            </a:pPr>
            <a:r>
              <a:rPr lang="de-DE"/>
              <a:t>Titelmasterformat durch Klicken bearbeiten</a:t>
            </a:r>
            <a:endParaRPr/>
          </a:p>
        </p:txBody>
      </p:sp>
      <p:sp>
        <p:nvSpPr>
          <p:cNvPr id="3" name="Vertikaler Textplatzhalter 2"/>
          <p:cNvSpPr>
            <a:spLocks noGrp="1"/>
          </p:cNvSpPr>
          <p:nvPr>
            <p:ph type="body" orient="vert" idx="1"/>
          </p:nvPr>
        </p:nvSpPr>
        <p:spPr bwMode="auto">
          <a:xfrm>
            <a:off x="838200" y="365125"/>
            <a:ext cx="7734300" cy="5811838"/>
          </a:xfrm>
        </p:spPr>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le and Content Basic 2">
    <p:spTree>
      <p:nvGrpSpPr>
        <p:cNvPr id="1" name=""/>
        <p:cNvGrpSpPr/>
        <p:nvPr/>
      </p:nvGrpSpPr>
      <p:grpSpPr bwMode="auto">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defRPr/>
            </a:pPr>
            <a:r>
              <a:rPr lang="fi-FI"/>
              <a:t>Click to add text</a:t>
            </a:r>
          </a:p>
          <a:p>
            <a:pPr lvl="1">
              <a:defRPr/>
            </a:pPr>
            <a:r>
              <a:rPr lang="fi-FI"/>
              <a:t>Second level</a:t>
            </a:r>
          </a:p>
          <a:p>
            <a:pPr lvl="2">
              <a:defRPr/>
            </a:pPr>
            <a:r>
              <a:rPr lang="fi-FI"/>
              <a:t>Third level</a:t>
            </a:r>
          </a:p>
          <a:p>
            <a:pPr lvl="3">
              <a:defRPr/>
            </a:pPr>
            <a:r>
              <a:rPr lang="fi-FI"/>
              <a:t>Fourth level</a:t>
            </a:r>
          </a:p>
          <a:p>
            <a:pPr lvl="4">
              <a:defRPr/>
            </a:pPr>
            <a:r>
              <a:rPr lang="fi-FI"/>
              <a:t>Fifth level</a:t>
            </a:r>
            <a:endParaRPr lang="en-US"/>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defRPr/>
            </a:pPr>
            <a:r>
              <a:rPr lang="fi-FI"/>
              <a:t>Click to add text</a:t>
            </a:r>
          </a:p>
          <a:p>
            <a:pPr lvl="1">
              <a:defRPr/>
            </a:pPr>
            <a:r>
              <a:rPr lang="fi-FI"/>
              <a:t>Second level</a:t>
            </a:r>
          </a:p>
          <a:p>
            <a:pPr lvl="2">
              <a:defRPr/>
            </a:pPr>
            <a:r>
              <a:rPr lang="fi-FI"/>
              <a:t>Third level</a:t>
            </a:r>
          </a:p>
          <a:p>
            <a:pPr lvl="3">
              <a:defRPr/>
            </a:pPr>
            <a:r>
              <a:rPr lang="fi-FI"/>
              <a:t>Fourth level</a:t>
            </a:r>
          </a:p>
          <a:p>
            <a:pPr lvl="4">
              <a:defRPr/>
            </a:pPr>
            <a:r>
              <a:rPr lang="fi-FI"/>
              <a:t>Fifth level</a:t>
            </a:r>
            <a:endParaRPr lang="en-US"/>
          </a:p>
        </p:txBody>
      </p:sp>
      <p:sp>
        <p:nvSpPr>
          <p:cNvPr id="2" name="Päivämäärän paikkamerkki 1"/>
          <p:cNvSpPr>
            <a:spLocks noGrp="1"/>
          </p:cNvSpPr>
          <p:nvPr>
            <p:ph type="dt" sz="half" idx="14"/>
          </p:nvPr>
        </p:nvSpPr>
        <p:spPr bwMode="auto">
          <a:xfrm>
            <a:off x="10261600" y="6189117"/>
            <a:ext cx="914400" cy="576000"/>
          </a:xfrm>
          <a:prstGeom prst="rect">
            <a:avLst/>
          </a:prstGeom>
        </p:spPr>
        <p:txBody>
          <a:bodyPr/>
          <a:lstStyle/>
          <a:p>
            <a:pPr>
              <a:defRPr/>
            </a:pPr>
            <a:fld id="{5555436F-78B1-4B4A-B5CE-F7925FD4F414}" type="datetime1">
              <a:rPr lang="en-GB"/>
              <a:t>27/05/2025</a:t>
            </a:fld>
            <a:endParaRPr lang="fi-FI"/>
          </a:p>
        </p:txBody>
      </p:sp>
      <p:sp>
        <p:nvSpPr>
          <p:cNvPr id="4" name="Alatunnisteen paikkamerkki 3"/>
          <p:cNvSpPr>
            <a:spLocks noGrp="1"/>
          </p:cNvSpPr>
          <p:nvPr>
            <p:ph type="ftr" sz="quarter" idx="15"/>
          </p:nvPr>
        </p:nvSpPr>
        <p:spPr bwMode="auto">
          <a:xfrm>
            <a:off x="6768000" y="6189216"/>
            <a:ext cx="3744000" cy="576000"/>
          </a:xfrm>
          <a:prstGeom prst="rect">
            <a:avLst/>
          </a:prstGeom>
        </p:spPr>
        <p:txBody>
          <a:bodyPr/>
          <a:lstStyle/>
          <a:p>
            <a:pPr>
              <a:defRPr/>
            </a:pPr>
            <a:r>
              <a:rPr lang="en-US"/>
              <a:t>collaborative PBL / Outi Haatainen</a:t>
            </a:r>
            <a:endParaRPr lang="fi-FI"/>
          </a:p>
        </p:txBody>
      </p:sp>
      <p:sp>
        <p:nvSpPr>
          <p:cNvPr id="7" name="Dian numeron paikkamerkki 6"/>
          <p:cNvSpPr>
            <a:spLocks noGrp="1"/>
          </p:cNvSpPr>
          <p:nvPr>
            <p:ph type="sldNum" sz="quarter" idx="16"/>
          </p:nvPr>
        </p:nvSpPr>
        <p:spPr bwMode="auto">
          <a:xfrm>
            <a:off x="11176000" y="6189117"/>
            <a:ext cx="680640" cy="576000"/>
          </a:xfrm>
          <a:prstGeom prst="rect">
            <a:avLst/>
          </a:prstGeom>
        </p:spPr>
        <p:txBody>
          <a:bodyPr/>
          <a:lstStyle/>
          <a:p>
            <a:pPr>
              <a:defRPr/>
            </a:pPr>
            <a:fld id="{4669315E-5A66-CF44-AE5D-C333B2F730C4}" type="slidenum">
              <a:rPr lang="en-GB"/>
              <a:t>‹#›</a:t>
            </a:fld>
            <a:endParaRPr lang="en-GB"/>
          </a:p>
        </p:txBody>
      </p:sp>
      <p:sp>
        <p:nvSpPr>
          <p:cNvPr id="3" name="Title 2"/>
          <p:cNvSpPr>
            <a:spLocks noGrp="1"/>
          </p:cNvSpPr>
          <p:nvPr>
            <p:ph type="title"/>
          </p:nvPr>
        </p:nvSpPr>
        <p:spPr bwMode="auto">
          <a:xfrm>
            <a:off x="2063552" y="802411"/>
            <a:ext cx="9722048" cy="970405"/>
          </a:xfrm>
          <a:prstGeom prst="rect">
            <a:avLst/>
          </a:prstGeom>
        </p:spPr>
        <p:txBody>
          <a:bodyPr/>
          <a:lstStyle>
            <a:lvl1pPr>
              <a:lnSpc>
                <a:spcPct val="82000"/>
              </a:lnSpc>
              <a:defRPr/>
            </a:lvl1pPr>
          </a:lstStyle>
          <a:p>
            <a:pPr>
              <a:defRPr/>
            </a:pPr>
            <a:r>
              <a:rPr lang="en-US"/>
              <a:t>Click to edit Master 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 and body">
    <p:spTree>
      <p:nvGrpSpPr>
        <p:cNvPr id="1" name=""/>
        <p:cNvGrpSpPr/>
        <p:nvPr/>
      </p:nvGrpSpPr>
      <p:grpSpPr bwMode="auto">
        <a:xfrm>
          <a:off x="0" y="0"/>
          <a:ext cx="0" cy="0"/>
          <a:chOff x="0" y="0"/>
          <a:chExt cx="0" cy="0"/>
        </a:xfrm>
      </p:grpSpPr>
      <p:sp>
        <p:nvSpPr>
          <p:cNvPr id="55" name="Google Shape;55;p14"/>
          <p:cNvSpPr txBox="1">
            <a:spLocks noGrp="1"/>
          </p:cNvSpPr>
          <p:nvPr>
            <p:ph type="title"/>
          </p:nvPr>
        </p:nvSpPr>
        <p:spPr bwMode="auto">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a:defRPr/>
            </a:pPr>
            <a:endParaRPr/>
          </a:p>
        </p:txBody>
      </p:sp>
      <p:sp>
        <p:nvSpPr>
          <p:cNvPr id="56" name="Google Shape;56;p14"/>
          <p:cNvSpPr txBox="1">
            <a:spLocks noGrp="1"/>
          </p:cNvSpPr>
          <p:nvPr>
            <p:ph type="body" idx="1"/>
          </p:nvPr>
        </p:nvSpPr>
        <p:spPr bwMode="auto">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4999"/>
              </a:lnSpc>
              <a:spcBef>
                <a:spcPts val="0"/>
              </a:spcBef>
              <a:spcAft>
                <a:spcPts val="0"/>
              </a:spcAft>
              <a:buSzPts val="1800"/>
              <a:buChar char="●"/>
              <a:defRPr/>
            </a:lvl1pPr>
            <a:lvl2pPr marL="1219170" lvl="1" indent="-423323" algn="l">
              <a:lnSpc>
                <a:spcPct val="114999"/>
              </a:lnSpc>
              <a:spcBef>
                <a:spcPts val="2133"/>
              </a:spcBef>
              <a:spcAft>
                <a:spcPts val="0"/>
              </a:spcAft>
              <a:buSzPts val="1400"/>
              <a:buChar char="○"/>
              <a:defRPr/>
            </a:lvl2pPr>
            <a:lvl3pPr marL="1828754" lvl="2" indent="-423323" algn="l">
              <a:lnSpc>
                <a:spcPct val="114999"/>
              </a:lnSpc>
              <a:spcBef>
                <a:spcPts val="2133"/>
              </a:spcBef>
              <a:spcAft>
                <a:spcPts val="0"/>
              </a:spcAft>
              <a:buSzPts val="1400"/>
              <a:buChar char="■"/>
              <a:defRPr/>
            </a:lvl3pPr>
            <a:lvl4pPr marL="2438339" lvl="3" indent="-423323" algn="l">
              <a:lnSpc>
                <a:spcPct val="114999"/>
              </a:lnSpc>
              <a:spcBef>
                <a:spcPts val="2133"/>
              </a:spcBef>
              <a:spcAft>
                <a:spcPts val="0"/>
              </a:spcAft>
              <a:buSzPts val="1400"/>
              <a:buChar char="●"/>
              <a:defRPr/>
            </a:lvl4pPr>
            <a:lvl5pPr marL="3047924" lvl="4" indent="-423323" algn="l">
              <a:lnSpc>
                <a:spcPct val="114999"/>
              </a:lnSpc>
              <a:spcBef>
                <a:spcPts val="2133"/>
              </a:spcBef>
              <a:spcAft>
                <a:spcPts val="0"/>
              </a:spcAft>
              <a:buSzPts val="1400"/>
              <a:buChar char="○"/>
              <a:defRPr/>
            </a:lvl5pPr>
            <a:lvl6pPr marL="3657509" lvl="5" indent="-423323" algn="l">
              <a:lnSpc>
                <a:spcPct val="114999"/>
              </a:lnSpc>
              <a:spcBef>
                <a:spcPts val="2133"/>
              </a:spcBef>
              <a:spcAft>
                <a:spcPts val="0"/>
              </a:spcAft>
              <a:buSzPts val="1400"/>
              <a:buChar char="■"/>
              <a:defRPr/>
            </a:lvl6pPr>
            <a:lvl7pPr marL="4267093" lvl="6" indent="-423323" algn="l">
              <a:lnSpc>
                <a:spcPct val="114999"/>
              </a:lnSpc>
              <a:spcBef>
                <a:spcPts val="2133"/>
              </a:spcBef>
              <a:spcAft>
                <a:spcPts val="0"/>
              </a:spcAft>
              <a:buSzPts val="1400"/>
              <a:buChar char="●"/>
              <a:defRPr/>
            </a:lvl7pPr>
            <a:lvl8pPr marL="4876678" lvl="7" indent="-423323" algn="l">
              <a:lnSpc>
                <a:spcPct val="114999"/>
              </a:lnSpc>
              <a:spcBef>
                <a:spcPts val="2133"/>
              </a:spcBef>
              <a:spcAft>
                <a:spcPts val="0"/>
              </a:spcAft>
              <a:buSzPts val="1400"/>
              <a:buChar char="○"/>
              <a:defRPr/>
            </a:lvl8pPr>
            <a:lvl9pPr marL="5486263" lvl="8" indent="-423323" algn="l">
              <a:lnSpc>
                <a:spcPct val="114999"/>
              </a:lnSpc>
              <a:spcBef>
                <a:spcPts val="2133"/>
              </a:spcBef>
              <a:spcAft>
                <a:spcPts val="2133"/>
              </a:spcAft>
              <a:buSzPts val="1400"/>
              <a:buChar char="■"/>
              <a:defRPr/>
            </a:lvl9pPr>
          </a:lstStyle>
          <a:p>
            <a:pPr>
              <a:defRPr/>
            </a:pPr>
            <a:endParaRPr/>
          </a:p>
        </p:txBody>
      </p:sp>
      <p:sp>
        <p:nvSpPr>
          <p:cNvPr id="57" name="Google Shape;57;p14"/>
          <p:cNvSpPr txBox="1">
            <a:spLocks noGrp="1"/>
          </p:cNvSpPr>
          <p:nvPr>
            <p:ph type="sldNum" idx="12"/>
          </p:nvPr>
        </p:nvSpPr>
        <p:spPr bwMode="auto">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1pPr>
            <a:lvl2pPr marL="0" marR="0" lvl="1"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2pPr>
            <a:lvl3pPr marL="0" marR="0" lvl="2"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3pPr>
            <a:lvl4pPr marL="0" marR="0" lvl="3"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4pPr>
            <a:lvl5pPr marL="0" marR="0" lvl="4"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5pPr>
            <a:lvl6pPr marL="0" marR="0" lvl="5"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6pPr>
            <a:lvl7pPr marL="0" marR="0" lvl="6"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7pPr>
            <a:lvl8pPr marL="0" marR="0" lvl="7"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8pPr>
            <a:lvl9pPr marL="0" marR="0" lvl="8"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9pPr>
          </a:lstStyle>
          <a:p>
            <a:pPr>
              <a:defRPr/>
            </a:pPr>
            <a:fld id="{00000000-1234-1234-1234-123412341234}" type="slidenum">
              <a:rPr lang="fi"/>
              <a:t>‹#›</a:t>
            </a:fld>
            <a:endParaRPr lang="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idx="1"/>
          </p:nvPr>
        </p:nvSpPr>
        <p:spPr bwMode="auto"/>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1850" y="1709738"/>
            <a:ext cx="10515600" cy="2852737"/>
          </a:xfrm>
        </p:spPr>
        <p:txBody>
          <a:bodyPr anchor="b"/>
          <a:lstStyle>
            <a:lvl1pPr>
              <a:defRPr sz="6000"/>
            </a:lvl1pPr>
          </a:lstStyle>
          <a:p>
            <a:pPr>
              <a:defRPr/>
            </a:pPr>
            <a:r>
              <a:rPr lang="de-DE"/>
              <a:t>Titelmasterformat durch Klicken bearbeiten</a:t>
            </a:r>
            <a:endParaRPr/>
          </a:p>
        </p:txBody>
      </p:sp>
      <p:sp>
        <p:nvSpPr>
          <p:cNvPr id="3" name="Textplatzhalt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Formatvorlagen des Textmasters bearbeiten</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sz="half" idx="1"/>
          </p:nvPr>
        </p:nvSpPr>
        <p:spPr bwMode="auto">
          <a:xfrm>
            <a:off x="838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Inhaltsplatzhalter 3"/>
          <p:cNvSpPr>
            <a:spLocks noGrp="1"/>
          </p:cNvSpPr>
          <p:nvPr>
            <p:ph sz="half" idx="2"/>
          </p:nvPr>
        </p:nvSpPr>
        <p:spPr bwMode="auto">
          <a:xfrm>
            <a:off x="6172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365125"/>
            <a:ext cx="10515600" cy="1325563"/>
          </a:xfrm>
        </p:spPr>
        <p:txBody>
          <a:bodyPr/>
          <a:lstStyle/>
          <a:p>
            <a:pPr>
              <a:defRPr/>
            </a:pPr>
            <a:r>
              <a:rPr lang="de-DE"/>
              <a:t>Titelmasterformat durch Klicken bearbeiten</a:t>
            </a:r>
            <a:endParaRPr/>
          </a:p>
        </p:txBody>
      </p:sp>
      <p:sp>
        <p:nvSpPr>
          <p:cNvPr id="3" name="Textplatzhalt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4" name="Inhaltsplatzhalter 3"/>
          <p:cNvSpPr>
            <a:spLocks noGrp="1"/>
          </p:cNvSpPr>
          <p:nvPr>
            <p:ph sz="half" idx="2"/>
          </p:nvPr>
        </p:nvSpPr>
        <p:spPr bwMode="auto">
          <a:xfrm>
            <a:off x="839788" y="2505074"/>
            <a:ext cx="5157787"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6" name="Inhaltsplatzhalter 5"/>
          <p:cNvSpPr>
            <a:spLocks noGrp="1"/>
          </p:cNvSpPr>
          <p:nvPr>
            <p:ph sz="quarter" idx="4"/>
          </p:nvPr>
        </p:nvSpPr>
        <p:spPr bwMode="auto">
          <a:xfrm>
            <a:off x="6172200" y="2505074"/>
            <a:ext cx="5183188"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Datumsplatzhalter 6"/>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8" name="Fußzeilenplatzhalter 7"/>
          <p:cNvSpPr>
            <a:spLocks noGrp="1"/>
          </p:cNvSpPr>
          <p:nvPr>
            <p:ph type="ftr" sz="quarter" idx="11"/>
          </p:nvPr>
        </p:nvSpPr>
        <p:spPr bwMode="auto"/>
        <p:txBody>
          <a:bodyPr/>
          <a:lstStyle/>
          <a:p>
            <a:pPr>
              <a:defRPr/>
            </a:pPr>
            <a:endParaRPr lang="de-DE"/>
          </a:p>
        </p:txBody>
      </p:sp>
      <p:sp>
        <p:nvSpPr>
          <p:cNvPr id="9" name="Foliennummernplatzhalter 8"/>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Datumsplatzhalter 2"/>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3" name="Fußzeilenplatzhalter 2"/>
          <p:cNvSpPr>
            <a:spLocks noGrp="1"/>
          </p:cNvSpPr>
          <p:nvPr>
            <p:ph type="ftr" sz="quarter" idx="11"/>
          </p:nvPr>
        </p:nvSpPr>
        <p:spPr bwMode="auto"/>
        <p:txBody>
          <a:bodyPr/>
          <a:lstStyle/>
          <a:p>
            <a:pPr>
              <a:defRPr/>
            </a:pPr>
            <a:endParaRPr lang="de-DE"/>
          </a:p>
        </p:txBody>
      </p:sp>
      <p:sp>
        <p:nvSpPr>
          <p:cNvPr id="4" name="Foliennummernplatzhalter 3"/>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a:p>
        </p:txBody>
      </p:sp>
      <p:sp>
        <p:nvSpPr>
          <p:cNvPr id="3" name="Inhaltsplatzhalt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a:p>
        </p:txBody>
      </p:sp>
      <p:sp>
        <p:nvSpPr>
          <p:cNvPr id="3" name="Bildplatzhalt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27.05.2025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lum/>
          </a:blip>
          <a:stretch/>
        </a:blipFill>
        <a:effectLst/>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Titelmasterformat durch Klicken bearbeiten</a:t>
            </a:r>
            <a:endParaRPr/>
          </a:p>
        </p:txBody>
      </p:sp>
      <p:sp>
        <p:nvSpPr>
          <p:cNvPr id="3" name="Textplatzhalt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DB60370-896D-43DE-8621-3B53C70655A4}" type="datetimeFigureOut">
              <a:rPr lang="de-DE"/>
              <a:t>27.05.2025</a:t>
            </a:fld>
            <a:endParaRPr lang="de-DE"/>
          </a:p>
        </p:txBody>
      </p:sp>
      <p:sp>
        <p:nvSpPr>
          <p:cNvPr id="5" name="Fußzeilenplatzhalt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26671C-AB9B-4B6D-8BB6-90FC6EF259D2}" type="slidenum">
              <a:rPr lang="de-DE"/>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hesse.org/green-chemistry/experiments-optimized-by-green-chemistry-idea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hyperlink" Target="https://www.tiktok.com/@kemianluokkagadoli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tart.luma.fi/en/materials/the-best-of-start-2022/"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07/s10956-006-9027-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start.luma.fi/wp-content/uploads/2020/04/moldy-books-project-diary-1.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hyperlink" Target="https://youtu.be/TuFlIoRX0XI?feature=shar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youtu.be/q2c3yLgyY0g?feature=shared" TargetMode="External"/><Relationship Id="rId5" Type="http://schemas.openxmlformats.org/officeDocument/2006/relationships/hyperlink" Target="https://sites.google.com/view/ilmastolaskuri/diary?authuser=0" TargetMode="Externa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hyperlink" Target="https://www.helsinki.fi/en/research-stations/hyytiala-forest-statio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smear.avaa.csc.fi/" TargetMode="External"/><Relationship Id="rId4" Type="http://schemas.openxmlformats.org/officeDocument/2006/relationships/hyperlink" Target="https://www.helsinki.fi/en/research-stations/hyytiala-forest-field-station/research/station-for-measuring-ecosystem-atmospere-relations-smea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smear.avaa.csc.fi/" TargetMode="External"/><Relationship Id="rId5" Type="http://schemas.openxmlformats.org/officeDocument/2006/relationships/hyperlink" Target="https://opendata.cern.ch/" TargetMode="External"/><Relationship Id="rId4" Type="http://schemas.openxmlformats.org/officeDocument/2006/relationships/hyperlink" Target="https://opendata-education.github.io/Mallipohjat/harjoitukset/Aerosolit.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miro.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teachingcommons.stanford.edu/resources/learning/learning-activities/project-based-learning" TargetMode="External"/><Relationship Id="rId3" Type="http://schemas.openxmlformats.org/officeDocument/2006/relationships/hyperlink" Target="https://doi.org/10.31129/LUMAT.9.1.1392" TargetMode="External"/><Relationship Id="rId7" Type="http://schemas.openxmlformats.org/officeDocument/2006/relationships/hyperlink" Target="https://start.luma.fi/en/materials/" TargetMode="External"/><Relationship Id="rId2" Type="http://schemas.openxmlformats.org/officeDocument/2006/relationships/hyperlink" Target="https://doi.org/10.1007/s10956-006-9027-1" TargetMode="External"/><Relationship Id="rId1" Type="http://schemas.openxmlformats.org/officeDocument/2006/relationships/slideLayout" Target="../slideLayouts/slideLayout4.xml"/><Relationship Id="rId6" Type="http://schemas.openxmlformats.org/officeDocument/2006/relationships/hyperlink" Target="https://start.luma.fi/en/" TargetMode="External"/><Relationship Id="rId5" Type="http://schemas.openxmlformats.org/officeDocument/2006/relationships/hyperlink" Target="https://www.pblworks.org/what-is-pbl" TargetMode="External"/><Relationship Id="rId10" Type="http://schemas.openxmlformats.org/officeDocument/2006/relationships/hyperlink" Target="https://er.educause.edu/articles/2015/1/using-design-thinking-in-higher-education" TargetMode="External"/><Relationship Id="rId4" Type="http://schemas.openxmlformats.org/officeDocument/2006/relationships/hyperlink" Target="https://doi.org/10.1007/978-94-6300-175-5_18" TargetMode="External"/><Relationship Id="rId9" Type="http://schemas.openxmlformats.org/officeDocument/2006/relationships/hyperlink" Target="https://www.edutopia.org/blog/pbl-through-a-makers-lens-patrick-wat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07/s10956-006-9027-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miro.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iktok.com/@kemianluokkagadol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s://www.helsinki.fi/en/science-education-and-academic-outreach/teachers/opintokaynnit-ja-lainattavat-tarvikkeet/chemistrylab-gadolin"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2662572"/>
            <a:ext cx="9144000" cy="2387600"/>
          </a:xfrm>
        </p:spPr>
        <p:txBody>
          <a:bodyPr vertOverflow="overflow" horzOverflow="clip" vert="horz" wrap="square" lIns="91440" tIns="45720" rIns="91440" bIns="45720" numCol="1" spcCol="0" rtlCol="0" fromWordArt="0" anchor="b" anchorCtr="0" forceAA="0" compatLnSpc="0">
            <a:normAutofit fontScale="90000"/>
          </a:bodyPr>
          <a:lstStyle/>
          <a:p>
            <a:pPr>
              <a:defRPr/>
            </a:pPr>
            <a:r>
              <a:rPr lang="en-US" b="1">
                <a:solidFill>
                  <a:srgbClr val="025952"/>
                </a:solidFill>
                <a:latin typeface="+mn-lt"/>
              </a:rPr>
              <a:t>Project-based learning and innovative structures for ESD with informal and non-formal partners</a:t>
            </a:r>
            <a:endParaRPr lang="de-DE" b="1">
              <a:solidFill>
                <a:srgbClr val="025952"/>
              </a:solidFill>
              <a:latin typeface="+mn-lt"/>
            </a:endParaRPr>
          </a:p>
        </p:txBody>
      </p:sp>
      <p:sp>
        <p:nvSpPr>
          <p:cNvPr id="3" name="Untertitel 2"/>
          <p:cNvSpPr>
            <a:spLocks noGrp="1"/>
          </p:cNvSpPr>
          <p:nvPr>
            <p:ph type="subTitle" idx="1"/>
          </p:nvPr>
        </p:nvSpPr>
        <p:spPr bwMode="auto">
          <a:xfrm>
            <a:off x="1524000" y="5050172"/>
            <a:ext cx="9144000" cy="618688"/>
          </a:xfrm>
        </p:spPr>
        <p:txBody>
          <a:bodyPr/>
          <a:lstStyle/>
          <a:p>
            <a:pPr>
              <a:defRPr/>
            </a:pPr>
            <a:r>
              <a:rPr lang="en-US">
                <a:solidFill>
                  <a:srgbClr val="025952"/>
                </a:solidFill>
              </a:rPr>
              <a:t>“Makers of the future: creating sustainability together”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4" name="Google Shape;314;p39"/>
          <p:cNvSpPr txBox="1">
            <a:spLocks noGrp="1"/>
          </p:cNvSpPr>
          <p:nvPr>
            <p:ph type="title"/>
          </p:nvPr>
        </p:nvSpPr>
        <p:spPr bwMode="auto">
          <a:xfrm>
            <a:off x="457200" y="561860"/>
            <a:ext cx="11367370" cy="1325563"/>
          </a:xfrm>
          <a:prstGeom prst="rect">
            <a:avLst/>
          </a:prstGeom>
        </p:spPr>
        <p:txBody>
          <a:bodyPr spcFirstLastPara="1" vert="horz" wrap="square" lIns="121900" tIns="121900" rIns="121900" bIns="121900" rtlCol="0" anchor="t" anchorCtr="0">
            <a:noAutofit/>
          </a:bodyPr>
          <a:lstStyle/>
          <a:p>
            <a:pPr>
              <a:defRPr/>
            </a:pPr>
            <a:r>
              <a:rPr lang="en-US" sz="4000" b="1" dirty="0">
                <a:latin typeface="+mn-lt"/>
              </a:rPr>
              <a:t>Example 1. A nonformal learning environment: </a:t>
            </a:r>
            <a:br>
              <a:rPr lang="en-US" sz="4000" b="1" dirty="0">
                <a:latin typeface="+mn-lt"/>
              </a:rPr>
            </a:br>
            <a:r>
              <a:rPr lang="en-US" sz="4000" b="1" dirty="0">
                <a:latin typeface="+mn-lt"/>
              </a:rPr>
              <a:t>study visit to </a:t>
            </a:r>
            <a:r>
              <a:rPr lang="en-US" sz="4000" b="1" dirty="0" err="1">
                <a:latin typeface="+mn-lt"/>
              </a:rPr>
              <a:t>LUMALab</a:t>
            </a:r>
            <a:r>
              <a:rPr lang="en-US" sz="4000" b="1" dirty="0">
                <a:latin typeface="+mn-lt"/>
              </a:rPr>
              <a:t> Gadolin</a:t>
            </a:r>
            <a:endParaRPr sz="4000" dirty="0">
              <a:solidFill>
                <a:srgbClr val="008299"/>
              </a:solidFill>
            </a:endParaRPr>
          </a:p>
        </p:txBody>
      </p:sp>
      <p:sp>
        <p:nvSpPr>
          <p:cNvPr id="315" name="Google Shape;315;p39"/>
          <p:cNvSpPr txBox="1">
            <a:spLocks noGrp="1"/>
          </p:cNvSpPr>
          <p:nvPr>
            <p:ph sz="half" idx="1"/>
          </p:nvPr>
        </p:nvSpPr>
        <p:spPr bwMode="auto">
          <a:xfrm>
            <a:off x="457201" y="1844825"/>
            <a:ext cx="7943056" cy="4332138"/>
          </a:xfrm>
          <a:prstGeom prst="rect">
            <a:avLst/>
          </a:prstGeom>
        </p:spPr>
        <p:txBody>
          <a:bodyPr spcFirstLastPara="1" vert="horz" wrap="square" lIns="121900" tIns="121900" rIns="121900" bIns="121900" rtlCol="0" anchor="t" anchorCtr="0">
            <a:noAutofit/>
          </a:bodyPr>
          <a:lstStyle/>
          <a:p>
            <a:pPr marL="0" indent="0">
              <a:buSzPts val="1500"/>
              <a:buNone/>
              <a:defRPr/>
            </a:pPr>
            <a:r>
              <a:rPr lang="fi" sz="2400" b="1" dirty="0"/>
              <a:t>Before the study visit</a:t>
            </a:r>
            <a:endParaRPr dirty="0"/>
          </a:p>
          <a:p>
            <a:pPr>
              <a:buSzPts val="1500"/>
              <a:defRPr/>
            </a:pPr>
            <a:r>
              <a:rPr lang="fi" sz="2000" dirty="0"/>
              <a:t>The teacher books the visit online</a:t>
            </a:r>
            <a:endParaRPr dirty="0"/>
          </a:p>
          <a:p>
            <a:pPr>
              <a:buSzPts val="1500"/>
              <a:defRPr/>
            </a:pPr>
            <a:r>
              <a:rPr lang="en-US" sz="2000" dirty="0"/>
              <a:t>The topics of the study visits are planned to support the educational goals of the group (link to curriculum)</a:t>
            </a:r>
            <a:endParaRPr dirty="0"/>
          </a:p>
          <a:p>
            <a:pPr>
              <a:buSzPts val="1500"/>
              <a:defRPr/>
            </a:pPr>
            <a:r>
              <a:rPr lang="en-US" sz="2000" dirty="0"/>
              <a:t>The students make preliminary tasks in class</a:t>
            </a:r>
            <a:endParaRPr lang="fi-FI" sz="2400" dirty="0"/>
          </a:p>
          <a:p>
            <a:pPr marL="0" indent="0">
              <a:buNone/>
              <a:defRPr/>
            </a:pPr>
            <a:r>
              <a:rPr lang="en-US" sz="2400" b="1" dirty="0"/>
              <a:t>At the study visit (could also be an online visit)</a:t>
            </a:r>
            <a:endParaRPr dirty="0"/>
          </a:p>
          <a:p>
            <a:pPr>
              <a:buSzPts val="1500"/>
              <a:defRPr/>
            </a:pPr>
            <a:r>
              <a:rPr lang="fi" sz="2000" dirty="0"/>
              <a:t>Contextual, Inquiry-based, and hands-on learning</a:t>
            </a:r>
            <a:endParaRPr dirty="0"/>
          </a:p>
          <a:p>
            <a:pPr>
              <a:buSzPts val="1500"/>
              <a:defRPr/>
            </a:pPr>
            <a:r>
              <a:rPr lang="en-US" sz="2000" dirty="0"/>
              <a:t>The visits are supervised by university students (future chemistry teachers or future chemists) </a:t>
            </a:r>
            <a:endParaRPr dirty="0"/>
          </a:p>
          <a:p>
            <a:pPr marL="0" indent="0">
              <a:buNone/>
              <a:defRPr/>
            </a:pPr>
            <a:r>
              <a:rPr lang="en-US" sz="2400" b="1" dirty="0"/>
              <a:t>After the study visit </a:t>
            </a:r>
            <a:endParaRPr dirty="0"/>
          </a:p>
          <a:p>
            <a:pPr>
              <a:buSzPts val="1500"/>
              <a:defRPr/>
            </a:pPr>
            <a:r>
              <a:rPr lang="fi" sz="2000" dirty="0"/>
              <a:t>Revision tasks for students to reflect on learned</a:t>
            </a:r>
            <a:endParaRPr lang="en-US" sz="2000" dirty="0"/>
          </a:p>
          <a:p>
            <a:pPr>
              <a:buSzPts val="1500"/>
              <a:defRPr/>
            </a:pPr>
            <a:r>
              <a:rPr lang="en-US" sz="2000" dirty="0"/>
              <a:t>Feedback from the visit</a:t>
            </a:r>
            <a:endParaRPr lang="fi" sz="2000" dirty="0"/>
          </a:p>
        </p:txBody>
      </p:sp>
      <p:sp>
        <p:nvSpPr>
          <p:cNvPr id="5" name="Content Placeholder 4"/>
          <p:cNvSpPr>
            <a:spLocks noGrp="1"/>
          </p:cNvSpPr>
          <p:nvPr>
            <p:ph sz="half" idx="2"/>
          </p:nvPr>
        </p:nvSpPr>
        <p:spPr bwMode="auto">
          <a:xfrm>
            <a:off x="9043271" y="2462722"/>
            <a:ext cx="2781299" cy="3096344"/>
          </a:xfrm>
          <a:prstGeom prst="rect">
            <a:avLst/>
          </a:prstGeom>
          <a:solidFill>
            <a:schemeClr val="accent4">
              <a:lumMod val="20000"/>
              <a:lumOff val="80000"/>
            </a:schemeClr>
          </a:solidFill>
        </p:spPr>
        <p:txBody>
          <a:bodyPr anchor="ctr">
            <a:normAutofit/>
          </a:bodyPr>
          <a:lstStyle/>
          <a:p>
            <a:pPr marL="0" lvl="0" indent="0" algn="l">
              <a:spcBef>
                <a:spcPts val="0"/>
              </a:spcBef>
              <a:spcAft>
                <a:spcPts val="0"/>
              </a:spcAft>
              <a:buNone/>
              <a:defRPr/>
            </a:pPr>
            <a:r>
              <a:rPr lang="en-US" sz="2000" b="1" dirty="0"/>
              <a:t>Examples of laboratory works that can be done during a visit: </a:t>
            </a:r>
            <a:br>
              <a:rPr lang="en-US" sz="2000" b="1" dirty="0"/>
            </a:br>
            <a:endParaRPr sz="2000" dirty="0"/>
          </a:p>
          <a:p>
            <a:pPr marL="0" lvl="0" indent="0" algn="l">
              <a:spcBef>
                <a:spcPts val="0"/>
              </a:spcBef>
              <a:spcAft>
                <a:spcPts val="0"/>
              </a:spcAft>
              <a:buNone/>
              <a:defRPr/>
            </a:pPr>
            <a:r>
              <a:rPr lang="en-US" sz="2000" u="sng" dirty="0">
                <a:latin typeface="+mn-lt"/>
                <a:hlinkClick r:id="rId2" tooltip="https://chesse.org/green-chemistry/experiments-optimized-by-green-chemistry-ideas/"/>
              </a:rPr>
              <a:t>Experiments Optimized by Green Chemistry Ideas – Chemical Safety in Science Education (chesse.org)</a:t>
            </a:r>
            <a:endParaRPr lang="en-US" sz="2000" dirty="0">
              <a:latin typeface="+mn-lt"/>
            </a:endParaRPr>
          </a:p>
          <a:p>
            <a:pPr marL="0" indent="0">
              <a:buNone/>
              <a:defRPr/>
            </a:pPr>
            <a:endParaRPr lang="fi-FI" sz="2000" dirty="0"/>
          </a:p>
        </p:txBody>
      </p:sp>
      <p:pic>
        <p:nvPicPr>
          <p:cNvPr id="6" name="Picture 8" descr="Icon&#10;&#10;Description automatically generated"/>
          <p:cNvPicPr>
            <a:picLocks noChangeAspect="1"/>
          </p:cNvPicPr>
          <p:nvPr/>
        </p:nvPicPr>
        <p:blipFill>
          <a:blip r:embed="rId3"/>
          <a:stretch/>
        </p:blipFill>
        <p:spPr bwMode="auto">
          <a:xfrm>
            <a:off x="7414486" y="5721745"/>
            <a:ext cx="1118000" cy="111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2" name="Google Shape;322;p40"/>
          <p:cNvSpPr txBox="1">
            <a:spLocks noGrp="1"/>
          </p:cNvSpPr>
          <p:nvPr>
            <p:ph type="title"/>
          </p:nvPr>
        </p:nvSpPr>
        <p:spPr bwMode="auto">
          <a:xfrm>
            <a:off x="415599" y="593367"/>
            <a:ext cx="11170975" cy="763600"/>
          </a:xfrm>
          <a:prstGeom prst="rect">
            <a:avLst/>
          </a:prstGeom>
        </p:spPr>
        <p:txBody>
          <a:bodyPr spcFirstLastPara="1" vert="horz" wrap="square" lIns="121900" tIns="121900" rIns="121900" bIns="121900" rtlCol="0" anchor="t" anchorCtr="0">
            <a:noAutofit/>
          </a:bodyPr>
          <a:lstStyle/>
          <a:p>
            <a:pPr>
              <a:defRPr/>
            </a:pPr>
            <a:r>
              <a:rPr lang="fi" sz="4000" b="1" dirty="0">
                <a:latin typeface="+mn-lt"/>
              </a:rPr>
              <a:t>Example 2: Informal learning in Gadolin Tiktok </a:t>
            </a:r>
            <a:endParaRPr sz="4000" b="1" dirty="0">
              <a:latin typeface="+mn-lt"/>
            </a:endParaRPr>
          </a:p>
        </p:txBody>
      </p:sp>
      <p:sp>
        <p:nvSpPr>
          <p:cNvPr id="323" name="Google Shape;323;p40"/>
          <p:cNvSpPr txBox="1">
            <a:spLocks noGrp="1"/>
          </p:cNvSpPr>
          <p:nvPr>
            <p:ph type="body" idx="1"/>
          </p:nvPr>
        </p:nvSpPr>
        <p:spPr bwMode="auto">
          <a:xfrm>
            <a:off x="415599" y="1502229"/>
            <a:ext cx="5751936" cy="4996227"/>
          </a:xfrm>
          <a:prstGeom prst="rect">
            <a:avLst/>
          </a:prstGeom>
        </p:spPr>
        <p:txBody>
          <a:bodyPr spcFirstLastPara="1" vert="horz" wrap="square" lIns="121900" tIns="121900" rIns="121900" bIns="121900" rtlCol="0" anchor="t" anchorCtr="0">
            <a:noAutofit/>
          </a:bodyPr>
          <a:lstStyle/>
          <a:p>
            <a:pPr marL="11113" indent="0">
              <a:buSzPts val="1500"/>
              <a:buNone/>
              <a:defRPr/>
            </a:pPr>
            <a:r>
              <a:rPr lang="en-US" sz="2400" b="1" dirty="0"/>
              <a:t>Informal chemistry learning </a:t>
            </a:r>
            <a:endParaRPr dirty="0"/>
          </a:p>
          <a:p>
            <a:pPr marL="290415" indent="-342900">
              <a:lnSpc>
                <a:spcPct val="100000"/>
              </a:lnSpc>
              <a:spcBef>
                <a:spcPts val="500"/>
              </a:spcBef>
              <a:buSzPts val="1500"/>
              <a:defRPr/>
            </a:pPr>
            <a:r>
              <a:rPr lang="en-US" sz="2000" dirty="0"/>
              <a:t>Making chemistry interesting</a:t>
            </a:r>
            <a:endParaRPr dirty="0"/>
          </a:p>
          <a:p>
            <a:pPr marL="290415" indent="-342900">
              <a:lnSpc>
                <a:spcPct val="100000"/>
              </a:lnSpc>
              <a:spcBef>
                <a:spcPts val="500"/>
              </a:spcBef>
              <a:buSzPts val="1500"/>
              <a:defRPr/>
            </a:pPr>
            <a:r>
              <a:rPr lang="en-US" sz="2000" dirty="0"/>
              <a:t>Motivating youth towards science learning and careers</a:t>
            </a:r>
            <a:endParaRPr dirty="0"/>
          </a:p>
          <a:p>
            <a:pPr marL="290415" indent="-342900">
              <a:lnSpc>
                <a:spcPct val="100000"/>
              </a:lnSpc>
              <a:spcBef>
                <a:spcPts val="500"/>
              </a:spcBef>
              <a:buSzPts val="1500"/>
              <a:defRPr/>
            </a:pPr>
            <a:r>
              <a:rPr lang="en-US" sz="2000" dirty="0"/>
              <a:t>Supporting discussion with youth on science</a:t>
            </a:r>
            <a:br>
              <a:rPr lang="en-US" sz="2200" dirty="0"/>
            </a:br>
            <a:endParaRPr lang="en-US" sz="2200" dirty="0"/>
          </a:p>
          <a:p>
            <a:pPr marL="11113" indent="0">
              <a:lnSpc>
                <a:spcPct val="100000"/>
              </a:lnSpc>
              <a:spcBef>
                <a:spcPts val="500"/>
              </a:spcBef>
              <a:buSzPts val="1500"/>
              <a:buNone/>
              <a:defRPr/>
            </a:pPr>
            <a:r>
              <a:rPr lang="en-US" sz="2400" b="1" dirty="0"/>
              <a:t>Interest for teachers</a:t>
            </a:r>
            <a:endParaRPr dirty="0"/>
          </a:p>
          <a:p>
            <a:pPr marL="354013" indent="-342900">
              <a:lnSpc>
                <a:spcPct val="100000"/>
              </a:lnSpc>
              <a:spcBef>
                <a:spcPts val="500"/>
              </a:spcBef>
              <a:buSzPts val="1500"/>
              <a:defRPr/>
            </a:pPr>
            <a:r>
              <a:rPr lang="en-US" sz="2000" dirty="0"/>
              <a:t>Use as demonstrations </a:t>
            </a:r>
            <a:endParaRPr dirty="0"/>
          </a:p>
          <a:p>
            <a:pPr marL="354013" indent="-342900">
              <a:lnSpc>
                <a:spcPct val="100000"/>
              </a:lnSpc>
              <a:spcBef>
                <a:spcPts val="500"/>
              </a:spcBef>
              <a:buSzPts val="1500"/>
              <a:defRPr/>
            </a:pPr>
            <a:r>
              <a:rPr lang="en-US" sz="2000" dirty="0"/>
              <a:t>Teasers to support discussion and promote interest in learning</a:t>
            </a:r>
            <a:endParaRPr dirty="0"/>
          </a:p>
          <a:p>
            <a:pPr marL="354013" indent="-342900">
              <a:lnSpc>
                <a:spcPct val="100000"/>
              </a:lnSpc>
              <a:spcBef>
                <a:spcPts val="500"/>
              </a:spcBef>
              <a:buSzPts val="1500"/>
              <a:defRPr/>
            </a:pPr>
            <a:r>
              <a:rPr lang="en-US" sz="2000" dirty="0"/>
              <a:t>Interdisciplinary workshop supporting science learning and media literacy</a:t>
            </a:r>
            <a:endParaRPr dirty="0"/>
          </a:p>
        </p:txBody>
      </p:sp>
      <p:pic>
        <p:nvPicPr>
          <p:cNvPr id="2" name="Salakirjoitus">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p:blipFill>
        <p:spPr bwMode="auto">
          <a:xfrm>
            <a:off x="6701553" y="1356965"/>
            <a:ext cx="2612845" cy="4643783"/>
          </a:xfrm>
          <a:prstGeom prst="rect">
            <a:avLst/>
          </a:prstGeom>
        </p:spPr>
      </p:pic>
      <p:pic>
        <p:nvPicPr>
          <p:cNvPr id="4" name="STUK">
            <a:hlinkClick r:id="" action="ppaction://media"/>
            <a:extLs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p:blipFill>
        <p:spPr bwMode="auto">
          <a:xfrm>
            <a:off x="9446776" y="1356966"/>
            <a:ext cx="2612846" cy="4643784"/>
          </a:xfrm>
          <a:prstGeom prst="rect">
            <a:avLst/>
          </a:prstGeom>
        </p:spPr>
      </p:pic>
      <p:sp>
        <p:nvSpPr>
          <p:cNvPr id="3" name="TextBox 2"/>
          <p:cNvSpPr txBox="1"/>
          <p:nvPr/>
        </p:nvSpPr>
        <p:spPr bwMode="auto">
          <a:xfrm>
            <a:off x="6271596" y="6130766"/>
            <a:ext cx="2346624" cy="738664"/>
          </a:xfrm>
          <a:prstGeom prst="rect">
            <a:avLst/>
          </a:prstGeom>
          <a:noFill/>
        </p:spPr>
        <p:txBody>
          <a:bodyPr wrap="square" rtlCol="0">
            <a:spAutoFit/>
          </a:bodyPr>
          <a:lstStyle/>
          <a:p>
            <a:pPr>
              <a:defRPr/>
            </a:pPr>
            <a:r>
              <a:rPr lang="fi-FI" sz="1400" u="sng">
                <a:hlinkClick r:id="rId9" tooltip="https://www.tiktok.com/@kemianluokkagadolin"/>
              </a:rPr>
              <a:t>Kemianluokka Gadolin (@kemianluokkagadolin) | TikTok</a:t>
            </a:r>
            <a:endParaRPr lang="fi-FI" sz="1400"/>
          </a:p>
        </p:txBody>
      </p:sp>
      <p:pic>
        <p:nvPicPr>
          <p:cNvPr id="6" name="Picture 8" descr="Icon&#10;&#10;Description automatically generated"/>
          <p:cNvPicPr>
            <a:picLocks noChangeAspect="1"/>
          </p:cNvPicPr>
          <p:nvPr/>
        </p:nvPicPr>
        <p:blipFill>
          <a:blip r:embed="rId10"/>
          <a:stretch/>
        </p:blipFill>
        <p:spPr bwMode="auto">
          <a:xfrm>
            <a:off x="5361140" y="5784596"/>
            <a:ext cx="1073404" cy="1073404"/>
          </a:xfrm>
          <a:prstGeom prst="rect">
            <a:avLst/>
          </a:prstGeom>
        </p:spPr>
      </p:pic>
      <p:sp>
        <p:nvSpPr>
          <p:cNvPr id="5" name="TextBox 4">
            <a:extLst>
              <a:ext uri="{FF2B5EF4-FFF2-40B4-BE49-F238E27FC236}">
                <a16:creationId xmlns:a16="http://schemas.microsoft.com/office/drawing/2014/main" id="{F88862B6-11FA-F88C-99B2-C8BC57AD273C}"/>
              </a:ext>
            </a:extLst>
          </p:cNvPr>
          <p:cNvSpPr txBox="1"/>
          <p:nvPr/>
        </p:nvSpPr>
        <p:spPr bwMode="auto">
          <a:xfrm>
            <a:off x="415599" y="6321298"/>
            <a:ext cx="4841480" cy="307777"/>
          </a:xfrm>
          <a:prstGeom prst="rect">
            <a:avLst/>
          </a:prstGeom>
          <a:noFill/>
        </p:spPr>
        <p:txBody>
          <a:bodyPr wrap="square">
            <a:spAutoFit/>
          </a:bodyPr>
          <a:lstStyle/>
          <a:p>
            <a:pPr>
              <a:defRPr/>
            </a:pPr>
            <a:r>
              <a:rPr lang="fi-FI" sz="1400" b="0" i="0" dirty="0" err="1">
                <a:solidFill>
                  <a:srgbClr val="000000"/>
                </a:solidFill>
                <a:latin typeface="Arial"/>
              </a:rPr>
              <a:t>TikTok</a:t>
            </a:r>
            <a:r>
              <a:rPr lang="fi-FI" sz="1400" b="0" i="0" dirty="0">
                <a:solidFill>
                  <a:srgbClr val="000000"/>
                </a:solidFill>
                <a:latin typeface="Arial"/>
              </a:rPr>
              <a:t> </a:t>
            </a:r>
            <a:r>
              <a:rPr lang="fi-FI" sz="1400" b="0" i="0" dirty="0" err="1">
                <a:solidFill>
                  <a:srgbClr val="000000"/>
                </a:solidFill>
                <a:latin typeface="Arial"/>
              </a:rPr>
              <a:t>videos</a:t>
            </a:r>
            <a:r>
              <a:rPr lang="fi-FI" sz="1400" b="0" i="0" dirty="0">
                <a:solidFill>
                  <a:srgbClr val="000000"/>
                </a:solidFill>
                <a:latin typeface="Arial"/>
              </a:rPr>
              <a:t> </a:t>
            </a:r>
            <a:r>
              <a:rPr lang="fi-FI" sz="1400" b="0" i="0" dirty="0" err="1">
                <a:solidFill>
                  <a:srgbClr val="000000"/>
                </a:solidFill>
                <a:latin typeface="Arial"/>
              </a:rPr>
              <a:t>by</a:t>
            </a:r>
            <a:r>
              <a:rPr lang="fi-FI" sz="1400" b="0" i="0" dirty="0">
                <a:solidFill>
                  <a:srgbClr val="000000"/>
                </a:solidFill>
                <a:latin typeface="Arial"/>
              </a:rPr>
              <a:t> </a:t>
            </a:r>
            <a:r>
              <a:rPr lang="fi-FI" sz="1400" b="0" i="0" dirty="0" err="1">
                <a:solidFill>
                  <a:srgbClr val="000000"/>
                </a:solidFill>
                <a:latin typeface="Arial"/>
              </a:rPr>
              <a:t>LUMAlab</a:t>
            </a:r>
            <a:r>
              <a:rPr lang="fi-FI" sz="1400" b="0" i="0" dirty="0">
                <a:solidFill>
                  <a:srgbClr val="000000"/>
                </a:solidFill>
                <a:latin typeface="Arial"/>
              </a:rPr>
              <a:t> Gadolin, </a:t>
            </a:r>
            <a:r>
              <a:rPr lang="fi-FI" sz="1400" b="0" i="0" dirty="0" err="1">
                <a:solidFill>
                  <a:srgbClr val="000000"/>
                </a:solidFill>
                <a:latin typeface="Arial"/>
              </a:rPr>
              <a:t>University</a:t>
            </a:r>
            <a:r>
              <a:rPr lang="fi-FI" sz="1400" b="0" i="0" dirty="0">
                <a:solidFill>
                  <a:srgbClr val="000000"/>
                </a:solidFill>
                <a:latin typeface="Arial"/>
              </a:rPr>
              <a:t> of Helsinki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a:defRPr/>
            </a:pPr>
            <a:r>
              <a:rPr lang="de-DE" sz="4400" b="1">
                <a:solidFill>
                  <a:srgbClr val="025952"/>
                </a:solidFill>
                <a:latin typeface="+mn-lt"/>
              </a:rPr>
              <a:t>2. How to collaborate with non-formal and informal partners in ESD?</a:t>
            </a:r>
            <a:endParaRPr lang="fi-FI" b="1"/>
          </a:p>
        </p:txBody>
      </p:sp>
      <p:sp>
        <p:nvSpPr>
          <p:cNvPr id="3" name="Content Placeholder 2"/>
          <p:cNvSpPr>
            <a:spLocks noGrp="1"/>
          </p:cNvSpPr>
          <p:nvPr>
            <p:ph type="body" idx="1"/>
          </p:nvPr>
        </p:nvSpPr>
        <p:spPr bwMode="auto"/>
        <p:txBody>
          <a:bodyPr>
            <a:normAutofit/>
          </a:bodyPr>
          <a:lstStyle/>
          <a:p>
            <a:pPr algn="ctr">
              <a:defRPr/>
            </a:pPr>
            <a:r>
              <a:rPr lang="en-US" sz="2800">
                <a:solidFill>
                  <a:srgbClr val="025952"/>
                </a:solidFill>
              </a:rPr>
              <a:t>Introduction through an example </a:t>
            </a:r>
            <a:endParaRPr/>
          </a:p>
          <a:p>
            <a:pPr algn="ctr">
              <a:defRPr/>
            </a:pPr>
            <a:r>
              <a:rPr lang="en-US" sz="2800">
                <a:solidFill>
                  <a:srgbClr val="025952"/>
                </a:solidFill>
              </a:rPr>
              <a:t>Criteria for collaborating with non-/informal partners</a:t>
            </a:r>
            <a:endParaRPr/>
          </a:p>
          <a:p>
            <a:pPr algn="ctr">
              <a:defRPr/>
            </a:pPr>
            <a:endParaRPr lang="en-US" sz="2800">
              <a:solidFill>
                <a:srgbClr val="02595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98073" y="595584"/>
            <a:ext cx="10754139" cy="1325563"/>
          </a:xfrm>
        </p:spPr>
        <p:txBody>
          <a:bodyPr>
            <a:noAutofit/>
          </a:bodyPr>
          <a:lstStyle/>
          <a:p>
            <a:pPr>
              <a:defRPr/>
            </a:pPr>
            <a:r>
              <a:rPr lang="fi-FI" sz="4000" b="1" dirty="0">
                <a:latin typeface="+mn-lt"/>
              </a:rPr>
              <a:t>An </a:t>
            </a:r>
            <a:r>
              <a:rPr lang="fi-FI" sz="4000" b="1" dirty="0" err="1">
                <a:latin typeface="+mn-lt"/>
              </a:rPr>
              <a:t>example</a:t>
            </a:r>
            <a:r>
              <a:rPr lang="fi-FI" sz="4000" b="1" dirty="0">
                <a:latin typeface="+mn-lt"/>
              </a:rPr>
              <a:t> on </a:t>
            </a:r>
            <a:r>
              <a:rPr lang="fi-FI" sz="4000" b="1" dirty="0" err="1">
                <a:latin typeface="+mn-lt"/>
              </a:rPr>
              <a:t>the</a:t>
            </a:r>
            <a:r>
              <a:rPr lang="fi-FI" sz="4000" b="1" dirty="0">
                <a:latin typeface="+mn-lt"/>
              </a:rPr>
              <a:t> </a:t>
            </a:r>
            <a:r>
              <a:rPr lang="fi-FI" sz="4000" b="1" dirty="0" err="1">
                <a:latin typeface="+mn-lt"/>
              </a:rPr>
              <a:t>possibilities</a:t>
            </a:r>
            <a:r>
              <a:rPr lang="fi-FI" sz="4000" b="1" dirty="0">
                <a:latin typeface="+mn-lt"/>
              </a:rPr>
              <a:t> of non- / </a:t>
            </a:r>
            <a:r>
              <a:rPr lang="fi-FI" sz="4000" b="1" dirty="0" err="1">
                <a:latin typeface="+mn-lt"/>
              </a:rPr>
              <a:t>informal</a:t>
            </a:r>
            <a:r>
              <a:rPr lang="fi-FI" sz="4000" b="1" dirty="0">
                <a:latin typeface="+mn-lt"/>
              </a:rPr>
              <a:t> </a:t>
            </a:r>
            <a:r>
              <a:rPr lang="fi-FI" sz="4000" b="1" dirty="0" err="1">
                <a:latin typeface="+mn-lt"/>
              </a:rPr>
              <a:t>collaboration</a:t>
            </a:r>
            <a:r>
              <a:rPr lang="fi-FI" sz="4000" b="1" dirty="0">
                <a:latin typeface="+mn-lt"/>
              </a:rPr>
              <a:t> for </a:t>
            </a:r>
            <a:r>
              <a:rPr lang="fi-FI" sz="4000" b="1" dirty="0" err="1">
                <a:latin typeface="+mn-lt"/>
              </a:rPr>
              <a:t>schools</a:t>
            </a:r>
            <a:endParaRPr lang="fi-FI" b="1" dirty="0">
              <a:latin typeface="+mn-lt"/>
            </a:endParaRPr>
          </a:p>
        </p:txBody>
      </p:sp>
      <p:sp>
        <p:nvSpPr>
          <p:cNvPr id="5" name="Text Placeholder 4"/>
          <p:cNvSpPr>
            <a:spLocks noGrp="1"/>
          </p:cNvSpPr>
          <p:nvPr>
            <p:ph type="body" idx="1"/>
          </p:nvPr>
        </p:nvSpPr>
        <p:spPr bwMode="auto"/>
        <p:txBody>
          <a:bodyPr/>
          <a:lstStyle/>
          <a:p>
            <a:pPr>
              <a:defRPr/>
            </a:pPr>
            <a:r>
              <a:rPr lang="fi-FI" dirty="0"/>
              <a:t>Green </a:t>
            </a:r>
            <a:r>
              <a:rPr lang="fi-FI" dirty="0" err="1"/>
              <a:t>Space</a:t>
            </a:r>
            <a:r>
              <a:rPr lang="fi-FI" dirty="0"/>
              <a:t> </a:t>
            </a:r>
            <a:r>
              <a:rPr lang="fi-FI" dirty="0" err="1"/>
              <a:t>project</a:t>
            </a:r>
            <a:endParaRPr lang="fi-FI" dirty="0"/>
          </a:p>
        </p:txBody>
      </p:sp>
      <p:sp>
        <p:nvSpPr>
          <p:cNvPr id="3" name="Text Placeholder 2"/>
          <p:cNvSpPr>
            <a:spLocks noGrp="1"/>
          </p:cNvSpPr>
          <p:nvPr>
            <p:ph sz="half" idx="2"/>
          </p:nvPr>
        </p:nvSpPr>
        <p:spPr bwMode="auto">
          <a:xfrm>
            <a:off x="839788" y="2505074"/>
            <a:ext cx="7056412" cy="4236294"/>
          </a:xfrm>
          <a:prstGeom prst="rect">
            <a:avLst/>
          </a:prstGeom>
          <a:solidFill>
            <a:schemeClr val="bg1"/>
          </a:solidFill>
        </p:spPr>
        <p:txBody>
          <a:bodyPr>
            <a:noAutofit/>
          </a:bodyPr>
          <a:lstStyle/>
          <a:p>
            <a:pPr marL="228600" indent="0" algn="l">
              <a:buNone/>
              <a:defRPr/>
            </a:pPr>
            <a:r>
              <a:rPr lang="en-US" sz="1800" b="1" i="1" dirty="0"/>
              <a:t>Name of the learning community: </a:t>
            </a:r>
            <a:br>
              <a:rPr lang="en-US" sz="1800" b="1" i="1" dirty="0"/>
            </a:br>
            <a:r>
              <a:rPr lang="en-US" sz="1800" b="0" i="0" dirty="0" err="1"/>
              <a:t>Veikkolan</a:t>
            </a:r>
            <a:r>
              <a:rPr lang="en-US" sz="1800" b="0" i="0" dirty="0"/>
              <a:t> </a:t>
            </a:r>
            <a:r>
              <a:rPr lang="en-US" sz="1800" b="0" i="0" dirty="0" err="1"/>
              <a:t>yhtenäiskoulu</a:t>
            </a:r>
            <a:r>
              <a:rPr lang="en-US" sz="1800" b="0" i="0" dirty="0"/>
              <a:t>, Finland (High school)</a:t>
            </a:r>
            <a:br>
              <a:rPr lang="en-US" sz="1800" b="0" i="0" dirty="0"/>
            </a:br>
            <a:r>
              <a:rPr lang="en-US" sz="1800" b="1" i="1" dirty="0"/>
              <a:t>School level: </a:t>
            </a:r>
            <a:br>
              <a:rPr lang="en-US" sz="1800" b="1" i="1" dirty="0"/>
            </a:br>
            <a:r>
              <a:rPr lang="en-US" sz="1800" i="1" dirty="0"/>
              <a:t>Elementary</a:t>
            </a:r>
            <a:r>
              <a:rPr lang="en-US" sz="1800" b="0" i="1" dirty="0"/>
              <a:t> and lower-secondary school</a:t>
            </a:r>
            <a:br>
              <a:rPr lang="en-US" sz="1800" b="0" i="1" dirty="0"/>
            </a:br>
            <a:r>
              <a:rPr lang="en-US" sz="1800" b="1" i="1" dirty="0"/>
              <a:t>Incorporated subjects: </a:t>
            </a:r>
            <a:r>
              <a:rPr lang="en-US" sz="1800" b="0" dirty="0"/>
              <a:t>Mathematics, </a:t>
            </a:r>
            <a:r>
              <a:rPr lang="en-US" sz="1800" dirty="0"/>
              <a:t>Handicrafts</a:t>
            </a:r>
            <a:r>
              <a:rPr lang="en-US" sz="1800" b="0" dirty="0"/>
              <a:t>, Programming, Biology, English </a:t>
            </a:r>
            <a:br>
              <a:rPr lang="en-US" sz="1800" b="0" dirty="0"/>
            </a:br>
            <a:endParaRPr lang="en-US" sz="1800" i="1" dirty="0"/>
          </a:p>
          <a:p>
            <a:pPr marL="228600" indent="0" algn="l">
              <a:buNone/>
              <a:defRPr/>
            </a:pPr>
            <a:r>
              <a:rPr lang="en-US" sz="1800" b="1" i="0" dirty="0"/>
              <a:t>Briefly:</a:t>
            </a:r>
            <a:br>
              <a:rPr lang="en-US" sz="1800" b="1" i="0" dirty="0"/>
            </a:br>
            <a:r>
              <a:rPr lang="en-US" sz="1800" i="0" dirty="0"/>
              <a:t>The idea was to build an automated herb growing system to the school. The first task was to design a prototype for testing the idea and then build it.  The school has high know-how in handicrafts, so the students wanted to build a stylish one. Several partners, including companies, helped the work by providing materials. </a:t>
            </a:r>
            <a:br>
              <a:rPr lang="en-US" sz="1800" i="0" dirty="0"/>
            </a:br>
            <a:endParaRPr lang="en-US" sz="1800" i="0" dirty="0"/>
          </a:p>
          <a:p>
            <a:pPr indent="0">
              <a:buNone/>
              <a:defRPr/>
            </a:pPr>
            <a:r>
              <a:rPr lang="en-US" sz="1800" b="1" dirty="0">
                <a:hlinkClick r:id="rId3"/>
              </a:rPr>
              <a:t>Watch the project video in YouTube (The best of StarT 2022) </a:t>
            </a:r>
            <a:endParaRPr lang="fi-FI" sz="1800" b="1" dirty="0"/>
          </a:p>
          <a:p>
            <a:pPr marL="228600" indent="0" algn="l">
              <a:buNone/>
              <a:defRPr/>
            </a:pPr>
            <a:endParaRPr lang="en-US" sz="1800" b="1" dirty="0"/>
          </a:p>
        </p:txBody>
      </p:sp>
      <p:pic>
        <p:nvPicPr>
          <p:cNvPr id="12" name="Content Placeholder 11" descr="The herb growing system in the school during final stages of building. ">
            <a:extLst>
              <a:ext uri="{FF2B5EF4-FFF2-40B4-BE49-F238E27FC236}">
                <a16:creationId xmlns:a16="http://schemas.microsoft.com/office/drawing/2014/main" id="{15673592-937D-36AC-AAB8-2E80A2C84F89}"/>
              </a:ext>
            </a:extLst>
          </p:cNvPr>
          <p:cNvPicPr>
            <a:picLocks noGrp="1" noChangeAspect="1"/>
          </p:cNvPicPr>
          <p:nvPr>
            <p:ph sz="quarter" idx="4"/>
          </p:nvPr>
        </p:nvPicPr>
        <p:blipFill>
          <a:blip r:embed="rId4"/>
          <a:srcRect l="48182"/>
          <a:stretch/>
        </p:blipFill>
        <p:spPr>
          <a:xfrm>
            <a:off x="8280361" y="1681163"/>
            <a:ext cx="3481703" cy="3748132"/>
          </a:xfrm>
        </p:spPr>
      </p:pic>
      <p:sp>
        <p:nvSpPr>
          <p:cNvPr id="18" name="TextBox 17">
            <a:extLst>
              <a:ext uri="{FF2B5EF4-FFF2-40B4-BE49-F238E27FC236}">
                <a16:creationId xmlns:a16="http://schemas.microsoft.com/office/drawing/2014/main" id="{57F81C25-E6C9-C468-E4F9-AEFDD7A6FBF0}"/>
              </a:ext>
            </a:extLst>
          </p:cNvPr>
          <p:cNvSpPr txBox="1"/>
          <p:nvPr/>
        </p:nvSpPr>
        <p:spPr>
          <a:xfrm>
            <a:off x="8280361" y="5517232"/>
            <a:ext cx="3481704" cy="584775"/>
          </a:xfrm>
          <a:prstGeom prst="rect">
            <a:avLst/>
          </a:prstGeom>
          <a:noFill/>
        </p:spPr>
        <p:txBody>
          <a:bodyPr wrap="square">
            <a:spAutoFit/>
          </a:bodyPr>
          <a:lstStyle/>
          <a:p>
            <a:pPr>
              <a:defRPr/>
            </a:pPr>
            <a:r>
              <a:rPr lang="en-US" sz="1600" b="0" i="0" dirty="0">
                <a:solidFill>
                  <a:srgbClr val="000000"/>
                </a:solidFill>
              </a:rPr>
              <a:t>Picture: StarT LUMA </a:t>
            </a:r>
            <a:r>
              <a:rPr lang="en-US" sz="1600" b="0" i="0" dirty="0" err="1">
                <a:solidFill>
                  <a:srgbClr val="000000"/>
                </a:solidFill>
              </a:rPr>
              <a:t>programme</a:t>
            </a:r>
            <a:r>
              <a:rPr lang="en-US" sz="1600" b="0" i="0" dirty="0">
                <a:solidFill>
                  <a:srgbClr val="000000"/>
                </a:solidFill>
              </a:rPr>
              <a:t>, University of Helsinki</a:t>
            </a:r>
            <a:endParaRPr lang="en-US" sz="1600" dirty="0"/>
          </a:p>
        </p:txBody>
      </p:sp>
      <p:pic>
        <p:nvPicPr>
          <p:cNvPr id="4" name="Picture 3"/>
          <p:cNvPicPr>
            <a:picLocks noChangeAspect="1"/>
          </p:cNvPicPr>
          <p:nvPr/>
        </p:nvPicPr>
        <p:blipFill>
          <a:blip r:embed="rId5"/>
          <a:stretch/>
        </p:blipFill>
        <p:spPr bwMode="auto">
          <a:xfrm>
            <a:off x="11332129" y="83625"/>
            <a:ext cx="859871" cy="85987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87235" y="500062"/>
            <a:ext cx="10617530" cy="1325563"/>
          </a:xfrm>
        </p:spPr>
        <p:txBody>
          <a:bodyPr>
            <a:normAutofit/>
          </a:bodyPr>
          <a:lstStyle/>
          <a:p>
            <a:pPr algn="ctr">
              <a:defRPr/>
            </a:pPr>
            <a:r>
              <a:rPr lang="de-DE" sz="4000" b="1" dirty="0">
                <a:latin typeface="+mn-lt"/>
              </a:rPr>
              <a:t>A </a:t>
            </a:r>
            <a:r>
              <a:rPr lang="de-DE" sz="4000" b="1" dirty="0" err="1">
                <a:latin typeface="+mn-lt"/>
              </a:rPr>
              <a:t>checklist</a:t>
            </a:r>
            <a:r>
              <a:rPr lang="de-DE" sz="4000" b="1" dirty="0">
                <a:latin typeface="+mn-lt"/>
              </a:rPr>
              <a:t> for </a:t>
            </a:r>
            <a:r>
              <a:rPr lang="de-DE" sz="4000" b="1" dirty="0" err="1">
                <a:latin typeface="+mn-lt"/>
              </a:rPr>
              <a:t>planning</a:t>
            </a:r>
            <a:r>
              <a:rPr lang="de-DE" sz="4000" b="1" dirty="0">
                <a:latin typeface="+mn-lt"/>
              </a:rPr>
              <a:t> a </a:t>
            </a:r>
            <a:r>
              <a:rPr lang="de-DE" sz="4000" b="1" dirty="0" err="1">
                <a:latin typeface="+mn-lt"/>
              </a:rPr>
              <a:t>visit</a:t>
            </a:r>
            <a:r>
              <a:rPr lang="de-DE" sz="4000" b="1" dirty="0">
                <a:latin typeface="+mn-lt"/>
              </a:rPr>
              <a:t> to </a:t>
            </a:r>
            <a:br>
              <a:rPr lang="de-DE" sz="4000" b="1" dirty="0">
                <a:latin typeface="+mn-lt"/>
              </a:rPr>
            </a:br>
            <a:r>
              <a:rPr lang="de-DE" sz="4000" b="1" dirty="0">
                <a:latin typeface="+mn-lt"/>
              </a:rPr>
              <a:t>a non-formal </a:t>
            </a:r>
            <a:r>
              <a:rPr lang="de-DE" sz="4000" b="1" dirty="0" err="1">
                <a:latin typeface="+mn-lt"/>
              </a:rPr>
              <a:t>learning</a:t>
            </a:r>
            <a:r>
              <a:rPr lang="de-DE" sz="4000" b="1" dirty="0">
                <a:latin typeface="+mn-lt"/>
              </a:rPr>
              <a:t> </a:t>
            </a:r>
            <a:r>
              <a:rPr lang="de-DE" sz="4000" b="1" dirty="0" err="1">
                <a:latin typeface="+mn-lt"/>
              </a:rPr>
              <a:t>environment</a:t>
            </a:r>
            <a:endParaRPr lang="fi-FI" sz="4000" b="1" dirty="0">
              <a:latin typeface="+mn-lt"/>
            </a:endParaRPr>
          </a:p>
        </p:txBody>
      </p:sp>
      <p:sp>
        <p:nvSpPr>
          <p:cNvPr id="6" name="TextBox 5"/>
          <p:cNvSpPr txBox="1"/>
          <p:nvPr/>
        </p:nvSpPr>
        <p:spPr bwMode="auto">
          <a:xfrm>
            <a:off x="581891" y="6242586"/>
            <a:ext cx="8219421" cy="46166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en-US" sz="1200" b="0" i="0"/>
              <a:t>Eshach, H. (2007). Bridging In-school and Out-of-school Learning: Formal, Non-Formal, and Informal Education. </a:t>
            </a:r>
            <a:r>
              <a:rPr lang="en-US" sz="1200" b="0" i="1"/>
              <a:t>Journal of Science Education and Technology</a:t>
            </a:r>
            <a:r>
              <a:rPr lang="en-US" sz="1200" b="0" i="0"/>
              <a:t>, </a:t>
            </a:r>
            <a:r>
              <a:rPr lang="en-US" sz="1200" b="0" i="1"/>
              <a:t>16</a:t>
            </a:r>
            <a:r>
              <a:rPr lang="en-US" sz="1200" b="0" i="0"/>
              <a:t>(2), p. 174. </a:t>
            </a:r>
            <a:r>
              <a:rPr lang="en-US" sz="1200" b="0" i="0" u="sng" strike="noStrike">
                <a:solidFill>
                  <a:srgbClr val="0F6CBF"/>
                </a:solidFill>
                <a:hlinkClick r:id="rId2" tooltip="https://doi.org/10.1007/s10956-006-9027-1"/>
              </a:rPr>
              <a:t>https://doi.org/10.1007/s10956-006-9027-1</a:t>
            </a:r>
            <a:endParaRPr lang="en-US" sz="1200" b="0" i="0" u="none" strike="noStrike">
              <a:solidFill>
                <a:srgbClr val="0F6CBF"/>
              </a:solidFill>
            </a:endParaRPr>
          </a:p>
        </p:txBody>
      </p:sp>
      <p:sp>
        <p:nvSpPr>
          <p:cNvPr id="4" name="Content Placeholder 3"/>
          <p:cNvSpPr>
            <a:spLocks noGrp="1"/>
          </p:cNvSpPr>
          <p:nvPr>
            <p:ph idx="1"/>
          </p:nvPr>
        </p:nvSpPr>
        <p:spPr bwMode="auto">
          <a:xfrm>
            <a:off x="838200" y="1858436"/>
            <a:ext cx="10515600" cy="4351338"/>
          </a:xfrm>
        </p:spPr>
        <p:txBody>
          <a:bodyPr>
            <a:normAutofit fontScale="70000" lnSpcReduction="20000"/>
          </a:bodyPr>
          <a:lstStyle/>
          <a:p>
            <a:pPr marL="514350" indent="-514350">
              <a:buAutoNum type="arabicPeriod"/>
              <a:defRPr/>
            </a:pPr>
            <a:r>
              <a:rPr lang="en-US" dirty="0"/>
              <a:t>Clearly define the </a:t>
            </a:r>
            <a:r>
              <a:rPr lang="en-US" b="1" dirty="0"/>
              <a:t>learning objectives </a:t>
            </a:r>
            <a:r>
              <a:rPr lang="en-US" dirty="0"/>
              <a:t>and outcomes </a:t>
            </a:r>
            <a:endParaRPr dirty="0"/>
          </a:p>
          <a:p>
            <a:pPr marL="514350" indent="-514350">
              <a:buAutoNum type="arabicPeriod"/>
              <a:defRPr/>
            </a:pPr>
            <a:r>
              <a:rPr lang="en-US" b="1" dirty="0"/>
              <a:t>Preparation</a:t>
            </a:r>
            <a:r>
              <a:rPr lang="en-US" dirty="0"/>
              <a:t>: Familiarize yourself with the organization / company and develop a  detailed plan and schedule for the visit, including specific activities or exhibits to explore.</a:t>
            </a:r>
            <a:endParaRPr dirty="0"/>
          </a:p>
          <a:p>
            <a:pPr marL="514350" indent="-514350">
              <a:buAutoNum type="arabicPeriod"/>
              <a:defRPr/>
            </a:pPr>
            <a:r>
              <a:rPr lang="en-US" dirty="0"/>
              <a:t>Conduct </a:t>
            </a:r>
            <a:r>
              <a:rPr lang="en-US" b="1" dirty="0"/>
              <a:t>pre-visit activities </a:t>
            </a:r>
            <a:r>
              <a:rPr lang="en-US" dirty="0"/>
              <a:t>in the classroom to introduce students to the topics or key concepts.</a:t>
            </a:r>
            <a:endParaRPr dirty="0"/>
          </a:p>
          <a:p>
            <a:pPr marL="514350" indent="-514350">
              <a:buAutoNum type="arabicPeriod"/>
              <a:defRPr/>
            </a:pPr>
            <a:r>
              <a:rPr lang="en-US" b="1" dirty="0"/>
              <a:t>Logistics</a:t>
            </a:r>
            <a:r>
              <a:rPr lang="en-US" dirty="0"/>
              <a:t>: Arrange transportation, permissions, and any necessary reservations or bookings for the visit. Ensure that you have a sufficient number of chaperones or volunteers to supervise and support students during the visit.</a:t>
            </a:r>
            <a:endParaRPr dirty="0"/>
          </a:p>
          <a:p>
            <a:pPr marL="514350" indent="-514350">
              <a:buAutoNum type="arabicPeriod"/>
              <a:defRPr/>
            </a:pPr>
            <a:r>
              <a:rPr lang="en-US" dirty="0"/>
              <a:t>Identify interactive exhibits or hands-on activities that </a:t>
            </a:r>
            <a:r>
              <a:rPr lang="en-US" b="1" dirty="0"/>
              <a:t>actively engage students </a:t>
            </a:r>
            <a:r>
              <a:rPr lang="en-US" dirty="0"/>
              <a:t>in the learning process during the visit. </a:t>
            </a:r>
            <a:endParaRPr dirty="0"/>
          </a:p>
          <a:p>
            <a:pPr marL="514350" indent="-514350">
              <a:buAutoNum type="arabicPeriod"/>
              <a:defRPr/>
            </a:pPr>
            <a:r>
              <a:rPr lang="en-US" b="1" dirty="0"/>
              <a:t>Differentiation: </a:t>
            </a:r>
            <a:r>
              <a:rPr lang="en-US" dirty="0"/>
              <a:t>Take into account the diverse learning styles, needs and abilities of your students. </a:t>
            </a:r>
            <a:endParaRPr dirty="0"/>
          </a:p>
          <a:p>
            <a:pPr marL="514350" indent="-514350">
              <a:buAutoNum type="arabicPeriod"/>
              <a:defRPr/>
            </a:pPr>
            <a:r>
              <a:rPr lang="en-US" dirty="0"/>
              <a:t>Plan post-visit activities to </a:t>
            </a:r>
            <a:r>
              <a:rPr lang="en-US" b="1" dirty="0"/>
              <a:t>facilitate reflection </a:t>
            </a:r>
            <a:r>
              <a:rPr lang="en-US" dirty="0"/>
              <a:t>on the experience to ensure connections to the curriculum.</a:t>
            </a:r>
            <a:endParaRPr dirty="0"/>
          </a:p>
          <a:p>
            <a:pPr marL="514350" indent="-514350">
              <a:buAutoNum type="arabicPeriod"/>
              <a:defRPr/>
            </a:pPr>
            <a:r>
              <a:rPr lang="en-US" dirty="0"/>
              <a:t>Identify appropriate methods to </a:t>
            </a:r>
            <a:r>
              <a:rPr lang="en-US" b="1" dirty="0"/>
              <a:t>assess student learning </a:t>
            </a:r>
            <a:r>
              <a:rPr lang="en-US" dirty="0"/>
              <a:t>during and after the visit.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500062"/>
            <a:ext cx="10515600" cy="1325563"/>
          </a:xfrm>
        </p:spPr>
        <p:txBody>
          <a:bodyPr>
            <a:normAutofit/>
          </a:bodyPr>
          <a:lstStyle/>
          <a:p>
            <a:pPr algn="ctr">
              <a:defRPr/>
            </a:pPr>
            <a:r>
              <a:rPr lang="fi-FI" sz="4000" b="1" dirty="0" err="1">
                <a:latin typeface="+mn-lt"/>
              </a:rPr>
              <a:t>What</a:t>
            </a:r>
            <a:r>
              <a:rPr lang="fi-FI" sz="4000" b="1" dirty="0">
                <a:latin typeface="+mn-lt"/>
              </a:rPr>
              <a:t> to </a:t>
            </a:r>
            <a:r>
              <a:rPr lang="fi-FI" sz="4000" b="1" dirty="0" err="1">
                <a:latin typeface="+mn-lt"/>
              </a:rPr>
              <a:t>consider</a:t>
            </a:r>
            <a:r>
              <a:rPr lang="fi-FI" sz="4000" b="1" dirty="0">
                <a:latin typeface="+mn-lt"/>
              </a:rPr>
              <a:t> </a:t>
            </a:r>
            <a:r>
              <a:rPr lang="fi-FI" sz="4000" b="1" dirty="0" err="1">
                <a:latin typeface="+mn-lt"/>
              </a:rPr>
              <a:t>when</a:t>
            </a:r>
            <a:r>
              <a:rPr lang="fi-FI" sz="4000" b="1" dirty="0">
                <a:latin typeface="+mn-lt"/>
              </a:rPr>
              <a:t> </a:t>
            </a:r>
            <a:r>
              <a:rPr lang="fi-FI" sz="4000" b="1" dirty="0" err="1">
                <a:latin typeface="+mn-lt"/>
              </a:rPr>
              <a:t>choosing</a:t>
            </a:r>
            <a:r>
              <a:rPr lang="fi-FI" sz="4000" b="1" dirty="0">
                <a:latin typeface="+mn-lt"/>
              </a:rPr>
              <a:t> a non-/</a:t>
            </a:r>
            <a:r>
              <a:rPr lang="fi-FI" sz="4000" b="1" dirty="0" err="1">
                <a:latin typeface="+mn-lt"/>
              </a:rPr>
              <a:t>informal</a:t>
            </a:r>
            <a:r>
              <a:rPr lang="fi-FI" sz="4000" b="1" dirty="0">
                <a:latin typeface="+mn-lt"/>
              </a:rPr>
              <a:t> </a:t>
            </a:r>
            <a:r>
              <a:rPr lang="fi-FI" sz="4000" b="1" dirty="0" err="1">
                <a:latin typeface="+mn-lt"/>
              </a:rPr>
              <a:t>collaboration</a:t>
            </a:r>
            <a:r>
              <a:rPr lang="fi-FI" sz="4000" b="1" dirty="0">
                <a:latin typeface="+mn-lt"/>
              </a:rPr>
              <a:t> </a:t>
            </a:r>
            <a:r>
              <a:rPr lang="fi-FI" sz="4000" b="1" dirty="0" err="1">
                <a:latin typeface="+mn-lt"/>
              </a:rPr>
              <a:t>partner</a:t>
            </a:r>
            <a:r>
              <a:rPr lang="fi-FI" sz="4000" b="1" dirty="0">
                <a:latin typeface="+mn-lt"/>
              </a:rPr>
              <a:t> for ESD</a:t>
            </a:r>
            <a:endParaRPr dirty="0"/>
          </a:p>
        </p:txBody>
      </p:sp>
      <p:sp>
        <p:nvSpPr>
          <p:cNvPr id="4" name="Content Placeholder 3"/>
          <p:cNvSpPr>
            <a:spLocks noGrp="1"/>
          </p:cNvSpPr>
          <p:nvPr>
            <p:ph idx="1"/>
          </p:nvPr>
        </p:nvSpPr>
        <p:spPr bwMode="auto">
          <a:xfrm>
            <a:off x="838200" y="2060848"/>
            <a:ext cx="10515600" cy="4188122"/>
          </a:xfrm>
        </p:spPr>
        <p:txBody>
          <a:bodyPr>
            <a:normAutofit lnSpcReduction="10000"/>
          </a:bodyPr>
          <a:lstStyle/>
          <a:p>
            <a:pPr>
              <a:defRPr/>
            </a:pPr>
            <a:r>
              <a:rPr lang="en-US" sz="2400" dirty="0"/>
              <a:t>Clearly </a:t>
            </a:r>
            <a:r>
              <a:rPr lang="en-US" sz="2400" b="1" dirty="0"/>
              <a:t>outline the objectives and outcomes </a:t>
            </a:r>
            <a:r>
              <a:rPr lang="en-US" sz="2400" dirty="0"/>
              <a:t>you aim to achieve through the collaboration, ensuring alignment with curriculum goals and principles of sustainable development.</a:t>
            </a:r>
            <a:endParaRPr dirty="0"/>
          </a:p>
          <a:p>
            <a:pPr>
              <a:defRPr/>
            </a:pPr>
            <a:r>
              <a:rPr lang="en-US" sz="2400" b="1" dirty="0"/>
              <a:t>Search and assess</a:t>
            </a:r>
            <a:r>
              <a:rPr lang="en-US" sz="2400" dirty="0"/>
              <a:t>: Check partners commitment to sustainability, relevant expertise, and resources to support educational initiatives. It is advisable to assess the partner's alignment with school's values and curriculum. </a:t>
            </a:r>
            <a:endParaRPr dirty="0"/>
          </a:p>
          <a:p>
            <a:pPr>
              <a:defRPr/>
            </a:pPr>
            <a:r>
              <a:rPr lang="en-US" sz="2400" b="1" dirty="0"/>
              <a:t>Consider the partners role. </a:t>
            </a:r>
            <a:r>
              <a:rPr lang="en-US" sz="2400" dirty="0"/>
              <a:t>For example, providing expertise and resources to support students learning, or engaging students in meaningful learning experiences, such as hands-on activities or a field trip, etc.  </a:t>
            </a:r>
            <a:endParaRPr dirty="0"/>
          </a:p>
          <a:p>
            <a:pPr>
              <a:defRPr/>
            </a:pPr>
            <a:r>
              <a:rPr lang="en-US" sz="2400" dirty="0"/>
              <a:t>Consider the potential </a:t>
            </a:r>
            <a:r>
              <a:rPr lang="en-US" sz="2400" b="1" dirty="0"/>
              <a:t>for long-term collaboration</a:t>
            </a:r>
            <a:r>
              <a:rPr lang="en-US" sz="2400" dirty="0"/>
              <a:t> and ongoing partnership. What are the contents of this collaboration, which make it relevant for you and also the collaboration partner for long-term.</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a:defRPr/>
            </a:pPr>
            <a:r>
              <a:rPr lang="de-DE" sz="4400" b="1">
                <a:solidFill>
                  <a:srgbClr val="025952"/>
                </a:solidFill>
                <a:latin typeface="+mn-lt"/>
              </a:rPr>
              <a:t>3. </a:t>
            </a:r>
            <a:r>
              <a:rPr lang="en-US" sz="4400" b="1">
                <a:solidFill>
                  <a:srgbClr val="025952"/>
                </a:solidFill>
                <a:latin typeface="+mn-lt"/>
              </a:rPr>
              <a:t>Examples of ESD with informal and nonformal partners</a:t>
            </a:r>
            <a:endParaRPr lang="fi-FI" b="1"/>
          </a:p>
        </p:txBody>
      </p:sp>
      <p:sp>
        <p:nvSpPr>
          <p:cNvPr id="3" name="Content Placeholder 2"/>
          <p:cNvSpPr>
            <a:spLocks noGrp="1"/>
          </p:cNvSpPr>
          <p:nvPr>
            <p:ph type="body" idx="1"/>
          </p:nvPr>
        </p:nvSpPr>
        <p:spPr bwMode="auto"/>
        <p:txBody>
          <a:bodyPr>
            <a:normAutofit fontScale="85000" lnSpcReduction="20000"/>
          </a:bodyPr>
          <a:lstStyle/>
          <a:p>
            <a:pPr algn="ctr">
              <a:defRPr/>
            </a:pPr>
            <a:r>
              <a:rPr lang="en-US" sz="2800">
                <a:solidFill>
                  <a:srgbClr val="025952"/>
                </a:solidFill>
              </a:rPr>
              <a:t>Example 1: two collaborative student projects (StarT LUMA programme)  </a:t>
            </a:r>
            <a:endParaRPr/>
          </a:p>
          <a:p>
            <a:pPr algn="ctr">
              <a:defRPr/>
            </a:pPr>
            <a:r>
              <a:rPr lang="en-US" sz="2800">
                <a:solidFill>
                  <a:srgbClr val="025952"/>
                </a:solidFill>
              </a:rPr>
              <a:t>Example 2: Hyytiälä Forest Station as an example of a study visit to a research station</a:t>
            </a:r>
            <a:endParaRPr/>
          </a:p>
          <a:p>
            <a:pPr algn="ctr">
              <a:defRPr/>
            </a:pPr>
            <a:r>
              <a:rPr lang="en-US" sz="2800">
                <a:solidFill>
                  <a:srgbClr val="FF0000"/>
                </a:solidFill>
              </a:rPr>
              <a:t>Please add here your local examples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a:spLocks noGrp="1"/>
          </p:cNvSpPr>
          <p:nvPr>
            <p:ph idx="1"/>
          </p:nvPr>
        </p:nvSpPr>
        <p:spPr bwMode="auto">
          <a:xfrm>
            <a:off x="792227" y="2132855"/>
            <a:ext cx="5735821" cy="4137413"/>
          </a:xfrm>
          <a:prstGeom prst="rect">
            <a:avLst/>
          </a:prstGeom>
          <a:solidFill>
            <a:schemeClr val="bg1"/>
          </a:solidFill>
        </p:spPr>
        <p:txBody>
          <a:bodyPr>
            <a:normAutofit fontScale="92500" lnSpcReduction="20000"/>
          </a:bodyPr>
          <a:lstStyle/>
          <a:p>
            <a:pPr marL="87313" indent="0" algn="l">
              <a:buNone/>
              <a:defRPr/>
            </a:pPr>
            <a:r>
              <a:rPr lang="en-US" sz="2000" b="1" i="1" dirty="0"/>
              <a:t>Name of the learning community: </a:t>
            </a:r>
            <a:br>
              <a:rPr lang="en-US" sz="2000" b="1" i="1" dirty="0"/>
            </a:br>
            <a:r>
              <a:rPr lang="en-US" sz="2000" dirty="0"/>
              <a:t>Yantian </a:t>
            </a:r>
            <a:r>
              <a:rPr lang="en-US" sz="2000" dirty="0" err="1"/>
              <a:t>Yunhai</a:t>
            </a:r>
            <a:r>
              <a:rPr lang="en-US" sz="2000" dirty="0"/>
              <a:t> School, China</a:t>
            </a:r>
            <a:endParaRPr dirty="0"/>
          </a:p>
          <a:p>
            <a:pPr marL="87313" indent="0" algn="l">
              <a:buNone/>
              <a:defRPr/>
            </a:pPr>
            <a:r>
              <a:rPr lang="en-US" sz="2000" b="1" i="1" dirty="0"/>
              <a:t>School level:</a:t>
            </a:r>
            <a:r>
              <a:rPr lang="en-US" sz="2000" b="0" i="1" dirty="0"/>
              <a:t> Primary school</a:t>
            </a:r>
            <a:endParaRPr dirty="0"/>
          </a:p>
          <a:p>
            <a:pPr marL="87313" indent="0" algn="l">
              <a:buNone/>
              <a:defRPr/>
            </a:pPr>
            <a:r>
              <a:rPr lang="en-US" sz="2000" b="1" i="1" dirty="0"/>
              <a:t>What subjects have been used in the project:</a:t>
            </a:r>
            <a:r>
              <a:rPr lang="en-US" sz="2000" b="0" i="1" dirty="0"/>
              <a:t> </a:t>
            </a:r>
            <a:r>
              <a:rPr lang="en-US" sz="2000" b="0" dirty="0"/>
              <a:t>comprehensive practice, biology, chemistry, physics, computer science and engineering, mathematics, </a:t>
            </a:r>
            <a:r>
              <a:rPr lang="en-US" sz="2000" b="0" dirty="0" err="1"/>
              <a:t>china</a:t>
            </a:r>
            <a:r>
              <a:rPr lang="en-US" sz="2000" b="0" dirty="0"/>
              <a:t>, art, geography and science.</a:t>
            </a:r>
            <a:endParaRPr dirty="0"/>
          </a:p>
          <a:p>
            <a:pPr marL="92075" indent="0" algn="l">
              <a:buNone/>
              <a:defRPr/>
            </a:pPr>
            <a:endParaRPr lang="en-US" sz="2000" b="0" dirty="0"/>
          </a:p>
          <a:p>
            <a:pPr marL="92075" indent="0" algn="l">
              <a:buNone/>
              <a:defRPr/>
            </a:pPr>
            <a:r>
              <a:rPr lang="en-US" sz="2000" b="1" dirty="0"/>
              <a:t>Briefly: </a:t>
            </a:r>
            <a:r>
              <a:rPr lang="en-US" sz="2000" b="0" dirty="0"/>
              <a:t>“One day when we went to the library, we came across a book in the corner, with a strong musty smell and some mildews at a closer look. Later, we learned from the librarian that many books in the library grew mildews.”</a:t>
            </a:r>
            <a:br>
              <a:rPr lang="en-US" sz="2000" b="0" dirty="0"/>
            </a:br>
            <a:endParaRPr lang="en-US" sz="2000" b="0" dirty="0"/>
          </a:p>
          <a:p>
            <a:pPr marL="92075" indent="0" algn="l">
              <a:buNone/>
              <a:defRPr/>
            </a:pPr>
            <a:r>
              <a:rPr lang="en-US" sz="2000" b="1" dirty="0"/>
              <a:t>Project diary:  </a:t>
            </a:r>
            <a:br>
              <a:rPr lang="en-US" sz="2000" b="1" dirty="0"/>
            </a:br>
            <a:r>
              <a:rPr lang="en-US" sz="2000" b="0" u="sng" dirty="0">
                <a:hlinkClick r:id="rId3" tooltip="https://start.luma.fi/wp-content/uploads/2020/04/moldy-books-project-diary-1.pdf"/>
              </a:rPr>
              <a:t>https://start.luma.fi/wp-content/uploads/2020/04/moldy-books-project-diary-1.pdf</a:t>
            </a:r>
            <a:endParaRPr lang="en-US" sz="2000" b="0" dirty="0"/>
          </a:p>
        </p:txBody>
      </p:sp>
      <p:sp>
        <p:nvSpPr>
          <p:cNvPr id="5" name="Title 1"/>
          <p:cNvSpPr txBox="1"/>
          <p:nvPr/>
        </p:nvSpPr>
        <p:spPr bwMode="auto">
          <a:xfrm>
            <a:off x="360029" y="587732"/>
            <a:ext cx="11425571" cy="1152128"/>
          </a:xfrm>
          <a:prstGeom prst="rect">
            <a:avLst/>
          </a:prstGeom>
        </p:spPr>
        <p:txBody>
          <a:bodyPr vert="horz" lIns="91440" tIns="45720" rIns="91440" bIns="45720" rtlCol="0" anchor="ctr">
            <a:noAutofit/>
          </a:bodyPr>
          <a:lstStyle>
            <a:lvl1pPr algn="l" defTabSz="914400">
              <a:lnSpc>
                <a:spcPct val="82000"/>
              </a:lnSpc>
              <a:spcBef>
                <a:spcPts val="0"/>
              </a:spcBef>
              <a:buNone/>
              <a:defRPr sz="4400">
                <a:solidFill>
                  <a:schemeClr val="tx1"/>
                </a:solidFill>
                <a:latin typeface="+mj-lt"/>
                <a:ea typeface="+mj-ea"/>
                <a:cs typeface="+mj-cs"/>
              </a:defRPr>
            </a:lvl1pPr>
          </a:lstStyle>
          <a:p>
            <a:pPr>
              <a:defRPr/>
            </a:pPr>
            <a:r>
              <a:rPr lang="fi-FI" sz="3600" b="1">
                <a:latin typeface="+mn-lt"/>
              </a:rPr>
              <a:t>1. PBL EXAMPLE A. Collaboration with local library</a:t>
            </a:r>
            <a:br>
              <a:rPr lang="fi-FI" sz="4000">
                <a:latin typeface="+mn-lt"/>
              </a:rPr>
            </a:br>
            <a:r>
              <a:rPr lang="en-US" sz="2800">
                <a:latin typeface="+mn-lt"/>
              </a:rPr>
              <a:t>An Action Plan to Save the Moldy Books in Yunhai School Library</a:t>
            </a:r>
            <a:endParaRPr lang="fi-FI" sz="4000">
              <a:latin typeface="+mn-lt"/>
            </a:endParaRPr>
          </a:p>
        </p:txBody>
      </p:sp>
      <p:sp>
        <p:nvSpPr>
          <p:cNvPr id="2" name="TextBox 1">
            <a:extLst>
              <a:ext uri="{FF2B5EF4-FFF2-40B4-BE49-F238E27FC236}">
                <a16:creationId xmlns:a16="http://schemas.microsoft.com/office/drawing/2014/main" id="{6F2E3B01-2B47-30FC-8D27-B2317CBA5FC0}"/>
              </a:ext>
            </a:extLst>
          </p:cNvPr>
          <p:cNvSpPr txBox="1"/>
          <p:nvPr/>
        </p:nvSpPr>
        <p:spPr>
          <a:xfrm>
            <a:off x="7627431" y="5232738"/>
            <a:ext cx="4536504" cy="646331"/>
          </a:xfrm>
          <a:prstGeom prst="rect">
            <a:avLst/>
          </a:prstGeom>
          <a:noFill/>
        </p:spPr>
        <p:txBody>
          <a:bodyPr wrap="square">
            <a:spAutoFit/>
          </a:bodyPr>
          <a:lstStyle/>
          <a:p>
            <a:r>
              <a:rPr lang="en-US" sz="1800" b="1" dirty="0"/>
              <a:t>Project video in </a:t>
            </a:r>
            <a:r>
              <a:rPr lang="en-US" b="1" dirty="0"/>
              <a:t>YouTube:</a:t>
            </a:r>
            <a:br>
              <a:rPr lang="en-US" b="1" dirty="0"/>
            </a:br>
            <a:r>
              <a:rPr lang="en-US" dirty="0">
                <a:hlinkClick r:id="rId4"/>
              </a:rPr>
              <a:t>https://youtu.be/TuFlIoRX0XI?feature=shared</a:t>
            </a:r>
            <a:r>
              <a:rPr lang="en-US" dirty="0"/>
              <a:t> </a:t>
            </a:r>
            <a:endParaRPr lang="fi-FI" dirty="0">
              <a:hlinkClick r:id="rId4"/>
            </a:endParaRPr>
          </a:p>
        </p:txBody>
      </p:sp>
      <p:pic>
        <p:nvPicPr>
          <p:cNvPr id="9" name="Content Placeholder 8" descr="StarT programme logo">
            <a:extLst>
              <a:ext uri="{FF2B5EF4-FFF2-40B4-BE49-F238E27FC236}">
                <a16:creationId xmlns:a16="http://schemas.microsoft.com/office/drawing/2014/main" id="{514D7262-1AFC-96D6-F5BD-330E54DA508F}"/>
              </a:ext>
            </a:extLst>
          </p:cNvPr>
          <p:cNvPicPr>
            <a:picLocks noGrp="1" noChangeAspect="1"/>
          </p:cNvPicPr>
          <p:nvPr>
            <p:ph idx="13"/>
          </p:nvPr>
        </p:nvPicPr>
        <p:blipFill>
          <a:blip r:embed="rId5"/>
          <a:stretch/>
        </p:blipFill>
        <p:spPr bwMode="auto">
          <a:xfrm>
            <a:off x="7968208" y="2004105"/>
            <a:ext cx="2964387" cy="29643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 name="Content Placeholder 13">
            <a:extLst>
              <a:ext uri="{FF2B5EF4-FFF2-40B4-BE49-F238E27FC236}">
                <a16:creationId xmlns:a16="http://schemas.microsoft.com/office/drawing/2014/main" id="{35987246-DFD8-9C08-386D-3670149E5054}"/>
              </a:ext>
              <a:ext uri="{C183D7F6-B498-43B3-948B-1728B52AA6E4}">
                <adec:decorative xmlns:adec="http://schemas.microsoft.com/office/drawing/2017/decorative" val="1"/>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b="2865"/>
          <a:stretch/>
        </p:blipFill>
        <p:spPr>
          <a:xfrm>
            <a:off x="8616280" y="1127899"/>
            <a:ext cx="3014722" cy="4392488"/>
          </a:xfrm>
        </p:spPr>
      </p:pic>
      <p:pic>
        <p:nvPicPr>
          <p:cNvPr id="4" name="Picture 3"/>
          <p:cNvPicPr>
            <a:picLocks noChangeAspect="1"/>
          </p:cNvPicPr>
          <p:nvPr/>
        </p:nvPicPr>
        <p:blipFill>
          <a:blip r:embed="rId4"/>
          <a:stretch/>
        </p:blipFill>
        <p:spPr bwMode="auto">
          <a:xfrm>
            <a:off x="10976152" y="11668"/>
            <a:ext cx="1116231" cy="1116231"/>
          </a:xfrm>
          <a:prstGeom prst="rect">
            <a:avLst/>
          </a:prstGeom>
        </p:spPr>
      </p:pic>
      <p:sp>
        <p:nvSpPr>
          <p:cNvPr id="3" name="Text Placeholder 2"/>
          <p:cNvSpPr>
            <a:spLocks noGrp="1"/>
          </p:cNvSpPr>
          <p:nvPr>
            <p:ph idx="1"/>
          </p:nvPr>
        </p:nvSpPr>
        <p:spPr bwMode="auto">
          <a:xfrm>
            <a:off x="360028" y="2564904"/>
            <a:ext cx="7754179" cy="4104456"/>
          </a:xfrm>
          <a:prstGeom prst="rect">
            <a:avLst/>
          </a:prstGeom>
          <a:solidFill>
            <a:schemeClr val="bg1"/>
          </a:solidFill>
        </p:spPr>
        <p:txBody>
          <a:bodyPr>
            <a:noAutofit/>
          </a:bodyPr>
          <a:lstStyle/>
          <a:p>
            <a:pPr marL="228600" indent="0" algn="l">
              <a:buNone/>
              <a:defRPr/>
            </a:pPr>
            <a:r>
              <a:rPr lang="en-US" sz="1800" b="1" i="1" dirty="0"/>
              <a:t>Name of the learning community: </a:t>
            </a:r>
            <a:r>
              <a:rPr lang="en-US" sz="1800" b="0" i="0" dirty="0" err="1"/>
              <a:t>Haukiputaan</a:t>
            </a:r>
            <a:r>
              <a:rPr lang="en-US" sz="1800" b="0" i="0" dirty="0"/>
              <a:t> </a:t>
            </a:r>
            <a:r>
              <a:rPr lang="en-US" sz="1800" b="0" i="0" dirty="0" err="1"/>
              <a:t>lukio</a:t>
            </a:r>
            <a:r>
              <a:rPr lang="en-US" sz="1800" b="0" i="0" dirty="0"/>
              <a:t>, Finland (High school)</a:t>
            </a:r>
            <a:br>
              <a:rPr lang="en-US" sz="1800" b="0" i="0" dirty="0"/>
            </a:br>
            <a:r>
              <a:rPr lang="en-US" sz="1800" b="1" i="1" dirty="0"/>
              <a:t>School level:</a:t>
            </a:r>
            <a:r>
              <a:rPr lang="en-US" sz="1800" b="0" i="1" dirty="0"/>
              <a:t> Upper secondary school </a:t>
            </a:r>
            <a:br>
              <a:rPr lang="en-US" sz="1800" b="0" i="1" dirty="0"/>
            </a:br>
            <a:r>
              <a:rPr lang="en-US" sz="1800" b="1" i="1" dirty="0"/>
              <a:t>What subjects have been used in the project:</a:t>
            </a:r>
            <a:r>
              <a:rPr lang="en-US" sz="1800" b="0" i="1" dirty="0"/>
              <a:t> Mathematics, Physics, Social Studies, Computer Science, Geography </a:t>
            </a:r>
            <a:endParaRPr lang="en-US" dirty="0"/>
          </a:p>
          <a:p>
            <a:pPr marL="228600" indent="0" algn="l">
              <a:buNone/>
              <a:defRPr/>
            </a:pPr>
            <a:endParaRPr lang="en-US" sz="1800" i="1" dirty="0"/>
          </a:p>
          <a:p>
            <a:pPr marL="228600" indent="0" algn="l">
              <a:buNone/>
              <a:defRPr/>
            </a:pPr>
            <a:r>
              <a:rPr lang="en-US" sz="1800" b="1" i="0" dirty="0"/>
              <a:t>Briefly: </a:t>
            </a:r>
            <a:r>
              <a:rPr lang="en-US" sz="1800" b="0" i="0" dirty="0"/>
              <a:t>The high schoolers wanted to give young people an easy tool to make climate actions with. So came the idea of a climate calculator, where you could mark your climate actions and get points for them. </a:t>
            </a:r>
            <a:br>
              <a:rPr lang="en-US" sz="1800" b="0" i="0" dirty="0"/>
            </a:br>
            <a:r>
              <a:rPr lang="en-US" sz="1800" b="0" i="0" dirty="0"/>
              <a:t>The app was designed and programmed by students with the help of expert from university and companies.</a:t>
            </a:r>
            <a:endParaRPr lang="en-US" sz="1800" b="0" i="1" dirty="0"/>
          </a:p>
          <a:p>
            <a:pPr marL="228600" indent="0" algn="l">
              <a:buNone/>
              <a:defRPr/>
            </a:pPr>
            <a:endParaRPr lang="en-US" sz="1800" i="1" dirty="0"/>
          </a:p>
          <a:p>
            <a:pPr marL="228600" indent="0" algn="l">
              <a:buNone/>
              <a:defRPr/>
            </a:pPr>
            <a:r>
              <a:rPr lang="en-US" sz="1800" b="1" i="1" dirty="0"/>
              <a:t>Project Diary: </a:t>
            </a:r>
            <a:r>
              <a:rPr lang="en-US" sz="1800" b="1" i="1" u="sng" dirty="0">
                <a:solidFill>
                  <a:srgbClr val="555555"/>
                </a:solidFill>
                <a:hlinkClick r:id="rId5" tooltip="https://sites.google.com/view/ilmastolaskuri/diary?authuser=0"/>
              </a:rPr>
              <a:t>https://sites.google.com/view/ilmastolaskuri/diary?authuser=0</a:t>
            </a:r>
            <a:r>
              <a:rPr lang="en-US" sz="1800" b="1" i="1" dirty="0">
                <a:solidFill>
                  <a:srgbClr val="555555"/>
                </a:solidFill>
              </a:rPr>
              <a:t> </a:t>
            </a:r>
          </a:p>
          <a:p>
            <a:pPr marL="228600" indent="0" algn="l">
              <a:buNone/>
              <a:defRPr/>
            </a:pPr>
            <a:r>
              <a:rPr lang="en-US" sz="1800" b="1" dirty="0"/>
              <a:t>Project video (YouTube):</a:t>
            </a:r>
          </a:p>
          <a:p>
            <a:pPr marL="228600" indent="0" algn="l">
              <a:buNone/>
              <a:defRPr/>
            </a:pPr>
            <a:r>
              <a:rPr lang="en-US" sz="1800" b="1" dirty="0">
                <a:hlinkClick r:id="rId6"/>
              </a:rPr>
              <a:t>https://youtu.be/q2c3yLgyY0g?feature=shared</a:t>
            </a:r>
            <a:r>
              <a:rPr lang="en-US" sz="1800" b="1" dirty="0"/>
              <a:t> </a:t>
            </a:r>
          </a:p>
        </p:txBody>
      </p:sp>
      <p:sp>
        <p:nvSpPr>
          <p:cNvPr id="2" name="Title 1"/>
          <p:cNvSpPr>
            <a:spLocks noGrp="1"/>
          </p:cNvSpPr>
          <p:nvPr>
            <p:ph type="title"/>
          </p:nvPr>
        </p:nvSpPr>
        <p:spPr bwMode="auto">
          <a:xfrm>
            <a:off x="358118" y="980728"/>
            <a:ext cx="11425571" cy="1047164"/>
          </a:xfrm>
        </p:spPr>
        <p:txBody>
          <a:bodyPr>
            <a:noAutofit/>
          </a:bodyPr>
          <a:lstStyle/>
          <a:p>
            <a:pPr>
              <a:defRPr/>
            </a:pPr>
            <a:r>
              <a:rPr lang="fi-FI" sz="3600" b="1" dirty="0">
                <a:latin typeface="+mn-lt"/>
              </a:rPr>
              <a:t>1. PBL EXAMPLE B. Collaboration </a:t>
            </a:r>
            <a:r>
              <a:rPr lang="fi-FI" sz="3600" b="1" dirty="0" err="1">
                <a:latin typeface="+mn-lt"/>
              </a:rPr>
              <a:t>with</a:t>
            </a:r>
            <a:r>
              <a:rPr lang="fi-FI" sz="3600" b="1" dirty="0">
                <a:latin typeface="+mn-lt"/>
              </a:rPr>
              <a:t> </a:t>
            </a:r>
            <a:br>
              <a:rPr lang="fi-FI" sz="3600" b="1" dirty="0">
                <a:latin typeface="+mn-lt"/>
              </a:rPr>
            </a:br>
            <a:r>
              <a:rPr lang="fi-FI" sz="3600" b="1" dirty="0" err="1">
                <a:latin typeface="+mn-lt"/>
              </a:rPr>
              <a:t>university</a:t>
            </a:r>
            <a:r>
              <a:rPr lang="fi-FI" sz="3600" b="1" dirty="0">
                <a:latin typeface="+mn-lt"/>
              </a:rPr>
              <a:t> and </a:t>
            </a:r>
            <a:r>
              <a:rPr lang="fi-FI" sz="3600" b="1" dirty="0" err="1">
                <a:latin typeface="+mn-lt"/>
              </a:rPr>
              <a:t>companies</a:t>
            </a:r>
            <a:br>
              <a:rPr lang="fi-FI" sz="4000" dirty="0">
                <a:latin typeface="+mn-lt"/>
              </a:rPr>
            </a:br>
            <a:r>
              <a:rPr lang="en-US" sz="2800" dirty="0">
                <a:latin typeface="+mn-lt"/>
              </a:rPr>
              <a:t>Upper secondary students’ climate calculator </a:t>
            </a:r>
            <a:br>
              <a:rPr lang="en-US" sz="2800" dirty="0">
                <a:latin typeface="+mn-lt"/>
              </a:rPr>
            </a:br>
            <a:r>
              <a:rPr lang="en-US" sz="2800" dirty="0">
                <a:latin typeface="+mn-lt"/>
              </a:rPr>
              <a:t>for greenhouse gas emissions</a:t>
            </a:r>
            <a:endParaRPr lang="fi-FI" sz="4000" dirty="0">
              <a:latin typeface="+mn-lt"/>
            </a:endParaRPr>
          </a:p>
        </p:txBody>
      </p:sp>
      <p:sp>
        <p:nvSpPr>
          <p:cNvPr id="5" name="TextBox 4">
            <a:extLst>
              <a:ext uri="{FF2B5EF4-FFF2-40B4-BE49-F238E27FC236}">
                <a16:creationId xmlns:a16="http://schemas.microsoft.com/office/drawing/2014/main" id="{78835393-CBB4-1843-4642-133144300C21}"/>
              </a:ext>
            </a:extLst>
          </p:cNvPr>
          <p:cNvSpPr txBox="1"/>
          <p:nvPr/>
        </p:nvSpPr>
        <p:spPr bwMode="auto">
          <a:xfrm>
            <a:off x="8616279" y="5589240"/>
            <a:ext cx="3383097" cy="307777"/>
          </a:xfrm>
          <a:prstGeom prst="rect">
            <a:avLst/>
          </a:prstGeom>
          <a:noFill/>
        </p:spPr>
        <p:txBody>
          <a:bodyPr wrap="square">
            <a:spAutoFit/>
          </a:bodyPr>
          <a:lstStyle/>
          <a:p>
            <a:pPr>
              <a:defRPr/>
            </a:pPr>
            <a:r>
              <a:rPr lang="en-US" sz="1400" b="0" i="0" dirty="0">
                <a:solidFill>
                  <a:srgbClr val="000000"/>
                </a:solidFill>
              </a:rPr>
              <a:t>Picture: AI-generated</a:t>
            </a:r>
            <a:r>
              <a:rPr lang="en-US" sz="1400" dirty="0">
                <a:solidFill>
                  <a:srgbClr val="000000"/>
                </a:solidFill>
              </a:rPr>
              <a:t> by</a:t>
            </a:r>
            <a:r>
              <a:rPr lang="en-US" sz="1400" b="0" i="0" dirty="0">
                <a:solidFill>
                  <a:srgbClr val="000000"/>
                </a:solidFill>
              </a:rPr>
              <a:t> Sora</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500062"/>
            <a:ext cx="10515600" cy="1325563"/>
          </a:xfrm>
        </p:spPr>
        <p:txBody>
          <a:bodyPr>
            <a:normAutofit/>
          </a:bodyPr>
          <a:lstStyle/>
          <a:p>
            <a:pPr>
              <a:defRPr/>
            </a:pPr>
            <a:r>
              <a:rPr lang="fi-FI" sz="4000" b="1" dirty="0">
                <a:latin typeface="+mn-lt"/>
              </a:rPr>
              <a:t>2. </a:t>
            </a:r>
            <a:r>
              <a:rPr lang="fi-FI" sz="4000" b="1" dirty="0" err="1">
                <a:latin typeface="+mn-lt"/>
              </a:rPr>
              <a:t>Hyytiälä</a:t>
            </a:r>
            <a:r>
              <a:rPr lang="fi-FI" sz="4000" b="1" dirty="0">
                <a:latin typeface="+mn-lt"/>
              </a:rPr>
              <a:t> </a:t>
            </a:r>
            <a:r>
              <a:rPr lang="fi-FI" sz="4000" b="1" dirty="0" err="1">
                <a:latin typeface="+mn-lt"/>
              </a:rPr>
              <a:t>Forest</a:t>
            </a:r>
            <a:r>
              <a:rPr lang="fi-FI" sz="4000" b="1" dirty="0">
                <a:latin typeface="+mn-lt"/>
              </a:rPr>
              <a:t> </a:t>
            </a:r>
            <a:r>
              <a:rPr lang="fi-FI" sz="4000" b="1" dirty="0" err="1">
                <a:latin typeface="+mn-lt"/>
              </a:rPr>
              <a:t>Station</a:t>
            </a:r>
            <a:r>
              <a:rPr lang="fi-FI" sz="4000" b="1" dirty="0">
                <a:latin typeface="+mn-lt"/>
              </a:rPr>
              <a:t>: </a:t>
            </a:r>
            <a:br>
              <a:rPr lang="fi-FI" sz="4000" b="1" dirty="0">
                <a:latin typeface="+mn-lt"/>
              </a:rPr>
            </a:br>
            <a:r>
              <a:rPr lang="fi-FI" sz="4000" b="1" dirty="0">
                <a:latin typeface="+mn-lt"/>
              </a:rPr>
              <a:t>An </a:t>
            </a:r>
            <a:r>
              <a:rPr lang="fi-FI" sz="4000" b="1" dirty="0" err="1">
                <a:latin typeface="+mn-lt"/>
              </a:rPr>
              <a:t>example</a:t>
            </a:r>
            <a:r>
              <a:rPr lang="fi-FI" sz="4000" b="1" dirty="0">
                <a:latin typeface="+mn-lt"/>
              </a:rPr>
              <a:t> of a </a:t>
            </a:r>
            <a:r>
              <a:rPr lang="fi-FI" sz="4000" b="1" dirty="0" err="1">
                <a:latin typeface="+mn-lt"/>
              </a:rPr>
              <a:t>study</a:t>
            </a:r>
            <a:r>
              <a:rPr lang="fi-FI" sz="4000" b="1" dirty="0">
                <a:latin typeface="+mn-lt"/>
              </a:rPr>
              <a:t> </a:t>
            </a:r>
            <a:r>
              <a:rPr lang="fi-FI" sz="4000" b="1" dirty="0" err="1">
                <a:latin typeface="+mn-lt"/>
              </a:rPr>
              <a:t>visit</a:t>
            </a:r>
            <a:r>
              <a:rPr lang="fi-FI" sz="4000" b="1" dirty="0">
                <a:latin typeface="+mn-lt"/>
              </a:rPr>
              <a:t> to a </a:t>
            </a:r>
            <a:r>
              <a:rPr lang="fi-FI" sz="4000" b="1" dirty="0" err="1">
                <a:latin typeface="+mn-lt"/>
              </a:rPr>
              <a:t>research</a:t>
            </a:r>
            <a:r>
              <a:rPr lang="fi-FI" sz="4000" b="1" dirty="0">
                <a:latin typeface="+mn-lt"/>
              </a:rPr>
              <a:t> </a:t>
            </a:r>
            <a:r>
              <a:rPr lang="fi-FI" sz="4000" b="1" dirty="0" err="1">
                <a:latin typeface="+mn-lt"/>
              </a:rPr>
              <a:t>station</a:t>
            </a:r>
            <a:endParaRPr lang="fi-FI" sz="4000" b="1" dirty="0">
              <a:latin typeface="+mn-lt"/>
            </a:endParaRPr>
          </a:p>
        </p:txBody>
      </p:sp>
      <p:sp>
        <p:nvSpPr>
          <p:cNvPr id="3" name="Content Placeholder 2"/>
          <p:cNvSpPr>
            <a:spLocks noGrp="1"/>
          </p:cNvSpPr>
          <p:nvPr>
            <p:ph sz="half" idx="1"/>
          </p:nvPr>
        </p:nvSpPr>
        <p:spPr bwMode="auto">
          <a:xfrm>
            <a:off x="838200" y="1825625"/>
            <a:ext cx="5905872" cy="4351338"/>
          </a:xfrm>
        </p:spPr>
        <p:txBody>
          <a:bodyPr>
            <a:normAutofit/>
          </a:bodyPr>
          <a:lstStyle/>
          <a:p>
            <a:pPr>
              <a:defRPr/>
            </a:pPr>
            <a:r>
              <a:rPr lang="en-US" sz="2000" dirty="0"/>
              <a:t>A traditional field station specializing in forest sciences, which has evolved into an international hub of multidisciplinary top-level research in </a:t>
            </a:r>
            <a:r>
              <a:rPr lang="en-US" sz="2000" dirty="0" err="1"/>
              <a:t>Juupajoki</a:t>
            </a:r>
            <a:r>
              <a:rPr lang="en-US" sz="2000" dirty="0"/>
              <a:t>, Finland</a:t>
            </a:r>
            <a:endParaRPr dirty="0"/>
          </a:p>
          <a:p>
            <a:pPr>
              <a:defRPr/>
            </a:pPr>
            <a:r>
              <a:rPr lang="en-US" sz="2000" dirty="0"/>
              <a:t>The students from </a:t>
            </a:r>
            <a:r>
              <a:rPr lang="en-US" sz="2000" dirty="0" err="1"/>
              <a:t>Juupajoki</a:t>
            </a:r>
            <a:r>
              <a:rPr lang="en-US" sz="2000" dirty="0"/>
              <a:t> visit the Forest Station every year (1</a:t>
            </a:r>
            <a:r>
              <a:rPr lang="en-US" sz="2000" baseline="30000" dirty="0"/>
              <a:t>st</a:t>
            </a:r>
            <a:r>
              <a:rPr lang="en-US" sz="2000" dirty="0"/>
              <a:t> to 9</a:t>
            </a:r>
            <a:r>
              <a:rPr lang="en-US" sz="2000" baseline="30000" dirty="0"/>
              <a:t>th</a:t>
            </a:r>
            <a:r>
              <a:rPr lang="en-US" sz="2000" dirty="0"/>
              <a:t> grade) – each year different tasks/topics and lectures</a:t>
            </a:r>
            <a:endParaRPr lang="fi-FI" sz="2000" dirty="0"/>
          </a:p>
          <a:p>
            <a:pPr>
              <a:defRPr/>
            </a:pPr>
            <a:r>
              <a:rPr lang="fi-FI" sz="2000" dirty="0"/>
              <a:t>2-day </a:t>
            </a:r>
            <a:r>
              <a:rPr lang="fi-FI" sz="2000" dirty="0" err="1"/>
              <a:t>trip</a:t>
            </a:r>
            <a:r>
              <a:rPr lang="fi-FI" sz="2000" dirty="0"/>
              <a:t> to </a:t>
            </a:r>
            <a:r>
              <a:rPr lang="fi-FI" sz="2000" dirty="0" err="1"/>
              <a:t>Hyytiälä</a:t>
            </a:r>
            <a:r>
              <a:rPr lang="fi-FI" sz="2000" dirty="0"/>
              <a:t> </a:t>
            </a:r>
            <a:r>
              <a:rPr lang="fi-FI" sz="2000" dirty="0" err="1"/>
              <a:t>Forest</a:t>
            </a:r>
            <a:r>
              <a:rPr lang="fi-FI" sz="2000" dirty="0"/>
              <a:t> </a:t>
            </a:r>
            <a:r>
              <a:rPr lang="fi-FI" sz="2000" dirty="0" err="1"/>
              <a:t>Station</a:t>
            </a:r>
            <a:r>
              <a:rPr lang="fi-FI" sz="2000" dirty="0"/>
              <a:t> </a:t>
            </a:r>
            <a:r>
              <a:rPr lang="fi-FI" sz="2000" dirty="0" err="1"/>
              <a:t>with</a:t>
            </a:r>
            <a:r>
              <a:rPr lang="fi-FI" sz="2000" dirty="0"/>
              <a:t> a </a:t>
            </a:r>
            <a:r>
              <a:rPr lang="fi-FI" sz="2000" dirty="0" err="1"/>
              <a:t>climate</a:t>
            </a:r>
            <a:r>
              <a:rPr lang="fi-FI" sz="2000" dirty="0"/>
              <a:t> and </a:t>
            </a:r>
            <a:r>
              <a:rPr lang="fi-FI" sz="2000" dirty="0" err="1"/>
              <a:t>sustainability</a:t>
            </a:r>
            <a:r>
              <a:rPr lang="fi-FI" sz="2000" dirty="0"/>
              <a:t> </a:t>
            </a:r>
            <a:r>
              <a:rPr lang="fi-FI" sz="2000" dirty="0" err="1"/>
              <a:t>themed</a:t>
            </a:r>
            <a:r>
              <a:rPr lang="fi-FI" sz="2000" dirty="0"/>
              <a:t> </a:t>
            </a:r>
            <a:r>
              <a:rPr lang="fi-FI" sz="2000" dirty="0" err="1"/>
              <a:t>programme</a:t>
            </a:r>
            <a:r>
              <a:rPr lang="fi-FI" sz="2000" dirty="0"/>
              <a:t> for science </a:t>
            </a:r>
            <a:r>
              <a:rPr lang="fi-FI" sz="2000" dirty="0" err="1"/>
              <a:t>student</a:t>
            </a:r>
            <a:r>
              <a:rPr lang="fi-FI" sz="2000" dirty="0"/>
              <a:t> </a:t>
            </a:r>
            <a:r>
              <a:rPr lang="fi-FI" sz="2000" dirty="0" err="1"/>
              <a:t>teachers</a:t>
            </a:r>
            <a:r>
              <a:rPr lang="fi-FI" sz="2000" dirty="0"/>
              <a:t> (</a:t>
            </a:r>
            <a:r>
              <a:rPr lang="fi-FI" sz="2000" dirty="0" err="1"/>
              <a:t>similar</a:t>
            </a:r>
            <a:r>
              <a:rPr lang="fi-FI" sz="2000" dirty="0"/>
              <a:t> </a:t>
            </a:r>
            <a:r>
              <a:rPr lang="fi-FI" sz="2000" dirty="0" err="1"/>
              <a:t>visits</a:t>
            </a:r>
            <a:r>
              <a:rPr lang="fi-FI" sz="2000" dirty="0"/>
              <a:t> </a:t>
            </a:r>
            <a:r>
              <a:rPr lang="fi-FI" sz="2000" dirty="0" err="1"/>
              <a:t>are</a:t>
            </a:r>
            <a:r>
              <a:rPr lang="fi-FI" sz="2000" dirty="0"/>
              <a:t> </a:t>
            </a:r>
            <a:r>
              <a:rPr lang="fi-FI" sz="2000" dirty="0" err="1"/>
              <a:t>done</a:t>
            </a:r>
            <a:r>
              <a:rPr lang="fi-FI" sz="2000" dirty="0"/>
              <a:t> </a:t>
            </a:r>
            <a:r>
              <a:rPr lang="fi-FI" sz="2000" dirty="0" err="1"/>
              <a:t>with</a:t>
            </a:r>
            <a:r>
              <a:rPr lang="fi-FI" sz="2000" dirty="0"/>
              <a:t> </a:t>
            </a:r>
            <a:r>
              <a:rPr lang="fi-FI" sz="2000" dirty="0" err="1"/>
              <a:t>primary</a:t>
            </a:r>
            <a:r>
              <a:rPr lang="fi-FI" sz="2000" dirty="0"/>
              <a:t> and </a:t>
            </a:r>
            <a:r>
              <a:rPr lang="fi-FI" sz="2000" dirty="0" err="1"/>
              <a:t>secondary</a:t>
            </a:r>
            <a:r>
              <a:rPr lang="fi-FI" sz="2000" dirty="0"/>
              <a:t> </a:t>
            </a:r>
            <a:r>
              <a:rPr lang="fi-FI" sz="2000" dirty="0" err="1"/>
              <a:t>school</a:t>
            </a:r>
            <a:r>
              <a:rPr lang="fi-FI" sz="2000" dirty="0"/>
              <a:t> </a:t>
            </a:r>
            <a:r>
              <a:rPr lang="fi-FI" sz="2000" dirty="0" err="1"/>
              <a:t>students</a:t>
            </a:r>
            <a:r>
              <a:rPr lang="fi-FI" sz="2000" dirty="0"/>
              <a:t> in </a:t>
            </a:r>
            <a:r>
              <a:rPr lang="fi-FI" sz="2000" dirty="0" err="1"/>
              <a:t>Hyytiälä</a:t>
            </a:r>
            <a:r>
              <a:rPr lang="fi-FI" sz="2000" dirty="0"/>
              <a:t>)</a:t>
            </a:r>
            <a:endParaRPr dirty="0"/>
          </a:p>
          <a:p>
            <a:pPr marL="0" indent="0">
              <a:buNone/>
              <a:defRPr/>
            </a:pPr>
            <a:endParaRPr lang="en-US" sz="1050" dirty="0"/>
          </a:p>
          <a:p>
            <a:pPr marL="0" indent="0">
              <a:buNone/>
              <a:defRPr/>
            </a:pPr>
            <a:r>
              <a:rPr lang="en-US" sz="1800" u="sng" dirty="0" err="1">
                <a:hlinkClick r:id="rId3" tooltip="https://www.helsinki.fi/en/research-stations/hyytiala-forest-station"/>
              </a:rPr>
              <a:t>Hyytiälä</a:t>
            </a:r>
            <a:r>
              <a:rPr lang="en-US" sz="1800" u="sng" dirty="0">
                <a:hlinkClick r:id="rId3" tooltip="https://www.helsinki.fi/en/research-stations/hyytiala-forest-station"/>
              </a:rPr>
              <a:t> Forest Station | University of Helsinki</a:t>
            </a:r>
            <a:r>
              <a:rPr lang="en-US" sz="1800" b="0" i="0" dirty="0">
                <a:solidFill>
                  <a:srgbClr val="222222"/>
                </a:solidFill>
              </a:rPr>
              <a:t> </a:t>
            </a:r>
            <a:endParaRPr dirty="0"/>
          </a:p>
        </p:txBody>
      </p:sp>
      <p:pic>
        <p:nvPicPr>
          <p:cNvPr id="13" name="Content Placeholder 12" descr="A group of students outside in the snow at Hyytiälä Forest Station in Finland."/>
          <p:cNvPicPr>
            <a:picLocks noGrp="1" noChangeAspect="1"/>
          </p:cNvPicPr>
          <p:nvPr>
            <p:ph sz="half" idx="2"/>
          </p:nvPr>
        </p:nvPicPr>
        <p:blipFill>
          <a:blip r:embed="rId4"/>
          <a:srcRect l="8883" r="-1"/>
          <a:stretch/>
        </p:blipFill>
        <p:spPr bwMode="auto">
          <a:xfrm>
            <a:off x="7176120" y="1825625"/>
            <a:ext cx="4721250" cy="3886200"/>
          </a:xfrm>
          <a:prstGeom prst="rect">
            <a:avLst/>
          </a:prstGeom>
          <a:noFill/>
        </p:spPr>
      </p:pic>
      <p:sp>
        <p:nvSpPr>
          <p:cNvPr id="4" name="TextBox 3">
            <a:extLst>
              <a:ext uri="{FF2B5EF4-FFF2-40B4-BE49-F238E27FC236}">
                <a16:creationId xmlns:a16="http://schemas.microsoft.com/office/drawing/2014/main" id="{DC9CD259-883A-19F3-D6E9-C53554DF9FD9}"/>
              </a:ext>
            </a:extLst>
          </p:cNvPr>
          <p:cNvSpPr txBox="1"/>
          <p:nvPr/>
        </p:nvSpPr>
        <p:spPr bwMode="auto">
          <a:xfrm>
            <a:off x="7176120" y="5859883"/>
            <a:ext cx="4536504" cy="307777"/>
          </a:xfrm>
          <a:prstGeom prst="rect">
            <a:avLst/>
          </a:prstGeom>
          <a:noFill/>
        </p:spPr>
        <p:txBody>
          <a:bodyPr wrap="square">
            <a:spAutoFit/>
          </a:bodyPr>
          <a:lstStyle/>
          <a:p>
            <a:pPr>
              <a:defRPr/>
            </a:pPr>
            <a:r>
              <a:rPr lang="en-US" sz="1400" b="0" i="0" dirty="0">
                <a:solidFill>
                  <a:srgbClr val="000000"/>
                </a:solidFill>
              </a:rPr>
              <a:t>Picture: Reetta Matilainen, University of Helsinki </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681036"/>
            <a:ext cx="10515600" cy="1248431"/>
          </a:xfrm>
        </p:spPr>
        <p:txBody>
          <a:bodyPr>
            <a:noAutofit/>
          </a:bodyPr>
          <a:lstStyle/>
          <a:p>
            <a:pPr algn="ctr">
              <a:defRPr/>
            </a:pPr>
            <a:r>
              <a:rPr lang="de-DE" b="1">
                <a:latin typeface="+mn-lt"/>
              </a:rPr>
              <a:t>ESD with informal and non-formal partners: </a:t>
            </a:r>
            <a:br>
              <a:rPr lang="de-DE" b="1">
                <a:latin typeface="+mn-lt"/>
              </a:rPr>
            </a:br>
            <a:r>
              <a:rPr lang="de-DE" b="1">
                <a:latin typeface="+mn-lt"/>
              </a:rPr>
              <a:t>lecture outline</a:t>
            </a:r>
          </a:p>
        </p:txBody>
      </p:sp>
      <p:sp>
        <p:nvSpPr>
          <p:cNvPr id="3" name="Inhaltsplatzhalter 2"/>
          <p:cNvSpPr>
            <a:spLocks noGrp="1"/>
          </p:cNvSpPr>
          <p:nvPr>
            <p:ph idx="1"/>
          </p:nvPr>
        </p:nvSpPr>
        <p:spPr bwMode="auto">
          <a:xfrm>
            <a:off x="838200" y="2315361"/>
            <a:ext cx="10515600" cy="3861602"/>
          </a:xfrm>
        </p:spPr>
        <p:txBody>
          <a:bodyPr>
            <a:normAutofit/>
          </a:bodyPr>
          <a:lstStyle/>
          <a:p>
            <a:pPr marL="514350" indent="-514350">
              <a:buFont typeface="+mj-lt"/>
              <a:buAutoNum type="arabicPeriod"/>
              <a:defRPr/>
            </a:pPr>
            <a:r>
              <a:rPr lang="de-DE" sz="2400" b="1"/>
              <a:t>What is a learning environment? </a:t>
            </a:r>
            <a:br>
              <a:rPr lang="de-DE" sz="2400"/>
            </a:br>
            <a:r>
              <a:rPr lang="de-DE" sz="2400"/>
              <a:t>Defining</a:t>
            </a:r>
            <a:r>
              <a:rPr lang="en-US" sz="2400"/>
              <a:t> formal, non-formal and informal learning environments with  examples</a:t>
            </a:r>
            <a:endParaRPr/>
          </a:p>
          <a:p>
            <a:pPr marL="457200" lvl="1" indent="0">
              <a:buNone/>
              <a:defRPr/>
            </a:pPr>
            <a:endParaRPr lang="de-DE"/>
          </a:p>
          <a:p>
            <a:pPr marL="514350" indent="-514350">
              <a:buFont typeface="+mj-lt"/>
              <a:buAutoNum type="arabicPeriod"/>
              <a:defRPr/>
            </a:pPr>
            <a:r>
              <a:rPr lang="de-DE" sz="2400" b="1"/>
              <a:t>How to collaborate with non- and informal partners?</a:t>
            </a:r>
            <a:br>
              <a:rPr lang="de-DE" sz="2400" b="1"/>
            </a:br>
            <a:r>
              <a:rPr lang="de-DE" sz="2400"/>
              <a:t>The criteria for collaboration and an example highlighting its possibilities</a:t>
            </a:r>
            <a:br>
              <a:rPr lang="de-DE" sz="2400"/>
            </a:br>
            <a:endParaRPr lang="en-US"/>
          </a:p>
          <a:p>
            <a:pPr marL="514350" indent="-514350">
              <a:buFont typeface="+mj-lt"/>
              <a:buAutoNum type="arabicPeriod"/>
              <a:defRPr/>
            </a:pPr>
            <a:r>
              <a:rPr lang="en-US" sz="2400" b="1"/>
              <a:t>Examples of projects in ESD with informal and nonformal partners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61803" y="681037"/>
            <a:ext cx="5334197" cy="1144588"/>
          </a:xfrm>
        </p:spPr>
        <p:txBody>
          <a:bodyPr vert="horz" lIns="91440" tIns="45720" rIns="91440" bIns="45720" rtlCol="0" anchor="ctr">
            <a:normAutofit/>
          </a:bodyPr>
          <a:lstStyle/>
          <a:p>
            <a:pPr>
              <a:defRPr/>
            </a:pPr>
            <a:r>
              <a:rPr lang="fi-FI" sz="3600" b="1">
                <a:latin typeface="+mn-lt"/>
              </a:rPr>
              <a:t>2. Hyytiälä Forest Station: study visit activities</a:t>
            </a:r>
            <a:endParaRPr lang="en-US" sz="3600" b="1"/>
          </a:p>
        </p:txBody>
      </p:sp>
      <p:pic>
        <p:nvPicPr>
          <p:cNvPr id="5" name="Content Placeholder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6148" t="2905" r="26544" b="14278"/>
          <a:stretch/>
        </p:blipFill>
        <p:spPr bwMode="auto">
          <a:xfrm>
            <a:off x="7464152" y="836712"/>
            <a:ext cx="4462363" cy="4940132"/>
          </a:xfrm>
          <a:prstGeom prst="rect">
            <a:avLst/>
          </a:prstGeom>
          <a:effectLst>
            <a:outerShdw blurRad="127000" dist="50800" dir="10800000" sx="99000" sy="99000" algn="r" rotWithShape="0">
              <a:prstClr val="black">
                <a:alpha val="40000"/>
              </a:prstClr>
            </a:outerShdw>
          </a:effectLst>
        </p:spPr>
      </p:pic>
      <p:sp>
        <p:nvSpPr>
          <p:cNvPr id="4" name="Content Placeholder 2"/>
          <p:cNvSpPr>
            <a:spLocks noGrp="1"/>
          </p:cNvSpPr>
          <p:nvPr>
            <p:ph sz="half" idx="1"/>
          </p:nvPr>
        </p:nvSpPr>
        <p:spPr bwMode="auto">
          <a:xfrm>
            <a:off x="838198" y="1825625"/>
            <a:ext cx="6019597" cy="4351338"/>
          </a:xfrm>
        </p:spPr>
        <p:txBody>
          <a:bodyPr>
            <a:normAutofit fontScale="92500" lnSpcReduction="10000"/>
          </a:bodyPr>
          <a:lstStyle/>
          <a:p>
            <a:pPr>
              <a:defRPr/>
            </a:pPr>
            <a:r>
              <a:rPr lang="en-GB" sz="2400" dirty="0"/>
              <a:t>Visit </a:t>
            </a:r>
            <a:r>
              <a:rPr lang="en-GB" sz="2400" u="sng" dirty="0">
                <a:hlinkClick r:id="rId4" tooltip="https://www.helsinki.fi/en/research-stations/hyytiala-forest-field-station/research/station-for-measuring-ecosystem-atmospere-relations-smear"/>
              </a:rPr>
              <a:t>SMEAR II (station for measuring ecosystem-atmosphere relations) research station</a:t>
            </a:r>
            <a:endParaRPr lang="en-GB" sz="2400" dirty="0"/>
          </a:p>
          <a:p>
            <a:pPr lvl="1">
              <a:defRPr/>
            </a:pPr>
            <a:r>
              <a:rPr lang="en-GB" sz="1800" dirty="0"/>
              <a:t>Learn about the research and the measuring equipment from researchers on site</a:t>
            </a:r>
            <a:endParaRPr dirty="0"/>
          </a:p>
          <a:p>
            <a:pPr lvl="1">
              <a:defRPr/>
            </a:pPr>
            <a:r>
              <a:rPr lang="en-GB" sz="1800" dirty="0"/>
              <a:t>Open data to be used in learning assignments </a:t>
            </a:r>
            <a:r>
              <a:rPr lang="fi-FI" sz="1400" u="sng" dirty="0" err="1">
                <a:hlinkClick r:id="rId5" tooltip="https://smear.avaa.csc.fi/"/>
              </a:rPr>
              <a:t>SmartSMEAR</a:t>
            </a:r>
            <a:r>
              <a:rPr lang="fi-FI" sz="1400" u="sng" dirty="0">
                <a:hlinkClick r:id="rId5" tooltip="https://smear.avaa.csc.fi/"/>
              </a:rPr>
              <a:t> - </a:t>
            </a:r>
            <a:r>
              <a:rPr lang="fi-FI" sz="1400" u="sng" dirty="0" err="1">
                <a:hlinkClick r:id="rId5" tooltip="https://smear.avaa.csc.fi/"/>
              </a:rPr>
              <a:t>About</a:t>
            </a:r>
            <a:r>
              <a:rPr lang="fi-FI" sz="1400" u="sng" dirty="0">
                <a:hlinkClick r:id="rId5" tooltip="https://smear.avaa.csc.fi/"/>
              </a:rPr>
              <a:t> (csc.fi)</a:t>
            </a:r>
            <a:r>
              <a:rPr lang="fi-FI" sz="1400" dirty="0"/>
              <a:t> </a:t>
            </a:r>
            <a:endParaRPr dirty="0"/>
          </a:p>
          <a:p>
            <a:pPr lvl="1">
              <a:defRPr/>
            </a:pPr>
            <a:r>
              <a:rPr lang="en-GB" sz="1800" dirty="0"/>
              <a:t>Climate measuring station</a:t>
            </a:r>
            <a:endParaRPr dirty="0"/>
          </a:p>
          <a:p>
            <a:pPr>
              <a:defRPr/>
            </a:pPr>
            <a:r>
              <a:rPr lang="en-GB" sz="2400" dirty="0"/>
              <a:t>Nature walk with forest research and science related activities such as </a:t>
            </a:r>
            <a:endParaRPr dirty="0"/>
          </a:p>
          <a:p>
            <a:pPr lvl="1">
              <a:defRPr/>
            </a:pPr>
            <a:r>
              <a:rPr lang="en-GB" sz="1800" dirty="0"/>
              <a:t>Measuring the age of a pine tree or the amount of wood mass per square meter  </a:t>
            </a:r>
            <a:endParaRPr dirty="0"/>
          </a:p>
          <a:p>
            <a:pPr lvl="1">
              <a:defRPr/>
            </a:pPr>
            <a:r>
              <a:rPr lang="en-GB" sz="1800" dirty="0"/>
              <a:t>Arboretum </a:t>
            </a:r>
            <a:endParaRPr dirty="0"/>
          </a:p>
          <a:p>
            <a:pPr>
              <a:defRPr/>
            </a:pPr>
            <a:r>
              <a:rPr lang="en-GB" sz="2400" dirty="0"/>
              <a:t>Lectures from scientist and regular classes </a:t>
            </a:r>
            <a:endParaRPr dirty="0"/>
          </a:p>
          <a:p>
            <a:pPr>
              <a:defRPr/>
            </a:pPr>
            <a:r>
              <a:rPr lang="en-GB" sz="2400" dirty="0"/>
              <a:t>Activities for leisure: Sauna, swimming, etc.  </a:t>
            </a:r>
            <a:endParaRPr dirty="0"/>
          </a:p>
        </p:txBody>
      </p:sp>
      <p:sp>
        <p:nvSpPr>
          <p:cNvPr id="3" name="TextBox 2">
            <a:extLst>
              <a:ext uri="{FF2B5EF4-FFF2-40B4-BE49-F238E27FC236}">
                <a16:creationId xmlns:a16="http://schemas.microsoft.com/office/drawing/2014/main" id="{19876533-A9DF-1074-C794-DDC85849B7D9}"/>
              </a:ext>
            </a:extLst>
          </p:cNvPr>
          <p:cNvSpPr txBox="1"/>
          <p:nvPr/>
        </p:nvSpPr>
        <p:spPr bwMode="auto">
          <a:xfrm>
            <a:off x="7427081" y="5867399"/>
            <a:ext cx="4536504" cy="307777"/>
          </a:xfrm>
          <a:prstGeom prst="rect">
            <a:avLst/>
          </a:prstGeom>
          <a:noFill/>
        </p:spPr>
        <p:txBody>
          <a:bodyPr wrap="square">
            <a:spAutoFit/>
          </a:bodyPr>
          <a:lstStyle/>
          <a:p>
            <a:pPr>
              <a:defRPr/>
            </a:pPr>
            <a:r>
              <a:rPr lang="en-US" sz="1400" b="0" i="0" dirty="0">
                <a:solidFill>
                  <a:srgbClr val="000000"/>
                </a:solidFill>
              </a:rPr>
              <a:t>Picture</a:t>
            </a:r>
            <a:r>
              <a:rPr lang="en-US" sz="1400" b="0" i="0">
                <a:solidFill>
                  <a:srgbClr val="000000"/>
                </a:solidFill>
              </a:rPr>
              <a:t>: University </a:t>
            </a:r>
            <a:r>
              <a:rPr lang="en-US" sz="1400" b="0" i="0" dirty="0">
                <a:solidFill>
                  <a:srgbClr val="000000"/>
                </a:solidFill>
              </a:rPr>
              <a:t>of Helsinki </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500062"/>
            <a:ext cx="10515600" cy="1325563"/>
          </a:xfrm>
        </p:spPr>
        <p:txBody>
          <a:bodyPr>
            <a:normAutofit/>
          </a:bodyPr>
          <a:lstStyle/>
          <a:p>
            <a:pPr>
              <a:defRPr/>
            </a:pPr>
            <a:r>
              <a:rPr lang="fi-FI" b="1" dirty="0">
                <a:latin typeface="+mn-lt"/>
              </a:rPr>
              <a:t>2. </a:t>
            </a:r>
            <a:r>
              <a:rPr lang="fi-FI" b="1" dirty="0" err="1">
                <a:latin typeface="+mn-lt"/>
              </a:rPr>
              <a:t>Hyytiälä</a:t>
            </a:r>
            <a:r>
              <a:rPr lang="fi-FI" b="1" dirty="0">
                <a:latin typeface="+mn-lt"/>
              </a:rPr>
              <a:t> </a:t>
            </a:r>
            <a:r>
              <a:rPr lang="fi-FI" b="1" dirty="0" err="1">
                <a:latin typeface="+mn-lt"/>
              </a:rPr>
              <a:t>Forest</a:t>
            </a:r>
            <a:r>
              <a:rPr lang="fi-FI" b="1" dirty="0">
                <a:latin typeface="+mn-lt"/>
              </a:rPr>
              <a:t> </a:t>
            </a:r>
            <a:r>
              <a:rPr lang="fi-FI" b="1" dirty="0" err="1">
                <a:latin typeface="+mn-lt"/>
              </a:rPr>
              <a:t>Station</a:t>
            </a:r>
            <a:r>
              <a:rPr lang="fi-FI" b="1" dirty="0">
                <a:latin typeface="+mn-lt"/>
              </a:rPr>
              <a:t>: </a:t>
            </a:r>
            <a:br>
              <a:rPr lang="fi-FI" b="1" dirty="0">
                <a:latin typeface="+mn-lt"/>
              </a:rPr>
            </a:br>
            <a:r>
              <a:rPr lang="fi-FI" b="1" dirty="0">
                <a:latin typeface="+mn-lt"/>
              </a:rPr>
              <a:t>Open data </a:t>
            </a:r>
            <a:r>
              <a:rPr lang="fi-FI" b="1" dirty="0" err="1">
                <a:latin typeface="+mn-lt"/>
              </a:rPr>
              <a:t>learning</a:t>
            </a:r>
            <a:r>
              <a:rPr lang="fi-FI" b="1" dirty="0">
                <a:latin typeface="+mn-lt"/>
              </a:rPr>
              <a:t> </a:t>
            </a:r>
            <a:r>
              <a:rPr lang="fi-FI" b="1" dirty="0" err="1">
                <a:latin typeface="+mn-lt"/>
              </a:rPr>
              <a:t>assignment</a:t>
            </a:r>
            <a:endParaRPr lang="fi-FI" dirty="0"/>
          </a:p>
        </p:txBody>
      </p:sp>
      <p:sp>
        <p:nvSpPr>
          <p:cNvPr id="3" name="Content Placeholder 2"/>
          <p:cNvSpPr>
            <a:spLocks noGrp="1"/>
          </p:cNvSpPr>
          <p:nvPr>
            <p:ph sz="half" idx="1"/>
          </p:nvPr>
        </p:nvSpPr>
        <p:spPr bwMode="auto">
          <a:xfrm>
            <a:off x="838200" y="1992792"/>
            <a:ext cx="5181600" cy="4351338"/>
          </a:xfrm>
        </p:spPr>
        <p:txBody>
          <a:bodyPr>
            <a:normAutofit fontScale="92500"/>
          </a:bodyPr>
          <a:lstStyle/>
          <a:p>
            <a:pPr>
              <a:defRPr/>
            </a:pPr>
            <a:r>
              <a:rPr lang="en-US" sz="2400" b="1" u="sng" dirty="0">
                <a:hlinkClick r:id="rId3" tooltip="https://opendata-education.github.io/en/"/>
              </a:rPr>
              <a:t>Open data in education (opendata-education.github.io)</a:t>
            </a:r>
            <a:r>
              <a:rPr lang="en-US" sz="2400" b="1" dirty="0"/>
              <a:t>  </a:t>
            </a:r>
            <a:endParaRPr dirty="0"/>
          </a:p>
          <a:p>
            <a:pPr lvl="1">
              <a:defRPr/>
            </a:pPr>
            <a:r>
              <a:rPr lang="en-US" dirty="0"/>
              <a:t>Materials in English, Swedish and Finnish (workshops, basics on Python and </a:t>
            </a:r>
            <a:r>
              <a:rPr lang="en-US" dirty="0" err="1"/>
              <a:t>Jupyter</a:t>
            </a:r>
            <a:r>
              <a:rPr lang="en-US" dirty="0"/>
              <a:t>, text analysis </a:t>
            </a:r>
            <a:r>
              <a:rPr lang="en-US" dirty="0" err="1"/>
              <a:t>etc</a:t>
            </a:r>
            <a:r>
              <a:rPr lang="en-US" dirty="0"/>
              <a:t>)   </a:t>
            </a:r>
            <a:endParaRPr dirty="0"/>
          </a:p>
          <a:p>
            <a:pPr lvl="1">
              <a:defRPr/>
            </a:pPr>
            <a:r>
              <a:rPr lang="en-US" dirty="0"/>
              <a:t>Instructions on how to use the material</a:t>
            </a:r>
            <a:endParaRPr dirty="0"/>
          </a:p>
          <a:p>
            <a:pPr lvl="1">
              <a:defRPr/>
            </a:pPr>
            <a:r>
              <a:rPr lang="en-US" dirty="0"/>
              <a:t>Ongoing project, you can participate in the development</a:t>
            </a:r>
            <a:endParaRPr dirty="0"/>
          </a:p>
          <a:p>
            <a:pPr lvl="1">
              <a:defRPr/>
            </a:pPr>
            <a:r>
              <a:rPr lang="en-US" dirty="0"/>
              <a:t>Example of a computational essay (in Finnish) </a:t>
            </a:r>
            <a:r>
              <a:rPr lang="fi-FI" u="sng" dirty="0">
                <a:hlinkClick r:id="rId4" tooltip="https://opendata-education.github.io/Mallipohjat/harjoitukset/Aerosolit.html"/>
              </a:rPr>
              <a:t>Aerosoleja ilmassa? — Mallipohjat (opendata-education.github.io)</a:t>
            </a:r>
            <a:endParaRPr lang="en-US" dirty="0"/>
          </a:p>
          <a:p>
            <a:pPr>
              <a:defRPr/>
            </a:pPr>
            <a:endParaRPr lang="fi-FI" sz="2400" dirty="0"/>
          </a:p>
        </p:txBody>
      </p:sp>
      <p:sp>
        <p:nvSpPr>
          <p:cNvPr id="4" name="Content Placeholder 3"/>
          <p:cNvSpPr>
            <a:spLocks noGrp="1"/>
          </p:cNvSpPr>
          <p:nvPr>
            <p:ph sz="half" idx="2"/>
          </p:nvPr>
        </p:nvSpPr>
        <p:spPr bwMode="auto">
          <a:xfrm>
            <a:off x="6528048" y="1992791"/>
            <a:ext cx="5040560" cy="4184171"/>
          </a:xfrm>
        </p:spPr>
        <p:txBody>
          <a:bodyPr>
            <a:normAutofit fontScale="92500"/>
          </a:bodyPr>
          <a:lstStyle/>
          <a:p>
            <a:pPr>
              <a:defRPr/>
            </a:pPr>
            <a:r>
              <a:rPr lang="fi-FI" sz="2400" b="1" dirty="0" err="1"/>
              <a:t>Relevance</a:t>
            </a:r>
            <a:r>
              <a:rPr lang="fi-FI" sz="2400" b="1" dirty="0"/>
              <a:t> of </a:t>
            </a:r>
            <a:r>
              <a:rPr lang="fi-FI" sz="2400" b="1" dirty="0" err="1"/>
              <a:t>learning</a:t>
            </a:r>
            <a:r>
              <a:rPr lang="fi-FI" sz="2400" b="1" dirty="0"/>
              <a:t>: </a:t>
            </a:r>
            <a:r>
              <a:rPr lang="fi-FI" sz="2400" dirty="0" err="1"/>
              <a:t>use</a:t>
            </a:r>
            <a:r>
              <a:rPr lang="fi-FI" sz="2400" dirty="0"/>
              <a:t> </a:t>
            </a:r>
            <a:r>
              <a:rPr lang="fi-FI" sz="2400" dirty="0" err="1"/>
              <a:t>the</a:t>
            </a:r>
            <a:r>
              <a:rPr lang="fi-FI" sz="2400" dirty="0"/>
              <a:t> </a:t>
            </a:r>
            <a:r>
              <a:rPr lang="fi-FI" sz="2400" dirty="0" err="1"/>
              <a:t>same</a:t>
            </a:r>
            <a:r>
              <a:rPr lang="fi-FI" sz="2400" dirty="0"/>
              <a:t> </a:t>
            </a:r>
            <a:r>
              <a:rPr lang="fi-FI" sz="2400" dirty="0" err="1"/>
              <a:t>international</a:t>
            </a:r>
            <a:r>
              <a:rPr lang="fi-FI" sz="2400" dirty="0"/>
              <a:t> </a:t>
            </a:r>
            <a:r>
              <a:rPr lang="fi-FI" sz="2400" dirty="0" err="1"/>
              <a:t>adn</a:t>
            </a:r>
            <a:r>
              <a:rPr lang="fi-FI" sz="2400" dirty="0"/>
              <a:t> </a:t>
            </a:r>
            <a:r>
              <a:rPr lang="fi-FI" sz="2400" dirty="0" err="1"/>
              <a:t>current</a:t>
            </a:r>
            <a:r>
              <a:rPr lang="fi-FI" sz="2400" dirty="0"/>
              <a:t> data as </a:t>
            </a:r>
            <a:r>
              <a:rPr lang="fi-FI" sz="2400" dirty="0" err="1"/>
              <a:t>researchers</a:t>
            </a:r>
            <a:r>
              <a:rPr lang="fi-FI" sz="2400" dirty="0"/>
              <a:t> </a:t>
            </a:r>
            <a:br>
              <a:rPr lang="fi-FI" sz="2400" dirty="0"/>
            </a:br>
            <a:endParaRPr sz="2400" dirty="0"/>
          </a:p>
          <a:p>
            <a:pPr>
              <a:defRPr/>
            </a:pPr>
            <a:r>
              <a:rPr lang="fi-FI" sz="2400" b="1" dirty="0"/>
              <a:t>Open </a:t>
            </a:r>
            <a:r>
              <a:rPr lang="fi-FI" sz="2400" b="1" dirty="0" err="1"/>
              <a:t>research</a:t>
            </a:r>
            <a:r>
              <a:rPr lang="fi-FI" sz="2400" b="1" dirty="0"/>
              <a:t> data </a:t>
            </a:r>
            <a:r>
              <a:rPr lang="fi-FI" sz="2400" b="1" dirty="0" err="1"/>
              <a:t>portals</a:t>
            </a:r>
            <a:r>
              <a:rPr lang="fi-FI" sz="2400" b="1" dirty="0"/>
              <a:t>:</a:t>
            </a:r>
            <a:endParaRPr sz="2400" dirty="0"/>
          </a:p>
          <a:p>
            <a:pPr lvl="1">
              <a:defRPr/>
            </a:pPr>
            <a:r>
              <a:rPr lang="fi-FI" u="sng" dirty="0">
                <a:hlinkClick r:id="rId5" tooltip="https://opendata.cern.ch/"/>
              </a:rPr>
              <a:t>CERN Open Data </a:t>
            </a:r>
            <a:r>
              <a:rPr lang="fi-FI" u="sng" dirty="0" err="1">
                <a:hlinkClick r:id="rId5" tooltip="https://opendata.cern.ch/"/>
              </a:rPr>
              <a:t>Portal</a:t>
            </a:r>
            <a:endParaRPr lang="fi-FI" dirty="0"/>
          </a:p>
          <a:p>
            <a:pPr lvl="1">
              <a:defRPr/>
            </a:pPr>
            <a:r>
              <a:rPr lang="fi-FI" u="sng" dirty="0" err="1">
                <a:hlinkClick r:id="rId6" tooltip="https://smear.avaa.csc.fi/"/>
              </a:rPr>
              <a:t>SmartSMEAR</a:t>
            </a:r>
            <a:r>
              <a:rPr lang="fi-FI" u="sng" dirty="0">
                <a:hlinkClick r:id="rId6" tooltip="https://smear.avaa.csc.fi/"/>
              </a:rPr>
              <a:t> - </a:t>
            </a:r>
            <a:r>
              <a:rPr lang="fi-FI" u="sng" dirty="0" err="1">
                <a:hlinkClick r:id="rId6" tooltip="https://smear.avaa.csc.fi/"/>
              </a:rPr>
              <a:t>About</a:t>
            </a:r>
            <a:r>
              <a:rPr lang="fi-FI" u="sng" dirty="0">
                <a:hlinkClick r:id="rId6" tooltip="https://smear.avaa.csc.fi/"/>
              </a:rPr>
              <a:t> (csc.fi)</a:t>
            </a:r>
            <a:endParaRPr lang="fi-FI" dirty="0"/>
          </a:p>
          <a:p>
            <a:pPr>
              <a:defRPr/>
            </a:pPr>
            <a:r>
              <a:rPr lang="fi-FI" sz="2400" dirty="0" err="1"/>
              <a:t>When</a:t>
            </a:r>
            <a:r>
              <a:rPr lang="fi-FI" sz="2400" dirty="0"/>
              <a:t> </a:t>
            </a:r>
            <a:r>
              <a:rPr lang="fi-FI" sz="2400" dirty="0" err="1"/>
              <a:t>searching</a:t>
            </a:r>
            <a:r>
              <a:rPr lang="fi-FI" sz="2400" dirty="0"/>
              <a:t> for open data it is </a:t>
            </a:r>
            <a:r>
              <a:rPr lang="fi-FI" sz="2400" dirty="0" err="1"/>
              <a:t>important</a:t>
            </a:r>
            <a:r>
              <a:rPr lang="fi-FI" sz="2400" dirty="0"/>
              <a:t> to </a:t>
            </a:r>
            <a:r>
              <a:rPr lang="fi-FI" sz="2400" dirty="0" err="1"/>
              <a:t>discuss</a:t>
            </a:r>
            <a:r>
              <a:rPr lang="fi-FI" sz="2400" dirty="0"/>
              <a:t> </a:t>
            </a:r>
            <a:r>
              <a:rPr lang="fi-FI" sz="2400" dirty="0" err="1"/>
              <a:t>about</a:t>
            </a:r>
            <a:r>
              <a:rPr lang="fi-FI" sz="2400" dirty="0"/>
              <a:t> </a:t>
            </a:r>
            <a:r>
              <a:rPr lang="fi-FI" sz="2400" dirty="0" err="1"/>
              <a:t>the</a:t>
            </a:r>
            <a:r>
              <a:rPr lang="fi-FI" sz="2400" dirty="0"/>
              <a:t> </a:t>
            </a:r>
            <a:r>
              <a:rPr lang="fi-FI" sz="2400" dirty="0" err="1"/>
              <a:t>source</a:t>
            </a:r>
            <a:r>
              <a:rPr lang="fi-FI" sz="2400" dirty="0"/>
              <a:t> </a:t>
            </a:r>
            <a:r>
              <a:rPr lang="fi-FI" sz="2400" dirty="0" err="1"/>
              <a:t>criticism</a:t>
            </a:r>
            <a:r>
              <a:rPr lang="en-GB" sz="2400" dirty="0"/>
              <a:t> </a:t>
            </a:r>
            <a:endParaRPr lang="fi-FI"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fi-FI" b="1">
                <a:latin typeface="+mn-lt"/>
              </a:rPr>
              <a:t>Local examples</a:t>
            </a:r>
          </a:p>
        </p:txBody>
      </p:sp>
      <p:sp>
        <p:nvSpPr>
          <p:cNvPr id="6" name="Content Placeholder 5"/>
          <p:cNvSpPr>
            <a:spLocks noGrp="1"/>
          </p:cNvSpPr>
          <p:nvPr>
            <p:ph idx="1"/>
          </p:nvPr>
        </p:nvSpPr>
        <p:spPr bwMode="auto"/>
        <p:txBody>
          <a:bodyPr/>
          <a:lstStyle/>
          <a:p>
            <a:pPr>
              <a:defRPr/>
            </a:pPr>
            <a:r>
              <a:rPr lang="fi-FI">
                <a:solidFill>
                  <a:srgbClr val="FF0000"/>
                </a:solidFill>
              </a:rPr>
              <a:t>Please add here your local examples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90452" y="2847067"/>
            <a:ext cx="10515600" cy="1325563"/>
          </a:xfrm>
        </p:spPr>
        <p:txBody>
          <a:bodyPr>
            <a:normAutofit fontScale="90000"/>
          </a:bodyPr>
          <a:lstStyle/>
          <a:p>
            <a:pPr algn="ctr">
              <a:defRPr/>
            </a:pPr>
            <a:r>
              <a:rPr lang="en-US" b="1">
                <a:solidFill>
                  <a:srgbClr val="FF0000"/>
                </a:solidFill>
                <a:latin typeface="Calibri"/>
              </a:rPr>
              <a:t>Brainstorm and list local non-/informal partners that could be potential collaboration partners for promoting ESD</a:t>
            </a:r>
            <a:endParaRPr/>
          </a:p>
        </p:txBody>
      </p:sp>
      <p:sp>
        <p:nvSpPr>
          <p:cNvPr id="4" name="TextBox 3"/>
          <p:cNvSpPr txBox="1"/>
          <p:nvPr/>
        </p:nvSpPr>
        <p:spPr bwMode="auto">
          <a:xfrm>
            <a:off x="3046971" y="4959349"/>
            <a:ext cx="6098058" cy="923330"/>
          </a:xfrm>
          <a:prstGeom prst="rect">
            <a:avLst/>
          </a:prstGeom>
          <a:noFill/>
        </p:spPr>
        <p:txBody>
          <a:bodyPr wrap="square">
            <a:spAutoFit/>
          </a:bodyPr>
          <a:lstStyle/>
          <a:p>
            <a:pPr>
              <a:defRPr/>
            </a:pPr>
            <a:r>
              <a:rPr lang="de-DE" sz="1800" b="1">
                <a:latin typeface="Calibri"/>
              </a:rPr>
              <a:t>It is suggested to collect, classify and discuss students‘ ideas via a card clustering via Miro (</a:t>
            </a:r>
            <a:r>
              <a:rPr lang="de-DE" sz="1800" b="1" u="sng">
                <a:latin typeface="Calibri"/>
                <a:hlinkClick r:id="rId3" tooltip="https://miro.com/"/>
              </a:rPr>
              <a:t>https://miro.com/</a:t>
            </a:r>
            <a:r>
              <a:rPr lang="de-DE" sz="1800" b="1">
                <a:latin typeface="Calibri"/>
              </a:rPr>
              <a:t>) or a similar tool.</a:t>
            </a:r>
            <a:endParaRPr lang="fi-FI"/>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90452" y="2847067"/>
            <a:ext cx="10515600" cy="1325563"/>
          </a:xfrm>
        </p:spPr>
        <p:txBody>
          <a:bodyPr>
            <a:normAutofit fontScale="90000"/>
          </a:bodyPr>
          <a:lstStyle/>
          <a:p>
            <a:pPr algn="ctr">
              <a:defRPr/>
            </a:pPr>
            <a:r>
              <a:rPr lang="en-US" b="1">
                <a:solidFill>
                  <a:srgbClr val="FF0000"/>
                </a:solidFill>
                <a:latin typeface="Calibri"/>
              </a:rPr>
              <a:t> Discuss the potential benefits and opportunities for collaboration with each of the non-/informal partner listed in earlier task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i-FI" b="1">
                <a:latin typeface="+mn-lt"/>
              </a:rPr>
              <a:t>Literature and web resources</a:t>
            </a:r>
          </a:p>
        </p:txBody>
      </p:sp>
      <p:sp>
        <p:nvSpPr>
          <p:cNvPr id="3" name="Content Placeholder 2"/>
          <p:cNvSpPr>
            <a:spLocks noGrp="1"/>
          </p:cNvSpPr>
          <p:nvPr>
            <p:ph idx="1"/>
          </p:nvPr>
        </p:nvSpPr>
        <p:spPr bwMode="auto">
          <a:xfrm>
            <a:off x="838200" y="1690688"/>
            <a:ext cx="5181600" cy="4486275"/>
          </a:xfrm>
        </p:spPr>
        <p:txBody>
          <a:bodyPr>
            <a:noAutofit/>
          </a:bodyPr>
          <a:lstStyle/>
          <a:p>
            <a:pPr>
              <a:defRPr/>
            </a:pPr>
            <a:r>
              <a:rPr lang="en-US" sz="1600" b="0" i="0" dirty="0" err="1"/>
              <a:t>Eshach</a:t>
            </a:r>
            <a:r>
              <a:rPr lang="en-US" sz="1600" b="0" i="0" dirty="0"/>
              <a:t>, H. (2007). Bridging In-school and Out-of-school Learning: Formal, Non-Formal, and Informal Education. </a:t>
            </a:r>
            <a:r>
              <a:rPr lang="en-US" sz="1600" b="0" i="1" dirty="0"/>
              <a:t>Journal of Science Education and Technology</a:t>
            </a:r>
            <a:r>
              <a:rPr lang="en-US" sz="1600" b="0" i="0" dirty="0"/>
              <a:t>, </a:t>
            </a:r>
            <a:r>
              <a:rPr lang="en-US" sz="1600" b="0" i="1" dirty="0"/>
              <a:t>16</a:t>
            </a:r>
            <a:r>
              <a:rPr lang="en-US" sz="1600" b="0" i="0" dirty="0"/>
              <a:t>(2), 171–190. </a:t>
            </a:r>
            <a:r>
              <a:rPr lang="en-US" sz="1600" b="0" i="0" u="sng" strike="noStrike" dirty="0">
                <a:solidFill>
                  <a:srgbClr val="0F6CBF"/>
                </a:solidFill>
                <a:hlinkClick r:id="rId2" tooltip="https://doi.org/10.1007/s10956-006-9027-1"/>
              </a:rPr>
              <a:t>https://doi.org/10.1007/s10956-006-9027-1</a:t>
            </a:r>
            <a:endParaRPr sz="1600" dirty="0">
              <a:solidFill>
                <a:srgbClr val="0F6CBF"/>
              </a:solidFill>
            </a:endParaRPr>
          </a:p>
          <a:p>
            <a:pPr>
              <a:defRPr/>
            </a:pPr>
            <a:r>
              <a:rPr lang="en-US" sz="1600" dirty="0"/>
              <a:t>Haatainen, O. &amp; Aksela, M. (2021</a:t>
            </a:r>
            <a:r>
              <a:rPr lang="en-US" sz="1600" i="1" dirty="0"/>
              <a:t>). Project-Based Learning in Science Education: Active Teachers’ Perceptions and Practices.</a:t>
            </a:r>
            <a:r>
              <a:rPr lang="en-US" sz="1600" dirty="0"/>
              <a:t> LUMAT: International Journal on Math, Science and Technology Education, 9(1), 149–173. </a:t>
            </a:r>
            <a:r>
              <a:rPr lang="en-US" sz="1600" u="sng" dirty="0">
                <a:hlinkClick r:id="rId3" tooltip="https://doi.org/10.31129/LUMAT.9.1.1392"/>
              </a:rPr>
              <a:t>https://doi.org/10.31129/LUMAT.9.1.1392</a:t>
            </a:r>
            <a:r>
              <a:rPr lang="en-US" sz="1600" dirty="0"/>
              <a:t>    </a:t>
            </a:r>
            <a:endParaRPr sz="1600" dirty="0"/>
          </a:p>
          <a:p>
            <a:pPr>
              <a:defRPr/>
            </a:pPr>
            <a:r>
              <a:rPr sz="1600" b="0" i="0" u="none" dirty="0" err="1">
                <a:solidFill>
                  <a:srgbClr val="000000"/>
                </a:solidFill>
                <a:latin typeface="Calibri"/>
                <a:ea typeface="Calibri"/>
                <a:cs typeface="Calibri"/>
              </a:rPr>
              <a:t>Markula</a:t>
            </a:r>
            <a:r>
              <a:rPr sz="1600" b="0" i="0" u="none" dirty="0">
                <a:solidFill>
                  <a:srgbClr val="000000"/>
                </a:solidFill>
                <a:latin typeface="Calibri"/>
                <a:ea typeface="Calibri"/>
                <a:cs typeface="Calibri"/>
              </a:rPr>
              <a:t>, A, &amp; Aksela, M. (2022). The key characteristics of project-based learning: how teachers implement projects in K-12 science education.</a:t>
            </a:r>
            <a:r>
              <a:rPr sz="1600" b="0" i="1" u="none" dirty="0">
                <a:solidFill>
                  <a:srgbClr val="000000"/>
                </a:solidFill>
                <a:latin typeface="Calibri"/>
                <a:ea typeface="Calibri"/>
                <a:cs typeface="Calibri"/>
              </a:rPr>
              <a:t> Disciplinary and Interdisciplinary Science Education Research,</a:t>
            </a:r>
            <a:r>
              <a:rPr sz="1600" b="0" i="0" u="none" dirty="0">
                <a:solidFill>
                  <a:srgbClr val="000000"/>
                </a:solidFill>
                <a:latin typeface="Calibri"/>
                <a:ea typeface="Calibri"/>
                <a:cs typeface="Calibri"/>
              </a:rPr>
              <a:t> 4:2</a:t>
            </a:r>
            <a:endParaRPr sz="1600" b="0" i="0" dirty="0">
              <a:solidFill>
                <a:srgbClr val="000000"/>
              </a:solidFill>
            </a:endParaRPr>
          </a:p>
          <a:p>
            <a:pPr>
              <a:defRPr/>
            </a:pPr>
            <a:r>
              <a:rPr lang="fi-FI" sz="1600" dirty="0"/>
              <a:t>Tolppanen, S., Vartiainen, J., Ikävalko, V.-M., &amp; Aksela, M. (2015). </a:t>
            </a:r>
            <a:r>
              <a:rPr lang="fi-FI" sz="1600" dirty="0" err="1"/>
              <a:t>Relevance</a:t>
            </a:r>
            <a:r>
              <a:rPr lang="fi-FI" sz="1600" dirty="0"/>
              <a:t> of Non-</a:t>
            </a:r>
            <a:r>
              <a:rPr lang="fi-FI" sz="1600" dirty="0" err="1"/>
              <a:t>Formal</a:t>
            </a:r>
            <a:r>
              <a:rPr lang="fi-FI" sz="1600" dirty="0"/>
              <a:t> Education in Science Education. In I. Eilks &amp; A. </a:t>
            </a:r>
            <a:r>
              <a:rPr lang="fi-FI" sz="1600" dirty="0" err="1"/>
              <a:t>Hofstein</a:t>
            </a:r>
            <a:r>
              <a:rPr lang="fi-FI" sz="1600" dirty="0"/>
              <a:t> (</a:t>
            </a:r>
            <a:r>
              <a:rPr lang="fi-FI" sz="1600" dirty="0" err="1"/>
              <a:t>Eds</a:t>
            </a:r>
            <a:r>
              <a:rPr lang="fi-FI" sz="1600" dirty="0"/>
              <a:t>.), </a:t>
            </a:r>
            <a:r>
              <a:rPr lang="fi-FI" sz="1600" i="1" dirty="0" err="1"/>
              <a:t>Relevant</a:t>
            </a:r>
            <a:r>
              <a:rPr lang="fi-FI" sz="1600" i="1" dirty="0"/>
              <a:t> Chemistry Education: </a:t>
            </a:r>
            <a:r>
              <a:rPr lang="fi-FI" sz="1600" i="1" dirty="0" err="1"/>
              <a:t>From</a:t>
            </a:r>
            <a:r>
              <a:rPr lang="fi-FI" sz="1600" i="1" dirty="0"/>
              <a:t> </a:t>
            </a:r>
            <a:r>
              <a:rPr lang="fi-FI" sz="1600" i="1" dirty="0" err="1"/>
              <a:t>Theory</a:t>
            </a:r>
            <a:r>
              <a:rPr lang="fi-FI" sz="1600" i="1" dirty="0"/>
              <a:t> to </a:t>
            </a:r>
            <a:r>
              <a:rPr lang="fi-FI" sz="1600" i="1" dirty="0" err="1"/>
              <a:t>Practice</a:t>
            </a:r>
            <a:r>
              <a:rPr lang="fi-FI" sz="1600" dirty="0"/>
              <a:t> (pp. 335–354). </a:t>
            </a:r>
            <a:r>
              <a:rPr lang="fi-FI" sz="1600" dirty="0" err="1"/>
              <a:t>SensePublishers</a:t>
            </a:r>
            <a:r>
              <a:rPr lang="fi-FI" sz="1600" dirty="0"/>
              <a:t>. </a:t>
            </a:r>
            <a:r>
              <a:rPr lang="fi-FI" sz="1600" u="sng" dirty="0">
                <a:hlinkClick r:id="rId4" tooltip="https://doi.org/10.1007/978-94-6300-175-5_18"/>
              </a:rPr>
              <a:t>https://doi.org/10.1007/978-94-6300-175-5_18</a:t>
            </a:r>
            <a:endParaRPr sz="1600" dirty="0"/>
          </a:p>
        </p:txBody>
      </p:sp>
      <p:sp>
        <p:nvSpPr>
          <p:cNvPr id="317417010" name="Inhaltsplatzhalter 3"/>
          <p:cNvSpPr>
            <a:spLocks noGrp="1"/>
          </p:cNvSpPr>
          <p:nvPr>
            <p:ph sz="half" idx="2"/>
          </p:nvPr>
        </p:nvSpPr>
        <p:spPr bwMode="auto">
          <a:xfrm>
            <a:off x="6172200" y="1825624"/>
            <a:ext cx="5181599" cy="4351338"/>
          </a:xfrm>
        </p:spPr>
        <p:txBody>
          <a:bodyPr vertOverflow="overflow" horzOverflow="clip" vert="horz" wrap="square" lIns="91440" tIns="45720" rIns="91440" bIns="45720" numCol="1" spcCol="0" rtlCol="0" fromWordArt="0" anchor="t" anchorCtr="0" forceAA="0" compatLnSpc="0">
            <a:normAutofit/>
          </a:bodyPr>
          <a:lstStyle/>
          <a:p>
            <a:pPr>
              <a:defRPr/>
            </a:pPr>
            <a:r>
              <a:rPr lang="de-DE" sz="1600" b="0" i="0" u="sng" strike="noStrike" cap="none" spc="0">
                <a:solidFill>
                  <a:schemeClr val="tx1"/>
                </a:solidFill>
                <a:latin typeface="Calibri"/>
                <a:ea typeface="Calibri"/>
                <a:cs typeface="Calibri"/>
                <a:hlinkClick r:id="rId5" tooltip="https://www.pblworks.org/what-is-pbl"/>
              </a:rPr>
              <a:t>PBLWorks by Buck Institute for Education</a:t>
            </a:r>
            <a:endParaRPr sz="1600"/>
          </a:p>
          <a:p>
            <a:pPr>
              <a:defRPr/>
            </a:pPr>
            <a:r>
              <a:rPr sz="1600" u="sng">
                <a:hlinkClick r:id="rId6" tooltip="https://start.luma.fi/en/"/>
              </a:rPr>
              <a:t>StarT: international PBL programme</a:t>
            </a:r>
            <a:r>
              <a:t> </a:t>
            </a:r>
          </a:p>
          <a:p>
            <a:pPr>
              <a:defRPr/>
            </a:pPr>
            <a:r>
              <a:rPr sz="1600" u="sng">
                <a:hlinkClick r:id="rId7" tooltip="https://start.luma.fi/en/materials/"/>
              </a:rPr>
              <a:t>StarT material bank</a:t>
            </a:r>
            <a:r>
              <a:rPr sz="1600"/>
              <a:t> </a:t>
            </a:r>
          </a:p>
          <a:p>
            <a:pPr>
              <a:defRPr/>
            </a:pPr>
            <a:r>
              <a:rPr sz="1600" u="sng">
                <a:solidFill>
                  <a:schemeClr val="hlink"/>
                </a:solidFill>
                <a:hlinkClick r:id="rId8" tooltip="https://teachingcommons.stanford.edu/resources/learning/learning-activities/project-based-learning"/>
              </a:rPr>
              <a:t>https://www.bu.edu/ctl/guides/project-based-learning/</a:t>
            </a:r>
            <a:r>
              <a:rPr sz="1600"/>
              <a:t> </a:t>
            </a:r>
          </a:p>
          <a:p>
            <a:pPr>
              <a:defRPr/>
            </a:pPr>
            <a:r>
              <a:rPr sz="1600" u="sng">
                <a:solidFill>
                  <a:schemeClr val="hlink"/>
                </a:solidFill>
                <a:hlinkClick r:id="rId8" tooltip="https://teachingcommons.stanford.edu/resources/learning/learning-activities/project-based-learning"/>
              </a:rPr>
              <a:t>https://teachingcommons.stanford.edu/resources/learning/learning-activities/project-based-learning</a:t>
            </a:r>
            <a:endParaRPr sz="1600"/>
          </a:p>
          <a:p>
            <a:pPr>
              <a:defRPr/>
            </a:pPr>
            <a:r>
              <a:rPr sz="1600" u="sng">
                <a:solidFill>
                  <a:schemeClr val="hlink"/>
                </a:solidFill>
                <a:hlinkClick r:id="rId9" tooltip="https://www.edutopia.org/blog/pbl-through-a-makers-lens-patrick-waters"/>
              </a:rPr>
              <a:t>https://www.edutopia.org/blog/pbl-through-a-makers-lens-patrick-waters</a:t>
            </a:r>
            <a:endParaRPr sz="1600"/>
          </a:p>
          <a:p>
            <a:pPr>
              <a:defRPr/>
            </a:pPr>
            <a:r>
              <a:rPr sz="1600" u="sng">
                <a:solidFill>
                  <a:schemeClr val="hlink"/>
                </a:solidFill>
                <a:hlinkClick r:id="rId10" tooltip="https://er.educause.edu/articles/2015/1/using-design-thinking-in-higher-education"/>
              </a:rPr>
              <a:t>https://er.educause.edu/articles/2015/1/using-design-thinking-in-higher-education</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a:defRPr/>
            </a:pPr>
            <a:r>
              <a:rPr lang="de-DE" sz="4400" b="1">
                <a:solidFill>
                  <a:srgbClr val="025952"/>
                </a:solidFill>
                <a:latin typeface="Calibri"/>
              </a:rPr>
              <a:t>1. What is a learning environment?</a:t>
            </a:r>
            <a:endParaRPr lang="fi-FI" b="1"/>
          </a:p>
        </p:txBody>
      </p:sp>
      <p:sp>
        <p:nvSpPr>
          <p:cNvPr id="3" name="Content Placeholder 2"/>
          <p:cNvSpPr>
            <a:spLocks noGrp="1"/>
          </p:cNvSpPr>
          <p:nvPr>
            <p:ph type="body" idx="1"/>
          </p:nvPr>
        </p:nvSpPr>
        <p:spPr bwMode="auto">
          <a:xfrm>
            <a:off x="831850" y="4562475"/>
            <a:ext cx="10515600" cy="1500187"/>
          </a:xfrm>
        </p:spPr>
        <p:txBody>
          <a:bodyPr>
            <a:normAutofit/>
          </a:bodyPr>
          <a:lstStyle/>
          <a:p>
            <a:pPr algn="ctr">
              <a:defRPr/>
            </a:pPr>
            <a:r>
              <a:rPr lang="de-DE" sz="2800">
                <a:solidFill>
                  <a:srgbClr val="025952"/>
                </a:solidFill>
              </a:rPr>
              <a:t>F</a:t>
            </a:r>
            <a:r>
              <a:rPr lang="en-US" sz="2800">
                <a:solidFill>
                  <a:srgbClr val="025952"/>
                </a:solidFill>
              </a:rPr>
              <a:t>ormal, non-formal and informal learning environments </a:t>
            </a:r>
            <a:endParaRPr/>
          </a:p>
          <a:p>
            <a:pPr algn="ctr">
              <a:defRPr/>
            </a:pPr>
            <a:r>
              <a:rPr lang="en-US" sz="2800">
                <a:solidFill>
                  <a:srgbClr val="025952"/>
                </a:solidFill>
              </a:rPr>
              <a:t>Example of a non-formal and an informal learning environment</a:t>
            </a:r>
            <a:endParaRPr lang="fi-FI" sz="2800">
              <a:solidFill>
                <a:srgbClr val="025952"/>
              </a:solidFill>
            </a:endParaRPr>
          </a:p>
          <a:p>
            <a:pPr algn="ctr">
              <a:defRPr/>
            </a:pPr>
            <a:endParaRPr lang="en-US" sz="2800">
              <a:solidFill>
                <a:srgbClr val="02595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Flowchart: Connector 7" descr="The different pespectives of a learning environment. These include physical, pedagogical, social and technical."/>
          <p:cNvSpPr/>
          <p:nvPr/>
        </p:nvSpPr>
        <p:spPr bwMode="auto">
          <a:xfrm>
            <a:off x="5536734" y="55943"/>
            <a:ext cx="6655266" cy="6257983"/>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fi-FI" b="1"/>
              <a:t>A LEARNING ENVIRONMENT</a:t>
            </a:r>
            <a:endParaRPr/>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p:txBody>
      </p:sp>
      <p:sp>
        <p:nvSpPr>
          <p:cNvPr id="2" name="Title 1"/>
          <p:cNvSpPr>
            <a:spLocks noGrp="1"/>
          </p:cNvSpPr>
          <p:nvPr>
            <p:ph type="title"/>
          </p:nvPr>
        </p:nvSpPr>
        <p:spPr bwMode="auto">
          <a:xfrm>
            <a:off x="838200" y="365125"/>
            <a:ext cx="5205762" cy="2088143"/>
          </a:xfrm>
        </p:spPr>
        <p:txBody>
          <a:bodyPr/>
          <a:lstStyle/>
          <a:p>
            <a:pPr algn="ctr">
              <a:defRPr/>
            </a:pPr>
            <a:r>
              <a:rPr lang="de-DE" b="1" dirty="0" err="1">
                <a:latin typeface="+mn-lt"/>
              </a:rPr>
              <a:t>What</a:t>
            </a:r>
            <a:r>
              <a:rPr lang="de-DE" b="1" dirty="0">
                <a:latin typeface="+mn-lt"/>
              </a:rPr>
              <a:t> </a:t>
            </a:r>
            <a:r>
              <a:rPr lang="de-DE" b="1" dirty="0" err="1">
                <a:latin typeface="+mn-lt"/>
              </a:rPr>
              <a:t>is</a:t>
            </a:r>
            <a:r>
              <a:rPr lang="de-DE" b="1" dirty="0">
                <a:latin typeface="+mn-lt"/>
              </a:rPr>
              <a:t> a </a:t>
            </a:r>
            <a:r>
              <a:rPr lang="de-DE" b="1" dirty="0" err="1">
                <a:latin typeface="+mn-lt"/>
              </a:rPr>
              <a:t>learning</a:t>
            </a:r>
            <a:r>
              <a:rPr lang="de-DE" b="1" dirty="0">
                <a:latin typeface="+mn-lt"/>
              </a:rPr>
              <a:t> </a:t>
            </a:r>
            <a:r>
              <a:rPr lang="de-DE" b="1" dirty="0" err="1">
                <a:latin typeface="+mn-lt"/>
              </a:rPr>
              <a:t>environment</a:t>
            </a:r>
            <a:r>
              <a:rPr lang="de-DE" b="1" dirty="0">
                <a:latin typeface="+mn-lt"/>
              </a:rPr>
              <a:t>?</a:t>
            </a:r>
            <a:endParaRPr lang="fi-FI" b="1" dirty="0">
              <a:latin typeface="+mn-lt"/>
            </a:endParaRP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984940152"/>
              </p:ext>
            </p:extLst>
          </p:nvPr>
        </p:nvGraphicFramePr>
        <p:xfrm>
          <a:off x="5536734" y="908720"/>
          <a:ext cx="6517733"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p:cNvSpPr>
            <a:spLocks noGrp="1"/>
          </p:cNvSpPr>
          <p:nvPr>
            <p:ph sz="half" idx="1"/>
          </p:nvPr>
        </p:nvSpPr>
        <p:spPr bwMode="auto">
          <a:xfrm>
            <a:off x="586530" y="2204581"/>
            <a:ext cx="4698534" cy="4109345"/>
          </a:xfrm>
        </p:spPr>
        <p:txBody>
          <a:bodyPr>
            <a:normAutofit/>
          </a:bodyPr>
          <a:lstStyle/>
          <a:p>
            <a:pPr>
              <a:defRPr/>
            </a:pPr>
            <a:r>
              <a:rPr lang="en-US" sz="2400"/>
              <a:t>Learning environment has an impact on an individual's learning</a:t>
            </a:r>
            <a:endParaRPr/>
          </a:p>
          <a:p>
            <a:pPr>
              <a:defRPr/>
            </a:pPr>
            <a:r>
              <a:rPr lang="en-US" sz="2400"/>
              <a:t>Not just a physical space – at least 4 different perspectives </a:t>
            </a:r>
            <a:endParaRPr/>
          </a:p>
          <a:p>
            <a:pPr>
              <a:defRPr/>
            </a:pPr>
            <a:r>
              <a:rPr lang="en-US" sz="2400"/>
              <a:t>Important to examine a learning environment as a whole</a:t>
            </a:r>
            <a:endParaRPr/>
          </a:p>
          <a:p>
            <a:pPr>
              <a:defRPr/>
            </a:pPr>
            <a:r>
              <a:rPr lang="en-US" sz="2400"/>
              <a:t>There is also no unequivocally good or bad environment, as its significance varies for different people and is subject to change</a:t>
            </a:r>
            <a:endParaRPr/>
          </a:p>
        </p:txBody>
      </p:sp>
      <p:sp>
        <p:nvSpPr>
          <p:cNvPr id="4" name="TextBox 3"/>
          <p:cNvSpPr txBox="1"/>
          <p:nvPr/>
        </p:nvSpPr>
        <p:spPr bwMode="auto">
          <a:xfrm>
            <a:off x="652814" y="6313926"/>
            <a:ext cx="7747442" cy="584775"/>
          </a:xfrm>
          <a:prstGeom prst="rect">
            <a:avLst/>
          </a:prstGeom>
          <a:noFill/>
        </p:spPr>
        <p:txBody>
          <a:bodyPr wrap="square">
            <a:spAutoFit/>
          </a:bodyPr>
          <a:lstStyle/>
          <a:p>
            <a:pPr>
              <a:defRPr/>
            </a:pPr>
            <a:r>
              <a:rPr lang="fi-FI" sz="1400" b="0" i="0" dirty="0" err="1">
                <a:solidFill>
                  <a:srgbClr val="000000"/>
                </a:solidFill>
                <a:latin typeface="Arial"/>
              </a:rPr>
              <a:t>Baeten</a:t>
            </a:r>
            <a:r>
              <a:rPr lang="fi-FI" sz="1400" b="0" i="0" dirty="0">
                <a:solidFill>
                  <a:srgbClr val="000000"/>
                </a:solidFill>
                <a:latin typeface="Arial"/>
              </a:rPr>
              <a:t> et al., 2010; Majoinen, 2019</a:t>
            </a:r>
            <a:r>
              <a:rPr lang="fi-FI" sz="1400" dirty="0">
                <a:solidFill>
                  <a:srgbClr val="000000"/>
                </a:solidFill>
                <a:latin typeface="Arial"/>
              </a:rPr>
              <a:t>. </a:t>
            </a:r>
            <a:br>
              <a:rPr lang="fi-FI" sz="1400" dirty="0">
                <a:solidFill>
                  <a:srgbClr val="000000"/>
                </a:solidFill>
                <a:latin typeface="Arial"/>
              </a:rPr>
            </a:b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a:defRPr/>
            </a:pPr>
            <a:r>
              <a:rPr lang="de-DE" b="1">
                <a:latin typeface="+mn-lt"/>
              </a:rPr>
              <a:t>F</a:t>
            </a:r>
            <a:r>
              <a:rPr lang="en-US" b="1">
                <a:latin typeface="+mn-lt"/>
              </a:rPr>
              <a:t>ormal, non-formal and informal learning</a:t>
            </a:r>
            <a:endParaRPr lang="fi-FI" b="1">
              <a:latin typeface="+mn-lt"/>
            </a:endParaRPr>
          </a:p>
        </p:txBody>
      </p:sp>
      <p:sp>
        <p:nvSpPr>
          <p:cNvPr id="4" name="Content Placeholder 3"/>
          <p:cNvSpPr>
            <a:spLocks noGrp="1"/>
          </p:cNvSpPr>
          <p:nvPr>
            <p:ph idx="1"/>
          </p:nvPr>
        </p:nvSpPr>
        <p:spPr bwMode="auto"/>
        <p:txBody>
          <a:bodyPr>
            <a:normAutofit fontScale="92500"/>
          </a:bodyPr>
          <a:lstStyle/>
          <a:p>
            <a:pPr>
              <a:defRPr/>
            </a:pPr>
            <a:r>
              <a:rPr lang="en-US"/>
              <a:t>Learning (or education) are often divided into formal, non-formal and informal learning </a:t>
            </a:r>
            <a:endParaRPr/>
          </a:p>
          <a:p>
            <a:pPr>
              <a:defRPr/>
            </a:pPr>
            <a:r>
              <a:rPr lang="en-US" b="1"/>
              <a:t>Formal</a:t>
            </a:r>
            <a:r>
              <a:rPr lang="en-US"/>
              <a:t> constitute the formal education system of a country - compulsory learning according to a curriculum and typically in schools</a:t>
            </a:r>
            <a:endParaRPr/>
          </a:p>
          <a:p>
            <a:pPr>
              <a:defRPr/>
            </a:pPr>
            <a:r>
              <a:rPr lang="en-US" b="1"/>
              <a:t>Non-formal </a:t>
            </a:r>
            <a:r>
              <a:rPr lang="en-US"/>
              <a:t>is  goal-oriented and planned by an education provider. Can take place in guided activities or through the learner's own initiative </a:t>
            </a:r>
            <a:endParaRPr/>
          </a:p>
          <a:p>
            <a:pPr>
              <a:defRPr/>
            </a:pPr>
            <a:r>
              <a:rPr lang="en-US" b="1"/>
              <a:t>Informal</a:t>
            </a:r>
            <a:r>
              <a:rPr lang="en-US"/>
              <a:t> forms of learning that are somehow intentional, but voluntary and less structured than either formal or non-formal education. Can occur in the family and daily life, on a self-directed, family-directed or socially-directed basis</a:t>
            </a:r>
            <a:endParaRPr lang="fi-FI"/>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lgn="ctr">
              <a:defRPr/>
            </a:pPr>
            <a:r>
              <a:rPr lang="de-DE" b="1">
                <a:latin typeface="+mn-lt"/>
              </a:rPr>
              <a:t>F</a:t>
            </a:r>
            <a:r>
              <a:rPr lang="en-US" b="1">
                <a:latin typeface="+mn-lt"/>
              </a:rPr>
              <a:t>ormal, non-formal and informal learning</a:t>
            </a:r>
            <a:endParaRPr lang="fi-FI" b="1">
              <a:latin typeface="+mn-lt"/>
            </a:endParaRPr>
          </a:p>
        </p:txBody>
      </p:sp>
      <p:pic>
        <p:nvPicPr>
          <p:cNvPr id="5" name="Content Placeholder 4" descr="Picture is a table by Eshach (2007), describing the differences between formal, non-formal and informan learning. "/>
          <p:cNvPicPr>
            <a:picLocks noGrp="1" noChangeAspect="1"/>
          </p:cNvPicPr>
          <p:nvPr>
            <p:ph idx="1"/>
          </p:nvPr>
        </p:nvPicPr>
        <p:blipFill>
          <a:blip r:embed="rId2"/>
          <a:srcRect l="2699" t="32645" r="7866" b="21385"/>
          <a:stretch/>
        </p:blipFill>
        <p:spPr bwMode="auto">
          <a:xfrm>
            <a:off x="192678" y="1690688"/>
            <a:ext cx="11820251" cy="3447574"/>
          </a:xfrm>
          <a:prstGeom prst="rect">
            <a:avLst/>
          </a:prstGeom>
        </p:spPr>
      </p:pic>
      <p:sp>
        <p:nvSpPr>
          <p:cNvPr id="6" name="TextBox 5"/>
          <p:cNvSpPr txBox="1"/>
          <p:nvPr/>
        </p:nvSpPr>
        <p:spPr bwMode="auto">
          <a:xfrm>
            <a:off x="192679" y="5167312"/>
            <a:ext cx="11694522" cy="923330"/>
          </a:xfrm>
          <a:prstGeom prst="rect">
            <a:avLst/>
          </a:prstGeom>
          <a:noFill/>
        </p:spPr>
        <p:txBody>
          <a:bodyPr wrap="square" rtlCol="0">
            <a:spAutoFit/>
          </a:bodyPr>
          <a:lstStyle/>
          <a:p>
            <a:pPr>
              <a:defRPr/>
            </a:pPr>
            <a:r>
              <a:rPr lang="en-US" b="0" i="0"/>
              <a:t>Eshach, H. (2007). Bridging In-school and Out-of-school Learning: Formal, Non-Formal, and Informal Education. </a:t>
            </a:r>
            <a:r>
              <a:rPr lang="en-US" b="0" i="1"/>
              <a:t>Journal of Science Education and Technology</a:t>
            </a:r>
            <a:r>
              <a:rPr lang="en-US" b="0" i="0"/>
              <a:t>, </a:t>
            </a:r>
            <a:r>
              <a:rPr lang="en-US" b="0" i="1"/>
              <a:t>16</a:t>
            </a:r>
            <a:r>
              <a:rPr lang="en-US" b="0" i="0"/>
              <a:t>(2), p. 174. </a:t>
            </a:r>
            <a:r>
              <a:rPr lang="en-US" b="0" i="0" u="sng" strike="noStrike">
                <a:solidFill>
                  <a:srgbClr val="0F6CBF"/>
                </a:solidFill>
                <a:hlinkClick r:id="rId3" tooltip="https://doi.org/10.1007/s10956-006-9027-1"/>
              </a:rPr>
              <a:t>https://doi.org/10.1007/s10956-006-9027-1</a:t>
            </a:r>
            <a:endParaRPr lang="en-US" b="0" i="0" u="none" strike="noStrike">
              <a:solidFill>
                <a:srgbClr val="0F6CBF"/>
              </a:solidFill>
            </a:endParaRPr>
          </a:p>
          <a:p>
            <a:pPr>
              <a:defRPr/>
            </a:pPr>
            <a:endParaRPr lang="fi-FI"/>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90452" y="2847067"/>
            <a:ext cx="10515600" cy="1325563"/>
          </a:xfrm>
        </p:spPr>
        <p:txBody>
          <a:bodyPr>
            <a:normAutofit fontScale="90000"/>
          </a:bodyPr>
          <a:lstStyle/>
          <a:p>
            <a:pPr algn="ctr">
              <a:defRPr/>
            </a:pPr>
            <a:r>
              <a:rPr lang="en-US" b="1">
                <a:solidFill>
                  <a:srgbClr val="FF0000"/>
                </a:solidFill>
                <a:latin typeface="Calibri"/>
              </a:rPr>
              <a:t>What kind of experiences do you have with different learning environments?</a:t>
            </a:r>
            <a:br>
              <a:rPr lang="en-US" b="1">
                <a:solidFill>
                  <a:srgbClr val="FF0000"/>
                </a:solidFill>
                <a:latin typeface="Calibri"/>
              </a:rPr>
            </a:br>
            <a:br>
              <a:rPr lang="en-US" b="1">
                <a:solidFill>
                  <a:srgbClr val="FF0000"/>
                </a:solidFill>
                <a:latin typeface="Calibri"/>
              </a:rPr>
            </a:br>
            <a:r>
              <a:rPr lang="en-US" b="1">
                <a:solidFill>
                  <a:srgbClr val="FF0000"/>
                </a:solidFill>
                <a:latin typeface="Calibri"/>
              </a:rPr>
              <a:t>How would you classify these learning environments? </a:t>
            </a:r>
            <a:br>
              <a:rPr lang="en-US" b="1">
                <a:solidFill>
                  <a:srgbClr val="FF0000"/>
                </a:solidFill>
                <a:latin typeface="Calibri"/>
              </a:rPr>
            </a:br>
            <a:endParaRPr lang="en-US" b="1">
              <a:solidFill>
                <a:srgbClr val="FF0000"/>
              </a:solidFill>
              <a:latin typeface="Calibri"/>
            </a:endParaRPr>
          </a:p>
        </p:txBody>
      </p:sp>
      <p:sp>
        <p:nvSpPr>
          <p:cNvPr id="4" name="TextBox 3"/>
          <p:cNvSpPr txBox="1"/>
          <p:nvPr/>
        </p:nvSpPr>
        <p:spPr bwMode="auto">
          <a:xfrm>
            <a:off x="3046971" y="4959349"/>
            <a:ext cx="6098058" cy="923330"/>
          </a:xfrm>
          <a:prstGeom prst="rect">
            <a:avLst/>
          </a:prstGeom>
          <a:noFill/>
        </p:spPr>
        <p:txBody>
          <a:bodyPr wrap="square">
            <a:spAutoFit/>
          </a:bodyPr>
          <a:lstStyle/>
          <a:p>
            <a:pPr>
              <a:defRPr/>
            </a:pPr>
            <a:r>
              <a:rPr lang="de-DE" sz="1800" b="1">
                <a:latin typeface="Calibri"/>
              </a:rPr>
              <a:t>It is suggested to collect, classify and discuss students‘ ideas via a card clustering via Miro (</a:t>
            </a:r>
            <a:r>
              <a:rPr lang="de-DE" sz="1800" b="1" u="sng">
                <a:latin typeface="Calibri"/>
                <a:hlinkClick r:id="rId3" tooltip="https://miro.com/"/>
              </a:rPr>
              <a:t>https://miro.com/</a:t>
            </a:r>
            <a:r>
              <a:rPr lang="de-DE" sz="1800" b="1">
                <a:latin typeface="Calibri"/>
              </a:rPr>
              <a:t>) or a similar tool.</a:t>
            </a:r>
            <a:endParaRPr lang="fi-FI"/>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5" name="Straight Arrow Connector 4"/>
          <p:cNvCxnSpPr>
            <a:cxnSpLocks/>
          </p:cNvCxnSpPr>
          <p:nvPr/>
        </p:nvCxnSpPr>
        <p:spPr bwMode="auto">
          <a:xfrm>
            <a:off x="1355558" y="4852737"/>
            <a:ext cx="938463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bwMode="auto">
          <a:xfrm>
            <a:off x="838200" y="555206"/>
            <a:ext cx="10515600" cy="1325563"/>
          </a:xfrm>
        </p:spPr>
        <p:txBody>
          <a:bodyPr>
            <a:normAutofit/>
          </a:bodyPr>
          <a:lstStyle/>
          <a:p>
            <a:pPr algn="ctr">
              <a:defRPr/>
            </a:pPr>
            <a:r>
              <a:rPr lang="de-DE" b="1" dirty="0">
                <a:latin typeface="+mn-lt"/>
              </a:rPr>
              <a:t>F</a:t>
            </a:r>
            <a:r>
              <a:rPr lang="en-US" b="1" dirty="0" err="1">
                <a:latin typeface="+mn-lt"/>
              </a:rPr>
              <a:t>ormal</a:t>
            </a:r>
            <a:r>
              <a:rPr lang="en-US" b="1" dirty="0">
                <a:latin typeface="+mn-lt"/>
              </a:rPr>
              <a:t>, non-formal and informal learning: </a:t>
            </a:r>
            <a:r>
              <a:rPr lang="en-US" sz="2400" b="1" dirty="0">
                <a:latin typeface="+mn-lt"/>
              </a:rPr>
              <a:t>Examples of different kind of learning environments</a:t>
            </a:r>
            <a:endParaRPr lang="fi-FI" b="1" dirty="0">
              <a:latin typeface="+mn-lt"/>
            </a:endParaRPr>
          </a:p>
        </p:txBody>
      </p:sp>
      <p:sp>
        <p:nvSpPr>
          <p:cNvPr id="4" name="Content Placeholder 3"/>
          <p:cNvSpPr>
            <a:spLocks noGrp="1"/>
          </p:cNvSpPr>
          <p:nvPr>
            <p:ph idx="1"/>
          </p:nvPr>
        </p:nvSpPr>
        <p:spPr bwMode="auto">
          <a:xfrm>
            <a:off x="838200" y="5048052"/>
            <a:ext cx="11008895" cy="673768"/>
          </a:xfrm>
        </p:spPr>
        <p:txBody>
          <a:bodyPr/>
          <a:lstStyle/>
          <a:p>
            <a:pPr marL="0" indent="0">
              <a:buNone/>
              <a:defRPr/>
            </a:pPr>
            <a:r>
              <a:rPr lang="fi-FI"/>
              <a:t>FORMAL				NONFORMAL			INFORMAL</a:t>
            </a:r>
            <a:endParaRPr/>
          </a:p>
        </p:txBody>
      </p:sp>
      <p:sp>
        <p:nvSpPr>
          <p:cNvPr id="7" name="TextBox 6"/>
          <p:cNvSpPr txBox="1"/>
          <p:nvPr/>
        </p:nvSpPr>
        <p:spPr bwMode="auto">
          <a:xfrm>
            <a:off x="1181699" y="4005934"/>
            <a:ext cx="1483894" cy="646331"/>
          </a:xfrm>
          <a:prstGeom prst="rect">
            <a:avLst/>
          </a:prstGeom>
          <a:noFill/>
        </p:spPr>
        <p:txBody>
          <a:bodyPr wrap="square" rtlCol="0">
            <a:spAutoFit/>
          </a:bodyPr>
          <a:lstStyle/>
          <a:p>
            <a:pPr>
              <a:defRPr/>
            </a:pPr>
            <a:r>
              <a:rPr lang="fi-FI"/>
              <a:t>Classroom / School</a:t>
            </a:r>
            <a:endParaRPr/>
          </a:p>
        </p:txBody>
      </p:sp>
      <p:sp>
        <p:nvSpPr>
          <p:cNvPr id="8" name="TextBox 7"/>
          <p:cNvSpPr txBox="1"/>
          <p:nvPr/>
        </p:nvSpPr>
        <p:spPr bwMode="auto">
          <a:xfrm>
            <a:off x="3478298" y="2540904"/>
            <a:ext cx="1165891" cy="923330"/>
          </a:xfrm>
          <a:prstGeom prst="rect">
            <a:avLst/>
          </a:prstGeom>
          <a:noFill/>
        </p:spPr>
        <p:txBody>
          <a:bodyPr wrap="square" rtlCol="0">
            <a:spAutoFit/>
          </a:bodyPr>
          <a:lstStyle/>
          <a:p>
            <a:pPr>
              <a:defRPr/>
            </a:pPr>
            <a:r>
              <a:rPr lang="fi-FI"/>
              <a:t>Schools afternoon activities</a:t>
            </a:r>
          </a:p>
        </p:txBody>
      </p:sp>
      <p:sp>
        <p:nvSpPr>
          <p:cNvPr id="9" name="TextBox 8"/>
          <p:cNvSpPr txBox="1"/>
          <p:nvPr/>
        </p:nvSpPr>
        <p:spPr bwMode="auto">
          <a:xfrm>
            <a:off x="5183150" y="2676912"/>
            <a:ext cx="1483894" cy="923330"/>
          </a:xfrm>
          <a:prstGeom prst="rect">
            <a:avLst/>
          </a:prstGeom>
          <a:noFill/>
        </p:spPr>
        <p:txBody>
          <a:bodyPr wrap="square" rtlCol="0">
            <a:spAutoFit/>
          </a:bodyPr>
          <a:lstStyle/>
          <a:p>
            <a:pPr>
              <a:defRPr/>
            </a:pPr>
            <a:r>
              <a:rPr lang="fi-FI"/>
              <a:t>Science competitions and fairs</a:t>
            </a:r>
          </a:p>
        </p:txBody>
      </p:sp>
      <p:sp>
        <p:nvSpPr>
          <p:cNvPr id="10" name="TextBox 9"/>
          <p:cNvSpPr txBox="1"/>
          <p:nvPr/>
        </p:nvSpPr>
        <p:spPr bwMode="auto">
          <a:xfrm>
            <a:off x="2627724" y="4412318"/>
            <a:ext cx="1483894" cy="369332"/>
          </a:xfrm>
          <a:prstGeom prst="rect">
            <a:avLst/>
          </a:prstGeom>
          <a:noFill/>
        </p:spPr>
        <p:txBody>
          <a:bodyPr wrap="square" rtlCol="0">
            <a:spAutoFit/>
          </a:bodyPr>
          <a:lstStyle/>
          <a:p>
            <a:pPr>
              <a:defRPr/>
            </a:pPr>
            <a:r>
              <a:rPr lang="fi-FI"/>
              <a:t>Project work</a:t>
            </a:r>
          </a:p>
        </p:txBody>
      </p:sp>
      <p:sp>
        <p:nvSpPr>
          <p:cNvPr id="11" name="TextBox 10"/>
          <p:cNvSpPr txBox="1"/>
          <p:nvPr/>
        </p:nvSpPr>
        <p:spPr bwMode="auto">
          <a:xfrm>
            <a:off x="8318205" y="3304236"/>
            <a:ext cx="1483894" cy="369332"/>
          </a:xfrm>
          <a:prstGeom prst="rect">
            <a:avLst/>
          </a:prstGeom>
          <a:noFill/>
        </p:spPr>
        <p:txBody>
          <a:bodyPr wrap="square" rtlCol="0">
            <a:spAutoFit/>
          </a:bodyPr>
          <a:lstStyle/>
          <a:p>
            <a:pPr>
              <a:defRPr/>
            </a:pPr>
            <a:r>
              <a:rPr lang="fi-FI"/>
              <a:t>Hobbies</a:t>
            </a:r>
          </a:p>
        </p:txBody>
      </p:sp>
      <p:sp>
        <p:nvSpPr>
          <p:cNvPr id="12" name="TextBox 11"/>
          <p:cNvSpPr txBox="1"/>
          <p:nvPr/>
        </p:nvSpPr>
        <p:spPr bwMode="auto">
          <a:xfrm>
            <a:off x="6846717" y="2653528"/>
            <a:ext cx="1576332" cy="646331"/>
          </a:xfrm>
          <a:prstGeom prst="rect">
            <a:avLst/>
          </a:prstGeom>
          <a:noFill/>
        </p:spPr>
        <p:txBody>
          <a:bodyPr wrap="square" rtlCol="0">
            <a:spAutoFit/>
          </a:bodyPr>
          <a:lstStyle/>
          <a:p>
            <a:pPr>
              <a:defRPr/>
            </a:pPr>
            <a:r>
              <a:rPr lang="fi-FI"/>
              <a:t>Science clubs / camps</a:t>
            </a:r>
          </a:p>
        </p:txBody>
      </p:sp>
      <p:sp>
        <p:nvSpPr>
          <p:cNvPr id="13" name="TextBox 12"/>
          <p:cNvSpPr txBox="1"/>
          <p:nvPr/>
        </p:nvSpPr>
        <p:spPr bwMode="auto">
          <a:xfrm>
            <a:off x="3221650" y="3664706"/>
            <a:ext cx="1588701" cy="646331"/>
          </a:xfrm>
          <a:prstGeom prst="rect">
            <a:avLst/>
          </a:prstGeom>
          <a:noFill/>
        </p:spPr>
        <p:txBody>
          <a:bodyPr wrap="square" rtlCol="0">
            <a:spAutoFit/>
          </a:bodyPr>
          <a:lstStyle/>
          <a:p>
            <a:pPr>
              <a:defRPr/>
            </a:pPr>
            <a:r>
              <a:rPr lang="fi-FI"/>
              <a:t>Out-of-school study visits</a:t>
            </a:r>
          </a:p>
        </p:txBody>
      </p:sp>
      <p:sp>
        <p:nvSpPr>
          <p:cNvPr id="14" name="TextBox 13"/>
          <p:cNvSpPr txBox="1"/>
          <p:nvPr/>
        </p:nvSpPr>
        <p:spPr bwMode="auto">
          <a:xfrm>
            <a:off x="7299505" y="4326629"/>
            <a:ext cx="1483894" cy="369332"/>
          </a:xfrm>
          <a:prstGeom prst="rect">
            <a:avLst/>
          </a:prstGeom>
          <a:noFill/>
        </p:spPr>
        <p:txBody>
          <a:bodyPr wrap="square" rtlCol="0">
            <a:spAutoFit/>
          </a:bodyPr>
          <a:lstStyle/>
          <a:p>
            <a:pPr>
              <a:defRPr/>
            </a:pPr>
            <a:r>
              <a:rPr lang="fi-FI"/>
              <a:t>Museums</a:t>
            </a:r>
          </a:p>
        </p:txBody>
      </p:sp>
      <p:sp>
        <p:nvSpPr>
          <p:cNvPr id="15" name="TextBox 14"/>
          <p:cNvSpPr txBox="1"/>
          <p:nvPr/>
        </p:nvSpPr>
        <p:spPr bwMode="auto">
          <a:xfrm>
            <a:off x="9714505" y="4128967"/>
            <a:ext cx="1483894" cy="369332"/>
          </a:xfrm>
          <a:prstGeom prst="rect">
            <a:avLst/>
          </a:prstGeom>
          <a:noFill/>
        </p:spPr>
        <p:txBody>
          <a:bodyPr wrap="square" rtlCol="0">
            <a:spAutoFit/>
          </a:bodyPr>
          <a:lstStyle/>
          <a:p>
            <a:pPr>
              <a:defRPr/>
            </a:pPr>
            <a:r>
              <a:rPr lang="fi-FI"/>
              <a:t>Social media</a:t>
            </a:r>
            <a:endParaRPr/>
          </a:p>
        </p:txBody>
      </p:sp>
      <p:sp>
        <p:nvSpPr>
          <p:cNvPr id="16" name="TextBox 15"/>
          <p:cNvSpPr txBox="1"/>
          <p:nvPr/>
        </p:nvSpPr>
        <p:spPr bwMode="auto">
          <a:xfrm>
            <a:off x="9430687" y="3054877"/>
            <a:ext cx="778042" cy="369332"/>
          </a:xfrm>
          <a:prstGeom prst="rect">
            <a:avLst/>
          </a:prstGeom>
          <a:noFill/>
        </p:spPr>
        <p:txBody>
          <a:bodyPr wrap="square" rtlCol="0">
            <a:spAutoFit/>
          </a:bodyPr>
          <a:lstStyle/>
          <a:p>
            <a:pPr>
              <a:defRPr/>
            </a:pPr>
            <a:r>
              <a:rPr lang="fi-FI"/>
              <a:t>Home</a:t>
            </a:r>
            <a:endParaRPr/>
          </a:p>
        </p:txBody>
      </p:sp>
      <p:sp>
        <p:nvSpPr>
          <p:cNvPr id="17" name="TextBox 16"/>
          <p:cNvSpPr txBox="1"/>
          <p:nvPr/>
        </p:nvSpPr>
        <p:spPr bwMode="auto">
          <a:xfrm>
            <a:off x="8423049" y="3872489"/>
            <a:ext cx="1008644" cy="369332"/>
          </a:xfrm>
          <a:prstGeom prst="rect">
            <a:avLst/>
          </a:prstGeom>
          <a:noFill/>
        </p:spPr>
        <p:txBody>
          <a:bodyPr wrap="square" rtlCol="0">
            <a:spAutoFit/>
          </a:bodyPr>
          <a:lstStyle/>
          <a:p>
            <a:pPr>
              <a:defRPr/>
            </a:pPr>
            <a:r>
              <a:rPr lang="fi-FI"/>
              <a:t>Libraries</a:t>
            </a:r>
            <a:endParaRPr/>
          </a:p>
        </p:txBody>
      </p:sp>
      <p:sp>
        <p:nvSpPr>
          <p:cNvPr id="18" name="TextBox 17"/>
          <p:cNvSpPr txBox="1"/>
          <p:nvPr/>
        </p:nvSpPr>
        <p:spPr bwMode="auto">
          <a:xfrm>
            <a:off x="9896973" y="3744707"/>
            <a:ext cx="1008643" cy="369332"/>
          </a:xfrm>
          <a:prstGeom prst="rect">
            <a:avLst/>
          </a:prstGeom>
          <a:noFill/>
        </p:spPr>
        <p:txBody>
          <a:bodyPr wrap="square" rtlCol="0">
            <a:spAutoFit/>
          </a:bodyPr>
          <a:lstStyle/>
          <a:p>
            <a:pPr>
              <a:defRPr/>
            </a:pPr>
            <a:r>
              <a:rPr lang="fi-FI"/>
              <a:t>Media</a:t>
            </a:r>
            <a:endParaRPr/>
          </a:p>
        </p:txBody>
      </p:sp>
      <p:sp>
        <p:nvSpPr>
          <p:cNvPr id="20" name="TextBox 19"/>
          <p:cNvSpPr txBox="1"/>
          <p:nvPr/>
        </p:nvSpPr>
        <p:spPr bwMode="auto">
          <a:xfrm>
            <a:off x="7218983" y="3530470"/>
            <a:ext cx="913397" cy="646331"/>
          </a:xfrm>
          <a:prstGeom prst="rect">
            <a:avLst/>
          </a:prstGeom>
          <a:noFill/>
        </p:spPr>
        <p:txBody>
          <a:bodyPr wrap="square" rtlCol="0">
            <a:spAutoFit/>
          </a:bodyPr>
          <a:lstStyle/>
          <a:p>
            <a:pPr>
              <a:defRPr/>
            </a:pPr>
            <a:r>
              <a:rPr lang="fi-FI"/>
              <a:t>Science centers</a:t>
            </a:r>
          </a:p>
        </p:txBody>
      </p:sp>
      <p:sp>
        <p:nvSpPr>
          <p:cNvPr id="21" name="TextBox 20"/>
          <p:cNvSpPr txBox="1"/>
          <p:nvPr/>
        </p:nvSpPr>
        <p:spPr bwMode="auto">
          <a:xfrm>
            <a:off x="1721525" y="3320021"/>
            <a:ext cx="1241632" cy="646331"/>
          </a:xfrm>
          <a:prstGeom prst="rect">
            <a:avLst/>
          </a:prstGeom>
          <a:noFill/>
        </p:spPr>
        <p:txBody>
          <a:bodyPr wrap="square" rtlCol="0">
            <a:spAutoFit/>
          </a:bodyPr>
          <a:lstStyle/>
          <a:p>
            <a:pPr>
              <a:defRPr/>
            </a:pPr>
            <a:r>
              <a:rPr lang="fi-FI" dirty="0" err="1"/>
              <a:t>Zoom</a:t>
            </a:r>
            <a:r>
              <a:rPr lang="fi-FI" dirty="0"/>
              <a:t>, </a:t>
            </a:r>
            <a:r>
              <a:rPr lang="fi-FI" dirty="0" err="1"/>
              <a:t>Teams</a:t>
            </a:r>
            <a:r>
              <a:rPr lang="fi-FI" dirty="0"/>
              <a:t>, etc.</a:t>
            </a:r>
            <a:endParaRPr dirty="0"/>
          </a:p>
        </p:txBody>
      </p:sp>
      <p:sp>
        <p:nvSpPr>
          <p:cNvPr id="22" name="TextBox 21"/>
          <p:cNvSpPr txBox="1"/>
          <p:nvPr/>
        </p:nvSpPr>
        <p:spPr bwMode="auto">
          <a:xfrm>
            <a:off x="8906311" y="2573019"/>
            <a:ext cx="913397" cy="369332"/>
          </a:xfrm>
          <a:prstGeom prst="rect">
            <a:avLst/>
          </a:prstGeom>
          <a:noFill/>
        </p:spPr>
        <p:txBody>
          <a:bodyPr wrap="square" rtlCol="0">
            <a:spAutoFit/>
          </a:bodyPr>
          <a:lstStyle/>
          <a:p>
            <a:pPr>
              <a:defRPr/>
            </a:pPr>
            <a:r>
              <a:rPr lang="fi-FI"/>
              <a:t>Nature</a:t>
            </a:r>
          </a:p>
        </p:txBody>
      </p:sp>
      <p:sp>
        <p:nvSpPr>
          <p:cNvPr id="23" name="TextBox 22"/>
          <p:cNvSpPr txBox="1"/>
          <p:nvPr/>
        </p:nvSpPr>
        <p:spPr bwMode="auto">
          <a:xfrm>
            <a:off x="1574384" y="2668230"/>
            <a:ext cx="1418004" cy="646331"/>
          </a:xfrm>
          <a:prstGeom prst="rect">
            <a:avLst/>
          </a:prstGeom>
          <a:noFill/>
        </p:spPr>
        <p:txBody>
          <a:bodyPr wrap="square" rtlCol="0">
            <a:spAutoFit/>
          </a:bodyPr>
          <a:lstStyle/>
          <a:p>
            <a:pPr>
              <a:defRPr/>
            </a:pPr>
            <a:r>
              <a:rPr lang="fi-FI"/>
              <a:t>MOOC / Moodle etc.</a:t>
            </a:r>
            <a:endParaRPr/>
          </a:p>
        </p:txBody>
      </p:sp>
      <p:sp>
        <p:nvSpPr>
          <p:cNvPr id="61" name="TextBox 60"/>
          <p:cNvSpPr txBox="1"/>
          <p:nvPr/>
        </p:nvSpPr>
        <p:spPr bwMode="auto">
          <a:xfrm>
            <a:off x="5249920" y="3845054"/>
            <a:ext cx="1908179" cy="923330"/>
          </a:xfrm>
          <a:prstGeom prst="rect">
            <a:avLst/>
          </a:prstGeom>
          <a:noFill/>
        </p:spPr>
        <p:txBody>
          <a:bodyPr wrap="square" rtlCol="0">
            <a:spAutoFit/>
          </a:bodyPr>
          <a:lstStyle/>
          <a:p>
            <a:pPr>
              <a:defRPr/>
            </a:pPr>
            <a:r>
              <a:rPr lang="fi-FI"/>
              <a:t>Science /STEM classrooms or laboratories</a:t>
            </a:r>
          </a:p>
        </p:txBody>
      </p:sp>
      <p:sp>
        <p:nvSpPr>
          <p:cNvPr id="62" name="TextBox 61"/>
          <p:cNvSpPr txBox="1"/>
          <p:nvPr/>
        </p:nvSpPr>
        <p:spPr bwMode="auto">
          <a:xfrm>
            <a:off x="3196875" y="5684022"/>
            <a:ext cx="2783306" cy="923330"/>
          </a:xfrm>
          <a:prstGeom prst="rect">
            <a:avLst/>
          </a:prstGeom>
          <a:noFill/>
        </p:spPr>
        <p:txBody>
          <a:bodyPr wrap="square" rtlCol="0">
            <a:spAutoFit/>
          </a:bodyPr>
          <a:lstStyle/>
          <a:p>
            <a:pPr>
              <a:defRPr/>
            </a:pPr>
            <a:r>
              <a:rPr lang="fi-FI" b="1" dirty="0" err="1"/>
              <a:t>LUMALab</a:t>
            </a:r>
            <a:r>
              <a:rPr lang="fi-FI" b="1" dirty="0"/>
              <a:t> Gadolin </a:t>
            </a:r>
            <a:r>
              <a:rPr lang="fi-FI" dirty="0"/>
              <a:t>at </a:t>
            </a:r>
            <a:r>
              <a:rPr lang="fi-FI" dirty="0" err="1"/>
              <a:t>the</a:t>
            </a:r>
            <a:r>
              <a:rPr lang="fi-FI" dirty="0"/>
              <a:t> </a:t>
            </a:r>
            <a:r>
              <a:rPr lang="fi-FI" dirty="0" err="1"/>
              <a:t>Faculty</a:t>
            </a:r>
            <a:r>
              <a:rPr lang="fi-FI" dirty="0"/>
              <a:t> of Science, </a:t>
            </a:r>
            <a:r>
              <a:rPr lang="fi-FI" dirty="0" err="1"/>
              <a:t>University</a:t>
            </a:r>
            <a:r>
              <a:rPr lang="fi-FI" dirty="0"/>
              <a:t> of Helsinki</a:t>
            </a:r>
            <a:endParaRPr dirty="0"/>
          </a:p>
        </p:txBody>
      </p:sp>
      <p:pic>
        <p:nvPicPr>
          <p:cNvPr id="63" name="Picture 8" descr="Icon&#10;&#10;Description automatically generated"/>
          <p:cNvPicPr>
            <a:picLocks noChangeAspect="1"/>
          </p:cNvPicPr>
          <p:nvPr/>
        </p:nvPicPr>
        <p:blipFill>
          <a:blip r:embed="rId3"/>
          <a:stretch/>
        </p:blipFill>
        <p:spPr bwMode="auto">
          <a:xfrm>
            <a:off x="5456589" y="5684022"/>
            <a:ext cx="956859" cy="956859"/>
          </a:xfrm>
          <a:prstGeom prst="rect">
            <a:avLst/>
          </a:prstGeom>
        </p:spPr>
      </p:pic>
      <p:grpSp>
        <p:nvGrpSpPr>
          <p:cNvPr id="67" name="Group 66"/>
          <p:cNvGrpSpPr/>
          <p:nvPr/>
        </p:nvGrpSpPr>
        <p:grpSpPr bwMode="auto">
          <a:xfrm>
            <a:off x="5113646" y="3626653"/>
            <a:ext cx="1733071" cy="2057369"/>
            <a:chOff x="5113646" y="3626653"/>
            <a:chExt cx="1733071" cy="2057369"/>
          </a:xfrm>
        </p:grpSpPr>
        <p:sp>
          <p:nvSpPr>
            <p:cNvPr id="64" name="Oval 63"/>
            <p:cNvSpPr/>
            <p:nvPr/>
          </p:nvSpPr>
          <p:spPr bwMode="auto">
            <a:xfrm>
              <a:off x="5113646" y="3626653"/>
              <a:ext cx="1733071" cy="1252496"/>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fi-FI"/>
            </a:p>
          </p:txBody>
        </p:sp>
        <p:cxnSp>
          <p:nvCxnSpPr>
            <p:cNvPr id="66" name="Straight Arrow Connector 65"/>
            <p:cNvCxnSpPr>
              <a:cxnSpLocks/>
              <a:stCxn id="64" idx="4"/>
            </p:cNvCxnSpPr>
            <p:nvPr/>
          </p:nvCxnSpPr>
          <p:spPr bwMode="auto">
            <a:xfrm flipH="1">
              <a:off x="5362289" y="4879149"/>
              <a:ext cx="617892" cy="80487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
        <p:nvSpPr>
          <p:cNvPr id="3" name="TextBox 2"/>
          <p:cNvSpPr txBox="1"/>
          <p:nvPr/>
        </p:nvSpPr>
        <p:spPr bwMode="auto">
          <a:xfrm>
            <a:off x="6507747" y="5820898"/>
            <a:ext cx="2346624" cy="738664"/>
          </a:xfrm>
          <a:prstGeom prst="rect">
            <a:avLst/>
          </a:prstGeom>
          <a:noFill/>
        </p:spPr>
        <p:txBody>
          <a:bodyPr wrap="square" rtlCol="0">
            <a:spAutoFit/>
          </a:bodyPr>
          <a:lstStyle/>
          <a:p>
            <a:pPr>
              <a:defRPr/>
            </a:pPr>
            <a:r>
              <a:rPr lang="fi-FI" sz="1400" u="sng">
                <a:hlinkClick r:id="rId4" tooltip="https://www.tiktok.com/@kemianluokkagadolin"/>
              </a:rPr>
              <a:t>Kemianluokka Gadolin (@kemianluokkagadolin) | TikTok</a:t>
            </a:r>
            <a:endParaRPr lang="fi-FI" sz="1400"/>
          </a:p>
        </p:txBody>
      </p:sp>
      <p:grpSp>
        <p:nvGrpSpPr>
          <p:cNvPr id="28" name="Group 27"/>
          <p:cNvGrpSpPr/>
          <p:nvPr/>
        </p:nvGrpSpPr>
        <p:grpSpPr bwMode="auto">
          <a:xfrm>
            <a:off x="8025014" y="3909020"/>
            <a:ext cx="3068258" cy="1911878"/>
            <a:chOff x="8018402" y="3909020"/>
            <a:chExt cx="3068258" cy="1911878"/>
          </a:xfrm>
        </p:grpSpPr>
        <p:sp>
          <p:nvSpPr>
            <p:cNvPr id="19" name="Oval 18"/>
            <p:cNvSpPr/>
            <p:nvPr/>
          </p:nvSpPr>
          <p:spPr bwMode="auto">
            <a:xfrm>
              <a:off x="9536558" y="3909020"/>
              <a:ext cx="1550102" cy="717489"/>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fi-FI"/>
            </a:p>
          </p:txBody>
        </p:sp>
        <p:cxnSp>
          <p:nvCxnSpPr>
            <p:cNvPr id="24" name="Straight Arrow Connector 23"/>
            <p:cNvCxnSpPr>
              <a:cxnSpLocks/>
              <a:stCxn id="19" idx="4"/>
            </p:cNvCxnSpPr>
            <p:nvPr/>
          </p:nvCxnSpPr>
          <p:spPr bwMode="auto">
            <a:xfrm flipH="1">
              <a:off x="8018402" y="4626509"/>
              <a:ext cx="2293207" cy="119438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descr="Black text on a white background&#10;&#10;Description automatically generated"/>
          <p:cNvPicPr>
            <a:picLocks noChangeAspect="1"/>
          </p:cNvPicPr>
          <p:nvPr/>
        </p:nvPicPr>
        <p:blipFill>
          <a:blip r:embed="rId2"/>
          <a:stretch/>
        </p:blipFill>
        <p:spPr bwMode="auto">
          <a:xfrm>
            <a:off x="6691040" y="6162512"/>
            <a:ext cx="2217282" cy="697124"/>
          </a:xfrm>
          <a:prstGeom prst="rect">
            <a:avLst/>
          </a:prstGeom>
        </p:spPr>
      </p:pic>
      <p:pic>
        <p:nvPicPr>
          <p:cNvPr id="2" name="Picture 1" descr="A group of kids in Gadolin laboratory wearing safety goggles and smiling"/>
          <p:cNvPicPr>
            <a:picLocks noChangeAspect="1"/>
          </p:cNvPicPr>
          <p:nvPr/>
        </p:nvPicPr>
        <p:blipFill>
          <a:blip r:embed="rId3"/>
          <a:srcRect b="9769"/>
          <a:stretch/>
        </p:blipFill>
        <p:spPr bwMode="auto">
          <a:xfrm>
            <a:off x="7979558" y="583452"/>
            <a:ext cx="4133237" cy="5594577"/>
          </a:xfrm>
          <a:prstGeom prst="rect">
            <a:avLst/>
          </a:prstGeom>
        </p:spPr>
      </p:pic>
      <p:sp>
        <p:nvSpPr>
          <p:cNvPr id="308" name="Google Shape;308;p38"/>
          <p:cNvSpPr txBox="1">
            <a:spLocks noGrp="1"/>
          </p:cNvSpPr>
          <p:nvPr>
            <p:ph type="body" idx="1"/>
          </p:nvPr>
        </p:nvSpPr>
        <p:spPr bwMode="auto">
          <a:xfrm>
            <a:off x="317071" y="2061882"/>
            <a:ext cx="6928061" cy="4364396"/>
          </a:xfrm>
          <a:prstGeom prst="rect">
            <a:avLst/>
          </a:prstGeom>
        </p:spPr>
        <p:txBody>
          <a:bodyPr spcFirstLastPara="1" vert="horz" wrap="square" lIns="121900" tIns="121900" rIns="121900" bIns="121900" rtlCol="0" anchor="t" anchorCtr="0">
            <a:noAutofit/>
          </a:bodyPr>
          <a:lstStyle/>
          <a:p>
            <a:pPr marL="0" indent="0">
              <a:buNone/>
              <a:defRPr/>
            </a:pPr>
            <a:r>
              <a:rPr lang="en-US" b="1" dirty="0" err="1"/>
              <a:t>LUMALab</a:t>
            </a:r>
            <a:r>
              <a:rPr lang="en-US" b="1" dirty="0"/>
              <a:t> Gadolin</a:t>
            </a:r>
            <a:endParaRPr dirty="0"/>
          </a:p>
          <a:p>
            <a:pPr marL="457200" indent="-457200">
              <a:defRPr/>
            </a:pPr>
            <a:r>
              <a:rPr lang="en-US" sz="2400" dirty="0"/>
              <a:t>Versatile </a:t>
            </a:r>
            <a:r>
              <a:rPr lang="en-US" sz="2400" b="1" dirty="0"/>
              <a:t>non-formal learning environment / laboratory </a:t>
            </a:r>
            <a:r>
              <a:rPr lang="en-US" sz="2400" dirty="0"/>
              <a:t>offering e.g., free-of-charge study visits at the Department of Chemistry, University of Helsinki</a:t>
            </a:r>
            <a:endParaRPr lang="en-US" sz="2400" b="1" dirty="0"/>
          </a:p>
          <a:p>
            <a:pPr marL="457200" indent="-457200">
              <a:defRPr/>
            </a:pPr>
            <a:r>
              <a:rPr lang="en-US" sz="2400" dirty="0"/>
              <a:t>Part of LUMA Centre Finland, a science </a:t>
            </a:r>
            <a:br>
              <a:rPr lang="en-US" sz="2400" dirty="0"/>
            </a:br>
            <a:r>
              <a:rPr lang="en-US" sz="2400" dirty="0"/>
              <a:t>education network of Finnish universities </a:t>
            </a:r>
            <a:br>
              <a:rPr lang="en-US" sz="2000" dirty="0"/>
            </a:br>
            <a:endParaRPr lang="en-US" sz="2000" dirty="0"/>
          </a:p>
          <a:p>
            <a:pPr marL="0" indent="0">
              <a:buNone/>
              <a:defRPr/>
            </a:pPr>
            <a:r>
              <a:rPr lang="en-US" sz="1600" dirty="0"/>
              <a:t>Website: </a:t>
            </a:r>
            <a:r>
              <a:rPr lang="en-US" sz="1600" u="sng" dirty="0" err="1">
                <a:hlinkClick r:id="rId4" tooltip="https://www.helsinki.fi/en/science-education-and-academic-outreach/teachers/opintokaynnit-ja-lainattavat-tarvikkeet/chemistrylab-gadolin"/>
              </a:rPr>
              <a:t>LUMALab</a:t>
            </a:r>
            <a:r>
              <a:rPr lang="en-US" sz="1600" u="sng" dirty="0">
                <a:hlinkClick r:id="rId4" tooltip="https://www.helsinki.fi/en/science-education-and-academic-outreach/teachers/opintokaynnit-ja-lainattavat-tarvikkeet/chemistrylab-gadolin"/>
              </a:rPr>
              <a:t> Gadolin | Science education and Academic Outreach | University of Helsinki</a:t>
            </a:r>
            <a:r>
              <a:rPr lang="en-US" sz="1600" u="sng" dirty="0"/>
              <a:t> </a:t>
            </a:r>
          </a:p>
          <a:p>
            <a:pPr marL="0" indent="0">
              <a:buNone/>
              <a:defRPr/>
            </a:pPr>
            <a:r>
              <a:rPr lang="en-US" sz="1600" dirty="0"/>
              <a:t>Picture: </a:t>
            </a:r>
            <a:r>
              <a:rPr lang="en-US" sz="1600" dirty="0" err="1"/>
              <a:t>LUMAlab</a:t>
            </a:r>
            <a:r>
              <a:rPr lang="en-US" sz="1600" dirty="0"/>
              <a:t> Gadolin, University of Helsinki</a:t>
            </a:r>
            <a:endParaRPr dirty="0"/>
          </a:p>
        </p:txBody>
      </p:sp>
      <p:pic>
        <p:nvPicPr>
          <p:cNvPr id="5" name="Picture 8" descr="Icon&#10;&#10;Description automatically generated"/>
          <p:cNvPicPr>
            <a:picLocks noChangeAspect="1"/>
          </p:cNvPicPr>
          <p:nvPr/>
        </p:nvPicPr>
        <p:blipFill>
          <a:blip r:embed="rId5"/>
          <a:stretch/>
        </p:blipFill>
        <p:spPr bwMode="auto">
          <a:xfrm>
            <a:off x="10857144" y="92326"/>
            <a:ext cx="1414061" cy="1414061"/>
          </a:xfrm>
          <a:prstGeom prst="rect">
            <a:avLst/>
          </a:prstGeom>
        </p:spPr>
      </p:pic>
      <p:sp>
        <p:nvSpPr>
          <p:cNvPr id="4" name="Title 3"/>
          <p:cNvSpPr>
            <a:spLocks noGrp="1"/>
          </p:cNvSpPr>
          <p:nvPr>
            <p:ph type="title"/>
          </p:nvPr>
        </p:nvSpPr>
        <p:spPr bwMode="auto">
          <a:xfrm>
            <a:off x="415600" y="593366"/>
            <a:ext cx="7563958" cy="1035157"/>
          </a:xfrm>
        </p:spPr>
        <p:txBody>
          <a:bodyPr/>
          <a:lstStyle/>
          <a:p>
            <a:pPr>
              <a:defRPr/>
            </a:pPr>
            <a:r>
              <a:rPr lang="en-US" sz="4000" b="1" dirty="0">
                <a:latin typeface="+mn-lt"/>
              </a:rPr>
              <a:t>Example 1. A nonformal learning environment</a:t>
            </a:r>
            <a:endParaRPr lang="fi-FI" sz="4000" b="1" dirty="0">
              <a:latin typeface="+mn-lt"/>
            </a:endParaRPr>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404</TotalTime>
  <Words>3173</Words>
  <Application>Microsoft Office PowerPoint</Application>
  <DocSecurity>0</DocSecurity>
  <PresentationFormat>Widescreen</PresentationFormat>
  <Paragraphs>249</Paragraphs>
  <Slides>25</Slides>
  <Notes>12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ElsevierGulliver</vt:lpstr>
      <vt:lpstr>Lato</vt:lpstr>
      <vt:lpstr>Open Sans</vt:lpstr>
      <vt:lpstr>Poppins</vt:lpstr>
      <vt:lpstr>Roboto</vt:lpstr>
      <vt:lpstr>Söhne</vt:lpstr>
      <vt:lpstr>Office</vt:lpstr>
      <vt:lpstr>Project-based learning and innovative structures for ESD with informal and non-formal partners</vt:lpstr>
      <vt:lpstr>ESD with informal and non-formal partners:  lecture outline</vt:lpstr>
      <vt:lpstr>1. What is a learning environment?</vt:lpstr>
      <vt:lpstr>What is a learning environment?</vt:lpstr>
      <vt:lpstr>Formal, non-formal and informal learning</vt:lpstr>
      <vt:lpstr>Formal, non-formal and informal learning</vt:lpstr>
      <vt:lpstr>What kind of experiences do you have with different learning environments?  How would you classify these learning environments?  </vt:lpstr>
      <vt:lpstr>Formal, non-formal and informal learning: Examples of different kind of learning environments</vt:lpstr>
      <vt:lpstr>Example 1. A nonformal learning environment</vt:lpstr>
      <vt:lpstr>Example 1. A nonformal learning environment:  study visit to LUMALab Gadolin</vt:lpstr>
      <vt:lpstr>Example 2: Informal learning in Gadolin Tiktok </vt:lpstr>
      <vt:lpstr>2. How to collaborate with non-formal and informal partners in ESD?</vt:lpstr>
      <vt:lpstr>An example on the possibilities of non- / informal collaboration for schools</vt:lpstr>
      <vt:lpstr>A checklist for planning a visit to  a non-formal learning environment</vt:lpstr>
      <vt:lpstr>What to consider when choosing a non-/informal collaboration partner for ESD</vt:lpstr>
      <vt:lpstr>3. Examples of ESD with informal and nonformal partners</vt:lpstr>
      <vt:lpstr>PowerPoint Presentation</vt:lpstr>
      <vt:lpstr>1. PBL EXAMPLE B. Collaboration with  university and companies Upper secondary students’ climate calculator  for greenhouse gas emissions</vt:lpstr>
      <vt:lpstr>2. Hyytiälä Forest Station:  An example of a study visit to a research station</vt:lpstr>
      <vt:lpstr>2. Hyytiälä Forest Station: study visit activities</vt:lpstr>
      <vt:lpstr>2. Hyytiälä Forest Station:  Open data learning assignment</vt:lpstr>
      <vt:lpstr>Local examples</vt:lpstr>
      <vt:lpstr>Brainstorm and list local non-/informal partners that could be potential collaboration partners for promoting ESD</vt:lpstr>
      <vt:lpstr> Discuss the potential benefits and opportunities for collaboration with each of the non-/informal partner listed in earlier task</vt:lpstr>
      <vt:lpstr>Literature and web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reviewer</dc:creator>
  <cp:keywords/>
  <dc:description/>
  <cp:lastModifiedBy>Haatainen, Outi M</cp:lastModifiedBy>
  <cp:revision>8</cp:revision>
  <dcterms:created xsi:type="dcterms:W3CDTF">2023-11-09T10:04:11Z</dcterms:created>
  <dcterms:modified xsi:type="dcterms:W3CDTF">2025-05-27T13:08:01Z</dcterms:modified>
  <cp:category/>
  <dc:identifier/>
  <cp:contentStatus/>
  <dc:language/>
  <cp:version/>
</cp:coreProperties>
</file>