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300" r:id="rId6"/>
    <p:sldId id="304" r:id="rId7"/>
    <p:sldId id="307" r:id="rId8"/>
    <p:sldId id="263" r:id="rId9"/>
    <p:sldId id="303" r:id="rId10"/>
    <p:sldId id="299" r:id="rId11"/>
    <p:sldId id="311" r:id="rId12"/>
    <p:sldId id="305" r:id="rId13"/>
    <p:sldId id="293" r:id="rId14"/>
    <p:sldId id="294" r:id="rId15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423" y="3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79F3164-720B-433F-8E38-ECC136FEB1E7}" type="datetimeFigureOut">
              <a:rPr lang="de-DE"/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 lang="de-DE"/>
          </a:p>
          <a:p>
            <a:pPr lvl="1">
              <a:defRPr/>
            </a:pPr>
            <a:r>
              <a:rPr lang="de-DE"/>
              <a:t>Zweite Ebene</a:t>
            </a:r>
            <a:endParaRPr lang="de-DE"/>
          </a:p>
          <a:p>
            <a:pPr lvl="2">
              <a:defRPr/>
            </a:pPr>
            <a:r>
              <a:rPr lang="de-DE"/>
              <a:t>Dritte Ebene</a:t>
            </a:r>
            <a:endParaRPr lang="de-DE"/>
          </a:p>
          <a:p>
            <a:pPr lvl="3">
              <a:defRPr/>
            </a:pPr>
            <a:r>
              <a:rPr lang="de-DE"/>
              <a:t>Vierte Ebene</a:t>
            </a:r>
            <a:endParaRPr lang="de-DE"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4FA75C2-5590-4F3A-8CD4-BEB8ACDD9653}" type="slidenum">
              <a:rPr lang="de-DE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2D10E78-0E01-ECBF-C925-D577C7620EBD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472B8C2-EEDC-FB4A-B3F9-77BAFF9F9D33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420C672-D449-CBB3-767C-E9F5E0B5E676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420C672-D449-CBB3-767C-E9F5E0B5E676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6C9E07E-AB9B-4782-2B6E-E46513F05CF3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77AD648-8CAE-1C35-99BD-834C62B89479}" type="slidenum">
              <a:rPr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DB60370-896D-43DE-8621-3B53C70655A4}" type="datetimeFigureOut">
              <a:rPr lang="de-DE"/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26671C-AB9B-4B6D-8BB6-90FC6EF259D2}" type="slidenum">
              <a:rPr lang="de-DE"/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 lang="de-DE"/>
          </a:p>
          <a:p>
            <a:pPr lvl="1">
              <a:defRPr/>
            </a:pPr>
            <a:r>
              <a:rPr lang="de-DE"/>
              <a:t>Zweite Ebene</a:t>
            </a:r>
            <a:endParaRPr lang="de-DE"/>
          </a:p>
          <a:p>
            <a:pPr lvl="2">
              <a:defRPr/>
            </a:pPr>
            <a:r>
              <a:rPr lang="de-DE"/>
              <a:t>Dritte Ebene</a:t>
            </a:r>
            <a:endParaRPr lang="de-DE"/>
          </a:p>
          <a:p>
            <a:pPr lvl="3">
              <a:defRPr/>
            </a:pPr>
            <a:r>
              <a:rPr lang="de-DE"/>
              <a:t>Vierte Ebene</a:t>
            </a:r>
            <a:endParaRPr lang="de-DE"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DB60370-896D-43DE-8621-3B53C70655A4}" type="datetimeFigureOut">
              <a:rPr lang="de-DE"/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26671C-AB9B-4B6D-8BB6-90FC6EF259D2}" type="slidenum">
              <a:rPr lang="de-DE"/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 lang="de-DE"/>
          </a:p>
          <a:p>
            <a:pPr lvl="1">
              <a:defRPr/>
            </a:pPr>
            <a:r>
              <a:rPr lang="de-DE"/>
              <a:t>Zweite Ebene</a:t>
            </a:r>
            <a:endParaRPr lang="de-DE"/>
          </a:p>
          <a:p>
            <a:pPr lvl="2">
              <a:defRPr/>
            </a:pPr>
            <a:r>
              <a:rPr lang="de-DE"/>
              <a:t>Dritte Ebene</a:t>
            </a:r>
            <a:endParaRPr lang="de-DE"/>
          </a:p>
          <a:p>
            <a:pPr lvl="3">
              <a:defRPr/>
            </a:pPr>
            <a:r>
              <a:rPr lang="de-DE"/>
              <a:t>Vierte Ebene</a:t>
            </a:r>
            <a:endParaRPr lang="de-DE"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DB60370-896D-43DE-8621-3B53C70655A4}" type="datetimeFigureOut">
              <a:rPr lang="de-DE"/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26671C-AB9B-4B6D-8BB6-90FC6EF259D2}" type="slidenum">
              <a:rPr lang="de-DE"/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 lang="de-DE"/>
          </a:p>
          <a:p>
            <a:pPr lvl="1">
              <a:defRPr/>
            </a:pPr>
            <a:r>
              <a:rPr lang="de-DE"/>
              <a:t>Zweite Ebene</a:t>
            </a:r>
            <a:endParaRPr lang="de-DE"/>
          </a:p>
          <a:p>
            <a:pPr lvl="2">
              <a:defRPr/>
            </a:pPr>
            <a:r>
              <a:rPr lang="de-DE"/>
              <a:t>Dritte Ebene</a:t>
            </a:r>
            <a:endParaRPr lang="de-DE"/>
          </a:p>
          <a:p>
            <a:pPr lvl="3">
              <a:defRPr/>
            </a:pPr>
            <a:r>
              <a:rPr lang="de-DE"/>
              <a:t>Vierte Ebene</a:t>
            </a:r>
            <a:endParaRPr lang="de-DE"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DB60370-896D-43DE-8621-3B53C70655A4}" type="datetimeFigureOut">
              <a:rPr lang="de-DE"/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26671C-AB9B-4B6D-8BB6-90FC6EF259D2}" type="slidenum">
              <a:rPr lang="de-DE"/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DB60370-896D-43DE-8621-3B53C70655A4}" type="datetimeFigureOut">
              <a:rPr lang="de-DE"/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26671C-AB9B-4B6D-8BB6-90FC6EF259D2}" type="slidenum">
              <a:rPr lang="de-DE"/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 lang="de-DE"/>
          </a:p>
          <a:p>
            <a:pPr lvl="1">
              <a:defRPr/>
            </a:pPr>
            <a:r>
              <a:rPr lang="de-DE"/>
              <a:t>Zweite Ebene</a:t>
            </a:r>
            <a:endParaRPr lang="de-DE"/>
          </a:p>
          <a:p>
            <a:pPr lvl="2">
              <a:defRPr/>
            </a:pPr>
            <a:r>
              <a:rPr lang="de-DE"/>
              <a:t>Dritte Ebene</a:t>
            </a:r>
            <a:endParaRPr lang="de-DE"/>
          </a:p>
          <a:p>
            <a:pPr lvl="3">
              <a:defRPr/>
            </a:pPr>
            <a:r>
              <a:rPr lang="de-DE"/>
              <a:t>Vierte Ebene</a:t>
            </a:r>
            <a:endParaRPr lang="de-DE"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 lang="de-DE"/>
          </a:p>
          <a:p>
            <a:pPr lvl="1">
              <a:defRPr/>
            </a:pPr>
            <a:r>
              <a:rPr lang="de-DE"/>
              <a:t>Zweite Ebene</a:t>
            </a:r>
            <a:endParaRPr lang="de-DE"/>
          </a:p>
          <a:p>
            <a:pPr lvl="2">
              <a:defRPr/>
            </a:pPr>
            <a:r>
              <a:rPr lang="de-DE"/>
              <a:t>Dritte Ebene</a:t>
            </a:r>
            <a:endParaRPr lang="de-DE"/>
          </a:p>
          <a:p>
            <a:pPr lvl="3">
              <a:defRPr/>
            </a:pPr>
            <a:r>
              <a:rPr lang="de-DE"/>
              <a:t>Vierte Ebene</a:t>
            </a:r>
            <a:endParaRPr lang="de-DE"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DB60370-896D-43DE-8621-3B53C70655A4}" type="datetimeFigureOut">
              <a:rPr lang="de-DE"/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26671C-AB9B-4B6D-8BB6-90FC6EF259D2}" type="slidenum">
              <a:rPr lang="de-DE"/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 lang="de-DE"/>
          </a:p>
          <a:p>
            <a:pPr lvl="1">
              <a:defRPr/>
            </a:pPr>
            <a:r>
              <a:rPr lang="de-DE"/>
              <a:t>Zweite Ebene</a:t>
            </a:r>
            <a:endParaRPr lang="de-DE"/>
          </a:p>
          <a:p>
            <a:pPr lvl="2">
              <a:defRPr/>
            </a:pPr>
            <a:r>
              <a:rPr lang="de-DE"/>
              <a:t>Dritte Ebene</a:t>
            </a:r>
            <a:endParaRPr lang="de-DE"/>
          </a:p>
          <a:p>
            <a:pPr lvl="3">
              <a:defRPr/>
            </a:pPr>
            <a:r>
              <a:rPr lang="de-DE"/>
              <a:t>Vierte Ebene</a:t>
            </a:r>
            <a:endParaRPr lang="de-DE"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 lang="de-DE"/>
          </a:p>
          <a:p>
            <a:pPr lvl="1">
              <a:defRPr/>
            </a:pPr>
            <a:r>
              <a:rPr lang="de-DE"/>
              <a:t>Zweite Ebene</a:t>
            </a:r>
            <a:endParaRPr lang="de-DE"/>
          </a:p>
          <a:p>
            <a:pPr lvl="2">
              <a:defRPr/>
            </a:pPr>
            <a:r>
              <a:rPr lang="de-DE"/>
              <a:t>Dritte Ebene</a:t>
            </a:r>
            <a:endParaRPr lang="de-DE"/>
          </a:p>
          <a:p>
            <a:pPr lvl="3">
              <a:defRPr/>
            </a:pPr>
            <a:r>
              <a:rPr lang="de-DE"/>
              <a:t>Vierte Ebene</a:t>
            </a:r>
            <a:endParaRPr lang="de-DE"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DB60370-896D-43DE-8621-3B53C70655A4}" type="datetimeFigureOut">
              <a:rPr lang="de-DE"/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26671C-AB9B-4B6D-8BB6-90FC6EF259D2}" type="slidenum">
              <a:rPr lang="de-DE"/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DB60370-896D-43DE-8621-3B53C70655A4}" type="datetimeFigureOut">
              <a:rPr lang="de-DE"/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26671C-AB9B-4B6D-8BB6-90FC6EF259D2}" type="slidenum">
              <a:rPr lang="de-DE"/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DB60370-896D-43DE-8621-3B53C70655A4}" type="datetimeFigureOut">
              <a:rPr lang="de-DE"/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26671C-AB9B-4B6D-8BB6-90FC6EF259D2}" type="slidenum">
              <a:rPr lang="de-DE"/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 lang="de-DE"/>
          </a:p>
          <a:p>
            <a:pPr lvl="1">
              <a:defRPr/>
            </a:pPr>
            <a:r>
              <a:rPr lang="de-DE"/>
              <a:t>Zweite Ebene</a:t>
            </a:r>
            <a:endParaRPr lang="de-DE"/>
          </a:p>
          <a:p>
            <a:pPr lvl="2">
              <a:defRPr/>
            </a:pPr>
            <a:r>
              <a:rPr lang="de-DE"/>
              <a:t>Dritte Ebene</a:t>
            </a:r>
            <a:endParaRPr lang="de-DE"/>
          </a:p>
          <a:p>
            <a:pPr lvl="3">
              <a:defRPr/>
            </a:pPr>
            <a:r>
              <a:rPr lang="de-DE"/>
              <a:t>Vierte Ebene</a:t>
            </a:r>
            <a:endParaRPr lang="de-DE"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DB60370-896D-43DE-8621-3B53C70655A4}" type="datetimeFigureOut">
              <a:rPr lang="de-DE"/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26671C-AB9B-4B6D-8BB6-90FC6EF259D2}" type="slidenum">
              <a:rPr lang="de-DE"/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DB60370-896D-43DE-8621-3B53C70655A4}" type="datetimeFigureOut">
              <a:rPr lang="de-DE"/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26671C-AB9B-4B6D-8BB6-90FC6EF259D2}" type="slidenum">
              <a:rPr lang="de-DE"/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 lang="de-DE"/>
          </a:p>
          <a:p>
            <a:pPr lvl="1">
              <a:defRPr/>
            </a:pPr>
            <a:r>
              <a:rPr lang="de-DE"/>
              <a:t>Zweite Ebene</a:t>
            </a:r>
            <a:endParaRPr lang="de-DE"/>
          </a:p>
          <a:p>
            <a:pPr lvl="2">
              <a:defRPr/>
            </a:pPr>
            <a:r>
              <a:rPr lang="de-DE"/>
              <a:t>Dritte Ebene</a:t>
            </a:r>
            <a:endParaRPr lang="de-DE"/>
          </a:p>
          <a:p>
            <a:pPr lvl="3">
              <a:defRPr/>
            </a:pPr>
            <a:r>
              <a:rPr lang="de-DE"/>
              <a:t>Vierte Ebene</a:t>
            </a:r>
            <a:endParaRPr lang="de-DE"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B60370-896D-43DE-8621-3B53C70655A4}" type="datetimeFigureOut">
              <a:rPr lang="de-DE"/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26671C-AB9B-4B6D-8BB6-90FC6EF259D2}" type="slidenum">
              <a:rPr lang="de-DE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www.instagram.com/reel/C-CayUiAeAp/?igsh=dHVhc2Vuam5qYXI5" TargetMode="External"/><Relationship Id="rId2" Type="http://schemas.openxmlformats.org/officeDocument/2006/relationships/hyperlink" Target="https://journal.upgris.ac.id/index.php/JP2F/article/view/17345" TargetMode="External"/><Relationship Id="rId1" Type="http://schemas.openxmlformats.org/officeDocument/2006/relationships/hyperlink" Target="https://doi.org/https:/doi.org/10.47521/selodangmayang.v4i2.9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instagram.com/reel/DI_b0DEh98P/?igsh=MXkwOWxxdzZ0OXFlaQ==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doi.org/https:/doi.org/10.47521/selodangmayang.v4i2.9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06583" y="2376397"/>
            <a:ext cx="9144000" cy="2387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025952"/>
                </a:solidFill>
                <a:latin typeface="Calibri"/>
              </a:rPr>
              <a:t>Promoting Relevant Education in Science for Sustainability (6)</a:t>
            </a:r>
            <a:endParaRPr lang="de-DE" b="1" dirty="0">
              <a:solidFill>
                <a:srgbClr val="025952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91350" y="1907197"/>
            <a:ext cx="94050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Search in the internet, observe and interview relevant stakeholders about the examples of activities in university of school </a:t>
            </a:r>
            <a:r>
              <a:rPr lang="en-US" sz="3600" dirty="0" err="1">
                <a:solidFill>
                  <a:srgbClr val="FF0000"/>
                </a:solidFill>
              </a:rPr>
              <a:t>leverl</a:t>
            </a:r>
            <a:r>
              <a:rPr lang="en-US" sz="3600" dirty="0">
                <a:solidFill>
                  <a:srgbClr val="FF0000"/>
                </a:solidFill>
              </a:rPr>
              <a:t> which support education for sustainable development.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90452" y="2847067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de-DE" b="1">
                <a:solidFill>
                  <a:srgbClr val="025952"/>
                </a:solidFill>
                <a:latin typeface="Calibri"/>
              </a:rPr>
              <a:t>Questions and discussion</a:t>
            </a:r>
            <a:endParaRPr lang="de-DE" b="1">
              <a:solidFill>
                <a:srgbClr val="025952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 bwMode="auto">
          <a:xfrm>
            <a:off x="665502" y="1395692"/>
            <a:ext cx="808635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hlinkClick r:id="rId1"/>
              </a:rPr>
              <a:t>https://doi.org/https://doi.org/10.47521/selodangmayang.v4i2.94</a:t>
            </a:r>
            <a:r>
              <a:rPr lang="de-DE" sz="2400" u="sng" dirty="0"/>
              <a:t> </a:t>
            </a:r>
            <a:r>
              <a:rPr lang="de-DE" sz="2400" dirty="0"/>
              <a:t> </a:t>
            </a:r>
            <a:endParaRPr lang="de-DE" sz="2400" dirty="0"/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 err="1">
                <a:hlinkClick r:id="rId2"/>
              </a:rPr>
              <a:t>Potensi</a:t>
            </a:r>
            <a:r>
              <a:rPr lang="en-US" sz="2400" dirty="0">
                <a:hlinkClick r:id="rId2"/>
              </a:rPr>
              <a:t> </a:t>
            </a:r>
            <a:r>
              <a:rPr lang="en-US" sz="2400" dirty="0" err="1">
                <a:hlinkClick r:id="rId2"/>
              </a:rPr>
              <a:t>Implementasi</a:t>
            </a:r>
            <a:r>
              <a:rPr lang="en-US" sz="2400" dirty="0">
                <a:hlinkClick r:id="rId2"/>
              </a:rPr>
              <a:t> STEAM </a:t>
            </a:r>
            <a:r>
              <a:rPr lang="en-US" sz="2400" dirty="0" err="1">
                <a:hlinkClick r:id="rId2"/>
              </a:rPr>
              <a:t>Berorientasi</a:t>
            </a:r>
            <a:r>
              <a:rPr lang="en-US" sz="2400" dirty="0">
                <a:hlinkClick r:id="rId2"/>
              </a:rPr>
              <a:t> ESD </a:t>
            </a:r>
            <a:r>
              <a:rPr lang="en-US" sz="2400" dirty="0" err="1">
                <a:hlinkClick r:id="rId2"/>
              </a:rPr>
              <a:t>dalam</a:t>
            </a:r>
            <a:r>
              <a:rPr lang="en-US" sz="2400" dirty="0">
                <a:hlinkClick r:id="rId2"/>
              </a:rPr>
              <a:t> </a:t>
            </a:r>
            <a:r>
              <a:rPr lang="en-US" sz="2400" dirty="0" err="1">
                <a:hlinkClick r:id="rId2"/>
              </a:rPr>
              <a:t>Pembelajaran</a:t>
            </a:r>
            <a:r>
              <a:rPr lang="en-US" sz="2400" dirty="0">
                <a:hlinkClick r:id="rId2"/>
              </a:rPr>
              <a:t> </a:t>
            </a:r>
            <a:r>
              <a:rPr lang="en-US" sz="2400" dirty="0" err="1">
                <a:hlinkClick r:id="rId2"/>
              </a:rPr>
              <a:t>Zat</a:t>
            </a:r>
            <a:r>
              <a:rPr lang="en-US" sz="2400" dirty="0">
                <a:hlinkClick r:id="rId2"/>
              </a:rPr>
              <a:t> dan </a:t>
            </a:r>
            <a:r>
              <a:rPr lang="en-US" sz="2400" dirty="0" err="1">
                <a:hlinkClick r:id="rId2"/>
              </a:rPr>
              <a:t>Perubahannya</a:t>
            </a:r>
            <a:r>
              <a:rPr lang="en-US" sz="2400" dirty="0">
                <a:hlinkClick r:id="rId2"/>
              </a:rPr>
              <a:t> | Riyanto | </a:t>
            </a:r>
            <a:r>
              <a:rPr lang="en-US" sz="2400" dirty="0" err="1">
                <a:hlinkClick r:id="rId2"/>
              </a:rPr>
              <a:t>Jurnal</a:t>
            </a:r>
            <a:r>
              <a:rPr lang="en-US" sz="2400" dirty="0">
                <a:hlinkClick r:id="rId2"/>
              </a:rPr>
              <a:t> </a:t>
            </a:r>
            <a:r>
              <a:rPr lang="en-US" sz="2400" dirty="0" err="1">
                <a:hlinkClick r:id="rId2"/>
              </a:rPr>
              <a:t>Penelitian</a:t>
            </a:r>
            <a:r>
              <a:rPr lang="en-US" sz="2400" dirty="0">
                <a:hlinkClick r:id="rId2"/>
              </a:rPr>
              <a:t> </a:t>
            </a:r>
            <a:r>
              <a:rPr lang="en-US" sz="2400" dirty="0" err="1">
                <a:hlinkClick r:id="rId2"/>
              </a:rPr>
              <a:t>Pembelajaran</a:t>
            </a:r>
            <a:r>
              <a:rPr lang="en-US" sz="2400" dirty="0">
                <a:hlinkClick r:id="rId2"/>
              </a:rPr>
              <a:t> Fisika</a:t>
            </a:r>
            <a:endParaRPr lang="en-US" sz="2400" dirty="0"/>
          </a:p>
          <a:p>
            <a:pPr marL="342900" indent="-342900">
              <a:buFont typeface="Arial"/>
              <a:buChar char="•"/>
              <a:defRPr/>
            </a:pPr>
            <a:r>
              <a:rPr lang="de-DE" sz="2400" dirty="0">
                <a:hlinkClick r:id="rId3"/>
              </a:rPr>
              <a:t>https://www.instagram.com/reel/C-CayUiAeAp/?igsh=dHVhc2Vuam5qYXI5</a:t>
            </a:r>
            <a:r>
              <a:rPr lang="en-US" sz="2400" dirty="0"/>
              <a:t> </a:t>
            </a:r>
            <a:endParaRPr lang="de-DE" sz="2400" dirty="0"/>
          </a:p>
          <a:p>
            <a:pPr marL="342900" indent="-342900">
              <a:buFont typeface="Arial"/>
              <a:buChar char="•"/>
              <a:defRPr/>
            </a:pPr>
            <a:endParaRPr lang="de-DE" sz="2400" dirty="0"/>
          </a:p>
          <a:p>
            <a:pPr marL="342900" indent="-342900">
              <a:buFont typeface="Arial"/>
              <a:buChar char="•"/>
              <a:defRPr/>
            </a:pPr>
            <a:endParaRPr lang="de-DE" dirty="0"/>
          </a:p>
          <a:p>
            <a:pPr marL="342900" indent="-342900">
              <a:buFont typeface="Arial"/>
              <a:buChar char="•"/>
              <a:defRPr/>
            </a:pPr>
            <a:endParaRPr lang="de-DE" sz="2400" dirty="0"/>
          </a:p>
          <a:p>
            <a:pPr marL="342900" indent="-342900">
              <a:buFont typeface="Arial"/>
              <a:buChar char="•"/>
              <a:defRPr/>
            </a:pPr>
            <a:endParaRPr lang="de-DE" sz="2400" dirty="0"/>
          </a:p>
          <a:p>
            <a:pPr marL="342900" indent="-342900">
              <a:buFontTx/>
              <a:buChar char="-"/>
              <a:defRPr/>
            </a:pPr>
            <a:endParaRPr lang="de-DE" sz="240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>
          <a:xfrm>
            <a:off x="2746875" y="556740"/>
            <a:ext cx="8229600" cy="1000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>
                <a:latin typeface="Calibri"/>
              </a:rPr>
              <a:t>Online resources to read</a:t>
            </a:r>
            <a:endParaRPr lang="en-US" sz="3200" b="1"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90452" y="2847067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de-DE" b="1" dirty="0">
                <a:solidFill>
                  <a:srgbClr val="025952"/>
                </a:solidFill>
                <a:latin typeface="Calibri"/>
              </a:rPr>
              <a:t>Best Practices of the Implementation of ESD in Indonesia</a:t>
            </a:r>
            <a:br>
              <a:rPr lang="de-DE" b="1" dirty="0">
                <a:solidFill>
                  <a:srgbClr val="025952"/>
                </a:solidFill>
                <a:latin typeface="Calibri"/>
              </a:rPr>
            </a:br>
            <a:endParaRPr lang="de-DE" b="1" dirty="0">
              <a:solidFill>
                <a:srgbClr val="025952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3589" y="835288"/>
            <a:ext cx="1150695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sz="4400" b="1" dirty="0"/>
              <a:t>Example of the Integration of Sustainable Development in the Curriculum</a:t>
            </a:r>
            <a:endParaRPr lang="en-US" sz="4400" b="0" dirty="0">
              <a:effectLst/>
            </a:endParaRPr>
          </a:p>
          <a:p>
            <a:pPr>
              <a:buNone/>
            </a:pPr>
            <a:br>
              <a:rPr lang="en-US" sz="4400" dirty="0"/>
            </a:b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534875" y="3141756"/>
            <a:ext cx="1120566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/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In some university in Indonesia, </a:t>
            </a:r>
            <a:r>
              <a:rPr lang="en-US" sz="2400" dirty="0">
                <a:solidFill>
                  <a:srgbClr val="000000"/>
                </a:solidFill>
              </a:rPr>
              <a:t>some has integrated the courses with the Sustainable Goal. We can find it explicitly the curriculum, such as shown in the following course:</a:t>
            </a:r>
            <a:endParaRPr lang="en-US" sz="2400" dirty="0">
              <a:solidFill>
                <a:srgbClr val="000000"/>
              </a:solidFill>
            </a:endParaRPr>
          </a:p>
          <a:p>
            <a:pPr marL="457200" indent="-457200" rtl="0" fontAlgn="base"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Science Education for Sustainable Development, which is the compulsory course at undergraduate program of Science Education, IPA Universitas Negeri Malang.</a:t>
            </a:r>
            <a:endParaRPr lang="en-US" sz="2400" dirty="0">
              <a:solidFill>
                <a:srgbClr val="000000"/>
              </a:solidFill>
            </a:endParaRPr>
          </a:p>
          <a:p>
            <a:pPr marL="457200" indent="-457200" rtl="0" fontAlgn="base">
              <a:buAutoNum type="arabicPeriod"/>
            </a:pPr>
            <a:r>
              <a:rPr lang="en-US" sz="2400" b="0" dirty="0">
                <a:solidFill>
                  <a:srgbClr val="000000"/>
                </a:solidFill>
                <a:effectLst/>
              </a:rPr>
              <a:t>Science and Sustainability, which is the compulsory course at the faculty of Mathematics and Science, Universitas Negeri Malang.</a:t>
            </a:r>
            <a:br>
              <a:rPr lang="en-US" sz="2400" b="0" dirty="0">
                <a:effectLst/>
              </a:rPr>
            </a:b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3589" y="835288"/>
            <a:ext cx="1150695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sz="4400" b="1" dirty="0"/>
              <a:t>Example of the Integration of Sustainable Development in the Curriculum </a:t>
            </a:r>
            <a:endParaRPr lang="en-US" sz="4400" b="0" dirty="0">
              <a:effectLst/>
            </a:endParaRPr>
          </a:p>
          <a:p>
            <a:pPr>
              <a:buNone/>
            </a:pPr>
            <a:br>
              <a:rPr lang="en-US" sz="4400" dirty="0"/>
            </a:b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581243" y="2899882"/>
            <a:ext cx="1120566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/>
            <a:r>
              <a:rPr lang="en-US" sz="2400" dirty="0"/>
              <a:t>3. Innovation of Sustainable Chemistry Education, which is implemented by undergraduate program of Chemistry Education, Universitas Sultan Ageng </a:t>
            </a:r>
            <a:r>
              <a:rPr lang="en-US" sz="2400" dirty="0" err="1"/>
              <a:t>Tirtayasa</a:t>
            </a:r>
            <a:r>
              <a:rPr lang="en-US" sz="2400" dirty="0"/>
              <a:t>, Banten</a:t>
            </a:r>
            <a:endParaRPr lang="en-US" sz="2400" dirty="0"/>
          </a:p>
          <a:p>
            <a:pPr rtl="0" fontAlgn="base"/>
            <a:r>
              <a:rPr lang="en-US" sz="2400" dirty="0"/>
              <a:t>4. Environmental Physics, which is implemented by undergraduate program of Chemistry Education, Universitas Sultan Ageng </a:t>
            </a:r>
            <a:r>
              <a:rPr lang="en-US" sz="2400" dirty="0" err="1"/>
              <a:t>Tirtayasa</a:t>
            </a:r>
            <a:r>
              <a:rPr lang="en-US" sz="2400" dirty="0"/>
              <a:t>, Banten</a:t>
            </a:r>
            <a:endParaRPr lang="en-US" sz="2400" dirty="0"/>
          </a:p>
          <a:p>
            <a:pPr rtl="0" fontAlgn="base"/>
            <a:br>
              <a:rPr lang="en-US" sz="2400" b="0" dirty="0">
                <a:effectLst/>
              </a:rPr>
            </a:b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91350" y="1907197"/>
            <a:ext cx="94050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Search at the internet about the courses at university </a:t>
            </a:r>
            <a:r>
              <a:rPr lang="en-US" sz="3600" dirty="0" err="1">
                <a:solidFill>
                  <a:srgbClr val="FF0000"/>
                </a:solidFill>
              </a:rPr>
              <a:t>leverl</a:t>
            </a:r>
            <a:r>
              <a:rPr lang="en-US" sz="3600" dirty="0">
                <a:solidFill>
                  <a:srgbClr val="FF0000"/>
                </a:solidFill>
              </a:rPr>
              <a:t> which support education for  sustainable development then present it to your classmates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5906" y="2614232"/>
            <a:ext cx="1164400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Green Charity activity by planting bamboo trees around landfill in Paras, Malang Indonesia. The charity was conducted by the collaboration of various </a:t>
            </a:r>
            <a:r>
              <a:rPr lang="en-US" sz="2400" dirty="0" err="1"/>
              <a:t>stakehoders</a:t>
            </a:r>
            <a:r>
              <a:rPr lang="en-US" sz="2400" dirty="0"/>
              <a:t>, including students of Science Education Department of Universitas Negeri Malang, Research Institute and Community Engagement of Universitas Negeri Malang;  Environmental Agency of Malang district. 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hlinkClick r:id="rId1"/>
              </a:rPr>
              <a:t>https://www.instagram.com/reel/DI_b0DEh98P/?igsh=MXkwOWxxdzZ0OXFlaQ==</a:t>
            </a:r>
            <a:r>
              <a:rPr lang="en-US" sz="2400" dirty="0"/>
              <a:t>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33589" y="835288"/>
            <a:ext cx="1150695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sz="4400" b="1" dirty="0"/>
              <a:t>Example of the Integration of Sustainable Development in the University Activity </a:t>
            </a:r>
            <a:endParaRPr lang="en-US" sz="4400" b="0" dirty="0">
              <a:effectLst/>
            </a:endParaRPr>
          </a:p>
          <a:p>
            <a:pPr>
              <a:buNone/>
            </a:pPr>
            <a:br>
              <a:rPr lang="en-US" sz="4400" dirty="0"/>
            </a:br>
            <a:endParaRPr lang="en-US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5906" y="2614232"/>
            <a:ext cx="116440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2. Sustainable Development Goal is supported by the civil engineering study program of Universitas Islam Indragiri through education, research and community service activities. Alfa, A. (2018). </a:t>
            </a:r>
            <a:r>
              <a:rPr lang="en-US" sz="2400" dirty="0" err="1"/>
              <a:t>Pemetaan</a:t>
            </a:r>
            <a:r>
              <a:rPr lang="en-US" sz="2400" dirty="0"/>
              <a:t> </a:t>
            </a:r>
            <a:r>
              <a:rPr lang="en-US" sz="2400" dirty="0" err="1"/>
              <a:t>Tridarma</a:t>
            </a:r>
            <a:r>
              <a:rPr lang="en-US" sz="2400" dirty="0"/>
              <a:t> Program Studi Teknik </a:t>
            </a:r>
            <a:r>
              <a:rPr lang="en-US" sz="2400" dirty="0" err="1"/>
              <a:t>Sipil</a:t>
            </a:r>
            <a:r>
              <a:rPr lang="en-US" sz="2400" dirty="0"/>
              <a:t> Universitas Islam Indragiri Dalam </a:t>
            </a:r>
            <a:r>
              <a:rPr lang="en-US" sz="2400" dirty="0" err="1"/>
              <a:t>Pencapaian</a:t>
            </a:r>
            <a:r>
              <a:rPr lang="en-US" sz="2400" dirty="0"/>
              <a:t> Sustainable Development Goals (SDGs). </a:t>
            </a:r>
            <a:r>
              <a:rPr lang="en-US" sz="2400" i="1" dirty="0" err="1"/>
              <a:t>Selodang</a:t>
            </a:r>
            <a:r>
              <a:rPr lang="en-US" sz="2400" i="1" dirty="0"/>
              <a:t> Mayang: </a:t>
            </a:r>
            <a:r>
              <a:rPr lang="en-US" sz="2400" i="1" dirty="0" err="1"/>
              <a:t>Jurnal</a:t>
            </a:r>
            <a:r>
              <a:rPr lang="en-US" sz="2400" i="1" dirty="0"/>
              <a:t> </a:t>
            </a:r>
            <a:r>
              <a:rPr lang="en-US" sz="2400" i="1" dirty="0" err="1"/>
              <a:t>Ilmiah</a:t>
            </a:r>
            <a:r>
              <a:rPr lang="en-US" sz="2400" i="1" dirty="0"/>
              <a:t> Badan </a:t>
            </a:r>
            <a:r>
              <a:rPr lang="en-US" sz="2400" i="1" dirty="0" err="1"/>
              <a:t>Perencanaan</a:t>
            </a:r>
            <a:r>
              <a:rPr lang="en-US" sz="2400" i="1" dirty="0"/>
              <a:t> Pembangunan Daerah </a:t>
            </a:r>
            <a:r>
              <a:rPr lang="en-US" sz="2400" i="1" dirty="0" err="1"/>
              <a:t>Kabupaten</a:t>
            </a:r>
            <a:r>
              <a:rPr lang="en-US" sz="2400" i="1" dirty="0"/>
              <a:t> Indragiri Hilir</a:t>
            </a:r>
            <a:r>
              <a:rPr lang="en-US" sz="2400" dirty="0"/>
              <a:t>, </a:t>
            </a:r>
            <a:r>
              <a:rPr lang="en-US" sz="2400" i="1" dirty="0"/>
              <a:t>4</a:t>
            </a:r>
            <a:r>
              <a:rPr lang="en-US" sz="2400" dirty="0"/>
              <a:t>(2). </a:t>
            </a:r>
            <a:endParaRPr lang="en-US" sz="2400" dirty="0"/>
          </a:p>
          <a:p>
            <a:r>
              <a:rPr lang="en-US" sz="2400" dirty="0">
                <a:hlinkClick r:id="rId1"/>
              </a:rPr>
              <a:t>https://doi.org/https://doi.org/10.47521/selodangmayang.v4i2.94</a:t>
            </a:r>
            <a:r>
              <a:rPr lang="en-US" sz="2400" dirty="0"/>
              <a:t> 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233589" y="835288"/>
            <a:ext cx="1150695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sz="4400" b="1" dirty="0"/>
              <a:t>Example of the Integration of Sustainable Development in the University Activity </a:t>
            </a:r>
            <a:endParaRPr lang="en-US" sz="4400" b="0" dirty="0">
              <a:effectLst/>
            </a:endParaRPr>
          </a:p>
          <a:p>
            <a:pPr>
              <a:buNone/>
            </a:pPr>
            <a:br>
              <a:rPr lang="en-US" sz="4400" dirty="0"/>
            </a:br>
            <a:endParaRPr lang="en-US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Collaboration with various stakeholders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257" y="2517550"/>
            <a:ext cx="5398882" cy="3037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60" y="2494097"/>
            <a:ext cx="4615969" cy="30800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5026" y="5619973"/>
            <a:ext cx="246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Mangrove planting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76867" y="5555321"/>
            <a:ext cx="246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 turtle release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33300" y="425241"/>
            <a:ext cx="1150695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sz="4400" b="1" dirty="0"/>
              <a:t>Example of the Integration of Sustainable Development in the University Activity </a:t>
            </a:r>
            <a:endParaRPr lang="en-US" sz="4400" b="0" dirty="0">
              <a:effectLst/>
            </a:endParaRPr>
          </a:p>
          <a:p>
            <a:pPr>
              <a:buNone/>
            </a:pPr>
            <a:br>
              <a:rPr lang="en-US" sz="4400" dirty="0"/>
            </a:br>
            <a:endParaRPr lang="en-US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923" y="197310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development of teaching media on sea turtle conservation that has been conducted by the students of science education department of Universitas Negeri Malang. This activity is a part of the collaboration between university and NGO, </a:t>
            </a:r>
            <a:r>
              <a:rPr lang="en-US" dirty="0" err="1"/>
              <a:t>Bajulmati</a:t>
            </a:r>
            <a:r>
              <a:rPr lang="en-US" dirty="0"/>
              <a:t> Sea Turtle Conservation.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28" y="3676597"/>
            <a:ext cx="4058755" cy="30440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209992" y="475984"/>
            <a:ext cx="1150695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sz="4400" b="1" dirty="0"/>
              <a:t>Example of the Integration of Sustainable Development in the University Activity </a:t>
            </a:r>
            <a:endParaRPr lang="en-US" sz="4400" b="0" dirty="0">
              <a:effectLst/>
            </a:endParaRPr>
          </a:p>
          <a:p>
            <a:pPr>
              <a:buNone/>
            </a:pPr>
            <a:br>
              <a:rPr lang="en-US" sz="4400" dirty="0"/>
            </a:br>
            <a:endParaRPr lang="en-US"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3259</Words>
  <Application>WPS Presentation</Application>
  <PresentationFormat>Widescreen</PresentationFormat>
  <Paragraphs>64</Paragraphs>
  <Slides>12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SimSun</vt:lpstr>
      <vt:lpstr>Wingdings</vt:lpstr>
      <vt:lpstr>Arial</vt:lpstr>
      <vt:lpstr>HarmonyOS Sans SC Light</vt:lpstr>
      <vt:lpstr>Calibri</vt:lpstr>
      <vt:lpstr>Microsoft YaHei</vt:lpstr>
      <vt:lpstr>文泉驿微米黑</vt:lpstr>
      <vt:lpstr>Arial Unicode MS</vt:lpstr>
      <vt:lpstr>Calibri Light</vt:lpstr>
      <vt:lpstr>Office</vt:lpstr>
      <vt:lpstr>Promoting Relevant Education in Science for Sustainability (6)</vt:lpstr>
      <vt:lpstr>Best Practices of the Implementation of ESD in Indonesia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Questions and discussion</vt:lpstr>
      <vt:lpstr>Online resources to read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reviewer</dc:creator>
  <cp:lastModifiedBy>hsl</cp:lastModifiedBy>
  <cp:revision>49</cp:revision>
  <dcterms:created xsi:type="dcterms:W3CDTF">2025-08-30T12:02:28Z</dcterms:created>
  <dcterms:modified xsi:type="dcterms:W3CDTF">2025-08-30T12:02:28Z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99969F285F1415B154E8B268BF4EEB95_43</vt:lpwstr>
  </property>
  <property fmtid="{D5CDD505-2E9C-101B-9397-08002B2CF9AE}" pid="3" name="KSOProductBuildVer">
    <vt:lpwstr>1033-12.8.2.14811</vt:lpwstr>
  </property>
</Properties>
</file>