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00" r:id="rId6"/>
    <p:sldId id="304" r:id="rId7"/>
    <p:sldId id="307" r:id="rId8"/>
    <p:sldId id="263" r:id="rId9"/>
    <p:sldId id="303" r:id="rId10"/>
    <p:sldId id="299" r:id="rId11"/>
    <p:sldId id="311" r:id="rId12"/>
    <p:sldId id="309" r:id="rId13"/>
    <p:sldId id="305" r:id="rId14"/>
    <p:sldId id="293" r:id="rId15"/>
    <p:sldId id="294" r:id="rId16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423" y="3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79F3164-720B-433F-8E38-ECC136FEB1E7}" type="datetimeFigureOut">
              <a:rPr lang="de-DE"/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 lang="de-DE"/>
          </a:p>
          <a:p>
            <a:pPr lvl="2">
              <a:defRPr/>
            </a:pPr>
            <a:r>
              <a:rPr lang="de-DE"/>
              <a:t>Dritte Ebene</a:t>
            </a:r>
            <a:endParaRPr lang="de-DE"/>
          </a:p>
          <a:p>
            <a:pPr lvl="3">
              <a:defRPr/>
            </a:pPr>
            <a:r>
              <a:rPr lang="de-DE"/>
              <a:t>Vierte Ebene</a:t>
            </a:r>
            <a:endParaRPr lang="de-DE"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4FA75C2-5590-4F3A-8CD4-BEB8ACDD9653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2D10E78-0E01-ECBF-C925-D577C7620EBD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472B8C2-EEDC-FB4A-B3F9-77BAFF9F9D33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420C672-D449-CBB3-767C-E9F5E0B5E676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420C672-D449-CBB3-767C-E9F5E0B5E676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C9E07E-AB9B-4782-2B6E-E46513F05CF3}" type="slidenum">
              <a:rPr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77AD648-8CAE-1C35-99BD-834C62B89479}" type="slidenum">
              <a:rPr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 lang="de-DE"/>
          </a:p>
          <a:p>
            <a:pPr lvl="2">
              <a:defRPr/>
            </a:pPr>
            <a:r>
              <a:rPr lang="de-DE"/>
              <a:t>Dritte Ebene</a:t>
            </a:r>
            <a:endParaRPr lang="de-DE"/>
          </a:p>
          <a:p>
            <a:pPr lvl="3">
              <a:defRPr/>
            </a:pPr>
            <a:r>
              <a:rPr lang="de-DE"/>
              <a:t>Vierte Ebene</a:t>
            </a:r>
            <a:endParaRPr lang="de-DE"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 lang="de-DE"/>
          </a:p>
          <a:p>
            <a:pPr lvl="2">
              <a:defRPr/>
            </a:pPr>
            <a:r>
              <a:rPr lang="de-DE"/>
              <a:t>Dritte Ebene</a:t>
            </a:r>
            <a:endParaRPr lang="de-DE"/>
          </a:p>
          <a:p>
            <a:pPr lvl="3">
              <a:defRPr/>
            </a:pPr>
            <a:r>
              <a:rPr lang="de-DE"/>
              <a:t>Vierte Ebene</a:t>
            </a:r>
            <a:endParaRPr lang="de-DE"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 lang="de-DE"/>
          </a:p>
          <a:p>
            <a:pPr lvl="2">
              <a:defRPr/>
            </a:pPr>
            <a:r>
              <a:rPr lang="de-DE"/>
              <a:t>Dritte Ebene</a:t>
            </a:r>
            <a:endParaRPr lang="de-DE"/>
          </a:p>
          <a:p>
            <a:pPr lvl="3">
              <a:defRPr/>
            </a:pPr>
            <a:r>
              <a:rPr lang="de-DE"/>
              <a:t>Vierte Ebene</a:t>
            </a:r>
            <a:endParaRPr lang="de-DE"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 lang="de-DE"/>
          </a:p>
          <a:p>
            <a:pPr lvl="2">
              <a:defRPr/>
            </a:pPr>
            <a:r>
              <a:rPr lang="de-DE"/>
              <a:t>Dritte Ebene</a:t>
            </a:r>
            <a:endParaRPr lang="de-DE"/>
          </a:p>
          <a:p>
            <a:pPr lvl="3">
              <a:defRPr/>
            </a:pPr>
            <a:r>
              <a:rPr lang="de-DE"/>
              <a:t>Vierte Ebene</a:t>
            </a:r>
            <a:endParaRPr lang="de-DE"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 lang="de-DE"/>
          </a:p>
          <a:p>
            <a:pPr lvl="2">
              <a:defRPr/>
            </a:pPr>
            <a:r>
              <a:rPr lang="de-DE"/>
              <a:t>Dritte Ebene</a:t>
            </a:r>
            <a:endParaRPr lang="de-DE"/>
          </a:p>
          <a:p>
            <a:pPr lvl="3">
              <a:defRPr/>
            </a:pPr>
            <a:r>
              <a:rPr lang="de-DE"/>
              <a:t>Vierte Ebene</a:t>
            </a:r>
            <a:endParaRPr lang="de-DE"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 lang="de-DE"/>
          </a:p>
          <a:p>
            <a:pPr lvl="2">
              <a:defRPr/>
            </a:pPr>
            <a:r>
              <a:rPr lang="de-DE"/>
              <a:t>Dritte Ebene</a:t>
            </a:r>
            <a:endParaRPr lang="de-DE"/>
          </a:p>
          <a:p>
            <a:pPr lvl="3">
              <a:defRPr/>
            </a:pPr>
            <a:r>
              <a:rPr lang="de-DE"/>
              <a:t>Vierte Ebene</a:t>
            </a:r>
            <a:endParaRPr lang="de-DE"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 lang="de-DE"/>
          </a:p>
          <a:p>
            <a:pPr lvl="2">
              <a:defRPr/>
            </a:pPr>
            <a:r>
              <a:rPr lang="de-DE"/>
              <a:t>Dritte Ebene</a:t>
            </a:r>
            <a:endParaRPr lang="de-DE"/>
          </a:p>
          <a:p>
            <a:pPr lvl="3">
              <a:defRPr/>
            </a:pPr>
            <a:r>
              <a:rPr lang="de-DE"/>
              <a:t>Vierte Ebene</a:t>
            </a:r>
            <a:endParaRPr lang="de-DE"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 lang="de-DE"/>
          </a:p>
          <a:p>
            <a:pPr lvl="2">
              <a:defRPr/>
            </a:pPr>
            <a:r>
              <a:rPr lang="de-DE"/>
              <a:t>Dritte Ebene</a:t>
            </a:r>
            <a:endParaRPr lang="de-DE"/>
          </a:p>
          <a:p>
            <a:pPr lvl="3">
              <a:defRPr/>
            </a:pPr>
            <a:r>
              <a:rPr lang="de-DE"/>
              <a:t>Vierte Ebene</a:t>
            </a:r>
            <a:endParaRPr lang="de-DE"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 lang="de-DE"/>
          </a:p>
          <a:p>
            <a:pPr lvl="1">
              <a:defRPr/>
            </a:pPr>
            <a:r>
              <a:rPr lang="de-DE"/>
              <a:t>Zweite Ebene</a:t>
            </a:r>
            <a:endParaRPr lang="de-DE"/>
          </a:p>
          <a:p>
            <a:pPr lvl="2">
              <a:defRPr/>
            </a:pPr>
            <a:r>
              <a:rPr lang="de-DE"/>
              <a:t>Dritte Ebene</a:t>
            </a:r>
            <a:endParaRPr lang="de-DE"/>
          </a:p>
          <a:p>
            <a:pPr lvl="3">
              <a:defRPr/>
            </a:pPr>
            <a:r>
              <a:rPr lang="de-DE"/>
              <a:t>Vierte Ebene</a:t>
            </a:r>
            <a:endParaRPr lang="de-DE"/>
          </a:p>
          <a:p>
            <a:pPr lvl="4">
              <a:defRPr/>
            </a:pPr>
            <a:r>
              <a:rPr lang="de-DE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B60370-896D-43DE-8621-3B53C70655A4}" type="datetimeFigureOut">
              <a:rPr lang="de-DE"/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226671C-AB9B-4B6D-8BB6-90FC6EF259D2}" type="slidenum">
              <a:rPr lang="de-DE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www.instagram.com/reel/C-CayUiAeAp/?igsh=dHVhc2Vuam5qYXI5" TargetMode="External"/><Relationship Id="rId2" Type="http://schemas.openxmlformats.org/officeDocument/2006/relationships/hyperlink" Target="https://journal.upgris.ac.id/index.php/JP2F/article/view/17345" TargetMode="External"/><Relationship Id="rId1" Type="http://schemas.openxmlformats.org/officeDocument/2006/relationships/hyperlink" Target="https://doi.org/https:/doi.org/10.47521/selodangmayang.v4i2.9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www.instagram.com/reel/DI_b0DEh98P/?igsh=MXkwOWxxdzZ0OXFlaQ==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doi.org/https:/doi.org/10.47521/selodangmayang.v4i2.9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06583" y="2376397"/>
            <a:ext cx="9144000" cy="2387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err="1">
                <a:solidFill>
                  <a:srgbClr val="025952"/>
                </a:solidFill>
                <a:latin typeface="Calibri"/>
              </a:rPr>
              <a:t>Mempromosikan</a:t>
            </a:r>
            <a:r>
              <a:rPr lang="en-US" b="1" dirty="0">
                <a:solidFill>
                  <a:srgbClr val="025952"/>
                </a:solidFill>
                <a:latin typeface="Calibri"/>
              </a:rPr>
              <a:t> Pendidikan Relevant </a:t>
            </a:r>
            <a:r>
              <a:rPr lang="en-US" b="1" dirty="0" err="1">
                <a:solidFill>
                  <a:srgbClr val="025952"/>
                </a:solidFill>
                <a:latin typeface="Calibri"/>
              </a:rPr>
              <a:t>dalam</a:t>
            </a:r>
            <a:r>
              <a:rPr lang="en-US" b="1" dirty="0">
                <a:solidFill>
                  <a:srgbClr val="025952"/>
                </a:solidFill>
                <a:latin typeface="Calibri"/>
              </a:rPr>
              <a:t> Sains </a:t>
            </a:r>
            <a:r>
              <a:rPr lang="en-US" b="1" dirty="0" err="1">
                <a:solidFill>
                  <a:srgbClr val="025952"/>
                </a:solidFill>
                <a:latin typeface="Calibri"/>
              </a:rPr>
              <a:t>untuk</a:t>
            </a:r>
            <a:r>
              <a:rPr lang="en-US" b="1" dirty="0">
                <a:solidFill>
                  <a:srgbClr val="025952"/>
                </a:solidFill>
                <a:latin typeface="Calibri"/>
              </a:rPr>
              <a:t> </a:t>
            </a:r>
            <a:r>
              <a:rPr lang="en-US" b="1" dirty="0" err="1">
                <a:solidFill>
                  <a:srgbClr val="025952"/>
                </a:solidFill>
                <a:latin typeface="Calibri"/>
              </a:rPr>
              <a:t>Keberlanjutan</a:t>
            </a:r>
            <a:r>
              <a:rPr lang="en-US" b="1" dirty="0">
                <a:solidFill>
                  <a:srgbClr val="025952"/>
                </a:solidFill>
                <a:latin typeface="Calibri"/>
              </a:rPr>
              <a:t> (6)</a:t>
            </a:r>
            <a:endParaRPr lang="de-DE" b="1" dirty="0">
              <a:solidFill>
                <a:srgbClr val="025952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23" y="19731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Adiwiyata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el 1"/>
          <p:cNvSpPr txBox="1"/>
          <p:nvPr/>
        </p:nvSpPr>
        <p:spPr bwMode="auto">
          <a:xfrm>
            <a:off x="0" y="365125"/>
            <a:ext cx="12191999" cy="169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 err="1">
                <a:latin typeface="Calibri"/>
              </a:rPr>
              <a:t>Contoh</a:t>
            </a:r>
            <a:r>
              <a:rPr lang="en-US" b="1" dirty="0">
                <a:latin typeface="Calibri"/>
              </a:rPr>
              <a:t> Integrasi Tujuan Pembangunan </a:t>
            </a:r>
            <a:r>
              <a:rPr lang="en-US" b="1" dirty="0" err="1">
                <a:latin typeface="Calibri"/>
              </a:rPr>
              <a:t>Berkelanjutan</a:t>
            </a:r>
            <a:r>
              <a:rPr lang="en-US" b="1" dirty="0">
                <a:latin typeface="Calibri"/>
              </a:rPr>
              <a:t> di Dalam </a:t>
            </a:r>
            <a:r>
              <a:rPr lang="en-US" b="1" dirty="0" err="1">
                <a:latin typeface="Calibri"/>
              </a:rPr>
              <a:t>Kegiatan</a:t>
            </a:r>
            <a:r>
              <a:rPr lang="en-US" b="1" dirty="0">
                <a:latin typeface="Calibri"/>
              </a:rPr>
              <a:t> </a:t>
            </a:r>
            <a:r>
              <a:rPr lang="en-US" b="1" dirty="0" err="1">
                <a:latin typeface="Calibri"/>
              </a:rPr>
              <a:t>Sekolah</a:t>
            </a:r>
            <a:endParaRPr lang="de-DE" b="1" dirty="0"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0292" y="2513302"/>
            <a:ext cx="5220666" cy="34804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58149" y="5993746"/>
            <a:ext cx="2909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Gambar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AI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91350" y="1907197"/>
            <a:ext cx="940504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Carilah di internet </a:t>
            </a:r>
            <a:r>
              <a:rPr lang="en-US" sz="3600" dirty="0" err="1">
                <a:solidFill>
                  <a:srgbClr val="FF0000"/>
                </a:solidFill>
              </a:rPr>
              <a:t>atau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lakukan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obesrvasi</a:t>
            </a:r>
            <a:r>
              <a:rPr lang="en-US" sz="3600" dirty="0">
                <a:solidFill>
                  <a:srgbClr val="FF0000"/>
                </a:solidFill>
              </a:rPr>
              <a:t> dan </a:t>
            </a:r>
            <a:r>
              <a:rPr lang="en-US" sz="3600" dirty="0" err="1">
                <a:solidFill>
                  <a:srgbClr val="FF0000"/>
                </a:solidFill>
              </a:rPr>
              <a:t>wawancara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kepada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pemangku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kebijakan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terkait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contoh-contoh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penerapan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tridharma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perguruan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tinggi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maupun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kegiatan</a:t>
            </a:r>
            <a:r>
              <a:rPr lang="en-US" sz="3600" dirty="0">
                <a:solidFill>
                  <a:srgbClr val="FF0000"/>
                </a:solidFill>
              </a:rPr>
              <a:t> di </a:t>
            </a:r>
            <a:r>
              <a:rPr lang="en-US" sz="3600" dirty="0" err="1">
                <a:solidFill>
                  <a:srgbClr val="FF0000"/>
                </a:solidFill>
              </a:rPr>
              <a:t>sekolah</a:t>
            </a:r>
            <a:r>
              <a:rPr lang="en-US" sz="3600" dirty="0">
                <a:solidFill>
                  <a:srgbClr val="FF0000"/>
                </a:solidFill>
              </a:rPr>
              <a:t> yang </a:t>
            </a:r>
            <a:r>
              <a:rPr lang="en-US" sz="3600" dirty="0" err="1">
                <a:solidFill>
                  <a:srgbClr val="FF0000"/>
                </a:solidFill>
              </a:rPr>
              <a:t>mendukung</a:t>
            </a:r>
            <a:r>
              <a:rPr lang="en-US" sz="3600" dirty="0">
                <a:solidFill>
                  <a:srgbClr val="FF0000"/>
                </a:solidFill>
              </a:rPr>
              <a:t> Pembangunan </a:t>
            </a:r>
            <a:r>
              <a:rPr lang="en-US" sz="3600" dirty="0" err="1">
                <a:solidFill>
                  <a:srgbClr val="FF0000"/>
                </a:solidFill>
              </a:rPr>
              <a:t>berkelanjutan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90452" y="2847067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de-DE" b="1" dirty="0">
                <a:solidFill>
                  <a:srgbClr val="025952"/>
                </a:solidFill>
                <a:latin typeface="Calibri"/>
              </a:rPr>
              <a:t>Tanya Jawab dan Diskusi</a:t>
            </a:r>
            <a:endParaRPr lang="de-DE" b="1" dirty="0">
              <a:solidFill>
                <a:srgbClr val="025952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 bwMode="auto">
          <a:xfrm>
            <a:off x="665502" y="1395692"/>
            <a:ext cx="808635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dirty="0">
                <a:hlinkClick r:id="rId1"/>
              </a:rPr>
              <a:t>https://doi.org/https://doi.org/10.47521/selodangmayang.v4i2.94</a:t>
            </a:r>
            <a:r>
              <a:rPr lang="de-DE" sz="2400" u="sng" dirty="0"/>
              <a:t> </a:t>
            </a:r>
            <a:r>
              <a:rPr lang="de-DE" sz="2400" dirty="0"/>
              <a:t> </a:t>
            </a:r>
            <a:endParaRPr lang="de-DE" sz="2400" dirty="0"/>
          </a:p>
          <a:p>
            <a:pPr marL="342900" indent="-342900">
              <a:buFont typeface="Arial"/>
              <a:buChar char="•"/>
              <a:defRPr/>
            </a:pPr>
            <a:r>
              <a:rPr lang="en-US" sz="2400" dirty="0" err="1">
                <a:hlinkClick r:id="rId2"/>
              </a:rPr>
              <a:t>Potensi</a:t>
            </a:r>
            <a:r>
              <a:rPr lang="en-US" sz="2400" dirty="0">
                <a:hlinkClick r:id="rId2"/>
              </a:rPr>
              <a:t> </a:t>
            </a:r>
            <a:r>
              <a:rPr lang="en-US" sz="2400" dirty="0" err="1">
                <a:hlinkClick r:id="rId2"/>
              </a:rPr>
              <a:t>Implementasi</a:t>
            </a:r>
            <a:r>
              <a:rPr lang="en-US" sz="2400" dirty="0">
                <a:hlinkClick r:id="rId2"/>
              </a:rPr>
              <a:t> STEAM </a:t>
            </a:r>
            <a:r>
              <a:rPr lang="en-US" sz="2400" dirty="0" err="1">
                <a:hlinkClick r:id="rId2"/>
              </a:rPr>
              <a:t>Berorientasi</a:t>
            </a:r>
            <a:r>
              <a:rPr lang="en-US" sz="2400" dirty="0">
                <a:hlinkClick r:id="rId2"/>
              </a:rPr>
              <a:t> ESD </a:t>
            </a:r>
            <a:r>
              <a:rPr lang="en-US" sz="2400" dirty="0" err="1">
                <a:hlinkClick r:id="rId2"/>
              </a:rPr>
              <a:t>dalam</a:t>
            </a:r>
            <a:r>
              <a:rPr lang="en-US" sz="2400" dirty="0">
                <a:hlinkClick r:id="rId2"/>
              </a:rPr>
              <a:t> </a:t>
            </a:r>
            <a:r>
              <a:rPr lang="en-US" sz="2400" dirty="0" err="1">
                <a:hlinkClick r:id="rId2"/>
              </a:rPr>
              <a:t>Pembelajaran</a:t>
            </a:r>
            <a:r>
              <a:rPr lang="en-US" sz="2400" dirty="0">
                <a:hlinkClick r:id="rId2"/>
              </a:rPr>
              <a:t> </a:t>
            </a:r>
            <a:r>
              <a:rPr lang="en-US" sz="2400" dirty="0" err="1">
                <a:hlinkClick r:id="rId2"/>
              </a:rPr>
              <a:t>Zat</a:t>
            </a:r>
            <a:r>
              <a:rPr lang="en-US" sz="2400" dirty="0">
                <a:hlinkClick r:id="rId2"/>
              </a:rPr>
              <a:t> dan </a:t>
            </a:r>
            <a:r>
              <a:rPr lang="en-US" sz="2400" dirty="0" err="1">
                <a:hlinkClick r:id="rId2"/>
              </a:rPr>
              <a:t>Perubahannya</a:t>
            </a:r>
            <a:r>
              <a:rPr lang="en-US" sz="2400" dirty="0">
                <a:hlinkClick r:id="rId2"/>
              </a:rPr>
              <a:t> | Riyanto | </a:t>
            </a:r>
            <a:r>
              <a:rPr lang="en-US" sz="2400" dirty="0" err="1">
                <a:hlinkClick r:id="rId2"/>
              </a:rPr>
              <a:t>Jurnal</a:t>
            </a:r>
            <a:r>
              <a:rPr lang="en-US" sz="2400" dirty="0">
                <a:hlinkClick r:id="rId2"/>
              </a:rPr>
              <a:t> </a:t>
            </a:r>
            <a:r>
              <a:rPr lang="en-US" sz="2400" dirty="0" err="1">
                <a:hlinkClick r:id="rId2"/>
              </a:rPr>
              <a:t>Penelitian</a:t>
            </a:r>
            <a:r>
              <a:rPr lang="en-US" sz="2400" dirty="0">
                <a:hlinkClick r:id="rId2"/>
              </a:rPr>
              <a:t> </a:t>
            </a:r>
            <a:r>
              <a:rPr lang="en-US" sz="2400" dirty="0" err="1">
                <a:hlinkClick r:id="rId2"/>
              </a:rPr>
              <a:t>Pembelajaran</a:t>
            </a:r>
            <a:r>
              <a:rPr lang="en-US" sz="2400" dirty="0">
                <a:hlinkClick r:id="rId2"/>
              </a:rPr>
              <a:t> Fisika</a:t>
            </a:r>
            <a:endParaRPr lang="en-US" sz="2400" dirty="0"/>
          </a:p>
          <a:p>
            <a:pPr marL="342900" indent="-342900">
              <a:buFont typeface="Arial"/>
              <a:buChar char="•"/>
              <a:defRPr/>
            </a:pPr>
            <a:r>
              <a:rPr lang="de-DE" sz="2400" dirty="0">
                <a:hlinkClick r:id="rId3"/>
              </a:rPr>
              <a:t>https://www.instagram.com/reel/C-CayUiAeAp/?igsh=dHVhc2Vuam5qYXI5</a:t>
            </a:r>
            <a:r>
              <a:rPr lang="en-US" sz="2400" dirty="0"/>
              <a:t> </a:t>
            </a:r>
            <a:endParaRPr lang="de-DE" sz="2400" dirty="0"/>
          </a:p>
          <a:p>
            <a:pPr marL="342900" indent="-342900">
              <a:buFont typeface="Arial"/>
              <a:buChar char="•"/>
              <a:defRPr/>
            </a:pPr>
            <a:endParaRPr lang="de-DE" sz="2400" dirty="0"/>
          </a:p>
          <a:p>
            <a:pPr marL="342900" indent="-342900">
              <a:buFont typeface="Arial"/>
              <a:buChar char="•"/>
              <a:defRPr/>
            </a:pPr>
            <a:endParaRPr lang="de-DE" dirty="0"/>
          </a:p>
          <a:p>
            <a:pPr marL="342900" indent="-342900">
              <a:buFont typeface="Arial"/>
              <a:buChar char="•"/>
              <a:defRPr/>
            </a:pPr>
            <a:endParaRPr lang="de-DE" sz="2400" dirty="0"/>
          </a:p>
          <a:p>
            <a:pPr marL="342900" indent="-342900">
              <a:buFont typeface="Arial"/>
              <a:buChar char="•"/>
              <a:defRPr/>
            </a:pPr>
            <a:endParaRPr lang="de-DE" sz="2400" dirty="0"/>
          </a:p>
          <a:p>
            <a:pPr marL="342900" indent="-342900">
              <a:buFontTx/>
              <a:buChar char="-"/>
              <a:defRPr/>
            </a:pPr>
            <a:endParaRPr lang="de-DE" sz="240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auto">
          <a:xfrm>
            <a:off x="2746875" y="556740"/>
            <a:ext cx="8229600" cy="10001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b="1">
                <a:latin typeface="Calibri"/>
              </a:rPr>
              <a:t>Online resources to read</a:t>
            </a:r>
            <a:endParaRPr lang="en-US" sz="3200" b="1"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90452" y="2847067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de-DE" b="1" dirty="0">
                <a:solidFill>
                  <a:srgbClr val="025952"/>
                </a:solidFill>
                <a:latin typeface="Calibri"/>
              </a:rPr>
              <a:t>Praktik Terbaik dalam Penerapan ESD (Indonesia)</a:t>
            </a:r>
            <a:br>
              <a:rPr lang="de-DE" b="1" dirty="0">
                <a:solidFill>
                  <a:srgbClr val="025952"/>
                </a:solidFill>
                <a:latin typeface="Calibri"/>
              </a:rPr>
            </a:br>
            <a:endParaRPr lang="de-DE" b="1" dirty="0">
              <a:solidFill>
                <a:srgbClr val="025952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589" y="835288"/>
            <a:ext cx="1150695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4400" b="1" dirty="0" err="1"/>
              <a:t>Contoh</a:t>
            </a:r>
            <a:r>
              <a:rPr lang="en-US" sz="4400" b="1" dirty="0"/>
              <a:t> Integrasi Tujuan Pembangunan </a:t>
            </a:r>
            <a:r>
              <a:rPr lang="en-US" sz="4400" b="1" dirty="0" err="1"/>
              <a:t>Berkelanjutan</a:t>
            </a:r>
            <a:r>
              <a:rPr lang="en-US" sz="4400" b="1" dirty="0"/>
              <a:t> di </a:t>
            </a:r>
            <a:r>
              <a:rPr lang="en-US" sz="4400" b="1" dirty="0" err="1"/>
              <a:t>dalam</a:t>
            </a:r>
            <a:r>
              <a:rPr lang="en-US" sz="4400" b="1" dirty="0"/>
              <a:t> </a:t>
            </a:r>
            <a:r>
              <a:rPr lang="en-US" sz="4400" b="1" dirty="0" err="1"/>
              <a:t>Kurikulum</a:t>
            </a:r>
            <a:r>
              <a:rPr lang="en-US" sz="4400" b="1" dirty="0"/>
              <a:t> </a:t>
            </a:r>
            <a:endParaRPr lang="en-US" sz="4400" b="0" dirty="0">
              <a:effectLst/>
            </a:endParaRPr>
          </a:p>
          <a:p>
            <a:pPr>
              <a:buNone/>
            </a:pPr>
            <a:br>
              <a:rPr lang="en-US" sz="4400" dirty="0"/>
            </a:b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451458" y="2557720"/>
            <a:ext cx="112056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Terdapat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</a:rPr>
              <a:t>beberapa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matakuliah</a:t>
            </a:r>
            <a:r>
              <a:rPr lang="en-US" sz="2400" dirty="0">
                <a:solidFill>
                  <a:srgbClr val="000000"/>
                </a:solidFill>
              </a:rPr>
              <a:t> yang </a:t>
            </a:r>
            <a:r>
              <a:rPr lang="en-US" sz="2400" dirty="0" err="1">
                <a:solidFill>
                  <a:srgbClr val="000000"/>
                </a:solidFill>
              </a:rPr>
              <a:t>terintegrasi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dengan</a:t>
            </a:r>
            <a:r>
              <a:rPr lang="en-US" sz="2400" dirty="0">
                <a:solidFill>
                  <a:srgbClr val="000000"/>
                </a:solidFill>
              </a:rPr>
              <a:t> Tujuan Pembangunan </a:t>
            </a:r>
            <a:r>
              <a:rPr lang="en-US" sz="2400" dirty="0" err="1">
                <a:solidFill>
                  <a:srgbClr val="000000"/>
                </a:solidFill>
              </a:rPr>
              <a:t>Berkelanjutan</a:t>
            </a:r>
            <a:r>
              <a:rPr lang="en-US" sz="2400" dirty="0">
                <a:solidFill>
                  <a:srgbClr val="000000"/>
                </a:solidFill>
              </a:rPr>
              <a:t> yang </a:t>
            </a:r>
            <a:r>
              <a:rPr lang="en-US" sz="2400" dirty="0" err="1">
                <a:solidFill>
                  <a:srgbClr val="000000"/>
                </a:solidFill>
              </a:rPr>
              <a:t>telah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dimasukkan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dalam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kurikulum</a:t>
            </a:r>
            <a:r>
              <a:rPr lang="en-US" sz="2400" dirty="0">
                <a:solidFill>
                  <a:srgbClr val="000000"/>
                </a:solidFill>
              </a:rPr>
              <a:t> di </a:t>
            </a:r>
            <a:r>
              <a:rPr lang="en-US" sz="2400" dirty="0" err="1">
                <a:solidFill>
                  <a:srgbClr val="000000"/>
                </a:solidFill>
              </a:rPr>
              <a:t>tingkat</a:t>
            </a:r>
            <a:r>
              <a:rPr lang="en-US" sz="2400" dirty="0">
                <a:solidFill>
                  <a:srgbClr val="000000"/>
                </a:solidFill>
              </a:rPr>
              <a:t> universitas di Indonesia, </a:t>
            </a:r>
            <a:r>
              <a:rPr lang="en-US" sz="2400" dirty="0" err="1">
                <a:solidFill>
                  <a:srgbClr val="000000"/>
                </a:solidFill>
              </a:rPr>
              <a:t>diantaranya</a:t>
            </a:r>
            <a:r>
              <a:rPr lang="en-US" sz="2400" dirty="0">
                <a:solidFill>
                  <a:srgbClr val="000000"/>
                </a:solidFill>
              </a:rPr>
              <a:t>: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 rtl="0" fontAlgn="base"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Pendidikan IPA </a:t>
            </a:r>
            <a:r>
              <a:rPr lang="en-US" sz="2400" dirty="0" err="1">
                <a:solidFill>
                  <a:srgbClr val="000000"/>
                </a:solidFill>
              </a:rPr>
              <a:t>untuk</a:t>
            </a:r>
            <a:r>
              <a:rPr lang="en-US" sz="2400" dirty="0">
                <a:solidFill>
                  <a:srgbClr val="000000"/>
                </a:solidFill>
              </a:rPr>
              <a:t> Pembangunan </a:t>
            </a:r>
            <a:r>
              <a:rPr lang="en-US" sz="2400" dirty="0" err="1">
                <a:solidFill>
                  <a:srgbClr val="000000"/>
                </a:solidFill>
              </a:rPr>
              <a:t>Berkelanjutan</a:t>
            </a:r>
            <a:r>
              <a:rPr lang="en-US" sz="2400" dirty="0">
                <a:solidFill>
                  <a:srgbClr val="000000"/>
                </a:solidFill>
              </a:rPr>
              <a:t> yang </a:t>
            </a:r>
            <a:r>
              <a:rPr lang="en-US" sz="2400" dirty="0" err="1">
                <a:solidFill>
                  <a:srgbClr val="000000"/>
                </a:solidFill>
              </a:rPr>
              <a:t>merupakan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matakuliah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wajib</a:t>
            </a:r>
            <a:r>
              <a:rPr lang="en-US" sz="2400" dirty="0">
                <a:solidFill>
                  <a:srgbClr val="000000"/>
                </a:solidFill>
              </a:rPr>
              <a:t> S1 Pendidikan IPA Universitas Negeri Malang</a:t>
            </a:r>
            <a:endParaRPr lang="en-US" sz="2400" dirty="0">
              <a:solidFill>
                <a:srgbClr val="000000"/>
              </a:solidFill>
            </a:endParaRPr>
          </a:p>
          <a:p>
            <a:pPr marL="457200" indent="-457200" rtl="0" fontAlgn="base">
              <a:buAutoNum type="arabicPeriod"/>
            </a:pPr>
            <a:r>
              <a:rPr lang="en-US" sz="2400" b="0" dirty="0">
                <a:solidFill>
                  <a:srgbClr val="000000"/>
                </a:solidFill>
                <a:effectLst/>
              </a:rPr>
              <a:t>IPA &amp; Sustainability </a:t>
            </a:r>
            <a:r>
              <a:rPr lang="en-US" sz="2400" dirty="0">
                <a:solidFill>
                  <a:srgbClr val="000000"/>
                </a:solidFill>
              </a:rPr>
              <a:t>yang </a:t>
            </a:r>
            <a:r>
              <a:rPr lang="en-US" sz="2400" dirty="0" err="1">
                <a:solidFill>
                  <a:srgbClr val="000000"/>
                </a:solidFill>
              </a:rPr>
              <a:t>merupakan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matakuliah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wajib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fakultas</a:t>
            </a:r>
            <a:r>
              <a:rPr lang="en-US" sz="2400" dirty="0">
                <a:solidFill>
                  <a:srgbClr val="000000"/>
                </a:solidFill>
              </a:rPr>
              <a:t> FMIPA Universitas Negeri Malang</a:t>
            </a:r>
            <a:endParaRPr lang="en-US" sz="2400" dirty="0">
              <a:solidFill>
                <a:srgbClr val="000000"/>
              </a:solidFill>
            </a:endParaRPr>
          </a:p>
          <a:p>
            <a:pPr rtl="0" fontAlgn="base"/>
            <a:br>
              <a:rPr lang="en-US" sz="2400" b="0" dirty="0">
                <a:effectLst/>
              </a:rPr>
            </a:b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3589" y="835288"/>
            <a:ext cx="1150695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4400" b="1" dirty="0" err="1"/>
              <a:t>Contoh</a:t>
            </a:r>
            <a:r>
              <a:rPr lang="en-US" sz="4400" b="1" dirty="0"/>
              <a:t> Integrasi Tujuan Pembangunan </a:t>
            </a:r>
            <a:r>
              <a:rPr lang="en-US" sz="4400" b="1" dirty="0" err="1"/>
              <a:t>Berkelanjutan</a:t>
            </a:r>
            <a:r>
              <a:rPr lang="en-US" sz="4400" b="1" dirty="0"/>
              <a:t> di </a:t>
            </a:r>
            <a:r>
              <a:rPr lang="en-US" sz="4400" b="1" dirty="0" err="1"/>
              <a:t>dalam</a:t>
            </a:r>
            <a:r>
              <a:rPr lang="en-US" sz="4400" b="1" dirty="0"/>
              <a:t> </a:t>
            </a:r>
            <a:r>
              <a:rPr lang="en-US" sz="4400" b="1" dirty="0" err="1"/>
              <a:t>Kurikulum</a:t>
            </a:r>
            <a:r>
              <a:rPr lang="en-US" sz="4400" b="1" dirty="0"/>
              <a:t> </a:t>
            </a:r>
            <a:endParaRPr lang="en-US" sz="4400" b="0" dirty="0">
              <a:effectLst/>
            </a:endParaRPr>
          </a:p>
          <a:p>
            <a:pPr>
              <a:buNone/>
            </a:pPr>
            <a:br>
              <a:rPr lang="en-US" sz="4400" dirty="0"/>
            </a:b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81243" y="2899882"/>
            <a:ext cx="112056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/>
            <a:r>
              <a:rPr lang="en-US" sz="2400" dirty="0"/>
              <a:t>3. </a:t>
            </a:r>
            <a:r>
              <a:rPr lang="en-US" sz="2400" dirty="0" err="1"/>
              <a:t>Inovasi</a:t>
            </a:r>
            <a:r>
              <a:rPr lang="en-US" sz="2400" dirty="0"/>
              <a:t> Pendidikan Kimia </a:t>
            </a:r>
            <a:r>
              <a:rPr lang="en-US" sz="2400" dirty="0" err="1"/>
              <a:t>Berkelanjutan</a:t>
            </a:r>
            <a:r>
              <a:rPr lang="en-US" sz="2400" dirty="0"/>
              <a:t> yang </a:t>
            </a:r>
            <a:r>
              <a:rPr lang="en-US" sz="2400" dirty="0" err="1"/>
              <a:t>diimplementasi</a:t>
            </a:r>
            <a:r>
              <a:rPr lang="en-US" sz="2400" dirty="0"/>
              <a:t> oleh S1 Pendidikan Kimia Universitas Sultan Ageng </a:t>
            </a:r>
            <a:r>
              <a:rPr lang="en-US" sz="2400" dirty="0" err="1"/>
              <a:t>Tirtayasa</a:t>
            </a:r>
            <a:r>
              <a:rPr lang="en-US" sz="2400" dirty="0"/>
              <a:t>, Banten</a:t>
            </a:r>
            <a:endParaRPr lang="en-US" sz="2400" dirty="0"/>
          </a:p>
          <a:p>
            <a:pPr rtl="0" fontAlgn="base"/>
            <a:r>
              <a:rPr lang="en-US" sz="2400" dirty="0"/>
              <a:t>4. MK Fisika </a:t>
            </a:r>
            <a:r>
              <a:rPr lang="en-US" sz="2400" dirty="0" err="1"/>
              <a:t>Lingkungan</a:t>
            </a:r>
            <a:r>
              <a:rPr lang="en-US" sz="2400" dirty="0"/>
              <a:t> yang </a:t>
            </a:r>
            <a:r>
              <a:rPr lang="en-US" sz="2400" dirty="0" err="1"/>
              <a:t>diimplementasi</a:t>
            </a:r>
            <a:r>
              <a:rPr lang="en-US" sz="2400" dirty="0"/>
              <a:t> oleh S1 Pendidikan Fisika Universitas Sultan Ageng </a:t>
            </a:r>
            <a:r>
              <a:rPr lang="en-US" sz="2400" dirty="0" err="1"/>
              <a:t>Tirtayasa</a:t>
            </a:r>
            <a:r>
              <a:rPr lang="en-US" sz="2400" dirty="0"/>
              <a:t>, Banten</a:t>
            </a:r>
            <a:br>
              <a:rPr lang="en-US" sz="2400" b="0" dirty="0">
                <a:effectLst/>
              </a:rPr>
            </a:b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91350" y="1907197"/>
            <a:ext cx="94050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Carilah di internet </a:t>
            </a:r>
            <a:r>
              <a:rPr lang="en-US" sz="3600" dirty="0" err="1">
                <a:solidFill>
                  <a:srgbClr val="FF0000"/>
                </a:solidFill>
              </a:rPr>
              <a:t>tentang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matakuliah-matakuliah</a:t>
            </a:r>
            <a:r>
              <a:rPr lang="en-US" sz="3600" dirty="0">
                <a:solidFill>
                  <a:srgbClr val="FF0000"/>
                </a:solidFill>
              </a:rPr>
              <a:t> yang </a:t>
            </a:r>
            <a:r>
              <a:rPr lang="en-US" sz="3600" dirty="0" err="1">
                <a:solidFill>
                  <a:srgbClr val="FF0000"/>
                </a:solidFill>
              </a:rPr>
              <a:t>ada</a:t>
            </a:r>
            <a:r>
              <a:rPr lang="en-US" sz="3600" dirty="0">
                <a:solidFill>
                  <a:srgbClr val="FF0000"/>
                </a:solidFill>
              </a:rPr>
              <a:t> di </a:t>
            </a:r>
            <a:r>
              <a:rPr lang="en-US" sz="3600" dirty="0" err="1">
                <a:solidFill>
                  <a:srgbClr val="FF0000"/>
                </a:solidFill>
              </a:rPr>
              <a:t>berbagai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perguruan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tinggi</a:t>
            </a:r>
            <a:r>
              <a:rPr lang="en-US" sz="3600" dirty="0">
                <a:solidFill>
                  <a:srgbClr val="FF0000"/>
                </a:solidFill>
              </a:rPr>
              <a:t> yang </a:t>
            </a:r>
            <a:r>
              <a:rPr lang="en-US" sz="3600" dirty="0" err="1">
                <a:solidFill>
                  <a:srgbClr val="FF0000"/>
                </a:solidFill>
              </a:rPr>
              <a:t>mendukung</a:t>
            </a:r>
            <a:r>
              <a:rPr lang="en-US" sz="3600" dirty="0">
                <a:solidFill>
                  <a:srgbClr val="FF0000"/>
                </a:solidFill>
              </a:rPr>
              <a:t> Pembangunan </a:t>
            </a:r>
            <a:r>
              <a:rPr lang="en-US" sz="3600" dirty="0" err="1">
                <a:solidFill>
                  <a:srgbClr val="FF0000"/>
                </a:solidFill>
              </a:rPr>
              <a:t>berkelanjutan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lalu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presentasikan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hasil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temuan</a:t>
            </a:r>
            <a:r>
              <a:rPr lang="en-US" sz="3600" dirty="0">
                <a:solidFill>
                  <a:srgbClr val="FF0000"/>
                </a:solidFill>
              </a:rPr>
              <a:t> Anda di </a:t>
            </a:r>
            <a:r>
              <a:rPr lang="en-US" sz="3600" dirty="0" err="1">
                <a:solidFill>
                  <a:srgbClr val="FF0000"/>
                </a:solidFill>
              </a:rPr>
              <a:t>kelas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/>
          <p:nvPr/>
        </p:nvSpPr>
        <p:spPr bwMode="auto">
          <a:xfrm>
            <a:off x="0" y="365125"/>
            <a:ext cx="12191999" cy="169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 err="1">
                <a:latin typeface="Calibri"/>
              </a:rPr>
              <a:t>Contoh</a:t>
            </a:r>
            <a:r>
              <a:rPr lang="en-US" b="1" dirty="0">
                <a:latin typeface="Calibri"/>
              </a:rPr>
              <a:t> Integrasi Tujuan Pembangunan </a:t>
            </a:r>
            <a:r>
              <a:rPr lang="en-US" b="1" dirty="0" err="1">
                <a:latin typeface="Calibri"/>
              </a:rPr>
              <a:t>Berkelanjutan</a:t>
            </a:r>
            <a:r>
              <a:rPr lang="en-US" b="1" dirty="0">
                <a:latin typeface="Calibri"/>
              </a:rPr>
              <a:t> di </a:t>
            </a:r>
            <a:r>
              <a:rPr lang="en-US" b="1" dirty="0" err="1">
                <a:latin typeface="Calibri"/>
              </a:rPr>
              <a:t>dalam</a:t>
            </a:r>
            <a:r>
              <a:rPr lang="en-US" b="1" dirty="0">
                <a:latin typeface="Calibri"/>
              </a:rPr>
              <a:t> </a:t>
            </a:r>
            <a:r>
              <a:rPr lang="en-US" b="1" dirty="0" err="1">
                <a:latin typeface="Calibri"/>
              </a:rPr>
              <a:t>Kegiatan</a:t>
            </a:r>
            <a:r>
              <a:rPr lang="en-US" b="1" dirty="0">
                <a:latin typeface="Calibri"/>
              </a:rPr>
              <a:t> </a:t>
            </a:r>
            <a:r>
              <a:rPr lang="en-US" b="1" dirty="0" err="1">
                <a:latin typeface="Calibri"/>
              </a:rPr>
              <a:t>Tridharma</a:t>
            </a:r>
            <a:r>
              <a:rPr lang="en-US" b="1" dirty="0">
                <a:latin typeface="Calibri"/>
              </a:rPr>
              <a:t> </a:t>
            </a:r>
            <a:r>
              <a:rPr lang="en-US" b="1" dirty="0" err="1">
                <a:latin typeface="Calibri"/>
              </a:rPr>
              <a:t>Perguruan</a:t>
            </a:r>
            <a:r>
              <a:rPr lang="en-US" b="1" dirty="0">
                <a:latin typeface="Calibri"/>
              </a:rPr>
              <a:t> Tinggi </a:t>
            </a:r>
            <a:endParaRPr lang="de-DE" b="1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906" y="2614232"/>
            <a:ext cx="1164400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err="1"/>
              <a:t>Kegiatan</a:t>
            </a:r>
            <a:r>
              <a:rPr lang="en-US" sz="2400" dirty="0"/>
              <a:t> Green Charity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penanaman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bambu</a:t>
            </a:r>
            <a:r>
              <a:rPr lang="en-US" sz="2400" dirty="0"/>
              <a:t> di </a:t>
            </a:r>
            <a:r>
              <a:rPr lang="en-US" sz="2400" dirty="0" err="1"/>
              <a:t>sekitar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Pemrosesan</a:t>
            </a:r>
            <a:r>
              <a:rPr lang="en-US" sz="2400" dirty="0"/>
              <a:t> Akhir (TPA) Paras, </a:t>
            </a:r>
            <a:r>
              <a:rPr lang="en-US" sz="2400" dirty="0" err="1"/>
              <a:t>Kabupaten</a:t>
            </a:r>
            <a:r>
              <a:rPr lang="en-US" sz="2400" dirty="0"/>
              <a:t> Malang, Indonesia.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terlaksana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</a:t>
            </a:r>
            <a:r>
              <a:rPr lang="en-US" sz="2400" dirty="0" err="1"/>
              <a:t>kerjasama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, </a:t>
            </a:r>
            <a:r>
              <a:rPr lang="en-US" sz="2400" dirty="0" err="1"/>
              <a:t>diantaranya</a:t>
            </a:r>
            <a:r>
              <a:rPr lang="en-US" sz="2400" dirty="0"/>
              <a:t>: </a:t>
            </a:r>
            <a:r>
              <a:rPr lang="en-US" sz="2400" dirty="0" err="1"/>
              <a:t>Departemen</a:t>
            </a:r>
            <a:r>
              <a:rPr lang="en-US" sz="2400" dirty="0"/>
              <a:t> Pendidikan IPA, FMIPA, UM; LPPM UM;  Dinas </a:t>
            </a:r>
            <a:r>
              <a:rPr lang="en-US" sz="2400" dirty="0" err="1"/>
              <a:t>Lingkungan</a:t>
            </a:r>
            <a:r>
              <a:rPr lang="en-US" sz="2400" dirty="0"/>
              <a:t> Hidup </a:t>
            </a:r>
            <a:r>
              <a:rPr lang="en-US" sz="2400" dirty="0" err="1"/>
              <a:t>Kabupaten</a:t>
            </a:r>
            <a:r>
              <a:rPr lang="en-US" sz="2400" dirty="0"/>
              <a:t> Malang. 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hlinkClick r:id="rId1"/>
              </a:rPr>
              <a:t>https://www.instagram.com/reel/DI_b0DEh98P/?igsh=MXkwOWxxdzZ0OXFlaQ==</a:t>
            </a:r>
            <a:r>
              <a:rPr lang="en-US" sz="2400" dirty="0"/>
              <a:t> </a:t>
            </a: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/>
          <p:nvPr/>
        </p:nvSpPr>
        <p:spPr bwMode="auto">
          <a:xfrm>
            <a:off x="0" y="365125"/>
            <a:ext cx="12191999" cy="169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 err="1">
                <a:latin typeface="Calibri"/>
              </a:rPr>
              <a:t>Contoh</a:t>
            </a:r>
            <a:r>
              <a:rPr lang="en-US" b="1" dirty="0">
                <a:latin typeface="Calibri"/>
              </a:rPr>
              <a:t> Integrasi Tujuan Pembangunan </a:t>
            </a:r>
            <a:r>
              <a:rPr lang="en-US" b="1" dirty="0" err="1">
                <a:latin typeface="Calibri"/>
              </a:rPr>
              <a:t>Berkelanjutan</a:t>
            </a:r>
            <a:r>
              <a:rPr lang="en-US" b="1" dirty="0">
                <a:latin typeface="Calibri"/>
              </a:rPr>
              <a:t> di Dalam </a:t>
            </a:r>
            <a:r>
              <a:rPr lang="en-US" b="1" dirty="0" err="1">
                <a:latin typeface="Calibri"/>
              </a:rPr>
              <a:t>Kegiatan</a:t>
            </a:r>
            <a:r>
              <a:rPr lang="en-US" b="1" dirty="0">
                <a:latin typeface="Calibri"/>
              </a:rPr>
              <a:t> </a:t>
            </a:r>
            <a:r>
              <a:rPr lang="en-US" b="1" dirty="0" err="1">
                <a:latin typeface="Calibri"/>
              </a:rPr>
              <a:t>Tridharma</a:t>
            </a:r>
            <a:r>
              <a:rPr lang="en-US" b="1" dirty="0">
                <a:latin typeface="Calibri"/>
              </a:rPr>
              <a:t> </a:t>
            </a:r>
            <a:r>
              <a:rPr lang="en-US" b="1" dirty="0" err="1">
                <a:latin typeface="Calibri"/>
              </a:rPr>
              <a:t>Perguruan</a:t>
            </a:r>
            <a:r>
              <a:rPr lang="en-US" b="1" dirty="0">
                <a:latin typeface="Calibri"/>
              </a:rPr>
              <a:t> Tinggi </a:t>
            </a:r>
            <a:endParaRPr lang="de-DE" b="1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906" y="2614232"/>
            <a:ext cx="116440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2. Tujuan Pembangunan </a:t>
            </a:r>
            <a:r>
              <a:rPr lang="en-US" sz="2400" dirty="0" err="1"/>
              <a:t>Berkelanjutan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didukung</a:t>
            </a:r>
            <a:r>
              <a:rPr lang="en-US" sz="2400" dirty="0"/>
              <a:t> dan </a:t>
            </a:r>
            <a:r>
              <a:rPr lang="en-US" sz="2400" dirty="0" err="1"/>
              <a:t>direalisasi</a:t>
            </a:r>
            <a:r>
              <a:rPr lang="en-US" sz="2400" dirty="0"/>
              <a:t> oleh Program Studi Teknik </a:t>
            </a:r>
            <a:r>
              <a:rPr lang="en-US" sz="2400" dirty="0" err="1"/>
              <a:t>Sipil</a:t>
            </a:r>
            <a:r>
              <a:rPr lang="en-US" sz="2400" dirty="0"/>
              <a:t> Universitas Islam Indragiri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tridharma</a:t>
            </a:r>
            <a:r>
              <a:rPr lang="en-US" sz="2400" dirty="0"/>
              <a:t> </a:t>
            </a:r>
            <a:r>
              <a:rPr lang="en-US" sz="2400" dirty="0" err="1"/>
              <a:t>peguruan</a:t>
            </a:r>
            <a:r>
              <a:rPr lang="en-US" sz="2400" dirty="0"/>
              <a:t> </a:t>
            </a:r>
            <a:r>
              <a:rPr lang="en-US" sz="2400" dirty="0" err="1"/>
              <a:t>tingginya</a:t>
            </a:r>
            <a:endParaRPr lang="en-US" sz="2400" dirty="0"/>
          </a:p>
          <a:p>
            <a:endParaRPr lang="en-US" sz="2400" dirty="0">
              <a:hlinkClick r:id="rId1"/>
            </a:endParaRPr>
          </a:p>
          <a:p>
            <a:r>
              <a:rPr lang="en-US" sz="2400" dirty="0">
                <a:hlinkClick r:id="rId1"/>
              </a:rPr>
              <a:t>https://doi.org/https://doi.org/10.47521/selodangmayang.v4i2.94</a:t>
            </a:r>
            <a:r>
              <a:rPr lang="en-US" sz="2400" dirty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23" y="19731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Bekerjasama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stakeholder </a:t>
            </a:r>
            <a:r>
              <a:rPr lang="en-US" dirty="0" err="1"/>
              <a:t>terkait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257" y="2517550"/>
            <a:ext cx="5398882" cy="30377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0" y="2494097"/>
            <a:ext cx="4615969" cy="30800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5026" y="5619973"/>
            <a:ext cx="2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Penanaman</a:t>
            </a:r>
            <a:r>
              <a:rPr lang="en-US" dirty="0"/>
              <a:t> Mangrove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76867" y="5555321"/>
            <a:ext cx="2467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Pelepasliaran</a:t>
            </a:r>
            <a:r>
              <a:rPr lang="en-US" dirty="0"/>
              <a:t> </a:t>
            </a:r>
            <a:r>
              <a:rPr lang="en-US" dirty="0" err="1"/>
              <a:t>penyu</a:t>
            </a:r>
            <a:endParaRPr lang="en-US" dirty="0"/>
          </a:p>
        </p:txBody>
      </p:sp>
      <p:sp>
        <p:nvSpPr>
          <p:cNvPr id="4" name="Titel 1"/>
          <p:cNvSpPr txBox="1"/>
          <p:nvPr/>
        </p:nvSpPr>
        <p:spPr bwMode="auto">
          <a:xfrm>
            <a:off x="0" y="365125"/>
            <a:ext cx="12191999" cy="169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 err="1">
                <a:latin typeface="Calibri"/>
              </a:rPr>
              <a:t>Contoh</a:t>
            </a:r>
            <a:r>
              <a:rPr lang="en-US" b="1" dirty="0">
                <a:latin typeface="Calibri"/>
              </a:rPr>
              <a:t> Integrasi Tujuan Pembangunan </a:t>
            </a:r>
            <a:r>
              <a:rPr lang="en-US" b="1" dirty="0" err="1">
                <a:latin typeface="Calibri"/>
              </a:rPr>
              <a:t>Berkelanjutan</a:t>
            </a:r>
            <a:r>
              <a:rPr lang="en-US" b="1" dirty="0">
                <a:latin typeface="Calibri"/>
              </a:rPr>
              <a:t> di Dalam </a:t>
            </a:r>
            <a:r>
              <a:rPr lang="en-US" b="1" dirty="0" err="1">
                <a:latin typeface="Calibri"/>
              </a:rPr>
              <a:t>Kegiatan</a:t>
            </a:r>
            <a:r>
              <a:rPr lang="en-US" b="1" dirty="0">
                <a:latin typeface="Calibri"/>
              </a:rPr>
              <a:t> </a:t>
            </a:r>
            <a:r>
              <a:rPr lang="en-US" b="1" dirty="0" err="1">
                <a:latin typeface="Calibri"/>
              </a:rPr>
              <a:t>Tridharma</a:t>
            </a:r>
            <a:r>
              <a:rPr lang="en-US" b="1" dirty="0">
                <a:latin typeface="Calibri"/>
              </a:rPr>
              <a:t> </a:t>
            </a:r>
            <a:r>
              <a:rPr lang="en-US" b="1" dirty="0" err="1">
                <a:latin typeface="Calibri"/>
              </a:rPr>
              <a:t>Perguruan</a:t>
            </a:r>
            <a:r>
              <a:rPr lang="en-US" b="1" dirty="0">
                <a:latin typeface="Calibri"/>
              </a:rPr>
              <a:t> Tinggi </a:t>
            </a:r>
            <a:endParaRPr lang="de-DE" b="1" dirty="0"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923" y="197310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penyerahan</a:t>
            </a:r>
            <a:r>
              <a:rPr lang="en-US" dirty="0"/>
              <a:t> media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konservasi</a:t>
            </a:r>
            <a:r>
              <a:rPr lang="en-US" dirty="0"/>
              <a:t> </a:t>
            </a:r>
            <a:r>
              <a:rPr lang="en-US" dirty="0" err="1"/>
              <a:t>penyu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yang </a:t>
            </a:r>
            <a:r>
              <a:rPr lang="en-US" dirty="0" err="1"/>
              <a:t>dikembangkan</a:t>
            </a:r>
            <a:r>
              <a:rPr lang="en-US" dirty="0"/>
              <a:t> oleh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Pendidikan IPAUM </a:t>
            </a:r>
            <a:r>
              <a:rPr lang="en-US" dirty="0" err="1"/>
              <a:t>sebagai</a:t>
            </a:r>
            <a:r>
              <a:rPr lang="en-US" dirty="0"/>
              <a:t> media </a:t>
            </a:r>
            <a:r>
              <a:rPr lang="en-US" dirty="0" err="1"/>
              <a:t>edukasi</a:t>
            </a:r>
            <a:r>
              <a:rPr lang="en-US" dirty="0"/>
              <a:t> di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konservasi</a:t>
            </a:r>
            <a:r>
              <a:rPr lang="en-US" dirty="0"/>
              <a:t> </a:t>
            </a:r>
            <a:r>
              <a:rPr lang="en-US" dirty="0" err="1"/>
              <a:t>penyu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, </a:t>
            </a:r>
            <a:r>
              <a:rPr lang="en-US" dirty="0" err="1"/>
              <a:t>Bajulmati</a:t>
            </a:r>
            <a:r>
              <a:rPr lang="en-US" dirty="0"/>
              <a:t> Sea Turtle Conservation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el 1"/>
          <p:cNvSpPr txBox="1"/>
          <p:nvPr/>
        </p:nvSpPr>
        <p:spPr bwMode="auto">
          <a:xfrm>
            <a:off x="0" y="365125"/>
            <a:ext cx="12191999" cy="169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b="1" dirty="0" err="1">
                <a:latin typeface="Calibri"/>
              </a:rPr>
              <a:t>Contoh</a:t>
            </a:r>
            <a:r>
              <a:rPr lang="en-US" b="1" dirty="0">
                <a:latin typeface="Calibri"/>
              </a:rPr>
              <a:t> Integrasi Tujuan Pembangunan </a:t>
            </a:r>
            <a:r>
              <a:rPr lang="en-US" b="1" dirty="0" err="1">
                <a:latin typeface="Calibri"/>
              </a:rPr>
              <a:t>Berkelanjutan</a:t>
            </a:r>
            <a:r>
              <a:rPr lang="en-US" b="1" dirty="0">
                <a:latin typeface="Calibri"/>
              </a:rPr>
              <a:t> di </a:t>
            </a:r>
            <a:r>
              <a:rPr lang="en-US" b="1" dirty="0" err="1">
                <a:latin typeface="Calibri"/>
              </a:rPr>
              <a:t>dalam</a:t>
            </a:r>
            <a:r>
              <a:rPr lang="en-US" b="1" dirty="0">
                <a:latin typeface="Calibri"/>
              </a:rPr>
              <a:t> </a:t>
            </a:r>
            <a:r>
              <a:rPr lang="en-US" b="1" dirty="0" err="1">
                <a:latin typeface="Calibri"/>
              </a:rPr>
              <a:t>Kegiatan</a:t>
            </a:r>
            <a:r>
              <a:rPr lang="en-US" b="1" dirty="0">
                <a:latin typeface="Calibri"/>
              </a:rPr>
              <a:t> </a:t>
            </a:r>
            <a:r>
              <a:rPr lang="en-US" b="1" dirty="0" err="1">
                <a:latin typeface="Calibri"/>
              </a:rPr>
              <a:t>Tridharma</a:t>
            </a:r>
            <a:r>
              <a:rPr lang="en-US" b="1" dirty="0">
                <a:latin typeface="Calibri"/>
              </a:rPr>
              <a:t> </a:t>
            </a:r>
            <a:r>
              <a:rPr lang="en-US" b="1" dirty="0" err="1">
                <a:latin typeface="Calibri"/>
              </a:rPr>
              <a:t>Perguruan</a:t>
            </a:r>
            <a:r>
              <a:rPr lang="en-US" b="1" dirty="0">
                <a:latin typeface="Calibri"/>
              </a:rPr>
              <a:t> Tinggi </a:t>
            </a:r>
            <a:endParaRPr lang="de-DE" b="1" dirty="0"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96" y="3603370"/>
            <a:ext cx="3628103" cy="27210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2989</Words>
  <Application>WPS Presentation</Application>
  <PresentationFormat>Widescreen</PresentationFormat>
  <Paragraphs>70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SimSun</vt:lpstr>
      <vt:lpstr>Wingdings</vt:lpstr>
      <vt:lpstr>Arial</vt:lpstr>
      <vt:lpstr>HarmonyOS Sans SC Light</vt:lpstr>
      <vt:lpstr>Calibri</vt:lpstr>
      <vt:lpstr>Microsoft YaHei</vt:lpstr>
      <vt:lpstr>文泉驿微米黑</vt:lpstr>
      <vt:lpstr>Arial Unicode MS</vt:lpstr>
      <vt:lpstr>Calibri Light</vt:lpstr>
      <vt:lpstr>Office</vt:lpstr>
      <vt:lpstr>Mempromosikan Pendidikan Relevant dalam Sains untuk Keberlanjutan (6)</vt:lpstr>
      <vt:lpstr>Praktik Terbaik dalam Penerapan ESD (Indonesia)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Tanya Jawab dan Diskusi</vt:lpstr>
      <vt:lpstr>Online resources to read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reviewer</dc:creator>
  <cp:lastModifiedBy>hsl</cp:lastModifiedBy>
  <cp:revision>50</cp:revision>
  <dcterms:created xsi:type="dcterms:W3CDTF">2025-08-30T12:03:29Z</dcterms:created>
  <dcterms:modified xsi:type="dcterms:W3CDTF">2025-08-30T12:03:29Z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D2EA8624B2B6338B91E8B268AA9C016D_43</vt:lpwstr>
  </property>
  <property fmtid="{D5CDD505-2E9C-101B-9397-08002B2CF9AE}" pid="3" name="KSOProductBuildVer">
    <vt:lpwstr>1033-12.8.2.14811</vt:lpwstr>
  </property>
</Properties>
</file>