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12192000" cy="6858000"/>
  <p:embeddedFontLst>
    <p:embeddedFont>
      <p:font typeface="Merriweather"/>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1" roundtripDataSignature="AMtx7mhiMmEOE1ctVYjvpOgcGswl+Z2r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erriweather-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erriweather-italic.fntdata"/><Relationship Id="rId6" Type="http://schemas.openxmlformats.org/officeDocument/2006/relationships/slide" Target="slides/slide1.xml"/><Relationship Id="rId18"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15: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19: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20: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16: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17: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8: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18: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76d471a865_1_8: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g376d471a865_1_8:notes"/>
          <p:cNvSpPr/>
          <p:nvPr>
            <p:ph idx="2" type="sldImg"/>
          </p:nvPr>
        </p:nvSpPr>
        <p:spPr>
          <a:xfrm>
            <a:off x="3810000" y="514350"/>
            <a:ext cx="4573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2: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ba1d51fb66_0_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g2ba1d51fb66_0_0: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ba1d51fb66_0_2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g2ba1d51fb66_0_22: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ba1fe6156d_1_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g2ba1fe6156d_1_1: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68" name="Shape 68"/>
        <p:cNvGrpSpPr/>
        <p:nvPr/>
      </p:nvGrpSpPr>
      <p:grpSpPr>
        <a:xfrm>
          <a:off x="0" y="0"/>
          <a:ext cx="0" cy="0"/>
          <a:chOff x="0" y="0"/>
          <a:chExt cx="0" cy="0"/>
        </a:xfrm>
      </p:grpSpPr>
      <p:sp>
        <p:nvSpPr>
          <p:cNvPr id="69" name="Google Shape;69;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 überschrift"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 name="Google Shape;2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23" name="Shape 23"/>
        <p:cNvGrpSpPr/>
        <p:nvPr/>
      </p:nvGrpSpPr>
      <p:grpSpPr>
        <a:xfrm>
          <a:off x="0" y="0"/>
          <a:ext cx="0" cy="0"/>
          <a:chOff x="0" y="0"/>
          <a:chExt cx="0" cy="0"/>
        </a:xfrm>
      </p:grpSpPr>
      <p:sp>
        <p:nvSpPr>
          <p:cNvPr id="24" name="Google Shape;2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30" name="Shape 30"/>
        <p:cNvGrpSpPr/>
        <p:nvPr/>
      </p:nvGrpSpPr>
      <p:grpSpPr>
        <a:xfrm>
          <a:off x="0" y="0"/>
          <a:ext cx="0" cy="0"/>
          <a:chOff x="0" y="0"/>
          <a:chExt cx="0" cy="0"/>
        </a:xfrm>
      </p:grpSpPr>
      <p:sp>
        <p:nvSpPr>
          <p:cNvPr id="31" name="Google Shape;31;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8"/>
          <p:cNvSpPr txBox="1"/>
          <p:nvPr>
            <p:ph idx="2" type="body"/>
          </p:nvPr>
        </p:nvSpPr>
        <p:spPr>
          <a:xfrm>
            <a:off x="839788" y="2505074"/>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8"/>
          <p:cNvSpPr txBox="1"/>
          <p:nvPr>
            <p:ph idx="4" type="body"/>
          </p:nvPr>
        </p:nvSpPr>
        <p:spPr>
          <a:xfrm>
            <a:off x="6172200" y="2505074"/>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39" name="Shape 39"/>
        <p:cNvGrpSpPr/>
        <p:nvPr/>
      </p:nvGrpSpPr>
      <p:grpSpPr>
        <a:xfrm>
          <a:off x="0" y="0"/>
          <a:ext cx="0" cy="0"/>
          <a:chOff x="0" y="0"/>
          <a:chExt cx="0" cy="0"/>
        </a:xfrm>
      </p:grpSpPr>
      <p:sp>
        <p:nvSpPr>
          <p:cNvPr id="40" name="Google Shape;4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44" name="Shape 44"/>
        <p:cNvGrpSpPr/>
        <p:nvPr/>
      </p:nvGrpSpPr>
      <p:grpSpPr>
        <a:xfrm>
          <a:off x="0" y="0"/>
          <a:ext cx="0" cy="0"/>
          <a:chOff x="0" y="0"/>
          <a:chExt cx="0" cy="0"/>
        </a:xfrm>
      </p:grpSpPr>
      <p:sp>
        <p:nvSpPr>
          <p:cNvPr id="45" name="Google Shape;4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48" name="Shape 48"/>
        <p:cNvGrpSpPr/>
        <p:nvPr/>
      </p:nvGrpSpPr>
      <p:grpSpPr>
        <a:xfrm>
          <a:off x="0" y="0"/>
          <a:ext cx="0" cy="0"/>
          <a:chOff x="0" y="0"/>
          <a:chExt cx="0" cy="0"/>
        </a:xfrm>
      </p:grpSpPr>
      <p:sp>
        <p:nvSpPr>
          <p:cNvPr id="49" name="Google Shape;49;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55" name="Shape 55"/>
        <p:cNvGrpSpPr/>
        <p:nvPr/>
      </p:nvGrpSpPr>
      <p:grpSpPr>
        <a:xfrm>
          <a:off x="0" y="0"/>
          <a:ext cx="0" cy="0"/>
          <a:chOff x="0" y="0"/>
          <a:chExt cx="0" cy="0"/>
        </a:xfrm>
      </p:grpSpPr>
      <p:sp>
        <p:nvSpPr>
          <p:cNvPr id="56" name="Google Shape;56;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p:nvPr>
            <p:ph idx="2" type="pic"/>
          </p:nvPr>
        </p:nvSpPr>
        <p:spPr>
          <a:xfrm>
            <a:off x="5183188" y="987425"/>
            <a:ext cx="6172200" cy="4873625"/>
          </a:xfrm>
          <a:prstGeom prst="rect">
            <a:avLst/>
          </a:prstGeom>
          <a:noFill/>
          <a:ln>
            <a:noFill/>
          </a:ln>
        </p:spPr>
      </p:sp>
      <p:sp>
        <p:nvSpPr>
          <p:cNvPr id="58" name="Google Shape;58;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62" name="Shape 62"/>
        <p:cNvGrpSpPr/>
        <p:nvPr/>
      </p:nvGrpSpPr>
      <p:grpSpPr>
        <a:xfrm>
          <a:off x="0" y="0"/>
          <a:ext cx="0" cy="0"/>
          <a:chOff x="0" y="0"/>
          <a:chExt cx="0" cy="0"/>
        </a:xfrm>
      </p:grpSpPr>
      <p:sp>
        <p:nvSpPr>
          <p:cNvPr id="63" name="Google Shape;6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22.jp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26.jpg"/><Relationship Id="rId6" Type="http://schemas.openxmlformats.org/officeDocument/2006/relationships/image" Target="../media/image19.jpg"/><Relationship Id="rId7" Type="http://schemas.openxmlformats.org/officeDocument/2006/relationships/image" Target="../media/image27.jpg"/><Relationship Id="rId8"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24.jpg"/><Relationship Id="rId6" Type="http://schemas.openxmlformats.org/officeDocument/2006/relationships/image" Target="../media/image23.jpg"/><Relationship Id="rId7" Type="http://schemas.openxmlformats.org/officeDocument/2006/relationships/image" Target="../media/image25.jp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2.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20.jpg"/><Relationship Id="rId6" Type="http://schemas.openxmlformats.org/officeDocument/2006/relationships/image" Target="../media/image13.jpg"/><Relationship Id="rId7"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21.png"/><Relationship Id="rId6" Type="http://schemas.openxmlformats.org/officeDocument/2006/relationships/image" Target="../media/image18.png"/><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5"/>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79" name="Google Shape;79;p15"/>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80" name="Google Shape;80;p15"/>
          <p:cNvSpPr/>
          <p:nvPr/>
        </p:nvSpPr>
        <p:spPr>
          <a:xfrm>
            <a:off x="433199" y="765254"/>
            <a:ext cx="995238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3200" u="none" cap="none" strike="noStrike">
                <a:solidFill>
                  <a:srgbClr val="000000"/>
                </a:solidFill>
                <a:latin typeface="Arial"/>
                <a:ea typeface="Arial"/>
                <a:cs typeface="Arial"/>
                <a:sym typeface="Arial"/>
              </a:rPr>
              <a:t>   </a:t>
            </a:r>
            <a:r>
              <a:rPr b="1" i="0" lang="de-DE" sz="3200" u="none" cap="none" strike="noStrike">
                <a:solidFill>
                  <a:srgbClr val="324D1F"/>
                </a:solidFill>
                <a:latin typeface="Arial"/>
                <a:ea typeface="Arial"/>
                <a:cs typeface="Arial"/>
                <a:sym typeface="Arial"/>
              </a:rPr>
              <a:t>საქართველო - საუკეთესო პრაქტიკის მაგალითები</a:t>
            </a:r>
            <a:endParaRPr b="1" i="0" sz="4400" u="none" cap="none" strike="noStrike">
              <a:solidFill>
                <a:srgbClr val="324D1F"/>
              </a:solidFill>
              <a:latin typeface="Merriweather"/>
              <a:ea typeface="Merriweather"/>
              <a:cs typeface="Merriweather"/>
              <a:sym typeface="Merriweather"/>
            </a:endParaRPr>
          </a:p>
        </p:txBody>
      </p:sp>
      <p:sp>
        <p:nvSpPr>
          <p:cNvPr id="81" name="Google Shape;81;p15"/>
          <p:cNvSpPr/>
          <p:nvPr/>
        </p:nvSpPr>
        <p:spPr>
          <a:xfrm>
            <a:off x="1059879" y="1909402"/>
            <a:ext cx="8229599" cy="247856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de-DE" sz="2400" u="none" cap="none" strike="noStrike">
                <a:solidFill>
                  <a:srgbClr val="324D1F"/>
                </a:solidFill>
                <a:latin typeface="Merriweather"/>
                <a:ea typeface="Merriweather"/>
                <a:cs typeface="Merriweather"/>
                <a:sym typeface="Merriweather"/>
              </a:rPr>
              <a:t>CaBOL-კავკასიის სიცოცხლის ბარკოდირება</a:t>
            </a:r>
            <a:endParaRPr b="1" i="0" sz="2400" u="none" cap="none" strike="noStrike">
              <a:solidFill>
                <a:srgbClr val="324D1F"/>
              </a:solidFill>
              <a:latin typeface="Merriweather"/>
              <a:ea typeface="Merriweather"/>
              <a:cs typeface="Merriweather"/>
              <a:sym typeface="Merriweather"/>
            </a:endParaRPr>
          </a:p>
          <a:p>
            <a:pPr indent="0" lvl="0" marL="0" marR="0" rtl="0" algn="l">
              <a:lnSpc>
                <a:spcPct val="107000"/>
              </a:lnSpc>
              <a:spcBef>
                <a:spcPts val="800"/>
              </a:spcBef>
              <a:spcAft>
                <a:spcPts val="0"/>
              </a:spcAft>
              <a:buNone/>
            </a:pPr>
            <a:r>
              <a:t/>
            </a:r>
            <a:endParaRPr b="1" i="0" sz="2400" u="none" cap="none" strike="noStrike">
              <a:solidFill>
                <a:srgbClr val="324D1F"/>
              </a:solidFill>
              <a:latin typeface="Merriweather"/>
              <a:ea typeface="Merriweather"/>
              <a:cs typeface="Merriweather"/>
              <a:sym typeface="Merriweather"/>
            </a:endParaRPr>
          </a:p>
          <a:p>
            <a:pPr indent="0" lvl="0" marL="0" marR="0" rtl="0" algn="l">
              <a:lnSpc>
                <a:spcPct val="107000"/>
              </a:lnSpc>
              <a:spcBef>
                <a:spcPts val="800"/>
              </a:spcBef>
              <a:spcAft>
                <a:spcPts val="0"/>
              </a:spcAft>
              <a:buNone/>
            </a:pPr>
            <a:r>
              <a:rPr b="1" i="0" lang="de-DE" sz="2400" u="none" cap="none" strike="noStrike">
                <a:solidFill>
                  <a:srgbClr val="324D1F"/>
                </a:solidFill>
                <a:latin typeface="Merriweather"/>
                <a:ea typeface="Merriweather"/>
                <a:cs typeface="Merriweather"/>
                <a:sym typeface="Merriweather"/>
              </a:rPr>
              <a:t>პლასტმასი VS მცენარე</a:t>
            </a:r>
            <a:r>
              <a:rPr b="0" i="0" lang="de-DE" sz="2400" u="none" cap="none" strike="noStrike">
                <a:solidFill>
                  <a:srgbClr val="324D1F"/>
                </a:solidFill>
                <a:latin typeface="Merriweather"/>
                <a:ea typeface="Merriweather"/>
                <a:cs typeface="Merriweather"/>
                <a:sym typeface="Merriweather"/>
              </a:rPr>
              <a:t>-</a:t>
            </a:r>
            <a:endParaRPr b="0" i="0" sz="2400" u="none" cap="none" strike="noStrike">
              <a:solidFill>
                <a:srgbClr val="324D1F"/>
              </a:solidFill>
              <a:latin typeface="Merriweather"/>
              <a:ea typeface="Merriweather"/>
              <a:cs typeface="Merriweather"/>
              <a:sym typeface="Merriweather"/>
            </a:endParaRPr>
          </a:p>
          <a:p>
            <a:pPr indent="0" lvl="0" marL="0" marR="0" rtl="0" algn="l">
              <a:lnSpc>
                <a:spcPct val="107000"/>
              </a:lnSpc>
              <a:spcBef>
                <a:spcPts val="800"/>
              </a:spcBef>
              <a:spcAft>
                <a:spcPts val="0"/>
              </a:spcAft>
              <a:buNone/>
            </a:pPr>
            <a:r>
              <a:rPr b="1" i="0" lang="de-DE" sz="2400" u="none" cap="none" strike="noStrike">
                <a:solidFill>
                  <a:srgbClr val="324D1F"/>
                </a:solidFill>
                <a:latin typeface="Arial"/>
                <a:ea typeface="Arial"/>
                <a:cs typeface="Arial"/>
                <a:sym typeface="Arial"/>
              </a:rPr>
              <a:t>დიდი ცვლილებები იწყება პატარა ნაბიჯებით!</a:t>
            </a:r>
            <a:endParaRPr/>
          </a:p>
          <a:p>
            <a:pPr indent="0" lvl="0" marL="0" marR="0" rtl="0" algn="l">
              <a:lnSpc>
                <a:spcPct val="107000"/>
              </a:lnSpc>
              <a:spcBef>
                <a:spcPts val="800"/>
              </a:spcBef>
              <a:spcAft>
                <a:spcPts val="0"/>
              </a:spcAft>
              <a:buNone/>
            </a:pPr>
            <a:r>
              <a:t/>
            </a:r>
            <a:endParaRPr b="0" i="0" sz="2400" u="none" cap="none" strike="noStrike">
              <a:solidFill>
                <a:srgbClr val="324D1F"/>
              </a:solidFill>
              <a:latin typeface="Merriweather"/>
              <a:ea typeface="Merriweather"/>
              <a:cs typeface="Merriweather"/>
              <a:sym typeface="Merriweather"/>
            </a:endParaRPr>
          </a:p>
        </p:txBody>
      </p:sp>
      <p:pic>
        <p:nvPicPr>
          <p:cNvPr id="82" name="Google Shape;82;p15"/>
          <p:cNvPicPr preferRelativeResize="0"/>
          <p:nvPr/>
        </p:nvPicPr>
        <p:blipFill rotWithShape="1">
          <a:blip r:embed="rId5">
            <a:alphaModFix/>
          </a:blip>
          <a:srcRect b="0" l="0" r="0" t="0"/>
          <a:stretch/>
        </p:blipFill>
        <p:spPr>
          <a:xfrm>
            <a:off x="7681633" y="1491345"/>
            <a:ext cx="2018959" cy="1168112"/>
          </a:xfrm>
          <a:prstGeom prst="rect">
            <a:avLst/>
          </a:prstGeom>
          <a:noFill/>
          <a:ln>
            <a:noFill/>
          </a:ln>
        </p:spPr>
      </p:pic>
      <p:pic>
        <p:nvPicPr>
          <p:cNvPr id="83" name="Google Shape;83;p15"/>
          <p:cNvPicPr preferRelativeResize="0"/>
          <p:nvPr/>
        </p:nvPicPr>
        <p:blipFill rotWithShape="1">
          <a:blip r:embed="rId6">
            <a:alphaModFix/>
          </a:blip>
          <a:srcRect b="0" l="0" r="0" t="0"/>
          <a:stretch/>
        </p:blipFill>
        <p:spPr>
          <a:xfrm>
            <a:off x="8547119" y="2566082"/>
            <a:ext cx="3164100" cy="2444700"/>
          </a:xfrm>
          <a:prstGeom prst="ellipse">
            <a:avLst/>
          </a:prstGeom>
          <a:noFill/>
          <a:ln>
            <a:noFill/>
          </a:ln>
        </p:spPr>
      </p:pic>
      <p:sp>
        <p:nvSpPr>
          <p:cNvPr id="84" name="Google Shape;84;p15"/>
          <p:cNvSpPr/>
          <p:nvPr/>
        </p:nvSpPr>
        <p:spPr>
          <a:xfrm>
            <a:off x="113075" y="4549125"/>
            <a:ext cx="35394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400" u="none" cap="none" strike="noStrike">
                <a:solidFill>
                  <a:srgbClr val="324D1F"/>
                </a:solidFill>
                <a:latin typeface="Merriweather"/>
                <a:ea typeface="Merriweather"/>
                <a:cs typeface="Merriweather"/>
                <a:sym typeface="Merriweather"/>
              </a:rPr>
              <a:t>   მომავლის სკოლა</a:t>
            </a:r>
            <a:endParaRPr b="1" i="0" sz="2400" u="none" cap="none" strike="noStrike">
              <a:solidFill>
                <a:srgbClr val="324D1F"/>
              </a:solidFill>
              <a:latin typeface="Merriweather"/>
              <a:ea typeface="Merriweather"/>
              <a:cs typeface="Merriweather"/>
              <a:sym typeface="Merriweather"/>
            </a:endParaRPr>
          </a:p>
        </p:txBody>
      </p:sp>
      <p:pic>
        <p:nvPicPr>
          <p:cNvPr id="85" name="Google Shape;85;p15"/>
          <p:cNvPicPr preferRelativeResize="0"/>
          <p:nvPr/>
        </p:nvPicPr>
        <p:blipFill rotWithShape="1">
          <a:blip r:embed="rId7">
            <a:alphaModFix/>
          </a:blip>
          <a:srcRect b="6852" l="10871" r="5978" t="12447"/>
          <a:stretch/>
        </p:blipFill>
        <p:spPr>
          <a:xfrm>
            <a:off x="3678732" y="4203205"/>
            <a:ext cx="4375896" cy="1939122"/>
          </a:xfrm>
          <a:prstGeom prst="ellipse">
            <a:avLst/>
          </a:prstGeom>
          <a:noFill/>
          <a:ln>
            <a:noFill/>
          </a:ln>
        </p:spPr>
      </p:pic>
      <p:pic>
        <p:nvPicPr>
          <p:cNvPr id="86" name="Google Shape;86;p15"/>
          <p:cNvPicPr preferRelativeResize="0"/>
          <p:nvPr/>
        </p:nvPicPr>
        <p:blipFill>
          <a:blip r:embed="rId8">
            <a:alphaModFix/>
          </a:blip>
          <a:stretch>
            <a:fillRect/>
          </a:stretch>
        </p:blipFill>
        <p:spPr>
          <a:xfrm>
            <a:off x="2916150" y="5983424"/>
            <a:ext cx="1391275" cy="664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19"/>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77" name="Google Shape;177;p19"/>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78" name="Google Shape;178;p19"/>
          <p:cNvSpPr/>
          <p:nvPr/>
        </p:nvSpPr>
        <p:spPr>
          <a:xfrm>
            <a:off x="532301" y="802000"/>
            <a:ext cx="36183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400" u="none" cap="none" strike="noStrike">
                <a:solidFill>
                  <a:srgbClr val="324D1F"/>
                </a:solidFill>
                <a:latin typeface="Merriweather"/>
                <a:ea typeface="Merriweather"/>
                <a:cs typeface="Merriweather"/>
                <a:sym typeface="Merriweather"/>
              </a:rPr>
              <a:t>მომავლის სკოლა</a:t>
            </a:r>
            <a:endParaRPr b="1" i="0" sz="24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t/>
            </a:r>
            <a:endParaRPr b="1" i="0" sz="2400" u="none" cap="none" strike="noStrike">
              <a:solidFill>
                <a:srgbClr val="324D1F"/>
              </a:solidFill>
              <a:latin typeface="Merriweather"/>
              <a:ea typeface="Merriweather"/>
              <a:cs typeface="Merriweather"/>
              <a:sym typeface="Merriweather"/>
            </a:endParaRPr>
          </a:p>
        </p:txBody>
      </p:sp>
      <p:sp>
        <p:nvSpPr>
          <p:cNvPr id="179" name="Google Shape;179;p19"/>
          <p:cNvSpPr/>
          <p:nvPr/>
        </p:nvSpPr>
        <p:spPr>
          <a:xfrm>
            <a:off x="460375" y="1203501"/>
            <a:ext cx="7008191"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cap="none" strike="noStrike">
              <a:solidFill>
                <a:srgbClr val="324D1F"/>
              </a:solidFill>
              <a:latin typeface="Merriweather"/>
              <a:ea typeface="Merriweather"/>
              <a:cs typeface="Merriweather"/>
              <a:sym typeface="Merriweather"/>
            </a:endParaRPr>
          </a:p>
          <a:p>
            <a:pPr indent="0" lvl="0" marL="0" marR="0" rtl="0" algn="just">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პროექტი „მომავლობის სკოლა“ არის ორიენტირებული მდგრადი განვითარების მიზნებზე.</a:t>
            </a:r>
            <a:endParaRPr/>
          </a:p>
          <a:p>
            <a:pPr indent="0" lvl="0" marL="0" marR="0" rtl="0" algn="just">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მწვანე სახურავის სარგებელის კვლევის იდეა გაჩნდა ბიოლოგიის გაკვეთილის დროს.</a:t>
            </a:r>
            <a:endParaRPr/>
          </a:p>
          <a:p>
            <a:pPr indent="0" lvl="0" marL="0" marR="0" rtl="0" algn="just">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პროექტის განხორციელებისთვის საჭირო იყო ტექნოლოგიებისა და ინჟინერიის გამოყენება. ამის საფუძველზე ბიოლოგია ინტეგრირდა სხვა STEM საგნებთან.</a:t>
            </a:r>
            <a:endParaRPr/>
          </a:p>
          <a:p>
            <a:pPr indent="0" lvl="0" marL="0" marR="0" rtl="0" algn="l">
              <a:lnSpc>
                <a:spcPct val="100000"/>
              </a:lnSpc>
              <a:spcBef>
                <a:spcPts val="0"/>
              </a:spcBef>
              <a:spcAft>
                <a:spcPts val="0"/>
              </a:spcAft>
              <a:buNone/>
            </a:pPr>
            <a:r>
              <a:t/>
            </a:r>
            <a:endParaRPr b="0" i="0" sz="18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t/>
            </a:r>
            <a:endParaRPr b="0" i="0" sz="1800" u="none" cap="none" strike="noStrike">
              <a:solidFill>
                <a:srgbClr val="324D1F"/>
              </a:solidFill>
              <a:latin typeface="Merriweather"/>
              <a:ea typeface="Merriweather"/>
              <a:cs typeface="Merriweather"/>
              <a:sym typeface="Merriweather"/>
            </a:endParaRPr>
          </a:p>
        </p:txBody>
      </p:sp>
      <p:pic>
        <p:nvPicPr>
          <p:cNvPr id="180" name="Google Shape;180;p19"/>
          <p:cNvPicPr preferRelativeResize="0"/>
          <p:nvPr/>
        </p:nvPicPr>
        <p:blipFill rotWithShape="1">
          <a:blip r:embed="rId5">
            <a:alphaModFix/>
          </a:blip>
          <a:srcRect b="0" l="0" r="0" t="0"/>
          <a:stretch/>
        </p:blipFill>
        <p:spPr>
          <a:xfrm>
            <a:off x="8127813" y="3363844"/>
            <a:ext cx="3074504" cy="2305878"/>
          </a:xfrm>
          <a:prstGeom prst="rect">
            <a:avLst/>
          </a:prstGeom>
          <a:noFill/>
          <a:ln>
            <a:noFill/>
          </a:ln>
        </p:spPr>
      </p:pic>
      <p:pic>
        <p:nvPicPr>
          <p:cNvPr id="181" name="Google Shape;181;p19"/>
          <p:cNvPicPr preferRelativeResize="0"/>
          <p:nvPr/>
        </p:nvPicPr>
        <p:blipFill rotWithShape="1">
          <a:blip r:embed="rId6">
            <a:alphaModFix/>
          </a:blip>
          <a:srcRect b="0" l="0" r="0" t="0"/>
          <a:stretch/>
        </p:blipFill>
        <p:spPr>
          <a:xfrm>
            <a:off x="3666476" y="3616484"/>
            <a:ext cx="3802090" cy="1981221"/>
          </a:xfrm>
          <a:prstGeom prst="rect">
            <a:avLst/>
          </a:prstGeom>
          <a:noFill/>
          <a:ln>
            <a:noFill/>
          </a:ln>
        </p:spPr>
      </p:pic>
      <p:sp>
        <p:nvSpPr>
          <p:cNvPr descr="blob:https://www.facebook.com/c285269f-6fac-4da9-b101-ed090e584ba4" id="182" name="Google Shape;182;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83" name="Google Shape;183;p19"/>
          <p:cNvPicPr preferRelativeResize="0"/>
          <p:nvPr/>
        </p:nvPicPr>
        <p:blipFill rotWithShape="1">
          <a:blip r:embed="rId7">
            <a:alphaModFix/>
          </a:blip>
          <a:srcRect b="0" l="0" r="0" t="0"/>
          <a:stretch/>
        </p:blipFill>
        <p:spPr>
          <a:xfrm>
            <a:off x="7639996" y="1050754"/>
            <a:ext cx="3074504" cy="2140410"/>
          </a:xfrm>
          <a:prstGeom prst="rect">
            <a:avLst/>
          </a:prstGeom>
          <a:noFill/>
          <a:ln>
            <a:noFill/>
          </a:ln>
        </p:spPr>
      </p:pic>
      <p:pic>
        <p:nvPicPr>
          <p:cNvPr id="184" name="Google Shape;184;p19"/>
          <p:cNvPicPr preferRelativeResize="0"/>
          <p:nvPr/>
        </p:nvPicPr>
        <p:blipFill>
          <a:blip r:embed="rId8">
            <a:alphaModFix/>
          </a:blip>
          <a:stretch>
            <a:fillRect/>
          </a:stretch>
        </p:blipFill>
        <p:spPr>
          <a:xfrm>
            <a:off x="2916150" y="5983424"/>
            <a:ext cx="1391275" cy="664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20"/>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90" name="Google Shape;190;p20"/>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91" name="Google Shape;191;p20"/>
          <p:cNvSpPr/>
          <p:nvPr/>
        </p:nvSpPr>
        <p:spPr>
          <a:xfrm>
            <a:off x="471420" y="682209"/>
            <a:ext cx="9952382"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400" u="none" cap="none" strike="noStrike">
                <a:solidFill>
                  <a:srgbClr val="324D1F"/>
                </a:solidFill>
                <a:latin typeface="Merriweather"/>
                <a:ea typeface="Merriweather"/>
                <a:cs typeface="Merriweather"/>
                <a:sym typeface="Merriweather"/>
              </a:rPr>
              <a:t>მომავლის სკოლა</a:t>
            </a:r>
            <a:endParaRPr b="1" i="0" sz="24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t/>
            </a:r>
            <a:endParaRPr b="1" i="0" sz="3200" u="none" cap="none" strike="noStrike">
              <a:solidFill>
                <a:srgbClr val="324D1F"/>
              </a:solidFill>
              <a:latin typeface="Merriweather"/>
              <a:ea typeface="Merriweather"/>
              <a:cs typeface="Merriweather"/>
              <a:sym typeface="Merriweather"/>
            </a:endParaRPr>
          </a:p>
        </p:txBody>
      </p:sp>
      <p:sp>
        <p:nvSpPr>
          <p:cNvPr id="192" name="Google Shape;192;p20"/>
          <p:cNvSpPr/>
          <p:nvPr/>
        </p:nvSpPr>
        <p:spPr>
          <a:xfrm>
            <a:off x="754605" y="1195271"/>
            <a:ext cx="5328260"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cap="none" strike="noStrike">
              <a:solidFill>
                <a:srgbClr val="324D1F"/>
              </a:solidFill>
              <a:latin typeface="Merriweather"/>
              <a:ea typeface="Merriweather"/>
              <a:cs typeface="Merriweather"/>
              <a:sym typeface="Merriweather"/>
            </a:endParaRPr>
          </a:p>
          <a:p>
            <a:pPr indent="0" lvl="0" marL="0" marR="0" rtl="0" algn="just">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პროექტზე მუშაობის პროცესში მოსწავლეებმა დაიწყეს ფიქრი, როგორ გაეხადათ მათი სკოლა უფრო ენერგოეფექტური და როგორ მოეგვარებინათ სკოლის შიგნით </a:t>
            </a:r>
            <a:r>
              <a:rPr lang="de-DE" sz="1800">
                <a:solidFill>
                  <a:srgbClr val="324D1F"/>
                </a:solidFill>
                <a:latin typeface="Merriweather"/>
                <a:ea typeface="Merriweather"/>
                <a:cs typeface="Merriweather"/>
                <a:sym typeface="Merriweather"/>
              </a:rPr>
              <a:t>და</a:t>
            </a:r>
            <a:r>
              <a:rPr b="0" i="0" lang="de-DE" sz="1800" u="none" cap="none" strike="noStrike">
                <a:solidFill>
                  <a:srgbClr val="324D1F"/>
                </a:solidFill>
                <a:latin typeface="Merriweather"/>
                <a:ea typeface="Merriweather"/>
                <a:cs typeface="Merriweather"/>
                <a:sym typeface="Merriweather"/>
              </a:rPr>
              <a:t> გარეთ არსებული პრობლემები.</a:t>
            </a:r>
            <a:endParaRPr/>
          </a:p>
          <a:p>
            <a:pPr indent="0" lvl="0" marL="0" marR="0" rtl="0" algn="just">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პროექტში ჩართულნი იყვნენ 7 - 11 კლასის მოსწავლეები.</a:t>
            </a:r>
            <a:endParaRPr b="0" i="0" sz="18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t/>
            </a:r>
            <a:endParaRPr b="0" i="0" sz="18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t/>
            </a:r>
            <a:endParaRPr b="0" i="0" sz="1800" u="none" cap="none" strike="noStrike">
              <a:solidFill>
                <a:srgbClr val="324D1F"/>
              </a:solidFill>
              <a:latin typeface="Merriweather"/>
              <a:ea typeface="Merriweather"/>
              <a:cs typeface="Merriweather"/>
              <a:sym typeface="Merriweather"/>
            </a:endParaRPr>
          </a:p>
        </p:txBody>
      </p:sp>
      <p:pic>
        <p:nvPicPr>
          <p:cNvPr id="193" name="Google Shape;193;p20"/>
          <p:cNvPicPr preferRelativeResize="0"/>
          <p:nvPr/>
        </p:nvPicPr>
        <p:blipFill rotWithShape="1">
          <a:blip r:embed="rId5">
            <a:alphaModFix/>
          </a:blip>
          <a:srcRect b="0" l="0" r="0" t="0"/>
          <a:stretch/>
        </p:blipFill>
        <p:spPr>
          <a:xfrm>
            <a:off x="6462686" y="1035162"/>
            <a:ext cx="2619428" cy="2321544"/>
          </a:xfrm>
          <a:prstGeom prst="rect">
            <a:avLst/>
          </a:prstGeom>
          <a:noFill/>
          <a:ln>
            <a:noFill/>
          </a:ln>
        </p:spPr>
      </p:pic>
      <p:pic>
        <p:nvPicPr>
          <p:cNvPr id="194" name="Google Shape;194;p20"/>
          <p:cNvPicPr preferRelativeResize="0"/>
          <p:nvPr/>
        </p:nvPicPr>
        <p:blipFill rotWithShape="1">
          <a:blip r:embed="rId6">
            <a:alphaModFix/>
          </a:blip>
          <a:srcRect b="0" l="0" r="0" t="0"/>
          <a:stretch/>
        </p:blipFill>
        <p:spPr>
          <a:xfrm>
            <a:off x="5774770" y="3744620"/>
            <a:ext cx="2972221" cy="2229166"/>
          </a:xfrm>
          <a:prstGeom prst="rect">
            <a:avLst/>
          </a:prstGeom>
          <a:noFill/>
          <a:ln>
            <a:noFill/>
          </a:ln>
        </p:spPr>
      </p:pic>
      <p:pic>
        <p:nvPicPr>
          <p:cNvPr id="195" name="Google Shape;195;p20"/>
          <p:cNvPicPr preferRelativeResize="0"/>
          <p:nvPr/>
        </p:nvPicPr>
        <p:blipFill rotWithShape="1">
          <a:blip r:embed="rId7">
            <a:alphaModFix/>
          </a:blip>
          <a:srcRect b="5506" l="3622" r="4348" t="21836"/>
          <a:stretch/>
        </p:blipFill>
        <p:spPr>
          <a:xfrm>
            <a:off x="1262572" y="3669173"/>
            <a:ext cx="3256964" cy="1928532"/>
          </a:xfrm>
          <a:prstGeom prst="rect">
            <a:avLst/>
          </a:prstGeom>
          <a:noFill/>
          <a:ln>
            <a:noFill/>
          </a:ln>
        </p:spPr>
      </p:pic>
      <p:sp>
        <p:nvSpPr>
          <p:cNvPr id="196" name="Google Shape;196;p20"/>
          <p:cNvSpPr/>
          <p:nvPr/>
        </p:nvSpPr>
        <p:spPr>
          <a:xfrm>
            <a:off x="9225474" y="1703100"/>
            <a:ext cx="20484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უსაფრთხო გადასასვლელი სკოლასთან</a:t>
            </a:r>
            <a:endParaRPr b="0" i="0" sz="1800" u="none" cap="none" strike="noStrike">
              <a:solidFill>
                <a:srgbClr val="324D1F"/>
              </a:solidFill>
              <a:latin typeface="Merriweather"/>
              <a:ea typeface="Merriweather"/>
              <a:cs typeface="Merriweather"/>
              <a:sym typeface="Merriweather"/>
            </a:endParaRPr>
          </a:p>
        </p:txBody>
      </p:sp>
      <p:sp>
        <p:nvSpPr>
          <p:cNvPr id="197" name="Google Shape;197;p20"/>
          <p:cNvSpPr/>
          <p:nvPr/>
        </p:nvSpPr>
        <p:spPr>
          <a:xfrm>
            <a:off x="9126812" y="4536038"/>
            <a:ext cx="259398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ქაღალდის ნარჩენების </a:t>
            </a:r>
            <a:endParaRPr/>
          </a:p>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ყუთი</a:t>
            </a:r>
            <a:endParaRPr b="0" i="0" sz="1800" u="none" cap="none" strike="noStrike">
              <a:solidFill>
                <a:srgbClr val="324D1F"/>
              </a:solidFill>
              <a:latin typeface="Merriweather"/>
              <a:ea typeface="Merriweather"/>
              <a:cs typeface="Merriweather"/>
              <a:sym typeface="Merriweather"/>
            </a:endParaRPr>
          </a:p>
        </p:txBody>
      </p:sp>
      <p:pic>
        <p:nvPicPr>
          <p:cNvPr id="198" name="Google Shape;198;p20"/>
          <p:cNvPicPr preferRelativeResize="0"/>
          <p:nvPr/>
        </p:nvPicPr>
        <p:blipFill>
          <a:blip r:embed="rId8">
            <a:alphaModFix/>
          </a:blip>
          <a:stretch>
            <a:fillRect/>
          </a:stretch>
        </p:blipFill>
        <p:spPr>
          <a:xfrm>
            <a:off x="2916150" y="5983424"/>
            <a:ext cx="1391275" cy="664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6"/>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92" name="Google Shape;92;p16"/>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93" name="Google Shape;93;p16"/>
          <p:cNvSpPr/>
          <p:nvPr/>
        </p:nvSpPr>
        <p:spPr>
          <a:xfrm>
            <a:off x="668981" y="808383"/>
            <a:ext cx="3690983" cy="117301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de-DE" sz="2000" u="none" cap="none" strike="noStrike">
                <a:solidFill>
                  <a:srgbClr val="324D1F"/>
                </a:solidFill>
                <a:latin typeface="Merriweather"/>
                <a:ea typeface="Merriweather"/>
                <a:cs typeface="Merriweather"/>
                <a:sym typeface="Merriweather"/>
              </a:rPr>
              <a:t>CaBOL-კავკასიის სიცოცხლის ბარკოდირება</a:t>
            </a:r>
            <a:endParaRPr b="1" i="0" sz="2000" u="none" cap="none" strike="noStrike">
              <a:solidFill>
                <a:srgbClr val="324D1F"/>
              </a:solidFill>
              <a:latin typeface="Merriweather"/>
              <a:ea typeface="Merriweather"/>
              <a:cs typeface="Merriweather"/>
              <a:sym typeface="Merriweather"/>
            </a:endParaRPr>
          </a:p>
          <a:p>
            <a:pPr indent="0" lvl="0" marL="0" marR="0" rtl="0" algn="l">
              <a:lnSpc>
                <a:spcPct val="107000"/>
              </a:lnSpc>
              <a:spcBef>
                <a:spcPts val="800"/>
              </a:spcBef>
              <a:spcAft>
                <a:spcPts val="0"/>
              </a:spcAft>
              <a:buNone/>
            </a:pPr>
            <a:r>
              <a:t/>
            </a:r>
            <a:endParaRPr b="1" i="0" sz="2000" u="none" cap="none" strike="noStrike">
              <a:solidFill>
                <a:srgbClr val="324D1F"/>
              </a:solidFill>
              <a:latin typeface="Merriweather"/>
              <a:ea typeface="Merriweather"/>
              <a:cs typeface="Merriweather"/>
              <a:sym typeface="Merriweather"/>
            </a:endParaRPr>
          </a:p>
        </p:txBody>
      </p:sp>
      <p:sp>
        <p:nvSpPr>
          <p:cNvPr id="94" name="Google Shape;94;p16"/>
          <p:cNvSpPr/>
          <p:nvPr/>
        </p:nvSpPr>
        <p:spPr>
          <a:xfrm>
            <a:off x="5804452" y="3935896"/>
            <a:ext cx="301810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rgbClr val="51545C"/>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5" name="Google Shape;95;p16"/>
          <p:cNvPicPr preferRelativeResize="0"/>
          <p:nvPr/>
        </p:nvPicPr>
        <p:blipFill rotWithShape="1">
          <a:blip r:embed="rId5">
            <a:alphaModFix/>
          </a:blip>
          <a:srcRect b="0" l="0" r="0" t="0"/>
          <a:stretch/>
        </p:blipFill>
        <p:spPr>
          <a:xfrm>
            <a:off x="520411" y="1540186"/>
            <a:ext cx="3408859" cy="1975185"/>
          </a:xfrm>
          <a:prstGeom prst="rect">
            <a:avLst/>
          </a:prstGeom>
          <a:noFill/>
          <a:ln>
            <a:noFill/>
          </a:ln>
        </p:spPr>
      </p:pic>
      <p:sp>
        <p:nvSpPr>
          <p:cNvPr id="96" name="Google Shape;96;p16"/>
          <p:cNvSpPr/>
          <p:nvPr/>
        </p:nvSpPr>
        <p:spPr>
          <a:xfrm>
            <a:off x="4336511" y="1195822"/>
            <a:ext cx="6287829"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გერმანიის განათლებისა და კვლევების სამინისტროს პროექტის – “კავკასიის სიცოცხლის ბარკოდირება (CaBOL)” მიზანია კავკასიის ცხოველთა და მცენარეთა სახეობების დნმ ბარკოდირება და კატალოგიზირება. კავკასია ბიომრავალფეროვნების ერთერთი ცხელი წერტილია და ცხოველთა და მცენარეთა განსაკუთრებული მრავალფეროვნებით გამოირჩევა. პროექტის ფარგლებში დაგაგმილია სახეობათა დნმ-ბარკოდების </a:t>
            </a:r>
            <a:r>
              <a:rPr lang="de-DE" sz="1800">
                <a:solidFill>
                  <a:srgbClr val="324D1F"/>
                </a:solidFill>
                <a:latin typeface="Merriweather"/>
                <a:ea typeface="Merriweather"/>
                <a:cs typeface="Merriweather"/>
                <a:sym typeface="Merriweather"/>
              </a:rPr>
              <a:t>საკვლევ მონაცემთა ბაზის </a:t>
            </a:r>
            <a:r>
              <a:rPr b="0" i="0" lang="de-DE" sz="1800" u="none" cap="none" strike="noStrike">
                <a:solidFill>
                  <a:srgbClr val="324D1F"/>
                </a:solidFill>
                <a:latin typeface="Merriweather"/>
                <a:ea typeface="Merriweather"/>
                <a:cs typeface="Merriweather"/>
                <a:sym typeface="Merriweather"/>
              </a:rPr>
              <a:t>მომზადება და მათი საჯაროდ ხელმისაწვდომობის უზრუნველყოფა. </a:t>
            </a:r>
            <a:endParaRPr b="0" i="0" sz="1800" u="none" cap="none" strike="noStrike">
              <a:solidFill>
                <a:srgbClr val="324D1F"/>
              </a:solidFill>
              <a:latin typeface="Merriweather"/>
              <a:ea typeface="Merriweather"/>
              <a:cs typeface="Merriweather"/>
              <a:sym typeface="Merriweather"/>
            </a:endParaRPr>
          </a:p>
        </p:txBody>
      </p:sp>
      <p:pic>
        <p:nvPicPr>
          <p:cNvPr id="97" name="Google Shape;97;p16"/>
          <p:cNvPicPr preferRelativeResize="0"/>
          <p:nvPr/>
        </p:nvPicPr>
        <p:blipFill rotWithShape="1">
          <a:blip r:embed="rId6">
            <a:alphaModFix/>
          </a:blip>
          <a:srcRect b="0" l="0" r="0" t="0"/>
          <a:stretch/>
        </p:blipFill>
        <p:spPr>
          <a:xfrm>
            <a:off x="10624340" y="952020"/>
            <a:ext cx="1331306" cy="1331306"/>
          </a:xfrm>
          <a:prstGeom prst="rect">
            <a:avLst/>
          </a:prstGeom>
          <a:noFill/>
          <a:ln>
            <a:noFill/>
          </a:ln>
        </p:spPr>
      </p:pic>
      <p:sp>
        <p:nvSpPr>
          <p:cNvPr id="98" name="Google Shape;98;p16"/>
          <p:cNvSpPr/>
          <p:nvPr/>
        </p:nvSpPr>
        <p:spPr>
          <a:xfrm>
            <a:off x="595840" y="4156386"/>
            <a:ext cx="10860409"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800" u="none" cap="none" strike="noStrike">
                <a:solidFill>
                  <a:srgbClr val="324D1F"/>
                </a:solidFill>
                <a:latin typeface="Arial"/>
                <a:ea typeface="Arial"/>
                <a:cs typeface="Arial"/>
                <a:sym typeface="Arial"/>
              </a:rPr>
              <a:t>პროექტის ფოკუსია სამხრეთ კავკასიის ბიომრავალფეროვნებით მდიდარი ქვეყნები – საქართველო და სომხეთი. გერმანიაში მიმდინარე მსგავსი პროექტის (GBOL) და 2018-2019 წლებში განხორციელებული ქართულ გერმანული საპილოტე პროექტის (GGBC) ფარგლებში მიღებული გამოცდილების ხარჯზე, CaBOL მიზანია გახდეს მთავარი ღერძი კავკასიაში ბიომრავალფეროვნების კვლევის მიმართულებით და განავითაროს შესაბამისი ინფრასტრუქტურა კავკასიის რეგიონში.</a:t>
            </a:r>
            <a:endParaRPr b="0" i="0" sz="1800" u="none" cap="none" strike="noStrike">
              <a:solidFill>
                <a:srgbClr val="324D1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7"/>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04" name="Google Shape;104;p17"/>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pic>
        <p:nvPicPr>
          <p:cNvPr id="105" name="Google Shape;105;p17"/>
          <p:cNvPicPr preferRelativeResize="0"/>
          <p:nvPr/>
        </p:nvPicPr>
        <p:blipFill rotWithShape="1">
          <a:blip r:embed="rId5">
            <a:alphaModFix/>
          </a:blip>
          <a:srcRect b="0" l="0" r="0" t="0"/>
          <a:stretch/>
        </p:blipFill>
        <p:spPr>
          <a:xfrm>
            <a:off x="7280715" y="1607351"/>
            <a:ext cx="4231088" cy="3163431"/>
          </a:xfrm>
          <a:prstGeom prst="rect">
            <a:avLst/>
          </a:prstGeom>
          <a:noFill/>
          <a:ln>
            <a:noFill/>
          </a:ln>
        </p:spPr>
      </p:pic>
      <p:sp>
        <p:nvSpPr>
          <p:cNvPr id="106" name="Google Shape;106;p17"/>
          <p:cNvSpPr/>
          <p:nvPr/>
        </p:nvSpPr>
        <p:spPr>
          <a:xfrm>
            <a:off x="477077" y="1730785"/>
            <a:ext cx="6620398" cy="3139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CaBOL არის ქართველი, სომეხი და გერმანელი პარტნიორების ერთობლივი პროექტი. ამჟამად, პროექტის პარტნიორები</a:t>
            </a:r>
            <a:r>
              <a:rPr lang="de-DE" sz="1800">
                <a:solidFill>
                  <a:srgbClr val="324D1F"/>
                </a:solidFill>
                <a:latin typeface="Merriweather"/>
                <a:ea typeface="Merriweather"/>
                <a:cs typeface="Merriweather"/>
                <a:sym typeface="Merriweather"/>
              </a:rPr>
              <a:t> არიან -</a:t>
            </a:r>
            <a:r>
              <a:rPr b="0" i="0" lang="de-DE" sz="1800" u="none" cap="none" strike="noStrike">
                <a:solidFill>
                  <a:srgbClr val="324D1F"/>
                </a:solidFill>
                <a:latin typeface="Merriweather"/>
                <a:ea typeface="Merriweather"/>
                <a:cs typeface="Merriweather"/>
                <a:sym typeface="Merriweather"/>
              </a:rPr>
              <a:t> ილიას სახელმწიფო უნივერსიტეტი (საქართველო), აგრარული უნივერსიტეტი (საქართველო), ერევნის სახელმწიფო უნივერსიტეტი (სომხეთი), ერევნის ზოოლოგიისა და ჰიდროეკოლოგიის სამეცნიერო ცენტრი (სომხეთი), გოტინგენის ჯორჯ-ავგუსიტის უნივერსიტეტი (გერმანია), კობლენც ლანდაუს უნივერსიტეტი (გერმანია) და ალექსანდრე კოენიგის ზოოლოგიის კვლევითი მუზეუმი (გერმანია).</a:t>
            </a:r>
            <a:br>
              <a:rPr b="0" i="0" lang="de-DE" sz="1800" u="none" cap="none" strike="noStrike">
                <a:solidFill>
                  <a:srgbClr val="324D1F"/>
                </a:solidFill>
                <a:latin typeface="Merriweather"/>
                <a:ea typeface="Merriweather"/>
                <a:cs typeface="Merriweather"/>
                <a:sym typeface="Merriweather"/>
              </a:rPr>
            </a:br>
            <a:r>
              <a:rPr b="0" i="0" lang="de-DE" sz="1800" u="none" cap="none" strike="noStrike">
                <a:solidFill>
                  <a:srgbClr val="324D1F"/>
                </a:solidFill>
                <a:latin typeface="Merriweather"/>
                <a:ea typeface="Merriweather"/>
                <a:cs typeface="Merriweather"/>
                <a:sym typeface="Merriweather"/>
              </a:rPr>
              <a:t>.</a:t>
            </a:r>
            <a:endParaRPr/>
          </a:p>
        </p:txBody>
      </p:sp>
      <p:sp>
        <p:nvSpPr>
          <p:cNvPr id="107" name="Google Shape;107;p17"/>
          <p:cNvSpPr/>
          <p:nvPr/>
        </p:nvSpPr>
        <p:spPr>
          <a:xfrm>
            <a:off x="490330" y="805201"/>
            <a:ext cx="5645427" cy="85356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de-DE" sz="2000" u="none" cap="none" strike="noStrike">
                <a:solidFill>
                  <a:srgbClr val="324D1F"/>
                </a:solidFill>
                <a:latin typeface="Merriweather"/>
                <a:ea typeface="Merriweather"/>
                <a:cs typeface="Merriweather"/>
                <a:sym typeface="Merriweather"/>
              </a:rPr>
              <a:t>CaBOL-კავკასიის სიცოცხლის ბარკოდირება</a:t>
            </a:r>
            <a:endParaRPr b="1" i="0" sz="2000" u="none" cap="none" strike="noStrike">
              <a:solidFill>
                <a:srgbClr val="324D1F"/>
              </a:solidFill>
              <a:latin typeface="Merriweather"/>
              <a:ea typeface="Merriweather"/>
              <a:cs typeface="Merriweather"/>
              <a:sym typeface="Merriweather"/>
            </a:endParaRPr>
          </a:p>
          <a:p>
            <a:pPr indent="0" lvl="0" marL="0" marR="0" rtl="0" algn="l">
              <a:lnSpc>
                <a:spcPct val="107000"/>
              </a:lnSpc>
              <a:spcBef>
                <a:spcPts val="800"/>
              </a:spcBef>
              <a:spcAft>
                <a:spcPts val="0"/>
              </a:spcAft>
              <a:buNone/>
            </a:pPr>
            <a:r>
              <a:t/>
            </a:r>
            <a:endParaRPr b="1" i="0" sz="2000" u="none" cap="none" strike="noStrike">
              <a:solidFill>
                <a:srgbClr val="324D1F"/>
              </a:solidFill>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8"/>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13" name="Google Shape;113;p18"/>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14" name="Google Shape;114;p18"/>
          <p:cNvSpPr/>
          <p:nvPr/>
        </p:nvSpPr>
        <p:spPr>
          <a:xfrm>
            <a:off x="384313" y="1498938"/>
            <a:ext cx="6188765"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დნმ ბარკოდების მონაცემთა ბაზების განვითარება მხოლოდ პირველი ნაბიჯია CaBOL პროექტის გრძელვადიანი მიზნის მისაღწევად: განავითაროს ბიომრავალფეროვნების კვლევის მრავალეროვნული ცენტრი. ამ ცენტრის ამოცანებია საერთაშრისო თანამშრომობის გაძლიერება, სამეცნიერო ინფრასტრუქტურის გაძლიერება, კავკასიის ბიომრავალფეროვნების კვლევის ხელშეწყობა და მისი მდგრადი გამოყენებისათვის რეკომენდაციების მომზადება. CaBOL-ის ფარგლებში შექმნილი ინფრასტრუქტურა უზრუნველყოფს თანამედროვე სამეცნიერო მიმართულებების მეთოდურ სწავლებას, რაც ხელს შეუწყობს სოციალურ და ეკონომიკურ განვითარებას რეგიონში.</a:t>
            </a:r>
            <a:endParaRPr b="0" i="0" sz="1800" u="none" cap="none" strike="noStrike">
              <a:solidFill>
                <a:srgbClr val="324D1F"/>
              </a:solidFill>
              <a:latin typeface="Merriweather"/>
              <a:ea typeface="Merriweather"/>
              <a:cs typeface="Merriweather"/>
              <a:sym typeface="Merriweather"/>
            </a:endParaRPr>
          </a:p>
        </p:txBody>
      </p:sp>
      <p:pic>
        <p:nvPicPr>
          <p:cNvPr id="115" name="Google Shape;115;p18"/>
          <p:cNvPicPr preferRelativeResize="0"/>
          <p:nvPr/>
        </p:nvPicPr>
        <p:blipFill rotWithShape="1">
          <a:blip r:embed="rId5">
            <a:alphaModFix/>
          </a:blip>
          <a:srcRect b="0" l="0" r="0" t="0"/>
          <a:stretch/>
        </p:blipFill>
        <p:spPr>
          <a:xfrm>
            <a:off x="6791940" y="1901183"/>
            <a:ext cx="4459156" cy="3165827"/>
          </a:xfrm>
          <a:prstGeom prst="rect">
            <a:avLst/>
          </a:prstGeom>
          <a:noFill/>
          <a:ln>
            <a:noFill/>
          </a:ln>
        </p:spPr>
      </p:pic>
      <p:sp>
        <p:nvSpPr>
          <p:cNvPr id="116" name="Google Shape;116;p18"/>
          <p:cNvSpPr/>
          <p:nvPr/>
        </p:nvSpPr>
        <p:spPr>
          <a:xfrm>
            <a:off x="556603" y="861400"/>
            <a:ext cx="6824400" cy="8535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de-DE" sz="2000" u="none" cap="none" strike="noStrike">
                <a:solidFill>
                  <a:srgbClr val="324D1F"/>
                </a:solidFill>
                <a:latin typeface="Merriweather"/>
                <a:ea typeface="Merriweather"/>
                <a:cs typeface="Merriweather"/>
                <a:sym typeface="Merriweather"/>
              </a:rPr>
              <a:t>CaBOL-კავკასიის სიცოცხლის ბარკოდირება</a:t>
            </a:r>
            <a:endParaRPr b="1" i="0" sz="2000" u="none" cap="none" strike="noStrike">
              <a:solidFill>
                <a:srgbClr val="324D1F"/>
              </a:solidFill>
              <a:latin typeface="Merriweather"/>
              <a:ea typeface="Merriweather"/>
              <a:cs typeface="Merriweather"/>
              <a:sym typeface="Merriweather"/>
            </a:endParaRPr>
          </a:p>
          <a:p>
            <a:pPr indent="0" lvl="0" marL="0" marR="0" rtl="0" algn="l">
              <a:lnSpc>
                <a:spcPct val="107000"/>
              </a:lnSpc>
              <a:spcBef>
                <a:spcPts val="800"/>
              </a:spcBef>
              <a:spcAft>
                <a:spcPts val="0"/>
              </a:spcAft>
              <a:buNone/>
            </a:pPr>
            <a:r>
              <a:t/>
            </a:r>
            <a:endParaRPr b="1" i="0" sz="2000" u="none" cap="none" strike="noStrike">
              <a:solidFill>
                <a:srgbClr val="324D1F"/>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g376d471a865_1_8"/>
          <p:cNvPicPr preferRelativeResize="0"/>
          <p:nvPr/>
        </p:nvPicPr>
        <p:blipFill rotWithShape="1">
          <a:blip r:embed="rId3">
            <a:alphaModFix/>
          </a:blip>
          <a:srcRect b="0" l="0" r="0" t="0"/>
          <a:stretch/>
        </p:blipFill>
        <p:spPr>
          <a:xfrm>
            <a:off x="202358" y="5741739"/>
            <a:ext cx="971639" cy="982825"/>
          </a:xfrm>
          <a:prstGeom prst="rect">
            <a:avLst/>
          </a:prstGeom>
          <a:noFill/>
          <a:ln>
            <a:noFill/>
          </a:ln>
        </p:spPr>
      </p:pic>
      <p:pic>
        <p:nvPicPr>
          <p:cNvPr id="122" name="Google Shape;122;g376d471a865_1_8"/>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23" name="Google Shape;123;g376d471a865_1_8"/>
          <p:cNvSpPr/>
          <p:nvPr/>
        </p:nvSpPr>
        <p:spPr>
          <a:xfrm>
            <a:off x="729200" y="4239802"/>
            <a:ext cx="10296000" cy="98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b="0" i="0" sz="2000" u="none" cap="none" strike="noStrike">
              <a:solidFill>
                <a:srgbClr val="324D1F"/>
              </a:solidFill>
              <a:latin typeface="Merriweather"/>
              <a:ea typeface="Merriweather"/>
              <a:cs typeface="Merriweather"/>
              <a:sym typeface="Merriweather"/>
            </a:endParaRPr>
          </a:p>
        </p:txBody>
      </p:sp>
      <p:pic>
        <p:nvPicPr>
          <p:cNvPr id="124" name="Google Shape;124;g376d471a865_1_8"/>
          <p:cNvPicPr preferRelativeResize="0"/>
          <p:nvPr/>
        </p:nvPicPr>
        <p:blipFill>
          <a:blip r:embed="rId5">
            <a:alphaModFix/>
          </a:blip>
          <a:stretch>
            <a:fillRect/>
          </a:stretch>
        </p:blipFill>
        <p:spPr>
          <a:xfrm>
            <a:off x="2519525" y="993575"/>
            <a:ext cx="7229475" cy="3451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30" name="Google Shape;130;p2"/>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31" name="Google Shape;131;p2"/>
          <p:cNvSpPr/>
          <p:nvPr/>
        </p:nvSpPr>
        <p:spPr>
          <a:xfrm>
            <a:off x="530086" y="720173"/>
            <a:ext cx="8733184" cy="20928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000" u="none" cap="none" strike="noStrike">
                <a:solidFill>
                  <a:srgbClr val="324D1F"/>
                </a:solidFill>
                <a:latin typeface="Merriweather"/>
                <a:ea typeface="Merriweather"/>
                <a:cs typeface="Merriweather"/>
                <a:sym typeface="Merriweather"/>
              </a:rPr>
              <a:t>პლასტმასი VS მცენარე</a:t>
            </a:r>
            <a:r>
              <a:rPr b="1" i="0" lang="de-DE" sz="2000" u="none" cap="none" strike="noStrike">
                <a:solidFill>
                  <a:srgbClr val="324D1F"/>
                </a:solidFill>
                <a:latin typeface="Arial"/>
                <a:ea typeface="Arial"/>
                <a:cs typeface="Arial"/>
                <a:sym typeface="Arial"/>
              </a:rPr>
              <a:t>– </a:t>
            </a:r>
            <a:endParaRPr/>
          </a:p>
          <a:p>
            <a:pPr indent="0" lvl="0" marL="0" marR="0" rtl="0" algn="l">
              <a:lnSpc>
                <a:spcPct val="100000"/>
              </a:lnSpc>
              <a:spcBef>
                <a:spcPts val="0"/>
              </a:spcBef>
              <a:spcAft>
                <a:spcPts val="0"/>
              </a:spcAft>
              <a:buNone/>
            </a:pPr>
            <a:r>
              <a:rPr b="1" i="0" lang="de-DE" sz="2000" u="none" cap="none" strike="noStrike">
                <a:solidFill>
                  <a:srgbClr val="324D1F"/>
                </a:solidFill>
                <a:latin typeface="Arial"/>
                <a:ea typeface="Arial"/>
                <a:cs typeface="Arial"/>
                <a:sym typeface="Arial"/>
              </a:rPr>
              <a:t>დიდი ცვლილებები იწყება პატარა ნაბიჯებით!</a:t>
            </a:r>
            <a:endParaRPr/>
          </a:p>
          <a:p>
            <a:pPr indent="0" lvl="0" marL="0" marR="0" rtl="0" algn="l">
              <a:lnSpc>
                <a:spcPct val="100000"/>
              </a:lnSpc>
              <a:spcBef>
                <a:spcPts val="0"/>
              </a:spcBef>
              <a:spcAft>
                <a:spcPts val="0"/>
              </a:spcAft>
              <a:buNone/>
            </a:pPr>
            <a:r>
              <a:rPr b="0" i="0" lang="de-DE" sz="1800" u="none" cap="none" strike="noStrike">
                <a:solidFill>
                  <a:srgbClr val="324D1F"/>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de-DE" sz="1800" u="none" cap="none" strike="noStrike">
                <a:solidFill>
                  <a:srgbClr val="324D1F"/>
                </a:solidFill>
                <a:latin typeface="Arial"/>
                <a:ea typeface="Arial"/>
                <a:cs typeface="Arial"/>
                <a:sym typeface="Arial"/>
              </a:rPr>
              <a:t>                                               პროექტის ავტორი – თამარ ტურაშვილი</a:t>
            </a:r>
            <a:endParaRPr/>
          </a:p>
          <a:p>
            <a:pPr indent="0" lvl="0" marL="0" marR="0" rtl="0" algn="l">
              <a:lnSpc>
                <a:spcPct val="100000"/>
              </a:lnSpc>
              <a:spcBef>
                <a:spcPts val="0"/>
              </a:spcBef>
              <a:spcAft>
                <a:spcPts val="0"/>
              </a:spcAft>
              <a:buNone/>
            </a:pPr>
            <a:r>
              <a:t/>
            </a:r>
            <a:endParaRPr b="0" i="0" sz="18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t/>
            </a:r>
            <a:endParaRPr b="1" i="0" sz="3200" u="none" cap="none" strike="noStrike">
              <a:solidFill>
                <a:srgbClr val="324D1F"/>
              </a:solidFill>
              <a:latin typeface="Merriweather"/>
              <a:ea typeface="Merriweather"/>
              <a:cs typeface="Merriweather"/>
              <a:sym typeface="Merriweather"/>
            </a:endParaRPr>
          </a:p>
        </p:txBody>
      </p:sp>
      <p:sp>
        <p:nvSpPr>
          <p:cNvPr id="132" name="Google Shape;132;p2"/>
          <p:cNvSpPr/>
          <p:nvPr/>
        </p:nvSpPr>
        <p:spPr>
          <a:xfrm>
            <a:off x="608664" y="2153135"/>
            <a:ext cx="10296003"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000" u="none" cap="none" strike="noStrike">
                <a:solidFill>
                  <a:srgbClr val="324D1F"/>
                </a:solidFill>
                <a:latin typeface="Merriweather"/>
                <a:ea typeface="Merriweather"/>
                <a:cs typeface="Merriweather"/>
                <a:sym typeface="Merriweather"/>
              </a:rPr>
              <a:t>პროექტი ორიენტირებულია მდგრადი განვითარების შემდეგ მიზნებზე:</a:t>
            </a:r>
            <a:endParaRPr/>
          </a:p>
          <a:p>
            <a:pPr indent="0" lvl="0" marL="0" marR="0" rtl="0" algn="l">
              <a:lnSpc>
                <a:spcPct val="100000"/>
              </a:lnSpc>
              <a:spcBef>
                <a:spcPts val="0"/>
              </a:spcBef>
              <a:spcAft>
                <a:spcPts val="0"/>
              </a:spcAft>
              <a:buNone/>
            </a:pPr>
            <a:r>
              <a:rPr b="0" i="0" lang="de-DE" sz="2000" u="none" cap="none" strike="noStrike">
                <a:solidFill>
                  <a:srgbClr val="324D1F"/>
                </a:solidFill>
                <a:latin typeface="Merriweather"/>
                <a:ea typeface="Merriweather"/>
                <a:cs typeface="Merriweather"/>
                <a:sym typeface="Merriweather"/>
              </a:rPr>
              <a:t>12 –მდგრადი მოხმარება და წარმოება</a:t>
            </a:r>
            <a:endParaRPr b="0" i="0" sz="20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0" lang="de-DE" sz="2000" u="none" cap="none" strike="noStrike">
                <a:solidFill>
                  <a:srgbClr val="324D1F"/>
                </a:solidFill>
                <a:latin typeface="Merriweather"/>
                <a:ea typeface="Merriweather"/>
                <a:cs typeface="Merriweather"/>
                <a:sym typeface="Merriweather"/>
              </a:rPr>
              <a:t>13 – კლიმატის ცვლილებების საწინააღმდეგო ცვლილებები</a:t>
            </a:r>
            <a:endParaRPr/>
          </a:p>
          <a:p>
            <a:pPr indent="0" lvl="0" marL="0" marR="0" rtl="0" algn="l">
              <a:lnSpc>
                <a:spcPct val="100000"/>
              </a:lnSpc>
              <a:spcBef>
                <a:spcPts val="0"/>
              </a:spcBef>
              <a:spcAft>
                <a:spcPts val="0"/>
              </a:spcAft>
              <a:buNone/>
            </a:pPr>
            <a:r>
              <a:t/>
            </a:r>
            <a:endParaRPr b="0" i="0" sz="20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0" lang="de-DE" sz="2000" u="none" cap="none" strike="noStrike">
                <a:solidFill>
                  <a:srgbClr val="324D1F"/>
                </a:solidFill>
                <a:latin typeface="Merriweather"/>
                <a:ea typeface="Merriweather"/>
                <a:cs typeface="Merriweather"/>
                <a:sym typeface="Merriweather"/>
              </a:rPr>
              <a:t>მოსწავლეებმა გამოიკვლიეს:</a:t>
            </a:r>
            <a:endParaRPr/>
          </a:p>
          <a:p>
            <a:pPr indent="0" lvl="0" marL="0" marR="0" rtl="0" algn="l">
              <a:lnSpc>
                <a:spcPct val="100000"/>
              </a:lnSpc>
              <a:spcBef>
                <a:spcPts val="0"/>
              </a:spcBef>
              <a:spcAft>
                <a:spcPts val="0"/>
              </a:spcAft>
              <a:buNone/>
            </a:pPr>
            <a:r>
              <a:t/>
            </a:r>
            <a:endParaRPr b="0" i="0" sz="20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0" lang="de-DE" sz="2000" u="none" cap="none" strike="noStrike">
                <a:solidFill>
                  <a:srgbClr val="324D1F"/>
                </a:solidFill>
                <a:latin typeface="Merriweather"/>
                <a:ea typeface="Merriweather"/>
                <a:cs typeface="Merriweather"/>
                <a:sym typeface="Merriweather"/>
              </a:rPr>
              <a:t>* მცენარეების როლი კლიმატის ცვლილების პროცესში</a:t>
            </a:r>
            <a:endParaRPr/>
          </a:p>
          <a:p>
            <a:pPr indent="0" lvl="0" marL="0" marR="0" rtl="0" algn="l">
              <a:lnSpc>
                <a:spcPct val="100000"/>
              </a:lnSpc>
              <a:spcBef>
                <a:spcPts val="0"/>
              </a:spcBef>
              <a:spcAft>
                <a:spcPts val="0"/>
              </a:spcAft>
              <a:buNone/>
            </a:pPr>
            <a:r>
              <a:rPr b="0" i="0" lang="de-DE" sz="2000" u="none" cap="none" strike="noStrike">
                <a:solidFill>
                  <a:srgbClr val="324D1F"/>
                </a:solidFill>
                <a:latin typeface="Merriweather"/>
                <a:ea typeface="Merriweather"/>
                <a:cs typeface="Merriweather"/>
                <a:sym typeface="Merriweather"/>
              </a:rPr>
              <a:t>* პლასტმასის წვის უარყოფითი შედეგები — ტემპერატურისა და ტენიანობის ცვლილებები გარემოში, მჟავიანობის ზრდა</a:t>
            </a:r>
            <a:endParaRPr/>
          </a:p>
          <a:p>
            <a:pPr indent="0" lvl="0" marL="0" marR="0" rtl="0" algn="l">
              <a:lnSpc>
                <a:spcPct val="100000"/>
              </a:lnSpc>
              <a:spcBef>
                <a:spcPts val="0"/>
              </a:spcBef>
              <a:spcAft>
                <a:spcPts val="0"/>
              </a:spcAft>
              <a:buNone/>
            </a:pPr>
            <a:r>
              <a:rPr b="0" i="0" lang="de-DE" sz="2000" u="none" cap="none" strike="noStrike">
                <a:solidFill>
                  <a:srgbClr val="324D1F"/>
                </a:solidFill>
                <a:latin typeface="Merriweather"/>
                <a:ea typeface="Merriweather"/>
                <a:cs typeface="Merriweather"/>
                <a:sym typeface="Merriweather"/>
              </a:rPr>
              <a:t>* გამონაბოლქვების უარყოფითი ზემოქმედება მცენარეებზე</a:t>
            </a:r>
            <a:endParaRPr/>
          </a:p>
          <a:p>
            <a:pPr indent="0" lvl="0" marL="0" marR="0" rtl="0" algn="l">
              <a:lnSpc>
                <a:spcPct val="100000"/>
              </a:lnSpc>
              <a:spcBef>
                <a:spcPts val="0"/>
              </a:spcBef>
              <a:spcAft>
                <a:spcPts val="0"/>
              </a:spcAft>
              <a:buNone/>
            </a:pPr>
            <a:r>
              <a:rPr b="0" i="0" lang="de-DE" sz="2000" u="none" cap="none" strike="noStrike">
                <a:solidFill>
                  <a:srgbClr val="324D1F"/>
                </a:solidFill>
                <a:latin typeface="Merriweather"/>
                <a:ea typeface="Merriweather"/>
                <a:cs typeface="Merriweather"/>
                <a:sym typeface="Merriweather"/>
              </a:rPr>
              <a:t>* მავნე გაზების შთანთქმა მცენარეების მიერ</a:t>
            </a:r>
            <a:endParaRPr/>
          </a:p>
          <a:p>
            <a:pPr indent="0" lvl="0" marL="0" marR="0" rtl="0" algn="l">
              <a:lnSpc>
                <a:spcPct val="100000"/>
              </a:lnSpc>
              <a:spcBef>
                <a:spcPts val="0"/>
              </a:spcBef>
              <a:spcAft>
                <a:spcPts val="0"/>
              </a:spcAft>
              <a:buNone/>
            </a:pPr>
            <a:r>
              <a:t/>
            </a:r>
            <a:endParaRPr b="0" i="0" sz="2000" u="none" cap="none" strike="noStrike">
              <a:solidFill>
                <a:srgbClr val="324D1F"/>
              </a:solidFill>
              <a:latin typeface="Merriweather"/>
              <a:ea typeface="Merriweather"/>
              <a:cs typeface="Merriweather"/>
              <a:sym typeface="Merriweather"/>
            </a:endParaRPr>
          </a:p>
        </p:txBody>
      </p:sp>
      <p:pic>
        <p:nvPicPr>
          <p:cNvPr id="133" name="Google Shape;133;p2"/>
          <p:cNvPicPr preferRelativeResize="0"/>
          <p:nvPr/>
        </p:nvPicPr>
        <p:blipFill rotWithShape="1">
          <a:blip r:embed="rId5">
            <a:alphaModFix/>
          </a:blip>
          <a:srcRect b="0" l="0" r="0" t="0"/>
          <a:stretch/>
        </p:blipFill>
        <p:spPr>
          <a:xfrm>
            <a:off x="8567497" y="720174"/>
            <a:ext cx="1360945" cy="1360945"/>
          </a:xfrm>
          <a:prstGeom prst="rect">
            <a:avLst/>
          </a:prstGeom>
          <a:noFill/>
          <a:ln>
            <a:noFill/>
          </a:ln>
        </p:spPr>
      </p:pic>
      <p:pic>
        <p:nvPicPr>
          <p:cNvPr id="134" name="Google Shape;134;p2"/>
          <p:cNvPicPr preferRelativeResize="0"/>
          <p:nvPr/>
        </p:nvPicPr>
        <p:blipFill rotWithShape="1">
          <a:blip r:embed="rId6">
            <a:alphaModFix/>
          </a:blip>
          <a:srcRect b="0" l="0" r="0" t="0"/>
          <a:stretch/>
        </p:blipFill>
        <p:spPr>
          <a:xfrm>
            <a:off x="10285496" y="720173"/>
            <a:ext cx="1360945" cy="1360945"/>
          </a:xfrm>
          <a:prstGeom prst="rect">
            <a:avLst/>
          </a:prstGeom>
          <a:noFill/>
          <a:ln>
            <a:noFill/>
          </a:ln>
        </p:spPr>
      </p:pic>
      <p:pic>
        <p:nvPicPr>
          <p:cNvPr id="135" name="Google Shape;135;p2"/>
          <p:cNvPicPr preferRelativeResize="0"/>
          <p:nvPr/>
        </p:nvPicPr>
        <p:blipFill>
          <a:blip r:embed="rId7">
            <a:alphaModFix/>
          </a:blip>
          <a:stretch>
            <a:fillRect/>
          </a:stretch>
        </p:blipFill>
        <p:spPr>
          <a:xfrm>
            <a:off x="2916150" y="5983424"/>
            <a:ext cx="1391275" cy="664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g2ba1d51fb66_0_0"/>
          <p:cNvPicPr preferRelativeResize="0"/>
          <p:nvPr/>
        </p:nvPicPr>
        <p:blipFill rotWithShape="1">
          <a:blip r:embed="rId3">
            <a:alphaModFix/>
          </a:blip>
          <a:srcRect b="0" l="0" r="0" t="0"/>
          <a:stretch/>
        </p:blipFill>
        <p:spPr>
          <a:xfrm>
            <a:off x="202358" y="5794884"/>
            <a:ext cx="971639" cy="982826"/>
          </a:xfrm>
          <a:prstGeom prst="rect">
            <a:avLst/>
          </a:prstGeom>
          <a:noFill/>
          <a:ln>
            <a:noFill/>
          </a:ln>
        </p:spPr>
      </p:pic>
      <p:pic>
        <p:nvPicPr>
          <p:cNvPr id="141" name="Google Shape;141;g2ba1d51fb66_0_0"/>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42" name="Google Shape;142;g2ba1d51fb66_0_0"/>
          <p:cNvSpPr/>
          <p:nvPr/>
        </p:nvSpPr>
        <p:spPr>
          <a:xfrm>
            <a:off x="208776" y="1197717"/>
            <a:ext cx="8431641" cy="33855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1800" u="none" cap="none" strike="noStrike">
                <a:solidFill>
                  <a:srgbClr val="324D1F"/>
                </a:solidFill>
                <a:latin typeface="Merriweather"/>
                <a:ea typeface="Merriweather"/>
                <a:cs typeface="Merriweather"/>
                <a:sym typeface="Merriweather"/>
              </a:rPr>
              <a:t>ექსპერიმენტის ეტაპები:</a:t>
            </a:r>
            <a:endParaRPr b="1" i="0" sz="18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მოსწავლეებმა კვლევისთვის გამოიყენეს პელარგონია (გერანიუმი).</a:t>
            </a:r>
            <a:endParaRPr/>
          </a:p>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შეიქმნა ორი მოდელი:</a:t>
            </a:r>
            <a:endParaRPr/>
          </a:p>
          <a:p>
            <a:pPr indent="0" lvl="0" marL="0" marR="0" rtl="0" algn="l">
              <a:lnSpc>
                <a:spcPct val="100000"/>
              </a:lnSpc>
              <a:spcBef>
                <a:spcPts val="0"/>
              </a:spcBef>
              <a:spcAft>
                <a:spcPts val="0"/>
              </a:spcAft>
              <a:buNone/>
            </a:pPr>
            <a:r>
              <a:rPr b="0" i="1" lang="de-DE" sz="1800" u="none" cap="none" strike="noStrike">
                <a:solidFill>
                  <a:srgbClr val="324D1F"/>
                </a:solidFill>
                <a:latin typeface="Merriweather"/>
                <a:ea typeface="Merriweather"/>
                <a:cs typeface="Merriweather"/>
                <a:sym typeface="Merriweather"/>
              </a:rPr>
              <a:t>საკონტროლო მოდელი</a:t>
            </a:r>
            <a:r>
              <a:rPr b="0" i="0" lang="de-DE" sz="1800" u="none" cap="none" strike="noStrike">
                <a:solidFill>
                  <a:srgbClr val="324D1F"/>
                </a:solidFill>
                <a:latin typeface="Merriweather"/>
                <a:ea typeface="Merriweather"/>
                <a:cs typeface="Merriweather"/>
                <a:sym typeface="Merriweather"/>
              </a:rPr>
              <a:t>– მცენარე მოთავსებულია კონტეინერში ჩეულებრივ პირობებში</a:t>
            </a:r>
            <a:endParaRPr/>
          </a:p>
          <a:p>
            <a:pPr indent="0" lvl="0" marL="0" marR="0" rtl="0" algn="l">
              <a:lnSpc>
                <a:spcPct val="100000"/>
              </a:lnSpc>
              <a:spcBef>
                <a:spcPts val="0"/>
              </a:spcBef>
              <a:spcAft>
                <a:spcPts val="0"/>
              </a:spcAft>
              <a:buNone/>
            </a:pPr>
            <a:r>
              <a:rPr b="0" i="1" lang="de-DE" sz="1800" u="none" cap="none" strike="noStrike">
                <a:solidFill>
                  <a:srgbClr val="324D1F"/>
                </a:solidFill>
                <a:latin typeface="Merriweather"/>
                <a:ea typeface="Merriweather"/>
                <a:cs typeface="Merriweather"/>
                <a:sym typeface="Merriweather"/>
              </a:rPr>
              <a:t>საცდელი მოდელი </a:t>
            </a:r>
            <a:r>
              <a:rPr b="0" i="0" lang="de-DE" sz="1800" u="none" cap="none" strike="noStrike">
                <a:solidFill>
                  <a:srgbClr val="324D1F"/>
                </a:solidFill>
                <a:latin typeface="Merriweather"/>
                <a:ea typeface="Merriweather"/>
                <a:cs typeface="Merriweather"/>
                <a:sym typeface="Merriweather"/>
              </a:rPr>
              <a:t>–  კონტეინერს უკავშირდება თერმოსის მილი, რომელშიც იწვის პლასტმასი; </a:t>
            </a:r>
            <a:endParaRPr/>
          </a:p>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დაკვირვება მიმდინარეობდა სამი ცვლადზე:</a:t>
            </a:r>
            <a:endParaRPr b="0" i="0" sz="18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1. ტემპერატურა</a:t>
            </a:r>
            <a:endParaRPr/>
          </a:p>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2. ტენიანობა</a:t>
            </a:r>
            <a:endParaRPr/>
          </a:p>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3. pH (</a:t>
            </a:r>
            <a:r>
              <a:rPr lang="de-DE" sz="1800">
                <a:solidFill>
                  <a:srgbClr val="324D1F"/>
                </a:solidFill>
                <a:latin typeface="Merriweather"/>
                <a:ea typeface="Merriweather"/>
                <a:cs typeface="Merriweather"/>
                <a:sym typeface="Merriweather"/>
              </a:rPr>
              <a:t>ფოთლების მიერ გამოყოფილი წყლის)</a:t>
            </a:r>
            <a:endParaRPr/>
          </a:p>
          <a:p>
            <a:pPr indent="0" lvl="0" marL="0" marR="0" rtl="0" algn="l">
              <a:lnSpc>
                <a:spcPct val="100000"/>
              </a:lnSpc>
              <a:spcBef>
                <a:spcPts val="0"/>
              </a:spcBef>
              <a:spcAft>
                <a:spcPts val="0"/>
              </a:spcAft>
              <a:buNone/>
            </a:pPr>
            <a:r>
              <a:t/>
            </a:r>
            <a:endParaRPr b="0" i="0" sz="1600" u="none" cap="none" strike="noStrike">
              <a:solidFill>
                <a:srgbClr val="324D1F"/>
              </a:solidFill>
              <a:latin typeface="Merriweather"/>
              <a:ea typeface="Merriweather"/>
              <a:cs typeface="Merriweather"/>
              <a:sym typeface="Merriweather"/>
            </a:endParaRPr>
          </a:p>
        </p:txBody>
      </p:sp>
      <p:pic>
        <p:nvPicPr>
          <p:cNvPr id="143" name="Google Shape;143;g2ba1d51fb66_0_0"/>
          <p:cNvPicPr preferRelativeResize="0"/>
          <p:nvPr/>
        </p:nvPicPr>
        <p:blipFill rotWithShape="1">
          <a:blip r:embed="rId5">
            <a:alphaModFix/>
          </a:blip>
          <a:srcRect b="16143" l="10" r="554" t="14842"/>
          <a:stretch/>
        </p:blipFill>
        <p:spPr>
          <a:xfrm>
            <a:off x="8491354" y="1074964"/>
            <a:ext cx="3235817" cy="1815524"/>
          </a:xfrm>
          <a:prstGeom prst="rect">
            <a:avLst/>
          </a:prstGeom>
          <a:noFill/>
          <a:ln>
            <a:noFill/>
          </a:ln>
        </p:spPr>
      </p:pic>
      <p:pic>
        <p:nvPicPr>
          <p:cNvPr id="144" name="Google Shape;144;g2ba1d51fb66_0_0"/>
          <p:cNvPicPr preferRelativeResize="0"/>
          <p:nvPr/>
        </p:nvPicPr>
        <p:blipFill rotWithShape="1">
          <a:blip r:embed="rId6">
            <a:alphaModFix/>
          </a:blip>
          <a:srcRect b="0" l="0" r="0" t="0"/>
          <a:stretch/>
        </p:blipFill>
        <p:spPr>
          <a:xfrm>
            <a:off x="9200091" y="3375613"/>
            <a:ext cx="2806775" cy="2105081"/>
          </a:xfrm>
          <a:prstGeom prst="rect">
            <a:avLst/>
          </a:prstGeom>
          <a:noFill/>
          <a:ln>
            <a:noFill/>
          </a:ln>
        </p:spPr>
      </p:pic>
      <p:sp>
        <p:nvSpPr>
          <p:cNvPr id="145" name="Google Shape;145;g2ba1d51fb66_0_0"/>
          <p:cNvSpPr/>
          <p:nvPr/>
        </p:nvSpPr>
        <p:spPr>
          <a:xfrm>
            <a:off x="390723" y="734100"/>
            <a:ext cx="4543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400" u="none" cap="none" strike="noStrike">
                <a:solidFill>
                  <a:srgbClr val="324D1F"/>
                </a:solidFill>
                <a:latin typeface="Merriweather"/>
                <a:ea typeface="Merriweather"/>
                <a:cs typeface="Merriweather"/>
                <a:sym typeface="Merriweather"/>
              </a:rPr>
              <a:t>პლასტმასი VS მცენარე</a:t>
            </a:r>
            <a:endParaRPr b="0" i="0" sz="2400" u="none" cap="none" strike="noStrike">
              <a:solidFill>
                <a:srgbClr val="324D1F"/>
              </a:solidFill>
              <a:latin typeface="Arial"/>
              <a:ea typeface="Arial"/>
              <a:cs typeface="Arial"/>
              <a:sym typeface="Arial"/>
            </a:endParaRPr>
          </a:p>
        </p:txBody>
      </p:sp>
      <p:sp>
        <p:nvSpPr>
          <p:cNvPr id="146" name="Google Shape;146;g2ba1d51fb66_0_0"/>
          <p:cNvSpPr/>
          <p:nvPr/>
        </p:nvSpPr>
        <p:spPr>
          <a:xfrm>
            <a:off x="208776" y="4283554"/>
            <a:ext cx="8991315" cy="147732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de-DE" sz="1800" u="none" cap="none" strike="noStrike">
                <a:solidFill>
                  <a:srgbClr val="324D1F"/>
                </a:solidFill>
                <a:latin typeface="Arial"/>
                <a:ea typeface="Arial"/>
                <a:cs typeface="Arial"/>
                <a:sym typeface="Arial"/>
              </a:rPr>
              <a:t>საცდელ მოდელში პლასტმასის გამონაბოლქვებმა ტემპერატურის ზრდა და ტენიანობის შემცირება გამოიწვია.</a:t>
            </a:r>
            <a:endParaRPr/>
          </a:p>
          <a:p>
            <a:pPr indent="0" lvl="0" marL="0" marR="0" rtl="0" algn="just">
              <a:lnSpc>
                <a:spcPct val="100000"/>
              </a:lnSpc>
              <a:spcBef>
                <a:spcPts val="0"/>
              </a:spcBef>
              <a:spcAft>
                <a:spcPts val="0"/>
              </a:spcAft>
              <a:buNone/>
            </a:pPr>
            <a:r>
              <a:rPr b="0" i="0" lang="de-DE" sz="1800" u="none" cap="none" strike="noStrike">
                <a:solidFill>
                  <a:srgbClr val="324D1F"/>
                </a:solidFill>
                <a:latin typeface="Arial"/>
                <a:ea typeface="Arial"/>
                <a:cs typeface="Arial"/>
                <a:sym typeface="Arial"/>
              </a:rPr>
              <a:t>საცდელმა მცენარემ აჩვენა გარკვეული უნარი -მავნე აირების შთანთქმისა და ტემპერატურის დროთა განმავლობაში რეგულირების. მცენარეებს შეუძლიათ  დაბინძურებული გარემოს სტაბილიზირება. </a:t>
            </a:r>
            <a:endParaRPr b="0" i="0" sz="1800" u="none" cap="none" strike="noStrike">
              <a:solidFill>
                <a:srgbClr val="324D1F"/>
              </a:solidFill>
              <a:latin typeface="Arial"/>
              <a:ea typeface="Arial"/>
              <a:cs typeface="Arial"/>
              <a:sym typeface="Arial"/>
            </a:endParaRPr>
          </a:p>
        </p:txBody>
      </p:sp>
      <p:pic>
        <p:nvPicPr>
          <p:cNvPr id="147" name="Google Shape;147;g2ba1d51fb66_0_0"/>
          <p:cNvPicPr preferRelativeResize="0"/>
          <p:nvPr/>
        </p:nvPicPr>
        <p:blipFill>
          <a:blip r:embed="rId7">
            <a:alphaModFix/>
          </a:blip>
          <a:stretch>
            <a:fillRect/>
          </a:stretch>
        </p:blipFill>
        <p:spPr>
          <a:xfrm>
            <a:off x="2916150" y="5983424"/>
            <a:ext cx="1391275" cy="664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g2ba1d51fb66_0_22"/>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53" name="Google Shape;153;g2ba1d51fb66_0_22"/>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54" name="Google Shape;154;g2ba1d51fb66_0_22"/>
          <p:cNvSpPr/>
          <p:nvPr/>
        </p:nvSpPr>
        <p:spPr>
          <a:xfrm>
            <a:off x="319915" y="1192343"/>
            <a:ext cx="7445859" cy="20313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პლასტმასის ნარჩენების წვის შედეგად გამოყოფილი მავნე აირები იწვევს ტემპერატურის ზრდას, ტენიანობის შემცირებას და გარემოს მჟავიანობის მატებას. მცენარეებს შეუძლიათ შეამცირონ ზოგიერთი უარყოფითი ეფექტი მავნე ნივთიერებების შთანთქმითა და ტემპერატურის რეგულირებაში მონაწილეობით, რაც ნათლად აჩვენებს მათ მნიშვნელოვან როლს გარემოს ბალანსის შენარჩუნებაში.</a:t>
            </a:r>
            <a:endParaRPr/>
          </a:p>
          <a:p>
            <a:pPr indent="0" lvl="0" marL="0" marR="0" rtl="0" algn="l">
              <a:lnSpc>
                <a:spcPct val="100000"/>
              </a:lnSpc>
              <a:spcBef>
                <a:spcPts val="0"/>
              </a:spcBef>
              <a:spcAft>
                <a:spcPts val="0"/>
              </a:spcAft>
              <a:buNone/>
            </a:pPr>
            <a:r>
              <a:t/>
            </a:r>
            <a:endParaRPr b="0" i="0" sz="1800" u="none" cap="none" strike="noStrike">
              <a:solidFill>
                <a:srgbClr val="324D1F"/>
              </a:solidFill>
              <a:latin typeface="Merriweather"/>
              <a:ea typeface="Merriweather"/>
              <a:cs typeface="Merriweather"/>
              <a:sym typeface="Merriweather"/>
            </a:endParaRPr>
          </a:p>
        </p:txBody>
      </p:sp>
      <p:pic>
        <p:nvPicPr>
          <p:cNvPr id="155" name="Google Shape;155;g2ba1d51fb66_0_22"/>
          <p:cNvPicPr preferRelativeResize="0"/>
          <p:nvPr/>
        </p:nvPicPr>
        <p:blipFill rotWithShape="1">
          <a:blip r:embed="rId5">
            <a:alphaModFix/>
          </a:blip>
          <a:srcRect b="0" l="0" r="0" t="0"/>
          <a:stretch/>
        </p:blipFill>
        <p:spPr>
          <a:xfrm>
            <a:off x="8163339" y="941241"/>
            <a:ext cx="3159653" cy="2444673"/>
          </a:xfrm>
          <a:prstGeom prst="rect">
            <a:avLst/>
          </a:prstGeom>
          <a:noFill/>
          <a:ln>
            <a:noFill/>
          </a:ln>
        </p:spPr>
      </p:pic>
      <p:pic>
        <p:nvPicPr>
          <p:cNvPr id="156" name="Google Shape;156;g2ba1d51fb66_0_22"/>
          <p:cNvPicPr preferRelativeResize="0"/>
          <p:nvPr/>
        </p:nvPicPr>
        <p:blipFill rotWithShape="1">
          <a:blip r:embed="rId6">
            <a:alphaModFix/>
          </a:blip>
          <a:srcRect b="0" l="0" r="0" t="0"/>
          <a:stretch/>
        </p:blipFill>
        <p:spPr>
          <a:xfrm>
            <a:off x="805069" y="3274646"/>
            <a:ext cx="3242967" cy="2512338"/>
          </a:xfrm>
          <a:prstGeom prst="rect">
            <a:avLst/>
          </a:prstGeom>
          <a:noFill/>
          <a:ln>
            <a:noFill/>
          </a:ln>
        </p:spPr>
      </p:pic>
      <p:sp>
        <p:nvSpPr>
          <p:cNvPr id="157" name="Google Shape;157;g2ba1d51fb66_0_22"/>
          <p:cNvSpPr/>
          <p:nvPr/>
        </p:nvSpPr>
        <p:spPr>
          <a:xfrm>
            <a:off x="4398017" y="3433415"/>
            <a:ext cx="7091618" cy="286232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მოსწავლეებმა კვლევის შედეგები საზოგადოებას სხვადასხვა ფორმით გააცნეს- გამოკითხვების ჩატარებით, ბუკლეტების და დიაგრამების შექმნით, რათა გაეზარდათ ცნობიერება ნარჩენების მართვისა და გარემოს დაცვის შესახებ.</a:t>
            </a:r>
            <a:endParaRPr/>
          </a:p>
          <a:p>
            <a:pPr indent="0" lvl="0" marL="0" marR="0" rtl="0" algn="just">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ისინი შეთანხმნენ სამომავალო გარემოსდაცვით ნაბიჯებზე, როგორიცაა ნარჩენების შეგროვება, ეკო-გაკვეთილების ჩატარება და ნარჩენების გადამამუშავებელ კომპანიებთან თანამშრომლობა, რადგან სჯერათ, რომ პატრა ნაბიჯებით მნიშვნელოვან გარემოსდაცვით ცვლილებამდე მივლენ.</a:t>
            </a:r>
            <a:endParaRPr b="0" i="0" sz="18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t/>
            </a:r>
            <a:endParaRPr b="0" i="0" sz="1800" u="none" cap="none" strike="noStrike">
              <a:solidFill>
                <a:srgbClr val="324D1F"/>
              </a:solidFill>
              <a:latin typeface="Merriweather"/>
              <a:ea typeface="Merriweather"/>
              <a:cs typeface="Merriweather"/>
              <a:sym typeface="Merriweather"/>
            </a:endParaRPr>
          </a:p>
        </p:txBody>
      </p:sp>
      <p:sp>
        <p:nvSpPr>
          <p:cNvPr id="158" name="Google Shape;158;g2ba1d51fb66_0_22"/>
          <p:cNvSpPr/>
          <p:nvPr/>
        </p:nvSpPr>
        <p:spPr>
          <a:xfrm>
            <a:off x="672806" y="741175"/>
            <a:ext cx="5237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000" u="none" cap="none" strike="noStrike">
                <a:solidFill>
                  <a:srgbClr val="324D1F"/>
                </a:solidFill>
                <a:latin typeface="Merriweather"/>
                <a:ea typeface="Merriweather"/>
                <a:cs typeface="Merriweather"/>
                <a:sym typeface="Merriweather"/>
              </a:rPr>
              <a:t>პლასტმასი VS მცენარე</a:t>
            </a:r>
            <a:endParaRPr b="0" i="0" sz="2000" u="none" cap="none" strike="noStrike">
              <a:solidFill>
                <a:srgbClr val="324D1F"/>
              </a:solidFill>
              <a:latin typeface="Arial"/>
              <a:ea typeface="Arial"/>
              <a:cs typeface="Arial"/>
              <a:sym typeface="Arial"/>
            </a:endParaRPr>
          </a:p>
        </p:txBody>
      </p:sp>
      <p:pic>
        <p:nvPicPr>
          <p:cNvPr id="159" name="Google Shape;159;g2ba1d51fb66_0_22"/>
          <p:cNvPicPr preferRelativeResize="0"/>
          <p:nvPr/>
        </p:nvPicPr>
        <p:blipFill>
          <a:blip r:embed="rId7">
            <a:alphaModFix/>
          </a:blip>
          <a:stretch>
            <a:fillRect/>
          </a:stretch>
        </p:blipFill>
        <p:spPr>
          <a:xfrm>
            <a:off x="2916150" y="5983424"/>
            <a:ext cx="1391275" cy="664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g2ba1fe6156d_1_1"/>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65" name="Google Shape;165;g2ba1fe6156d_1_1"/>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66" name="Google Shape;166;g2ba1fe6156d_1_1"/>
          <p:cNvSpPr/>
          <p:nvPr/>
        </p:nvSpPr>
        <p:spPr>
          <a:xfrm>
            <a:off x="840577" y="789125"/>
            <a:ext cx="992681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400" u="none" cap="none" strike="noStrike">
                <a:solidFill>
                  <a:srgbClr val="324D1F"/>
                </a:solidFill>
                <a:latin typeface="Merriweather"/>
                <a:ea typeface="Merriweather"/>
                <a:cs typeface="Merriweather"/>
                <a:sym typeface="Merriweather"/>
              </a:rPr>
              <a:t> მომავლის სკოლა</a:t>
            </a:r>
            <a:endParaRPr b="1" i="0" sz="24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1" i="0" lang="de-DE" sz="2400" u="none" cap="none" strike="noStrike">
                <a:solidFill>
                  <a:srgbClr val="324D1F"/>
                </a:solidFill>
                <a:latin typeface="Merriweather"/>
                <a:ea typeface="Merriweather"/>
                <a:cs typeface="Merriweather"/>
                <a:sym typeface="Merriweather"/>
              </a:rPr>
              <a:t>        </a:t>
            </a:r>
            <a:r>
              <a:rPr b="0" i="0" lang="de-DE" sz="2000" u="none" cap="none" strike="noStrike">
                <a:solidFill>
                  <a:srgbClr val="324D1F"/>
                </a:solidFill>
                <a:latin typeface="Merriweather"/>
                <a:ea typeface="Merriweather"/>
                <a:cs typeface="Merriweather"/>
                <a:sym typeface="Merriweather"/>
              </a:rPr>
              <a:t>პროექტის ავტორი- ნინო აბესაძე</a:t>
            </a:r>
            <a:endParaRPr b="0" i="0" sz="2000" u="none" cap="none" strike="noStrike">
              <a:solidFill>
                <a:srgbClr val="324D1F"/>
              </a:solidFill>
              <a:latin typeface="Merriweather"/>
              <a:ea typeface="Merriweather"/>
              <a:cs typeface="Merriweather"/>
              <a:sym typeface="Merriweather"/>
            </a:endParaRPr>
          </a:p>
        </p:txBody>
      </p:sp>
      <p:pic>
        <p:nvPicPr>
          <p:cNvPr id="167" name="Google Shape;167;g2ba1fe6156d_1_1"/>
          <p:cNvPicPr preferRelativeResize="0"/>
          <p:nvPr/>
        </p:nvPicPr>
        <p:blipFill rotWithShape="1">
          <a:blip r:embed="rId5">
            <a:alphaModFix/>
          </a:blip>
          <a:srcRect b="0" l="0" r="0" t="0"/>
          <a:stretch/>
        </p:blipFill>
        <p:spPr>
          <a:xfrm>
            <a:off x="7845287" y="789125"/>
            <a:ext cx="1391946" cy="1391946"/>
          </a:xfrm>
          <a:prstGeom prst="rect">
            <a:avLst/>
          </a:prstGeom>
          <a:noFill/>
          <a:ln>
            <a:noFill/>
          </a:ln>
        </p:spPr>
      </p:pic>
      <p:sp>
        <p:nvSpPr>
          <p:cNvPr descr="SDG 11 report – How can universities contribute to sustainable cities and  communities? – SET4HEI" id="168" name="Google Shape;168;g2ba1fe6156d_1_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69" name="Google Shape;169;g2ba1fe6156d_1_1"/>
          <p:cNvPicPr preferRelativeResize="0"/>
          <p:nvPr/>
        </p:nvPicPr>
        <p:blipFill rotWithShape="1">
          <a:blip r:embed="rId6">
            <a:alphaModFix/>
          </a:blip>
          <a:srcRect b="0" l="0" r="0" t="0"/>
          <a:stretch/>
        </p:blipFill>
        <p:spPr>
          <a:xfrm>
            <a:off x="9726626" y="789124"/>
            <a:ext cx="1391947" cy="1391947"/>
          </a:xfrm>
          <a:prstGeom prst="rect">
            <a:avLst/>
          </a:prstGeom>
          <a:noFill/>
          <a:ln>
            <a:noFill/>
          </a:ln>
        </p:spPr>
      </p:pic>
      <p:sp>
        <p:nvSpPr>
          <p:cNvPr id="170" name="Google Shape;170;g2ba1fe6156d_1_1"/>
          <p:cNvSpPr/>
          <p:nvPr/>
        </p:nvSpPr>
        <p:spPr>
          <a:xfrm>
            <a:off x="688177" y="2228542"/>
            <a:ext cx="11122024" cy="36933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პროექტი ორიენტირებულია მდგრადი განვითარების შემდეგ მიზნებზე:</a:t>
            </a:r>
            <a:endParaRPr/>
          </a:p>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7-ხელმისაწვდომი და მდგრადი ენერგია </a:t>
            </a:r>
            <a:endParaRPr b="0" i="0" sz="18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11-მდგრადი ქალაქები და დასახლებები</a:t>
            </a:r>
            <a:endParaRPr b="0" i="0" sz="18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 </a:t>
            </a:r>
            <a:endParaRPr sz="1800">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t/>
            </a:r>
            <a:endParaRPr sz="1800">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0" lang="de-DE" sz="1800" u="none" cap="none" strike="noStrike">
                <a:solidFill>
                  <a:srgbClr val="324D1F"/>
                </a:solidFill>
                <a:latin typeface="Merriweather"/>
                <a:ea typeface="Merriweather"/>
                <a:cs typeface="Merriweather"/>
                <a:sym typeface="Merriweather"/>
              </a:rPr>
              <a:t>მოსწავლეებმა გამოიკვლიეს:</a:t>
            </a:r>
            <a:endParaRPr/>
          </a:p>
          <a:p>
            <a:pPr indent="0" lvl="0" marL="0" marR="0" rtl="0" algn="l">
              <a:lnSpc>
                <a:spcPct val="100000"/>
              </a:lnSpc>
              <a:spcBef>
                <a:spcPts val="0"/>
              </a:spcBef>
              <a:spcAft>
                <a:spcPts val="0"/>
              </a:spcAft>
              <a:buNone/>
            </a:pPr>
            <a:r>
              <a:t/>
            </a:r>
            <a:endParaRPr b="0" i="0" sz="1800" u="none" cap="none" strike="noStrike">
              <a:solidFill>
                <a:srgbClr val="324D1F"/>
              </a:solidFill>
              <a:latin typeface="Merriweather"/>
              <a:ea typeface="Merriweather"/>
              <a:cs typeface="Merriweather"/>
              <a:sym typeface="Merriweather"/>
            </a:endParaRPr>
          </a:p>
          <a:p>
            <a:pPr indent="-342900" lvl="0" marL="34290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324D1F"/>
                </a:solidFill>
                <a:latin typeface="Merriweather"/>
                <a:ea typeface="Merriweather"/>
                <a:cs typeface="Merriweather"/>
                <a:sym typeface="Merriweather"/>
              </a:rPr>
              <a:t>მწვანე სახურავის უპირატესობა</a:t>
            </a:r>
            <a:endParaRPr/>
          </a:p>
          <a:p>
            <a:pPr indent="-342900" lvl="0" marL="34290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324D1F"/>
                </a:solidFill>
                <a:latin typeface="Merriweather"/>
                <a:ea typeface="Merriweather"/>
                <a:cs typeface="Merriweather"/>
                <a:sym typeface="Merriweather"/>
              </a:rPr>
              <a:t>როგორ გახადონ სკოლა ენერგოეფექტური</a:t>
            </a:r>
            <a:endParaRPr b="0" i="0" sz="1800" u="none" cap="none" strike="noStrike">
              <a:solidFill>
                <a:srgbClr val="324D1F"/>
              </a:solidFill>
              <a:latin typeface="Merriweather"/>
              <a:ea typeface="Merriweather"/>
              <a:cs typeface="Merriweather"/>
              <a:sym typeface="Merriweather"/>
            </a:endParaRPr>
          </a:p>
          <a:p>
            <a:pPr indent="-342900" lvl="0" marL="34290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324D1F"/>
                </a:solidFill>
                <a:latin typeface="Merriweather"/>
                <a:ea typeface="Merriweather"/>
                <a:cs typeface="Merriweather"/>
                <a:sym typeface="Merriweather"/>
              </a:rPr>
              <a:t>პროექტი რეალურ პირობებში განხორციელება</a:t>
            </a:r>
            <a:endParaRPr/>
          </a:p>
          <a:p>
            <a:pPr indent="-342900" lvl="0" marL="34290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324D1F"/>
                </a:solidFill>
                <a:latin typeface="Merriweather"/>
                <a:ea typeface="Merriweather"/>
                <a:cs typeface="Merriweather"/>
                <a:sym typeface="Merriweather"/>
              </a:rPr>
              <a:t>სკოლის გარშემო არსებული პრობლემების მოგვარება</a:t>
            </a:r>
            <a:endParaRPr b="0" i="0" sz="18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t/>
            </a:r>
            <a:endParaRPr b="0" i="0" sz="1800" u="none" cap="none" strike="noStrike">
              <a:solidFill>
                <a:srgbClr val="324D1F"/>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t/>
            </a:r>
            <a:endParaRPr b="0" i="0" sz="1800" u="none" cap="none" strike="noStrike">
              <a:solidFill>
                <a:srgbClr val="324D1F"/>
              </a:solidFill>
              <a:latin typeface="Merriweather"/>
              <a:ea typeface="Merriweather"/>
              <a:cs typeface="Merriweather"/>
              <a:sym typeface="Merriweather"/>
            </a:endParaRPr>
          </a:p>
        </p:txBody>
      </p:sp>
      <p:pic>
        <p:nvPicPr>
          <p:cNvPr id="171" name="Google Shape;171;g2ba1fe6156d_1_1"/>
          <p:cNvPicPr preferRelativeResize="0"/>
          <p:nvPr/>
        </p:nvPicPr>
        <p:blipFill>
          <a:blip r:embed="rId7">
            <a:alphaModFix/>
          </a:blip>
          <a:stretch>
            <a:fillRect/>
          </a:stretch>
        </p:blipFill>
        <p:spPr>
          <a:xfrm>
            <a:off x="2916150" y="5983424"/>
            <a:ext cx="1391275" cy="664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2023-11-09T10:04:11Z</dcterms:created>
  <dc:creator>reviewer</dc:creator>
</cp:coreProperties>
</file>