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Quattrocento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gN4bVRKC2gF+JQdO7Wmwzh+Hy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6F5EA1-7320-4E8B-885D-6C6F76BE7D61}">
  <a:tblStyle styleId="{E66F5EA1-7320-4E8B-885D-6C6F76BE7D6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QuattrocentoSans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attrocentoSans-italic.fntdata"/><Relationship Id="rId25" Type="http://schemas.openxmlformats.org/officeDocument/2006/relationships/font" Target="fonts/QuattrocentoSans-bold.fntdata"/><Relationship Id="rId28" Type="http://customschemas.google.com/relationships/presentationmetadata" Target="metadata"/><Relationship Id="rId27" Type="http://schemas.openxmlformats.org/officeDocument/2006/relationships/font" Target="fonts/Quattrocen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This session relies heavily on the activity of the participants - they should think about why a local perspective is relevant when considering ESD aspects and look for examples themselves.</a:t>
            </a:r>
            <a:endParaRPr/>
          </a:p>
        </p:txBody>
      </p:sp>
      <p:sp>
        <p:nvSpPr>
          <p:cNvPr id="87" name="Google Shape;8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Here, databases such as Google Scholar or ERIC (eric.ed.gov) can be used.</a:t>
            </a:r>
            <a:endParaRPr/>
          </a:p>
        </p:txBody>
      </p:sp>
      <p:sp>
        <p:nvSpPr>
          <p:cNvPr id="191" name="Google Shape;191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Here, a short brainstorming session can be conducted.</a:t>
            </a:r>
            <a:endParaRPr/>
          </a:p>
        </p:txBody>
      </p:sp>
      <p:sp>
        <p:nvSpPr>
          <p:cNvPr id="93" name="Google Shape;9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You can exchange the headlines if you with to show more locally relevant issues.</a:t>
            </a:r>
            <a:endParaRPr/>
          </a:p>
        </p:txBody>
      </p:sp>
      <p:sp>
        <p:nvSpPr>
          <p:cNvPr id="100" name="Google Shape;10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The papers can be found in the supplementary materials folder.</a:t>
            </a:r>
            <a:endParaRPr/>
          </a:p>
        </p:txBody>
      </p:sp>
      <p:sp>
        <p:nvSpPr>
          <p:cNvPr id="121" name="Google Shape;12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We inserted three exemplary cases, the respective papers can be found in the supplementary materials. You can decide to put in other examples, maybe from your region.</a:t>
            </a:r>
            <a:endParaRPr/>
          </a:p>
        </p:txBody>
      </p:sp>
      <p:sp>
        <p:nvSpPr>
          <p:cNvPr id="141" name="Google Shape;14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ctrTitle"/>
          </p:nvPr>
        </p:nvSpPr>
        <p:spPr>
          <a:xfrm>
            <a:off x="869430" y="3415858"/>
            <a:ext cx="1094281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ct val="100000"/>
              <a:buFont typeface="Calibri"/>
              <a:buNone/>
            </a:pPr>
            <a:br>
              <a:rPr b="1" lang="de-DE" sz="3600">
                <a:solidFill>
                  <a:srgbClr val="025952"/>
                </a:solidFill>
              </a:rPr>
            </a:br>
            <a:r>
              <a:rPr b="1" lang="de-DE" sz="4855">
                <a:solidFill>
                  <a:srgbClr val="025952"/>
                </a:solidFill>
              </a:rPr>
              <a:t>განათლება </a:t>
            </a:r>
            <a:r>
              <a:rPr b="1" lang="de-DE" sz="4855">
                <a:solidFill>
                  <a:srgbClr val="025952"/>
                </a:solidFill>
              </a:rPr>
              <a:t>მდგრადი განვითარებისთვის (ESD) საუკეთესო პრაქტიკა საერთაშორისო პერსპექტივიდან</a:t>
            </a:r>
            <a:br>
              <a:rPr lang="de-DE" sz="5300">
                <a:solidFill>
                  <a:srgbClr val="025952"/>
                </a:solidFill>
              </a:rPr>
            </a:br>
            <a:br>
              <a:rPr b="1" lang="de-DE" sz="5300">
                <a:solidFill>
                  <a:srgbClr val="025952"/>
                </a:solidFill>
              </a:rPr>
            </a:br>
            <a:endParaRPr b="1" sz="5300">
              <a:solidFill>
                <a:srgbClr val="02595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de-DE"/>
              <a:t>ქეისი I</a:t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618744" y="1591055"/>
            <a:ext cx="10811256" cy="4343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ტაილანდში საშუალო სკოლის მწვანე ქიმიის სასწავლო გეგმის ერთობლივი შემუშავება. მწვანე ქიმიის განათლების მსოფლიო ტენდენციები. </a:t>
            </a:r>
            <a:r>
              <a:rPr i="1" lang="de-DE" sz="2000"/>
              <a:t>ქიმიის სამეფო საზოგადოება.</a:t>
            </a:r>
            <a:r>
              <a:rPr lang="de-DE" sz="2000"/>
              <a:t> (</a:t>
            </a:r>
            <a:r>
              <a:rPr lang="de-DE" sz="2000"/>
              <a:t>Doxsee, K. M., 2015, pp. 61-75)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de-DE" sz="1800"/>
              <a:t>ავტორმა დანერგა უსაფრთხო და ეკონომიკურად ეფექტიანი მწვანე ქიმიის ექსპერიმენტები ტაილანდის პარტნიორ ინსტიტუტებში და თონბურში დააარსა „მწვანე ლაბორატორია“.</a:t>
            </a:r>
            <a:endParaRPr sz="3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/>
              <a:t>ექსპერიმენტები წინასწარ შემოწმდა აშშ-ის ინსტიტუტებში.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/>
              <a:t>Doxsee (დოქსსი)  </a:t>
            </a:r>
            <a:r>
              <a:rPr lang="de-DE" sz="1600"/>
              <a:t>ათასობით სტუდენტთან იყენებდა დისტანციური სწავლების ტექნიკას (კამერის სტრიმინგი) პანდემიამდე 10 წლით ადრე 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/>
              <a:t>მას კულტურული/ენობრივი დაბრკოლებები შეექმნა (მაგალითად, სიტყვა „მწვანეს“ ტაილანდურ ენაში იგივე დადებითი მნიშვნელობა არ აქვს). </a:t>
            </a:r>
            <a:endParaRPr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/>
              <a:t>ეს შემთხვევა კარგი მაგალითია იმისთვის რომ აჩვენო, როგორი რთულია სხვა ქვეყანაში ერთიერთში დანერგო  წარმატებული სწავლების სტრატეგია.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10163331" y="5501391"/>
            <a:ext cx="15289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Doxsee, 2015, p. 65</a:t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235502" y="5977926"/>
            <a:ext cx="79491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შესაბამისი მწვანე პრინციპები აღებულია ანასტასისა და უორნერისგან.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ექსპერიმენტის შემუშავების შენიშვნები: 1, ახალი ექსპერიმენტი; 2, მოდიფიკაცია მწვანე პრინციპების უკეთ ილუსტრირებისთვის; 3, მწვანე კონტექსტის დამატება.</a:t>
            </a:r>
            <a:r>
              <a:rPr lang="de-DE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02" y="618131"/>
            <a:ext cx="9373193" cy="5313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de-DE"/>
              <a:t>ქეისი II</a:t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618744" y="1591055"/>
            <a:ext cx="10811256" cy="4343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პრაქტიკის კვლევაში ჩართული </a:t>
            </a:r>
            <a:r>
              <a:rPr lang="de-DE" sz="2000"/>
              <a:t>მასწავლებლის გზა, მწვანე ქიმიის საშუალო სკოლის ქიმიის სასწავლო გეგმაში ინტეგრირებისას. (</a:t>
            </a:r>
            <a:r>
              <a:rPr lang="de-DE" sz="2000"/>
              <a:t>Linkwitz, M., &amp; Eilks, I., 2022, Sustainability, </a:t>
            </a:r>
            <a:r>
              <a:rPr lang="de-DE" sz="2000"/>
              <a:t>14(17), 1062).</a:t>
            </a:r>
            <a:endParaRPr sz="2000"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პრაქტიკის კვლევის პროექტში </a:t>
            </a:r>
            <a:r>
              <a:rPr lang="de-DE" sz="2000"/>
              <a:t>(ქიმიის განათლების კვლევის ჯგუფის მხარდაჭერით), მასწავლებელმა პირველი წლის საშუალო საფეხურის ქიმიის კურსი მწვანე ქიმიის პრინციპებზე დაფუძნებით შეცვალა.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კურსის დიზაინი შეიცვალა ოთხი სასწავლო წლის განმავლობაში.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ძირითადი თემა: „შაქრის ჭარხლიდან ბიოპლასტმასამდე“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მოსწავლეებმა კურსი დადებითად შეაფასეს.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პროექტმა აჩვენა, რომ შესაძლებელი იყო გერმანიის სკოლის ქიმიის სასწავლო გეგმის (რომელიც საკმაოდ ღიაა) მოთხოვნების შესრულება და ამავდროულად </a:t>
            </a:r>
            <a:r>
              <a:rPr b="1" lang="de-DE" sz="2000"/>
              <a:t>მწვანე ქიმიის (GC)</a:t>
            </a:r>
            <a:r>
              <a:rPr lang="de-DE" sz="2000"/>
              <a:t> პრინციპების ინტეგრირება.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/>
        </p:nvSpPr>
        <p:spPr>
          <a:xfrm>
            <a:off x="10163330" y="5501391"/>
            <a:ext cx="20286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Linkwitz &amp; Eilks, 2022, p. 7</a:t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383" y="850663"/>
            <a:ext cx="10136712" cy="529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de-DE"/>
              <a:t>ქეისი III</a:t>
            </a:r>
            <a:endParaRPr b="1"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618750" y="1591050"/>
            <a:ext cx="10811400" cy="46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de-DE" sz="2000"/>
              <a:t>სამხრეთ აფრიკის ეკო-სკოლებში</a:t>
            </a:r>
            <a:r>
              <a:rPr lang="de-DE" sz="2000"/>
              <a:t> განათლება მდგრადი განვითარებისთვის პრაქტიკის მიმოხილვა. </a:t>
            </a:r>
            <a:r>
              <a:rPr lang="de-DE" sz="2000"/>
              <a:t>Dzerefos, C. (2020).</a:t>
            </a:r>
            <a:r>
              <a:rPr b="1" lang="de-DE" sz="2000"/>
              <a:t> </a:t>
            </a:r>
            <a:r>
              <a:rPr lang="de-DE" sz="2000"/>
              <a:t>Environmental Education Research, </a:t>
            </a:r>
            <a:r>
              <a:rPr lang="de-DE" sz="2000"/>
              <a:t>26(11), 1621-1635.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sz="2000"/>
              <a:t>აღწერილი ეკო-სკოლების პროგრამა სამხრეთ აფრიკაში ყველაზე ხანგრძლივი განათლების მდგრადი განვითარებისთვის (ESD) ინიციატივაა აფრიკაში.</a:t>
            </a:r>
            <a:endParaRPr sz="20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sz="2000"/>
              <a:t>სამხრეთ აფრიკაში, ეკო-სკოლები საკუთარ თავს აღწერენ, როგორც ცვლილებებზე ორიენტირებული სკოლები (p. 1624).</a:t>
            </a:r>
            <a:endParaRPr sz="20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31775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de-DE" sz="2000"/>
              <a:t>ეკო-სკოლებში პროგრამა იწყება საკლასო ოთახში და გადაინაცვლებს საზოგადოებაში, რათა მომავალი თაობა ჩაერთოს მოქმედებაზე დაფუძნებულ სწავლებაში ადგილობრივი, ESD-სთან დაკავშირებული საკითხების გადაჭრის გზით.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sz="1400"/>
              <a:t>მაგალითად, სამხრეთ აფრიკაში წყლისა და სანიტარიის დეპარტამენტმა მხარი დაუჭირა ეკო-სკოლების პროგრამას, რათა გვალვის დროს თემის მდგრადობა გაეძლიერებინათ.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sz="2000"/>
              <a:t>კვლევა განიხილავს იმ კრიტერიუმებს/ინდიკატორებს, რომელთა გამოყენებაც შესაძლებელია მსგავსი ინიციატივის წარმატების შესაფასებლად (იხილეთ შემდეგი სლაიდი).</a:t>
            </a:r>
            <a:endParaRPr sz="2000"/>
          </a:p>
          <a:p>
            <a:pPr indent="-111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/>
        </p:nvSpPr>
        <p:spPr>
          <a:xfrm>
            <a:off x="9597150" y="5501400"/>
            <a:ext cx="25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Dzeferos, 2020, p. 1630 </a:t>
            </a: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813" y="1680814"/>
            <a:ext cx="4983830" cy="461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 rotWithShape="1">
          <a:blip r:embed="rId4">
            <a:alphaModFix/>
          </a:blip>
          <a:srcRect b="70595" l="16465" r="53688" t="624"/>
          <a:stretch/>
        </p:blipFill>
        <p:spPr>
          <a:xfrm>
            <a:off x="3808193" y="610193"/>
            <a:ext cx="1348424" cy="107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3004" y="659896"/>
            <a:ext cx="3633531" cy="27800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9"/>
          <p:cNvGraphicFramePr/>
          <p:nvPr/>
        </p:nvGraphicFramePr>
        <p:xfrm>
          <a:off x="239842" y="62934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{E66F5EA1-7320-4E8B-885D-6C6F76BE7D61}</a:tableStyleId>
              </a:tblPr>
              <a:tblGrid>
                <a:gridCol w="8214600"/>
              </a:tblGrid>
              <a:tr h="92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cap="none" strike="noStrike"/>
                        <a:t>სურათი 1. 44 ეკო-სკოლაში მდგრადი განვითარების განათლების პრაქტიკისთვის განსაზღვრული კრიტერიუმებისა და ინდიკატორების ვიზუალიზაცია</a:t>
                      </a:r>
                      <a:endParaRPr sz="1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ctrTitle"/>
          </p:nvPr>
        </p:nvSpPr>
        <p:spPr>
          <a:xfrm>
            <a:off x="299803" y="3057191"/>
            <a:ext cx="852940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დავალება: ლიტერატურული ბაზების გამოყენებით, მოიძიეთ და წარმოადგინეთ ერთი მიმდინარე შემთხვევა (ქეისი) თქვენი (ან უფრო ფართო) რეგიონიდან.</a:t>
            </a:r>
            <a:endParaRPr b="1" sz="4000">
              <a:solidFill>
                <a:srgbClr val="025952"/>
              </a:solidFill>
            </a:endParaRPr>
          </a:p>
        </p:txBody>
      </p:sp>
      <p:pic>
        <p:nvPicPr>
          <p:cNvPr descr="Gruppenbrainstorming Silhouette" id="194" name="Google Shape;1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8304" y="2627376"/>
            <a:ext cx="1978152" cy="197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ctrTitle"/>
          </p:nvPr>
        </p:nvSpPr>
        <p:spPr>
          <a:xfrm>
            <a:off x="1140278" y="1433576"/>
            <a:ext cx="738802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წარადგინეთ თქვენი ქეისი !</a:t>
            </a:r>
            <a:endParaRPr b="1" sz="4000">
              <a:solidFill>
                <a:srgbClr val="025952"/>
              </a:solidFill>
            </a:endParaRPr>
          </a:p>
        </p:txBody>
      </p:sp>
      <p:pic>
        <p:nvPicPr>
          <p:cNvPr descr="Gruppenbrainstorming Silhouette" id="200" name="Google Shape;20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8304" y="2627376"/>
            <a:ext cx="1978152" cy="197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ctrTitle"/>
          </p:nvPr>
        </p:nvSpPr>
        <p:spPr>
          <a:xfrm>
            <a:off x="1185249" y="2217928"/>
            <a:ext cx="660762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დისკუსია: რა შეგვიძლია ვისწავლოთ საერთაშორისო „საუკეთესო პრაქტიკის“ მაგალითებიდან?</a:t>
            </a:r>
            <a:endParaRPr b="1" sz="4000">
              <a:solidFill>
                <a:srgbClr val="025952"/>
              </a:solidFill>
            </a:endParaRPr>
          </a:p>
        </p:txBody>
      </p:sp>
      <p:pic>
        <p:nvPicPr>
          <p:cNvPr descr="Gruppenbrainstorming Silhouette" id="206" name="Google Shape;20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8304" y="2627376"/>
            <a:ext cx="1978152" cy="197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type="ctrTitle"/>
          </p:nvPr>
        </p:nvSpPr>
        <p:spPr>
          <a:xfrm>
            <a:off x="1140278" y="2367643"/>
            <a:ext cx="660762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რატომ ფიქრობთ, რომ მნიშვნელოვანია ESD-ს კონკრეტული ასპექტების განხილვა ცალკეული ქვეყნის დონეზე?</a:t>
            </a:r>
            <a:endParaRPr b="1" sz="4000">
              <a:solidFill>
                <a:srgbClr val="025952"/>
              </a:solidFill>
            </a:endParaRPr>
          </a:p>
        </p:txBody>
      </p:sp>
      <p:pic>
        <p:nvPicPr>
          <p:cNvPr descr="Gruppenbrainstorming Silhouette" id="96" name="Google Shape;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8304" y="2627376"/>
            <a:ext cx="1978152" cy="197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>
            <p:ph type="title"/>
          </p:nvPr>
        </p:nvSpPr>
        <p:spPr>
          <a:xfrm>
            <a:off x="746506" y="8547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400"/>
              <a:buFont typeface="Calibri"/>
              <a:buNone/>
            </a:pPr>
            <a:r>
              <a:rPr b="1" lang="de-DE">
                <a:solidFill>
                  <a:srgbClr val="025952"/>
                </a:solidFill>
              </a:rPr>
              <a:t>სხვადასხვა რეგიონი - სხვადასხვა პრობლემა</a:t>
            </a:r>
            <a:endParaRPr b="1">
              <a:solidFill>
                <a:srgbClr val="025952"/>
              </a:solidFill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3361817" y="6117336"/>
            <a:ext cx="528497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2217181" y="3092569"/>
            <a:ext cx="8280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აქ ჩასვით სხვადასხვა ქვეყანაში ESD-სთან დაკავშირებული საკითხების სათაურების მაგალითები. სათაურების მოსაძებნად შეგიძლიათ გამოიყენოთ Google, შეიყვანოთ საკვანძო სიტყვები, როგორიცაა „მდგრადობა + ინდონეზია“ და გადადით „სიახლეებზე“.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type="title"/>
          </p:nvPr>
        </p:nvSpPr>
        <p:spPr>
          <a:xfrm>
            <a:off x="838200" y="8189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400"/>
              <a:buFont typeface="Calibri"/>
              <a:buNone/>
            </a:pPr>
            <a:r>
              <a:rPr b="1" lang="de-DE">
                <a:solidFill>
                  <a:srgbClr val="025952"/>
                </a:solidFill>
              </a:rPr>
              <a:t>სხვადასხვა რეგიონი - სხვადასხვა პრობლემა</a:t>
            </a:r>
            <a:endParaRPr b="1"/>
          </a:p>
        </p:txBody>
      </p:sp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838200" y="3209543"/>
            <a:ext cx="5041392" cy="2967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რა კონკრეტულ პრიორიტეტებს დააწესებდით თქვენს რეგიონში ESD ასპექტების სწავლებისას?</a:t>
            </a:r>
            <a:endParaRPr/>
          </a:p>
        </p:txBody>
      </p:sp>
      <p:sp>
        <p:nvSpPr>
          <p:cNvPr id="111" name="Google Shape;111;p8"/>
          <p:cNvSpPr txBox="1"/>
          <p:nvPr/>
        </p:nvSpPr>
        <p:spPr>
          <a:xfrm>
            <a:off x="4672584" y="6391656"/>
            <a:ext cx="34838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7412736" y="3338208"/>
            <a:ext cx="394106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აქ, შესაძლებელია ციფრულ ინსტრუმენტების, როგორიცაა Mentimeter (mentimeter.com) QR კოდის ჩასმა იდეების შესაგროვებლად 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/>
          <p:nvPr>
            <p:ph type="ctrTitle"/>
          </p:nvPr>
        </p:nvSpPr>
        <p:spPr>
          <a:xfrm>
            <a:off x="2235975" y="1434950"/>
            <a:ext cx="8797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მიმდინარე ანალიზი/</a:t>
            </a:r>
            <a:endParaRPr b="1" sz="4000">
              <a:solidFill>
                <a:srgbClr val="02595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პუბლიკაციების მიმოხილვა</a:t>
            </a:r>
            <a:endParaRPr b="1" sz="4000">
              <a:solidFill>
                <a:srgbClr val="02595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de-DE"/>
              <a:t>პუბლიკაციები</a:t>
            </a:r>
            <a:endParaRPr b="1"/>
          </a:p>
        </p:txBody>
      </p:sp>
      <p:sp>
        <p:nvSpPr>
          <p:cNvPr id="124" name="Google Shape;124;p11"/>
          <p:cNvSpPr txBox="1"/>
          <p:nvPr>
            <p:ph idx="1" type="body"/>
          </p:nvPr>
        </p:nvSpPr>
        <p:spPr>
          <a:xfrm>
            <a:off x="618744" y="1742730"/>
            <a:ext cx="10811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Bourn, D., Kalsoom, Q., Soysal, N. &amp; Ince, B. (2023). Student Teachers’ Understanding and Engagement with Education for Sustainable Development (ESD) in England, Türkiye (Turkey) and Pakistan. DERC Research Paper no. 23. London: UCL Institute of Education.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Rocksén, M., Vhurumuku, E., &amp; Svensson, M. (2022). Sustainability and science and technology teacher education: A review of the literature. Science and Technology Teacher Education in the Anthropocene, 13-32.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Algurén, B. (2021). How to bring about change–a literature review about education and learning activities for sustainable development. Discourse and Communication for Sustainable Education, 12(1), 5-21.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/>
          <p:nvPr>
            <p:ph type="title"/>
          </p:nvPr>
        </p:nvSpPr>
        <p:spPr>
          <a:xfrm>
            <a:off x="1978701" y="350136"/>
            <a:ext cx="7141564" cy="1013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400"/>
              <a:buFont typeface="Calibri"/>
              <a:buNone/>
            </a:pPr>
            <a:r>
              <a:rPr b="1" lang="de-DE">
                <a:solidFill>
                  <a:srgbClr val="025952"/>
                </a:solidFill>
              </a:rPr>
              <a:t>ზოგიერთი მიგნება</a:t>
            </a:r>
            <a:endParaRPr b="1">
              <a:solidFill>
                <a:srgbClr val="025952"/>
              </a:solidFill>
            </a:endParaRPr>
          </a:p>
        </p:txBody>
      </p:sp>
      <p:sp>
        <p:nvSpPr>
          <p:cNvPr id="130" name="Google Shape;130;p13"/>
          <p:cNvSpPr txBox="1"/>
          <p:nvPr>
            <p:ph idx="1" type="body"/>
          </p:nvPr>
        </p:nvSpPr>
        <p:spPr>
          <a:xfrm>
            <a:off x="1" y="1224289"/>
            <a:ext cx="120072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ინსტიტუტების მხრიდან მდგრადობისა და ESD-ის (განათლება მდგრადი განვითარებისთვის) მიმართ პასუხისმგებლობა </a:t>
            </a:r>
            <a:r>
              <a:rPr lang="de-DE" sz="1800">
                <a:latin typeface="Arial"/>
                <a:ea typeface="Arial"/>
                <a:cs typeface="Arial"/>
                <a:sym typeface="Arial"/>
              </a:rPr>
              <a:t>გადამწყვეტია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>
                <a:latin typeface="Arial"/>
                <a:ea typeface="Arial"/>
                <a:cs typeface="Arial"/>
                <a:sym typeface="Arial"/>
              </a:rPr>
              <a:t>მომავალი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მასწავლებლების </a:t>
            </a:r>
            <a:r>
              <a:rPr lang="de-DE" sz="1800">
                <a:latin typeface="Arial"/>
                <a:ea typeface="Arial"/>
                <a:cs typeface="Arial"/>
                <a:sym typeface="Arial"/>
              </a:rPr>
              <a:t>ESD-ის 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დამოკიდებულებ</a:t>
            </a:r>
            <a:r>
              <a:rPr lang="de-DE" sz="1800">
                <a:latin typeface="Arial"/>
                <a:ea typeface="Arial"/>
                <a:cs typeface="Arial"/>
                <a:sym typeface="Arial"/>
              </a:rPr>
              <a:t>ი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ს განვითარებისთვის</a:t>
            </a:r>
            <a:r>
              <a:rPr lang="de-DE" sz="1800">
                <a:latin typeface="Arial"/>
                <a:ea typeface="Arial"/>
                <a:cs typeface="Arial"/>
                <a:sym typeface="Arial"/>
              </a:rPr>
              <a:t>, ეს პასუხისმგებლობა </a:t>
            </a:r>
            <a:r>
              <a:rPr lang="de-DE" sz="1800">
                <a:latin typeface="Arial"/>
                <a:ea typeface="Arial"/>
                <a:cs typeface="Arial"/>
                <a:sym typeface="Arial"/>
              </a:rPr>
              <a:t> შესაძლებლობას აძლევს მათ, სამომავლოდ იმოქმედონ, როგორც ESD განათლების სპეციალისტებმა.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(Baum et al., 2021).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განათლება და სასწავლო აქტივობები ESD-ში ყველაზე ხშირად ეფუძნება დისკუსიებსა და რეფლექსიებს, რომლებიც იწყება კონკრეტული პრობლემებით ან გამოცდილებით. </a:t>
            </a:r>
            <a:r>
              <a:rPr lang="de-DE" sz="1800">
                <a:latin typeface="Arial"/>
                <a:ea typeface="Arial"/>
                <a:cs typeface="Arial"/>
                <a:sym typeface="Arial"/>
              </a:rPr>
              <a:t>ეს აქტივობები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როგორც წესი, </a:t>
            </a:r>
            <a:r>
              <a:rPr lang="de-DE" sz="1800">
                <a:latin typeface="Arial"/>
                <a:ea typeface="Arial"/>
                <a:cs typeface="Arial"/>
                <a:sym typeface="Arial"/>
              </a:rPr>
              <a:t>არ მიეკუთვნება სპეციფიკურ დისციპლინას, არამედ ინტერდისციპლინურია.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(Agyei et al., 2021).</a:t>
            </a:r>
            <a:endParaRPr/>
          </a:p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de-DE" sz="1800">
                <a:latin typeface="Arial"/>
                <a:ea typeface="Arial"/>
                <a:cs typeface="Arial"/>
                <a:sym typeface="Arial"/>
              </a:rPr>
              <a:t>LA ( საგანმანათლებლო და სასწავლო აქტივობები) 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ძირითადად იყენებს მონაწილეობაზე დაფუძნებულ მეთოდებს, პრობლემაზე დაფუძნებულ სწავლებასა და თანამშრომლობას (Agyei et al., 2021).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მიუხედავად იმისა, რომ UNESCO-მ ქცევითი სასწავლო მიზნები განსაკუთრებით მნიშვნელოვანად შეაფასა ESD-ისთვის, მიმოხილვამ აჩვენა, რომ გამოყენებული საგანმანათლებლო და სასწავლო აქტივობებით (ELA) ეს მიზნები თითქმის ვერ იქნა მიღწეული.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(Agyei et al., 2021).</a:t>
            </a:r>
            <a:endParaRPr sz="1800"/>
          </a:p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/>
              <a:t>საერთაშორისო კვლევები ექვემდებარება დომინანტური თეორიული პარადიგმების ფართო სპექტრს, მათ შორის შემეცნებით, კრიტიკულ თეორიასა და სოციალურ-ეკოლოგიურ თეორიას. თუმცა, კვლევები, როგორც ჩანს, განპირობებულია განსხვავებული იდეოლოგიური და ფილოსოფიური ორიენტაციებითა და რწმენებით (დასავლური იმპერატივები, ინდიგენიზაცია, პოსტკოლონიზაცია და ა.შ.) (Upsani et al., 2022).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(Upsani et al., 2022).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>
            <p:ph type="title"/>
          </p:nvPr>
        </p:nvSpPr>
        <p:spPr>
          <a:xfrm>
            <a:off x="838200" y="2474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2400"/>
              <a:buFont typeface="Calibri"/>
              <a:buNone/>
            </a:pPr>
            <a:r>
              <a:rPr b="1" lang="de-DE" sz="2400">
                <a:solidFill>
                  <a:srgbClr val="025952"/>
                </a:solidFill>
              </a:rPr>
              <a:t>ზოგიერთი მიგნება</a:t>
            </a:r>
            <a:endParaRPr b="1" sz="2400">
              <a:solidFill>
                <a:srgbClr val="025952"/>
              </a:solidFill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4672584" y="6391656"/>
            <a:ext cx="34838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(Bourne et al., 2023, p. 23)</a:t>
            </a:r>
            <a:endParaRPr/>
          </a:p>
        </p:txBody>
      </p:sp>
      <p:pic>
        <p:nvPicPr>
          <p:cNvPr id="137" name="Google Shape;1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744" y="1027906"/>
            <a:ext cx="11388315" cy="528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ctrTitle"/>
          </p:nvPr>
        </p:nvSpPr>
        <p:spPr>
          <a:xfrm>
            <a:off x="2649038" y="1352659"/>
            <a:ext cx="660762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ქეისები შერჩეულ ტენდენციებზე</a:t>
            </a:r>
            <a:endParaRPr b="1" sz="4000">
              <a:solidFill>
                <a:srgbClr val="02595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2023-11-09T10:04:11Z</dcterms:created>
  <dc:creator>reviewer</dc:creator>
</cp:coreProperties>
</file>