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j8bdnxYEaVvaa1Sg4P8kWUpcX7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4BADBA-1056-40AA-B1E2-D6F76046BB20}">
  <a:tblStyle styleId="{234BADBA-1056-40AA-B1E2-D6F76046BB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d.docs.live.net/b63ea2836028ff93/Uni%20Datein/Master%20Arbeit/Erhebung%20Insta%20%5e0%20Tik%20Tok/Daten%20Erhebung%20Insta%20u.%20TikTok.xlsx" TargetMode="Externa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d.docs.live.net/b63ea2836028ff93/Uni%20Datein/Master%20Arbeit/Ergebnisse%20Fragebogen/Fragebogen%20Auswert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'[Daten Erhebung Insta u. TikTok.xlsx]Zusammenfassung'!$B$2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'[Daten Erhebung Insta u. TikTok.xlsx]Zusammenfassung'!$A$3:$A$6</c:f>
              <c:strCache>
                <c:ptCount val="4"/>
                <c:pt idx="0">
                  <c:v>Ökologisch</c:v>
                </c:pt>
                <c:pt idx="1">
                  <c:v>Sozial</c:v>
                </c:pt>
                <c:pt idx="2">
                  <c:v>Ökonomisch</c:v>
                </c:pt>
                <c:pt idx="3">
                  <c:v>Mehrere Dimensionen</c:v>
                </c:pt>
              </c:strCache>
            </c:strRef>
          </c:cat>
          <c:val>
            <c:numRef>
              <c:f>'[Daten Erhebung Insta u. TikTok.xlsx]Zusammenfassung'!$B$3:$B$6</c:f>
              <c:numCache>
                <c:formatCode>General</c:formatCode>
                <c:ptCount val="4"/>
                <c:pt idx="0">
                  <c:v>80</c:v>
                </c:pt>
                <c:pt idx="1">
                  <c:v>24</c:v>
                </c:pt>
                <c:pt idx="2">
                  <c:v>20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8-4766-90FB-F23731C94DC4}"/>
            </c:ext>
          </c:extLst>
        </c:ser>
        <c:ser>
          <c:idx val="1"/>
          <c:order val="1"/>
          <c:tx>
            <c:strRef>
              <c:f>'[Daten Erhebung Insta u. TikTok.xlsx]Zusammenfassung'!$C$2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'[Daten Erhebung Insta u. TikTok.xlsx]Zusammenfassung'!$A$3:$A$6</c:f>
              <c:strCache>
                <c:ptCount val="4"/>
                <c:pt idx="0">
                  <c:v>Ökologisch</c:v>
                </c:pt>
                <c:pt idx="1">
                  <c:v>Sozial</c:v>
                </c:pt>
                <c:pt idx="2">
                  <c:v>Ökonomisch</c:v>
                </c:pt>
                <c:pt idx="3">
                  <c:v>Mehrere Dimensionen</c:v>
                </c:pt>
              </c:strCache>
            </c:strRef>
          </c:cat>
          <c:val>
            <c:numRef>
              <c:f>'[Daten Erhebung Insta u. TikTok.xlsx]Zusammenfassung'!$C$3:$C$6</c:f>
              <c:numCache>
                <c:formatCode>General</c:formatCode>
                <c:ptCount val="4"/>
                <c:pt idx="0">
                  <c:v>89</c:v>
                </c:pt>
                <c:pt idx="1">
                  <c:v>2</c:v>
                </c:pt>
                <c:pt idx="2">
                  <c:v>12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8-4766-90FB-F23731C94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21168"/>
        <c:axId val="284921952"/>
      </c:barChart>
      <c:catAx>
        <c:axId val="28492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4921952"/>
        <c:crosses val="autoZero"/>
        <c:auto val="0"/>
        <c:lblAlgn val="ctr"/>
        <c:lblOffset val="100"/>
        <c:noMultiLvlLbl val="0"/>
      </c:catAx>
      <c:valAx>
        <c:axId val="28492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ka-G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პოსტების</a:t>
                </a:r>
                <a:r>
                  <a:rPr lang="ka-GE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რაოდენობა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92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41007530377982E-2"/>
          <c:y val="1.7001704192039436E-2"/>
          <c:w val="0.96321292952231086"/>
          <c:h val="0.8941416936237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'[Fragebogen Auswertung.xlsx]Tabelle6'!$C$69</c:f>
              <c:strCache>
                <c:ptCount val="1"/>
                <c:pt idx="0">
                  <c:v>mentimeter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'[Fragebogen Auswertung.xlsx]Tabelle6'!$B$70:$B$75</c:f>
              <c:strCache>
                <c:ptCount val="6"/>
                <c:pt idx="0">
                  <c:v>ökologisch</c:v>
                </c:pt>
                <c:pt idx="1">
                  <c:v>ökonomisch</c:v>
                </c:pt>
                <c:pt idx="2">
                  <c:v>sozial</c:v>
                </c:pt>
                <c:pt idx="3">
                  <c:v>persönliches Handeln</c:v>
                </c:pt>
                <c:pt idx="4">
                  <c:v>zukünftige Generation</c:v>
                </c:pt>
                <c:pt idx="5">
                  <c:v>Handlungsprinzip</c:v>
                </c:pt>
              </c:strCache>
            </c:strRef>
          </c:cat>
          <c:val>
            <c:numRef>
              <c:f>'[Fragebogen Auswertung.xlsx]Tabelle6'!$C$70:$C$75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2-441D-881C-1357E32BF253}"/>
            </c:ext>
          </c:extLst>
        </c:ser>
        <c:ser>
          <c:idx val="1"/>
          <c:order val="1"/>
          <c:tx>
            <c:strRef>
              <c:f>'[Fragebogen Auswertung.xlsx]Tabelle6'!$D$69</c:f>
              <c:strCache>
                <c:ptCount val="1"/>
                <c:pt idx="0">
                  <c:v>Fragebogen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'[Fragebogen Auswertung.xlsx]Tabelle6'!$B$70:$B$75</c:f>
              <c:strCache>
                <c:ptCount val="6"/>
                <c:pt idx="0">
                  <c:v>ökologisch</c:v>
                </c:pt>
                <c:pt idx="1">
                  <c:v>ökonomisch</c:v>
                </c:pt>
                <c:pt idx="2">
                  <c:v>sozial</c:v>
                </c:pt>
                <c:pt idx="3">
                  <c:v>persönliches Handeln</c:v>
                </c:pt>
                <c:pt idx="4">
                  <c:v>zukünftige Generation</c:v>
                </c:pt>
                <c:pt idx="5">
                  <c:v>Handlungsprinzip</c:v>
                </c:pt>
              </c:strCache>
            </c:strRef>
          </c:cat>
          <c:val>
            <c:numRef>
              <c:f>'[Fragebogen Auswertung.xlsx]Tabelle6'!$D$70:$D$75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B2-441D-881C-1357E32BF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945600"/>
        <c:axId val="300945992"/>
      </c:barChart>
      <c:catAx>
        <c:axId val="3009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5992"/>
        <c:crosses val="autoZero"/>
        <c:auto val="1"/>
        <c:lblAlgn val="ctr"/>
        <c:lblOffset val="100"/>
        <c:noMultiLvlLbl val="0"/>
      </c:catAx>
      <c:valAx>
        <c:axId val="30094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4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0.37107</cdr:x>
      <cdr:y>0.88835</cdr:y>
    </cdr:from>
    <cdr:to>
      <cdr:x>0.48401</cdr:x>
      <cdr:y>0.99637</cdr:y>
    </cdr:to>
    <cdr:sp macro="" textlink="">
      <cdr:nvSpPr>
        <cdr:cNvPr id="2" name="Textfeld 4">
          <a:extLst xmlns:a="http://schemas.openxmlformats.org/drawingml/2006/main">
            <a:ext uri="{FF2B5EF4-FFF2-40B4-BE49-F238E27FC236}">
              <a16:creationId xmlns="" xmlns:a16="http://schemas.microsoft.com/office/drawing/2014/main" id="{95593290-7314-131A-F668-DF9C10C46E5F}"/>
            </a:ext>
          </a:extLst>
        </cdr:cNvPr>
        <cdr:cNvSpPr txBox="1"/>
      </cdr:nvSpPr>
      <cdr:spPr>
        <a:xfrm xmlns:a="http://schemas.openxmlformats.org/drawingml/2006/main">
          <a:off x="3312363" y="4302932"/>
          <a:ext cx="1008161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a-GE" sz="1400" dirty="0" smtClean="0"/>
            <a:t>სოციალური</a:t>
          </a:r>
          <a:endParaRPr lang="de-DE" sz="14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This session relies heavily on the activity of the participants - they should think about why a local perspective is relevant when considering ESD aspects and look for examples themselves.</a:t>
            </a:r>
            <a:endParaRPr/>
          </a:p>
        </p:txBody>
      </p:sp>
      <p:sp>
        <p:nvSpPr>
          <p:cNvPr id="133" name="Google Shape;13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shape the public's understanding of science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Intense exposure to media = negative impact on attitudes toward science</a:t>
            </a:r>
            <a:endParaRPr/>
          </a:p>
          <a:p>
            <a:pPr indent="-285750" lvl="1" marL="688975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"Chemophobia"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influence both young people's ideas about science (or NOS) and their behavior in socio-scientific decisions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But: "The more children know, the harder they are to persuade."</a:t>
            </a:r>
            <a:r>
              <a:rPr baseline="30000" lang="de-DE"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„Post-truth world“ - challenges for the educational landscape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Fake News, misinformation, malinformation, manipulation strategies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Often with a scientific or chemical background </a:t>
            </a:r>
            <a:endParaRPr/>
          </a:p>
          <a:p>
            <a:pPr indent="-215900" lvl="1" marL="2238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Even short and one-time interventions have a lasting effect</a:t>
            </a:r>
            <a:endParaRPr/>
          </a:p>
          <a:p>
            <a:pPr indent="-215900" lvl="2" marL="6746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„Inoculation“</a:t>
            </a:r>
            <a:endParaRPr/>
          </a:p>
          <a:p>
            <a:pPr indent="-215900" lvl="1" marL="2238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Still many research gaps!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– prior exposure of strategies protects against "falling for" misinformation and manipulation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„Post-truth world“ - challenges for the educational landscape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Fake News, misinformation, malinformation, manipulation strategies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Often with a scientific or chemical background </a:t>
            </a:r>
            <a:endParaRPr/>
          </a:p>
          <a:p>
            <a:pPr indent="-215900" lvl="1" marL="2238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Even short and one-time interventions have a lasting effect</a:t>
            </a:r>
            <a:endParaRPr/>
          </a:p>
          <a:p>
            <a:pPr indent="-215900" lvl="2" marL="6746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„Inoculation“</a:t>
            </a:r>
            <a:endParaRPr/>
          </a:p>
          <a:p>
            <a:pPr indent="-215900" lvl="1" marL="2238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Still many research gaps!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– prior exposure of strategies protects against "falling for" misinformation and manipulation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In chemistry classes - traditional media (newspapers)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Limited number of goals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Introduction to lessons, context for experiments or tasks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Use of e.g. social media and advertising demanded for a long time, but not yet implemented in chemistry classes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Learning </a:t>
            </a:r>
            <a:r>
              <a:rPr b="1" lang="de-DE"/>
              <a:t>with</a:t>
            </a:r>
            <a:r>
              <a:rPr lang="de-DE"/>
              <a:t> rather than learning </a:t>
            </a:r>
            <a:r>
              <a:rPr b="1" lang="de-DE"/>
              <a:t>about</a:t>
            </a:r>
            <a:r>
              <a:rPr lang="de-DE"/>
              <a:t> media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Teachers are skeptical and don‘t feel prepared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In chemistry classes - traditional media (newspapers)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Limited number of goals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Introduction to lessons, context for experiments or tasks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Use of e.g. social media and advertising demanded for a long time, but not yet implemented in chemistry classes 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Learning </a:t>
            </a:r>
            <a:r>
              <a:rPr b="1" lang="de-DE"/>
              <a:t>with</a:t>
            </a:r>
            <a:r>
              <a:rPr lang="de-DE"/>
              <a:t> rather than learning </a:t>
            </a:r>
            <a:r>
              <a:rPr b="1" lang="de-DE"/>
              <a:t>about</a:t>
            </a:r>
            <a:r>
              <a:rPr lang="de-DE"/>
              <a:t> media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/>
              <a:t>Teachers are skeptical and don‘t feel prepared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There is a lot of content on social media when you search for #sustainability. Most of it provides only a limited picture (Greenwashing, advertising etc.)</a:t>
            </a:r>
            <a:endParaRPr/>
          </a:p>
        </p:txBody>
      </p:sp>
      <p:sp>
        <p:nvSpPr>
          <p:cNvPr id="344" name="Google Shape;344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Here, a short brainstorming session can be conducted.</a:t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You can use any other example from your portfolio or the ones in the supplementary materials.</a:t>
            </a:r>
            <a:endParaRPr/>
          </a:p>
        </p:txBody>
      </p:sp>
      <p:sp>
        <p:nvSpPr>
          <p:cNvPr id="389" name="Google Shape;389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At the beginning of the 90 minute lesson, the students collected their associations with the term „sustainability“ via Mentimeter. Most of the aspects mentioned referred to the ecological dimension only.</a:t>
            </a:r>
            <a:endParaRPr/>
          </a:p>
        </p:txBody>
      </p:sp>
      <p:sp>
        <p:nvSpPr>
          <p:cNvPr id="395" name="Google Shape;395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 the work phase, the students searched for the #sustainability themselves and compared their findings with the three-pillar-model.</a:t>
            </a:r>
            <a:endParaRPr/>
          </a:p>
        </p:txBody>
      </p:sp>
      <p:sp>
        <p:nvSpPr>
          <p:cNvPr id="405" name="Google Shape;405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at the end, the students created their own Instagram posts on the three pillar model.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Wissen, Bewerten und Handeln</a:t>
            </a:r>
            <a:endParaRPr/>
          </a:p>
        </p:txBody>
      </p:sp>
      <p:sp>
        <p:nvSpPr>
          <p:cNvPr id="445" name="Google Shape;445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b="1" lang="de-DE">
                <a:solidFill>
                  <a:schemeClr val="dk2"/>
                </a:solidFill>
              </a:rPr>
              <a:t>Media and Information Literacy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shape the public's understanding of science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Intense exposure to media = negative impact on attitudes toward science</a:t>
            </a:r>
            <a:endParaRPr/>
          </a:p>
          <a:p>
            <a:pPr indent="-285750" lvl="1" marL="688975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"Chemophobia"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influence both young people's ideas about science (or NOS) and their behavior in socio-scientific decisions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But: "The more children know, the harder they are to persuade."</a:t>
            </a:r>
            <a:r>
              <a:rPr baseline="30000" lang="de-DE"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6" name="Google Shape;25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shape the public's understanding of science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Intense exposure to media = negative impact on attitudes toward science</a:t>
            </a:r>
            <a:endParaRPr/>
          </a:p>
          <a:p>
            <a:pPr indent="-285750" lvl="1" marL="688975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"Chemophobia"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Media influence both young people's ideas about science (or NOS) and their behavior in socio-scientific decisions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But: "The more children know, the harder they are to persuade."</a:t>
            </a:r>
            <a:r>
              <a:rPr baseline="30000" lang="de-DE"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5" name="Google Shape;26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el und Inhalt">
  <p:cSld name="5_Titel und Inhal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1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1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und Inhalt">
  <p:cSld name="2_Titel und Inha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2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72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2"/>
          <p:cNvSpPr/>
          <p:nvPr/>
        </p:nvSpPr>
        <p:spPr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el und Inhalt">
  <p:cSld name="6_Titel und Inhal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3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3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el und Inhalt">
  <p:cSld name="7_Titel und Inhal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4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74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7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7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7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7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8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xt und Inhalt" type="txAndObj">
  <p:cSld name="TEXT_AND_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Inhalt">
  <p:cSld name="1_Titel und Inhal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5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5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el und Inhalt">
  <p:cSld name="11_Titel und Inhal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7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7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7"/>
          <p:cNvSpPr/>
          <p:nvPr/>
        </p:nvSpPr>
        <p:spPr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Inhalt und Bild (links)">
  <p:cSld name="Titel, Inhalt und Bild (links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8"/>
          <p:cNvSpPr txBox="1"/>
          <p:nvPr>
            <p:ph type="title"/>
          </p:nvPr>
        </p:nvSpPr>
        <p:spPr>
          <a:xfrm>
            <a:off x="5591944" y="1695285"/>
            <a:ext cx="5584523" cy="5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8"/>
          <p:cNvSpPr txBox="1"/>
          <p:nvPr>
            <p:ph idx="1" type="body"/>
          </p:nvPr>
        </p:nvSpPr>
        <p:spPr>
          <a:xfrm>
            <a:off x="5600034" y="2263728"/>
            <a:ext cx="5576434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8"/>
          <p:cNvSpPr txBox="1"/>
          <p:nvPr>
            <p:ph idx="2" type="body"/>
          </p:nvPr>
        </p:nvSpPr>
        <p:spPr>
          <a:xfrm>
            <a:off x="5591944" y="2913286"/>
            <a:ext cx="5580881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Bild / Grafik / Tabelle: Hier müsste der Alternativtext ergänzt werden." id="54" name="Google Shape;54;p68"/>
          <p:cNvSpPr/>
          <p:nvPr>
            <p:ph idx="3" type="pic"/>
          </p:nvPr>
        </p:nvSpPr>
        <p:spPr>
          <a:xfrm>
            <a:off x="0" y="1773312"/>
            <a:ext cx="5087938" cy="410361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el und Inhalt">
  <p:cSld name="3_Titel und Inhal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9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9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el und Inhalt">
  <p:cSld name="4_Titel und Inhal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0"/>
          <p:cNvSpPr txBox="1"/>
          <p:nvPr>
            <p:ph idx="1" type="body"/>
          </p:nvPr>
        </p:nvSpPr>
        <p:spPr>
          <a:xfrm>
            <a:off x="2034525" y="2263728"/>
            <a:ext cx="9138299" cy="49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0"/>
          <p:cNvSpPr txBox="1"/>
          <p:nvPr>
            <p:ph idx="2" type="body"/>
          </p:nvPr>
        </p:nvSpPr>
        <p:spPr>
          <a:xfrm>
            <a:off x="2027238" y="2913286"/>
            <a:ext cx="9145587" cy="29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ctrTitle"/>
          </p:nvPr>
        </p:nvSpPr>
        <p:spPr>
          <a:xfrm>
            <a:off x="5722125" y="1407423"/>
            <a:ext cx="6236100" cy="36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800"/>
              <a:buFont typeface="Calibri"/>
              <a:buNone/>
            </a:pPr>
            <a:r>
              <a:rPr b="1" lang="de-DE" sz="4200">
                <a:solidFill>
                  <a:srgbClr val="025952"/>
                </a:solidFill>
              </a:rPr>
              <a:t>მედიაწიგნიერება საბუნებისმეტყველო მეცნიერებებში – ძირითადი ასპექტები PRESS-სთვის</a:t>
            </a:r>
            <a:endParaRPr b="1" sz="4200">
              <a:solidFill>
                <a:srgbClr val="025952"/>
              </a:solidFill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17" y="1735182"/>
            <a:ext cx="5543290" cy="3725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106317" y="6581001"/>
            <a:ext cx="4663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created with ChatGPT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მეცნიერება და მედია</a:t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1070692" y="3871427"/>
            <a:ext cx="5401348" cy="91008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259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rPr>
              <a:t>„რაც უფრო მეტი იციან ბავშვებმა, მით უფრო რთულია მათი დარწმუნება.“</a:t>
            </a:r>
            <a:r>
              <a:rPr baseline="30000" lang="de-DE" sz="2000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0259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996181" y="1389746"/>
            <a:ext cx="56883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Noto Sans Symbols"/>
              <a:buChar char="−"/>
            </a:pPr>
            <a:r>
              <a:rPr lang="de-DE" sz="2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გავლენა აქვს ახალგაზრდების აზრზე</a:t>
            </a:r>
            <a:endParaRPr sz="2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Noto Sans Symbols"/>
              <a:buChar char="−"/>
            </a:pPr>
            <a:r>
              <a:rPr lang="de-DE" sz="2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მეცნიერებაზე (ან NOS) </a:t>
            </a:r>
            <a:endParaRPr sz="2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Noto Sans Symbols"/>
              <a:buChar char="−"/>
            </a:pPr>
            <a:r>
              <a:rPr lang="de-DE" sz="2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მათ ქცევაზე სოციალურ-სამეცნიერო საკითხებთან დაკავშირებით გადაწყვეტილების მიღებისას</a:t>
            </a:r>
            <a:endParaRPr sz="2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2286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0" y="6310312"/>
            <a:ext cx="6336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(Dhingra, 2003; Guerris et all., 2020; Maier et al., 2014; Lee &amp; Niederdeppe, 2011; </a:t>
            </a:r>
            <a:r>
              <a:rPr baseline="3000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Hove, Paek &amp; Isaacson, 2011, p. 524; image created with ChatGPT)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5993" y="1863717"/>
            <a:ext cx="4534527" cy="304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type="title"/>
          </p:nvPr>
        </p:nvSpPr>
        <p:spPr>
          <a:xfrm>
            <a:off x="193127" y="345921"/>
            <a:ext cx="1180574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 </a:t>
            </a:r>
            <a:r>
              <a:rPr lang="de-DE" sz="3900"/>
              <a:t>დეზინფორმაციას და მანიპულაციას შორის</a:t>
            </a:r>
            <a:endParaRPr sz="3900"/>
          </a:p>
        </p:txBody>
      </p:sp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193127" y="1363141"/>
            <a:ext cx="7402840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15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−"/>
            </a:pPr>
            <a:r>
              <a:rPr lang="de-DE" sz="2200"/>
              <a:t>„პოსტ-ცოდნის სამყარო“ - გამოწვევები საგანმანათლებო გარემოსთვის</a:t>
            </a:r>
            <a:endParaRPr sz="22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−"/>
            </a:pPr>
            <a:r>
              <a:rPr lang="de-DE" sz="2200"/>
              <a:t>ცრუ ინფორმაცია, დეზინფორმაცია, ზიანის მომტანი ინფორმაცია, მანიპულაციის სტრატეგიები</a:t>
            </a:r>
            <a:endParaRPr sz="2200"/>
          </a:p>
          <a:p>
            <a:pPr indent="0" lvl="1" marL="79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63500" lvl="1" marL="2238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88" name="Google Shape;288;p22"/>
          <p:cNvSpPr txBox="1"/>
          <p:nvPr/>
        </p:nvSpPr>
        <p:spPr>
          <a:xfrm>
            <a:off x="0" y="6310312"/>
            <a:ext cx="6336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(Dhingra, 2003; Guerris et all., 2020; Maier et al., 2014; Lee &amp; Niederdeppe, 2011; </a:t>
            </a:r>
            <a:r>
              <a:rPr baseline="3000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Hove, Paek &amp; Isaacson, 2011, p. 524)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193125" y="5487150"/>
            <a:ext cx="8291181" cy="822917"/>
          </a:xfrm>
          <a:custGeom>
            <a:rect b="b" l="l" r="r" t="t"/>
            <a:pathLst>
              <a:path extrusionOk="0" fill="none" h="707886" w="7402840">
                <a:moveTo>
                  <a:pt x="0" y="0"/>
                </a:moveTo>
                <a:cubicBezTo>
                  <a:pt x="207344" y="12287"/>
                  <a:pt x="285267" y="-25688"/>
                  <a:pt x="524929" y="0"/>
                </a:cubicBezTo>
                <a:cubicBezTo>
                  <a:pt x="764591" y="25688"/>
                  <a:pt x="915008" y="-4383"/>
                  <a:pt x="1271943" y="0"/>
                </a:cubicBezTo>
                <a:cubicBezTo>
                  <a:pt x="1628878" y="4383"/>
                  <a:pt x="1661050" y="24265"/>
                  <a:pt x="1944928" y="0"/>
                </a:cubicBezTo>
                <a:cubicBezTo>
                  <a:pt x="2228807" y="-24265"/>
                  <a:pt x="2445796" y="-4921"/>
                  <a:pt x="2691942" y="0"/>
                </a:cubicBezTo>
                <a:cubicBezTo>
                  <a:pt x="2938088" y="4921"/>
                  <a:pt x="3174434" y="-16501"/>
                  <a:pt x="3364927" y="0"/>
                </a:cubicBezTo>
                <a:cubicBezTo>
                  <a:pt x="3555420" y="16501"/>
                  <a:pt x="3957055" y="-26601"/>
                  <a:pt x="4185970" y="0"/>
                </a:cubicBezTo>
                <a:cubicBezTo>
                  <a:pt x="4414885" y="26601"/>
                  <a:pt x="4548169" y="-9502"/>
                  <a:pt x="4784927" y="0"/>
                </a:cubicBezTo>
                <a:cubicBezTo>
                  <a:pt x="5021685" y="9502"/>
                  <a:pt x="5192986" y="-5450"/>
                  <a:pt x="5531940" y="0"/>
                </a:cubicBezTo>
                <a:cubicBezTo>
                  <a:pt x="5870894" y="5450"/>
                  <a:pt x="6075943" y="16684"/>
                  <a:pt x="6352983" y="0"/>
                </a:cubicBezTo>
                <a:cubicBezTo>
                  <a:pt x="6630023" y="-16684"/>
                  <a:pt x="6986497" y="-15350"/>
                  <a:pt x="7402840" y="0"/>
                </a:cubicBezTo>
                <a:cubicBezTo>
                  <a:pt x="7399241" y="133216"/>
                  <a:pt x="7405655" y="222731"/>
                  <a:pt x="7402840" y="353943"/>
                </a:cubicBezTo>
                <a:cubicBezTo>
                  <a:pt x="7400025" y="485155"/>
                  <a:pt x="7391622" y="536501"/>
                  <a:pt x="7402840" y="707886"/>
                </a:cubicBezTo>
                <a:cubicBezTo>
                  <a:pt x="7155748" y="687178"/>
                  <a:pt x="7090339" y="700488"/>
                  <a:pt x="6877911" y="707886"/>
                </a:cubicBezTo>
                <a:cubicBezTo>
                  <a:pt x="6665483" y="715284"/>
                  <a:pt x="6328322" y="724934"/>
                  <a:pt x="6056869" y="707886"/>
                </a:cubicBezTo>
                <a:cubicBezTo>
                  <a:pt x="5785416" y="690838"/>
                  <a:pt x="5643802" y="695760"/>
                  <a:pt x="5531940" y="707886"/>
                </a:cubicBezTo>
                <a:cubicBezTo>
                  <a:pt x="5420078" y="720012"/>
                  <a:pt x="5049102" y="672795"/>
                  <a:pt x="4784927" y="707886"/>
                </a:cubicBezTo>
                <a:cubicBezTo>
                  <a:pt x="4520752" y="742977"/>
                  <a:pt x="4243999" y="668793"/>
                  <a:pt x="3963884" y="707886"/>
                </a:cubicBezTo>
                <a:cubicBezTo>
                  <a:pt x="3683769" y="746979"/>
                  <a:pt x="3654047" y="712647"/>
                  <a:pt x="3438956" y="707886"/>
                </a:cubicBezTo>
                <a:cubicBezTo>
                  <a:pt x="3223865" y="703125"/>
                  <a:pt x="2978811" y="690449"/>
                  <a:pt x="2691942" y="707886"/>
                </a:cubicBezTo>
                <a:cubicBezTo>
                  <a:pt x="2405073" y="725323"/>
                  <a:pt x="2295774" y="732452"/>
                  <a:pt x="2092985" y="707886"/>
                </a:cubicBezTo>
                <a:cubicBezTo>
                  <a:pt x="1890196" y="683320"/>
                  <a:pt x="1790606" y="702991"/>
                  <a:pt x="1568056" y="707886"/>
                </a:cubicBezTo>
                <a:cubicBezTo>
                  <a:pt x="1345506" y="712781"/>
                  <a:pt x="1239982" y="713005"/>
                  <a:pt x="1117156" y="707886"/>
                </a:cubicBezTo>
                <a:cubicBezTo>
                  <a:pt x="994330" y="702767"/>
                  <a:pt x="474452" y="676109"/>
                  <a:pt x="0" y="707886"/>
                </a:cubicBezTo>
                <a:cubicBezTo>
                  <a:pt x="18246" y="545082"/>
                  <a:pt x="-6508" y="430465"/>
                  <a:pt x="0" y="339785"/>
                </a:cubicBezTo>
                <a:cubicBezTo>
                  <a:pt x="6508" y="249105"/>
                  <a:pt x="8595" y="94932"/>
                  <a:pt x="0" y="0"/>
                </a:cubicBezTo>
                <a:close/>
              </a:path>
              <a:path extrusionOk="0" h="707886" w="7402840">
                <a:moveTo>
                  <a:pt x="0" y="0"/>
                </a:moveTo>
                <a:cubicBezTo>
                  <a:pt x="253773" y="8520"/>
                  <a:pt x="334511" y="15412"/>
                  <a:pt x="524929" y="0"/>
                </a:cubicBezTo>
                <a:cubicBezTo>
                  <a:pt x="715347" y="-15412"/>
                  <a:pt x="1007992" y="29174"/>
                  <a:pt x="1345971" y="0"/>
                </a:cubicBezTo>
                <a:cubicBezTo>
                  <a:pt x="1683950" y="-29174"/>
                  <a:pt x="1647085" y="-4065"/>
                  <a:pt x="1944928" y="0"/>
                </a:cubicBezTo>
                <a:cubicBezTo>
                  <a:pt x="2242771" y="4065"/>
                  <a:pt x="2417804" y="-22261"/>
                  <a:pt x="2543885" y="0"/>
                </a:cubicBezTo>
                <a:cubicBezTo>
                  <a:pt x="2669966" y="22261"/>
                  <a:pt x="3021751" y="13208"/>
                  <a:pt x="3290899" y="0"/>
                </a:cubicBezTo>
                <a:cubicBezTo>
                  <a:pt x="3560047" y="-13208"/>
                  <a:pt x="3791161" y="24456"/>
                  <a:pt x="4111941" y="0"/>
                </a:cubicBezTo>
                <a:cubicBezTo>
                  <a:pt x="4432721" y="-24456"/>
                  <a:pt x="4354007" y="6938"/>
                  <a:pt x="4562841" y="0"/>
                </a:cubicBezTo>
                <a:cubicBezTo>
                  <a:pt x="4771675" y="-6938"/>
                  <a:pt x="4968259" y="28431"/>
                  <a:pt x="5309855" y="0"/>
                </a:cubicBezTo>
                <a:cubicBezTo>
                  <a:pt x="5651451" y="-28431"/>
                  <a:pt x="5581604" y="17443"/>
                  <a:pt x="5834784" y="0"/>
                </a:cubicBezTo>
                <a:cubicBezTo>
                  <a:pt x="6087964" y="-17443"/>
                  <a:pt x="6224903" y="11579"/>
                  <a:pt x="6433741" y="0"/>
                </a:cubicBezTo>
                <a:cubicBezTo>
                  <a:pt x="6642579" y="-11579"/>
                  <a:pt x="6958566" y="-20462"/>
                  <a:pt x="7402840" y="0"/>
                </a:cubicBezTo>
                <a:cubicBezTo>
                  <a:pt x="7396847" y="136737"/>
                  <a:pt x="7391051" y="242898"/>
                  <a:pt x="7402840" y="332706"/>
                </a:cubicBezTo>
                <a:cubicBezTo>
                  <a:pt x="7414629" y="422514"/>
                  <a:pt x="7405512" y="609762"/>
                  <a:pt x="7402840" y="707886"/>
                </a:cubicBezTo>
                <a:cubicBezTo>
                  <a:pt x="7180613" y="683407"/>
                  <a:pt x="7001102" y="733569"/>
                  <a:pt x="6803883" y="707886"/>
                </a:cubicBezTo>
                <a:cubicBezTo>
                  <a:pt x="6606664" y="682203"/>
                  <a:pt x="6297372" y="717800"/>
                  <a:pt x="6056869" y="707886"/>
                </a:cubicBezTo>
                <a:cubicBezTo>
                  <a:pt x="5816366" y="697972"/>
                  <a:pt x="5463239" y="718130"/>
                  <a:pt x="5309855" y="707886"/>
                </a:cubicBezTo>
                <a:cubicBezTo>
                  <a:pt x="5156471" y="697642"/>
                  <a:pt x="4773338" y="710377"/>
                  <a:pt x="4562841" y="707886"/>
                </a:cubicBezTo>
                <a:cubicBezTo>
                  <a:pt x="4352344" y="705395"/>
                  <a:pt x="4071797" y="699034"/>
                  <a:pt x="3741799" y="707886"/>
                </a:cubicBezTo>
                <a:cubicBezTo>
                  <a:pt x="3411801" y="716738"/>
                  <a:pt x="3310588" y="737534"/>
                  <a:pt x="2920757" y="707886"/>
                </a:cubicBezTo>
                <a:cubicBezTo>
                  <a:pt x="2530926" y="678238"/>
                  <a:pt x="2575731" y="696506"/>
                  <a:pt x="2469857" y="707886"/>
                </a:cubicBezTo>
                <a:cubicBezTo>
                  <a:pt x="2363983" y="719266"/>
                  <a:pt x="2045573" y="689789"/>
                  <a:pt x="1648814" y="707886"/>
                </a:cubicBezTo>
                <a:cubicBezTo>
                  <a:pt x="1252055" y="725983"/>
                  <a:pt x="1309154" y="699119"/>
                  <a:pt x="1197914" y="707886"/>
                </a:cubicBezTo>
                <a:cubicBezTo>
                  <a:pt x="1086674" y="716653"/>
                  <a:pt x="810622" y="691716"/>
                  <a:pt x="672985" y="707886"/>
                </a:cubicBezTo>
                <a:cubicBezTo>
                  <a:pt x="535348" y="724056"/>
                  <a:pt x="225155" y="687626"/>
                  <a:pt x="0" y="707886"/>
                </a:cubicBezTo>
                <a:cubicBezTo>
                  <a:pt x="-9678" y="554695"/>
                  <a:pt x="-5440" y="502521"/>
                  <a:pt x="0" y="361022"/>
                </a:cubicBezTo>
                <a:cubicBezTo>
                  <a:pt x="5440" y="219523"/>
                  <a:pt x="-2414" y="75243"/>
                  <a:pt x="0" y="0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0259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3540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მცდარი  ინფორმაცია(I)</a:t>
            </a:r>
            <a:endParaRPr/>
          </a:p>
          <a:p>
            <a:pPr indent="-342900" lvl="1" marL="3540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ინფორმაცია, რომელიც მიზნად ისახავს ვინმეს დაზიანებას(II)</a:t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>
            <a:off x="7511142" y="1570807"/>
            <a:ext cx="2651760" cy="1619795"/>
          </a:xfrm>
          <a:custGeom>
            <a:rect b="b" l="l" r="r" t="t"/>
            <a:pathLst>
              <a:path extrusionOk="0" fill="none" h="1619795" w="2651760">
                <a:moveTo>
                  <a:pt x="0" y="269971"/>
                </a:moveTo>
                <a:cubicBezTo>
                  <a:pt x="11281" y="130582"/>
                  <a:pt x="119358" y="4567"/>
                  <a:pt x="269971" y="0"/>
                </a:cubicBezTo>
                <a:cubicBezTo>
                  <a:pt x="348383" y="2023"/>
                  <a:pt x="378782" y="5714"/>
                  <a:pt x="441960" y="0"/>
                </a:cubicBezTo>
                <a:lnTo>
                  <a:pt x="441960" y="0"/>
                </a:lnTo>
                <a:cubicBezTo>
                  <a:pt x="717781" y="-27495"/>
                  <a:pt x="846729" y="-3398"/>
                  <a:pt x="1104900" y="0"/>
                </a:cubicBezTo>
                <a:cubicBezTo>
                  <a:pt x="1307926" y="-8626"/>
                  <a:pt x="1551365" y="5853"/>
                  <a:pt x="1730576" y="0"/>
                </a:cubicBezTo>
                <a:cubicBezTo>
                  <a:pt x="1909787" y="-5853"/>
                  <a:pt x="2219655" y="-13106"/>
                  <a:pt x="2381789" y="0"/>
                </a:cubicBezTo>
                <a:cubicBezTo>
                  <a:pt x="2539019" y="-14113"/>
                  <a:pt x="2627009" y="111382"/>
                  <a:pt x="2651760" y="269971"/>
                </a:cubicBezTo>
                <a:cubicBezTo>
                  <a:pt x="2626438" y="457947"/>
                  <a:pt x="2650084" y="744179"/>
                  <a:pt x="2651760" y="944880"/>
                </a:cubicBezTo>
                <a:lnTo>
                  <a:pt x="2651760" y="944880"/>
                </a:lnTo>
                <a:cubicBezTo>
                  <a:pt x="2659794" y="1131897"/>
                  <a:pt x="2631908" y="1227901"/>
                  <a:pt x="2651760" y="1349829"/>
                </a:cubicBezTo>
                <a:lnTo>
                  <a:pt x="2651760" y="1349824"/>
                </a:lnTo>
                <a:cubicBezTo>
                  <a:pt x="2681309" y="1507400"/>
                  <a:pt x="2526886" y="1606740"/>
                  <a:pt x="2381789" y="1619795"/>
                </a:cubicBezTo>
                <a:cubicBezTo>
                  <a:pt x="2254654" y="1609790"/>
                  <a:pt x="1947243" y="1641604"/>
                  <a:pt x="1781651" y="1619795"/>
                </a:cubicBezTo>
                <a:cubicBezTo>
                  <a:pt x="1616059" y="1597986"/>
                  <a:pt x="1441490" y="1612935"/>
                  <a:pt x="1104900" y="1619795"/>
                </a:cubicBezTo>
                <a:cubicBezTo>
                  <a:pt x="950232" y="1671699"/>
                  <a:pt x="709363" y="1684527"/>
                  <a:pt x="522805" y="1756365"/>
                </a:cubicBezTo>
                <a:cubicBezTo>
                  <a:pt x="336248" y="1828204"/>
                  <a:pt x="109323" y="1831633"/>
                  <a:pt x="-36462" y="1887580"/>
                </a:cubicBezTo>
                <a:cubicBezTo>
                  <a:pt x="175977" y="1753712"/>
                  <a:pt x="323822" y="1680265"/>
                  <a:pt x="441960" y="1619795"/>
                </a:cubicBezTo>
                <a:cubicBezTo>
                  <a:pt x="360304" y="1622395"/>
                  <a:pt x="336644" y="1618957"/>
                  <a:pt x="269971" y="1619795"/>
                </a:cubicBezTo>
                <a:cubicBezTo>
                  <a:pt x="139470" y="1599670"/>
                  <a:pt x="12588" y="1514402"/>
                  <a:pt x="0" y="1349824"/>
                </a:cubicBezTo>
                <a:lnTo>
                  <a:pt x="0" y="1349829"/>
                </a:lnTo>
                <a:cubicBezTo>
                  <a:pt x="9705" y="1240929"/>
                  <a:pt x="-4282" y="1098295"/>
                  <a:pt x="0" y="944880"/>
                </a:cubicBezTo>
                <a:lnTo>
                  <a:pt x="0" y="944880"/>
                </a:lnTo>
                <a:cubicBezTo>
                  <a:pt x="-25519" y="661753"/>
                  <a:pt x="14534" y="505611"/>
                  <a:pt x="0" y="269971"/>
                </a:cubicBezTo>
                <a:close/>
              </a:path>
              <a:path extrusionOk="0" h="1619795" w="2651760">
                <a:moveTo>
                  <a:pt x="0" y="269971"/>
                </a:moveTo>
                <a:cubicBezTo>
                  <a:pt x="-10788" y="114216"/>
                  <a:pt x="87416" y="12556"/>
                  <a:pt x="269971" y="0"/>
                </a:cubicBezTo>
                <a:cubicBezTo>
                  <a:pt x="308757" y="2062"/>
                  <a:pt x="386953" y="7123"/>
                  <a:pt x="441960" y="0"/>
                </a:cubicBezTo>
                <a:lnTo>
                  <a:pt x="441960" y="0"/>
                </a:lnTo>
                <a:cubicBezTo>
                  <a:pt x="602159" y="25043"/>
                  <a:pt x="918937" y="-16668"/>
                  <a:pt x="1104900" y="0"/>
                </a:cubicBezTo>
                <a:cubicBezTo>
                  <a:pt x="1311179" y="9876"/>
                  <a:pt x="1472605" y="-18317"/>
                  <a:pt x="1730576" y="0"/>
                </a:cubicBezTo>
                <a:cubicBezTo>
                  <a:pt x="1988547" y="18317"/>
                  <a:pt x="2158743" y="-10405"/>
                  <a:pt x="2381789" y="0"/>
                </a:cubicBezTo>
                <a:cubicBezTo>
                  <a:pt x="2527332" y="3350"/>
                  <a:pt x="2650764" y="111374"/>
                  <a:pt x="2651760" y="269971"/>
                </a:cubicBezTo>
                <a:cubicBezTo>
                  <a:pt x="2621291" y="478869"/>
                  <a:pt x="2629231" y="809019"/>
                  <a:pt x="2651760" y="944880"/>
                </a:cubicBezTo>
                <a:lnTo>
                  <a:pt x="2651760" y="944880"/>
                </a:lnTo>
                <a:cubicBezTo>
                  <a:pt x="2652742" y="1065635"/>
                  <a:pt x="2637997" y="1203721"/>
                  <a:pt x="2651760" y="1349829"/>
                </a:cubicBezTo>
                <a:lnTo>
                  <a:pt x="2651760" y="1349824"/>
                </a:lnTo>
                <a:cubicBezTo>
                  <a:pt x="2664724" y="1518222"/>
                  <a:pt x="2533722" y="1649127"/>
                  <a:pt x="2381789" y="1619795"/>
                </a:cubicBezTo>
                <a:cubicBezTo>
                  <a:pt x="2134976" y="1626159"/>
                  <a:pt x="2075441" y="1602206"/>
                  <a:pt x="1781651" y="1619795"/>
                </a:cubicBezTo>
                <a:cubicBezTo>
                  <a:pt x="1487861" y="1637384"/>
                  <a:pt x="1430870" y="1642093"/>
                  <a:pt x="1104900" y="1619795"/>
                </a:cubicBezTo>
                <a:cubicBezTo>
                  <a:pt x="921948" y="1688070"/>
                  <a:pt x="820590" y="1676427"/>
                  <a:pt x="557046" y="1748332"/>
                </a:cubicBezTo>
                <a:cubicBezTo>
                  <a:pt x="293502" y="1820237"/>
                  <a:pt x="169586" y="1835776"/>
                  <a:pt x="-36462" y="1887580"/>
                </a:cubicBezTo>
                <a:cubicBezTo>
                  <a:pt x="183306" y="1756833"/>
                  <a:pt x="257305" y="1738486"/>
                  <a:pt x="441960" y="1619795"/>
                </a:cubicBezTo>
                <a:cubicBezTo>
                  <a:pt x="364079" y="1616383"/>
                  <a:pt x="308062" y="1625835"/>
                  <a:pt x="269971" y="1619795"/>
                </a:cubicBezTo>
                <a:cubicBezTo>
                  <a:pt x="136569" y="1610483"/>
                  <a:pt x="-4409" y="1505924"/>
                  <a:pt x="0" y="1349824"/>
                </a:cubicBezTo>
                <a:lnTo>
                  <a:pt x="0" y="1349829"/>
                </a:lnTo>
                <a:cubicBezTo>
                  <a:pt x="-16226" y="1199781"/>
                  <a:pt x="-7071" y="1045064"/>
                  <a:pt x="0" y="944880"/>
                </a:cubicBezTo>
                <a:lnTo>
                  <a:pt x="0" y="944880"/>
                </a:lnTo>
                <a:cubicBezTo>
                  <a:pt x="-27979" y="670917"/>
                  <a:pt x="4173" y="491357"/>
                  <a:pt x="0" y="269971"/>
                </a:cubicBezTo>
                <a:close/>
              </a:path>
            </a:pathLst>
          </a:custGeom>
          <a:solidFill>
            <a:srgbClr val="E1EFD8"/>
          </a:solidFill>
          <a:ln cap="flat" cmpd="sng" w="12700">
            <a:solidFill>
              <a:srgbClr val="0259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სიმართლე: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ვაზროვნებ, მაშასადამე ვარსებობ!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8303622" y="3667398"/>
            <a:ext cx="2651760" cy="1619795"/>
          </a:xfrm>
          <a:custGeom>
            <a:rect b="b" l="l" r="r" t="t"/>
            <a:pathLst>
              <a:path extrusionOk="0" fill="none" h="1619795" w="2651760">
                <a:moveTo>
                  <a:pt x="0" y="269971"/>
                </a:moveTo>
                <a:cubicBezTo>
                  <a:pt x="13372" y="123658"/>
                  <a:pt x="105626" y="19000"/>
                  <a:pt x="269971" y="0"/>
                </a:cubicBezTo>
                <a:cubicBezTo>
                  <a:pt x="410029" y="-12906"/>
                  <a:pt x="654317" y="11835"/>
                  <a:pt x="870109" y="0"/>
                </a:cubicBezTo>
                <a:cubicBezTo>
                  <a:pt x="1085901" y="-11835"/>
                  <a:pt x="1350618" y="-28373"/>
                  <a:pt x="1546860" y="0"/>
                </a:cubicBezTo>
                <a:lnTo>
                  <a:pt x="1546860" y="0"/>
                </a:lnTo>
                <a:cubicBezTo>
                  <a:pt x="1822681" y="-27495"/>
                  <a:pt x="1951629" y="-3398"/>
                  <a:pt x="2209800" y="0"/>
                </a:cubicBezTo>
                <a:cubicBezTo>
                  <a:pt x="2286133" y="4308"/>
                  <a:pt x="2329659" y="-2298"/>
                  <a:pt x="2381789" y="0"/>
                </a:cubicBezTo>
                <a:cubicBezTo>
                  <a:pt x="2522027" y="8971"/>
                  <a:pt x="2636948" y="152568"/>
                  <a:pt x="2651760" y="269971"/>
                </a:cubicBezTo>
                <a:cubicBezTo>
                  <a:pt x="2648394" y="442254"/>
                  <a:pt x="2680701" y="785932"/>
                  <a:pt x="2651760" y="944880"/>
                </a:cubicBezTo>
                <a:lnTo>
                  <a:pt x="2651760" y="944880"/>
                </a:lnTo>
                <a:cubicBezTo>
                  <a:pt x="2644625" y="1039596"/>
                  <a:pt x="2654626" y="1218628"/>
                  <a:pt x="2651760" y="1349829"/>
                </a:cubicBezTo>
                <a:lnTo>
                  <a:pt x="2651760" y="1349824"/>
                </a:lnTo>
                <a:cubicBezTo>
                  <a:pt x="2618553" y="1497855"/>
                  <a:pt x="2564983" y="1629542"/>
                  <a:pt x="2381789" y="1619795"/>
                </a:cubicBezTo>
                <a:cubicBezTo>
                  <a:pt x="2316279" y="1627466"/>
                  <a:pt x="2291702" y="1613475"/>
                  <a:pt x="2209800" y="1619795"/>
                </a:cubicBezTo>
                <a:cubicBezTo>
                  <a:pt x="2188846" y="1744051"/>
                  <a:pt x="2154359" y="1885911"/>
                  <a:pt x="2092796" y="2044327"/>
                </a:cubicBezTo>
                <a:cubicBezTo>
                  <a:pt x="1906718" y="1911211"/>
                  <a:pt x="1792475" y="1784414"/>
                  <a:pt x="1546860" y="1619795"/>
                </a:cubicBezTo>
                <a:cubicBezTo>
                  <a:pt x="1253595" y="1618079"/>
                  <a:pt x="1187061" y="1622140"/>
                  <a:pt x="933953" y="1619795"/>
                </a:cubicBezTo>
                <a:cubicBezTo>
                  <a:pt x="680845" y="1617450"/>
                  <a:pt x="593095" y="1626539"/>
                  <a:pt x="269971" y="1619795"/>
                </a:cubicBezTo>
                <a:cubicBezTo>
                  <a:pt x="114589" y="1622714"/>
                  <a:pt x="2092" y="1530296"/>
                  <a:pt x="0" y="1349824"/>
                </a:cubicBezTo>
                <a:lnTo>
                  <a:pt x="0" y="1349829"/>
                </a:lnTo>
                <a:cubicBezTo>
                  <a:pt x="6648" y="1149080"/>
                  <a:pt x="-17875" y="1131492"/>
                  <a:pt x="0" y="944880"/>
                </a:cubicBezTo>
                <a:lnTo>
                  <a:pt x="0" y="944880"/>
                </a:lnTo>
                <a:cubicBezTo>
                  <a:pt x="19540" y="765980"/>
                  <a:pt x="-12043" y="563173"/>
                  <a:pt x="0" y="269971"/>
                </a:cubicBezTo>
                <a:close/>
              </a:path>
              <a:path extrusionOk="0" h="1619795" w="2651760">
                <a:moveTo>
                  <a:pt x="0" y="269971"/>
                </a:moveTo>
                <a:cubicBezTo>
                  <a:pt x="-10788" y="114216"/>
                  <a:pt x="87416" y="12556"/>
                  <a:pt x="269971" y="0"/>
                </a:cubicBezTo>
                <a:cubicBezTo>
                  <a:pt x="493087" y="-27683"/>
                  <a:pt x="602403" y="24129"/>
                  <a:pt x="933953" y="0"/>
                </a:cubicBezTo>
                <a:cubicBezTo>
                  <a:pt x="1265503" y="-24129"/>
                  <a:pt x="1351782" y="-14068"/>
                  <a:pt x="1546860" y="0"/>
                </a:cubicBezTo>
                <a:lnTo>
                  <a:pt x="1546860" y="0"/>
                </a:lnTo>
                <a:cubicBezTo>
                  <a:pt x="1828462" y="-253"/>
                  <a:pt x="1991645" y="14902"/>
                  <a:pt x="2209800" y="0"/>
                </a:cubicBezTo>
                <a:cubicBezTo>
                  <a:pt x="2266268" y="1430"/>
                  <a:pt x="2327532" y="3805"/>
                  <a:pt x="2381789" y="0"/>
                </a:cubicBezTo>
                <a:cubicBezTo>
                  <a:pt x="2527332" y="3350"/>
                  <a:pt x="2650764" y="111374"/>
                  <a:pt x="2651760" y="269971"/>
                </a:cubicBezTo>
                <a:cubicBezTo>
                  <a:pt x="2621291" y="478869"/>
                  <a:pt x="2629231" y="809019"/>
                  <a:pt x="2651760" y="944880"/>
                </a:cubicBezTo>
                <a:lnTo>
                  <a:pt x="2651760" y="944880"/>
                </a:lnTo>
                <a:cubicBezTo>
                  <a:pt x="2652742" y="1065635"/>
                  <a:pt x="2637997" y="1203721"/>
                  <a:pt x="2651760" y="1349829"/>
                </a:cubicBezTo>
                <a:lnTo>
                  <a:pt x="2651760" y="1349824"/>
                </a:lnTo>
                <a:cubicBezTo>
                  <a:pt x="2664724" y="1518222"/>
                  <a:pt x="2533722" y="1649127"/>
                  <a:pt x="2381789" y="1619795"/>
                </a:cubicBezTo>
                <a:cubicBezTo>
                  <a:pt x="2314807" y="1614381"/>
                  <a:pt x="2279738" y="1619502"/>
                  <a:pt x="2209800" y="1619795"/>
                </a:cubicBezTo>
                <a:cubicBezTo>
                  <a:pt x="2171064" y="1822475"/>
                  <a:pt x="2148303" y="1872020"/>
                  <a:pt x="2092796" y="2044327"/>
                </a:cubicBezTo>
                <a:cubicBezTo>
                  <a:pt x="1853845" y="1858126"/>
                  <a:pt x="1700626" y="1716977"/>
                  <a:pt x="1546860" y="1619795"/>
                </a:cubicBezTo>
                <a:cubicBezTo>
                  <a:pt x="1371064" y="1612129"/>
                  <a:pt x="1185049" y="1630259"/>
                  <a:pt x="895647" y="1619795"/>
                </a:cubicBezTo>
                <a:cubicBezTo>
                  <a:pt x="606245" y="1609331"/>
                  <a:pt x="536591" y="1635239"/>
                  <a:pt x="269971" y="1619795"/>
                </a:cubicBezTo>
                <a:cubicBezTo>
                  <a:pt x="106171" y="1620400"/>
                  <a:pt x="4869" y="1490148"/>
                  <a:pt x="0" y="1349824"/>
                </a:cubicBezTo>
                <a:lnTo>
                  <a:pt x="0" y="1349829"/>
                </a:lnTo>
                <a:cubicBezTo>
                  <a:pt x="14712" y="1199065"/>
                  <a:pt x="11728" y="1129255"/>
                  <a:pt x="0" y="944880"/>
                </a:cubicBezTo>
                <a:lnTo>
                  <a:pt x="0" y="944880"/>
                </a:lnTo>
                <a:cubicBezTo>
                  <a:pt x="-26723" y="674945"/>
                  <a:pt x="-25883" y="511183"/>
                  <a:pt x="0" y="269971"/>
                </a:cubicBezTo>
                <a:close/>
              </a:path>
            </a:pathLst>
          </a:custGeom>
          <a:solidFill>
            <a:srgbClr val="E1EFD8"/>
          </a:solidFill>
          <a:ln cap="flat" cmpd="sng" w="12700">
            <a:solidFill>
              <a:srgbClr val="0259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პოსტ-ცოდნა: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მე მჯერა, მაშასადამე სწორია!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22"/>
          <p:cNvGraphicFramePr/>
          <p:nvPr/>
        </p:nvGraphicFramePr>
        <p:xfrm>
          <a:off x="1469442" y="33197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{234BADBA-1056-40AA-B1E2-D6F76046BB20}</a:tableStyleId>
              </a:tblPr>
              <a:tblGrid>
                <a:gridCol w="4378175"/>
                <a:gridCol w="712700"/>
                <a:gridCol w="796475"/>
              </a:tblGrid>
              <a:tr h="58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/>
                        <a:t>დეზინფორმაცია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მცდარი</a:t>
                      </a:r>
                      <a:r>
                        <a:rPr lang="de-D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ინფორმაცია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/>
                        <a:t>ზიანის მომტანი</a:t>
                      </a:r>
                      <a:r>
                        <a:rPr lang="de-DE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ინფორმაცია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>
            <p:ph type="title"/>
          </p:nvPr>
        </p:nvSpPr>
        <p:spPr>
          <a:xfrm>
            <a:off x="210556" y="405946"/>
            <a:ext cx="118215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4000"/>
              <a:t>დეზინფორმაციასა და მანიპულაციას შორის</a:t>
            </a:r>
            <a:endParaRPr sz="4000"/>
          </a:p>
        </p:txBody>
      </p:sp>
      <p:sp>
        <p:nvSpPr>
          <p:cNvPr id="299" name="Google Shape;299;p24"/>
          <p:cNvSpPr txBox="1"/>
          <p:nvPr>
            <p:ph idx="1" type="body"/>
          </p:nvPr>
        </p:nvSpPr>
        <p:spPr>
          <a:xfrm>
            <a:off x="987653" y="1731496"/>
            <a:ext cx="64602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2936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მოკლე და ერთჯერად ჩარევებსაც ხანგძლივი გავლენა აქვთ</a:t>
            </a:r>
            <a:endParaRPr sz="24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-DE" sz="2400"/>
              <a:t>- “</a:t>
            </a:r>
            <a:r>
              <a:rPr lang="de-DE" sz="2400"/>
              <a:t>ვაქცინაცია”</a:t>
            </a:r>
            <a:endParaRPr sz="2400"/>
          </a:p>
          <a:p>
            <a:pPr indent="-63500" lvl="1" marL="2238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300" name="Google Shape;300;p24"/>
          <p:cNvSpPr txBox="1"/>
          <p:nvPr/>
        </p:nvSpPr>
        <p:spPr>
          <a:xfrm>
            <a:off x="0" y="6310312"/>
            <a:ext cx="61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(Acerbi, Altay &amp; Mercier, 2022; Barzilai &amp; Chinn, 2020; Cook, Lewandowsky &amp; Ecker, 2017;  Roozenbeek &amp; van der Linden, 2019 etc.)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harmazeutisches Forschungslabor" id="301" name="Google Shape;3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7059" y="2236174"/>
            <a:ext cx="4106236" cy="307967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>
            <p:ph type="title"/>
          </p:nvPr>
        </p:nvSpPr>
        <p:spPr>
          <a:xfrm>
            <a:off x="210556" y="405946"/>
            <a:ext cx="118215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3900"/>
              <a:t>დეზინფორმაციასა და მანიპულაციას შორის</a:t>
            </a:r>
            <a:endParaRPr sz="3900"/>
          </a:p>
        </p:txBody>
      </p:sp>
      <p:sp>
        <p:nvSpPr>
          <p:cNvPr id="308" name="Google Shape;308;p26"/>
          <p:cNvSpPr txBox="1"/>
          <p:nvPr>
            <p:ph idx="1" type="body"/>
          </p:nvPr>
        </p:nvSpPr>
        <p:spPr>
          <a:xfrm>
            <a:off x="1051025" y="1587225"/>
            <a:ext cx="66846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Char char="-"/>
            </a:pPr>
            <a:r>
              <a:rPr lang="de-DE" sz="2500">
                <a:solidFill>
                  <a:srgbClr val="BFBFBF"/>
                </a:solidFill>
              </a:rPr>
              <a:t>მოკლე და ერთჯერად ჩარევებსაც ხანგძლივი გავლენა აქვთ</a:t>
            </a:r>
            <a:endParaRPr sz="2500">
              <a:solidFill>
                <a:srgbClr val="BFBFBF"/>
              </a:solidFill>
            </a:endParaRPr>
          </a:p>
          <a:p>
            <a:pPr indent="0" lvl="0" marL="6858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BFBFBF"/>
                </a:solidFill>
              </a:rPr>
              <a:t>- “ვაქცინაცია”</a:t>
            </a:r>
            <a:endParaRPr sz="2500">
              <a:solidFill>
                <a:srgbClr val="BFBFBF"/>
              </a:solidFill>
            </a:endParaRPr>
          </a:p>
          <a:p>
            <a:pPr indent="-63500" lvl="1" marL="2238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5952"/>
              </a:buClr>
              <a:buSzPts val="3200"/>
              <a:buNone/>
            </a:pPr>
            <a:r>
              <a:rPr b="1" lang="de-DE" sz="2400">
                <a:solidFill>
                  <a:srgbClr val="025952"/>
                </a:solidFill>
              </a:rPr>
              <a:t>მრავლადაა გამოუკვლეველი ასპექტები!</a:t>
            </a:r>
            <a:endParaRPr b="1" sz="2400">
              <a:solidFill>
                <a:srgbClr val="025952"/>
              </a:solidFill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0" y="6310312"/>
            <a:ext cx="61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(Acerbi, Altay &amp; Mercier, 2022; Barzilai &amp; Chinn, 2020; Cook, Lewandowsky &amp; Ecker, 2017;  Roozenbeek &amp; van der Linden, 2019 etc.)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harmazeutisches Forschungslabor" id="310" name="Google Shape;3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7059" y="2236174"/>
            <a:ext cx="4106236" cy="307967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>
            <p:ph type="title"/>
          </p:nvPr>
        </p:nvSpPr>
        <p:spPr>
          <a:xfrm>
            <a:off x="317101" y="709975"/>
            <a:ext cx="115755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3600"/>
              <a:buFont typeface="Calibri"/>
              <a:buNone/>
            </a:pPr>
            <a:r>
              <a:rPr b="1" lang="de-DE" sz="3200">
                <a:solidFill>
                  <a:srgbClr val="025952"/>
                </a:solidFill>
              </a:rPr>
              <a:t>მედია ქიმიის გაკვეთილებზე– ამჟამინდელი მდგომარეობა</a:t>
            </a:r>
            <a:endParaRPr b="1" sz="3200">
              <a:solidFill>
                <a:srgbClr val="025952"/>
              </a:solidFill>
            </a:endParaRPr>
          </a:p>
        </p:txBody>
      </p:sp>
      <p:sp>
        <p:nvSpPr>
          <p:cNvPr id="317" name="Google Shape;317;p28"/>
          <p:cNvSpPr txBox="1"/>
          <p:nvPr>
            <p:ph idx="1" type="body"/>
          </p:nvPr>
        </p:nvSpPr>
        <p:spPr>
          <a:xfrm>
            <a:off x="1055638" y="2035532"/>
            <a:ext cx="5040362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e-DE" sz="2400"/>
              <a:t>ქიმიის გაკვეთილებზე - ტრადიციული მედია (გაზეთები)</a:t>
            </a:r>
            <a:endParaRPr sz="2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2400"/>
              <a:t>მიზნების შეზღუდული რაოდენობა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/>
              <a:t>გაკვეთილის შესავალი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 </a:t>
            </a:r>
            <a:r>
              <a:rPr lang="de-DE"/>
              <a:t>ექსპერიმენტების ან დავალებების კონტექსტი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8" name="Google Shape;318;p28"/>
          <p:cNvSpPr txBox="1"/>
          <p:nvPr/>
        </p:nvSpPr>
        <p:spPr>
          <a:xfrm>
            <a:off x="0" y="6211669"/>
            <a:ext cx="58010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(Belova &amp; Eilks, 2015; Belova &amp; Tietjen, 2021; Jarman &amp; McClune, 2002; Reid &amp; Norris, 2016; Kachan et al., 2006; https://www.nytimes.com/2013/01/19/us/regulations-on-fracking-are-revised.html?searchResultPosition=5)</a:t>
            </a:r>
            <a:endParaRPr/>
          </a:p>
        </p:txBody>
      </p:sp>
      <p:pic>
        <p:nvPicPr>
          <p:cNvPr descr="Lehrer und Studenten in Labor" id="319" name="Google Shape;3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7399" y="2996952"/>
            <a:ext cx="4063380" cy="27089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7399" y="1376772"/>
            <a:ext cx="4063380" cy="13175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type="title"/>
          </p:nvPr>
        </p:nvSpPr>
        <p:spPr>
          <a:xfrm>
            <a:off x="718275" y="794250"/>
            <a:ext cx="10781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3700">
                <a:solidFill>
                  <a:srgbClr val="025952"/>
                </a:solidFill>
              </a:rPr>
              <a:t>მედიის ინტეგრაცია ქიმიის გაკვეთილში - </a:t>
            </a:r>
            <a:r>
              <a:rPr b="1" lang="de-DE" sz="3700">
                <a:solidFill>
                  <a:srgbClr val="025952"/>
                </a:solidFill>
              </a:rPr>
              <a:t>მოთხოვნები </a:t>
            </a:r>
            <a:endParaRPr b="1" sz="3700">
              <a:solidFill>
                <a:srgbClr val="025952"/>
              </a:solidFill>
            </a:endParaRPr>
          </a:p>
        </p:txBody>
      </p:sp>
      <p:sp>
        <p:nvSpPr>
          <p:cNvPr id="327" name="Google Shape;327;p30"/>
          <p:cNvSpPr txBox="1"/>
          <p:nvPr>
            <p:ph idx="1" type="body"/>
          </p:nvPr>
        </p:nvSpPr>
        <p:spPr>
          <a:xfrm>
            <a:off x="839450" y="2216950"/>
            <a:ext cx="6490800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2286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−"/>
            </a:pPr>
            <a:r>
              <a:rPr lang="de-DE" sz="2200"/>
              <a:t>მაგალითად, სოციალური მედიისა და სარეკლამო მასალების გამოყენების აუცილებლობაზე დიდი ხანია საუბრობენ, თუმცა ისინი ჯერაც არ არის ინტეგრირებული ქიმიის სწავლების პრაქტიკაში.</a:t>
            </a:r>
            <a:endParaRPr sz="2600"/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−"/>
            </a:pPr>
            <a:r>
              <a:rPr lang="de-DE" sz="2200"/>
              <a:t>სწავლა </a:t>
            </a:r>
            <a:r>
              <a:rPr lang="de-DE" sz="2200"/>
              <a:t>მედიის</a:t>
            </a:r>
            <a:r>
              <a:rPr b="1" lang="de-DE" sz="2200"/>
              <a:t> გამოყენებით</a:t>
            </a:r>
            <a:r>
              <a:rPr lang="de-DE" sz="2200"/>
              <a:t>, მედიის </a:t>
            </a:r>
            <a:r>
              <a:rPr b="1" lang="de-DE" sz="2200"/>
              <a:t>შესახებ </a:t>
            </a:r>
            <a:r>
              <a:rPr lang="de-DE" sz="2200"/>
              <a:t>სწავლის ნაცვლად</a:t>
            </a:r>
            <a:endParaRPr sz="26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lang="de-DE" sz="2600"/>
              <a:t> </a:t>
            </a:r>
            <a:r>
              <a:rPr lang="de-DE" sz="2200"/>
              <a:t>მასწავლებლები სკეპტიკურად არიან განწყობილი და თავს მომზადებულად არ გრძნობენ!</a:t>
            </a:r>
            <a:endParaRPr sz="2200"/>
          </a:p>
          <a:p>
            <a:pPr indent="-762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28" name="Google Shape;328;p30"/>
          <p:cNvSpPr txBox="1"/>
          <p:nvPr/>
        </p:nvSpPr>
        <p:spPr>
          <a:xfrm>
            <a:off x="0" y="6396335"/>
            <a:ext cx="50878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(Belova &amp; Eilks, 2015; Belova &amp; Tietjen, 2021; Jarman &amp; McClune, 2002; Reid &amp; Norris, 2016; Kachan et al., 2006)</a:t>
            </a:r>
            <a:endParaRPr/>
          </a:p>
        </p:txBody>
      </p:sp>
      <p:pic>
        <p:nvPicPr>
          <p:cNvPr descr="Drei Herz-Benachrichtigungssymbole"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349" y="2216944"/>
            <a:ext cx="4309532" cy="242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/>
          <p:nvPr>
            <p:ph type="ctrTitle"/>
          </p:nvPr>
        </p:nvSpPr>
        <p:spPr>
          <a:xfrm>
            <a:off x="1663908" y="1434955"/>
            <a:ext cx="813225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მაგალითი კონტექსტისთვის: მდგრადობა სოციალურ მედიაში</a:t>
            </a:r>
            <a:endParaRPr b="1" sz="40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ctrTitle"/>
          </p:nvPr>
        </p:nvSpPr>
        <p:spPr>
          <a:xfrm>
            <a:off x="1271244" y="2536168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შეარჩიეთ თქვენთვის სასურველი სოციალური ქსელი და მოძებნეთ ჰეშთეგი #sustainability. აღწერეთ თქვენი შთაბეჭდილებები!</a:t>
            </a:r>
            <a:endParaRPr b="1" sz="4000">
              <a:solidFill>
                <a:srgbClr val="025952"/>
              </a:solidFill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7878875" y="3268300"/>
            <a:ext cx="411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აქ შეიძლება განთავსდეს QR კოდი ისეთი ციფრული ინსტრუმენტისთვის, როგორიცაა Mentimeter (mentimeter.com), იდეების მოსაგროვებლად.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title"/>
          </p:nvPr>
        </p:nvSpPr>
        <p:spPr>
          <a:xfrm>
            <a:off x="335360" y="1196752"/>
            <a:ext cx="11233248" cy="576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de-DE" sz="3000"/>
              <a:t>მდგრადობა და სოციალური მედია</a:t>
            </a:r>
            <a:endParaRPr sz="3000"/>
          </a:p>
        </p:txBody>
      </p:sp>
      <p:sp>
        <p:nvSpPr>
          <p:cNvPr id="347" name="Google Shape;347;p36"/>
          <p:cNvSpPr txBox="1"/>
          <p:nvPr/>
        </p:nvSpPr>
        <p:spPr>
          <a:xfrm>
            <a:off x="1123406" y="3213463"/>
            <a:ext cx="99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საკუთარი მაგალითები: მოძებნეთ სოციალურ მედიაში ჰეშთეგებით  “sustainability” და  “sustainable development”, გადაიღეთ ეკრანის ფოტო (screenshots) . 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1753433" y="2473757"/>
            <a:ext cx="6048474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762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0" y="6642556"/>
            <a:ext cx="273630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Leinfelder, 2018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335360" y="1196752"/>
            <a:ext cx="11233248" cy="576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e-D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მდგრადობა- არ არის ასე მარტივი…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Zahnrad, Rad, Transport enthält.&#10;&#10;Automatisch generierte Beschreibung" id="356" name="Google Shape;3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413977"/>
            <a:ext cx="11219757" cy="323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ctrTitle"/>
          </p:nvPr>
        </p:nvSpPr>
        <p:spPr>
          <a:xfrm>
            <a:off x="1037802" y="2746015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რა გამოცდილება გაქვთ თანამედროვე მედიასთან დაკავშირებით (მაგალითად, სოციალურ მედიასთან)საბუნებიმეტყველო საგნების გაკვეთილებზე? 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type="title"/>
          </p:nvPr>
        </p:nvSpPr>
        <p:spPr>
          <a:xfrm>
            <a:off x="5591944" y="1695285"/>
            <a:ext cx="5584523" cy="5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რაოდენობა</a:t>
            </a:r>
            <a:endParaRPr/>
          </a:p>
        </p:txBody>
      </p:sp>
      <p:pic>
        <p:nvPicPr>
          <p:cNvPr id="363" name="Google Shape;363;p4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8" r="6188" t="0"/>
          <a:stretch/>
        </p:blipFill>
        <p:spPr>
          <a:xfrm>
            <a:off x="127397" y="1773312"/>
            <a:ext cx="5087938" cy="410361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364" name="Google Shape;364;p40"/>
          <p:cNvSpPr txBox="1"/>
          <p:nvPr/>
        </p:nvSpPr>
        <p:spPr>
          <a:xfrm>
            <a:off x="5596325" y="2393814"/>
            <a:ext cx="4032448" cy="369332"/>
          </a:xfrm>
          <a:prstGeom prst="rect">
            <a:avLst/>
          </a:prstGeom>
          <a:solidFill>
            <a:srgbClr val="38562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</a:pPr>
            <a:r>
              <a:rPr b="1" lang="de-DE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#sustainability: 15,4 მილიონი პოსტი</a:t>
            </a:r>
            <a:endParaRPr/>
          </a:p>
        </p:txBody>
      </p:sp>
      <p:sp>
        <p:nvSpPr>
          <p:cNvPr id="365" name="Google Shape;365;p40"/>
          <p:cNvSpPr txBox="1"/>
          <p:nvPr/>
        </p:nvSpPr>
        <p:spPr>
          <a:xfrm>
            <a:off x="5586333" y="3432824"/>
            <a:ext cx="4032448" cy="92333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</a:pPr>
            <a:r>
              <a:rPr b="1" lang="de-DE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#sdgs: 3მილიონი პოსტი,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</a:pPr>
            <a:r>
              <a:rPr b="1" lang="de-DE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#sustainabledevelopmentgoals: 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</a:pPr>
            <a:r>
              <a:rPr b="1" lang="de-DE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258 მილიონი პოსტი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127397" y="5876926"/>
            <a:ext cx="50879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“SDGs" von Unbekannter Autor ist lizenziert gemäß </a:t>
            </a:r>
            <a:r>
              <a:rPr lang="de-DE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0"/>
          <p:cNvSpPr txBox="1"/>
          <p:nvPr/>
        </p:nvSpPr>
        <p:spPr>
          <a:xfrm>
            <a:off x="5586333" y="4925870"/>
            <a:ext cx="4032448" cy="369332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#sustainability: 5 ბილიონი ნახვა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9593" y="2802229"/>
            <a:ext cx="1253541" cy="1253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ktok Logo Marke - Kostenloses Bild auf Pixabay - Pixabay" id="369" name="Google Shape;36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99593" y="4572236"/>
            <a:ext cx="1253541" cy="125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619132" y="1129862"/>
            <a:ext cx="9145586" cy="5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პოსტების ანალიზი (N = 300)</a:t>
            </a:r>
            <a:endParaRPr/>
          </a:p>
        </p:txBody>
      </p:sp>
      <p:graphicFrame>
        <p:nvGraphicFramePr>
          <p:cNvPr id="376" name="Google Shape;376;p42"/>
          <p:cNvGraphicFramePr/>
          <p:nvPr/>
        </p:nvGraphicFramePr>
        <p:xfrm>
          <a:off x="1415480" y="1934380"/>
          <a:ext cx="8926518" cy="484373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77" name="Google Shape;377;p42"/>
          <p:cNvSpPr txBox="1"/>
          <p:nvPr/>
        </p:nvSpPr>
        <p:spPr>
          <a:xfrm>
            <a:off x="2495600" y="6237312"/>
            <a:ext cx="129614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გარემო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2"/>
          <p:cNvSpPr txBox="1"/>
          <p:nvPr/>
        </p:nvSpPr>
        <p:spPr>
          <a:xfrm>
            <a:off x="6744072" y="6237312"/>
            <a:ext cx="129614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ეკონიმიკა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>
            <a:off x="8481175" y="6228025"/>
            <a:ext cx="12963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რამდენიმე სხვა 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2"/>
          <p:cNvSpPr txBox="1"/>
          <p:nvPr/>
        </p:nvSpPr>
        <p:spPr>
          <a:xfrm>
            <a:off x="4482597" y="6335737"/>
            <a:ext cx="12960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სოციალური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2"/>
          <p:cNvSpPr txBox="1"/>
          <p:nvPr/>
        </p:nvSpPr>
        <p:spPr>
          <a:xfrm>
            <a:off x="3992550" y="7384700"/>
            <a:ext cx="34692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2"/>
          <p:cNvSpPr/>
          <p:nvPr/>
        </p:nvSpPr>
        <p:spPr>
          <a:xfrm>
            <a:off x="287875" y="2278175"/>
            <a:ext cx="135900" cy="1221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287875" y="2675100"/>
            <a:ext cx="135900" cy="12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619125" y="2582250"/>
            <a:ext cx="85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ტიკ-ტოკი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619125" y="2185325"/>
            <a:ext cx="85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ინსტაგრამი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/>
          <p:nvPr>
            <p:ph type="ctrTitle"/>
          </p:nvPr>
        </p:nvSpPr>
        <p:spPr>
          <a:xfrm>
            <a:off x="3188534" y="1434955"/>
            <a:ext cx="66076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მოკლე სასწავლო მოდული- მდგრადობა სოციალურ მედიაში</a:t>
            </a:r>
            <a:endParaRPr b="1" sz="40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>
            <p:ph type="title"/>
          </p:nvPr>
        </p:nvSpPr>
        <p:spPr>
          <a:xfrm>
            <a:off x="335360" y="1196752"/>
            <a:ext cx="11233248" cy="576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„რა ასოსიაციები გიჩნდებთ, როდესაც გესმით ტერმინი  “მდგრადობა"?</a:t>
            </a:r>
            <a:endParaRPr/>
          </a:p>
        </p:txBody>
      </p:sp>
      <p:pic>
        <p:nvPicPr>
          <p:cNvPr id="398" name="Google Shape;398;p46"/>
          <p:cNvPicPr preferRelativeResize="0"/>
          <p:nvPr/>
        </p:nvPicPr>
        <p:blipFill rotWithShape="1">
          <a:blip r:embed="rId3">
            <a:alphaModFix/>
          </a:blip>
          <a:srcRect b="4610" l="0" r="0" t="0"/>
          <a:stretch/>
        </p:blipFill>
        <p:spPr>
          <a:xfrm>
            <a:off x="605950" y="2378695"/>
            <a:ext cx="7165183" cy="424847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6"/>
          <p:cNvSpPr txBox="1"/>
          <p:nvPr/>
        </p:nvSpPr>
        <p:spPr>
          <a:xfrm>
            <a:off x="10848528" y="6627168"/>
            <a:ext cx="48522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9th grade</a:t>
            </a:r>
            <a:endParaRPr/>
          </a:p>
        </p:txBody>
      </p:sp>
      <p:pic>
        <p:nvPicPr>
          <p:cNvPr descr="Ein Bild, das Text, Screenshot, Design enthält.&#10;&#10;Automatisch generierte Beschreibung" id="400" name="Google Shape;400;p46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 rot="-5400000">
            <a:off x="8415083" y="2277049"/>
            <a:ext cx="2828413" cy="4451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6"/>
          <p:cNvSpPr txBox="1"/>
          <p:nvPr/>
        </p:nvSpPr>
        <p:spPr>
          <a:xfrm>
            <a:off x="7575088" y="2442225"/>
            <a:ext cx="45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თარგმანი: გერმანულიდან ინგლისურად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/>
          <p:nvPr>
            <p:ph type="title"/>
          </p:nvPr>
        </p:nvSpPr>
        <p:spPr>
          <a:xfrm>
            <a:off x="335360" y="1196752"/>
            <a:ext cx="11233248" cy="576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e-DE" sz="3100"/>
              <a:t>სამუშაო ეტაპი</a:t>
            </a:r>
            <a:endParaRPr sz="3100"/>
          </a:p>
        </p:txBody>
      </p:sp>
      <p:pic>
        <p:nvPicPr>
          <p:cNvPr id="408" name="Google Shape;4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199" y="1201076"/>
            <a:ext cx="3506151" cy="49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8"/>
          <p:cNvPicPr preferRelativeResize="0"/>
          <p:nvPr/>
        </p:nvPicPr>
        <p:blipFill rotWithShape="1">
          <a:blip r:embed="rId4">
            <a:alphaModFix/>
          </a:blip>
          <a:srcRect b="0" l="2360" r="0" t="0"/>
          <a:stretch/>
        </p:blipFill>
        <p:spPr>
          <a:xfrm>
            <a:off x="3950225" y="1246800"/>
            <a:ext cx="3448743" cy="4954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/>
          <p:nvPr>
            <p:ph type="title"/>
          </p:nvPr>
        </p:nvSpPr>
        <p:spPr>
          <a:xfrm>
            <a:off x="605182" y="1511546"/>
            <a:ext cx="3577074" cy="576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3200"/>
              <a:t>საკუთარი პოსტების დათვალიერება</a:t>
            </a:r>
            <a:endParaRPr sz="3200"/>
          </a:p>
        </p:txBody>
      </p:sp>
      <p:pic>
        <p:nvPicPr>
          <p:cNvPr descr="Ein Bild, das Text, Screenshot, Schrift, Design enthält.&#10;&#10;Automatisch generierte Beschreibung" id="416" name="Google Shape;4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2143" y="0"/>
            <a:ext cx="26149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"/>
          <p:cNvSpPr txBox="1"/>
          <p:nvPr>
            <p:ph type="title"/>
          </p:nvPr>
        </p:nvSpPr>
        <p:spPr>
          <a:xfrm>
            <a:off x="1601511" y="764704"/>
            <a:ext cx="9731053" cy="5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2900"/>
              <a:t>Mentimeter ით გამოკითხვა(l) vs. პოსტ- გამოკითხვა (r)</a:t>
            </a:r>
            <a:endParaRPr sz="4100"/>
          </a:p>
        </p:txBody>
      </p:sp>
      <p:graphicFrame>
        <p:nvGraphicFramePr>
          <p:cNvPr id="423" name="Google Shape;423;p52"/>
          <p:cNvGraphicFramePr/>
          <p:nvPr/>
        </p:nvGraphicFramePr>
        <p:xfrm>
          <a:off x="984491" y="1768840"/>
          <a:ext cx="10498145" cy="410282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4" name="Google Shape;424;p52"/>
          <p:cNvSpPr txBox="1"/>
          <p:nvPr/>
        </p:nvSpPr>
        <p:spPr>
          <a:xfrm>
            <a:off x="1601512" y="5521125"/>
            <a:ext cx="129614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გარემო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5096656" y="5521125"/>
            <a:ext cx="78336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სოციალური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3182469" y="5504260"/>
            <a:ext cx="129614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ეკონომიკა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6351300" y="5521125"/>
            <a:ext cx="1603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პერსონალური ქმედაბა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8236173" y="5521125"/>
            <a:ext cx="1296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მომავალი თაობა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9488774" y="5521125"/>
            <a:ext cx="2068641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ყველა ქმედების ძირითადი პრინციპი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/>
          <p:nvPr>
            <p:ph type="ctrTitle"/>
          </p:nvPr>
        </p:nvSpPr>
        <p:spPr>
          <a:xfrm>
            <a:off x="344774" y="2627376"/>
            <a:ext cx="831954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3200"/>
              <a:buFont typeface="Calibri"/>
              <a:buNone/>
            </a:pPr>
            <a:r>
              <a:rPr b="1" lang="de-DE" sz="3200">
                <a:solidFill>
                  <a:srgbClr val="025952"/>
                </a:solidFill>
              </a:rPr>
              <a:t>დავალება:შეადგინეთ თქვენი სასწავლო სქემა, რომელიც მიზნად ისახავს სამეცნიერო მედიაწიგნიერების და მდგრადი განვითარების განათლების გაძლიერებას.</a:t>
            </a:r>
            <a:endParaRPr b="1" sz="3200">
              <a:solidFill>
                <a:srgbClr val="02595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3200"/>
              <a:buFont typeface="Calibri"/>
              <a:buNone/>
            </a:pPr>
            <a:r>
              <a:rPr b="1" lang="de-DE" sz="3200">
                <a:solidFill>
                  <a:srgbClr val="025952"/>
                </a:solidFill>
              </a:rPr>
              <a:t>იმუშავეთ ჯგუფებში!</a:t>
            </a:r>
            <a:endParaRPr b="1" sz="32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435" name="Google Shape;4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/>
          <p:nvPr>
            <p:ph type="ctrTitle"/>
          </p:nvPr>
        </p:nvSpPr>
        <p:spPr>
          <a:xfrm>
            <a:off x="1" y="2217928"/>
            <a:ext cx="852830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დისკუსია:როგორ შევუწყოთ ხელი (კრიტიკული) სამეცნიერო მედიაწიგნიერების განვითარებას საბუნებისმეტყველო საგნების გაკვეთილზე?</a:t>
            </a:r>
            <a:endParaRPr b="1" sz="4000">
              <a:solidFill>
                <a:srgbClr val="025952"/>
              </a:solidFill>
            </a:endParaRPr>
          </a:p>
        </p:txBody>
      </p:sp>
      <p:pic>
        <p:nvPicPr>
          <p:cNvPr descr="Gruppenbrainstorming Silhouette" id="441" name="Google Shape;4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304" y="2627376"/>
            <a:ext cx="1978152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8"/>
          <p:cNvSpPr txBox="1"/>
          <p:nvPr>
            <p:ph type="title"/>
          </p:nvPr>
        </p:nvSpPr>
        <p:spPr>
          <a:xfrm>
            <a:off x="335360" y="1196752"/>
            <a:ext cx="11233248" cy="576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de-DE" sz="3000"/>
              <a:t>შეჯამება</a:t>
            </a:r>
            <a:endParaRPr sz="3000"/>
          </a:p>
        </p:txBody>
      </p:sp>
      <p:sp>
        <p:nvSpPr>
          <p:cNvPr id="448" name="Google Shape;448;p58"/>
          <p:cNvSpPr/>
          <p:nvPr/>
        </p:nvSpPr>
        <p:spPr>
          <a:xfrm>
            <a:off x="5156616" y="2998034"/>
            <a:ext cx="6110971" cy="1366492"/>
          </a:xfrm>
          <a:prstGeom prst="wedgeRectCallout">
            <a:avLst>
              <a:gd fmla="val -4099" name="adj1"/>
              <a:gd fmla="val 88286" name="adj2"/>
            </a:avLst>
          </a:prstGeom>
          <a:solidFill>
            <a:srgbClr val="385623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მნიშვნელვანია მასწავლებელების მომზადება მათი მომავალი როლისთვის: მათ უნდა ჩამოუყალიბონ მოსწავლეებს უნარები, რომლებიც რთული საკითხების შეფასებაში დაეხმარებათ.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8"/>
          <p:cNvSpPr/>
          <p:nvPr/>
        </p:nvSpPr>
        <p:spPr>
          <a:xfrm>
            <a:off x="1424066" y="4751882"/>
            <a:ext cx="8298071" cy="1505747"/>
          </a:xfrm>
          <a:prstGeom prst="wedgeRectCallout">
            <a:avLst>
              <a:gd fmla="val 34506" name="adj1"/>
              <a:gd fmla="val 97593" name="adj2"/>
            </a:avLst>
          </a:prstGeom>
          <a:solidFill>
            <a:srgbClr val="38562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საჭიროა, მომავალი მასწავლებლები იყვნენ ფრთხილად და გაითვალისწინონ, რომ სოციალურ მედიაში მდგრადობის თემები ზოგჯერ ცალმხრივად განიხილება.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8"/>
          <p:cNvSpPr/>
          <p:nvPr/>
        </p:nvSpPr>
        <p:spPr>
          <a:xfrm>
            <a:off x="4013930" y="1317978"/>
            <a:ext cx="6255611" cy="1079540"/>
          </a:xfrm>
          <a:prstGeom prst="wedgeRectCallout">
            <a:avLst>
              <a:gd fmla="val -37465" name="adj1"/>
              <a:gd fmla="val 83193" name="adj2"/>
            </a:avLst>
          </a:prstGeom>
          <a:solidFill>
            <a:srgbClr val="38562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როგორ შეიძლება ვასწავლოთ მდგრადი განვითარების შესახებ პოსტ- სიმართლის სამყაროში?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ctrTitle"/>
          </p:nvPr>
        </p:nvSpPr>
        <p:spPr>
          <a:xfrm>
            <a:off x="958525" y="1434950"/>
            <a:ext cx="100731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000"/>
              <a:buFont typeface="Calibri"/>
              <a:buNone/>
            </a:pPr>
            <a:r>
              <a:rPr b="1" lang="de-DE" sz="4000">
                <a:solidFill>
                  <a:srgbClr val="025952"/>
                </a:solidFill>
              </a:rPr>
              <a:t>საბუნებისმეტყველო </a:t>
            </a:r>
            <a:r>
              <a:rPr b="1" lang="de-DE" sz="4000">
                <a:solidFill>
                  <a:srgbClr val="025952"/>
                </a:solidFill>
              </a:rPr>
              <a:t>მეცნიერებები მედიაში</a:t>
            </a:r>
            <a:endParaRPr b="1" sz="4000">
              <a:solidFill>
                <a:srgbClr val="02595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"/>
          <p:cNvSpPr txBox="1"/>
          <p:nvPr/>
        </p:nvSpPr>
        <p:spPr>
          <a:xfrm>
            <a:off x="1271464" y="1268760"/>
            <a:ext cx="10369152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3987" lvl="1" marL="808038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39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9"/>
          <p:cNvSpPr txBox="1"/>
          <p:nvPr/>
        </p:nvSpPr>
        <p:spPr>
          <a:xfrm>
            <a:off x="551384" y="1071288"/>
            <a:ext cx="10801200" cy="578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Acerbi A., Altay S., &amp; Mercier H. (2022). Research note: Fighting misinformation or fighting for information? Harvard Kennedy School of Misinformation Review, 3(1), 1–15.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Allen, J., Howland, B., Mobius, M., Rothschild, D., &amp; Watts, D. J. (2020). Evaluating the fake news problem at the scale of the information ecosystem.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advances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(14), eaay3539.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Baacke, D. (1997): Medienpädagogik, Tübingen: Niemeyer (Grundlagen der Medienkommunikation Band 1).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Barzilai, S., &amp; Chinn, C. A. (2020). A review of educational responses to the “post-truth” condition: Four lenses on “post-truth” problems.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Psychologist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(3), 107-119.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Belova, N., &amp; Eilks, I. (2015). Learning with and about advertising in chemistry education with a lesson plan on natural cosmetics – A case study. Chemistry Education Research and Practice, 16(3), 578-588.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Belova, N., Chang-Rundgren, S.-N., &amp; Eilks, I. (2015). Advertising and science education: A multi-perspective review of the literature. Studies in Science Education, 51(2), 169-200.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Belova, N., &amp; Krause, M. (2023). Inoculating students against science-based manipulation strategies in social media: debunking the concept of ‘water with conductivity extract‘. Chemistry Education Research and Practice, 24, 192-202.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Belova, N., Krause, M., &amp; Siemens, C. (2022). Students’ strategies when dealing with science-based information in social media – a group discussion study. Education Sciences, 12, 603.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Cook, J., Lewandowsky, S., &amp; Ecker, U. K. (2017). Neutralizing misinformation through inoculation: Exposing misleading argumentation techniques reduces their influence.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(5), e0175799.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/>
          <p:cNvSpPr txBox="1"/>
          <p:nvPr/>
        </p:nvSpPr>
        <p:spPr>
          <a:xfrm>
            <a:off x="767408" y="1052736"/>
            <a:ext cx="10657184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Craig-Hare, J., Rowland, A., Ault, M., &amp; Ellis, J. D. (2018). Practicing Scientific Argumentation Through Social Media. In Information Resources Management Association (Ed.), Social Media in Education: Breakthroughs in Research and Practice (pp. 234-256). Hershey, PA: IGI Global.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Hove, T., Paek, H.-J., &amp; Isaacson, T (2011). Using adolescent eHealth literacy to weigh trust in commercial web sites: The more Lorrie, B., Shalmon, M. (2005). Cosmetic surgery and the cultural construction of beauty. Art Education, 58(3), 14-18.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Kuckartz, U. (2018). Qualitative Inhaltsanalyse. Methoden, Praxis, Computerunterstützung. Weinheim: Beltz.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McGrew, S., Breakstone, J., Ortega, T., Smith, M., &amp; Wineburg, S. (2018). Can students evaluate online sources? Learning from assessments of civic online reasoning.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&amp; Research in Social Education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(2), 165-193.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Roozenbeek, J., &amp; Van der Linden, S. (2019). Fake news game confers psychological resistance against online misinformation.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Palgrave Communications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(1), 1-10.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Tseng, A. S. (2018). Students and evaluation of web-based misinformation about vaccination: critical reading or passive acceptance of claims?.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Journal of Science Education, Part B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(3), 250-265.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 (2019). Le Programme d'éducation fondamental Péruvien face au modèle d'EMI de l'UNESCO - F. Espinosa - IHECS 2018-2019. Retreived from https://www.researchgate.net/publication/337404033_Le_Programme_d'education_fondamental_Peruvien_face_au_modele_d'EMI_de_l'UNESCO_-_F_Espinosa_-_IHECS_2018-2019 (20.11.2022).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der Linden, S. (2022). Misinformation: susceptibility, spread, and interventions to immunize the public.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Medicine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(3), 460-467.</a:t>
            </a:r>
            <a:endParaRPr/>
          </a:p>
          <a:p>
            <a:pPr indent="0" lvl="1" marL="9525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9525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3987" lvl="1" marL="808038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39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8"/>
          <p:cNvGrpSpPr/>
          <p:nvPr/>
        </p:nvGrpSpPr>
        <p:grpSpPr>
          <a:xfrm>
            <a:off x="1153605" y="2015510"/>
            <a:ext cx="7254834" cy="3261027"/>
            <a:chOff x="6808580" y="382789"/>
            <a:chExt cx="6335505" cy="2447172"/>
          </a:xfrm>
        </p:grpSpPr>
        <p:grpSp>
          <p:nvGrpSpPr>
            <p:cNvPr id="155" name="Google Shape;155;p8"/>
            <p:cNvGrpSpPr/>
            <p:nvPr/>
          </p:nvGrpSpPr>
          <p:grpSpPr>
            <a:xfrm flipH="1">
              <a:off x="6833800" y="856315"/>
              <a:ext cx="6310285" cy="1973646"/>
              <a:chOff x="3574794" y="2718490"/>
              <a:chExt cx="2046801" cy="1041392"/>
            </a:xfrm>
          </p:grpSpPr>
          <p:sp>
            <p:nvSpPr>
              <p:cNvPr id="156" name="Google Shape;156;p8"/>
              <p:cNvSpPr/>
              <p:nvPr/>
            </p:nvSpPr>
            <p:spPr>
              <a:xfrm>
                <a:off x="3579170" y="2727491"/>
                <a:ext cx="2042425" cy="1029174"/>
              </a:xfrm>
              <a:prstGeom prst="snip1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54000" rotWithShape="0" algn="tl" dir="2700000" dist="190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3574794" y="2718490"/>
                <a:ext cx="2042425" cy="1041392"/>
              </a:xfrm>
              <a:prstGeom prst="snip1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54000" rotWithShape="0" algn="tl" dir="13500000" dist="190500">
                  <a:srgbClr val="D8D8D8">
                    <a:alpha val="5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8"/>
            <p:cNvGrpSpPr/>
            <p:nvPr/>
          </p:nvGrpSpPr>
          <p:grpSpPr>
            <a:xfrm>
              <a:off x="6808580" y="382789"/>
              <a:ext cx="6265484" cy="2096791"/>
              <a:chOff x="4748103" y="-1686453"/>
              <a:chExt cx="6265484" cy="2096791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4748103" y="-1686453"/>
                <a:ext cx="1137338" cy="597033"/>
              </a:xfrm>
              <a:custGeom>
                <a:rect b="b" l="l" r="r" t="t"/>
                <a:pathLst>
                  <a:path extrusionOk="0" h="740103" w="1113881">
                    <a:moveTo>
                      <a:pt x="1113881" y="0"/>
                    </a:moveTo>
                    <a:lnTo>
                      <a:pt x="1079111" y="165157"/>
                    </a:lnTo>
                    <a:cubicBezTo>
                      <a:pt x="1019505" y="179231"/>
                      <a:pt x="973559" y="203238"/>
                      <a:pt x="941273" y="237180"/>
                    </a:cubicBezTo>
                    <a:cubicBezTo>
                      <a:pt x="908986" y="271123"/>
                      <a:pt x="884151" y="324105"/>
                      <a:pt x="866766" y="396129"/>
                    </a:cubicBezTo>
                    <a:lnTo>
                      <a:pt x="1030681" y="396129"/>
                    </a:lnTo>
                    <a:lnTo>
                      <a:pt x="958658" y="740103"/>
                    </a:lnTo>
                    <a:lnTo>
                      <a:pt x="599782" y="740103"/>
                    </a:lnTo>
                    <a:lnTo>
                      <a:pt x="658146" y="455735"/>
                    </a:lnTo>
                    <a:cubicBezTo>
                      <a:pt x="692916" y="290991"/>
                      <a:pt x="747761" y="174470"/>
                      <a:pt x="822682" y="106172"/>
                    </a:cubicBezTo>
                    <a:cubicBezTo>
                      <a:pt x="897603" y="37874"/>
                      <a:pt x="994670" y="2483"/>
                      <a:pt x="1113881" y="0"/>
                    </a:cubicBezTo>
                    <a:close/>
                    <a:moveTo>
                      <a:pt x="514099" y="0"/>
                    </a:moveTo>
                    <a:lnTo>
                      <a:pt x="479329" y="165157"/>
                    </a:lnTo>
                    <a:cubicBezTo>
                      <a:pt x="419723" y="179231"/>
                      <a:pt x="373777" y="203238"/>
                      <a:pt x="341491" y="237180"/>
                    </a:cubicBezTo>
                    <a:cubicBezTo>
                      <a:pt x="309204" y="271123"/>
                      <a:pt x="284783" y="324105"/>
                      <a:pt x="268226" y="396129"/>
                    </a:cubicBezTo>
                    <a:lnTo>
                      <a:pt x="432141" y="396129"/>
                    </a:lnTo>
                    <a:lnTo>
                      <a:pt x="360118" y="740103"/>
                    </a:lnTo>
                    <a:lnTo>
                      <a:pt x="0" y="740103"/>
                    </a:lnTo>
                    <a:lnTo>
                      <a:pt x="59606" y="455735"/>
                    </a:lnTo>
                    <a:cubicBezTo>
                      <a:pt x="94376" y="290991"/>
                      <a:pt x="149014" y="174470"/>
                      <a:pt x="223521" y="106172"/>
                    </a:cubicBezTo>
                    <a:cubicBezTo>
                      <a:pt x="298028" y="37874"/>
                      <a:pt x="394888" y="2483"/>
                      <a:pt x="514099" y="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0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4786815" y="-892893"/>
                <a:ext cx="6226772" cy="1303231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de-DE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„სოციალური მედია იმდენად გავრცელებულია და დამკვიდრებული ჩვენს კულტურაში, რომ მისი ზეგავლენის შეჩერება საკლასო ოთახში შეუძლებელია “</a:t>
                </a:r>
                <a:r>
                  <a:rPr baseline="30000" i="1" lang="de-DE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8333" t="0"/>
          <a:stretch/>
        </p:blipFill>
        <p:spPr>
          <a:xfrm>
            <a:off x="8555442" y="2464024"/>
            <a:ext cx="3299842" cy="20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>
            <p:ph idx="11" type="ftr"/>
          </p:nvPr>
        </p:nvSpPr>
        <p:spPr>
          <a:xfrm>
            <a:off x="8683931" y="5850386"/>
            <a:ext cx="35080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</a:rPr>
              <a:t>(Craig-Hare, 2018, p. 324</a:t>
            </a:r>
            <a:r>
              <a:rPr baseline="30000" lang="de-DE" sz="1400">
                <a:solidFill>
                  <a:schemeClr val="dk1"/>
                </a:solidFill>
              </a:rPr>
              <a:t>1</a:t>
            </a:r>
            <a:r>
              <a:rPr lang="de-DE" sz="1400">
                <a:solidFill>
                  <a:schemeClr val="dk1"/>
                </a:solidFill>
              </a:rPr>
              <a:t>; CC BY-SA)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0"/>
          <p:cNvGrpSpPr/>
          <p:nvPr/>
        </p:nvGrpSpPr>
        <p:grpSpPr>
          <a:xfrm>
            <a:off x="1469036" y="946293"/>
            <a:ext cx="10224189" cy="5184684"/>
            <a:chOff x="1535436" y="1200007"/>
            <a:chExt cx="9726392" cy="5182201"/>
          </a:xfrm>
        </p:grpSpPr>
        <p:grpSp>
          <p:nvGrpSpPr>
            <p:cNvPr id="169" name="Google Shape;169;p10"/>
            <p:cNvGrpSpPr/>
            <p:nvPr/>
          </p:nvGrpSpPr>
          <p:grpSpPr>
            <a:xfrm>
              <a:off x="1535436" y="1200007"/>
              <a:ext cx="9726392" cy="5182201"/>
              <a:chOff x="1652585" y="1211265"/>
              <a:chExt cx="9726392" cy="5182201"/>
            </a:xfrm>
          </p:grpSpPr>
          <p:grpSp>
            <p:nvGrpSpPr>
              <p:cNvPr id="170" name="Google Shape;170;p10"/>
              <p:cNvGrpSpPr/>
              <p:nvPr/>
            </p:nvGrpSpPr>
            <p:grpSpPr>
              <a:xfrm>
                <a:off x="1652585" y="1211265"/>
                <a:ext cx="9726392" cy="5182201"/>
                <a:chOff x="5235282" y="-3273876"/>
                <a:chExt cx="16448942" cy="15903934"/>
              </a:xfrm>
            </p:grpSpPr>
            <p:grpSp>
              <p:nvGrpSpPr>
                <p:cNvPr id="171" name="Google Shape;171;p10"/>
                <p:cNvGrpSpPr/>
                <p:nvPr/>
              </p:nvGrpSpPr>
              <p:grpSpPr>
                <a:xfrm>
                  <a:off x="5235282" y="-3273876"/>
                  <a:ext cx="16448942" cy="15903934"/>
                  <a:chOff x="12750093" y="4264091"/>
                  <a:chExt cx="16448942" cy="15903934"/>
                </a:xfrm>
              </p:grpSpPr>
              <p:grpSp>
                <p:nvGrpSpPr>
                  <p:cNvPr id="172" name="Google Shape;172;p10"/>
                  <p:cNvGrpSpPr/>
                  <p:nvPr/>
                </p:nvGrpSpPr>
                <p:grpSpPr>
                  <a:xfrm>
                    <a:off x="12750093" y="4264091"/>
                    <a:ext cx="16448942" cy="15903934"/>
                    <a:chOff x="11405387" y="-14688428"/>
                    <a:chExt cx="16448942" cy="15903934"/>
                  </a:xfrm>
                </p:grpSpPr>
                <p:sp>
                  <p:nvSpPr>
                    <p:cNvPr id="173" name="Google Shape;173;p10"/>
                    <p:cNvSpPr/>
                    <p:nvPr/>
                  </p:nvSpPr>
                  <p:spPr>
                    <a:xfrm>
                      <a:off x="18583432" y="-1426613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4" name="Google Shape;174;p10"/>
                    <p:cNvSpPr/>
                    <p:nvPr/>
                  </p:nvSpPr>
                  <p:spPr>
                    <a:xfrm>
                      <a:off x="21614877" y="-2331935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5" name="Google Shape;175;p10"/>
                    <p:cNvSpPr/>
                    <p:nvPr/>
                  </p:nvSpPr>
                  <p:spPr>
                    <a:xfrm>
                      <a:off x="24041844" y="-4338159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6" name="Google Shape;176;p10"/>
                    <p:cNvSpPr/>
                    <p:nvPr/>
                  </p:nvSpPr>
                  <p:spPr>
                    <a:xfrm>
                      <a:off x="25212210" y="-7088341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" name="Google Shape;177;p10"/>
                    <p:cNvSpPr/>
                    <p:nvPr/>
                  </p:nvSpPr>
                  <p:spPr>
                    <a:xfrm>
                      <a:off x="24826727" y="-10053675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8" name="Google Shape;178;p10"/>
                    <p:cNvSpPr/>
                    <p:nvPr/>
                  </p:nvSpPr>
                  <p:spPr>
                    <a:xfrm>
                      <a:off x="23287255" y="-12532761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9" name="Google Shape;179;p10"/>
                    <p:cNvSpPr/>
                    <p:nvPr/>
                  </p:nvSpPr>
                  <p:spPr>
                    <a:xfrm>
                      <a:off x="15698649" y="-1770021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0" name="Google Shape;180;p10"/>
                    <p:cNvSpPr/>
                    <p:nvPr/>
                  </p:nvSpPr>
                  <p:spPr>
                    <a:xfrm>
                      <a:off x="20762653" y="-14015185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1" name="Google Shape;181;p10"/>
                    <p:cNvSpPr/>
                    <p:nvPr/>
                  </p:nvSpPr>
                  <p:spPr>
                    <a:xfrm>
                      <a:off x="11561882" y="-6269212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2" name="Google Shape;182;p10"/>
                    <p:cNvSpPr/>
                    <p:nvPr/>
                  </p:nvSpPr>
                  <p:spPr>
                    <a:xfrm>
                      <a:off x="13056530" y="-3627093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3" name="Google Shape;183;p10"/>
                    <p:cNvSpPr/>
                    <p:nvPr/>
                  </p:nvSpPr>
                  <p:spPr>
                    <a:xfrm>
                      <a:off x="17915350" y="-14688428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4" name="Google Shape;184;p10"/>
                    <p:cNvSpPr/>
                    <p:nvPr/>
                  </p:nvSpPr>
                  <p:spPr>
                    <a:xfrm>
                      <a:off x="15019229" y="-14015185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5" name="Google Shape;185;p10"/>
                    <p:cNvSpPr/>
                    <p:nvPr/>
                  </p:nvSpPr>
                  <p:spPr>
                    <a:xfrm>
                      <a:off x="12766827" y="-12034541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6" name="Google Shape;186;p10"/>
                    <p:cNvSpPr/>
                    <p:nvPr/>
                  </p:nvSpPr>
                  <p:spPr>
                    <a:xfrm>
                      <a:off x="11405387" y="-9354303"/>
                      <a:ext cx="2642119" cy="2642119"/>
                    </a:xfrm>
                    <a:prstGeom prst="ellipse">
                      <a:avLst/>
                    </a:prstGeom>
                    <a:solidFill>
                      <a:srgbClr val="C4E0B2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  <a:effectLst>
                      <a:outerShdw blurRad="50800" rotWithShape="0" algn="l" dist="381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87" name="Google Shape;187;p10"/>
                  <p:cNvSpPr/>
                  <p:nvPr/>
                </p:nvSpPr>
                <p:spPr>
                  <a:xfrm>
                    <a:off x="17540564" y="8640526"/>
                    <a:ext cx="6999204" cy="6999206"/>
                  </a:xfrm>
                  <a:prstGeom prst="ellipse">
                    <a:avLst/>
                  </a:prstGeom>
                  <a:solidFill>
                    <a:srgbClr val="C4E0B2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8" name="Google Shape;188;p10"/>
                <p:cNvSpPr txBox="1"/>
                <p:nvPr/>
              </p:nvSpPr>
              <p:spPr>
                <a:xfrm>
                  <a:off x="5304422" y="2893904"/>
                  <a:ext cx="2483602" cy="944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de-DE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სიახლეების წ.</a:t>
                  </a:r>
                  <a:endParaRPr/>
                </a:p>
              </p:txBody>
            </p:sp>
          </p:grpSp>
          <p:sp>
            <p:nvSpPr>
              <p:cNvPr id="189" name="Google Shape;189;p10"/>
              <p:cNvSpPr txBox="1"/>
              <p:nvPr/>
            </p:nvSpPr>
            <p:spPr>
              <a:xfrm>
                <a:off x="4788782" y="3086090"/>
                <a:ext cx="3531600" cy="14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e-DE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მ</a:t>
                </a:r>
                <a:r>
                  <a:rPr b="1" lang="de-DE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ედია/ინფორმაციული წიგნიერება</a:t>
                </a:r>
                <a:endParaRPr b="1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e-DE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ცოდნა შემდეგ საკითხებზე:</a:t>
                </a:r>
                <a:endParaRPr sz="1300"/>
              </a:p>
              <a:p>
                <a:pPr indent="-27940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</a:pPr>
                <a:r>
                  <a:rPr b="1" lang="de-DE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მედიის ფუნქციები</a:t>
                </a:r>
                <a:endParaRPr sz="1300"/>
              </a:p>
              <a:p>
                <a:pPr indent="-27940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</a:pPr>
                <a:r>
                  <a:rPr b="1" lang="de-DE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მედიის საქმიანობის პირობები</a:t>
                </a:r>
                <a:endParaRPr sz="1300"/>
              </a:p>
              <a:p>
                <a:pPr indent="-27940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</a:pPr>
                <a:r>
                  <a:rPr b="1" lang="de-DE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მედია-შინაარსის შეფასების გზები</a:t>
                </a:r>
                <a:endParaRPr b="1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0"/>
            <p:cNvSpPr txBox="1"/>
            <p:nvPr/>
          </p:nvSpPr>
          <p:spPr>
            <a:xfrm>
              <a:off x="2249630" y="2345113"/>
              <a:ext cx="1743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რეკლამის წ.</a:t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3609635" y="1680027"/>
              <a:ext cx="1743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მედია წ.</a:t>
              </a: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5279560" y="1461152"/>
              <a:ext cx="1743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ინფორმაციის წ.</a:t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6970875" y="1579994"/>
              <a:ext cx="17439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სოციალური ქსელის წ.</a:t>
              </a: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8652116" y="2192724"/>
              <a:ext cx="1398519" cy="276999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ბიბლიოთეკის წ.</a:t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10194173" y="2957894"/>
              <a:ext cx="1847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9909607" y="3964893"/>
              <a:ext cx="1226619" cy="307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ციფრული წ.</a:t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9242645" y="4750898"/>
              <a:ext cx="10919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ციფრული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მედიის წ.</a:t>
              </a: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4249134" y="5653198"/>
              <a:ext cx="1212191" cy="307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თამაშების წ.</a:t>
              </a: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7649664" y="5508435"/>
              <a:ext cx="1407757" cy="26161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კომპიუტერული წ.</a:t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876313" y="5807087"/>
              <a:ext cx="1394934" cy="307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ინტერნეტის წ.</a:t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679757" y="4202388"/>
              <a:ext cx="1451038" cy="307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ტელევიზიის წ.</a:t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917421" y="5080846"/>
              <a:ext cx="764953" cy="307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კინო წ.</a:t>
              </a:r>
              <a:endParaRPr/>
            </a:p>
          </p:txBody>
        </p:sp>
      </p:grpSp>
      <p:sp>
        <p:nvSpPr>
          <p:cNvPr id="203" name="Google Shape;203;p10"/>
          <p:cNvSpPr txBox="1"/>
          <p:nvPr/>
        </p:nvSpPr>
        <p:spPr>
          <a:xfrm>
            <a:off x="9014869" y="5945932"/>
            <a:ext cx="34975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(UNESCO, 2011, 2019, L. = Literacy)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8805" y="525582"/>
            <a:ext cx="4632050" cy="1195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 არის მედიაწიგნიერება?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9996099" y="2661567"/>
            <a:ext cx="15559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FOE  და FOI წ.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960239" y="6341102"/>
            <a:ext cx="6934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FOE  გამოხატვის თავისუფლება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ინფორმაციის თავისუფლება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263352" y="702389"/>
            <a:ext cx="11233248" cy="981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სამეცნიერო მედიის წიგნიერება</a:t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2711624" y="1975647"/>
            <a:ext cx="2664296" cy="369332"/>
          </a:xfrm>
          <a:custGeom>
            <a:rect b="b" l="l" r="r" t="t"/>
            <a:pathLst>
              <a:path extrusionOk="0" fill="none" h="369332" w="2664296">
                <a:moveTo>
                  <a:pt x="0" y="0"/>
                </a:moveTo>
                <a:cubicBezTo>
                  <a:pt x="204781" y="-6370"/>
                  <a:pt x="344343" y="19894"/>
                  <a:pt x="666074" y="0"/>
                </a:cubicBezTo>
                <a:cubicBezTo>
                  <a:pt x="987805" y="-19894"/>
                  <a:pt x="1020248" y="18678"/>
                  <a:pt x="1305505" y="0"/>
                </a:cubicBezTo>
                <a:cubicBezTo>
                  <a:pt x="1590762" y="-18678"/>
                  <a:pt x="1760682" y="-6964"/>
                  <a:pt x="1944936" y="0"/>
                </a:cubicBezTo>
                <a:cubicBezTo>
                  <a:pt x="2129190" y="6964"/>
                  <a:pt x="2311757" y="9954"/>
                  <a:pt x="2664296" y="0"/>
                </a:cubicBezTo>
                <a:cubicBezTo>
                  <a:pt x="2681969" y="119039"/>
                  <a:pt x="2668230" y="195803"/>
                  <a:pt x="2664296" y="369332"/>
                </a:cubicBezTo>
                <a:cubicBezTo>
                  <a:pt x="2320408" y="342554"/>
                  <a:pt x="2227263" y="350280"/>
                  <a:pt x="1944936" y="369332"/>
                </a:cubicBezTo>
                <a:cubicBezTo>
                  <a:pt x="1662609" y="388384"/>
                  <a:pt x="1545940" y="397883"/>
                  <a:pt x="1305505" y="369332"/>
                </a:cubicBezTo>
                <a:cubicBezTo>
                  <a:pt x="1065070" y="340781"/>
                  <a:pt x="914738" y="361627"/>
                  <a:pt x="692717" y="369332"/>
                </a:cubicBezTo>
                <a:cubicBezTo>
                  <a:pt x="470696" y="377037"/>
                  <a:pt x="228079" y="344646"/>
                  <a:pt x="0" y="369332"/>
                </a:cubicBezTo>
                <a:cubicBezTo>
                  <a:pt x="-16048" y="279182"/>
                  <a:pt x="-6154" y="124624"/>
                  <a:pt x="0" y="0"/>
                </a:cubicBezTo>
                <a:close/>
              </a:path>
              <a:path extrusionOk="0" h="369332" w="2664296">
                <a:moveTo>
                  <a:pt x="0" y="0"/>
                </a:moveTo>
                <a:cubicBezTo>
                  <a:pt x="242831" y="16171"/>
                  <a:pt x="461589" y="-5069"/>
                  <a:pt x="612788" y="0"/>
                </a:cubicBezTo>
                <a:cubicBezTo>
                  <a:pt x="763987" y="5069"/>
                  <a:pt x="1029979" y="12261"/>
                  <a:pt x="1332148" y="0"/>
                </a:cubicBezTo>
                <a:cubicBezTo>
                  <a:pt x="1634317" y="-12261"/>
                  <a:pt x="1806382" y="15441"/>
                  <a:pt x="1971579" y="0"/>
                </a:cubicBezTo>
                <a:cubicBezTo>
                  <a:pt x="2136776" y="-15441"/>
                  <a:pt x="2492316" y="-21159"/>
                  <a:pt x="2664296" y="0"/>
                </a:cubicBezTo>
                <a:cubicBezTo>
                  <a:pt x="2658982" y="107044"/>
                  <a:pt x="2682630" y="244092"/>
                  <a:pt x="2664296" y="369332"/>
                </a:cubicBezTo>
                <a:cubicBezTo>
                  <a:pt x="2449724" y="340143"/>
                  <a:pt x="2227817" y="363221"/>
                  <a:pt x="1998222" y="369332"/>
                </a:cubicBezTo>
                <a:cubicBezTo>
                  <a:pt x="1768627" y="375443"/>
                  <a:pt x="1667530" y="356248"/>
                  <a:pt x="1385434" y="369332"/>
                </a:cubicBezTo>
                <a:cubicBezTo>
                  <a:pt x="1103338" y="382416"/>
                  <a:pt x="940981" y="354886"/>
                  <a:pt x="719360" y="369332"/>
                </a:cubicBezTo>
                <a:cubicBezTo>
                  <a:pt x="497739" y="383778"/>
                  <a:pt x="339657" y="340511"/>
                  <a:pt x="0" y="369332"/>
                </a:cubicBezTo>
                <a:cubicBezTo>
                  <a:pt x="5956" y="260737"/>
                  <a:pt x="-3110" y="146208"/>
                  <a:pt x="0" y="0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უნარების სფერო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8184232" y="1975647"/>
            <a:ext cx="2664296" cy="369332"/>
          </a:xfrm>
          <a:custGeom>
            <a:rect b="b" l="l" r="r" t="t"/>
            <a:pathLst>
              <a:path extrusionOk="0" fill="none" h="369332" w="2664296">
                <a:moveTo>
                  <a:pt x="0" y="0"/>
                </a:moveTo>
                <a:cubicBezTo>
                  <a:pt x="204781" y="-6370"/>
                  <a:pt x="344343" y="19894"/>
                  <a:pt x="666074" y="0"/>
                </a:cubicBezTo>
                <a:cubicBezTo>
                  <a:pt x="987805" y="-19894"/>
                  <a:pt x="1020248" y="18678"/>
                  <a:pt x="1305505" y="0"/>
                </a:cubicBezTo>
                <a:cubicBezTo>
                  <a:pt x="1590762" y="-18678"/>
                  <a:pt x="1760682" y="-6964"/>
                  <a:pt x="1944936" y="0"/>
                </a:cubicBezTo>
                <a:cubicBezTo>
                  <a:pt x="2129190" y="6964"/>
                  <a:pt x="2311757" y="9954"/>
                  <a:pt x="2664296" y="0"/>
                </a:cubicBezTo>
                <a:cubicBezTo>
                  <a:pt x="2681969" y="119039"/>
                  <a:pt x="2668230" y="195803"/>
                  <a:pt x="2664296" y="369332"/>
                </a:cubicBezTo>
                <a:cubicBezTo>
                  <a:pt x="2320408" y="342554"/>
                  <a:pt x="2227263" y="350280"/>
                  <a:pt x="1944936" y="369332"/>
                </a:cubicBezTo>
                <a:cubicBezTo>
                  <a:pt x="1662609" y="388384"/>
                  <a:pt x="1545940" y="397883"/>
                  <a:pt x="1305505" y="369332"/>
                </a:cubicBezTo>
                <a:cubicBezTo>
                  <a:pt x="1065070" y="340781"/>
                  <a:pt x="914738" y="361627"/>
                  <a:pt x="692717" y="369332"/>
                </a:cubicBezTo>
                <a:cubicBezTo>
                  <a:pt x="470696" y="377037"/>
                  <a:pt x="228079" y="344646"/>
                  <a:pt x="0" y="369332"/>
                </a:cubicBezTo>
                <a:cubicBezTo>
                  <a:pt x="-16048" y="279182"/>
                  <a:pt x="-6154" y="124624"/>
                  <a:pt x="0" y="0"/>
                </a:cubicBezTo>
                <a:close/>
              </a:path>
              <a:path extrusionOk="0" h="369332" w="2664296">
                <a:moveTo>
                  <a:pt x="0" y="0"/>
                </a:moveTo>
                <a:cubicBezTo>
                  <a:pt x="242831" y="16171"/>
                  <a:pt x="461589" y="-5069"/>
                  <a:pt x="612788" y="0"/>
                </a:cubicBezTo>
                <a:cubicBezTo>
                  <a:pt x="763987" y="5069"/>
                  <a:pt x="1029979" y="12261"/>
                  <a:pt x="1332148" y="0"/>
                </a:cubicBezTo>
                <a:cubicBezTo>
                  <a:pt x="1634317" y="-12261"/>
                  <a:pt x="1806382" y="15441"/>
                  <a:pt x="1971579" y="0"/>
                </a:cubicBezTo>
                <a:cubicBezTo>
                  <a:pt x="2136776" y="-15441"/>
                  <a:pt x="2492316" y="-21159"/>
                  <a:pt x="2664296" y="0"/>
                </a:cubicBezTo>
                <a:cubicBezTo>
                  <a:pt x="2658982" y="107044"/>
                  <a:pt x="2682630" y="244092"/>
                  <a:pt x="2664296" y="369332"/>
                </a:cubicBezTo>
                <a:cubicBezTo>
                  <a:pt x="2449724" y="340143"/>
                  <a:pt x="2227817" y="363221"/>
                  <a:pt x="1998222" y="369332"/>
                </a:cubicBezTo>
                <a:cubicBezTo>
                  <a:pt x="1768627" y="375443"/>
                  <a:pt x="1667530" y="356248"/>
                  <a:pt x="1385434" y="369332"/>
                </a:cubicBezTo>
                <a:cubicBezTo>
                  <a:pt x="1103338" y="382416"/>
                  <a:pt x="940981" y="354886"/>
                  <a:pt x="719360" y="369332"/>
                </a:cubicBezTo>
                <a:cubicBezTo>
                  <a:pt x="497739" y="383778"/>
                  <a:pt x="339657" y="340511"/>
                  <a:pt x="0" y="369332"/>
                </a:cubicBezTo>
                <a:cubicBezTo>
                  <a:pt x="5956" y="260737"/>
                  <a:pt x="-3110" y="146208"/>
                  <a:pt x="0" y="0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ცოდნის სფერო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2063550" y="2723446"/>
            <a:ext cx="3960440" cy="733124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D8D8D8"/>
          </a:solidFill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მედიაწიგნიერების კომპეტენციები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7536150" y="2723447"/>
            <a:ext cx="3960440" cy="646331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D8D8D8"/>
          </a:solidFill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სამეცნიერო წიგნიერების მხარეები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7536160" y="3676382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სამეცნიერო ტერმინები და ცნებები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7536160" y="4481830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მეცნიერების ბუნება (NOS)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7536150" y="5291925"/>
            <a:ext cx="3960440" cy="916174"/>
          </a:xfrm>
          <a:custGeom>
            <a:rect b="b" l="l" r="r" t="t"/>
            <a:pathLst>
              <a:path extrusionOk="0" fill="none" h="646331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45771" y="172820"/>
                  <a:pt x="3980278" y="434839"/>
                  <a:pt x="3960440" y="646331"/>
                </a:cubicBezTo>
                <a:cubicBezTo>
                  <a:pt x="3792145" y="627289"/>
                  <a:pt x="3403212" y="664172"/>
                  <a:pt x="3260762" y="646331"/>
                </a:cubicBezTo>
                <a:cubicBezTo>
                  <a:pt x="3118312" y="628490"/>
                  <a:pt x="2874602" y="633156"/>
                  <a:pt x="2719502" y="646331"/>
                </a:cubicBezTo>
                <a:cubicBezTo>
                  <a:pt x="2564402" y="659506"/>
                  <a:pt x="2298301" y="655900"/>
                  <a:pt x="2138638" y="646331"/>
                </a:cubicBezTo>
                <a:cubicBezTo>
                  <a:pt x="1978975" y="636762"/>
                  <a:pt x="1712065" y="663505"/>
                  <a:pt x="1557773" y="646331"/>
                </a:cubicBezTo>
                <a:cubicBezTo>
                  <a:pt x="1403481" y="629157"/>
                  <a:pt x="1143948" y="635429"/>
                  <a:pt x="937304" y="646331"/>
                </a:cubicBezTo>
                <a:cubicBezTo>
                  <a:pt x="730660" y="657233"/>
                  <a:pt x="220749" y="684698"/>
                  <a:pt x="0" y="646331"/>
                </a:cubicBezTo>
                <a:cubicBezTo>
                  <a:pt x="19736" y="364986"/>
                  <a:pt x="-15741" y="154649"/>
                  <a:pt x="0" y="0"/>
                </a:cubicBezTo>
                <a:close/>
              </a:path>
              <a:path extrusionOk="0" h="646331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57195" y="289946"/>
                  <a:pt x="3974165" y="367506"/>
                  <a:pt x="3960440" y="646331"/>
                </a:cubicBezTo>
                <a:cubicBezTo>
                  <a:pt x="3828940" y="630131"/>
                  <a:pt x="3581794" y="646260"/>
                  <a:pt x="3419180" y="646331"/>
                </a:cubicBezTo>
                <a:cubicBezTo>
                  <a:pt x="3256566" y="646402"/>
                  <a:pt x="2930817" y="675798"/>
                  <a:pt x="2719502" y="646331"/>
                </a:cubicBezTo>
                <a:cubicBezTo>
                  <a:pt x="2508187" y="616864"/>
                  <a:pt x="2327072" y="623272"/>
                  <a:pt x="2019824" y="646331"/>
                </a:cubicBezTo>
                <a:cubicBezTo>
                  <a:pt x="1712576" y="669390"/>
                  <a:pt x="1676448" y="652313"/>
                  <a:pt x="1478564" y="646331"/>
                </a:cubicBezTo>
                <a:cubicBezTo>
                  <a:pt x="1280680" y="640349"/>
                  <a:pt x="1023950" y="675784"/>
                  <a:pt x="858095" y="646331"/>
                </a:cubicBezTo>
                <a:cubicBezTo>
                  <a:pt x="692240" y="616878"/>
                  <a:pt x="264876" y="624532"/>
                  <a:pt x="0" y="646331"/>
                </a:cubicBezTo>
                <a:cubicBezTo>
                  <a:pt x="23443" y="480945"/>
                  <a:pt x="14751" y="151140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მეცნიერების და ტექნოლოგიების გავლენა საზოგადოებაზე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2045408" y="3676382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წვდომა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2059090" y="4481951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ანალიზი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2059090" y="5292037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შეფასება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2059090" y="6022700"/>
            <a:ext cx="3960440" cy="369332"/>
          </a:xfrm>
          <a:custGeom>
            <a:rect b="b" l="l" r="r" t="t"/>
            <a:pathLst>
              <a:path extrusionOk="0" fill="none" h="369332" w="396044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extrusionOk="0" h="369332" w="396044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შექმნა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12"/>
          <p:cNvCxnSpPr>
            <a:stCxn id="220" idx="3"/>
            <a:endCxn id="217" idx="1"/>
          </p:cNvCxnSpPr>
          <p:nvPr/>
        </p:nvCxnSpPr>
        <p:spPr>
          <a:xfrm>
            <a:off x="6019530" y="4666617"/>
            <a:ext cx="151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4" name="Google Shape;224;p12"/>
          <p:cNvCxnSpPr>
            <a:stCxn id="221" idx="3"/>
            <a:endCxn id="216" idx="1"/>
          </p:cNvCxnSpPr>
          <p:nvPr/>
        </p:nvCxnSpPr>
        <p:spPr>
          <a:xfrm flipH="1" rot="10800000">
            <a:off x="6019530" y="3860903"/>
            <a:ext cx="1516500" cy="161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5" name="Google Shape;225;p12"/>
          <p:cNvCxnSpPr>
            <a:stCxn id="219" idx="3"/>
            <a:endCxn id="216" idx="1"/>
          </p:cNvCxnSpPr>
          <p:nvPr/>
        </p:nvCxnSpPr>
        <p:spPr>
          <a:xfrm>
            <a:off x="6005848" y="3861048"/>
            <a:ext cx="153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6" name="Google Shape;226;p12"/>
          <p:cNvCxnSpPr>
            <a:stCxn id="220" idx="3"/>
            <a:endCxn id="216" idx="1"/>
          </p:cNvCxnSpPr>
          <p:nvPr/>
        </p:nvCxnSpPr>
        <p:spPr>
          <a:xfrm flipH="1" rot="10800000">
            <a:off x="6019530" y="3861117"/>
            <a:ext cx="1516500" cy="805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7" name="Google Shape;227;p12"/>
          <p:cNvCxnSpPr>
            <a:stCxn id="222" idx="3"/>
            <a:endCxn id="216" idx="1"/>
          </p:cNvCxnSpPr>
          <p:nvPr/>
        </p:nvCxnSpPr>
        <p:spPr>
          <a:xfrm flipH="1" rot="10800000">
            <a:off x="6019530" y="3861066"/>
            <a:ext cx="1516500" cy="234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8" name="Google Shape;228;p12"/>
          <p:cNvCxnSpPr>
            <a:stCxn id="221" idx="3"/>
            <a:endCxn id="217" idx="1"/>
          </p:cNvCxnSpPr>
          <p:nvPr/>
        </p:nvCxnSpPr>
        <p:spPr>
          <a:xfrm flipH="1" rot="10800000">
            <a:off x="6019530" y="4666403"/>
            <a:ext cx="1516500" cy="81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29" name="Google Shape;229;p12"/>
          <p:cNvCxnSpPr>
            <a:stCxn id="222" idx="3"/>
            <a:endCxn id="217" idx="1"/>
          </p:cNvCxnSpPr>
          <p:nvPr/>
        </p:nvCxnSpPr>
        <p:spPr>
          <a:xfrm flipH="1" rot="10800000">
            <a:off x="6019530" y="4666566"/>
            <a:ext cx="1516500" cy="154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30" name="Google Shape;230;p12"/>
          <p:cNvCxnSpPr>
            <a:stCxn id="221" idx="3"/>
            <a:endCxn id="218" idx="1"/>
          </p:cNvCxnSpPr>
          <p:nvPr/>
        </p:nvCxnSpPr>
        <p:spPr>
          <a:xfrm>
            <a:off x="6019530" y="5476703"/>
            <a:ext cx="1516500" cy="13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31" name="Google Shape;231;p12"/>
          <p:cNvCxnSpPr>
            <a:stCxn id="222" idx="3"/>
            <a:endCxn id="218" idx="1"/>
          </p:cNvCxnSpPr>
          <p:nvPr/>
        </p:nvCxnSpPr>
        <p:spPr>
          <a:xfrm flipH="1" rot="10800000">
            <a:off x="6019530" y="5615166"/>
            <a:ext cx="1516500" cy="59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32" name="Google Shape;232;p12"/>
          <p:cNvSpPr txBox="1"/>
          <p:nvPr/>
        </p:nvSpPr>
        <p:spPr>
          <a:xfrm>
            <a:off x="5375920" y="6076626"/>
            <a:ext cx="67979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Belova, Chang Rundgren &amp; Eilks, 2015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type="title"/>
          </p:nvPr>
        </p:nvSpPr>
        <p:spPr>
          <a:xfrm>
            <a:off x="464722" y="803556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e-DE" sz="3600">
                <a:latin typeface="Calibri"/>
                <a:ea typeface="Calibri"/>
                <a:cs typeface="Calibri"/>
                <a:sym typeface="Calibri"/>
              </a:rPr>
              <a:t>გაფილტრული ინფორმაციის იდეა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049141" y="5981247"/>
            <a:ext cx="91428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(Lippel, Stuckey &amp; Eilks, 2012; Eilks, Nielsen, &amp; Hofstein, 2012)</a:t>
            </a:r>
            <a:endParaRPr/>
          </a:p>
        </p:txBody>
      </p:sp>
      <p:grpSp>
        <p:nvGrpSpPr>
          <p:cNvPr id="239" name="Google Shape;239;p14"/>
          <p:cNvGrpSpPr/>
          <p:nvPr/>
        </p:nvGrpSpPr>
        <p:grpSpPr>
          <a:xfrm>
            <a:off x="1702187" y="1792639"/>
            <a:ext cx="9226593" cy="4065107"/>
            <a:chOff x="1772977" y="1884174"/>
            <a:chExt cx="9226593" cy="4065107"/>
          </a:xfrm>
        </p:grpSpPr>
        <p:grpSp>
          <p:nvGrpSpPr>
            <p:cNvPr id="240" name="Google Shape;240;p14"/>
            <p:cNvGrpSpPr/>
            <p:nvPr/>
          </p:nvGrpSpPr>
          <p:grpSpPr>
            <a:xfrm>
              <a:off x="2123998" y="1884174"/>
              <a:ext cx="7992888" cy="409611"/>
              <a:chOff x="611560" y="1871938"/>
              <a:chExt cx="7992888" cy="409611"/>
            </a:xfrm>
          </p:grpSpPr>
          <p:sp>
            <p:nvSpPr>
              <p:cNvPr id="241" name="Google Shape;241;p14"/>
              <p:cNvSpPr/>
              <p:nvPr/>
            </p:nvSpPr>
            <p:spPr>
              <a:xfrm>
                <a:off x="611560" y="1881439"/>
                <a:ext cx="7992888" cy="400110"/>
              </a:xfrm>
              <a:prstGeom prst="roundRect">
                <a:avLst>
                  <a:gd fmla="val 16667" name="adj"/>
                </a:avLst>
              </a:prstGeom>
              <a:solidFill>
                <a:srgbClr val="F2F2F2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4"/>
              <p:cNvSpPr txBox="1"/>
              <p:nvPr/>
            </p:nvSpPr>
            <p:spPr>
              <a:xfrm>
                <a:off x="611560" y="1871938"/>
                <a:ext cx="79928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e-DE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მეცნიერება, მეცნიერები, სამეცნიერო ინფორმაცია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14"/>
            <p:cNvGrpSpPr/>
            <p:nvPr/>
          </p:nvGrpSpPr>
          <p:grpSpPr>
            <a:xfrm>
              <a:off x="2135560" y="5541620"/>
              <a:ext cx="7992888" cy="407661"/>
              <a:chOff x="611560" y="5541619"/>
              <a:chExt cx="7992888" cy="407661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611560" y="5541619"/>
                <a:ext cx="7992888" cy="407661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4"/>
              <p:cNvSpPr txBox="1"/>
              <p:nvPr/>
            </p:nvSpPr>
            <p:spPr>
              <a:xfrm>
                <a:off x="611560" y="5541619"/>
                <a:ext cx="79928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e-DE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მოქალაქეები (არა მეცნიერები)</a:t>
                </a:r>
                <a:endParaRPr b="1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" name="Google Shape;246;p14"/>
            <p:cNvSpPr txBox="1"/>
            <p:nvPr/>
          </p:nvSpPr>
          <p:spPr>
            <a:xfrm>
              <a:off x="1772977" y="2319075"/>
              <a:ext cx="35174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800">
                  <a:solidFill>
                    <a:srgbClr val="025952"/>
                  </a:solidFill>
                  <a:latin typeface="Calibri"/>
                  <a:ea typeface="Calibri"/>
                  <a:cs typeface="Calibri"/>
                  <a:sym typeface="Calibri"/>
                </a:rPr>
                <a:t>ვინ ფილტრავს ინფორმაციას?</a:t>
              </a:r>
              <a:endParaRPr b="1" sz="1800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Filter" id="247" name="Google Shape;24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14156" y="2316943"/>
              <a:ext cx="3384376" cy="3601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4"/>
            <p:cNvSpPr txBox="1"/>
            <p:nvPr/>
          </p:nvSpPr>
          <p:spPr>
            <a:xfrm>
              <a:off x="6530654" y="2319075"/>
              <a:ext cx="44689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800">
                  <a:solidFill>
                    <a:srgbClr val="025952"/>
                  </a:solidFill>
                  <a:latin typeface="Calibri"/>
                  <a:ea typeface="Calibri"/>
                  <a:cs typeface="Calibri"/>
                  <a:sym typeface="Calibri"/>
                </a:rPr>
                <a:t>როგორ იფილტრება ინფორმაცია?</a:t>
              </a:r>
              <a:endParaRPr b="1" sz="1800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2123998" y="3071621"/>
              <a:ext cx="3108339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ჟურნალისტები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პოლიტიკოსები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რეკლამის შემქმნელები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ლობისტები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ინტერესთა ჯგუფები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6809701" y="4052063"/>
              <a:ext cx="31083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ინტერესები, რწმენები, დამოკიდებულებები, ...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504972" y="2841748"/>
              <a:ext cx="32469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აირჩიო, გააცნობიერო, იყო დაინტერესებული (ან არა), გქონდეს ენთუზიაზმი (ან არა), ....</a:t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6809701" y="4730019"/>
              <a:ext cx="3108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ახსნის უნარები, წერა, ილუსტრასია, ...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3900"/>
              <a:t>მეცნიერება და მედია</a:t>
            </a:r>
            <a:endParaRPr sz="3900"/>
          </a:p>
        </p:txBody>
      </p:sp>
      <p:sp>
        <p:nvSpPr>
          <p:cNvPr id="259" name="Google Shape;259;p16"/>
          <p:cNvSpPr txBox="1"/>
          <p:nvPr>
            <p:ph idx="1" type="body"/>
          </p:nvPr>
        </p:nvSpPr>
        <p:spPr>
          <a:xfrm>
            <a:off x="2063750" y="1557338"/>
            <a:ext cx="9360842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აყალიბებს საზოგადოების აღქმას მეცნიერების მიმართ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 რაც უფრო მეტს მოიხმარ, მით უარყოფით შედეგს იწვევს.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0" y="6310312"/>
            <a:ext cx="6336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(Dhingra, 2003; Guerris et all., 2020; Maier et al., 2014; Lee &amp; Niederdeppe, 2011; </a:t>
            </a:r>
            <a:r>
              <a:rPr baseline="3000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Hove, Paek &amp; Isaacson, 2011, p. 524;  image created with ChatGPT)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352" y="2493597"/>
            <a:ext cx="5683250" cy="367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4000"/>
              <a:t>მეცნიერება და მედია</a:t>
            </a:r>
            <a:endParaRPr sz="4000"/>
          </a:p>
        </p:txBody>
      </p:sp>
      <p:sp>
        <p:nvSpPr>
          <p:cNvPr id="268" name="Google Shape;268;p18"/>
          <p:cNvSpPr txBox="1"/>
          <p:nvPr>
            <p:ph idx="1" type="body"/>
          </p:nvPr>
        </p:nvSpPr>
        <p:spPr>
          <a:xfrm>
            <a:off x="1021524" y="1567175"/>
            <a:ext cx="63366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გავლენა აქვს </a:t>
            </a:r>
            <a:r>
              <a:rPr lang="de-DE" sz="2400"/>
              <a:t>ახალგაზრდების აზრზე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 sz="2400"/>
              <a:t>მეცნიერებაზე (ან NOS)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de-DE"/>
              <a:t>მათ ქცევაზე სოციალურ-სამეცნიერო საკითხებთან დაკავშირებით გადაწყვეტილების მიღებისას</a:t>
            </a:r>
            <a:endParaRPr sz="1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0" y="6310312"/>
            <a:ext cx="6336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(Dhingra, 2003; Guerris et all., 2020; Maier et al., 2014; Lee &amp; Niederdeppe, 2011; </a:t>
            </a:r>
            <a:r>
              <a:rPr baseline="3000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Hove, Paek &amp; Isaacson, 2011, p. 524; image created with ChatGPT)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5993" y="1863717"/>
            <a:ext cx="4534527" cy="304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2023-11-09T10:04:11Z</dcterms:created>
  <dc:creator>reviewer</dc:creator>
</cp:coreProperties>
</file>