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fonts/font4.fntdata" ContentType="application/x-fontdata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258" r:id="rId6"/>
    <p:sldId id="259" r:id="rId7"/>
    <p:sldId id="261" r:id="rId8"/>
    <p:sldId id="262" r:id="rId9"/>
    <p:sldId id="263" r:id="rId10"/>
    <p:sldId id="267" r:id="rId11"/>
    <p:sldId id="265" r:id="rId12"/>
    <p:sldId id="299" r:id="rId13"/>
    <p:sldId id="260" r:id="rId14"/>
    <p:sldId id="300" r:id="rId15"/>
    <p:sldId id="301" r:id="rId16"/>
    <p:sldId id="302" r:id="rId17"/>
    <p:sldId id="303" r:id="rId18"/>
    <p:sldId id="304" r:id="rId19"/>
    <p:sldId id="305" r:id="rId20"/>
    <p:sldId id="306" r:id="rId21"/>
    <p:sldId id="307" r:id="rId22"/>
    <p:sldId id="266" r:id="rId23"/>
    <p:sldId id="295" r:id="rId24"/>
    <p:sldId id="296" r:id="rId25"/>
    <p:sldId id="297" r:id="rId26"/>
  </p:sldIdLst>
  <p:sldSz cx="12192000" cy="6858000"/>
  <p:notesSz cx="6858000" cy="9144000"/>
  <p:embeddedFontLst>
    <p:embeddedFont>
      <p:font typeface="Helvetica Neue" panose="020B0604020202020204" charset="0"/>
      <p:regular r:id="rId30"/>
      <p:bold r:id="rId31"/>
      <p:italic r:id="rId32"/>
      <p:boldItalic r:id="rId3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000000"/>
          </p15:clr>
        </p15:guide>
        <p15:guide id="2" orient="horz" pos="2160" userDrawn="1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83" d="100"/>
          <a:sy n="83" d="100"/>
        </p:scale>
        <p:origin x="408" y="54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3" Type="http://schemas.openxmlformats.org/officeDocument/2006/relationships/font" Target="fonts/font4.fntdata"/><Relationship Id="rId32" Type="http://schemas.openxmlformats.org/officeDocument/2006/relationships/font" Target="fonts/font3.fntdata"/><Relationship Id="rId31" Type="http://schemas.openxmlformats.org/officeDocument/2006/relationships/font" Target="fonts/font2.fntdata"/><Relationship Id="rId30" Type="http://schemas.openxmlformats.org/officeDocument/2006/relationships/font" Target="fonts/font1.fntdata"/><Relationship Id="rId3" Type="http://schemas.openxmlformats.org/officeDocument/2006/relationships/slide" Target="slides/slide1.xml"/><Relationship Id="rId29" Type="http://schemas.openxmlformats.org/officeDocument/2006/relationships/tableStyles" Target="tableStyles.xml"/><Relationship Id="rId28" Type="http://schemas.openxmlformats.org/officeDocument/2006/relationships/viewProps" Target="viewProps.xml"/><Relationship Id="rId27" Type="http://schemas.openxmlformats.org/officeDocument/2006/relationships/presProps" Target="presProps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3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1" name="Google Shape;91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92" name="Google Shape;92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</a:fld>
            <a:endParaRPr lang="de-D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Google Shape;418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19" name="Google Shape;419;p3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20" name="Google Shape;420;p3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</a:fld>
            <a:endParaRPr lang="de-D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Google Shape;424;p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25" name="Google Shape;425;p3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26" name="Google Shape;426;p3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</a:fld>
            <a:endParaRPr lang="de-D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Google Shape;430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31" name="Google Shape;431;p3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32" name="Google Shape;432;p3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7" name="Google Shape;97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98" name="Google Shape;98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</a:fld>
            <a:endParaRPr 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13acc09268_0_1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" name="Google Shape;104;g313acc09268_0_13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5" name="Google Shape;105;g313acc09268_0_13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</a:fld>
            <a:endParaRPr 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1" name="Google Shape;111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12" name="Google Shape;112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</a:fld>
            <a:endParaRPr lang="de-D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15caf0da7d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4" name="Google Shape;124;g315caf0da7d_0_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25" name="Google Shape;125;g315caf0da7d_0_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</a:fld>
            <a:endParaRPr lang="de-D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13acc09268_0_6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0" name="Google Shape;130;g313acc09268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313acc09268_0_29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53" name="Google Shape;153;g313acc09268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8" name="Google Shape;188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89" name="Google Shape;189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</a:fld>
            <a:endParaRPr lang="de-D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313acc09268_0_4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69" name="Google Shape;169;g313acc09268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matchingName="Titelfoli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41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4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matchingName="Titel und vertikaler Text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5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50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5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5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5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matchingName="Vertikaler Titel und Text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51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51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5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5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5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</a:fld>
            <a:endParaRPr lang="de-D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matchingName="Title &amp; Bullets">
  <p:cSld name="TITLE_AND_BODY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13acc09268_0_123"/>
          <p:cNvSpPr txBox="1">
            <a:spLocks noGrp="1"/>
          </p:cNvSpPr>
          <p:nvPr>
            <p:ph type="body" idx="1"/>
          </p:nvPr>
        </p:nvSpPr>
        <p:spPr>
          <a:xfrm>
            <a:off x="654844" y="2080617"/>
            <a:ext cx="10882500" cy="428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650" tIns="43650" rIns="43650" bIns="43650" anchor="t" anchorCtr="0">
            <a:normAutofit/>
          </a:bodyPr>
          <a:lstStyle>
            <a:lvl1pPr marL="457200" lvl="0" indent="-349250" algn="l">
              <a:lnSpc>
                <a:spcPct val="90000"/>
              </a:lnSpc>
              <a:spcBef>
                <a:spcPts val="2800"/>
              </a:spcBef>
              <a:spcAft>
                <a:spcPts val="0"/>
              </a:spcAft>
              <a:buClr>
                <a:srgbClr val="000000"/>
              </a:buClr>
              <a:buSzPts val="1900"/>
              <a:buChar char="•"/>
              <a:defRPr/>
            </a:lvl1pPr>
            <a:lvl2pPr marL="914400" lvl="1" indent="-349250" algn="l">
              <a:lnSpc>
                <a:spcPct val="90000"/>
              </a:lnSpc>
              <a:spcBef>
                <a:spcPts val="2800"/>
              </a:spcBef>
              <a:spcAft>
                <a:spcPts val="0"/>
              </a:spcAft>
              <a:buClr>
                <a:srgbClr val="000000"/>
              </a:buClr>
              <a:buSzPts val="1900"/>
              <a:buChar char="•"/>
              <a:defRPr/>
            </a:lvl2pPr>
            <a:lvl3pPr marL="1371600" lvl="2" indent="-349250" algn="l">
              <a:lnSpc>
                <a:spcPct val="90000"/>
              </a:lnSpc>
              <a:spcBef>
                <a:spcPts val="2800"/>
              </a:spcBef>
              <a:spcAft>
                <a:spcPts val="0"/>
              </a:spcAft>
              <a:buClr>
                <a:srgbClr val="000000"/>
              </a:buClr>
              <a:buSzPts val="1900"/>
              <a:buChar char="•"/>
              <a:defRPr/>
            </a:lvl3pPr>
            <a:lvl4pPr marL="1828800" lvl="3" indent="-349250" algn="l">
              <a:lnSpc>
                <a:spcPct val="90000"/>
              </a:lnSpc>
              <a:spcBef>
                <a:spcPts val="2800"/>
              </a:spcBef>
              <a:spcAft>
                <a:spcPts val="0"/>
              </a:spcAft>
              <a:buClr>
                <a:srgbClr val="000000"/>
              </a:buClr>
              <a:buSzPts val="1900"/>
              <a:buChar char="•"/>
              <a:defRPr/>
            </a:lvl4pPr>
            <a:lvl5pPr marL="2286000" lvl="4" indent="-349250" algn="l">
              <a:lnSpc>
                <a:spcPct val="90000"/>
              </a:lnSpc>
              <a:spcBef>
                <a:spcPts val="2800"/>
              </a:spcBef>
              <a:spcAft>
                <a:spcPts val="0"/>
              </a:spcAft>
              <a:buClr>
                <a:srgbClr val="000000"/>
              </a:buClr>
              <a:buSzPts val="1900"/>
              <a:buChar char="•"/>
              <a:defRPr/>
            </a:lvl5pPr>
            <a:lvl6pPr marL="2743200" lvl="5" indent="-349250" algn="l">
              <a:lnSpc>
                <a:spcPct val="90000"/>
              </a:lnSpc>
              <a:spcBef>
                <a:spcPts val="2800"/>
              </a:spcBef>
              <a:spcAft>
                <a:spcPts val="0"/>
              </a:spcAft>
              <a:buClr>
                <a:srgbClr val="000000"/>
              </a:buClr>
              <a:buSzPts val="1900"/>
              <a:buChar char="•"/>
              <a:defRPr/>
            </a:lvl6pPr>
            <a:lvl7pPr marL="3200400" lvl="6" indent="-349250" algn="l">
              <a:lnSpc>
                <a:spcPct val="90000"/>
              </a:lnSpc>
              <a:spcBef>
                <a:spcPts val="2800"/>
              </a:spcBef>
              <a:spcAft>
                <a:spcPts val="0"/>
              </a:spcAft>
              <a:buClr>
                <a:srgbClr val="000000"/>
              </a:buClr>
              <a:buSzPts val="1900"/>
              <a:buChar char="•"/>
              <a:defRPr/>
            </a:lvl7pPr>
            <a:lvl8pPr marL="3657600" lvl="7" indent="-349250" algn="l">
              <a:lnSpc>
                <a:spcPct val="90000"/>
              </a:lnSpc>
              <a:spcBef>
                <a:spcPts val="2800"/>
              </a:spcBef>
              <a:spcAft>
                <a:spcPts val="0"/>
              </a:spcAft>
              <a:buClr>
                <a:srgbClr val="000000"/>
              </a:buClr>
              <a:buSzPts val="1900"/>
              <a:buChar char="•"/>
              <a:defRPr/>
            </a:lvl8pPr>
            <a:lvl9pPr marL="4114800" lvl="8" indent="-349250" algn="l">
              <a:lnSpc>
                <a:spcPct val="90000"/>
              </a:lnSpc>
              <a:spcBef>
                <a:spcPts val="2800"/>
              </a:spcBef>
              <a:spcAft>
                <a:spcPts val="0"/>
              </a:spcAft>
              <a:buClr>
                <a:srgbClr val="000000"/>
              </a:buClr>
              <a:buSzPts val="1900"/>
              <a:buChar char="•"/>
              <a:defRPr/>
            </a:lvl9pPr>
          </a:lstStyle>
          <a:p/>
        </p:txBody>
      </p:sp>
      <p:sp>
        <p:nvSpPr>
          <p:cNvPr id="86" name="Google Shape;86;g313acc09268_0_123"/>
          <p:cNvSpPr txBox="1">
            <a:spLocks noGrp="1"/>
          </p:cNvSpPr>
          <p:nvPr>
            <p:ph type="body" idx="2"/>
          </p:nvPr>
        </p:nvSpPr>
        <p:spPr>
          <a:xfrm>
            <a:off x="654844" y="993499"/>
            <a:ext cx="10882500" cy="4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650" tIns="43650" rIns="43650" bIns="4365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Helvetica Neue"/>
              <a:buNone/>
              <a:defRPr sz="3300" b="1"/>
            </a:lvl1pPr>
            <a:lvl2pPr marL="914400" lvl="1" indent="-349250" algn="l">
              <a:lnSpc>
                <a:spcPct val="90000"/>
              </a:lnSpc>
              <a:spcBef>
                <a:spcPts val="2800"/>
              </a:spcBef>
              <a:spcAft>
                <a:spcPts val="0"/>
              </a:spcAft>
              <a:buClr>
                <a:srgbClr val="000000"/>
              </a:buClr>
              <a:buSzPts val="1900"/>
              <a:buChar char="•"/>
              <a:defRPr/>
            </a:lvl2pPr>
            <a:lvl3pPr marL="1371600" lvl="2" indent="-349250" algn="l">
              <a:lnSpc>
                <a:spcPct val="90000"/>
              </a:lnSpc>
              <a:spcBef>
                <a:spcPts val="2800"/>
              </a:spcBef>
              <a:spcAft>
                <a:spcPts val="0"/>
              </a:spcAft>
              <a:buClr>
                <a:srgbClr val="000000"/>
              </a:buClr>
              <a:buSzPts val="1900"/>
              <a:buChar char="•"/>
              <a:defRPr/>
            </a:lvl3pPr>
            <a:lvl4pPr marL="1828800" lvl="3" indent="-349250" algn="l">
              <a:lnSpc>
                <a:spcPct val="90000"/>
              </a:lnSpc>
              <a:spcBef>
                <a:spcPts val="2800"/>
              </a:spcBef>
              <a:spcAft>
                <a:spcPts val="0"/>
              </a:spcAft>
              <a:buClr>
                <a:srgbClr val="000000"/>
              </a:buClr>
              <a:buSzPts val="1900"/>
              <a:buChar char="•"/>
              <a:defRPr/>
            </a:lvl4pPr>
            <a:lvl5pPr marL="2286000" lvl="4" indent="-349250" algn="l">
              <a:lnSpc>
                <a:spcPct val="90000"/>
              </a:lnSpc>
              <a:spcBef>
                <a:spcPts val="2800"/>
              </a:spcBef>
              <a:spcAft>
                <a:spcPts val="0"/>
              </a:spcAft>
              <a:buClr>
                <a:srgbClr val="000000"/>
              </a:buClr>
              <a:buSzPts val="1900"/>
              <a:buChar char="•"/>
              <a:defRPr/>
            </a:lvl5pPr>
            <a:lvl6pPr marL="2743200" lvl="5" indent="-349250" algn="l">
              <a:lnSpc>
                <a:spcPct val="90000"/>
              </a:lnSpc>
              <a:spcBef>
                <a:spcPts val="2800"/>
              </a:spcBef>
              <a:spcAft>
                <a:spcPts val="0"/>
              </a:spcAft>
              <a:buClr>
                <a:srgbClr val="000000"/>
              </a:buClr>
              <a:buSzPts val="1900"/>
              <a:buChar char="•"/>
              <a:defRPr/>
            </a:lvl6pPr>
            <a:lvl7pPr marL="3200400" lvl="6" indent="-349250" algn="l">
              <a:lnSpc>
                <a:spcPct val="90000"/>
              </a:lnSpc>
              <a:spcBef>
                <a:spcPts val="2800"/>
              </a:spcBef>
              <a:spcAft>
                <a:spcPts val="0"/>
              </a:spcAft>
              <a:buClr>
                <a:srgbClr val="000000"/>
              </a:buClr>
              <a:buSzPts val="1900"/>
              <a:buChar char="•"/>
              <a:defRPr/>
            </a:lvl7pPr>
            <a:lvl8pPr marL="3657600" lvl="7" indent="-349250" algn="l">
              <a:lnSpc>
                <a:spcPct val="90000"/>
              </a:lnSpc>
              <a:spcBef>
                <a:spcPts val="2800"/>
              </a:spcBef>
              <a:spcAft>
                <a:spcPts val="0"/>
              </a:spcAft>
              <a:buClr>
                <a:srgbClr val="000000"/>
              </a:buClr>
              <a:buSzPts val="1900"/>
              <a:buChar char="•"/>
              <a:defRPr/>
            </a:lvl8pPr>
            <a:lvl9pPr marL="4114800" lvl="8" indent="-349250" algn="l">
              <a:lnSpc>
                <a:spcPct val="90000"/>
              </a:lnSpc>
              <a:spcBef>
                <a:spcPts val="2800"/>
              </a:spcBef>
              <a:spcAft>
                <a:spcPts val="0"/>
              </a:spcAft>
              <a:buClr>
                <a:srgbClr val="000000"/>
              </a:buClr>
              <a:buSzPts val="1900"/>
              <a:buChar char="•"/>
              <a:defRPr/>
            </a:lvl9pPr>
          </a:lstStyle>
          <a:p/>
        </p:txBody>
      </p:sp>
      <p:sp>
        <p:nvSpPr>
          <p:cNvPr id="87" name="Google Shape;87;g313acc09268_0_123"/>
          <p:cNvSpPr txBox="1">
            <a:spLocks noGrp="1"/>
          </p:cNvSpPr>
          <p:nvPr>
            <p:ph type="title"/>
          </p:nvPr>
        </p:nvSpPr>
        <p:spPr>
          <a:xfrm>
            <a:off x="654844" y="309562"/>
            <a:ext cx="10882500" cy="71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650" tIns="43650" rIns="43650" bIns="43650" anchor="t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None/>
              <a:defRPr/>
            </a:lvl9pPr>
          </a:lstStyle>
          <a:p/>
        </p:txBody>
      </p:sp>
      <p:sp>
        <p:nvSpPr>
          <p:cNvPr id="88" name="Google Shape;88;g313acc09268_0_123"/>
          <p:cNvSpPr txBox="1">
            <a:spLocks noGrp="1"/>
          </p:cNvSpPr>
          <p:nvPr>
            <p:ph type="sldNum" idx="12"/>
          </p:nvPr>
        </p:nvSpPr>
        <p:spPr>
          <a:xfrm>
            <a:off x="5953188" y="6482952"/>
            <a:ext cx="279300" cy="2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650" tIns="43650" rIns="43650" bIns="43650" anchor="b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Helvetica Neue"/>
              <a:buNone/>
              <a:defRPr sz="1100">
                <a:solidFill>
                  <a:srgbClr val="000000"/>
                </a:solidFill>
              </a:defRPr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Helvetica Neue"/>
              <a:buNone/>
              <a:defRPr sz="1100">
                <a:solidFill>
                  <a:srgbClr val="000000"/>
                </a:solidFill>
              </a:defRPr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Helvetica Neue"/>
              <a:buNone/>
              <a:defRPr sz="1100">
                <a:solidFill>
                  <a:srgbClr val="000000"/>
                </a:solidFill>
              </a:defRPr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Helvetica Neue"/>
              <a:buNone/>
              <a:defRPr sz="1100">
                <a:solidFill>
                  <a:srgbClr val="000000"/>
                </a:solidFill>
              </a:defRPr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Helvetica Neue"/>
              <a:buNone/>
              <a:defRPr sz="1100">
                <a:solidFill>
                  <a:srgbClr val="000000"/>
                </a:solidFill>
              </a:defRPr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Helvetica Neue"/>
              <a:buNone/>
              <a:defRPr sz="1100">
                <a:solidFill>
                  <a:srgbClr val="000000"/>
                </a:solidFill>
              </a:defRPr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Helvetica Neue"/>
              <a:buNone/>
              <a:defRPr sz="1100">
                <a:solidFill>
                  <a:srgbClr val="000000"/>
                </a:solidFill>
              </a:defRPr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Helvetica Neue"/>
              <a:buNone/>
              <a:defRPr sz="1100">
                <a:solidFill>
                  <a:srgbClr val="000000"/>
                </a:solidFill>
              </a:defRPr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Helvetica Neue"/>
              <a:buNone/>
              <a:defRPr sz="1100">
                <a:solidFill>
                  <a:srgbClr val="000000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</a:fld>
            <a:endParaRPr sz="1200">
              <a:solidFill>
                <a:srgbClr val="888888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matchingName="Titel und Inhalt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matchingName="Abschnitts-&#10;überschrift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3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3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4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4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matchingName="Zwei Inhalte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4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4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44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4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4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4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matchingName="Vergleich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45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45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/>
        </p:txBody>
      </p:sp>
      <p:sp>
        <p:nvSpPr>
          <p:cNvPr id="43" name="Google Shape;43;p45"/>
          <p:cNvSpPr txBox="1">
            <a:spLocks noGrp="1"/>
          </p:cNvSpPr>
          <p:nvPr>
            <p:ph type="body" idx="2"/>
          </p:nvPr>
        </p:nvSpPr>
        <p:spPr>
          <a:xfrm>
            <a:off x="839788" y="2505074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45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/>
        </p:txBody>
      </p:sp>
      <p:sp>
        <p:nvSpPr>
          <p:cNvPr id="45" name="Google Shape;45;p45"/>
          <p:cNvSpPr txBox="1">
            <a:spLocks noGrp="1"/>
          </p:cNvSpPr>
          <p:nvPr>
            <p:ph type="body" idx="4"/>
          </p:nvPr>
        </p:nvSpPr>
        <p:spPr>
          <a:xfrm>
            <a:off x="6172200" y="2505074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4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4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4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matchingName="Nur Titel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4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4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4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matchingName="Leer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4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4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4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matchingName="Inhalt mit Überschrift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4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48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48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4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4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4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matchingName="Bild mit Überschrift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4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49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49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4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4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4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1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4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4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4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4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</a:fld>
            <a:endParaRPr lang="de-DE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hyperlink" Target="https://padlet.com/" TargetMode="Externa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12.xml"/><Relationship Id="rId8" Type="http://schemas.openxmlformats.org/officeDocument/2006/relationships/slideLayout" Target="../slideLayouts/slideLayout2.xml"/><Relationship Id="rId7" Type="http://schemas.openxmlformats.org/officeDocument/2006/relationships/hyperlink" Target="https://jdih.bappenas.go.id/peraturan/detailperaturan/1037/peraturan-presiden-nomor-18-tahun-2020" TargetMode="External"/><Relationship Id="rId6" Type="http://schemas.openxmlformats.org/officeDocument/2006/relationships/hyperlink" Target="https://drive.google.com/file/d/1rMUBmUekISjBTY87eeORpPcIinJK_zDR/view?usp=sharing" TargetMode="External"/><Relationship Id="rId5" Type="http://schemas.openxmlformats.org/officeDocument/2006/relationships/hyperlink" Target="https://drive.google.com/file/d/1EC18_o-cRoyaMDdxw3M1KiZjIw9U2tRK/view?usp=sharing" TargetMode="External"/><Relationship Id="rId4" Type="http://schemas.openxmlformats.org/officeDocument/2006/relationships/hyperlink" Target="https://drive.google.com/file/d/15irgnAVRpmmhtSYvZZPEdbBXe7AGLFJJ/view?usp=sharing" TargetMode="External"/><Relationship Id="rId3" Type="http://schemas.openxmlformats.org/officeDocument/2006/relationships/hyperlink" Target="https://drive.google.com/file/d/1bKpGdw2HybeNH1iiImu18NvouCwWTkRt/view?usp=sharing" TargetMode="External"/><Relationship Id="rId2" Type="http://schemas.openxmlformats.org/officeDocument/2006/relationships/hyperlink" Target="https://drive.google.com/file/d/153Jn5VjDDs2FCnp5vBTkriOTkFgHiIrr/view?usp=drive_link" TargetMode="External"/><Relationship Id="rId1" Type="http://schemas.openxmlformats.org/officeDocument/2006/relationships/hyperlink" Target="https://drive.google.com/file/d/1QukEIoi3GP74CpJwArNwvLebQzw1Jnqb/view?usp=sharing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hyperlink" Target="https://www.mentimeter.com/features/word-cloud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"/>
          <p:cNvSpPr txBox="1">
            <a:spLocks noGrp="1"/>
          </p:cNvSpPr>
          <p:nvPr>
            <p:ph type="ctrTitle"/>
          </p:nvPr>
        </p:nvSpPr>
        <p:spPr>
          <a:xfrm>
            <a:off x="1506583" y="2376397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lvl="0">
              <a:buClr>
                <a:srgbClr val="025952"/>
              </a:buClr>
              <a:buSzPct val="100000"/>
            </a:pPr>
            <a:r>
              <a:rPr lang="de-DE" b="1" dirty="0">
                <a:solidFill>
                  <a:srgbClr val="025952"/>
                </a:solidFill>
              </a:rPr>
              <a:t>Mempromosikan Pendidikan yang Relevan dalam Sains untuk Keberlanjutan (3</a:t>
            </a:r>
            <a:r>
              <a:rPr lang="de-DE" b="1" dirty="0">
                <a:solidFill>
                  <a:srgbClr val="025952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 b="1" dirty="0">
              <a:solidFill>
                <a:srgbClr val="02595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b="1" dirty="0" err="1">
                <a:solidFill>
                  <a:srgbClr val="025952"/>
                </a:solidFill>
              </a:rPr>
              <a:t>Kebijakan</a:t>
            </a:r>
            <a:r>
              <a:rPr lang="en-US" sz="4000" b="1" dirty="0">
                <a:solidFill>
                  <a:srgbClr val="025952"/>
                </a:solidFill>
              </a:rPr>
              <a:t> dan </a:t>
            </a:r>
            <a:r>
              <a:rPr lang="en-US" sz="4000" b="1" dirty="0" err="1">
                <a:solidFill>
                  <a:srgbClr val="025952"/>
                </a:solidFill>
              </a:rPr>
              <a:t>Peraturan</a:t>
            </a:r>
            <a:r>
              <a:rPr lang="en-US" sz="4000" b="1" dirty="0">
                <a:solidFill>
                  <a:srgbClr val="025952"/>
                </a:solidFill>
              </a:rPr>
              <a:t> </a:t>
            </a:r>
            <a:r>
              <a:rPr lang="en-US" sz="4000" b="1" dirty="0" err="1">
                <a:solidFill>
                  <a:srgbClr val="025952"/>
                </a:solidFill>
              </a:rPr>
              <a:t>terkait</a:t>
            </a:r>
            <a:r>
              <a:rPr lang="en-US" sz="4000" b="1" dirty="0">
                <a:solidFill>
                  <a:srgbClr val="025952"/>
                </a:solidFill>
              </a:rPr>
              <a:t> </a:t>
            </a:r>
            <a:r>
              <a:rPr lang="en-US" sz="4000" b="1" dirty="0" err="1">
                <a:solidFill>
                  <a:srgbClr val="025952"/>
                </a:solidFill>
              </a:rPr>
              <a:t>Implementasi</a:t>
            </a:r>
            <a:r>
              <a:rPr lang="en-US" sz="4000" b="1" dirty="0">
                <a:solidFill>
                  <a:srgbClr val="025952"/>
                </a:solidFill>
              </a:rPr>
              <a:t> ESD di Indonesia </a:t>
            </a:r>
            <a:endParaRPr lang="en-US" sz="4000" b="1" dirty="0">
              <a:solidFill>
                <a:srgbClr val="025952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</p:spPr>
        <p:txBody>
          <a:bodyPr/>
          <a:lstStyle/>
          <a:p>
            <a:r>
              <a:rPr lang="nn-NO" dirty="0"/>
              <a:t>Pembukaan Undang-Undang Dasar Negara Republik Indonesia Tahun 1945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90057"/>
            <a:ext cx="10515600" cy="408690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“…</a:t>
            </a:r>
            <a:r>
              <a:rPr lang="en-US" dirty="0" err="1"/>
              <a:t>memajukan</a:t>
            </a:r>
            <a:r>
              <a:rPr lang="en-US" dirty="0"/>
              <a:t> </a:t>
            </a:r>
            <a:r>
              <a:rPr lang="en-US" b="1" dirty="0" err="1"/>
              <a:t>kesejahteraan</a:t>
            </a:r>
            <a:r>
              <a:rPr lang="en-US" b="1" dirty="0"/>
              <a:t> </a:t>
            </a:r>
            <a:r>
              <a:rPr lang="en-US" b="1" dirty="0" err="1"/>
              <a:t>umum</a:t>
            </a:r>
            <a:r>
              <a:rPr lang="en-US" dirty="0"/>
              <a:t>, </a:t>
            </a:r>
            <a:r>
              <a:rPr lang="en-US" dirty="0" err="1"/>
              <a:t>mencerdaskan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, dan </a:t>
            </a:r>
            <a:r>
              <a:rPr lang="en-US" dirty="0" err="1"/>
              <a:t>ikut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b="1" dirty="0" err="1"/>
              <a:t>ketertiban</a:t>
            </a:r>
            <a:r>
              <a:rPr lang="en-US" b="1" dirty="0"/>
              <a:t> dunia </a:t>
            </a:r>
            <a:r>
              <a:rPr lang="en-US" dirty="0"/>
              <a:t>yang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kemerdekaan</a:t>
            </a:r>
            <a:r>
              <a:rPr lang="en-US" dirty="0"/>
              <a:t>, </a:t>
            </a:r>
            <a:r>
              <a:rPr lang="en-US" dirty="0" err="1"/>
              <a:t>perdamaian</a:t>
            </a:r>
            <a:r>
              <a:rPr lang="en-US" dirty="0"/>
              <a:t> </a:t>
            </a:r>
            <a:r>
              <a:rPr lang="en-US" dirty="0" err="1"/>
              <a:t>abadi</a:t>
            </a:r>
            <a:r>
              <a:rPr lang="en-US" dirty="0"/>
              <a:t> dan </a:t>
            </a:r>
            <a:r>
              <a:rPr lang="en-US" dirty="0" err="1"/>
              <a:t>keadilan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…” 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71209"/>
            <a:ext cx="10515600" cy="1325563"/>
          </a:xfrm>
        </p:spPr>
        <p:txBody>
          <a:bodyPr/>
          <a:lstStyle/>
          <a:p>
            <a:r>
              <a:rPr lang="en-US" dirty="0" err="1"/>
              <a:t>Visi</a:t>
            </a:r>
            <a:r>
              <a:rPr lang="en-US" dirty="0"/>
              <a:t> Kementerian Pendidikan dan </a:t>
            </a:r>
            <a:r>
              <a:rPr lang="en-US" dirty="0" err="1"/>
              <a:t>Kebudayaan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60463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Visi</a:t>
            </a:r>
            <a:r>
              <a:rPr lang="en-US" dirty="0"/>
              <a:t> Kementerian Pendidikan dan </a:t>
            </a:r>
            <a:r>
              <a:rPr lang="en-US" dirty="0" err="1"/>
              <a:t>Kebudayaan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Visi</a:t>
            </a:r>
            <a:r>
              <a:rPr lang="en-US" dirty="0"/>
              <a:t> dan </a:t>
            </a:r>
            <a:r>
              <a:rPr lang="en-US" dirty="0" err="1"/>
              <a:t>Misi</a:t>
            </a:r>
            <a:r>
              <a:rPr lang="en-US" dirty="0"/>
              <a:t> </a:t>
            </a:r>
            <a:r>
              <a:rPr lang="en-US" dirty="0" err="1"/>
              <a:t>Presiden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mewujudkan</a:t>
            </a:r>
            <a:r>
              <a:rPr lang="en-US" dirty="0"/>
              <a:t> Indonesia </a:t>
            </a:r>
            <a:r>
              <a:rPr lang="en-US" dirty="0" err="1"/>
              <a:t>Maju</a:t>
            </a:r>
            <a:r>
              <a:rPr lang="en-US" dirty="0"/>
              <a:t> yang </a:t>
            </a:r>
            <a:r>
              <a:rPr lang="en-US" dirty="0" err="1"/>
              <a:t>berdaulat</a:t>
            </a:r>
            <a:r>
              <a:rPr lang="en-US" dirty="0"/>
              <a:t>, </a:t>
            </a:r>
            <a:r>
              <a:rPr lang="en-US" dirty="0" err="1"/>
              <a:t>mandiri</a:t>
            </a:r>
            <a:r>
              <a:rPr lang="en-US" dirty="0"/>
              <a:t>, dan </a:t>
            </a:r>
            <a:r>
              <a:rPr lang="en-US" dirty="0" err="1"/>
              <a:t>berkepribadian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terciptanya</a:t>
            </a:r>
            <a:r>
              <a:rPr lang="en-US" dirty="0"/>
              <a:t> </a:t>
            </a:r>
            <a:r>
              <a:rPr lang="en-US" dirty="0" err="1"/>
              <a:t>Pelajar</a:t>
            </a:r>
            <a:r>
              <a:rPr lang="en-US" dirty="0"/>
              <a:t> Pancasila yang </a:t>
            </a:r>
            <a:r>
              <a:rPr lang="en-US" dirty="0" err="1"/>
              <a:t>bernalar</a:t>
            </a:r>
            <a:r>
              <a:rPr lang="en-US" dirty="0"/>
              <a:t> </a:t>
            </a:r>
            <a:r>
              <a:rPr lang="en-US" dirty="0" err="1"/>
              <a:t>kritis</a:t>
            </a:r>
            <a:r>
              <a:rPr lang="en-US" dirty="0"/>
              <a:t>, </a:t>
            </a:r>
            <a:r>
              <a:rPr lang="en-US" dirty="0" err="1"/>
              <a:t>kreatif</a:t>
            </a:r>
            <a:r>
              <a:rPr lang="en-US" dirty="0"/>
              <a:t>, </a:t>
            </a:r>
            <a:r>
              <a:rPr lang="en-US" dirty="0" err="1"/>
              <a:t>mandiri</a:t>
            </a:r>
            <a:r>
              <a:rPr lang="en-US" dirty="0"/>
              <a:t>, </a:t>
            </a:r>
            <a:r>
              <a:rPr lang="en-US" dirty="0" err="1"/>
              <a:t>beriman</a:t>
            </a:r>
            <a:r>
              <a:rPr lang="en-US" dirty="0"/>
              <a:t>, </a:t>
            </a:r>
            <a:r>
              <a:rPr lang="en-US" dirty="0" err="1"/>
              <a:t>bertakwa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 Yang Maha Esa, dan </a:t>
            </a:r>
            <a:r>
              <a:rPr lang="en-US" dirty="0" err="1"/>
              <a:t>berakhlak</a:t>
            </a:r>
            <a:r>
              <a:rPr lang="en-US" dirty="0"/>
              <a:t> </a:t>
            </a:r>
            <a:r>
              <a:rPr lang="en-US" dirty="0" err="1"/>
              <a:t>mulia</a:t>
            </a:r>
            <a:r>
              <a:rPr lang="en-US" dirty="0"/>
              <a:t>, </a:t>
            </a:r>
            <a:r>
              <a:rPr lang="en-US" dirty="0" err="1"/>
              <a:t>bergotong</a:t>
            </a:r>
            <a:r>
              <a:rPr lang="en-US" dirty="0"/>
              <a:t> royong, dan </a:t>
            </a:r>
            <a:r>
              <a:rPr lang="en-US" dirty="0" err="1"/>
              <a:t>berkebinekaan</a:t>
            </a:r>
            <a:r>
              <a:rPr lang="en-US" dirty="0"/>
              <a:t> global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Misi</a:t>
            </a:r>
            <a:r>
              <a:rPr lang="en-US" dirty="0"/>
              <a:t> </a:t>
            </a:r>
            <a:r>
              <a:rPr lang="en-US" dirty="0" err="1"/>
              <a:t>Presiden</a:t>
            </a:r>
            <a:r>
              <a:rPr lang="en-US" dirty="0"/>
              <a:t> =&gt; </a:t>
            </a:r>
            <a:r>
              <a:rPr lang="en-US" dirty="0" err="1"/>
              <a:t>Misi</a:t>
            </a:r>
            <a:r>
              <a:rPr lang="en-US" dirty="0"/>
              <a:t> </a:t>
            </a:r>
            <a:r>
              <a:rPr lang="en-US" dirty="0" err="1"/>
              <a:t>direktorat</a:t>
            </a:r>
            <a:r>
              <a:rPr lang="en-US" dirty="0"/>
              <a:t> </a:t>
            </a:r>
            <a:r>
              <a:rPr lang="en-US" dirty="0" err="1"/>
              <a:t>Jendral</a:t>
            </a:r>
            <a:r>
              <a:rPr lang="en-US" dirty="0"/>
              <a:t> Pendidikan Tinggi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/>
              <a:t>Misi</a:t>
            </a:r>
            <a:r>
              <a:rPr lang="en-US" dirty="0"/>
              <a:t> </a:t>
            </a:r>
            <a:r>
              <a:rPr lang="en-US" dirty="0" err="1"/>
              <a:t>Presiden</a:t>
            </a:r>
            <a:r>
              <a:rPr lang="en-US" dirty="0"/>
              <a:t> yang </a:t>
            </a:r>
            <a:r>
              <a:rPr lang="en-US" dirty="0" err="1"/>
              <a:t>dikenal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Nawacita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misi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(1) </a:t>
            </a: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Indonesia; dan </a:t>
            </a:r>
            <a:r>
              <a:rPr lang="en-US" dirty="0" err="1"/>
              <a:t>nomor</a:t>
            </a:r>
            <a:r>
              <a:rPr lang="en-US" dirty="0"/>
              <a:t> (8)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bersih</a:t>
            </a:r>
            <a:r>
              <a:rPr lang="en-US" dirty="0"/>
              <a:t>, </a:t>
            </a:r>
            <a:r>
              <a:rPr lang="en-US" dirty="0" err="1"/>
              <a:t>efektif</a:t>
            </a:r>
            <a:r>
              <a:rPr lang="en-US" dirty="0"/>
              <a:t>, dan </a:t>
            </a:r>
            <a:r>
              <a:rPr lang="en-US" dirty="0" err="1"/>
              <a:t>terpercaya</a:t>
            </a:r>
            <a:r>
              <a:rPr lang="en-US" dirty="0"/>
              <a:t>.</a:t>
            </a:r>
            <a:endParaRPr lang="en-US" dirty="0"/>
          </a:p>
          <a:p>
            <a:r>
              <a:rPr lang="en-US" dirty="0" err="1"/>
              <a:t>Misi</a:t>
            </a:r>
            <a:r>
              <a:rPr lang="en-US" dirty="0"/>
              <a:t> </a:t>
            </a:r>
            <a:r>
              <a:rPr lang="en-US" dirty="0" err="1"/>
              <a:t>Direktorat</a:t>
            </a:r>
            <a:r>
              <a:rPr lang="en-US" dirty="0"/>
              <a:t> </a:t>
            </a:r>
            <a:r>
              <a:rPr lang="en-US" dirty="0" err="1"/>
              <a:t>Jenderal</a:t>
            </a:r>
            <a:r>
              <a:rPr lang="en-US" dirty="0"/>
              <a:t> Pendidikan Tinggi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Nawacita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 </a:t>
            </a:r>
            <a:endParaRPr lang="en-US" dirty="0"/>
          </a:p>
          <a:p>
            <a:pPr marL="628650" indent="-342900">
              <a:buNone/>
            </a:pPr>
            <a:r>
              <a:rPr lang="en-US" dirty="0"/>
              <a:t>1. </a:t>
            </a:r>
            <a:r>
              <a:rPr lang="en-US" dirty="0" err="1"/>
              <a:t>Mewujudkan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yang </a:t>
            </a:r>
            <a:r>
              <a:rPr lang="en-US" dirty="0" err="1"/>
              <a:t>relevan</a:t>
            </a:r>
            <a:r>
              <a:rPr lang="en-US" dirty="0"/>
              <a:t> dan </a:t>
            </a:r>
            <a:r>
              <a:rPr lang="en-US" dirty="0" err="1"/>
              <a:t>berkualitas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, </a:t>
            </a:r>
            <a:r>
              <a:rPr lang="en-US" dirty="0" err="1"/>
              <a:t>merata</a:t>
            </a:r>
            <a:r>
              <a:rPr lang="en-US" dirty="0"/>
              <a:t> dan </a:t>
            </a:r>
            <a:r>
              <a:rPr lang="en-US" b="1" dirty="0" err="1"/>
              <a:t>berkelanjutan</a:t>
            </a:r>
            <a:r>
              <a:rPr lang="en-US" dirty="0"/>
              <a:t>, </a:t>
            </a:r>
            <a:r>
              <a:rPr lang="en-US" dirty="0" err="1"/>
              <a:t>didukung</a:t>
            </a:r>
            <a:r>
              <a:rPr lang="en-US" dirty="0"/>
              <a:t> oleh </a:t>
            </a:r>
            <a:r>
              <a:rPr lang="en-US" dirty="0" err="1"/>
              <a:t>infrastruktur</a:t>
            </a:r>
            <a:r>
              <a:rPr lang="en-US" dirty="0"/>
              <a:t> dan </a:t>
            </a:r>
            <a:r>
              <a:rPr lang="en-US" dirty="0" err="1"/>
              <a:t>teknologi</a:t>
            </a:r>
            <a:r>
              <a:rPr lang="en-US" dirty="0"/>
              <a:t>.</a:t>
            </a:r>
            <a:endParaRPr lang="en-US" dirty="0"/>
          </a:p>
          <a:p>
            <a:pPr marL="571500" indent="-342900">
              <a:buNone/>
            </a:pPr>
            <a:r>
              <a:rPr lang="en-US" dirty="0"/>
              <a:t>2. </a:t>
            </a:r>
            <a:r>
              <a:rPr lang="en-US" dirty="0" err="1"/>
              <a:t>Mengoptimalkan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pemangku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transformasi</a:t>
            </a:r>
            <a:r>
              <a:rPr lang="en-US" dirty="0"/>
              <a:t> dan reformasi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dan </a:t>
            </a:r>
            <a:r>
              <a:rPr lang="en-US" dirty="0" err="1"/>
              <a:t>kebudayaan</a:t>
            </a:r>
            <a:r>
              <a:rPr lang="en-US" dirty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Arah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dan Strategi Pendidikan Tinggi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825625"/>
            <a:ext cx="2786755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Arah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dan strategi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arah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dan strategi </a:t>
            </a:r>
            <a:r>
              <a:rPr lang="en-US" dirty="0" err="1"/>
              <a:t>Kemendikbud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b="1" dirty="0"/>
              <a:t>Merdeka </a:t>
            </a:r>
            <a:r>
              <a:rPr lang="en-US" b="1" dirty="0" err="1"/>
              <a:t>Belajar</a:t>
            </a:r>
            <a:endParaRPr lang="en-US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27656" y="1937446"/>
            <a:ext cx="7796464" cy="4063304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6441" y="882710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Kesepakatan</a:t>
            </a:r>
            <a:r>
              <a:rPr lang="en-US" dirty="0"/>
              <a:t> Bersama </a:t>
            </a:r>
            <a:r>
              <a:rPr lang="en-US" dirty="0" err="1"/>
              <a:t>antara</a:t>
            </a:r>
            <a:r>
              <a:rPr lang="en-US" dirty="0"/>
              <a:t> Kementerian Negara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(</a:t>
            </a:r>
            <a:r>
              <a:rPr lang="en-US" dirty="0" err="1"/>
              <a:t>MenLH</a:t>
            </a:r>
            <a:r>
              <a:rPr lang="en-US" dirty="0"/>
              <a:t>) </a:t>
            </a:r>
            <a:r>
              <a:rPr lang="en-US" dirty="0" err="1"/>
              <a:t>dengan</a:t>
            </a:r>
            <a:r>
              <a:rPr lang="en-US" dirty="0"/>
              <a:t> Kementerian Pendidikan Nasional, 2010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1680" y="2605433"/>
            <a:ext cx="10515600" cy="3997099"/>
          </a:xfrm>
        </p:spPr>
        <p:txBody>
          <a:bodyPr/>
          <a:lstStyle/>
          <a:p>
            <a:r>
              <a:rPr lang="en-US" dirty="0" err="1"/>
              <a:t>MenLH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</a:t>
            </a:r>
            <a:r>
              <a:rPr lang="en-US" dirty="0" err="1"/>
              <a:t>bertanggung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di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perlindungan</a:t>
            </a:r>
            <a:r>
              <a:rPr lang="en-US" dirty="0"/>
              <a:t> dan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berkewajiban</a:t>
            </a:r>
            <a:r>
              <a:rPr lang="en-US" dirty="0"/>
              <a:t> </a:t>
            </a:r>
            <a:r>
              <a:rPr lang="en-US" dirty="0" err="1"/>
              <a:t>melestarikan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dan </a:t>
            </a:r>
            <a:r>
              <a:rPr lang="en-US" dirty="0" err="1"/>
              <a:t>mencegah</a:t>
            </a:r>
            <a:r>
              <a:rPr lang="en-US" dirty="0"/>
              <a:t>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/>
              <a:t>pencemaran</a:t>
            </a:r>
            <a:r>
              <a:rPr lang="en-US" dirty="0"/>
              <a:t> dan/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kerusakan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.</a:t>
            </a:r>
            <a:endParaRPr lang="en-US" dirty="0"/>
          </a:p>
          <a:p>
            <a:r>
              <a:rPr lang="en-US" dirty="0" err="1"/>
              <a:t>Mendiknas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bertanggung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dan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Pendidikan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menjamin</a:t>
            </a:r>
            <a:r>
              <a:rPr lang="en-US" dirty="0"/>
              <a:t> </a:t>
            </a:r>
            <a:r>
              <a:rPr lang="en-US" dirty="0" err="1"/>
              <a:t>mutu</a:t>
            </a:r>
            <a:r>
              <a:rPr lang="en-US" dirty="0"/>
              <a:t> Pendidikan Indonesia.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1460" y="899963"/>
            <a:ext cx="7541029" cy="1325563"/>
          </a:xfrm>
        </p:spPr>
        <p:txBody>
          <a:bodyPr>
            <a:normAutofit/>
          </a:bodyPr>
          <a:lstStyle/>
          <a:p>
            <a:r>
              <a:rPr lang="it-IT" dirty="0"/>
              <a:t>Laporan Hasil Negara PBB di Indonesia 2022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97203"/>
            <a:ext cx="11158182" cy="4351338"/>
          </a:xfrm>
        </p:spPr>
        <p:txBody>
          <a:bodyPr>
            <a:normAutofit/>
          </a:bodyPr>
          <a:lstStyle/>
          <a:p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2022, PBB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dukungan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inisiatif</a:t>
            </a:r>
            <a:r>
              <a:rPr lang="en-US" dirty="0"/>
              <a:t> </a:t>
            </a:r>
            <a:r>
              <a:rPr lang="en-US" dirty="0" err="1"/>
              <a:t>prioritas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Presidensi</a:t>
            </a:r>
            <a:r>
              <a:rPr lang="en-US" dirty="0"/>
              <a:t> G20,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peta</a:t>
            </a:r>
            <a:r>
              <a:rPr lang="en-US" dirty="0"/>
              <a:t> </a:t>
            </a:r>
            <a:r>
              <a:rPr lang="en-US" dirty="0" err="1"/>
              <a:t>jalan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Biru</a:t>
            </a:r>
            <a:r>
              <a:rPr lang="en-US" dirty="0"/>
              <a:t>, </a:t>
            </a:r>
            <a:r>
              <a:rPr lang="en-US" dirty="0" err="1"/>
              <a:t>memajukan</a:t>
            </a:r>
            <a:r>
              <a:rPr lang="en-US" dirty="0"/>
              <a:t> Agenda </a:t>
            </a:r>
            <a:r>
              <a:rPr lang="en-US" dirty="0" err="1"/>
              <a:t>Transformasi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menuju</a:t>
            </a:r>
            <a:r>
              <a:rPr lang="en-US" dirty="0"/>
              <a:t> Indonesia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berpenghasilan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2045,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mendanai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Pembangunan </a:t>
            </a:r>
            <a:r>
              <a:rPr lang="en-US" dirty="0" err="1"/>
              <a:t>Berkelanjutan</a:t>
            </a:r>
            <a:r>
              <a:rPr lang="en-US" dirty="0"/>
              <a:t> (SDGs).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587047" y="470337"/>
            <a:ext cx="20116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/>
              <a:t>G20</a:t>
            </a:r>
            <a:endParaRPr lang="en-US" sz="7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Republik</a:t>
            </a:r>
            <a:r>
              <a:rPr lang="en-US" dirty="0"/>
              <a:t> Indonesia </a:t>
            </a:r>
            <a:r>
              <a:rPr lang="en-US" dirty="0" err="1"/>
              <a:t>Nomor</a:t>
            </a:r>
            <a:r>
              <a:rPr lang="en-US" dirty="0"/>
              <a:t> 20 </a:t>
            </a:r>
            <a:r>
              <a:rPr lang="en-US" dirty="0" err="1"/>
              <a:t>Tahun</a:t>
            </a:r>
            <a:r>
              <a:rPr lang="en-US" dirty="0"/>
              <a:t> 2003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Pendidikan Nasional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menetapkan</a:t>
            </a:r>
            <a:r>
              <a:rPr lang="en-US" dirty="0"/>
              <a:t> </a:t>
            </a:r>
            <a:r>
              <a:rPr lang="en-US" dirty="0" err="1"/>
              <a:t>prinsip-prinsip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yang </a:t>
            </a:r>
            <a:r>
              <a:rPr lang="en-US" dirty="0" err="1"/>
              <a:t>demokratis</a:t>
            </a:r>
            <a:r>
              <a:rPr lang="en-US" dirty="0"/>
              <a:t>, </a:t>
            </a:r>
            <a:r>
              <a:rPr lang="en-US" dirty="0" err="1"/>
              <a:t>berkeadilan</a:t>
            </a:r>
            <a:r>
              <a:rPr lang="en-US" dirty="0"/>
              <a:t>, dan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diskriminatif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menjunjung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asasi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,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keagamaan</a:t>
            </a:r>
            <a:r>
              <a:rPr lang="en-US" dirty="0"/>
              <a:t>,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kultural</a:t>
            </a:r>
            <a:r>
              <a:rPr lang="en-US" dirty="0"/>
              <a:t>, dan </a:t>
            </a:r>
            <a:r>
              <a:rPr lang="en-US" dirty="0" err="1"/>
              <a:t>kemajemukan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05714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Pendidikan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, </a:t>
            </a:r>
            <a:r>
              <a:rPr lang="en-US" dirty="0" err="1"/>
              <a:t>Pengembangan</a:t>
            </a:r>
            <a:r>
              <a:rPr lang="en-US" dirty="0"/>
              <a:t>, dan/</a:t>
            </a:r>
            <a:r>
              <a:rPr lang="en-US" dirty="0" err="1"/>
              <a:t>atau</a:t>
            </a:r>
            <a:r>
              <a:rPr lang="en-US" dirty="0"/>
              <a:t> Pembangunan </a:t>
            </a:r>
            <a:r>
              <a:rPr lang="en-US" dirty="0" err="1"/>
              <a:t>Berkelanjutan</a:t>
            </a:r>
            <a:r>
              <a:rPr lang="en-US" dirty="0"/>
              <a:t> (PuP3B)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7943" y="2506662"/>
            <a:ext cx="10515600" cy="4351338"/>
          </a:xfrm>
        </p:spPr>
        <p:txBody>
          <a:bodyPr/>
          <a:lstStyle/>
          <a:p>
            <a:r>
              <a:rPr lang="en-US" dirty="0" err="1"/>
              <a:t>Paradigma</a:t>
            </a:r>
            <a:r>
              <a:rPr lang="en-US" dirty="0"/>
              <a:t> PuP3B </a:t>
            </a:r>
            <a:r>
              <a:rPr lang="en-US" dirty="0" err="1"/>
              <a:t>mengajak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berpikir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keberlanjutan</a:t>
            </a:r>
            <a:r>
              <a:rPr lang="en-US" dirty="0"/>
              <a:t> planet </a:t>
            </a:r>
            <a:r>
              <a:rPr lang="en-US" dirty="0" err="1"/>
              <a:t>Bumi</a:t>
            </a:r>
            <a:r>
              <a:rPr lang="en-US" dirty="0"/>
              <a:t> dan </a:t>
            </a:r>
            <a:r>
              <a:rPr lang="en-US" dirty="0" err="1"/>
              <a:t>keseluruhan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semesta</a:t>
            </a:r>
            <a:r>
              <a:rPr lang="en-US" dirty="0"/>
              <a:t>.</a:t>
            </a:r>
            <a:endParaRPr lang="en-US" dirty="0"/>
          </a:p>
          <a:p>
            <a:r>
              <a:rPr lang="en-US" dirty="0"/>
              <a:t>Pendidikan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pemahaman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nilai-nilai</a:t>
            </a:r>
            <a:r>
              <a:rPr lang="en-US" dirty="0"/>
              <a:t>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dan natural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gambaran</a:t>
            </a:r>
            <a:r>
              <a:rPr lang="en-US" dirty="0"/>
              <a:t> pada </a:t>
            </a:r>
            <a:r>
              <a:rPr lang="en-US" dirty="0" err="1"/>
              <a:t>siswa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bersinergi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lain dan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bersinergi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seisinya</a:t>
            </a:r>
            <a:r>
              <a:rPr lang="en-US" dirty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Rencana</a:t>
            </a:r>
            <a:r>
              <a:rPr lang="en-US" dirty="0"/>
              <a:t> Pembangunan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Menengah</a:t>
            </a:r>
            <a:r>
              <a:rPr lang="en-US" dirty="0"/>
              <a:t> Nasional (RPJMN) 2020-2024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2974521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Terdapat</a:t>
            </a:r>
            <a:r>
              <a:rPr lang="en-US" dirty="0"/>
              <a:t> 4 (</a:t>
            </a:r>
            <a:r>
              <a:rPr lang="en-US" dirty="0" err="1"/>
              <a:t>empat</a:t>
            </a:r>
            <a:r>
              <a:rPr lang="en-US" dirty="0"/>
              <a:t>) pilar </a:t>
            </a:r>
            <a:r>
              <a:rPr lang="en-US" dirty="0" err="1"/>
              <a:t>dari</a:t>
            </a:r>
            <a:r>
              <a:rPr lang="en-US" dirty="0"/>
              <a:t> RPJMN </a:t>
            </a:r>
            <a:r>
              <a:rPr lang="en-US" dirty="0" err="1"/>
              <a:t>ke</a:t>
            </a:r>
            <a:r>
              <a:rPr lang="en-US" dirty="0"/>
              <a:t> IV </a:t>
            </a:r>
            <a:r>
              <a:rPr lang="en-US" dirty="0" err="1"/>
              <a:t>tahun</a:t>
            </a:r>
            <a:r>
              <a:rPr lang="en-US" dirty="0"/>
              <a:t> 2020-2024 yang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amanat</a:t>
            </a:r>
            <a:r>
              <a:rPr lang="en-US" dirty="0"/>
              <a:t> RPJPN 2005- 2025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rencana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terakhir</a:t>
            </a:r>
            <a:r>
              <a:rPr lang="en-US" dirty="0"/>
              <a:t>.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2346" y="1942980"/>
            <a:ext cx="7284621" cy="326583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lvl="0">
              <a:buClr>
                <a:srgbClr val="025952"/>
              </a:buClr>
            </a:pPr>
            <a:r>
              <a:rPr lang="nl-NL" b="1" dirty="0">
                <a:solidFill>
                  <a:srgbClr val="025952"/>
                </a:solidFill>
              </a:rPr>
              <a:t>Peraturan dan Kebijakan Nasional untuk ESD</a:t>
            </a:r>
            <a:endParaRPr b="1" dirty="0">
              <a:solidFill>
                <a:srgbClr val="02595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25952"/>
              </a:buClr>
              <a:buSzPts val="2400"/>
              <a:buNone/>
            </a:pPr>
            <a:r>
              <a:rPr lang="de-DE">
                <a:solidFill>
                  <a:srgbClr val="025952"/>
                </a:solidFill>
              </a:rPr>
              <a:t>Indonesia</a:t>
            </a:r>
            <a:endParaRPr>
              <a:solidFill>
                <a:srgbClr val="025952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Rencana</a:t>
            </a:r>
            <a:r>
              <a:rPr lang="en-US" dirty="0"/>
              <a:t> Pembangunan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Menengah</a:t>
            </a:r>
            <a:r>
              <a:rPr lang="en-US" dirty="0"/>
              <a:t> Nasional (RPJMN) 2020-2024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3823607" cy="435133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err="1"/>
              <a:t>Tujuan</a:t>
            </a:r>
            <a:r>
              <a:rPr lang="en-US" dirty="0"/>
              <a:t> RPJMN IV </a:t>
            </a:r>
            <a:r>
              <a:rPr lang="en-US" dirty="0" err="1"/>
              <a:t>tahun</a:t>
            </a:r>
            <a:r>
              <a:rPr lang="en-US" dirty="0"/>
              <a:t> 2020 – 2024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sejalan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b="1" i="1" dirty="0"/>
              <a:t>Sustainable Development Goals </a:t>
            </a:r>
            <a:r>
              <a:rPr lang="en-US" dirty="0"/>
              <a:t>(SDGs). Target-target </a:t>
            </a:r>
            <a:r>
              <a:rPr lang="en-US" dirty="0" err="1"/>
              <a:t>dari</a:t>
            </a:r>
            <a:r>
              <a:rPr lang="en-US" dirty="0"/>
              <a:t> 17 </a:t>
            </a:r>
            <a:r>
              <a:rPr lang="en-US" dirty="0" err="1"/>
              <a:t>tujuan</a:t>
            </a:r>
            <a:r>
              <a:rPr lang="en-US" dirty="0"/>
              <a:t> (goals)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Pembangunan </a:t>
            </a:r>
            <a:r>
              <a:rPr lang="en-US" dirty="0" err="1"/>
              <a:t>Berkelanjutan</a:t>
            </a:r>
            <a:r>
              <a:rPr lang="en-US" dirty="0"/>
              <a:t> (SDGs) </a:t>
            </a:r>
            <a:r>
              <a:rPr lang="en-US" dirty="0" err="1"/>
              <a:t>beserta</a:t>
            </a:r>
            <a:r>
              <a:rPr lang="en-US" dirty="0"/>
              <a:t> </a:t>
            </a:r>
            <a:r>
              <a:rPr lang="en-US" dirty="0" err="1"/>
              <a:t>indikatornya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ditampung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7 agenda </a:t>
            </a:r>
            <a:r>
              <a:rPr lang="en-US" dirty="0" err="1"/>
              <a:t>pembangunan</a:t>
            </a:r>
            <a:r>
              <a:rPr lang="en-US" dirty="0"/>
              <a:t>.</a:t>
            </a:r>
            <a:endParaRPr lang="en-US" dirty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0997" y="1867264"/>
            <a:ext cx="6492803" cy="4282811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Google Shape;422;p37"/>
          <p:cNvSpPr txBox="1">
            <a:spLocks noGrp="1"/>
          </p:cNvSpPr>
          <p:nvPr>
            <p:ph type="title"/>
          </p:nvPr>
        </p:nvSpPr>
        <p:spPr>
          <a:xfrm>
            <a:off x="890452" y="284706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None/>
            </a:pPr>
            <a:r>
              <a:rPr lang="de-DE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Search the Internet about national policy legacies for sustainable development and the implementation of the SDGs. </a:t>
            </a:r>
            <a:br>
              <a:rPr lang="de-DE" b="1" dirty="0">
                <a:solidFill>
                  <a:srgbClr val="025952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de-DE" b="1" dirty="0">
                <a:solidFill>
                  <a:srgbClr val="025952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de-DE" sz="2200" b="1" dirty="0">
                <a:latin typeface="Calibri"/>
                <a:ea typeface="Calibri"/>
                <a:cs typeface="Calibri"/>
                <a:sym typeface="Calibri"/>
              </a:rPr>
              <a:t>It is suggested to collect and discuss students‘ findings via a Padlet via predefined topics (</a:t>
            </a:r>
            <a:r>
              <a:rPr lang="de-DE" sz="2200" b="1" u="sng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1"/>
              </a:rPr>
              <a:t>https://padlet.com/</a:t>
            </a:r>
            <a:r>
              <a:rPr lang="de-DE" sz="2200" b="1" dirty="0">
                <a:latin typeface="Calibri"/>
                <a:ea typeface="Calibri"/>
                <a:cs typeface="Calibri"/>
                <a:sym typeface="Calibri"/>
              </a:rPr>
              <a:t>) or a similar tool.</a:t>
            </a:r>
            <a:endParaRPr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Google Shape;428;p38"/>
          <p:cNvSpPr txBox="1">
            <a:spLocks noGrp="1"/>
          </p:cNvSpPr>
          <p:nvPr>
            <p:ph type="title"/>
          </p:nvPr>
        </p:nvSpPr>
        <p:spPr>
          <a:xfrm>
            <a:off x="890452" y="284706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25952"/>
              </a:buClr>
              <a:buSzPts val="4400"/>
              <a:buFont typeface="Calibri"/>
              <a:buNone/>
            </a:pPr>
            <a:r>
              <a:rPr lang="de-DE" b="1">
                <a:solidFill>
                  <a:srgbClr val="025952"/>
                </a:solidFill>
                <a:latin typeface="Calibri"/>
                <a:ea typeface="Calibri"/>
                <a:cs typeface="Calibri"/>
                <a:sym typeface="Calibri"/>
              </a:rPr>
              <a:t>Questions and discussion</a:t>
            </a:r>
            <a:endParaRPr b="1">
              <a:solidFill>
                <a:srgbClr val="02595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p39"/>
          <p:cNvSpPr txBox="1"/>
          <p:nvPr/>
        </p:nvSpPr>
        <p:spPr>
          <a:xfrm>
            <a:off x="842923" y="1324853"/>
            <a:ext cx="10552958" cy="5632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lvl="0" indent="-342900">
              <a:buClr>
                <a:schemeClr val="dk1"/>
              </a:buClr>
              <a:buSzPts val="2400"/>
              <a:buFont typeface="Arial"/>
              <a:buChar char="•"/>
            </a:pPr>
            <a:r>
              <a:rPr lang="de-DE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1"/>
              </a:rPr>
              <a:t>https://drive.google.com/file/d/1QukEIoi3GP74CpJwArNwvLebQzw1Jnqb/view?usp=sharing</a:t>
            </a:r>
            <a:endParaRPr lang="de-DE"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342900">
              <a:buClr>
                <a:schemeClr val="dk1"/>
              </a:buClr>
              <a:buSzPts val="2400"/>
              <a:buFont typeface="Arial"/>
              <a:buChar char="•"/>
            </a:pPr>
            <a:r>
              <a:rPr lang="de-DE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2"/>
              </a:rPr>
              <a:t>https://drive.google.com/file/d/153Jn5VjDDs2FCnp5vBTkriOTkFgHiIrr/view?usp=drive_link</a:t>
            </a:r>
            <a:endParaRPr lang="de-DE"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342900">
              <a:buClr>
                <a:schemeClr val="dk1"/>
              </a:buClr>
              <a:buSzPts val="2400"/>
              <a:buFont typeface="Arial"/>
              <a:buChar char="•"/>
            </a:pPr>
            <a:r>
              <a:rPr lang="de-DE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https://drive.google.com/file/d/1bKpGdw2HybeNH1iiImu18NvouCwWTkRt/view?usp=sharing</a:t>
            </a:r>
            <a:endParaRPr lang="de-DE"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342900">
              <a:buClr>
                <a:schemeClr val="dk1"/>
              </a:buClr>
              <a:buSzPts val="2400"/>
              <a:buFont typeface="Arial"/>
              <a:buChar char="•"/>
            </a:pPr>
            <a:r>
              <a:rPr lang="de-DE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https://drive.google.com/file/d/15irgnAVRpmmhtSYvZZPEdbBXe7AGLFJJ/view?usp=sharing</a:t>
            </a:r>
            <a:endParaRPr lang="de-DE"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342900">
              <a:buClr>
                <a:schemeClr val="dk1"/>
              </a:buClr>
              <a:buSzPts val="2400"/>
              <a:buFont typeface="Arial"/>
              <a:buChar char="•"/>
            </a:pPr>
            <a:r>
              <a:rPr lang="de-DE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5"/>
              </a:rPr>
              <a:t>https://drive.google.com/file/d/1EC18_o</a:t>
            </a:r>
            <a:r>
              <a:rPr lang="id-ID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5"/>
              </a:rPr>
              <a:t>-</a:t>
            </a:r>
            <a:r>
              <a:rPr lang="de-DE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5"/>
              </a:rPr>
              <a:t>cRoyaMDdxw3M1KiZjIw9U2tRK/view?usp=sharing</a:t>
            </a:r>
            <a:endParaRPr lang="de-DE"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342900">
              <a:buClr>
                <a:schemeClr val="dk1"/>
              </a:buClr>
              <a:buSzPts val="2400"/>
              <a:buFont typeface="Arial"/>
              <a:buChar char="•"/>
            </a:pPr>
            <a:r>
              <a:rPr lang="de-DE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6"/>
              </a:rPr>
              <a:t>https://drive.google.com/file/d/1rMUBmUekISjBTY87eeORpPcIinJK_zDR/view?usp=sharing</a:t>
            </a:r>
            <a:endParaRPr lang="id-ID"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342900">
              <a:buClr>
                <a:schemeClr val="dk1"/>
              </a:buClr>
              <a:buSzPts val="2400"/>
              <a:buFont typeface="Arial"/>
              <a:buChar char="•"/>
            </a:pPr>
            <a:r>
              <a:rPr lang="de-DE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7"/>
              </a:rPr>
              <a:t>https://jdih.bappenas.go.id/peraturan/detailperaturan/1037/peraturan-presiden-nomor-18-tahun-2020</a:t>
            </a: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90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5" name="Google Shape;435;p39"/>
          <p:cNvSpPr txBox="1">
            <a:spLocks noGrp="1"/>
          </p:cNvSpPr>
          <p:nvPr>
            <p:ph type="title"/>
          </p:nvPr>
        </p:nvSpPr>
        <p:spPr>
          <a:xfrm>
            <a:off x="2746875" y="556740"/>
            <a:ext cx="8229600" cy="1000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de-DE" sz="3200" b="1">
                <a:latin typeface="Calibri"/>
                <a:ea typeface="Calibri"/>
                <a:cs typeface="Calibri"/>
                <a:sym typeface="Calibri"/>
              </a:rPr>
              <a:t>Online resources to read</a:t>
            </a:r>
            <a:endParaRPr sz="3200" b="1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13acc09268_0_13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endParaRPr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g313acc09268_0_13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indent="-228600">
              <a:spcBef>
                <a:spcPts val="0"/>
              </a:spcBef>
              <a:buSzPts val="2400"/>
            </a:pPr>
            <a:r>
              <a:rPr lang="id-ID" sz="2400" dirty="0"/>
              <a:t>Hierarki Hukum di Indonesia Tentang SDGs </a:t>
            </a:r>
            <a:endParaRPr lang="id-ID" sz="2400" dirty="0"/>
          </a:p>
          <a:p>
            <a:pPr marL="228600" indent="-228600">
              <a:buSzPts val="2400"/>
            </a:pPr>
            <a:r>
              <a:rPr lang="id-ID" sz="2400" dirty="0"/>
              <a:t>Peraturan mengenai SDGs/ESD di Indonesia</a:t>
            </a:r>
            <a:endParaRPr lang="id-ID" sz="2400" dirty="0"/>
          </a:p>
          <a:p>
            <a:pPr marL="685800" lvl="1" indent="-228600">
              <a:buSzPts val="2000"/>
            </a:pPr>
            <a:r>
              <a:rPr lang="id-ID" sz="2000" dirty="0"/>
              <a:t>Hierarki regulasi mengenai SDGs di Indonesia </a:t>
            </a:r>
            <a:endParaRPr lang="id-ID" sz="2000" dirty="0"/>
          </a:p>
          <a:p>
            <a:pPr marL="685800" lvl="1" indent="-228600">
              <a:buSzPts val="2000"/>
            </a:pPr>
            <a:r>
              <a:rPr lang="id-ID" sz="2000" dirty="0"/>
              <a:t>Bagaimana mempercepat SGDs melalui sektor pendidikan</a:t>
            </a:r>
            <a:endParaRPr lang="id-ID" sz="2000" dirty="0"/>
          </a:p>
          <a:p>
            <a:pPr marL="685800" lvl="1" indent="-228600">
              <a:buSzPts val="2000"/>
            </a:pPr>
            <a:r>
              <a:rPr lang="id-ID" sz="2000" dirty="0"/>
              <a:t>Kebijakan dan peraturan terkait penerapan ESD di Indonesia</a:t>
            </a:r>
            <a:endParaRPr lang="id-ID" sz="2000" dirty="0"/>
          </a:p>
          <a:p>
            <a:pPr marL="0" lvl="1" indent="0">
              <a:buSzPts val="2400"/>
            </a:pPr>
            <a:r>
              <a:rPr lang="id-ID" dirty="0"/>
              <a:t>Pertanyaan dan diskusi</a:t>
            </a:r>
            <a:endParaRPr lang="id-ID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5"/>
          <p:cNvSpPr txBox="1">
            <a:spLocks noGrp="1"/>
          </p:cNvSpPr>
          <p:nvPr>
            <p:ph type="title"/>
          </p:nvPr>
        </p:nvSpPr>
        <p:spPr>
          <a:xfrm>
            <a:off x="890452" y="284706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 algn="ctr">
              <a:buClr>
                <a:srgbClr val="FF0000"/>
              </a:buClr>
              <a:buSzPct val="100000"/>
            </a:pPr>
            <a:br>
              <a:rPr lang="id-ID" b="1" dirty="0">
                <a:solidFill>
                  <a:srgbClr val="FF0000"/>
                </a:solidFill>
              </a:rPr>
            </a:br>
            <a:r>
              <a:rPr lang="id-ID" b="1" dirty="0">
                <a:solidFill>
                  <a:srgbClr val="FF0000"/>
                </a:solidFill>
              </a:rPr>
              <a:t>Sajikan peraturan Indonesia mengenai SDGs dan ESD yang telah Anda cari dan diskusikan dengan kelompok Anda</a:t>
            </a:r>
            <a:br>
              <a:rPr lang="de-DE" b="1" dirty="0">
                <a:solidFill>
                  <a:srgbClr val="025952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id-ID" sz="2200" b="1" dirty="0"/>
            </a:br>
            <a:r>
              <a:rPr lang="id-ID" sz="2200" b="1" dirty="0"/>
              <a:t>Disarankan untuk mengumpulkan dan mendiskusikan asosiasi siswa melalui Mentimeter Word Cloud </a:t>
            </a:r>
            <a:r>
              <a:rPr lang="de-DE" sz="2200" b="1" dirty="0"/>
              <a:t>(</a:t>
            </a:r>
            <a:r>
              <a:rPr lang="de-DE" sz="2200" b="1" u="sng" dirty="0">
                <a:solidFill>
                  <a:schemeClr val="hlink"/>
                </a:solidFill>
                <a:hlinkClick r:id="rId1"/>
              </a:rPr>
              <a:t>https://www.mentimeter.com/features/word-cloud</a:t>
            </a:r>
            <a:r>
              <a:rPr lang="de-DE" sz="2200" b="1" dirty="0"/>
              <a:t>) </a:t>
            </a:r>
            <a:r>
              <a:rPr lang="id-ID" sz="2200" b="1" dirty="0"/>
              <a:t>atau alat serupa.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315caf0da7d_0_6"/>
          <p:cNvSpPr txBox="1">
            <a:spLocks noGrp="1"/>
          </p:cNvSpPr>
          <p:nvPr>
            <p:ph type="title"/>
          </p:nvPr>
        </p:nvSpPr>
        <p:spPr>
          <a:xfrm>
            <a:off x="890452" y="2847067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 algn="ctr">
              <a:buClr>
                <a:srgbClr val="025952"/>
              </a:buClr>
              <a:buSzPts val="4400"/>
            </a:pPr>
            <a:r>
              <a:rPr lang="de-DE" b="1" dirty="0">
                <a:solidFill>
                  <a:srgbClr val="025952"/>
                </a:solidFill>
              </a:rPr>
              <a:t>Hirarki hukum di Indonesia</a:t>
            </a:r>
            <a:br>
              <a:rPr lang="de-DE" b="1" dirty="0">
                <a:solidFill>
                  <a:srgbClr val="025952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1" dirty="0">
              <a:solidFill>
                <a:srgbClr val="02595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313acc09268_0_6"/>
          <p:cNvSpPr txBox="1">
            <a:spLocks noGrp="1"/>
          </p:cNvSpPr>
          <p:nvPr>
            <p:ph type="body" idx="2"/>
          </p:nvPr>
        </p:nvSpPr>
        <p:spPr>
          <a:xfrm>
            <a:off x="418313" y="-1199770"/>
            <a:ext cx="10882500" cy="4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650" tIns="43650" rIns="43650" bIns="43650" anchor="t" anchorCtr="0">
            <a:normAutofit fontScale="92500" lnSpcReduction="1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Helvetica Neue"/>
              <a:buNone/>
            </a:pPr>
            <a:r>
              <a:rPr lang="de-DE" sz="2900"/>
              <a:t>Concerning Environmental Protection and Management </a:t>
            </a:r>
            <a:endParaRPr lang="de-DE" sz="2900"/>
          </a:p>
        </p:txBody>
      </p:sp>
      <p:grpSp>
        <p:nvGrpSpPr>
          <p:cNvPr id="133" name="Google Shape;133;g313acc09268_0_6"/>
          <p:cNvGrpSpPr/>
          <p:nvPr/>
        </p:nvGrpSpPr>
        <p:grpSpPr>
          <a:xfrm>
            <a:off x="-75243" y="79347"/>
            <a:ext cx="9735329" cy="6699077"/>
            <a:chOff x="133361" y="0"/>
            <a:chExt cx="10384351" cy="9527915"/>
          </a:xfrm>
        </p:grpSpPr>
        <p:sp>
          <p:nvSpPr>
            <p:cNvPr id="134" name="Google Shape;134;g313acc09268_0_6"/>
            <p:cNvSpPr/>
            <p:nvPr/>
          </p:nvSpPr>
          <p:spPr>
            <a:xfrm>
              <a:off x="5034710" y="0"/>
              <a:ext cx="5284710" cy="2642382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5400" y="0"/>
                  </a:moveTo>
                  <a:cubicBezTo>
                    <a:pt x="2418" y="0"/>
                    <a:pt x="0" y="4835"/>
                    <a:pt x="0" y="10800"/>
                  </a:cubicBezTo>
                  <a:cubicBezTo>
                    <a:pt x="0" y="16765"/>
                    <a:pt x="2418" y="21600"/>
                    <a:pt x="5400" y="21600"/>
                  </a:cubicBezTo>
                  <a:lnTo>
                    <a:pt x="16200" y="21600"/>
                  </a:lnTo>
                  <a:cubicBezTo>
                    <a:pt x="19182" y="21600"/>
                    <a:pt x="21600" y="16765"/>
                    <a:pt x="21600" y="10800"/>
                  </a:cubicBezTo>
                  <a:cubicBezTo>
                    <a:pt x="21600" y="4835"/>
                    <a:pt x="19182" y="0"/>
                    <a:pt x="16200" y="0"/>
                  </a:cubicBezTo>
                  <a:lnTo>
                    <a:pt x="5400" y="0"/>
                  </a:lnTo>
                  <a:close/>
                </a:path>
              </a:pathLst>
            </a:custGeom>
            <a:solidFill>
              <a:srgbClr val="016D01"/>
            </a:solidFill>
            <a:ln>
              <a:noFill/>
            </a:ln>
          </p:spPr>
          <p:txBody>
            <a:bodyPr spcFirstLastPara="1" wrap="square" lIns="43650" tIns="43650" rIns="43650" bIns="43650" anchor="ctr" anchorCtr="0">
              <a:noAutofit/>
            </a:bodyPr>
            <a:lstStyle/>
            <a:p>
              <a:pPr lvl="0" algn="ctr">
                <a:buClr>
                  <a:srgbClr val="FFFFFF"/>
                </a:buClr>
                <a:buSzPts val="1900"/>
              </a:pPr>
              <a:r>
                <a:rPr lang="de-DE" sz="1900" dirty="0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Pasal 28 H dan Pasal 3 Pasal 33 Menjamin hak setiap warga negara atas lingkungan hidup yang baik dan sehat dengan ekonomi hijau.</a:t>
              </a:r>
              <a:endParaRPr sz="1200" dirty="0"/>
            </a:p>
          </p:txBody>
        </p:sp>
        <p:cxnSp>
          <p:nvCxnSpPr>
            <p:cNvPr id="135" name="Google Shape;135;g313acc09268_0_6"/>
            <p:cNvCxnSpPr/>
            <p:nvPr/>
          </p:nvCxnSpPr>
          <p:spPr>
            <a:xfrm>
              <a:off x="2642362" y="2194395"/>
              <a:ext cx="0" cy="1016100"/>
            </a:xfrm>
            <a:prstGeom prst="straightConnector1">
              <a:avLst/>
            </a:prstGeom>
            <a:noFill/>
            <a:ln w="127000" cap="flat" cmpd="sng">
              <a:solidFill>
                <a:srgbClr val="000000"/>
              </a:solidFill>
              <a:prstDash val="solid"/>
              <a:miter lim="400000"/>
              <a:headEnd type="none" w="sm" len="sm"/>
              <a:tailEnd type="triangle" w="med" len="med"/>
            </a:ln>
          </p:spPr>
        </p:cxnSp>
        <p:sp>
          <p:nvSpPr>
            <p:cNvPr id="136" name="Google Shape;136;g313acc09268_0_6"/>
            <p:cNvSpPr/>
            <p:nvPr/>
          </p:nvSpPr>
          <p:spPr>
            <a:xfrm>
              <a:off x="291674" y="3248977"/>
              <a:ext cx="4701300" cy="1269900"/>
            </a:xfrm>
            <a:prstGeom prst="roundRect">
              <a:avLst>
                <a:gd name="adj" fmla="val 15000"/>
              </a:avLst>
            </a:prstGeom>
            <a:solidFill>
              <a:srgbClr val="FBAB01"/>
            </a:solidFill>
            <a:ln>
              <a:noFill/>
            </a:ln>
          </p:spPr>
          <p:txBody>
            <a:bodyPr spcFirstLastPara="1" wrap="square" lIns="43650" tIns="43650" rIns="43650" bIns="43650" anchor="ctr" anchorCtr="0">
              <a:noAutofit/>
            </a:bodyPr>
            <a:lstStyle/>
            <a:p>
              <a:pPr lvl="0" algn="ctr">
                <a:buClr>
                  <a:srgbClr val="FFFFFF"/>
                </a:buClr>
                <a:buSzPts val="1900"/>
              </a:pPr>
              <a:r>
                <a:rPr lang="de-DE" sz="1900" dirty="0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Undang-Undang No 32 Tahun 2009</a:t>
              </a:r>
              <a:endParaRPr sz="1200" dirty="0"/>
            </a:p>
          </p:txBody>
        </p:sp>
        <p:sp>
          <p:nvSpPr>
            <p:cNvPr id="137" name="Google Shape;137;g313acc09268_0_6"/>
            <p:cNvSpPr/>
            <p:nvPr/>
          </p:nvSpPr>
          <p:spPr>
            <a:xfrm>
              <a:off x="5326384" y="2708633"/>
              <a:ext cx="4701402" cy="2350674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5400" y="0"/>
                  </a:moveTo>
                  <a:cubicBezTo>
                    <a:pt x="2418" y="0"/>
                    <a:pt x="0" y="4835"/>
                    <a:pt x="0" y="10800"/>
                  </a:cubicBezTo>
                  <a:cubicBezTo>
                    <a:pt x="0" y="16765"/>
                    <a:pt x="2418" y="21600"/>
                    <a:pt x="5400" y="21600"/>
                  </a:cubicBezTo>
                  <a:lnTo>
                    <a:pt x="16200" y="21600"/>
                  </a:lnTo>
                  <a:cubicBezTo>
                    <a:pt x="19182" y="21600"/>
                    <a:pt x="21600" y="16765"/>
                    <a:pt x="21600" y="10800"/>
                  </a:cubicBezTo>
                  <a:cubicBezTo>
                    <a:pt x="21600" y="4835"/>
                    <a:pt x="19182" y="0"/>
                    <a:pt x="16200" y="0"/>
                  </a:cubicBezTo>
                  <a:lnTo>
                    <a:pt x="5400" y="0"/>
                  </a:lnTo>
                  <a:close/>
                </a:path>
              </a:pathLst>
            </a:custGeom>
            <a:solidFill>
              <a:srgbClr val="FBAB01"/>
            </a:solidFill>
            <a:ln>
              <a:noFill/>
            </a:ln>
          </p:spPr>
          <p:txBody>
            <a:bodyPr spcFirstLastPara="1" wrap="square" lIns="43650" tIns="43650" rIns="43650" bIns="4365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900"/>
                <a:buFont typeface="Helvetica Neue"/>
                <a:buNone/>
              </a:pPr>
              <a:r>
                <a:rPr lang="de-DE" sz="19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Environmental Protection and Management</a:t>
              </a:r>
              <a:endParaRPr sz="1200"/>
            </a:p>
          </p:txBody>
        </p:sp>
        <p:grpSp>
          <p:nvGrpSpPr>
            <p:cNvPr id="138" name="Google Shape;138;g313acc09268_0_6"/>
            <p:cNvGrpSpPr/>
            <p:nvPr/>
          </p:nvGrpSpPr>
          <p:grpSpPr>
            <a:xfrm>
              <a:off x="1017185" y="684698"/>
              <a:ext cx="3250500" cy="1272900"/>
              <a:chOff x="0" y="0"/>
              <a:chExt cx="3250500" cy="1272900"/>
            </a:xfrm>
          </p:grpSpPr>
          <p:sp>
            <p:nvSpPr>
              <p:cNvPr id="139" name="Google Shape;139;g313acc09268_0_6"/>
              <p:cNvSpPr/>
              <p:nvPr/>
            </p:nvSpPr>
            <p:spPr>
              <a:xfrm>
                <a:off x="0" y="0"/>
                <a:ext cx="3250500" cy="1272900"/>
              </a:xfrm>
              <a:prstGeom prst="roundRect">
                <a:avLst>
                  <a:gd name="adj" fmla="val 16691"/>
                </a:avLst>
              </a:prstGeom>
              <a:solidFill>
                <a:srgbClr val="016D01"/>
              </a:solidFill>
              <a:ln>
                <a:noFill/>
              </a:ln>
            </p:spPr>
            <p:txBody>
              <a:bodyPr spcFirstLastPara="1" wrap="square" lIns="43650" tIns="43650" rIns="43650" bIns="4365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400"/>
                  <a:buFont typeface="Helvetica Neue"/>
                  <a:buNone/>
                </a:pPr>
                <a:endParaRPr sz="1400" b="0" i="0" u="none" strike="noStrike" cap="none">
                  <a:solidFill>
                    <a:srgbClr val="5E5E5E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140" name="Google Shape;140;g313acc09268_0_6"/>
              <p:cNvSpPr txBox="1"/>
              <p:nvPr/>
            </p:nvSpPr>
            <p:spPr>
              <a:xfrm>
                <a:off x="99905" y="246939"/>
                <a:ext cx="2932500" cy="95708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43650" tIns="43650" rIns="43650" bIns="43650" anchor="ctr" anchorCtr="0">
                <a:spAutoFit/>
              </a:bodyPr>
              <a:lstStyle/>
              <a:p>
                <a:pPr lvl="0" algn="ctr">
                  <a:buClr>
                    <a:srgbClr val="FFFFFF"/>
                  </a:buClr>
                  <a:buSzPts val="1900"/>
                </a:pPr>
                <a:r>
                  <a:rPr lang="de-DE" sz="1900" dirty="0">
                    <a:solidFill>
                      <a:srgbClr val="FFFFFF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Konstitusi Indonesia</a:t>
                </a:r>
                <a:r>
                  <a:rPr lang="id-ID" sz="1900" dirty="0">
                    <a:solidFill>
                      <a:srgbClr val="FFFFFF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 </a:t>
                </a:r>
                <a:r>
                  <a:rPr lang="de-DE" sz="1900" dirty="0">
                    <a:solidFill>
                      <a:srgbClr val="FFFFFF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1945</a:t>
                </a:r>
                <a:endParaRPr sz="1200" dirty="0"/>
              </a:p>
            </p:txBody>
          </p:sp>
        </p:grpSp>
        <p:grpSp>
          <p:nvGrpSpPr>
            <p:cNvPr id="141" name="Google Shape;141;g313acc09268_0_6"/>
            <p:cNvGrpSpPr/>
            <p:nvPr/>
          </p:nvGrpSpPr>
          <p:grpSpPr>
            <a:xfrm>
              <a:off x="133361" y="5612140"/>
              <a:ext cx="5033086" cy="1269900"/>
              <a:chOff x="133361" y="0"/>
              <a:chExt cx="5033086" cy="1269900"/>
            </a:xfrm>
          </p:grpSpPr>
          <p:sp>
            <p:nvSpPr>
              <p:cNvPr id="142" name="Google Shape;142;g313acc09268_0_6"/>
              <p:cNvSpPr/>
              <p:nvPr/>
            </p:nvSpPr>
            <p:spPr>
              <a:xfrm>
                <a:off x="133361" y="0"/>
                <a:ext cx="5018100" cy="1269900"/>
              </a:xfrm>
              <a:prstGeom prst="roundRect">
                <a:avLst>
                  <a:gd name="adj" fmla="val 15000"/>
                </a:avLst>
              </a:prstGeom>
              <a:solidFill>
                <a:srgbClr val="00A1FF"/>
              </a:solidFill>
              <a:ln>
                <a:noFill/>
              </a:ln>
            </p:spPr>
            <p:txBody>
              <a:bodyPr spcFirstLastPara="1" wrap="square" lIns="43650" tIns="43650" rIns="43650" bIns="4365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Helvetica Neue"/>
                  <a:buNone/>
                </a:pPr>
                <a:endParaRPr sz="1400" b="0" i="0" u="none" strike="noStrike" cap="none">
                  <a:solidFill>
                    <a:srgbClr val="5E5E5E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143" name="Google Shape;143;g313acc09268_0_6"/>
              <p:cNvSpPr txBox="1"/>
              <p:nvPr/>
            </p:nvSpPr>
            <p:spPr>
              <a:xfrm>
                <a:off x="173473" y="232954"/>
                <a:ext cx="4992974" cy="95708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43650" tIns="43650" rIns="43650" bIns="43650" anchor="ctr" anchorCtr="0">
                <a:spAutoFit/>
              </a:bodyPr>
              <a:lstStyle/>
              <a:p>
                <a:pPr lvl="0" algn="ctr">
                  <a:buClr>
                    <a:srgbClr val="FFFFFF"/>
                  </a:buClr>
                  <a:buSzPts val="1900"/>
                </a:pPr>
                <a:r>
                  <a:rPr lang="it-IT" sz="1900" dirty="0">
                    <a:solidFill>
                      <a:srgbClr val="FFFFFF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Peraturan Presiden Republik Indonesia </a:t>
                </a:r>
                <a:r>
                  <a:rPr lang="de-DE" sz="1900" b="0" i="0" u="none" strike="noStrike" cap="none" dirty="0">
                    <a:solidFill>
                      <a:srgbClr val="FFFFFF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no. 59/2017</a:t>
                </a:r>
                <a:endParaRPr sz="1200" dirty="0"/>
              </a:p>
            </p:txBody>
          </p:sp>
        </p:grpSp>
        <p:grpSp>
          <p:nvGrpSpPr>
            <p:cNvPr id="144" name="Google Shape;144;g313acc09268_0_6"/>
            <p:cNvGrpSpPr/>
            <p:nvPr/>
          </p:nvGrpSpPr>
          <p:grpSpPr>
            <a:xfrm>
              <a:off x="5296213" y="5125592"/>
              <a:ext cx="5221499" cy="2350674"/>
              <a:chOff x="-203429" y="0"/>
              <a:chExt cx="5221499" cy="2350674"/>
            </a:xfrm>
          </p:grpSpPr>
          <p:sp>
            <p:nvSpPr>
              <p:cNvPr id="145" name="Google Shape;145;g313acc09268_0_6"/>
              <p:cNvSpPr/>
              <p:nvPr/>
            </p:nvSpPr>
            <p:spPr>
              <a:xfrm>
                <a:off x="56103" y="0"/>
                <a:ext cx="4701402" cy="2350674"/>
              </a:xfrm>
              <a:custGeom>
                <a:avLst/>
                <a:gdLst/>
                <a:ahLst/>
                <a:cxnLst/>
                <a:rect l="l" t="t" r="r" b="b"/>
                <a:pathLst>
                  <a:path w="21600" h="21600" extrusionOk="0">
                    <a:moveTo>
                      <a:pt x="5400" y="0"/>
                    </a:moveTo>
                    <a:cubicBezTo>
                      <a:pt x="2418" y="0"/>
                      <a:pt x="0" y="4835"/>
                      <a:pt x="0" y="10800"/>
                    </a:cubicBezTo>
                    <a:cubicBezTo>
                      <a:pt x="0" y="16765"/>
                      <a:pt x="2418" y="21600"/>
                      <a:pt x="5400" y="21600"/>
                    </a:cubicBezTo>
                    <a:lnTo>
                      <a:pt x="16200" y="21600"/>
                    </a:lnTo>
                    <a:cubicBezTo>
                      <a:pt x="19182" y="21600"/>
                      <a:pt x="21600" y="16765"/>
                      <a:pt x="21600" y="10800"/>
                    </a:cubicBezTo>
                    <a:cubicBezTo>
                      <a:pt x="21600" y="4835"/>
                      <a:pt x="19182" y="0"/>
                      <a:pt x="16200" y="0"/>
                    </a:cubicBezTo>
                    <a:lnTo>
                      <a:pt x="5400" y="0"/>
                    </a:lnTo>
                    <a:close/>
                  </a:path>
                </a:pathLst>
              </a:custGeom>
              <a:solidFill>
                <a:srgbClr val="00A1FF"/>
              </a:solidFill>
              <a:ln>
                <a:noFill/>
              </a:ln>
            </p:spPr>
            <p:txBody>
              <a:bodyPr spcFirstLastPara="1" wrap="square" lIns="43650" tIns="43650" rIns="43650" bIns="4365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Helvetica Neue"/>
                  <a:buNone/>
                </a:pPr>
                <a:endParaRPr sz="1400" b="0" i="0" u="none" strike="noStrike" cap="none">
                  <a:solidFill>
                    <a:srgbClr val="5E5E5E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146" name="Google Shape;146;g313acc09268_0_6"/>
              <p:cNvSpPr txBox="1"/>
              <p:nvPr/>
            </p:nvSpPr>
            <p:spPr>
              <a:xfrm>
                <a:off x="-203429" y="804804"/>
                <a:ext cx="5221499" cy="905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43650" tIns="43650" rIns="43650" bIns="4365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2200"/>
                  <a:buFont typeface="Helvetica Neue"/>
                  <a:buNone/>
                </a:pPr>
                <a:r>
                  <a:rPr lang="it-IT" sz="2200" dirty="0">
                    <a:solidFill>
                      <a:srgbClr val="FFFFFF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Mengenai Implementasi SDGs di Indonesia</a:t>
                </a:r>
                <a:endParaRPr sz="1200" dirty="0"/>
              </a:p>
            </p:txBody>
          </p:sp>
        </p:grpSp>
        <p:cxnSp>
          <p:nvCxnSpPr>
            <p:cNvPr id="147" name="Google Shape;147;g313acc09268_0_6"/>
            <p:cNvCxnSpPr/>
            <p:nvPr/>
          </p:nvCxnSpPr>
          <p:spPr>
            <a:xfrm>
              <a:off x="2642362" y="4557558"/>
              <a:ext cx="0" cy="1016100"/>
            </a:xfrm>
            <a:prstGeom prst="straightConnector1">
              <a:avLst/>
            </a:prstGeom>
            <a:noFill/>
            <a:ln w="127000" cap="flat" cmpd="sng">
              <a:solidFill>
                <a:srgbClr val="000000"/>
              </a:solidFill>
              <a:prstDash val="solid"/>
              <a:miter lim="400000"/>
              <a:headEnd type="none" w="sm" len="sm"/>
              <a:tailEnd type="triangle" w="med" len="med"/>
            </a:ln>
          </p:spPr>
        </p:cxnSp>
        <p:sp>
          <p:nvSpPr>
            <p:cNvPr id="148" name="Google Shape;148;g313acc09268_0_6"/>
            <p:cNvSpPr/>
            <p:nvPr/>
          </p:nvSpPr>
          <p:spPr>
            <a:xfrm>
              <a:off x="470639" y="7782903"/>
              <a:ext cx="4701300" cy="1269900"/>
            </a:xfrm>
            <a:prstGeom prst="roundRect">
              <a:avLst>
                <a:gd name="adj" fmla="val 15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43650" tIns="43650" rIns="43650" bIns="43650" anchor="ctr" anchorCtr="0">
              <a:noAutofit/>
            </a:bodyPr>
            <a:lstStyle/>
            <a:p>
              <a:pPr lvl="0" algn="ctr">
                <a:buClr>
                  <a:srgbClr val="FFFFFF"/>
                </a:buClr>
                <a:buSzPts val="1900"/>
              </a:pPr>
              <a:r>
                <a:rPr lang="de-DE" sz="1900" dirty="0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Kementerian Perencanaan Pembangunan Nasional Republik Indonesia</a:t>
              </a:r>
              <a:endParaRPr sz="1200" dirty="0"/>
            </a:p>
          </p:txBody>
        </p:sp>
        <p:cxnSp>
          <p:nvCxnSpPr>
            <p:cNvPr id="149" name="Google Shape;149;g313acc09268_0_6"/>
            <p:cNvCxnSpPr/>
            <p:nvPr/>
          </p:nvCxnSpPr>
          <p:spPr>
            <a:xfrm>
              <a:off x="2642361" y="6920722"/>
              <a:ext cx="0" cy="823500"/>
            </a:xfrm>
            <a:prstGeom prst="straightConnector1">
              <a:avLst/>
            </a:prstGeom>
            <a:noFill/>
            <a:ln w="127000" cap="flat" cmpd="sng">
              <a:solidFill>
                <a:srgbClr val="000000"/>
              </a:solidFill>
              <a:prstDash val="solid"/>
              <a:miter lim="400000"/>
              <a:headEnd type="none" w="sm" len="sm"/>
              <a:tailEnd type="triangle" w="med" len="med"/>
            </a:ln>
          </p:spPr>
        </p:cxnSp>
        <p:sp>
          <p:nvSpPr>
            <p:cNvPr id="150" name="Google Shape;150;g313acc09268_0_6"/>
            <p:cNvSpPr/>
            <p:nvPr/>
          </p:nvSpPr>
          <p:spPr>
            <a:xfrm>
              <a:off x="5992992" y="7782901"/>
              <a:ext cx="3343027" cy="1745014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5400" y="0"/>
                  </a:moveTo>
                  <a:cubicBezTo>
                    <a:pt x="2418" y="0"/>
                    <a:pt x="0" y="4835"/>
                    <a:pt x="0" y="10800"/>
                  </a:cubicBezTo>
                  <a:cubicBezTo>
                    <a:pt x="0" y="16765"/>
                    <a:pt x="2418" y="21600"/>
                    <a:pt x="5400" y="21600"/>
                  </a:cubicBezTo>
                  <a:lnTo>
                    <a:pt x="16200" y="21600"/>
                  </a:lnTo>
                  <a:cubicBezTo>
                    <a:pt x="19182" y="21600"/>
                    <a:pt x="21600" y="16765"/>
                    <a:pt x="21600" y="10800"/>
                  </a:cubicBezTo>
                  <a:cubicBezTo>
                    <a:pt x="21600" y="4835"/>
                    <a:pt x="19182" y="0"/>
                    <a:pt x="16200" y="0"/>
                  </a:cubicBezTo>
                  <a:lnTo>
                    <a:pt x="540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43650" tIns="43650" rIns="43650" bIns="43650" anchor="ctr" anchorCtr="0">
              <a:noAutofit/>
            </a:bodyPr>
            <a:lstStyle/>
            <a:p>
              <a:pPr lvl="0" algn="ctr">
                <a:buClr>
                  <a:srgbClr val="FFFFFF"/>
                </a:buClr>
                <a:buSzPts val="1900"/>
              </a:pPr>
              <a:r>
                <a:rPr lang="fi-FI" sz="1900" dirty="0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Menyediakan Peta Jalan SDGs Indonesia Tahun 2019</a:t>
              </a:r>
              <a:endParaRPr sz="1200" dirty="0"/>
            </a:p>
          </p:txBody>
        </p:sp>
      </p:grpSp>
      <p:sp>
        <p:nvSpPr>
          <p:cNvPr id="4" name="Rectangle 3"/>
          <p:cNvSpPr/>
          <p:nvPr/>
        </p:nvSpPr>
        <p:spPr>
          <a:xfrm>
            <a:off x="4580200" y="3275112"/>
            <a:ext cx="18473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id-ID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313acc09268_0_29"/>
          <p:cNvSpPr txBox="1">
            <a:spLocks noGrp="1"/>
          </p:cNvSpPr>
          <p:nvPr>
            <p:ph type="body" idx="1"/>
          </p:nvPr>
        </p:nvSpPr>
        <p:spPr>
          <a:xfrm>
            <a:off x="734349" y="2334175"/>
            <a:ext cx="10111841" cy="428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650" tIns="43650" rIns="43650" bIns="43650" anchor="t" anchorCtr="0">
            <a:normAutofit fontScale="92500" lnSpcReduction="20000"/>
          </a:bodyPr>
          <a:lstStyle/>
          <a:p>
            <a:pPr marL="330200" lvl="0" indent="-321310">
              <a:spcBef>
                <a:spcPts val="0"/>
              </a:spcBef>
              <a:buSzPct val="100000"/>
              <a:buFont typeface="Helvetica Neue"/>
              <a:buAutoNum type="arabicPeriod"/>
            </a:pPr>
            <a:r>
              <a:rPr lang="sv-SE" sz="1800" dirty="0"/>
              <a:t>Melindungi wilayah Negara Kesatuan Republik Indonesia dari pencemaran dan kerusakan lingkungan hidup;</a:t>
            </a:r>
            <a:endParaRPr lang="de-DE" sz="1800" dirty="0"/>
          </a:p>
          <a:p>
            <a:pPr marL="330200" lvl="0" indent="-321310">
              <a:spcBef>
                <a:spcPts val="1900"/>
              </a:spcBef>
              <a:buSzPct val="100000"/>
              <a:buFont typeface="Helvetica Neue"/>
              <a:buAutoNum type="arabicPeriod"/>
            </a:pPr>
            <a:r>
              <a:rPr lang="fi-FI" sz="1800" dirty="0"/>
              <a:t>Menjamin keselamatan, kesehatan, dan kehidupan manusia</a:t>
            </a:r>
            <a:endParaRPr dirty="0"/>
          </a:p>
          <a:p>
            <a:pPr marL="330200" lvl="0" indent="-321310">
              <a:spcBef>
                <a:spcPts val="1900"/>
              </a:spcBef>
              <a:buSzPct val="100000"/>
              <a:buFont typeface="Helvetica Neue"/>
              <a:buAutoNum type="arabicPeriod"/>
            </a:pPr>
            <a:r>
              <a:rPr lang="de-DE" sz="1800" dirty="0"/>
              <a:t>Menjamin kelangsungan hidup makhluk hidup dan kelestarian ekosistem.</a:t>
            </a:r>
            <a:endParaRPr dirty="0"/>
          </a:p>
          <a:p>
            <a:pPr marL="330200" lvl="0" indent="-321310">
              <a:spcBef>
                <a:spcPts val="1900"/>
              </a:spcBef>
              <a:buSzPct val="100000"/>
              <a:buFont typeface="Helvetica Neue"/>
              <a:buAutoNum type="arabicPeriod"/>
            </a:pPr>
            <a:r>
              <a:rPr lang="sv-SE" sz="1800" dirty="0"/>
              <a:t>Menjaga kelestarian fungsi lingkungan hidup</a:t>
            </a:r>
            <a:endParaRPr dirty="0"/>
          </a:p>
          <a:p>
            <a:pPr marL="330200" lvl="0" indent="-321310">
              <a:spcBef>
                <a:spcPts val="1900"/>
              </a:spcBef>
              <a:buSzPct val="100000"/>
              <a:buFont typeface="Helvetica Neue"/>
              <a:buAutoNum type="arabicPeriod"/>
            </a:pPr>
            <a:r>
              <a:rPr lang="de-DE" sz="1800" dirty="0"/>
              <a:t>Mewujudkan keselarasan, keselarasan, dan keseimbangan Lingkungan,</a:t>
            </a:r>
            <a:endParaRPr dirty="0"/>
          </a:p>
          <a:p>
            <a:pPr marL="330200" lvl="0" indent="-321310">
              <a:spcBef>
                <a:spcPts val="1900"/>
              </a:spcBef>
              <a:buSzPct val="100000"/>
              <a:buFont typeface="Helvetica Neue"/>
              <a:buAutoNum type="arabicPeriod"/>
            </a:pPr>
            <a:r>
              <a:rPr lang="de-DE" sz="1800" dirty="0"/>
              <a:t>Menjamin terpenuhinya keadilan bagi generasi sekarang dan generasi mendatang.</a:t>
            </a:r>
            <a:endParaRPr dirty="0"/>
          </a:p>
          <a:p>
            <a:pPr marL="330200" lvl="0" indent="-321310">
              <a:spcBef>
                <a:spcPts val="1900"/>
              </a:spcBef>
              <a:buSzPct val="100000"/>
              <a:buFont typeface="Helvetica Neue"/>
              <a:buAutoNum type="arabicPeriod"/>
            </a:pPr>
            <a:r>
              <a:rPr lang="de-DE" sz="1800" dirty="0"/>
              <a:t>Menjamin terpenuhinya dan terlindunginya hak atas lingkungan hidup sebagai bagian dari hak asasi manusia;</a:t>
            </a:r>
            <a:endParaRPr dirty="0"/>
          </a:p>
          <a:p>
            <a:pPr marL="330200" lvl="0" indent="-321310">
              <a:spcBef>
                <a:spcPts val="1900"/>
              </a:spcBef>
              <a:buSzPct val="100000"/>
              <a:buFont typeface="Helvetica Neue"/>
              <a:buAutoNum type="arabicPeriod"/>
            </a:pPr>
            <a:r>
              <a:rPr lang="sv-SE" sz="1800" dirty="0"/>
              <a:t>Pengendalian pemanfaatan sumber daya alam secara bijaksana</a:t>
            </a:r>
            <a:endParaRPr dirty="0"/>
          </a:p>
          <a:p>
            <a:pPr marL="330200" lvl="0" indent="-321310">
              <a:spcBef>
                <a:spcPts val="1900"/>
              </a:spcBef>
              <a:buSzPct val="100000"/>
              <a:buFont typeface="Helvetica Neue"/>
              <a:buAutoNum type="arabicPeriod"/>
            </a:pPr>
            <a:r>
              <a:rPr lang="de-DE" sz="1800" dirty="0"/>
              <a:t>Mewujudkan pembangunan berkelanjutan</a:t>
            </a:r>
            <a:endParaRPr dirty="0"/>
          </a:p>
          <a:p>
            <a:pPr marL="330200" lvl="0" indent="-321310">
              <a:spcBef>
                <a:spcPts val="1900"/>
              </a:spcBef>
              <a:buSzPct val="100000"/>
              <a:buFont typeface="Helvetica Neue"/>
              <a:buAutoNum type="arabicPeriod"/>
            </a:pPr>
            <a:r>
              <a:rPr lang="de-DE" sz="1800" dirty="0"/>
              <a:t>Mengantisipasi masalah lingkungan global.</a:t>
            </a:r>
            <a:endParaRPr dirty="0"/>
          </a:p>
        </p:txBody>
      </p:sp>
      <p:sp>
        <p:nvSpPr>
          <p:cNvPr id="156" name="Google Shape;156;g313acc09268_0_29"/>
          <p:cNvSpPr txBox="1"/>
          <p:nvPr/>
        </p:nvSpPr>
        <p:spPr>
          <a:xfrm>
            <a:off x="5867828" y="3314914"/>
            <a:ext cx="456600" cy="30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650" tIns="43650" rIns="43650" bIns="4365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5E5E"/>
              </a:buClr>
              <a:buSzPts val="1400"/>
              <a:buFont typeface="Helvetica Neue"/>
              <a:buNone/>
            </a:pPr>
            <a:endParaRPr sz="1400" b="0" i="0" u="none" strike="noStrike" cap="none">
              <a:solidFill>
                <a:srgbClr val="5E5E5E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57" name="Google Shape;157;g313acc09268_0_29"/>
          <p:cNvSpPr txBox="1"/>
          <p:nvPr/>
        </p:nvSpPr>
        <p:spPr>
          <a:xfrm>
            <a:off x="-2053822" y="1568897"/>
            <a:ext cx="15843300" cy="5498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650" tIns="43650" rIns="43650" bIns="43650" anchor="ctr" anchorCtr="0">
            <a:spAutoFit/>
          </a:bodyPr>
          <a:lstStyle/>
          <a:p>
            <a:pPr lvl="1" indent="393700" algn="ctr">
              <a:buClr>
                <a:srgbClr val="5E5E5E"/>
              </a:buClr>
              <a:buSzPts val="3000"/>
            </a:pPr>
            <a:r>
              <a:rPr lang="de-DE" sz="3000" dirty="0">
                <a:solidFill>
                  <a:srgbClr val="5E5E5E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Tujuan dari undang-undang ini dapat dibagi menjadi 10 tujuan utama: </a:t>
            </a:r>
            <a:endParaRPr sz="1200" dirty="0"/>
          </a:p>
        </p:txBody>
      </p:sp>
      <p:sp>
        <p:nvSpPr>
          <p:cNvPr id="158" name="Google Shape;158;g313acc09268_0_29"/>
          <p:cNvSpPr txBox="1">
            <a:spLocks noGrp="1"/>
          </p:cNvSpPr>
          <p:nvPr>
            <p:ph type="title"/>
          </p:nvPr>
        </p:nvSpPr>
        <p:spPr>
          <a:xfrm>
            <a:off x="0" y="664205"/>
            <a:ext cx="12542203" cy="7877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 algn="ctr">
              <a:lnSpc>
                <a:spcPct val="90000"/>
              </a:lnSpc>
              <a:buClr>
                <a:schemeClr val="dk1"/>
              </a:buClr>
              <a:buSzPts val="4400"/>
            </a:pPr>
            <a:r>
              <a:rPr lang="sv-SE" sz="4600" b="1" dirty="0"/>
              <a:t>Tujuan Undang-Undang Nomor 32 Tahun 2009</a:t>
            </a:r>
            <a:endParaRPr lang="en-US" b="1" dirty="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7"/>
          <p:cNvSpPr txBox="1">
            <a:spLocks noGrp="1"/>
          </p:cNvSpPr>
          <p:nvPr>
            <p:ph type="title"/>
          </p:nvPr>
        </p:nvSpPr>
        <p:spPr>
          <a:xfrm>
            <a:off x="890452" y="2847067"/>
            <a:ext cx="10515600" cy="28003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25952"/>
              </a:buClr>
              <a:buSzPct val="100000"/>
            </a:pPr>
            <a:br>
              <a:rPr lang="en-US" sz="4000" b="1" dirty="0">
                <a:solidFill>
                  <a:srgbClr val="025952"/>
                </a:solidFill>
              </a:rPr>
            </a:br>
            <a:r>
              <a:rPr lang="sv-SE" sz="4000" b="1" dirty="0">
                <a:solidFill>
                  <a:srgbClr val="025952"/>
                </a:solidFill>
              </a:rPr>
              <a:t>Bagaimana kita mempercepat SDG melalui Sektor Pendidikan?</a:t>
            </a:r>
            <a:r>
              <a:rPr lang="de-DE" sz="4000" b="1" dirty="0">
                <a:solidFill>
                  <a:srgbClr val="025952"/>
                </a:solidFill>
              </a:rPr>
              <a:t> </a:t>
            </a:r>
            <a:br>
              <a:rPr lang="de-DE" sz="4000" b="1" dirty="0">
                <a:solidFill>
                  <a:srgbClr val="025952"/>
                </a:solidFill>
              </a:rPr>
            </a:br>
            <a:endParaRPr sz="4000" b="1" dirty="0">
              <a:solidFill>
                <a:srgbClr val="025952"/>
              </a:solidFill>
            </a:endParaRPr>
          </a:p>
        </p:txBody>
      </p:sp>
      <p:sp>
        <p:nvSpPr>
          <p:cNvPr id="172" name="Google Shape;172;g313acc09268_0_45"/>
          <p:cNvSpPr txBox="1"/>
          <p:nvPr/>
        </p:nvSpPr>
        <p:spPr>
          <a:xfrm>
            <a:off x="749294" y="1683887"/>
            <a:ext cx="10882500" cy="71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650" tIns="43650" rIns="43650" bIns="4365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lnSpc>
                <a:spcPct val="80000"/>
              </a:lnSpc>
              <a:buClr>
                <a:srgbClr val="000000"/>
              </a:buClr>
              <a:buSzPts val="3000"/>
              <a:buFont typeface="Helvetica Neue"/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313acc09268_0_45"/>
          <p:cNvSpPr txBox="1">
            <a:spLocks noGrp="1"/>
          </p:cNvSpPr>
          <p:nvPr>
            <p:ph type="body" idx="1"/>
          </p:nvPr>
        </p:nvSpPr>
        <p:spPr>
          <a:xfrm>
            <a:off x="749250" y="1104901"/>
            <a:ext cx="10693500" cy="673200"/>
          </a:xfrm>
          <a:prstGeom prst="rect">
            <a:avLst/>
          </a:prstGeom>
          <a:solidFill>
            <a:srgbClr val="EF7001"/>
          </a:solidFill>
          <a:ln>
            <a:noFill/>
          </a:ln>
        </p:spPr>
        <p:txBody>
          <a:bodyPr spcFirstLastPara="1" wrap="square" lIns="43650" tIns="43650" rIns="43650" bIns="43650" anchor="t" anchorCtr="0">
            <a:normAutofit lnSpcReduction="1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100"/>
              <a:buFont typeface="Helvetica Neue"/>
              <a:buNone/>
            </a:pPr>
            <a:r>
              <a:rPr lang="en-US" sz="2100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Speed up the sustainability development by integrating all SDG sectors into every level of education. </a:t>
            </a:r>
            <a:endParaRPr lang="en-US" dirty="0"/>
          </a:p>
        </p:txBody>
      </p:sp>
      <p:pic>
        <p:nvPicPr>
          <p:cNvPr id="173" name="Google Shape;173;g313acc09268_0_45" descr="pyramid-chart-business-layer-diagram-36931164.jpeg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9" y="2306757"/>
            <a:ext cx="4467564" cy="4467566"/>
          </a:xfrm>
          <a:prstGeom prst="rect">
            <a:avLst/>
          </a:prstGeom>
          <a:noFill/>
          <a:ln>
            <a:noFill/>
          </a:ln>
        </p:spPr>
      </p:pic>
      <p:sp>
        <p:nvSpPr>
          <p:cNvPr id="174" name="Google Shape;174;g313acc09268_0_45"/>
          <p:cNvSpPr txBox="1"/>
          <p:nvPr/>
        </p:nvSpPr>
        <p:spPr>
          <a:xfrm>
            <a:off x="3381327" y="2185065"/>
            <a:ext cx="51018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650" tIns="43650" rIns="43650" bIns="43650" anchor="ctr" anchorCtr="0">
            <a:spAutoFit/>
          </a:bodyPr>
          <a:lstStyle/>
          <a:p>
            <a:pPr lvl="0" algn="ctr">
              <a:buClr>
                <a:srgbClr val="5E5E5E"/>
              </a:buClr>
              <a:buSzPts val="4300"/>
            </a:pPr>
            <a:r>
              <a:rPr lang="de-DE" sz="4300" dirty="0">
                <a:solidFill>
                  <a:srgbClr val="5E5E5E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Sekolah Dasar</a:t>
            </a:r>
            <a:endParaRPr sz="1200" dirty="0"/>
          </a:p>
        </p:txBody>
      </p:sp>
      <p:sp>
        <p:nvSpPr>
          <p:cNvPr id="175" name="Google Shape;175;g313acc09268_0_45"/>
          <p:cNvSpPr txBox="1"/>
          <p:nvPr/>
        </p:nvSpPr>
        <p:spPr>
          <a:xfrm>
            <a:off x="4419054" y="2809545"/>
            <a:ext cx="7215673" cy="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650" tIns="43650" rIns="43650" bIns="43650" anchor="ctr" anchorCtr="0">
            <a:spAutoFit/>
          </a:bodyPr>
          <a:lstStyle/>
          <a:p>
            <a:pPr lvl="0" algn="ctr">
              <a:buClr>
                <a:srgbClr val="5E5E5E"/>
              </a:buClr>
              <a:buSzPts val="4300"/>
            </a:pPr>
            <a:r>
              <a:rPr lang="de-DE" sz="4300" dirty="0">
                <a:solidFill>
                  <a:srgbClr val="5E5E5E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Sekolah Menengah Pertama</a:t>
            </a:r>
            <a:endParaRPr sz="1200" dirty="0"/>
          </a:p>
        </p:txBody>
      </p:sp>
      <p:sp>
        <p:nvSpPr>
          <p:cNvPr id="176" name="Google Shape;176;g313acc09268_0_45"/>
          <p:cNvSpPr txBox="1"/>
          <p:nvPr/>
        </p:nvSpPr>
        <p:spPr>
          <a:xfrm>
            <a:off x="4630509" y="3471917"/>
            <a:ext cx="6724541" cy="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650" tIns="43650" rIns="43650" bIns="43650" anchor="ctr" anchorCtr="0">
            <a:spAutoFit/>
          </a:bodyPr>
          <a:lstStyle/>
          <a:p>
            <a:pPr lvl="0" algn="ctr">
              <a:buClr>
                <a:srgbClr val="5E5E5E"/>
              </a:buClr>
              <a:buSzPts val="4300"/>
            </a:pPr>
            <a:r>
              <a:rPr lang="de-DE" sz="4300" dirty="0">
                <a:solidFill>
                  <a:srgbClr val="5E5E5E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Sekolah Menengah Atas</a:t>
            </a:r>
            <a:endParaRPr sz="1200" dirty="0"/>
          </a:p>
        </p:txBody>
      </p:sp>
      <p:sp>
        <p:nvSpPr>
          <p:cNvPr id="177" name="Google Shape;177;g313acc09268_0_45"/>
          <p:cNvSpPr txBox="1"/>
          <p:nvPr/>
        </p:nvSpPr>
        <p:spPr>
          <a:xfrm>
            <a:off x="4630509" y="4158542"/>
            <a:ext cx="65361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650" tIns="43650" rIns="43650" bIns="43650" anchor="ctr" anchorCtr="0">
            <a:spAutoFit/>
          </a:bodyPr>
          <a:lstStyle/>
          <a:p>
            <a:pPr lvl="0" algn="ctr">
              <a:buClr>
                <a:srgbClr val="5E5E5E"/>
              </a:buClr>
              <a:buSzPts val="4300"/>
            </a:pPr>
            <a:r>
              <a:rPr lang="de-DE" sz="4300" dirty="0">
                <a:solidFill>
                  <a:srgbClr val="5E5E5E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Mahasiswa Sarjana</a:t>
            </a:r>
            <a:endParaRPr sz="1200" dirty="0"/>
          </a:p>
        </p:txBody>
      </p:sp>
      <p:sp>
        <p:nvSpPr>
          <p:cNvPr id="178" name="Google Shape;178;g313acc09268_0_45"/>
          <p:cNvSpPr txBox="1"/>
          <p:nvPr/>
        </p:nvSpPr>
        <p:spPr>
          <a:xfrm>
            <a:off x="5407671" y="4880252"/>
            <a:ext cx="72216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650" tIns="43650" rIns="43650" bIns="43650" anchor="ctr" anchorCtr="0">
            <a:spAutoFit/>
          </a:bodyPr>
          <a:lstStyle/>
          <a:p>
            <a:pPr lvl="0" algn="ctr">
              <a:buClr>
                <a:srgbClr val="5E5E5E"/>
              </a:buClr>
              <a:buSzPts val="4300"/>
            </a:pPr>
            <a:r>
              <a:rPr lang="de-DE" sz="4300" dirty="0">
                <a:solidFill>
                  <a:srgbClr val="5E5E5E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Mahasiswa Pascasarjana</a:t>
            </a:r>
            <a:endParaRPr sz="1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6741</Words>
  <Application>WPS Presentation</Application>
  <PresentationFormat>Widescreen</PresentationFormat>
  <Paragraphs>131</Paragraphs>
  <Slides>23</Slides>
  <Notes>13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23</vt:i4>
      </vt:variant>
    </vt:vector>
  </HeadingPairs>
  <TitlesOfParts>
    <vt:vector size="34" baseType="lpstr">
      <vt:lpstr>Arial</vt:lpstr>
      <vt:lpstr>SimSun</vt:lpstr>
      <vt:lpstr>Wingdings</vt:lpstr>
      <vt:lpstr>Arial</vt:lpstr>
      <vt:lpstr>HarmonyOS Sans SC Light</vt:lpstr>
      <vt:lpstr>Calibri</vt:lpstr>
      <vt:lpstr>Helvetica Neue</vt:lpstr>
      <vt:lpstr>Microsoft YaHei</vt:lpstr>
      <vt:lpstr>文泉驿微米黑</vt:lpstr>
      <vt:lpstr>Arial Unicode MS</vt:lpstr>
      <vt:lpstr>Office</vt:lpstr>
      <vt:lpstr>Mempromosikan Pendidikan yang Relevan dalam Sains untuk Keberlanjutan (3)</vt:lpstr>
      <vt:lpstr>Peraturan dan Kebijakan Nasional untuk ESD</vt:lpstr>
      <vt:lpstr>PowerPoint 演示文稿</vt:lpstr>
      <vt:lpstr> Sajikan peraturan Indonesia mengenai SDGs dan ESD yang telah Anda cari dan diskusikan dengan kelompok Anda  Disarankan untuk mengumpulkan dan mendiskusikan asosiasi siswa melalui Mentimeter Word Cloud (https://www.mentimeter.com/features/word-cloud) atau alat serupa.</vt:lpstr>
      <vt:lpstr>Hirarki hukum di Indonesia </vt:lpstr>
      <vt:lpstr>PowerPoint 演示文稿</vt:lpstr>
      <vt:lpstr>Tujuan Undang-Undang Nomor 32 Tahun 2009</vt:lpstr>
      <vt:lpstr> Bagaimana kita mempercepat SDG melalui Sektor Pendidikan?  </vt:lpstr>
      <vt:lpstr>PowerPoint 演示文稿</vt:lpstr>
      <vt:lpstr>Kebijakan dan Peraturan terkait Implementasi ESD di Indonesia </vt:lpstr>
      <vt:lpstr>Pembukaan Undang-Undang Dasar Negara Republik Indonesia Tahun 1945</vt:lpstr>
      <vt:lpstr>Visi Kementerian Pendidikan dan Kebudayaan</vt:lpstr>
      <vt:lpstr>Misi Presiden =&gt; Misi direktorat Jendral Pendidikan Tinggi</vt:lpstr>
      <vt:lpstr>Arah Kebijakan dan Strategi Pendidikan Tinggi</vt:lpstr>
      <vt:lpstr>Kesepakatan Bersama antara Kementerian Negara Lingkungan Hidup (MenLH) dengan Kementerian Pendidikan Nasional, 2010</vt:lpstr>
      <vt:lpstr>Laporan Hasil Negara PBB di Indonesia 2022</vt:lpstr>
      <vt:lpstr>Undang-Undang Republik Indonesia Nomor 20 Tahun 2003 tentang Sistem Pendidikan Nasional</vt:lpstr>
      <vt:lpstr>Pendidikan untuk Perkembangan, Pengembangan, dan/atau Pembangunan Berkelanjutan (PuP3B)</vt:lpstr>
      <vt:lpstr>Rencana Pembangunan Jangka Menengah Nasional (RPJMN) 2020-2024</vt:lpstr>
      <vt:lpstr>Rencana Pembangunan Jangka Menengah Nasional (RPJMN) 2020-2024</vt:lpstr>
      <vt:lpstr>Search the Internet about national policy legacies for sustainable development and the implementation of the SDGs.   It is suggested to collect and discuss students‘ findings via a Padlet via predefined topics (https://padlet.com/) or a similar tool.</vt:lpstr>
      <vt:lpstr>Questions and discussion</vt:lpstr>
      <vt:lpstr>Online resources to read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Mempromosikan Pendidikan yang Relevan dalam Sains untuk Keberlanjutan (3)</dc:title>
  <dc:creator>reviewer</dc:creator>
  <cp:lastModifiedBy>hsl</cp:lastModifiedBy>
  <cp:revision>9</cp:revision>
  <dcterms:created xsi:type="dcterms:W3CDTF">2025-08-30T12:00:12Z</dcterms:created>
  <dcterms:modified xsi:type="dcterms:W3CDTF">2025-08-30T12:00:12Z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391672C1D0632E70CBE7B268AFBE96F3_42</vt:lpwstr>
  </property>
  <property fmtid="{D5CDD505-2E9C-101B-9397-08002B2CF9AE}" pid="3" name="KSOProductBuildVer">
    <vt:lpwstr>1033-12.8.2.14811</vt:lpwstr>
  </property>
</Properties>
</file>