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8" r:id="rId6"/>
    <p:sldId id="259" r:id="rId7"/>
    <p:sldId id="261" r:id="rId8"/>
    <p:sldId id="262" r:id="rId9"/>
    <p:sldId id="263" r:id="rId10"/>
    <p:sldId id="267" r:id="rId11"/>
    <p:sldId id="265" r:id="rId12"/>
    <p:sldId id="299" r:id="rId13"/>
    <p:sldId id="260" r:id="rId14"/>
    <p:sldId id="300" r:id="rId15"/>
    <p:sldId id="301" r:id="rId16"/>
    <p:sldId id="302" r:id="rId17"/>
    <p:sldId id="303" r:id="rId18"/>
    <p:sldId id="304" r:id="rId19"/>
    <p:sldId id="305" r:id="rId20"/>
    <p:sldId id="306" r:id="rId21"/>
    <p:sldId id="307" r:id="rId22"/>
    <p:sldId id="266" r:id="rId23"/>
    <p:sldId id="295" r:id="rId24"/>
    <p:sldId id="296" r:id="rId25"/>
    <p:sldId id="297" r:id="rId26"/>
  </p:sldIdLst>
  <p:sldSz cx="12192000" cy="6858000"/>
  <p:notesSz cx="6858000" cy="9144000"/>
  <p:embeddedFontLst>
    <p:embeddedFont>
      <p:font typeface="Helvetica Neue" panose="020B060402020202020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840" userDrawn="1">
          <p15:clr>
            <a:srgbClr val="000000"/>
          </p15:clr>
        </p15:guide>
        <p15:guide id="2" orient="horz" pos="2160"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4660"/>
  </p:normalViewPr>
  <p:slideViewPr>
    <p:cSldViewPr snapToGrid="0" showGuides="1">
      <p:cViewPr varScale="1">
        <p:scale>
          <a:sx n="83" d="100"/>
          <a:sy n="83" d="100"/>
        </p:scale>
        <p:origin x="459" y="54"/>
      </p:cViewPr>
      <p:guideLst>
        <p:guide pos="384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3" Type="http://schemas.openxmlformats.org/officeDocument/2006/relationships/font" Target="fonts/font4.fntdata"/><Relationship Id="rId32" Type="http://schemas.openxmlformats.org/officeDocument/2006/relationships/font" Target="fonts/font3.fntdata"/><Relationship Id="rId31" Type="http://schemas.openxmlformats.org/officeDocument/2006/relationships/font" Target="fonts/font2.fntdata"/><Relationship Id="rId30" Type="http://schemas.openxmlformats.org/officeDocument/2006/relationships/font" Target="fonts/font1.fntdata"/><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9"/>
        <p:cNvGrpSpPr/>
        <p:nvPr/>
      </p:nvGrpSpPr>
      <p:grpSpPr>
        <a:xfrm>
          <a:off x="0" y="0"/>
          <a:ext cx="0" cy="0"/>
          <a:chOff x="0" y="0"/>
          <a:chExt cx="0" cy="0"/>
        </a:xfrm>
      </p:grpSpPr>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Google Shape;9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2" name="Google Shape;9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417"/>
        <p:cNvGrpSpPr/>
        <p:nvPr/>
      </p:nvGrpSpPr>
      <p:grpSpPr>
        <a:xfrm>
          <a:off x="0" y="0"/>
          <a:ext cx="0" cy="0"/>
          <a:chOff x="0" y="0"/>
          <a:chExt cx="0" cy="0"/>
        </a:xfrm>
      </p:grpSpPr>
      <p:sp>
        <p:nvSpPr>
          <p:cNvPr id="418" name="Google Shape;418;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9" name="Google Shape;419;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420" name="Google Shape;420;p3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423"/>
        <p:cNvGrpSpPr/>
        <p:nvPr/>
      </p:nvGrpSpPr>
      <p:grpSpPr>
        <a:xfrm>
          <a:off x="0" y="0"/>
          <a:ext cx="0" cy="0"/>
          <a:chOff x="0" y="0"/>
          <a:chExt cx="0" cy="0"/>
        </a:xfrm>
      </p:grpSpPr>
      <p:sp>
        <p:nvSpPr>
          <p:cNvPr id="424" name="Google Shape;424;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5" name="Google Shape;425;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426" name="Google Shape;426;p3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429"/>
        <p:cNvGrpSpPr/>
        <p:nvPr/>
      </p:nvGrpSpPr>
      <p:grpSpPr>
        <a:xfrm>
          <a:off x="0" y="0"/>
          <a:ext cx="0" cy="0"/>
          <a:chOff x="0" y="0"/>
          <a:chExt cx="0" cy="0"/>
        </a:xfrm>
      </p:grpSpPr>
      <p:sp>
        <p:nvSpPr>
          <p:cNvPr id="430" name="Google Shape;430;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1" name="Google Shape;431;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432" name="Google Shape;432;p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5"/>
        <p:cNvGrpSpPr/>
        <p:nvPr/>
      </p:nvGrpSpPr>
      <p:grpSpPr>
        <a:xfrm>
          <a:off x="0" y="0"/>
          <a:ext cx="0" cy="0"/>
          <a:chOff x="0" y="0"/>
          <a:chExt cx="0" cy="0"/>
        </a:xfrm>
      </p:grpSpPr>
      <p:sp>
        <p:nvSpPr>
          <p:cNvPr id="96" name="Google Shape;9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8" name="Google Shape;9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2"/>
        <p:cNvGrpSpPr/>
        <p:nvPr/>
      </p:nvGrpSpPr>
      <p:grpSpPr>
        <a:xfrm>
          <a:off x="0" y="0"/>
          <a:ext cx="0" cy="0"/>
          <a:chOff x="0" y="0"/>
          <a:chExt cx="0" cy="0"/>
        </a:xfrm>
      </p:grpSpPr>
      <p:sp>
        <p:nvSpPr>
          <p:cNvPr id="103" name="Google Shape;103;g313acc09268_0_1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g313acc09268_0_1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05" name="Google Shape;105;g313acc09268_0_13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9"/>
        <p:cNvGrpSpPr/>
        <p:nvPr/>
      </p:nvGrpSpPr>
      <p:grpSpPr>
        <a:xfrm>
          <a:off x="0" y="0"/>
          <a:ext cx="0" cy="0"/>
          <a:chOff x="0" y="0"/>
          <a:chExt cx="0" cy="0"/>
        </a:xfrm>
      </p:grpSpPr>
      <p:sp>
        <p:nvSpPr>
          <p:cNvPr id="110" name="Google Shape;11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12" name="Google Shape;11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2"/>
        <p:cNvGrpSpPr/>
        <p:nvPr/>
      </p:nvGrpSpPr>
      <p:grpSpPr>
        <a:xfrm>
          <a:off x="0" y="0"/>
          <a:ext cx="0" cy="0"/>
          <a:chOff x="0" y="0"/>
          <a:chExt cx="0" cy="0"/>
        </a:xfrm>
      </p:grpSpPr>
      <p:sp>
        <p:nvSpPr>
          <p:cNvPr id="123" name="Google Shape;123;g315caf0da7d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g315caf0da7d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25" name="Google Shape;125;g315caf0da7d_0_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8"/>
        <p:cNvGrpSpPr/>
        <p:nvPr/>
      </p:nvGrpSpPr>
      <p:grpSpPr>
        <a:xfrm>
          <a:off x="0" y="0"/>
          <a:ext cx="0" cy="0"/>
          <a:chOff x="0" y="0"/>
          <a:chExt cx="0" cy="0"/>
        </a:xfrm>
      </p:grpSpPr>
      <p:sp>
        <p:nvSpPr>
          <p:cNvPr id="129" name="Google Shape;129;g313acc09268_0_6: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0" name="Google Shape;130;g313acc09268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51"/>
        <p:cNvGrpSpPr/>
        <p:nvPr/>
      </p:nvGrpSpPr>
      <p:grpSpPr>
        <a:xfrm>
          <a:off x="0" y="0"/>
          <a:ext cx="0" cy="0"/>
          <a:chOff x="0" y="0"/>
          <a:chExt cx="0" cy="0"/>
        </a:xfrm>
      </p:grpSpPr>
      <p:sp>
        <p:nvSpPr>
          <p:cNvPr id="152" name="Google Shape;152;g313acc09268_0_29: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53" name="Google Shape;153;g313acc09268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86"/>
        <p:cNvGrpSpPr/>
        <p:nvPr/>
      </p:nvGrpSpPr>
      <p:grpSpPr>
        <a:xfrm>
          <a:off x="0" y="0"/>
          <a:ext cx="0" cy="0"/>
          <a:chOff x="0" y="0"/>
          <a:chExt cx="0" cy="0"/>
        </a:xfrm>
      </p:grpSpPr>
      <p:sp>
        <p:nvSpPr>
          <p:cNvPr id="187" name="Google Shape;18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89" name="Google Shape;18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7"/>
        <p:cNvGrpSpPr/>
        <p:nvPr/>
      </p:nvGrpSpPr>
      <p:grpSpPr>
        <a:xfrm>
          <a:off x="0" y="0"/>
          <a:ext cx="0" cy="0"/>
          <a:chOff x="0" y="0"/>
          <a:chExt cx="0" cy="0"/>
        </a:xfrm>
      </p:grpSpPr>
      <p:sp>
        <p:nvSpPr>
          <p:cNvPr id="168" name="Google Shape;168;g313acc09268_0_4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69" name="Google Shape;169;g313acc09268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elfolie">
  <p:cSld name="TITLE">
    <p:spTree>
      <p:nvGrpSpPr>
        <p:cNvPr id="1" name="Shape 15"/>
        <p:cNvGrpSpPr/>
        <p:nvPr/>
      </p:nvGrpSpPr>
      <p:grpSpPr>
        <a:xfrm>
          <a:off x="0" y="0"/>
          <a:ext cx="0" cy="0"/>
          <a:chOff x="0" y="0"/>
          <a:chExt cx="0" cy="0"/>
        </a:xfrm>
      </p:grpSpPr>
      <p:sp>
        <p:nvSpPr>
          <p:cNvPr id="16" name="Google Shape;16;p4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matchingName="Titel und vertikaler Text">
  <p:cSld name="VERTICAL_TEXT">
    <p:spTree>
      <p:nvGrpSpPr>
        <p:cNvPr id="1" name="Shape 72"/>
        <p:cNvGrpSpPr/>
        <p:nvPr/>
      </p:nvGrpSpPr>
      <p:grpSpPr>
        <a:xfrm>
          <a:off x="0" y="0"/>
          <a:ext cx="0" cy="0"/>
          <a:chOff x="0" y="0"/>
          <a:chExt cx="0" cy="0"/>
        </a:xfrm>
      </p:grpSpPr>
      <p:sp>
        <p:nvSpPr>
          <p:cNvPr id="73" name="Google Shape;73;p5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5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75" name="Google Shape;75;p5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5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5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matchingName="Vertikaler Titel und Text">
  <p:cSld name="VERTICAL_TITLE_AND_VERTICAL_TEXT">
    <p:spTree>
      <p:nvGrpSpPr>
        <p:cNvPr id="1" name="Shape 78"/>
        <p:cNvGrpSpPr/>
        <p:nvPr/>
      </p:nvGrpSpPr>
      <p:grpSpPr>
        <a:xfrm>
          <a:off x="0" y="0"/>
          <a:ext cx="0" cy="0"/>
          <a:chOff x="0" y="0"/>
          <a:chExt cx="0" cy="0"/>
        </a:xfrm>
      </p:grpSpPr>
      <p:sp>
        <p:nvSpPr>
          <p:cNvPr id="79" name="Google Shape;79;p5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5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81" name="Google Shape;81;p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5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5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mp; Bullets">
  <p:cSld name="TITLE_AND_BODY">
    <p:spTree>
      <p:nvGrpSpPr>
        <p:cNvPr id="1" name="Shape 84"/>
        <p:cNvGrpSpPr/>
        <p:nvPr/>
      </p:nvGrpSpPr>
      <p:grpSpPr>
        <a:xfrm>
          <a:off x="0" y="0"/>
          <a:ext cx="0" cy="0"/>
          <a:chOff x="0" y="0"/>
          <a:chExt cx="0" cy="0"/>
        </a:xfrm>
      </p:grpSpPr>
      <p:sp>
        <p:nvSpPr>
          <p:cNvPr id="85" name="Google Shape;85;g313acc09268_0_123"/>
          <p:cNvSpPr txBox="1">
            <a:spLocks noGrp="1"/>
          </p:cNvSpPr>
          <p:nvPr>
            <p:ph type="body" idx="1"/>
          </p:nvPr>
        </p:nvSpPr>
        <p:spPr>
          <a:xfrm>
            <a:off x="654844" y="2080617"/>
            <a:ext cx="10882500" cy="4286400"/>
          </a:xfrm>
          <a:prstGeom prst="rect">
            <a:avLst/>
          </a:prstGeom>
          <a:noFill/>
          <a:ln>
            <a:noFill/>
          </a:ln>
        </p:spPr>
        <p:txBody>
          <a:bodyPr spcFirstLastPara="1" wrap="square" lIns="43650" tIns="43650" rIns="43650" bIns="43650" anchor="t" anchorCtr="0">
            <a:normAutofit/>
          </a:bodyPr>
          <a:lstStyle>
            <a:lvl1pPr marL="457200" lvl="0" indent="-349250" algn="l">
              <a:lnSpc>
                <a:spcPct val="90000"/>
              </a:lnSpc>
              <a:spcBef>
                <a:spcPts val="2800"/>
              </a:spcBef>
              <a:spcAft>
                <a:spcPts val="0"/>
              </a:spcAft>
              <a:buClr>
                <a:srgbClr val="000000"/>
              </a:buClr>
              <a:buSzPts val="1900"/>
              <a:buChar char="•"/>
              <a:defRPr/>
            </a:lvl1pPr>
            <a:lvl2pPr marL="914400" lvl="1" indent="-349250" algn="l">
              <a:lnSpc>
                <a:spcPct val="90000"/>
              </a:lnSpc>
              <a:spcBef>
                <a:spcPts val="2800"/>
              </a:spcBef>
              <a:spcAft>
                <a:spcPts val="0"/>
              </a:spcAft>
              <a:buClr>
                <a:srgbClr val="000000"/>
              </a:buClr>
              <a:buSzPts val="1900"/>
              <a:buChar char="•"/>
              <a:defRPr/>
            </a:lvl2pPr>
            <a:lvl3pPr marL="1371600" lvl="2" indent="-349250" algn="l">
              <a:lnSpc>
                <a:spcPct val="90000"/>
              </a:lnSpc>
              <a:spcBef>
                <a:spcPts val="2800"/>
              </a:spcBef>
              <a:spcAft>
                <a:spcPts val="0"/>
              </a:spcAft>
              <a:buClr>
                <a:srgbClr val="000000"/>
              </a:buClr>
              <a:buSzPts val="1900"/>
              <a:buChar char="•"/>
              <a:defRPr/>
            </a:lvl3pPr>
            <a:lvl4pPr marL="1828800" lvl="3" indent="-349250" algn="l">
              <a:lnSpc>
                <a:spcPct val="90000"/>
              </a:lnSpc>
              <a:spcBef>
                <a:spcPts val="2800"/>
              </a:spcBef>
              <a:spcAft>
                <a:spcPts val="0"/>
              </a:spcAft>
              <a:buClr>
                <a:srgbClr val="000000"/>
              </a:buClr>
              <a:buSzPts val="1900"/>
              <a:buChar char="•"/>
              <a:defRPr/>
            </a:lvl4pPr>
            <a:lvl5pPr marL="2286000" lvl="4" indent="-349250" algn="l">
              <a:lnSpc>
                <a:spcPct val="90000"/>
              </a:lnSpc>
              <a:spcBef>
                <a:spcPts val="2800"/>
              </a:spcBef>
              <a:spcAft>
                <a:spcPts val="0"/>
              </a:spcAft>
              <a:buClr>
                <a:srgbClr val="000000"/>
              </a:buClr>
              <a:buSzPts val="1900"/>
              <a:buChar char="•"/>
              <a:defRPr/>
            </a:lvl5pPr>
            <a:lvl6pPr marL="2743200" lvl="5" indent="-349250" algn="l">
              <a:lnSpc>
                <a:spcPct val="90000"/>
              </a:lnSpc>
              <a:spcBef>
                <a:spcPts val="2800"/>
              </a:spcBef>
              <a:spcAft>
                <a:spcPts val="0"/>
              </a:spcAft>
              <a:buClr>
                <a:srgbClr val="000000"/>
              </a:buClr>
              <a:buSzPts val="1900"/>
              <a:buChar char="•"/>
              <a:defRPr/>
            </a:lvl6pPr>
            <a:lvl7pPr marL="3200400" lvl="6" indent="-349250" algn="l">
              <a:lnSpc>
                <a:spcPct val="90000"/>
              </a:lnSpc>
              <a:spcBef>
                <a:spcPts val="2800"/>
              </a:spcBef>
              <a:spcAft>
                <a:spcPts val="0"/>
              </a:spcAft>
              <a:buClr>
                <a:srgbClr val="000000"/>
              </a:buClr>
              <a:buSzPts val="1900"/>
              <a:buChar char="•"/>
              <a:defRPr/>
            </a:lvl7pPr>
            <a:lvl8pPr marL="3657600" lvl="7" indent="-349250" algn="l">
              <a:lnSpc>
                <a:spcPct val="90000"/>
              </a:lnSpc>
              <a:spcBef>
                <a:spcPts val="2800"/>
              </a:spcBef>
              <a:spcAft>
                <a:spcPts val="0"/>
              </a:spcAft>
              <a:buClr>
                <a:srgbClr val="000000"/>
              </a:buClr>
              <a:buSzPts val="1900"/>
              <a:buChar char="•"/>
              <a:defRPr/>
            </a:lvl8pPr>
            <a:lvl9pPr marL="4114800" lvl="8" indent="-349250" algn="l">
              <a:lnSpc>
                <a:spcPct val="90000"/>
              </a:lnSpc>
              <a:spcBef>
                <a:spcPts val="2800"/>
              </a:spcBef>
              <a:spcAft>
                <a:spcPts val="0"/>
              </a:spcAft>
              <a:buClr>
                <a:srgbClr val="000000"/>
              </a:buClr>
              <a:buSzPts val="1900"/>
              <a:buChar char="•"/>
              <a:defRPr/>
            </a:lvl9pPr>
          </a:lstStyle>
          <a:p/>
        </p:txBody>
      </p:sp>
      <p:sp>
        <p:nvSpPr>
          <p:cNvPr id="86" name="Google Shape;86;g313acc09268_0_123"/>
          <p:cNvSpPr txBox="1">
            <a:spLocks noGrp="1"/>
          </p:cNvSpPr>
          <p:nvPr>
            <p:ph type="body" idx="2"/>
          </p:nvPr>
        </p:nvSpPr>
        <p:spPr>
          <a:xfrm>
            <a:off x="654844" y="993499"/>
            <a:ext cx="10882500" cy="472200"/>
          </a:xfrm>
          <a:prstGeom prst="rect">
            <a:avLst/>
          </a:prstGeom>
          <a:noFill/>
          <a:ln>
            <a:noFill/>
          </a:ln>
        </p:spPr>
        <p:txBody>
          <a:bodyPr spcFirstLastPara="1" wrap="square" lIns="43650" tIns="43650" rIns="43650" bIns="43650" anchor="t" anchorCtr="0">
            <a:normAutofit/>
          </a:bodyPr>
          <a:lstStyle>
            <a:lvl1pPr marL="457200" lvl="0" indent="-228600" algn="l">
              <a:lnSpc>
                <a:spcPct val="100000"/>
              </a:lnSpc>
              <a:spcBef>
                <a:spcPts val="0"/>
              </a:spcBef>
              <a:spcAft>
                <a:spcPts val="0"/>
              </a:spcAft>
              <a:buClr>
                <a:srgbClr val="000000"/>
              </a:buClr>
              <a:buSzPts val="3300"/>
              <a:buFont typeface="Helvetica Neue"/>
              <a:buNone/>
              <a:defRPr sz="3300" b="1"/>
            </a:lvl1pPr>
            <a:lvl2pPr marL="914400" lvl="1" indent="-349250" algn="l">
              <a:lnSpc>
                <a:spcPct val="90000"/>
              </a:lnSpc>
              <a:spcBef>
                <a:spcPts val="2800"/>
              </a:spcBef>
              <a:spcAft>
                <a:spcPts val="0"/>
              </a:spcAft>
              <a:buClr>
                <a:srgbClr val="000000"/>
              </a:buClr>
              <a:buSzPts val="1900"/>
              <a:buChar char="•"/>
              <a:defRPr/>
            </a:lvl2pPr>
            <a:lvl3pPr marL="1371600" lvl="2" indent="-349250" algn="l">
              <a:lnSpc>
                <a:spcPct val="90000"/>
              </a:lnSpc>
              <a:spcBef>
                <a:spcPts val="2800"/>
              </a:spcBef>
              <a:spcAft>
                <a:spcPts val="0"/>
              </a:spcAft>
              <a:buClr>
                <a:srgbClr val="000000"/>
              </a:buClr>
              <a:buSzPts val="1900"/>
              <a:buChar char="•"/>
              <a:defRPr/>
            </a:lvl3pPr>
            <a:lvl4pPr marL="1828800" lvl="3" indent="-349250" algn="l">
              <a:lnSpc>
                <a:spcPct val="90000"/>
              </a:lnSpc>
              <a:spcBef>
                <a:spcPts val="2800"/>
              </a:spcBef>
              <a:spcAft>
                <a:spcPts val="0"/>
              </a:spcAft>
              <a:buClr>
                <a:srgbClr val="000000"/>
              </a:buClr>
              <a:buSzPts val="1900"/>
              <a:buChar char="•"/>
              <a:defRPr/>
            </a:lvl4pPr>
            <a:lvl5pPr marL="2286000" lvl="4" indent="-349250" algn="l">
              <a:lnSpc>
                <a:spcPct val="90000"/>
              </a:lnSpc>
              <a:spcBef>
                <a:spcPts val="2800"/>
              </a:spcBef>
              <a:spcAft>
                <a:spcPts val="0"/>
              </a:spcAft>
              <a:buClr>
                <a:srgbClr val="000000"/>
              </a:buClr>
              <a:buSzPts val="1900"/>
              <a:buChar char="•"/>
              <a:defRPr/>
            </a:lvl5pPr>
            <a:lvl6pPr marL="2743200" lvl="5" indent="-349250" algn="l">
              <a:lnSpc>
                <a:spcPct val="90000"/>
              </a:lnSpc>
              <a:spcBef>
                <a:spcPts val="2800"/>
              </a:spcBef>
              <a:spcAft>
                <a:spcPts val="0"/>
              </a:spcAft>
              <a:buClr>
                <a:srgbClr val="000000"/>
              </a:buClr>
              <a:buSzPts val="1900"/>
              <a:buChar char="•"/>
              <a:defRPr/>
            </a:lvl6pPr>
            <a:lvl7pPr marL="3200400" lvl="6" indent="-349250" algn="l">
              <a:lnSpc>
                <a:spcPct val="90000"/>
              </a:lnSpc>
              <a:spcBef>
                <a:spcPts val="2800"/>
              </a:spcBef>
              <a:spcAft>
                <a:spcPts val="0"/>
              </a:spcAft>
              <a:buClr>
                <a:srgbClr val="000000"/>
              </a:buClr>
              <a:buSzPts val="1900"/>
              <a:buChar char="•"/>
              <a:defRPr/>
            </a:lvl7pPr>
            <a:lvl8pPr marL="3657600" lvl="7" indent="-349250" algn="l">
              <a:lnSpc>
                <a:spcPct val="90000"/>
              </a:lnSpc>
              <a:spcBef>
                <a:spcPts val="2800"/>
              </a:spcBef>
              <a:spcAft>
                <a:spcPts val="0"/>
              </a:spcAft>
              <a:buClr>
                <a:srgbClr val="000000"/>
              </a:buClr>
              <a:buSzPts val="1900"/>
              <a:buChar char="•"/>
              <a:defRPr/>
            </a:lvl8pPr>
            <a:lvl9pPr marL="4114800" lvl="8" indent="-349250" algn="l">
              <a:lnSpc>
                <a:spcPct val="90000"/>
              </a:lnSpc>
              <a:spcBef>
                <a:spcPts val="2800"/>
              </a:spcBef>
              <a:spcAft>
                <a:spcPts val="0"/>
              </a:spcAft>
              <a:buClr>
                <a:srgbClr val="000000"/>
              </a:buClr>
              <a:buSzPts val="1900"/>
              <a:buChar char="•"/>
              <a:defRPr/>
            </a:lvl9pPr>
          </a:lstStyle>
          <a:p/>
        </p:txBody>
      </p:sp>
      <p:sp>
        <p:nvSpPr>
          <p:cNvPr id="87" name="Google Shape;87;g313acc09268_0_123"/>
          <p:cNvSpPr txBox="1">
            <a:spLocks noGrp="1"/>
          </p:cNvSpPr>
          <p:nvPr>
            <p:ph type="title"/>
          </p:nvPr>
        </p:nvSpPr>
        <p:spPr>
          <a:xfrm>
            <a:off x="654844" y="309562"/>
            <a:ext cx="10882500" cy="714300"/>
          </a:xfrm>
          <a:prstGeom prst="rect">
            <a:avLst/>
          </a:prstGeom>
          <a:noFill/>
          <a:ln>
            <a:noFill/>
          </a:ln>
        </p:spPr>
        <p:txBody>
          <a:bodyPr spcFirstLastPara="1" wrap="square" lIns="43650" tIns="43650" rIns="43650" bIns="43650" anchor="t" anchorCtr="0">
            <a:normAutofit/>
          </a:bodyPr>
          <a:lstStyle>
            <a:lvl1pPr lvl="0" algn="l">
              <a:lnSpc>
                <a:spcPct val="80000"/>
              </a:lnSpc>
              <a:spcBef>
                <a:spcPts val="0"/>
              </a:spcBef>
              <a:spcAft>
                <a:spcPts val="0"/>
              </a:spcAft>
              <a:buClr>
                <a:srgbClr val="000000"/>
              </a:buClr>
              <a:buSzPts val="1500"/>
              <a:buNone/>
              <a:defRPr/>
            </a:lvl1pPr>
            <a:lvl2pPr lvl="1" algn="l">
              <a:lnSpc>
                <a:spcPct val="80000"/>
              </a:lnSpc>
              <a:spcBef>
                <a:spcPts val="0"/>
              </a:spcBef>
              <a:spcAft>
                <a:spcPts val="0"/>
              </a:spcAft>
              <a:buClr>
                <a:srgbClr val="000000"/>
              </a:buClr>
              <a:buSzPts val="1500"/>
              <a:buNone/>
              <a:defRPr/>
            </a:lvl2pPr>
            <a:lvl3pPr lvl="2" algn="l">
              <a:lnSpc>
                <a:spcPct val="80000"/>
              </a:lnSpc>
              <a:spcBef>
                <a:spcPts val="0"/>
              </a:spcBef>
              <a:spcAft>
                <a:spcPts val="0"/>
              </a:spcAft>
              <a:buClr>
                <a:srgbClr val="000000"/>
              </a:buClr>
              <a:buSzPts val="1500"/>
              <a:buNone/>
              <a:defRPr/>
            </a:lvl3pPr>
            <a:lvl4pPr lvl="3" algn="l">
              <a:lnSpc>
                <a:spcPct val="80000"/>
              </a:lnSpc>
              <a:spcBef>
                <a:spcPts val="0"/>
              </a:spcBef>
              <a:spcAft>
                <a:spcPts val="0"/>
              </a:spcAft>
              <a:buClr>
                <a:srgbClr val="000000"/>
              </a:buClr>
              <a:buSzPts val="1500"/>
              <a:buNone/>
              <a:defRPr/>
            </a:lvl4pPr>
            <a:lvl5pPr lvl="4" algn="l">
              <a:lnSpc>
                <a:spcPct val="80000"/>
              </a:lnSpc>
              <a:spcBef>
                <a:spcPts val="0"/>
              </a:spcBef>
              <a:spcAft>
                <a:spcPts val="0"/>
              </a:spcAft>
              <a:buClr>
                <a:srgbClr val="000000"/>
              </a:buClr>
              <a:buSzPts val="1500"/>
              <a:buNone/>
              <a:defRPr/>
            </a:lvl5pPr>
            <a:lvl6pPr lvl="5" algn="l">
              <a:lnSpc>
                <a:spcPct val="80000"/>
              </a:lnSpc>
              <a:spcBef>
                <a:spcPts val="0"/>
              </a:spcBef>
              <a:spcAft>
                <a:spcPts val="0"/>
              </a:spcAft>
              <a:buClr>
                <a:srgbClr val="000000"/>
              </a:buClr>
              <a:buSzPts val="1500"/>
              <a:buNone/>
              <a:defRPr/>
            </a:lvl6pPr>
            <a:lvl7pPr lvl="6" algn="l">
              <a:lnSpc>
                <a:spcPct val="80000"/>
              </a:lnSpc>
              <a:spcBef>
                <a:spcPts val="0"/>
              </a:spcBef>
              <a:spcAft>
                <a:spcPts val="0"/>
              </a:spcAft>
              <a:buClr>
                <a:srgbClr val="000000"/>
              </a:buClr>
              <a:buSzPts val="1500"/>
              <a:buNone/>
              <a:defRPr/>
            </a:lvl7pPr>
            <a:lvl8pPr lvl="7" algn="l">
              <a:lnSpc>
                <a:spcPct val="80000"/>
              </a:lnSpc>
              <a:spcBef>
                <a:spcPts val="0"/>
              </a:spcBef>
              <a:spcAft>
                <a:spcPts val="0"/>
              </a:spcAft>
              <a:buClr>
                <a:srgbClr val="000000"/>
              </a:buClr>
              <a:buSzPts val="1500"/>
              <a:buNone/>
              <a:defRPr/>
            </a:lvl8pPr>
            <a:lvl9pPr lvl="8" algn="l">
              <a:lnSpc>
                <a:spcPct val="80000"/>
              </a:lnSpc>
              <a:spcBef>
                <a:spcPts val="0"/>
              </a:spcBef>
              <a:spcAft>
                <a:spcPts val="0"/>
              </a:spcAft>
              <a:buClr>
                <a:srgbClr val="000000"/>
              </a:buClr>
              <a:buSzPts val="1500"/>
              <a:buNone/>
              <a:defRPr/>
            </a:lvl9pPr>
          </a:lstStyle>
          <a:p/>
        </p:txBody>
      </p:sp>
      <p:sp>
        <p:nvSpPr>
          <p:cNvPr id="88" name="Google Shape;88;g313acc09268_0_123"/>
          <p:cNvSpPr txBox="1">
            <a:spLocks noGrp="1"/>
          </p:cNvSpPr>
          <p:nvPr>
            <p:ph type="sldNum" idx="12"/>
          </p:nvPr>
        </p:nvSpPr>
        <p:spPr>
          <a:xfrm>
            <a:off x="5953188" y="6482952"/>
            <a:ext cx="279300" cy="257400"/>
          </a:xfrm>
          <a:prstGeom prst="rect">
            <a:avLst/>
          </a:prstGeom>
          <a:noFill/>
          <a:ln>
            <a:noFill/>
          </a:ln>
        </p:spPr>
        <p:txBody>
          <a:bodyPr spcFirstLastPara="1" wrap="square" lIns="43650" tIns="43650" rIns="43650" bIns="43650" anchor="b" anchorCtr="0">
            <a:spAutoFit/>
          </a:bodyPr>
          <a:lstStyle>
            <a:lvl1pPr marL="0" lvl="0" indent="0" algn="ctr">
              <a:lnSpc>
                <a:spcPct val="100000"/>
              </a:lnSpc>
              <a:spcBef>
                <a:spcPts val="0"/>
              </a:spcBef>
              <a:spcAft>
                <a:spcPts val="0"/>
              </a:spcAft>
              <a:buClr>
                <a:srgbClr val="000000"/>
              </a:buClr>
              <a:buSzPts val="1100"/>
              <a:buFont typeface="Helvetica Neue"/>
              <a:buNone/>
              <a:defRPr sz="1100">
                <a:solidFill>
                  <a:srgbClr val="000000"/>
                </a:solidFill>
              </a:defRPr>
            </a:lvl1pPr>
            <a:lvl2pPr marL="0" lvl="1" indent="0" algn="ctr">
              <a:lnSpc>
                <a:spcPct val="100000"/>
              </a:lnSpc>
              <a:spcBef>
                <a:spcPts val="0"/>
              </a:spcBef>
              <a:spcAft>
                <a:spcPts val="0"/>
              </a:spcAft>
              <a:buClr>
                <a:srgbClr val="000000"/>
              </a:buClr>
              <a:buSzPts val="1100"/>
              <a:buFont typeface="Helvetica Neue"/>
              <a:buNone/>
              <a:defRPr sz="1100">
                <a:solidFill>
                  <a:srgbClr val="000000"/>
                </a:solidFill>
              </a:defRPr>
            </a:lvl2pPr>
            <a:lvl3pPr marL="0" lvl="2" indent="0" algn="ctr">
              <a:lnSpc>
                <a:spcPct val="100000"/>
              </a:lnSpc>
              <a:spcBef>
                <a:spcPts val="0"/>
              </a:spcBef>
              <a:spcAft>
                <a:spcPts val="0"/>
              </a:spcAft>
              <a:buClr>
                <a:srgbClr val="000000"/>
              </a:buClr>
              <a:buSzPts val="1100"/>
              <a:buFont typeface="Helvetica Neue"/>
              <a:buNone/>
              <a:defRPr sz="1100">
                <a:solidFill>
                  <a:srgbClr val="000000"/>
                </a:solidFill>
              </a:defRPr>
            </a:lvl3pPr>
            <a:lvl4pPr marL="0" lvl="3" indent="0" algn="ctr">
              <a:lnSpc>
                <a:spcPct val="100000"/>
              </a:lnSpc>
              <a:spcBef>
                <a:spcPts val="0"/>
              </a:spcBef>
              <a:spcAft>
                <a:spcPts val="0"/>
              </a:spcAft>
              <a:buClr>
                <a:srgbClr val="000000"/>
              </a:buClr>
              <a:buSzPts val="1100"/>
              <a:buFont typeface="Helvetica Neue"/>
              <a:buNone/>
              <a:defRPr sz="1100">
                <a:solidFill>
                  <a:srgbClr val="000000"/>
                </a:solidFill>
              </a:defRPr>
            </a:lvl4pPr>
            <a:lvl5pPr marL="0" lvl="4" indent="0" algn="ctr">
              <a:lnSpc>
                <a:spcPct val="100000"/>
              </a:lnSpc>
              <a:spcBef>
                <a:spcPts val="0"/>
              </a:spcBef>
              <a:spcAft>
                <a:spcPts val="0"/>
              </a:spcAft>
              <a:buClr>
                <a:srgbClr val="000000"/>
              </a:buClr>
              <a:buSzPts val="1100"/>
              <a:buFont typeface="Helvetica Neue"/>
              <a:buNone/>
              <a:defRPr sz="1100">
                <a:solidFill>
                  <a:srgbClr val="000000"/>
                </a:solidFill>
              </a:defRPr>
            </a:lvl5pPr>
            <a:lvl6pPr marL="0" lvl="5" indent="0" algn="ctr">
              <a:lnSpc>
                <a:spcPct val="100000"/>
              </a:lnSpc>
              <a:spcBef>
                <a:spcPts val="0"/>
              </a:spcBef>
              <a:spcAft>
                <a:spcPts val="0"/>
              </a:spcAft>
              <a:buClr>
                <a:srgbClr val="000000"/>
              </a:buClr>
              <a:buSzPts val="1100"/>
              <a:buFont typeface="Helvetica Neue"/>
              <a:buNone/>
              <a:defRPr sz="1100">
                <a:solidFill>
                  <a:srgbClr val="000000"/>
                </a:solidFill>
              </a:defRPr>
            </a:lvl6pPr>
            <a:lvl7pPr marL="0" lvl="6" indent="0" algn="ctr">
              <a:lnSpc>
                <a:spcPct val="100000"/>
              </a:lnSpc>
              <a:spcBef>
                <a:spcPts val="0"/>
              </a:spcBef>
              <a:spcAft>
                <a:spcPts val="0"/>
              </a:spcAft>
              <a:buClr>
                <a:srgbClr val="000000"/>
              </a:buClr>
              <a:buSzPts val="1100"/>
              <a:buFont typeface="Helvetica Neue"/>
              <a:buNone/>
              <a:defRPr sz="1100">
                <a:solidFill>
                  <a:srgbClr val="000000"/>
                </a:solidFill>
              </a:defRPr>
            </a:lvl7pPr>
            <a:lvl8pPr marL="0" lvl="7" indent="0" algn="ctr">
              <a:lnSpc>
                <a:spcPct val="100000"/>
              </a:lnSpc>
              <a:spcBef>
                <a:spcPts val="0"/>
              </a:spcBef>
              <a:spcAft>
                <a:spcPts val="0"/>
              </a:spcAft>
              <a:buClr>
                <a:srgbClr val="000000"/>
              </a:buClr>
              <a:buSzPts val="1100"/>
              <a:buFont typeface="Helvetica Neue"/>
              <a:buNone/>
              <a:defRPr sz="1100">
                <a:solidFill>
                  <a:srgbClr val="000000"/>
                </a:solidFill>
              </a:defRPr>
            </a:lvl8pPr>
            <a:lvl9pPr marL="0" lvl="8" indent="0" algn="ctr">
              <a:lnSpc>
                <a:spcPct val="100000"/>
              </a:lnSpc>
              <a:spcBef>
                <a:spcPts val="0"/>
              </a:spcBef>
              <a:spcAft>
                <a:spcPts val="0"/>
              </a:spcAft>
              <a:buClr>
                <a:srgbClr val="000000"/>
              </a:buClr>
              <a:buSzPts val="1100"/>
              <a:buFont typeface="Helvetica Neue"/>
              <a:buNone/>
              <a:defRPr sz="1100">
                <a:solidFill>
                  <a:srgbClr val="000000"/>
                </a:solidFill>
              </a:defRPr>
            </a:lvl9pPr>
          </a:lstStyle>
          <a:p>
            <a:pPr marL="0" lvl="0" indent="0" algn="ctr" rtl="0">
              <a:spcBef>
                <a:spcPts val="0"/>
              </a:spcBef>
              <a:spcAft>
                <a:spcPts val="0"/>
              </a:spcAft>
              <a:buNone/>
            </a:pPr>
            <a:fld id="{00000000-1234-1234-1234-123412341234}" type="slidenum">
              <a:rPr lang="de-DE"/>
            </a:fld>
            <a:endParaRPr sz="1200">
              <a:solidFill>
                <a:srgbClr val="888888"/>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Titel und Inhalt">
  <p:cSld name="OBJECT">
    <p:spTree>
      <p:nvGrpSpPr>
        <p:cNvPr id="1" name="Shape 21"/>
        <p:cNvGrpSpPr/>
        <p:nvPr/>
      </p:nvGrpSpPr>
      <p:grpSpPr>
        <a:xfrm>
          <a:off x="0" y="0"/>
          <a:ext cx="0" cy="0"/>
          <a:chOff x="0" y="0"/>
          <a:chExt cx="0" cy="0"/>
        </a:xfrm>
      </p:grpSpPr>
      <p:sp>
        <p:nvSpPr>
          <p:cNvPr id="22" name="Google Shape;22;p4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24" name="Google Shape;24;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Abschnitts-&#10;überschrift">
  <p:cSld name="SECTION_HEADER">
    <p:spTree>
      <p:nvGrpSpPr>
        <p:cNvPr id="1" name="Shape 27"/>
        <p:cNvGrpSpPr/>
        <p:nvPr/>
      </p:nvGrpSpPr>
      <p:grpSpPr>
        <a:xfrm>
          <a:off x="0" y="0"/>
          <a:ext cx="0" cy="0"/>
          <a:chOff x="0" y="0"/>
          <a:chExt cx="0" cy="0"/>
        </a:xfrm>
      </p:grpSpPr>
      <p:sp>
        <p:nvSpPr>
          <p:cNvPr id="28" name="Google Shape;28;p4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Zwei Inhalte">
  <p:cSld name="TWO_OBJECTS">
    <p:spTree>
      <p:nvGrpSpPr>
        <p:cNvPr id="1" name="Shape 33"/>
        <p:cNvGrpSpPr/>
        <p:nvPr/>
      </p:nvGrpSpPr>
      <p:grpSpPr>
        <a:xfrm>
          <a:off x="0" y="0"/>
          <a:ext cx="0" cy="0"/>
          <a:chOff x="0" y="0"/>
          <a:chExt cx="0" cy="0"/>
        </a:xfrm>
      </p:grpSpPr>
      <p:sp>
        <p:nvSpPr>
          <p:cNvPr id="34" name="Google Shape;34;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4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36" name="Google Shape;36;p4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37" name="Google Shape;37;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Vergleich">
  <p:cSld name="TWO_OBJECTS_WITH_TEXT">
    <p:spTree>
      <p:nvGrpSpPr>
        <p:cNvPr id="1" name="Shape 40"/>
        <p:cNvGrpSpPr/>
        <p:nvPr/>
      </p:nvGrpSpPr>
      <p:grpSpPr>
        <a:xfrm>
          <a:off x="0" y="0"/>
          <a:ext cx="0" cy="0"/>
          <a:chOff x="0" y="0"/>
          <a:chExt cx="0" cy="0"/>
        </a:xfrm>
      </p:grpSpPr>
      <p:sp>
        <p:nvSpPr>
          <p:cNvPr id="41" name="Google Shape;41;p4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4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p:txBody>
      </p:sp>
      <p:sp>
        <p:nvSpPr>
          <p:cNvPr id="43" name="Google Shape;43;p45"/>
          <p:cNvSpPr txBox="1">
            <a:spLocks noGrp="1"/>
          </p:cNvSpPr>
          <p:nvPr>
            <p:ph type="body" idx="2"/>
          </p:nvPr>
        </p:nvSpPr>
        <p:spPr>
          <a:xfrm>
            <a:off x="839788" y="2505074"/>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44" name="Google Shape;44;p4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p:txBody>
      </p:sp>
      <p:sp>
        <p:nvSpPr>
          <p:cNvPr id="45" name="Google Shape;45;p45"/>
          <p:cNvSpPr txBox="1">
            <a:spLocks noGrp="1"/>
          </p:cNvSpPr>
          <p:nvPr>
            <p:ph type="body" idx="4"/>
          </p:nvPr>
        </p:nvSpPr>
        <p:spPr>
          <a:xfrm>
            <a:off x="6172200" y="2505074"/>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p:txBody>
      </p:sp>
      <p:sp>
        <p:nvSpPr>
          <p:cNvPr id="46" name="Google Shape;46;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Nur Titel">
  <p:cSld name="TITLE_ONLY">
    <p:spTree>
      <p:nvGrpSpPr>
        <p:cNvPr id="1" name="Shape 49"/>
        <p:cNvGrpSpPr/>
        <p:nvPr/>
      </p:nvGrpSpPr>
      <p:grpSpPr>
        <a:xfrm>
          <a:off x="0" y="0"/>
          <a:ext cx="0" cy="0"/>
          <a:chOff x="0" y="0"/>
          <a:chExt cx="0" cy="0"/>
        </a:xfrm>
      </p:grpSpPr>
      <p:sp>
        <p:nvSpPr>
          <p:cNvPr id="50" name="Google Shape;50;p4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matchingName="Leer">
  <p:cSld name="BLANK">
    <p:spTree>
      <p:nvGrpSpPr>
        <p:cNvPr id="1" name="Shape 54"/>
        <p:cNvGrpSpPr/>
        <p:nvPr/>
      </p:nvGrpSpPr>
      <p:grpSpPr>
        <a:xfrm>
          <a:off x="0" y="0"/>
          <a:ext cx="0" cy="0"/>
          <a:chOff x="0" y="0"/>
          <a:chExt cx="0" cy="0"/>
        </a:xfrm>
      </p:grpSpPr>
      <p:sp>
        <p:nvSpPr>
          <p:cNvPr id="55" name="Google Shape;55;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matchingName="Inhalt mit Überschrift">
  <p:cSld name="OBJECT_WITH_CAPTION_TEXT">
    <p:spTree>
      <p:nvGrpSpPr>
        <p:cNvPr id="1" name="Shape 58"/>
        <p:cNvGrpSpPr/>
        <p:nvPr/>
      </p:nvGrpSpPr>
      <p:grpSpPr>
        <a:xfrm>
          <a:off x="0" y="0"/>
          <a:ext cx="0" cy="0"/>
          <a:chOff x="0" y="0"/>
          <a:chExt cx="0" cy="0"/>
        </a:xfrm>
      </p:grpSpPr>
      <p:sp>
        <p:nvSpPr>
          <p:cNvPr id="59" name="Google Shape;59;p4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4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p:txBody>
      </p:sp>
      <p:sp>
        <p:nvSpPr>
          <p:cNvPr id="61" name="Google Shape;61;p4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p:txBody>
      </p:sp>
      <p:sp>
        <p:nvSpPr>
          <p:cNvPr id="62" name="Google Shape;62;p4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4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matchingName="Bild mit Überschrift">
  <p:cSld name="PICTURE_WITH_CAPTION_TEXT">
    <p:spTree>
      <p:nvGrpSpPr>
        <p:cNvPr id="1" name="Shape 65"/>
        <p:cNvGrpSpPr/>
        <p:nvPr/>
      </p:nvGrpSpPr>
      <p:grpSpPr>
        <a:xfrm>
          <a:off x="0" y="0"/>
          <a:ext cx="0" cy="0"/>
          <a:chOff x="0" y="0"/>
          <a:chExt cx="0" cy="0"/>
        </a:xfrm>
      </p:grpSpPr>
      <p:sp>
        <p:nvSpPr>
          <p:cNvPr id="66" name="Google Shape;66;p4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49"/>
          <p:cNvSpPr>
            <a:spLocks noGrp="1"/>
          </p:cNvSpPr>
          <p:nvPr>
            <p:ph type="pic" idx="2"/>
          </p:nvPr>
        </p:nvSpPr>
        <p:spPr>
          <a:xfrm>
            <a:off x="5183188" y="987425"/>
            <a:ext cx="6172200" cy="4873625"/>
          </a:xfrm>
          <a:prstGeom prst="rect">
            <a:avLst/>
          </a:prstGeom>
          <a:noFill/>
          <a:ln>
            <a:noFill/>
          </a:ln>
        </p:spPr>
      </p:sp>
      <p:sp>
        <p:nvSpPr>
          <p:cNvPr id="68" name="Google Shape;68;p4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p:txBody>
      </p:sp>
      <p:sp>
        <p:nvSpPr>
          <p:cNvPr id="69" name="Google Shape;69;p4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Shape 9"/>
        <p:cNvGrpSpPr/>
        <p:nvPr/>
      </p:nvGrpSpPr>
      <p:grpSpPr>
        <a:xfrm>
          <a:off x="0" y="0"/>
          <a:ext cx="0" cy="0"/>
          <a:chOff x="0" y="0"/>
          <a:chExt cx="0" cy="0"/>
        </a:xfrm>
      </p:grpSpPr>
      <p:sp>
        <p:nvSpPr>
          <p:cNvPr id="10" name="Google Shape;10;p4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4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p:txBody>
      </p:sp>
      <p:sp>
        <p:nvSpPr>
          <p:cNvPr id="12" name="Google Shape;12;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13" name="Google Shape;13;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14" name="Google Shape;14;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de-DE"/>
            </a:fld>
            <a:endParaRPr lang="de-D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hyperlink" Target="https://padlet.com/"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9" Type="http://schemas.openxmlformats.org/officeDocument/2006/relationships/notesSlide" Target="../notesSlides/notesSlide12.xml"/><Relationship Id="rId8" Type="http://schemas.openxmlformats.org/officeDocument/2006/relationships/slideLayout" Target="../slideLayouts/slideLayout2.xml"/><Relationship Id="rId7" Type="http://schemas.openxmlformats.org/officeDocument/2006/relationships/hyperlink" Target="https://jdih.bappenas.go.id/peraturan/detailperaturan/1037/peraturan-presiden-nomor-18-tahun-2020" TargetMode="External"/><Relationship Id="rId6" Type="http://schemas.openxmlformats.org/officeDocument/2006/relationships/hyperlink" Target="https://drive.google.com/file/d/1rMUBmUekISjBTY87eeORpPcIinJK_zDR/view?usp=sharing" TargetMode="External"/><Relationship Id="rId5" Type="http://schemas.openxmlformats.org/officeDocument/2006/relationships/hyperlink" Target="https://drive.google.com/file/d/1EC18_o-cRoyaMDdxw3M1KiZjIw9U2tRK/view?usp=sharing" TargetMode="External"/><Relationship Id="rId4" Type="http://schemas.openxmlformats.org/officeDocument/2006/relationships/hyperlink" Target="https://drive.google.com/file/d/15irgnAVRpmmhtSYvZZPEdbBXe7AGLFJJ/view?usp=sharing" TargetMode="External"/><Relationship Id="rId3" Type="http://schemas.openxmlformats.org/officeDocument/2006/relationships/hyperlink" Target="https://drive.google.com/file/d/1bKpGdw2HybeNH1iiImu18NvouCwWTkRt/view?usp=sharing" TargetMode="External"/><Relationship Id="rId2" Type="http://schemas.openxmlformats.org/officeDocument/2006/relationships/hyperlink" Target="https://drive.google.com/file/d/153Jn5VjDDs2FCnp5vBTkriOTkFgHiIrr/view?usp=drive_link" TargetMode="External"/><Relationship Id="rId1" Type="http://schemas.openxmlformats.org/officeDocument/2006/relationships/hyperlink" Target="https://drive.google.com/file/d/1QukEIoi3GP74CpJwArNwvLebQzw1Jnqb/view?usp=sharin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hyperlink" Target="https://www.mentimeter.com/features/word-cloud"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
          <p:cNvSpPr txBox="1">
            <a:spLocks noGrp="1"/>
          </p:cNvSpPr>
          <p:nvPr>
            <p:ph type="ctrTitle"/>
          </p:nvPr>
        </p:nvSpPr>
        <p:spPr>
          <a:xfrm>
            <a:off x="1506583" y="2376397"/>
            <a:ext cx="9144000" cy="2387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rgbClr val="025952"/>
              </a:buClr>
              <a:buSzPct val="100000"/>
              <a:buFont typeface="Calibri"/>
              <a:buNone/>
            </a:pPr>
            <a:r>
              <a:rPr lang="de-DE" b="1">
                <a:solidFill>
                  <a:srgbClr val="025952"/>
                </a:solidFill>
                <a:latin typeface="Calibri"/>
                <a:ea typeface="Calibri"/>
                <a:cs typeface="Calibri"/>
                <a:sym typeface="Calibri"/>
              </a:rPr>
              <a:t>Promoting Relevant Education in Science for Sustainability (</a:t>
            </a:r>
            <a:r>
              <a:rPr lang="de-DE" b="1">
                <a:solidFill>
                  <a:srgbClr val="025952"/>
                </a:solidFill>
              </a:rPr>
              <a:t>3</a:t>
            </a:r>
            <a:r>
              <a:rPr lang="de-DE" b="1">
                <a:solidFill>
                  <a:srgbClr val="025952"/>
                </a:solidFill>
                <a:latin typeface="Calibri"/>
                <a:ea typeface="Calibri"/>
                <a:cs typeface="Calibri"/>
                <a:sym typeface="Calibri"/>
              </a:rPr>
              <a:t>)</a:t>
            </a:r>
            <a:endParaRPr b="1">
              <a:solidFill>
                <a:srgbClr val="025952"/>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4000" b="1" dirty="0">
                <a:solidFill>
                  <a:srgbClr val="025952"/>
                </a:solidFill>
              </a:rPr>
              <a:t>Regulation and Policies  Related</a:t>
            </a:r>
            <a:br>
              <a:rPr lang="id-ID" sz="4000" b="1" dirty="0">
                <a:solidFill>
                  <a:srgbClr val="025952"/>
                </a:solidFill>
              </a:rPr>
            </a:br>
            <a:r>
              <a:rPr lang="id-ID" sz="4000" b="1" dirty="0">
                <a:solidFill>
                  <a:srgbClr val="025952"/>
                </a:solidFill>
              </a:rPr>
              <a:t>To ESD Implementation In Indonesia</a:t>
            </a:r>
            <a:endParaRPr lang="en-US" sz="4000" b="1" dirty="0">
              <a:solidFill>
                <a:srgbClr val="025952"/>
              </a:solidFill>
            </a:endParaRPr>
          </a:p>
        </p:txBody>
      </p:sp>
      <p:sp>
        <p:nvSpPr>
          <p:cNvPr id="5" name="Subtitle 4"/>
          <p:cNvSpPr>
            <a:spLocks noGrp="1"/>
          </p:cNvSpPr>
          <p:nvPr>
            <p:ph type="subTitle" idx="1"/>
          </p:nvPr>
        </p:nvSpPr>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7"/>
            <a:ext cx="10515600" cy="1325563"/>
          </a:xfrm>
        </p:spPr>
        <p:txBody>
          <a:bodyPr>
            <a:normAutofit/>
          </a:bodyPr>
          <a:lstStyle/>
          <a:p>
            <a:r>
              <a:rPr lang="en-US" dirty="0"/>
              <a:t>Preamble to the Constitution of the Republic of Indonesia Year</a:t>
            </a:r>
            <a:r>
              <a:rPr lang="nn-NO" dirty="0"/>
              <a:t> 1945</a:t>
            </a:r>
            <a:endParaRPr lang="en-US" dirty="0"/>
          </a:p>
        </p:txBody>
      </p:sp>
      <p:sp>
        <p:nvSpPr>
          <p:cNvPr id="3" name="Content Placeholder 2"/>
          <p:cNvSpPr>
            <a:spLocks noGrp="1"/>
          </p:cNvSpPr>
          <p:nvPr>
            <p:ph idx="1"/>
          </p:nvPr>
        </p:nvSpPr>
        <p:spPr>
          <a:xfrm>
            <a:off x="838200" y="2090057"/>
            <a:ext cx="10515600" cy="4086906"/>
          </a:xfrm>
        </p:spPr>
        <p:txBody>
          <a:bodyPr/>
          <a:lstStyle/>
          <a:p>
            <a:pPr marL="0" indent="0">
              <a:buNone/>
            </a:pPr>
            <a:r>
              <a:rPr lang="en-US" dirty="0"/>
              <a:t>“…promote general welfare, make the nation's life intelligent, and participate in implementing world order based on freedom, eternal peace and social justice …”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920" y="1034900"/>
            <a:ext cx="11124631" cy="1325563"/>
          </a:xfrm>
        </p:spPr>
        <p:txBody>
          <a:bodyPr>
            <a:normAutofit/>
          </a:bodyPr>
          <a:lstStyle/>
          <a:p>
            <a:r>
              <a:rPr lang="en-US" dirty="0"/>
              <a:t>Vision of the Ministry of Education and Culture</a:t>
            </a:r>
            <a:endParaRPr lang="en-US" dirty="0"/>
          </a:p>
        </p:txBody>
      </p:sp>
      <p:sp>
        <p:nvSpPr>
          <p:cNvPr id="3" name="Content Placeholder 2"/>
          <p:cNvSpPr>
            <a:spLocks noGrp="1"/>
          </p:cNvSpPr>
          <p:nvPr>
            <p:ph idx="1"/>
          </p:nvPr>
        </p:nvSpPr>
        <p:spPr>
          <a:xfrm>
            <a:off x="838200" y="2360463"/>
            <a:ext cx="10515600" cy="4351338"/>
          </a:xfrm>
        </p:spPr>
        <p:txBody>
          <a:bodyPr>
            <a:normAutofit/>
          </a:bodyPr>
          <a:lstStyle/>
          <a:p>
            <a:pPr marL="0" indent="0" algn="just">
              <a:buNone/>
            </a:pPr>
            <a:r>
              <a:rPr lang="en-US" dirty="0"/>
              <a:t>The vision of the Ministry of Education and Culture is to support the President's Vision and Mission to create an Advanced Indonesia that is sovereign, independent, and has personality through the creation of Pancasila Students who reason critically, creatively, independently, have faith, are devoted to God Almighty, and have noble character, work together, work together, and global diversity</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188" y="545910"/>
            <a:ext cx="11353800" cy="1555845"/>
          </a:xfrm>
        </p:spPr>
        <p:txBody>
          <a:bodyPr>
            <a:normAutofit/>
          </a:bodyPr>
          <a:lstStyle/>
          <a:p>
            <a:r>
              <a:rPr lang="en-US" dirty="0"/>
              <a:t>President's Mission</a:t>
            </a:r>
            <a:r>
              <a:rPr lang="id-ID" dirty="0"/>
              <a:t> </a:t>
            </a:r>
            <a:r>
              <a:rPr lang="en-US" dirty="0"/>
              <a:t>=&gt;</a:t>
            </a:r>
            <a:r>
              <a:rPr lang="id-ID" dirty="0"/>
              <a:t> </a:t>
            </a:r>
            <a:r>
              <a:rPr lang="en-US" dirty="0"/>
              <a:t>Mission of the Directorate General of Higher Education</a:t>
            </a:r>
            <a:endParaRPr lang="en-US" dirty="0"/>
          </a:p>
        </p:txBody>
      </p:sp>
      <p:sp>
        <p:nvSpPr>
          <p:cNvPr id="3" name="Content Placeholder 2"/>
          <p:cNvSpPr>
            <a:spLocks noGrp="1"/>
          </p:cNvSpPr>
          <p:nvPr>
            <p:ph idx="1"/>
          </p:nvPr>
        </p:nvSpPr>
        <p:spPr>
          <a:xfrm>
            <a:off x="838199" y="1825625"/>
            <a:ext cx="10776045" cy="4351338"/>
          </a:xfrm>
        </p:spPr>
        <p:txBody>
          <a:bodyPr>
            <a:normAutofit lnSpcReduction="10000"/>
          </a:bodyPr>
          <a:lstStyle/>
          <a:p>
            <a:r>
              <a:rPr lang="en-US" dirty="0"/>
              <a:t>The President's mission is known as the second </a:t>
            </a:r>
            <a:r>
              <a:rPr lang="en-US" dirty="0" err="1"/>
              <a:t>Nawacita</a:t>
            </a:r>
            <a:r>
              <a:rPr lang="en-US" dirty="0"/>
              <a:t>, namely mission number (1) Improving the quality of Indonesian people; and number (8) Clean, effective and trustworthy government management.</a:t>
            </a:r>
            <a:endParaRPr lang="en-US" dirty="0"/>
          </a:p>
          <a:p>
            <a:r>
              <a:rPr lang="en-US" dirty="0"/>
              <a:t>The mission of the Directorate General of Higher Education in implementing the second </a:t>
            </a:r>
            <a:r>
              <a:rPr lang="en-US" dirty="0" err="1"/>
              <a:t>Nawacita</a:t>
            </a:r>
            <a:r>
              <a:rPr lang="en-US" dirty="0"/>
              <a:t> is as follows: </a:t>
            </a:r>
            <a:endParaRPr lang="id-ID" dirty="0"/>
          </a:p>
          <a:p>
            <a:pPr marL="114300" indent="0">
              <a:buNone/>
            </a:pPr>
            <a:r>
              <a:rPr lang="en-US" dirty="0"/>
              <a:t>1. Realizing education that is relevant and of high quality, equitable and sustainable, supported by infrastructure and technology.</a:t>
            </a:r>
            <a:endParaRPr lang="en-US" dirty="0"/>
          </a:p>
          <a:p>
            <a:pPr marL="114300" indent="0">
              <a:buNone/>
            </a:pPr>
            <a:r>
              <a:rPr lang="en-US" dirty="0"/>
              <a:t>2. Optimize the participation of all stakeholders to support the transformation and reform of education and culture management.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614149"/>
            <a:ext cx="10898875" cy="1211476"/>
          </a:xfrm>
        </p:spPr>
        <p:txBody>
          <a:bodyPr>
            <a:normAutofit fontScale="90000"/>
          </a:bodyPr>
          <a:lstStyle/>
          <a:p>
            <a:r>
              <a:rPr lang="en-US" dirty="0"/>
              <a:t>Policy Direction and Strategy for Higher Education</a:t>
            </a:r>
            <a:endParaRPr lang="en-US" dirty="0"/>
          </a:p>
        </p:txBody>
      </p:sp>
      <p:sp>
        <p:nvSpPr>
          <p:cNvPr id="3" name="Content Placeholder 2"/>
          <p:cNvSpPr>
            <a:spLocks noGrp="1"/>
          </p:cNvSpPr>
          <p:nvPr>
            <p:ph idx="1"/>
          </p:nvPr>
        </p:nvSpPr>
        <p:spPr>
          <a:xfrm>
            <a:off x="682389" y="1825625"/>
            <a:ext cx="2942568" cy="4351338"/>
          </a:xfrm>
        </p:spPr>
        <p:txBody>
          <a:bodyPr>
            <a:normAutofit fontScale="92500" lnSpcReduction="10000"/>
          </a:bodyPr>
          <a:lstStyle/>
          <a:p>
            <a:r>
              <a:rPr lang="en-US" dirty="0"/>
              <a:t>The policy direction and strategy of higher education supports the policy direction and strategy of the Ministry of Education and Culture through the</a:t>
            </a:r>
            <a:r>
              <a:rPr lang="id-ID" dirty="0"/>
              <a:t> </a:t>
            </a:r>
            <a:r>
              <a:rPr lang="en-US" dirty="0"/>
              <a:t>Independent Learning policy</a:t>
            </a:r>
            <a:endParaRPr lang="en-US" dirty="0"/>
          </a:p>
        </p:txBody>
      </p:sp>
      <p:pic>
        <p:nvPicPr>
          <p:cNvPr id="5" name="Picture 4"/>
          <p:cNvPicPr>
            <a:picLocks noChangeAspect="1"/>
          </p:cNvPicPr>
          <p:nvPr/>
        </p:nvPicPr>
        <p:blipFill>
          <a:blip r:embed="rId1"/>
          <a:stretch>
            <a:fillRect/>
          </a:stretch>
        </p:blipFill>
        <p:spPr>
          <a:xfrm>
            <a:off x="3624956" y="1937446"/>
            <a:ext cx="7599164" cy="406330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513" y="900753"/>
            <a:ext cx="10496824" cy="1348464"/>
          </a:xfrm>
        </p:spPr>
        <p:txBody>
          <a:bodyPr>
            <a:normAutofit fontScale="90000"/>
          </a:bodyPr>
          <a:lstStyle/>
          <a:p>
            <a:r>
              <a:rPr lang="en-US" dirty="0"/>
              <a:t>Joint Agreement between the State Ministry of the Environment (</a:t>
            </a:r>
            <a:r>
              <a:rPr lang="en-US" dirty="0" err="1"/>
              <a:t>MenLH</a:t>
            </a:r>
            <a:r>
              <a:rPr lang="en-US" dirty="0"/>
              <a:t>) and the Ministry of National Education, 2010</a:t>
            </a:r>
            <a:endParaRPr lang="en-US" dirty="0"/>
          </a:p>
        </p:txBody>
      </p:sp>
      <p:sp>
        <p:nvSpPr>
          <p:cNvPr id="3" name="Content Placeholder 2"/>
          <p:cNvSpPr>
            <a:spLocks noGrp="1"/>
          </p:cNvSpPr>
          <p:nvPr>
            <p:ph idx="1"/>
          </p:nvPr>
        </p:nvSpPr>
        <p:spPr>
          <a:xfrm>
            <a:off x="711680" y="2605433"/>
            <a:ext cx="10515600" cy="3997099"/>
          </a:xfrm>
        </p:spPr>
        <p:txBody>
          <a:bodyPr>
            <a:normAutofit/>
          </a:bodyPr>
          <a:lstStyle/>
          <a:p>
            <a:r>
              <a:rPr lang="en-US" dirty="0"/>
              <a:t>The Minister of Environment as the first party is responsible in the field of environmental protection and management and is obliged to preserve environmental functions and prevent environmental pollution and/or damage.</a:t>
            </a:r>
            <a:endParaRPr lang="en-US" dirty="0"/>
          </a:p>
          <a:p>
            <a:r>
              <a:rPr lang="en-US" dirty="0"/>
              <a:t>The Minister of National Education as the second party is responsible for managing the national education system and national education standards to ensure the quality of Indonesian education.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460" y="899963"/>
            <a:ext cx="7541029" cy="1325563"/>
          </a:xfrm>
        </p:spPr>
        <p:txBody>
          <a:bodyPr/>
          <a:lstStyle/>
          <a:p>
            <a:r>
              <a:rPr lang="en-US" dirty="0"/>
              <a:t>United Nations in Indonesia</a:t>
            </a:r>
            <a:br>
              <a:rPr lang="en-US" dirty="0"/>
            </a:br>
            <a:r>
              <a:rPr lang="en-US" dirty="0"/>
              <a:t>Country Result Report 2022  </a:t>
            </a:r>
            <a:endParaRPr lang="en-US" dirty="0"/>
          </a:p>
        </p:txBody>
      </p:sp>
      <p:sp>
        <p:nvSpPr>
          <p:cNvPr id="3" name="Content Placeholder 2"/>
          <p:cNvSpPr>
            <a:spLocks noGrp="1"/>
          </p:cNvSpPr>
          <p:nvPr>
            <p:ph idx="1"/>
          </p:nvPr>
        </p:nvSpPr>
        <p:spPr>
          <a:xfrm>
            <a:off x="838200" y="2297203"/>
            <a:ext cx="10515600" cy="4351338"/>
          </a:xfrm>
        </p:spPr>
        <p:txBody>
          <a:bodyPr/>
          <a:lstStyle/>
          <a:p>
            <a:r>
              <a:rPr lang="en-US" dirty="0"/>
              <a:t>In 2022, the UN provided policy support to many of the Government’s priority initiates including its G20 Presidency, developing a Blue Economy roadmap, advancing an Economic Transformation Agenda toward Indonesia becoming a high-income country by 2045, and financing the Sustainable Development Goals (SDGs).</a:t>
            </a:r>
            <a:endParaRPr lang="en-US" dirty="0"/>
          </a:p>
        </p:txBody>
      </p:sp>
      <p:sp>
        <p:nvSpPr>
          <p:cNvPr id="4" name="TextBox 3"/>
          <p:cNvSpPr txBox="1"/>
          <p:nvPr/>
        </p:nvSpPr>
        <p:spPr>
          <a:xfrm>
            <a:off x="8587047" y="470337"/>
            <a:ext cx="2011679" cy="1200329"/>
          </a:xfrm>
          <a:prstGeom prst="rect">
            <a:avLst/>
          </a:prstGeom>
          <a:noFill/>
        </p:spPr>
        <p:txBody>
          <a:bodyPr wrap="square" rtlCol="0">
            <a:spAutoFit/>
          </a:bodyPr>
          <a:lstStyle/>
          <a:p>
            <a:r>
              <a:rPr lang="en-US" sz="7200" dirty="0"/>
              <a:t>G20</a:t>
            </a:r>
            <a:endParaRPr lang="en-US" sz="7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382" y="665376"/>
            <a:ext cx="10515600" cy="1325563"/>
          </a:xfrm>
        </p:spPr>
        <p:txBody>
          <a:bodyPr>
            <a:normAutofit fontScale="90000"/>
          </a:bodyPr>
          <a:lstStyle/>
          <a:p>
            <a:r>
              <a:rPr lang="en-US" dirty="0"/>
              <a:t>Law of the Republic Indonesia Number 20 of 2003 concerning the National Education System</a:t>
            </a:r>
            <a:endParaRPr lang="en-US" dirty="0"/>
          </a:p>
        </p:txBody>
      </p:sp>
      <p:sp>
        <p:nvSpPr>
          <p:cNvPr id="3" name="Content Placeholder 2"/>
          <p:cNvSpPr>
            <a:spLocks noGrp="1"/>
          </p:cNvSpPr>
          <p:nvPr>
            <p:ph idx="1"/>
          </p:nvPr>
        </p:nvSpPr>
        <p:spPr/>
        <p:txBody>
          <a:bodyPr>
            <a:normAutofit/>
          </a:bodyPr>
          <a:lstStyle/>
          <a:p>
            <a:r>
              <a:rPr lang="en-US" dirty="0"/>
              <a:t>This law establishes the principles of democratic, fair and non-discriminatory education, and upholds human rights, religious values, cultural values ​​and national pluralism.</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326" y="946657"/>
            <a:ext cx="10694158" cy="1325563"/>
          </a:xfrm>
        </p:spPr>
        <p:txBody>
          <a:bodyPr>
            <a:normAutofit/>
          </a:bodyPr>
          <a:lstStyle/>
          <a:p>
            <a:r>
              <a:rPr lang="en-US" dirty="0"/>
              <a:t>Education for Development, Development and/or Sustainable Development (PuP3B)</a:t>
            </a:r>
            <a:endParaRPr lang="en-US" dirty="0"/>
          </a:p>
        </p:txBody>
      </p:sp>
      <p:sp>
        <p:nvSpPr>
          <p:cNvPr id="3" name="Content Placeholder 2"/>
          <p:cNvSpPr>
            <a:spLocks noGrp="1"/>
          </p:cNvSpPr>
          <p:nvPr>
            <p:ph idx="1"/>
          </p:nvPr>
        </p:nvSpPr>
        <p:spPr>
          <a:xfrm>
            <a:off x="797943" y="2506662"/>
            <a:ext cx="10515600" cy="4351338"/>
          </a:xfrm>
        </p:spPr>
        <p:txBody>
          <a:bodyPr/>
          <a:lstStyle/>
          <a:p>
            <a:r>
              <a:rPr lang="en-US" dirty="0"/>
              <a:t>The PuP3B paradigm invites humans to think about the sustainability of planet Earth and the entire universe.</a:t>
            </a:r>
            <a:endParaRPr lang="en-US" dirty="0"/>
          </a:p>
          <a:p>
            <a:r>
              <a:rPr lang="en-US" dirty="0"/>
              <a:t>Education must provide an understanding of the values ​​of social and natural responsibility to give students an idea that they are part of a natural system that must be in synergy with other humans and part of a natural system that must be in synergy with the rest of nature.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45910"/>
            <a:ext cx="11130888" cy="1583141"/>
          </a:xfrm>
        </p:spPr>
        <p:txBody>
          <a:bodyPr/>
          <a:lstStyle/>
          <a:p>
            <a:r>
              <a:rPr lang="en-US" dirty="0"/>
              <a:t>National Medium Term Development Plan (RPJMN) 2020-2024</a:t>
            </a:r>
            <a:endParaRPr lang="en-US" dirty="0"/>
          </a:p>
        </p:txBody>
      </p:sp>
      <p:sp>
        <p:nvSpPr>
          <p:cNvPr id="3" name="Content Placeholder 2"/>
          <p:cNvSpPr>
            <a:spLocks noGrp="1"/>
          </p:cNvSpPr>
          <p:nvPr>
            <p:ph idx="1"/>
          </p:nvPr>
        </p:nvSpPr>
        <p:spPr>
          <a:xfrm>
            <a:off x="838200" y="2006221"/>
            <a:ext cx="2974521" cy="4531057"/>
          </a:xfrm>
        </p:spPr>
        <p:txBody>
          <a:bodyPr>
            <a:normAutofit fontScale="92500" lnSpcReduction="10000"/>
          </a:bodyPr>
          <a:lstStyle/>
          <a:p>
            <a:r>
              <a:rPr lang="en-US" dirty="0"/>
              <a:t>There are 4 (four) pillars of the IV RPJMN 2020-2024 which are the mandate of the 2005-2025 RPJPN to achieve the main objectives of the national development plan for the last period.</a:t>
            </a:r>
            <a:endParaRPr lang="en-US" dirty="0"/>
          </a:p>
        </p:txBody>
      </p:sp>
      <p:pic>
        <p:nvPicPr>
          <p:cNvPr id="5" name="Picture 4"/>
          <p:cNvPicPr>
            <a:picLocks noChangeAspect="1"/>
          </p:cNvPicPr>
          <p:nvPr/>
        </p:nvPicPr>
        <p:blipFill>
          <a:blip r:embed="rId1"/>
          <a:stretch>
            <a:fillRect/>
          </a:stretch>
        </p:blipFill>
        <p:spPr>
          <a:xfrm>
            <a:off x="4032346" y="2129051"/>
            <a:ext cx="7284621" cy="326583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25952"/>
              </a:buClr>
              <a:buSzPts val="6000"/>
              <a:buFont typeface="Calibri"/>
              <a:buNone/>
            </a:pPr>
            <a:r>
              <a:rPr lang="de-DE" b="1">
                <a:solidFill>
                  <a:srgbClr val="025952"/>
                </a:solidFill>
                <a:latin typeface="Calibri"/>
                <a:ea typeface="Calibri"/>
                <a:cs typeface="Calibri"/>
                <a:sym typeface="Calibri"/>
              </a:rPr>
              <a:t>National Regulations and Policies for ESD</a:t>
            </a:r>
            <a:endParaRPr b="1">
              <a:solidFill>
                <a:srgbClr val="025952"/>
              </a:solidFill>
              <a:latin typeface="Calibri"/>
              <a:ea typeface="Calibri"/>
              <a:cs typeface="Calibri"/>
              <a:sym typeface="Calibri"/>
            </a:endParaRPr>
          </a:p>
        </p:txBody>
      </p:sp>
      <p:sp>
        <p:nvSpPr>
          <p:cNvPr id="101" name="Google Shape;101;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025952"/>
              </a:buClr>
              <a:buSzPts val="2400"/>
              <a:buNone/>
            </a:pPr>
            <a:r>
              <a:rPr lang="de-DE">
                <a:solidFill>
                  <a:srgbClr val="025952"/>
                </a:solidFill>
              </a:rPr>
              <a:t>Indonesia</a:t>
            </a:r>
            <a:endParaRPr>
              <a:solidFill>
                <a:srgbClr val="02595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National Medium Term Development Plan (RPJMN) 2020-2024</a:t>
            </a:r>
            <a:endParaRPr lang="en-US" dirty="0"/>
          </a:p>
        </p:txBody>
      </p:sp>
      <p:sp>
        <p:nvSpPr>
          <p:cNvPr id="3" name="Content Placeholder 2"/>
          <p:cNvSpPr>
            <a:spLocks noGrp="1"/>
          </p:cNvSpPr>
          <p:nvPr>
            <p:ph idx="1"/>
          </p:nvPr>
        </p:nvSpPr>
        <p:spPr>
          <a:xfrm>
            <a:off x="838200" y="1825625"/>
            <a:ext cx="3823607" cy="4351338"/>
          </a:xfrm>
        </p:spPr>
        <p:txBody>
          <a:bodyPr>
            <a:normAutofit fontScale="92500" lnSpcReduction="10000"/>
          </a:bodyPr>
          <a:lstStyle/>
          <a:p>
            <a:r>
              <a:rPr lang="en-US" dirty="0"/>
              <a:t>The objectives of RPJMN IV 2020 – 2024 are in line with the Sustainable Development Goals (SDGs). The targets of the 17 goals in the Sustainable Development Goals (SDGs) and their indicators have been accommodated in 7 development agendas.</a:t>
            </a:r>
            <a:endParaRPr lang="en-US" dirty="0"/>
          </a:p>
        </p:txBody>
      </p:sp>
      <p:pic>
        <p:nvPicPr>
          <p:cNvPr id="5" name="Picture 4"/>
          <p:cNvPicPr>
            <a:picLocks noChangeAspect="1"/>
          </p:cNvPicPr>
          <p:nvPr/>
        </p:nvPicPr>
        <p:blipFill>
          <a:blip r:embed="rId1"/>
          <a:stretch>
            <a:fillRect/>
          </a:stretch>
        </p:blipFill>
        <p:spPr>
          <a:xfrm>
            <a:off x="4860997" y="1867264"/>
            <a:ext cx="6492803" cy="428281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37"/>
          <p:cNvSpPr txBox="1">
            <a:spLocks noGrp="1"/>
          </p:cNvSpPr>
          <p:nvPr>
            <p:ph type="title"/>
          </p:nvPr>
        </p:nvSpPr>
        <p:spPr>
          <a:xfrm>
            <a:off x="890452" y="2847067"/>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FF0000"/>
              </a:buClr>
              <a:buSzPct val="100000"/>
              <a:buFont typeface="Calibri"/>
              <a:buNone/>
            </a:pPr>
            <a:r>
              <a:rPr lang="de-DE" b="1" dirty="0">
                <a:solidFill>
                  <a:srgbClr val="FF0000"/>
                </a:solidFill>
                <a:latin typeface="Calibri"/>
                <a:ea typeface="Calibri"/>
                <a:cs typeface="Calibri"/>
                <a:sym typeface="Calibri"/>
              </a:rPr>
              <a:t>Search the Internet about national policy legacies for sustainable development and the implementation of the SDGs. </a:t>
            </a:r>
            <a:br>
              <a:rPr lang="de-DE" b="1" dirty="0">
                <a:solidFill>
                  <a:srgbClr val="025952"/>
                </a:solidFill>
                <a:latin typeface="Calibri"/>
                <a:ea typeface="Calibri"/>
                <a:cs typeface="Calibri"/>
                <a:sym typeface="Calibri"/>
              </a:rPr>
            </a:br>
            <a:br>
              <a:rPr lang="de-DE" b="1" dirty="0">
                <a:solidFill>
                  <a:srgbClr val="025952"/>
                </a:solidFill>
                <a:latin typeface="Calibri"/>
                <a:ea typeface="Calibri"/>
                <a:cs typeface="Calibri"/>
                <a:sym typeface="Calibri"/>
              </a:rPr>
            </a:br>
            <a:r>
              <a:rPr lang="de-DE" sz="2200" b="1" dirty="0">
                <a:latin typeface="Calibri"/>
                <a:ea typeface="Calibri"/>
                <a:cs typeface="Calibri"/>
                <a:sym typeface="Calibri"/>
              </a:rPr>
              <a:t>It is suggested to collect and discuss students‘ findings via a Padlet via predefined topics (</a:t>
            </a:r>
            <a:r>
              <a:rPr lang="de-DE" sz="2200" b="1" u="sng" dirty="0">
                <a:solidFill>
                  <a:schemeClr val="hlink"/>
                </a:solidFill>
                <a:latin typeface="Calibri"/>
                <a:ea typeface="Calibri"/>
                <a:cs typeface="Calibri"/>
                <a:sym typeface="Calibri"/>
                <a:hlinkClick r:id="rId1"/>
              </a:rPr>
              <a:t>https://padlet.com/</a:t>
            </a:r>
            <a:r>
              <a:rPr lang="de-DE" sz="2200" b="1" dirty="0">
                <a:latin typeface="Calibri"/>
                <a:ea typeface="Calibri"/>
                <a:cs typeface="Calibri"/>
                <a:sym typeface="Calibri"/>
              </a:rPr>
              <a:t>) or a similar tool.</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Google Shape;428;p38"/>
          <p:cNvSpPr txBox="1">
            <a:spLocks noGrp="1"/>
          </p:cNvSpPr>
          <p:nvPr>
            <p:ph type="title"/>
          </p:nvPr>
        </p:nvSpPr>
        <p:spPr>
          <a:xfrm>
            <a:off x="890452" y="2847067"/>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25952"/>
              </a:buClr>
              <a:buSzPts val="4400"/>
              <a:buFont typeface="Calibri"/>
              <a:buNone/>
            </a:pPr>
            <a:r>
              <a:rPr lang="de-DE" b="1">
                <a:solidFill>
                  <a:srgbClr val="025952"/>
                </a:solidFill>
                <a:latin typeface="Calibri"/>
                <a:ea typeface="Calibri"/>
                <a:cs typeface="Calibri"/>
                <a:sym typeface="Calibri"/>
              </a:rPr>
              <a:t>Questions and discussion</a:t>
            </a:r>
            <a:endParaRPr b="1">
              <a:solidFill>
                <a:srgbClr val="025952"/>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Google Shape;434;p39"/>
          <p:cNvSpPr txBox="1"/>
          <p:nvPr/>
        </p:nvSpPr>
        <p:spPr>
          <a:xfrm>
            <a:off x="665502" y="1395692"/>
            <a:ext cx="11221698" cy="6740266"/>
          </a:xfrm>
          <a:prstGeom prst="rect">
            <a:avLst/>
          </a:prstGeom>
          <a:noFill/>
          <a:ln>
            <a:noFill/>
          </a:ln>
        </p:spPr>
        <p:txBody>
          <a:bodyPr spcFirstLastPara="1" wrap="square" lIns="91425" tIns="45700" rIns="91425" bIns="45700" anchor="t" anchorCtr="0">
            <a:spAutoFit/>
          </a:bodyPr>
          <a:lstStyle/>
          <a:p>
            <a:pPr marL="342900" lvl="0" indent="-342900">
              <a:buClr>
                <a:schemeClr val="dk1"/>
              </a:buClr>
              <a:buSzPts val="2400"/>
              <a:buFont typeface="Arial"/>
              <a:buChar char="•"/>
            </a:pPr>
            <a:r>
              <a:rPr lang="id-ID" sz="2400" dirty="0">
                <a:solidFill>
                  <a:schemeClr val="dk1"/>
                </a:solidFill>
                <a:latin typeface="Calibri"/>
                <a:ea typeface="Calibri"/>
                <a:cs typeface="Calibri"/>
                <a:sym typeface="Calibri"/>
                <a:hlinkClick r:id="rId1"/>
              </a:rPr>
              <a:t>https://drive.google.com/file/d/1QukEIoi3GP74CpJwArNwvLebQzw1Jnqb/view?usp=sharing</a:t>
            </a:r>
            <a:endParaRPr lang="id-ID" sz="2400" b="0" i="0" u="none" strike="noStrike" cap="none" dirty="0">
              <a:solidFill>
                <a:schemeClr val="dk1"/>
              </a:solidFill>
              <a:latin typeface="Calibri"/>
              <a:ea typeface="Calibri"/>
              <a:cs typeface="Calibri"/>
              <a:sym typeface="Calibri"/>
            </a:endParaRPr>
          </a:p>
          <a:p>
            <a:pPr marL="342900" lvl="0" indent="-342900">
              <a:buClr>
                <a:schemeClr val="dk1"/>
              </a:buClr>
              <a:buSzPts val="2400"/>
              <a:buFont typeface="Arial"/>
              <a:buChar char="•"/>
            </a:pPr>
            <a:r>
              <a:rPr lang="de-DE" sz="2400" dirty="0">
                <a:solidFill>
                  <a:schemeClr val="dk1"/>
                </a:solidFill>
                <a:latin typeface="Calibri"/>
                <a:ea typeface="Calibri"/>
                <a:cs typeface="Calibri"/>
                <a:sym typeface="Calibri"/>
                <a:hlinkClick r:id="rId2"/>
              </a:rPr>
              <a:t>https://drive.google.com/file/d/153Jn5VjDDs2FCnp5vBTkriOTkFgHiIrr/view?usp=drive_link</a:t>
            </a: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r>
              <a:rPr lang="id-ID" sz="2400" dirty="0">
                <a:solidFill>
                  <a:schemeClr val="dk1"/>
                </a:solidFill>
                <a:latin typeface="Calibri"/>
                <a:ea typeface="Calibri"/>
                <a:cs typeface="Calibri"/>
                <a:sym typeface="Calibri"/>
                <a:hlinkClick r:id="rId3"/>
              </a:rPr>
              <a:t>https://drive.google.com/file/d/1bKpGdw2HybeNH1iiImu18NvouCwWTkRt/view?usp=sharing</a:t>
            </a: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r>
              <a:rPr lang="id-ID" sz="2400" dirty="0">
                <a:solidFill>
                  <a:schemeClr val="dk1"/>
                </a:solidFill>
                <a:latin typeface="Calibri"/>
                <a:ea typeface="Calibri"/>
                <a:cs typeface="Calibri"/>
                <a:sym typeface="Calibri"/>
                <a:hlinkClick r:id="rId4"/>
              </a:rPr>
              <a:t>https://drive.google.com/file/d/15irgnAVRpmmhtSYvZZPEdbBXe7AGLFJJ/view?usp=sharing</a:t>
            </a: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r>
              <a:rPr lang="id-ID" sz="2400" dirty="0">
                <a:solidFill>
                  <a:schemeClr val="dk1"/>
                </a:solidFill>
                <a:latin typeface="Calibri"/>
                <a:ea typeface="Calibri"/>
                <a:cs typeface="Calibri"/>
                <a:sym typeface="Calibri"/>
                <a:hlinkClick r:id="rId5"/>
              </a:rPr>
              <a:t>https://drive.google.com/file/d/1EC18_o-cRoyaMDdxw3M1KiZjIw9U2tRK/view?usp=sharing</a:t>
            </a: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r>
              <a:rPr lang="id-ID" sz="2400" dirty="0">
                <a:solidFill>
                  <a:schemeClr val="dk1"/>
                </a:solidFill>
                <a:latin typeface="Calibri"/>
                <a:ea typeface="Calibri"/>
                <a:cs typeface="Calibri"/>
                <a:sym typeface="Calibri"/>
                <a:hlinkClick r:id="rId6"/>
              </a:rPr>
              <a:t>https://drive.google.com/file/d/1rMUBmUekISjBTY87eeORpPcIinJK_zDR/view?usp=sharing</a:t>
            </a: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r>
              <a:rPr lang="id-ID" sz="2400" dirty="0">
                <a:solidFill>
                  <a:schemeClr val="dk1"/>
                </a:solidFill>
                <a:latin typeface="Calibri"/>
                <a:ea typeface="Calibri"/>
                <a:cs typeface="Calibri"/>
                <a:sym typeface="Calibri"/>
                <a:hlinkClick r:id="rId7"/>
              </a:rPr>
              <a:t>https://jdih.bappenas.go.id/peraturan/detailperaturan/1037/peraturan-presiden-nomor-18-tahun-2020</a:t>
            </a: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endParaRPr lang="id-ID" sz="2400" dirty="0">
              <a:solidFill>
                <a:schemeClr val="dk1"/>
              </a:solidFill>
              <a:latin typeface="Calibri"/>
              <a:ea typeface="Calibri"/>
              <a:cs typeface="Calibri"/>
              <a:sym typeface="Calibri"/>
            </a:endParaRPr>
          </a:p>
          <a:p>
            <a:pPr marL="342900" lvl="0" indent="-342900">
              <a:buClr>
                <a:schemeClr val="dk1"/>
              </a:buClr>
              <a:buSzPts val="2400"/>
              <a:buFont typeface="Arial"/>
              <a:buChar char="•"/>
            </a:pPr>
            <a:endParaRPr sz="2400" b="0" i="0" u="none" strike="noStrike" cap="none" dirty="0">
              <a:solidFill>
                <a:schemeClr val="dk1"/>
              </a:solidFill>
              <a:latin typeface="Calibri"/>
              <a:ea typeface="Calibri"/>
              <a:cs typeface="Calibri"/>
              <a:sym typeface="Calibri"/>
            </a:endParaRPr>
          </a:p>
          <a:p>
            <a:pPr marL="342900" marR="0" lvl="0" indent="-190500" algn="l" rtl="0">
              <a:spcBef>
                <a:spcPts val="0"/>
              </a:spcBef>
              <a:spcAft>
                <a:spcPts val="0"/>
              </a:spcAft>
              <a:buClr>
                <a:schemeClr val="dk1"/>
              </a:buClr>
              <a:buSzPts val="2400"/>
              <a:buFont typeface="Calibri"/>
              <a:buNone/>
            </a:pPr>
            <a:endParaRPr sz="2400" b="0" i="0" u="none" strike="noStrike" cap="none" dirty="0">
              <a:solidFill>
                <a:schemeClr val="dk1"/>
              </a:solidFill>
              <a:latin typeface="Calibri"/>
              <a:ea typeface="Calibri"/>
              <a:cs typeface="Calibri"/>
              <a:sym typeface="Calibri"/>
            </a:endParaRPr>
          </a:p>
        </p:txBody>
      </p:sp>
      <p:sp>
        <p:nvSpPr>
          <p:cNvPr id="435" name="Google Shape;435;p39"/>
          <p:cNvSpPr txBox="1">
            <a:spLocks noGrp="1"/>
          </p:cNvSpPr>
          <p:nvPr>
            <p:ph type="title"/>
          </p:nvPr>
        </p:nvSpPr>
        <p:spPr>
          <a:xfrm>
            <a:off x="2746875" y="556740"/>
            <a:ext cx="8229600" cy="100012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200"/>
              <a:buFont typeface="Calibri"/>
              <a:buNone/>
            </a:pPr>
            <a:r>
              <a:rPr lang="de-DE" sz="3200" b="1">
                <a:latin typeface="Calibri"/>
                <a:ea typeface="Calibri"/>
                <a:cs typeface="Calibri"/>
                <a:sym typeface="Calibri"/>
              </a:rPr>
              <a:t>Online resources to read</a:t>
            </a:r>
            <a:endParaRPr sz="3200" b="1">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g313acc09268_0_13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endParaRPr b="1">
              <a:latin typeface="Calibri"/>
              <a:ea typeface="Calibri"/>
              <a:cs typeface="Calibri"/>
              <a:sym typeface="Calibri"/>
            </a:endParaRPr>
          </a:p>
        </p:txBody>
      </p:sp>
      <p:sp>
        <p:nvSpPr>
          <p:cNvPr id="108" name="Google Shape;108;g313acc09268_0_135"/>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de-DE" sz="2400" dirty="0"/>
              <a:t>Hierarchy of Law in Indonesia Concerning SDGs </a:t>
            </a:r>
            <a:endParaRPr sz="2400" dirty="0"/>
          </a:p>
          <a:p>
            <a:pPr marL="228600" lvl="0" indent="-228600" algn="l" rtl="0">
              <a:lnSpc>
                <a:spcPct val="90000"/>
              </a:lnSpc>
              <a:spcBef>
                <a:spcPts val="1000"/>
              </a:spcBef>
              <a:spcAft>
                <a:spcPts val="0"/>
              </a:spcAft>
              <a:buClr>
                <a:schemeClr val="dk1"/>
              </a:buClr>
              <a:buSzPts val="2400"/>
              <a:buChar char="•"/>
            </a:pPr>
            <a:r>
              <a:rPr lang="de-DE" sz="2400" dirty="0"/>
              <a:t>The regulation regarding SDGs/ESD in Indonesia</a:t>
            </a:r>
            <a:endParaRPr sz="2400" dirty="0"/>
          </a:p>
          <a:p>
            <a:pPr marL="685800" lvl="1" indent="-228600" algn="l" rtl="0">
              <a:lnSpc>
                <a:spcPct val="90000"/>
              </a:lnSpc>
              <a:spcBef>
                <a:spcPts val="500"/>
              </a:spcBef>
              <a:spcAft>
                <a:spcPts val="0"/>
              </a:spcAft>
              <a:buClr>
                <a:schemeClr val="dk1"/>
              </a:buClr>
              <a:buSzPts val="2000"/>
              <a:buChar char="•"/>
            </a:pPr>
            <a:r>
              <a:rPr lang="de-DE" sz="2000" dirty="0"/>
              <a:t>The hierarcy of regulation regarding SDGs in Indonesia </a:t>
            </a:r>
            <a:endParaRPr sz="2000" dirty="0"/>
          </a:p>
          <a:p>
            <a:pPr marL="685800" lvl="1" indent="-228600" algn="l" rtl="0">
              <a:lnSpc>
                <a:spcPct val="90000"/>
              </a:lnSpc>
              <a:spcBef>
                <a:spcPts val="500"/>
              </a:spcBef>
              <a:spcAft>
                <a:spcPts val="0"/>
              </a:spcAft>
              <a:buClr>
                <a:schemeClr val="dk1"/>
              </a:buClr>
              <a:buSzPts val="2000"/>
              <a:buChar char="•"/>
            </a:pPr>
            <a:r>
              <a:rPr lang="en-US" sz="2000" dirty="0"/>
              <a:t>How to accelerate SGDs through education sector</a:t>
            </a:r>
            <a:endParaRPr lang="en-US" sz="2000" dirty="0"/>
          </a:p>
          <a:p>
            <a:pPr marL="685800" lvl="1" indent="-228600" algn="l" rtl="0">
              <a:lnSpc>
                <a:spcPct val="90000"/>
              </a:lnSpc>
              <a:spcBef>
                <a:spcPts val="500"/>
              </a:spcBef>
              <a:spcAft>
                <a:spcPts val="0"/>
              </a:spcAft>
              <a:buClr>
                <a:schemeClr val="dk1"/>
              </a:buClr>
              <a:buSzPts val="2000"/>
              <a:buChar char="•"/>
            </a:pPr>
            <a:r>
              <a:rPr lang="en-US" sz="2000" dirty="0"/>
              <a:t>Policy and regulations related to ESD implementation in Indonesia</a:t>
            </a:r>
            <a:endParaRPr dirty="0"/>
          </a:p>
          <a:p>
            <a:pPr marL="0" lvl="1" indent="0" algn="l" rtl="0">
              <a:lnSpc>
                <a:spcPct val="90000"/>
              </a:lnSpc>
              <a:spcBef>
                <a:spcPts val="500"/>
              </a:spcBef>
              <a:spcAft>
                <a:spcPts val="0"/>
              </a:spcAft>
              <a:buClr>
                <a:schemeClr val="dk1"/>
              </a:buClr>
              <a:buSzPts val="2400"/>
              <a:buChar char="•"/>
            </a:pPr>
            <a:r>
              <a:rPr lang="de-DE" dirty="0"/>
              <a:t>Questions and discussion</a:t>
            </a:r>
            <a:endParaRPr dirty="0"/>
          </a:p>
          <a:p>
            <a:pPr marL="685800" lvl="1" indent="-76200" algn="l" rtl="0">
              <a:lnSpc>
                <a:spcPct val="90000"/>
              </a:lnSpc>
              <a:spcBef>
                <a:spcPts val="500"/>
              </a:spcBef>
              <a:spcAft>
                <a:spcPts val="0"/>
              </a:spcAft>
              <a:buClr>
                <a:schemeClr val="dk1"/>
              </a:buClr>
              <a:buSzPts val="2400"/>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5"/>
          <p:cNvSpPr txBox="1">
            <a:spLocks noGrp="1"/>
          </p:cNvSpPr>
          <p:nvPr>
            <p:ph type="title"/>
          </p:nvPr>
        </p:nvSpPr>
        <p:spPr>
          <a:xfrm>
            <a:off x="890452" y="2847067"/>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FF0000"/>
              </a:buClr>
              <a:buSzPct val="100000"/>
              <a:buFont typeface="Calibri"/>
              <a:buNone/>
            </a:pPr>
            <a:r>
              <a:rPr lang="de-DE" b="1" dirty="0">
                <a:solidFill>
                  <a:srgbClr val="FF0000"/>
                </a:solidFill>
              </a:rPr>
              <a:t>Present Indonesian regulation regarding SDGs and ESD that you have searched and discussed with your group</a:t>
            </a:r>
            <a:br>
              <a:rPr lang="de-DE" b="1" dirty="0">
                <a:solidFill>
                  <a:srgbClr val="025952"/>
                </a:solidFill>
                <a:latin typeface="Calibri"/>
                <a:ea typeface="Calibri"/>
                <a:cs typeface="Calibri"/>
                <a:sym typeface="Calibri"/>
              </a:rPr>
            </a:br>
            <a:br>
              <a:rPr lang="de-DE" b="1" dirty="0">
                <a:solidFill>
                  <a:srgbClr val="025952"/>
                </a:solidFill>
                <a:latin typeface="Calibri"/>
                <a:ea typeface="Calibri"/>
                <a:cs typeface="Calibri"/>
                <a:sym typeface="Calibri"/>
              </a:rPr>
            </a:br>
            <a:r>
              <a:rPr lang="de-DE" sz="2200" b="1" dirty="0">
                <a:latin typeface="Calibri"/>
                <a:ea typeface="Calibri"/>
                <a:cs typeface="Calibri"/>
                <a:sym typeface="Calibri"/>
              </a:rPr>
              <a:t>It is suggested to collect and discuss students‘ associations via a Mentimeter Word Cloud (</a:t>
            </a:r>
            <a:r>
              <a:rPr lang="de-DE" sz="2200" b="1" u="sng" dirty="0">
                <a:solidFill>
                  <a:schemeClr val="hlink"/>
                </a:solidFill>
                <a:latin typeface="Calibri"/>
                <a:ea typeface="Calibri"/>
                <a:cs typeface="Calibri"/>
                <a:sym typeface="Calibri"/>
                <a:hlinkClick r:id="rId1"/>
              </a:rPr>
              <a:t>https://www.mentimeter.com/features/word-cloud</a:t>
            </a:r>
            <a:r>
              <a:rPr lang="de-DE" sz="2200" b="1" dirty="0">
                <a:latin typeface="Calibri"/>
                <a:ea typeface="Calibri"/>
                <a:cs typeface="Calibri"/>
                <a:sym typeface="Calibri"/>
              </a:rPr>
              <a:t>) or a similar tool.</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15caf0da7d_0_6"/>
          <p:cNvSpPr txBox="1">
            <a:spLocks noGrp="1"/>
          </p:cNvSpPr>
          <p:nvPr>
            <p:ph type="title"/>
          </p:nvPr>
        </p:nvSpPr>
        <p:spPr>
          <a:xfrm>
            <a:off x="890452" y="2847067"/>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25952"/>
              </a:buClr>
              <a:buSzPts val="4400"/>
              <a:buFont typeface="Calibri"/>
              <a:buNone/>
            </a:pPr>
            <a:r>
              <a:rPr lang="de-DE" b="1">
                <a:solidFill>
                  <a:srgbClr val="025952"/>
                </a:solidFill>
                <a:latin typeface="Calibri"/>
                <a:ea typeface="Calibri"/>
                <a:cs typeface="Calibri"/>
                <a:sym typeface="Calibri"/>
              </a:rPr>
              <a:t>Hierarchy of law in Indonesia  </a:t>
            </a:r>
            <a:br>
              <a:rPr lang="de-DE" b="1">
                <a:solidFill>
                  <a:srgbClr val="025952"/>
                </a:solidFill>
                <a:latin typeface="Calibri"/>
                <a:ea typeface="Calibri"/>
                <a:cs typeface="Calibri"/>
                <a:sym typeface="Calibri"/>
              </a:rPr>
            </a:br>
            <a:endParaRPr b="1">
              <a:solidFill>
                <a:srgbClr val="025952"/>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g313acc09268_0_6"/>
          <p:cNvSpPr txBox="1">
            <a:spLocks noGrp="1"/>
          </p:cNvSpPr>
          <p:nvPr>
            <p:ph type="body" idx="2"/>
          </p:nvPr>
        </p:nvSpPr>
        <p:spPr>
          <a:xfrm>
            <a:off x="418313" y="-1199770"/>
            <a:ext cx="10882500" cy="472200"/>
          </a:xfrm>
          <a:prstGeom prst="rect">
            <a:avLst/>
          </a:prstGeom>
          <a:noFill/>
          <a:ln>
            <a:noFill/>
          </a:ln>
        </p:spPr>
        <p:txBody>
          <a:bodyPr spcFirstLastPara="1" wrap="square" lIns="43650" tIns="43650" rIns="43650" bIns="43650" anchor="t" anchorCtr="0">
            <a:normAutofit fontScale="92500" lnSpcReduction="10000"/>
          </a:bodyPr>
          <a:lstStyle/>
          <a:p>
            <a:pPr marL="0" lvl="0" indent="0" algn="l" rtl="0">
              <a:lnSpc>
                <a:spcPct val="100000"/>
              </a:lnSpc>
              <a:spcBef>
                <a:spcPts val="0"/>
              </a:spcBef>
              <a:spcAft>
                <a:spcPts val="0"/>
              </a:spcAft>
              <a:buClr>
                <a:srgbClr val="000000"/>
              </a:buClr>
              <a:buSzPts val="2900"/>
              <a:buFont typeface="Helvetica Neue"/>
              <a:buNone/>
            </a:pPr>
            <a:r>
              <a:rPr lang="de-DE" sz="2900"/>
              <a:t>Concerning Environmental Protection and Management </a:t>
            </a:r>
            <a:endParaRPr lang="de-DE" sz="2900"/>
          </a:p>
        </p:txBody>
      </p:sp>
      <p:grpSp>
        <p:nvGrpSpPr>
          <p:cNvPr id="133" name="Google Shape;133;g313acc09268_0_6"/>
          <p:cNvGrpSpPr/>
          <p:nvPr/>
        </p:nvGrpSpPr>
        <p:grpSpPr>
          <a:xfrm>
            <a:off x="-200269" y="79347"/>
            <a:ext cx="10051071" cy="6699077"/>
            <a:chOff x="0" y="0"/>
            <a:chExt cx="10721142" cy="9527915"/>
          </a:xfrm>
        </p:grpSpPr>
        <p:sp>
          <p:nvSpPr>
            <p:cNvPr id="134" name="Google Shape;134;g313acc09268_0_6"/>
            <p:cNvSpPr/>
            <p:nvPr/>
          </p:nvSpPr>
          <p:spPr>
            <a:xfrm>
              <a:off x="5034710" y="0"/>
              <a:ext cx="5284710" cy="2642382"/>
            </a:xfrm>
            <a:custGeom>
              <a:avLst/>
              <a:gdLst/>
              <a:ahLst/>
              <a:cxnLst/>
              <a:rect l="l" t="t" r="r" b="b"/>
              <a:pathLst>
                <a:path w="21600" h="21600" extrusionOk="0">
                  <a:moveTo>
                    <a:pt x="5400" y="0"/>
                  </a:moveTo>
                  <a:cubicBezTo>
                    <a:pt x="2418" y="0"/>
                    <a:pt x="0" y="4835"/>
                    <a:pt x="0" y="10800"/>
                  </a:cubicBezTo>
                  <a:cubicBezTo>
                    <a:pt x="0" y="16765"/>
                    <a:pt x="2418" y="21600"/>
                    <a:pt x="5400" y="21600"/>
                  </a:cubicBezTo>
                  <a:lnTo>
                    <a:pt x="16200" y="21600"/>
                  </a:lnTo>
                  <a:cubicBezTo>
                    <a:pt x="19182" y="21600"/>
                    <a:pt x="21600" y="16765"/>
                    <a:pt x="21600" y="10800"/>
                  </a:cubicBezTo>
                  <a:cubicBezTo>
                    <a:pt x="21600" y="4835"/>
                    <a:pt x="19182" y="0"/>
                    <a:pt x="16200" y="0"/>
                  </a:cubicBezTo>
                  <a:lnTo>
                    <a:pt x="5400" y="0"/>
                  </a:lnTo>
                  <a:close/>
                </a:path>
              </a:pathLst>
            </a:custGeom>
            <a:solidFill>
              <a:srgbClr val="016D01"/>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a:solidFill>
                    <a:srgbClr val="FFFFFF"/>
                  </a:solidFill>
                  <a:latin typeface="Helvetica Neue"/>
                  <a:ea typeface="Helvetica Neue"/>
                  <a:cs typeface="Helvetica Neue"/>
                  <a:sym typeface="Helvetica Neue"/>
                </a:rPr>
                <a:t>Article 28 H and section 3 of article 33 Guarantee every citizen the right to a good and healthy environment with a green economy. </a:t>
              </a:r>
              <a:endParaRPr sz="1200"/>
            </a:p>
          </p:txBody>
        </p:sp>
        <p:cxnSp>
          <p:nvCxnSpPr>
            <p:cNvPr id="135" name="Google Shape;135;g313acc09268_0_6"/>
            <p:cNvCxnSpPr/>
            <p:nvPr/>
          </p:nvCxnSpPr>
          <p:spPr>
            <a:xfrm>
              <a:off x="2642362" y="2194395"/>
              <a:ext cx="0" cy="1016100"/>
            </a:xfrm>
            <a:prstGeom prst="straightConnector1">
              <a:avLst/>
            </a:prstGeom>
            <a:noFill/>
            <a:ln w="127000" cap="flat" cmpd="sng">
              <a:solidFill>
                <a:srgbClr val="000000"/>
              </a:solidFill>
              <a:prstDash val="solid"/>
              <a:miter lim="400000"/>
              <a:headEnd type="none" w="sm" len="sm"/>
              <a:tailEnd type="triangle" w="med" len="med"/>
            </a:ln>
          </p:spPr>
        </p:cxnSp>
        <p:sp>
          <p:nvSpPr>
            <p:cNvPr id="136" name="Google Shape;136;g313acc09268_0_6"/>
            <p:cNvSpPr/>
            <p:nvPr/>
          </p:nvSpPr>
          <p:spPr>
            <a:xfrm>
              <a:off x="291674" y="3248977"/>
              <a:ext cx="4701300" cy="1269900"/>
            </a:xfrm>
            <a:prstGeom prst="roundRect">
              <a:avLst>
                <a:gd name="adj" fmla="val 15000"/>
              </a:avLst>
            </a:prstGeom>
            <a:solidFill>
              <a:srgbClr val="FBAB01"/>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a:solidFill>
                    <a:srgbClr val="FFFFFF"/>
                  </a:solidFill>
                  <a:latin typeface="Helvetica Neue"/>
                  <a:ea typeface="Helvetica Neue"/>
                  <a:cs typeface="Helvetica Neue"/>
                  <a:sym typeface="Helvetica Neue"/>
                </a:rPr>
                <a:t>Law No. 32 of 2009</a:t>
              </a:r>
              <a:endParaRPr sz="1200"/>
            </a:p>
          </p:txBody>
        </p:sp>
        <p:sp>
          <p:nvSpPr>
            <p:cNvPr id="137" name="Google Shape;137;g313acc09268_0_6"/>
            <p:cNvSpPr/>
            <p:nvPr/>
          </p:nvSpPr>
          <p:spPr>
            <a:xfrm>
              <a:off x="5326384" y="2708633"/>
              <a:ext cx="4701402" cy="2350674"/>
            </a:xfrm>
            <a:custGeom>
              <a:avLst/>
              <a:gdLst/>
              <a:ahLst/>
              <a:cxnLst/>
              <a:rect l="l" t="t" r="r" b="b"/>
              <a:pathLst>
                <a:path w="21600" h="21600" extrusionOk="0">
                  <a:moveTo>
                    <a:pt x="5400" y="0"/>
                  </a:moveTo>
                  <a:cubicBezTo>
                    <a:pt x="2418" y="0"/>
                    <a:pt x="0" y="4835"/>
                    <a:pt x="0" y="10800"/>
                  </a:cubicBezTo>
                  <a:cubicBezTo>
                    <a:pt x="0" y="16765"/>
                    <a:pt x="2418" y="21600"/>
                    <a:pt x="5400" y="21600"/>
                  </a:cubicBezTo>
                  <a:lnTo>
                    <a:pt x="16200" y="21600"/>
                  </a:lnTo>
                  <a:cubicBezTo>
                    <a:pt x="19182" y="21600"/>
                    <a:pt x="21600" y="16765"/>
                    <a:pt x="21600" y="10800"/>
                  </a:cubicBezTo>
                  <a:cubicBezTo>
                    <a:pt x="21600" y="4835"/>
                    <a:pt x="19182" y="0"/>
                    <a:pt x="16200" y="0"/>
                  </a:cubicBezTo>
                  <a:lnTo>
                    <a:pt x="5400" y="0"/>
                  </a:lnTo>
                  <a:close/>
                </a:path>
              </a:pathLst>
            </a:custGeom>
            <a:solidFill>
              <a:srgbClr val="FBAB01"/>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a:solidFill>
                    <a:srgbClr val="FFFFFF"/>
                  </a:solidFill>
                  <a:latin typeface="Helvetica Neue"/>
                  <a:ea typeface="Helvetica Neue"/>
                  <a:cs typeface="Helvetica Neue"/>
                  <a:sym typeface="Helvetica Neue"/>
                </a:rPr>
                <a:t>Environmental Protection and Management</a:t>
              </a:r>
              <a:endParaRPr sz="1200"/>
            </a:p>
          </p:txBody>
        </p:sp>
        <p:grpSp>
          <p:nvGrpSpPr>
            <p:cNvPr id="138" name="Google Shape;138;g313acc09268_0_6"/>
            <p:cNvGrpSpPr/>
            <p:nvPr/>
          </p:nvGrpSpPr>
          <p:grpSpPr>
            <a:xfrm>
              <a:off x="1017185" y="684698"/>
              <a:ext cx="3250500" cy="1272900"/>
              <a:chOff x="0" y="0"/>
              <a:chExt cx="3250500" cy="1272900"/>
            </a:xfrm>
          </p:grpSpPr>
          <p:sp>
            <p:nvSpPr>
              <p:cNvPr id="139" name="Google Shape;139;g313acc09268_0_6"/>
              <p:cNvSpPr/>
              <p:nvPr/>
            </p:nvSpPr>
            <p:spPr>
              <a:xfrm>
                <a:off x="0" y="0"/>
                <a:ext cx="3250500" cy="1272900"/>
              </a:xfrm>
              <a:prstGeom prst="roundRect">
                <a:avLst>
                  <a:gd name="adj" fmla="val 16691"/>
                </a:avLst>
              </a:prstGeom>
              <a:solidFill>
                <a:srgbClr val="016D01"/>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1400"/>
                  <a:buFont typeface="Helvetica Neue"/>
                  <a:buNone/>
                </a:pPr>
                <a:endParaRPr sz="1400" b="0" i="0" u="none" strike="noStrike" cap="none">
                  <a:solidFill>
                    <a:srgbClr val="5E5E5E"/>
                  </a:solidFill>
                  <a:latin typeface="Helvetica Neue"/>
                  <a:ea typeface="Helvetica Neue"/>
                  <a:cs typeface="Helvetica Neue"/>
                  <a:sym typeface="Helvetica Neue"/>
                </a:endParaRPr>
              </a:p>
            </p:txBody>
          </p:sp>
          <p:sp>
            <p:nvSpPr>
              <p:cNvPr id="140" name="Google Shape;140;g313acc09268_0_6"/>
              <p:cNvSpPr txBox="1"/>
              <p:nvPr/>
            </p:nvSpPr>
            <p:spPr>
              <a:xfrm>
                <a:off x="99905" y="246833"/>
                <a:ext cx="2932500" cy="9573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a:solidFill>
                      <a:srgbClr val="FFFFFF"/>
                    </a:solidFill>
                    <a:latin typeface="Helvetica Neue"/>
                    <a:ea typeface="Helvetica Neue"/>
                    <a:cs typeface="Helvetica Neue"/>
                    <a:sym typeface="Helvetica Neue"/>
                  </a:rPr>
                  <a:t>Indonesia Constitution 1945</a:t>
                </a:r>
                <a:endParaRPr sz="1200"/>
              </a:p>
            </p:txBody>
          </p:sp>
        </p:grpSp>
        <p:grpSp>
          <p:nvGrpSpPr>
            <p:cNvPr id="141" name="Google Shape;141;g313acc09268_0_6"/>
            <p:cNvGrpSpPr/>
            <p:nvPr/>
          </p:nvGrpSpPr>
          <p:grpSpPr>
            <a:xfrm>
              <a:off x="0" y="5612140"/>
              <a:ext cx="5284800" cy="1269900"/>
              <a:chOff x="0" y="0"/>
              <a:chExt cx="5284800" cy="1269900"/>
            </a:xfrm>
          </p:grpSpPr>
          <p:sp>
            <p:nvSpPr>
              <p:cNvPr id="142" name="Google Shape;142;g313acc09268_0_6"/>
              <p:cNvSpPr/>
              <p:nvPr/>
            </p:nvSpPr>
            <p:spPr>
              <a:xfrm>
                <a:off x="133361" y="0"/>
                <a:ext cx="5018100" cy="1269900"/>
              </a:xfrm>
              <a:prstGeom prst="roundRect">
                <a:avLst>
                  <a:gd name="adj" fmla="val 15000"/>
                </a:avLst>
              </a:prstGeom>
              <a:solidFill>
                <a:srgbClr val="00A1FF"/>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000000"/>
                  </a:buClr>
                  <a:buSzPts val="1400"/>
                  <a:buFont typeface="Helvetica Neue"/>
                  <a:buNone/>
                </a:pPr>
                <a:endParaRPr sz="1400" b="0" i="0" u="none" strike="noStrike" cap="none">
                  <a:solidFill>
                    <a:srgbClr val="5E5E5E"/>
                  </a:solidFill>
                  <a:latin typeface="Helvetica Neue"/>
                  <a:ea typeface="Helvetica Neue"/>
                  <a:cs typeface="Helvetica Neue"/>
                  <a:sym typeface="Helvetica Neue"/>
                </a:endParaRPr>
              </a:p>
            </p:txBody>
          </p:sp>
          <p:sp>
            <p:nvSpPr>
              <p:cNvPr id="143" name="Google Shape;143;g313acc09268_0_6"/>
              <p:cNvSpPr txBox="1"/>
              <p:nvPr/>
            </p:nvSpPr>
            <p:spPr>
              <a:xfrm>
                <a:off x="0" y="245211"/>
                <a:ext cx="5284800" cy="9573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a:solidFill>
                      <a:srgbClr val="FFFFFF"/>
                    </a:solidFill>
                    <a:latin typeface="Helvetica Neue"/>
                    <a:ea typeface="Helvetica Neue"/>
                    <a:cs typeface="Helvetica Neue"/>
                    <a:sym typeface="Helvetica Neue"/>
                  </a:rPr>
                  <a:t>Indonesia’s Presidential Regulation </a:t>
                </a:r>
                <a:endParaRPr sz="1200"/>
              </a:p>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a:solidFill>
                      <a:srgbClr val="FFFFFF"/>
                    </a:solidFill>
                    <a:latin typeface="Helvetica Neue"/>
                    <a:ea typeface="Helvetica Neue"/>
                    <a:cs typeface="Helvetica Neue"/>
                    <a:sym typeface="Helvetica Neue"/>
                  </a:rPr>
                  <a:t>no. 59/2017</a:t>
                </a:r>
                <a:endParaRPr sz="1200"/>
              </a:p>
            </p:txBody>
          </p:sp>
        </p:grpSp>
        <p:grpSp>
          <p:nvGrpSpPr>
            <p:cNvPr id="144" name="Google Shape;144;g313acc09268_0_6"/>
            <p:cNvGrpSpPr/>
            <p:nvPr/>
          </p:nvGrpSpPr>
          <p:grpSpPr>
            <a:xfrm>
              <a:off x="5499642" y="5125592"/>
              <a:ext cx="5221500" cy="2350674"/>
              <a:chOff x="0" y="0"/>
              <a:chExt cx="5221500" cy="2350674"/>
            </a:xfrm>
          </p:grpSpPr>
          <p:sp>
            <p:nvSpPr>
              <p:cNvPr id="145" name="Google Shape;145;g313acc09268_0_6"/>
              <p:cNvSpPr/>
              <p:nvPr/>
            </p:nvSpPr>
            <p:spPr>
              <a:xfrm>
                <a:off x="56103" y="0"/>
                <a:ext cx="4701402" cy="2350674"/>
              </a:xfrm>
              <a:custGeom>
                <a:avLst/>
                <a:gdLst/>
                <a:ahLst/>
                <a:cxnLst/>
                <a:rect l="l" t="t" r="r" b="b"/>
                <a:pathLst>
                  <a:path w="21600" h="21600" extrusionOk="0">
                    <a:moveTo>
                      <a:pt x="5400" y="0"/>
                    </a:moveTo>
                    <a:cubicBezTo>
                      <a:pt x="2418" y="0"/>
                      <a:pt x="0" y="4835"/>
                      <a:pt x="0" y="10800"/>
                    </a:cubicBezTo>
                    <a:cubicBezTo>
                      <a:pt x="0" y="16765"/>
                      <a:pt x="2418" y="21600"/>
                      <a:pt x="5400" y="21600"/>
                    </a:cubicBezTo>
                    <a:lnTo>
                      <a:pt x="16200" y="21600"/>
                    </a:lnTo>
                    <a:cubicBezTo>
                      <a:pt x="19182" y="21600"/>
                      <a:pt x="21600" y="16765"/>
                      <a:pt x="21600" y="10800"/>
                    </a:cubicBezTo>
                    <a:cubicBezTo>
                      <a:pt x="21600" y="4835"/>
                      <a:pt x="19182" y="0"/>
                      <a:pt x="16200" y="0"/>
                    </a:cubicBezTo>
                    <a:lnTo>
                      <a:pt x="5400" y="0"/>
                    </a:lnTo>
                    <a:close/>
                  </a:path>
                </a:pathLst>
              </a:custGeom>
              <a:solidFill>
                <a:srgbClr val="00A1FF"/>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000000"/>
                  </a:buClr>
                  <a:buSzPts val="1400"/>
                  <a:buFont typeface="Helvetica Neue"/>
                  <a:buNone/>
                </a:pPr>
                <a:endParaRPr sz="1400" b="0" i="0" u="none" strike="noStrike" cap="none">
                  <a:solidFill>
                    <a:srgbClr val="5E5E5E"/>
                  </a:solidFill>
                  <a:latin typeface="Helvetica Neue"/>
                  <a:ea typeface="Helvetica Neue"/>
                  <a:cs typeface="Helvetica Neue"/>
                  <a:sym typeface="Helvetica Neue"/>
                </a:endParaRPr>
              </a:p>
            </p:txBody>
          </p:sp>
          <p:sp>
            <p:nvSpPr>
              <p:cNvPr id="146" name="Google Shape;146;g313acc09268_0_6"/>
              <p:cNvSpPr txBox="1"/>
              <p:nvPr/>
            </p:nvSpPr>
            <p:spPr>
              <a:xfrm>
                <a:off x="0" y="722766"/>
                <a:ext cx="5221500" cy="905100"/>
              </a:xfrm>
              <a:prstGeom prst="rect">
                <a:avLst/>
              </a:prstGeom>
              <a:no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2200"/>
                  <a:buFont typeface="Helvetica Neue"/>
                  <a:buNone/>
                </a:pPr>
                <a:r>
                  <a:rPr lang="de-DE" sz="2200" b="0" i="0" u="none" strike="noStrike" cap="none">
                    <a:solidFill>
                      <a:srgbClr val="FFFFFF"/>
                    </a:solidFill>
                    <a:latin typeface="Helvetica Neue"/>
                    <a:ea typeface="Helvetica Neue"/>
                    <a:cs typeface="Helvetica Neue"/>
                    <a:sym typeface="Helvetica Neue"/>
                  </a:rPr>
                  <a:t>Concerning the implementation of </a:t>
                </a:r>
                <a:endParaRPr sz="1200"/>
              </a:p>
              <a:p>
                <a:pPr marL="0" marR="0" lvl="0" indent="0" algn="ctr" rtl="0">
                  <a:lnSpc>
                    <a:spcPct val="100000"/>
                  </a:lnSpc>
                  <a:spcBef>
                    <a:spcPts val="0"/>
                  </a:spcBef>
                  <a:spcAft>
                    <a:spcPts val="0"/>
                  </a:spcAft>
                  <a:buClr>
                    <a:srgbClr val="FFFFFF"/>
                  </a:buClr>
                  <a:buSzPts val="2200"/>
                  <a:buFont typeface="Helvetica Neue"/>
                  <a:buNone/>
                </a:pPr>
                <a:r>
                  <a:rPr lang="de-DE" sz="2200" b="0" i="0" u="none" strike="noStrike" cap="none">
                    <a:solidFill>
                      <a:srgbClr val="FFFFFF"/>
                    </a:solidFill>
                    <a:latin typeface="Helvetica Neue"/>
                    <a:ea typeface="Helvetica Neue"/>
                    <a:cs typeface="Helvetica Neue"/>
                    <a:sym typeface="Helvetica Neue"/>
                  </a:rPr>
                  <a:t>SDGs in Indonesia</a:t>
                </a:r>
                <a:endParaRPr sz="1200"/>
              </a:p>
            </p:txBody>
          </p:sp>
        </p:grpSp>
        <p:cxnSp>
          <p:nvCxnSpPr>
            <p:cNvPr id="147" name="Google Shape;147;g313acc09268_0_6"/>
            <p:cNvCxnSpPr/>
            <p:nvPr/>
          </p:nvCxnSpPr>
          <p:spPr>
            <a:xfrm>
              <a:off x="2642362" y="4557558"/>
              <a:ext cx="0" cy="1016100"/>
            </a:xfrm>
            <a:prstGeom prst="straightConnector1">
              <a:avLst/>
            </a:prstGeom>
            <a:noFill/>
            <a:ln w="127000" cap="flat" cmpd="sng">
              <a:solidFill>
                <a:srgbClr val="000000"/>
              </a:solidFill>
              <a:prstDash val="solid"/>
              <a:miter lim="400000"/>
              <a:headEnd type="none" w="sm" len="sm"/>
              <a:tailEnd type="triangle" w="med" len="med"/>
            </a:ln>
          </p:spPr>
        </p:cxnSp>
        <p:sp>
          <p:nvSpPr>
            <p:cNvPr id="148" name="Google Shape;148;g313acc09268_0_6"/>
            <p:cNvSpPr/>
            <p:nvPr/>
          </p:nvSpPr>
          <p:spPr>
            <a:xfrm>
              <a:off x="470639" y="7782903"/>
              <a:ext cx="4701300" cy="1269900"/>
            </a:xfrm>
            <a:prstGeom prst="roundRect">
              <a:avLst>
                <a:gd name="adj" fmla="val 15000"/>
              </a:avLst>
            </a:prstGeom>
            <a:solidFill>
              <a:schemeClr val="accent5"/>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dirty="0">
                  <a:solidFill>
                    <a:srgbClr val="FFFFFF"/>
                  </a:solidFill>
                  <a:latin typeface="Helvetica Neue"/>
                  <a:ea typeface="Helvetica Neue"/>
                  <a:cs typeface="Helvetica Neue"/>
                  <a:sym typeface="Helvetica Neue"/>
                </a:rPr>
                <a:t>Ministry of National  Development Planning of the Republic of Indonesia</a:t>
              </a:r>
              <a:endParaRPr sz="1200" dirty="0"/>
            </a:p>
          </p:txBody>
        </p:sp>
        <p:cxnSp>
          <p:nvCxnSpPr>
            <p:cNvPr id="149" name="Google Shape;149;g313acc09268_0_6"/>
            <p:cNvCxnSpPr/>
            <p:nvPr/>
          </p:nvCxnSpPr>
          <p:spPr>
            <a:xfrm>
              <a:off x="2642361" y="6920722"/>
              <a:ext cx="0" cy="823500"/>
            </a:xfrm>
            <a:prstGeom prst="straightConnector1">
              <a:avLst/>
            </a:prstGeom>
            <a:noFill/>
            <a:ln w="127000" cap="flat" cmpd="sng">
              <a:solidFill>
                <a:srgbClr val="000000"/>
              </a:solidFill>
              <a:prstDash val="solid"/>
              <a:miter lim="400000"/>
              <a:headEnd type="none" w="sm" len="sm"/>
              <a:tailEnd type="triangle" w="med" len="med"/>
            </a:ln>
          </p:spPr>
        </p:cxnSp>
        <p:sp>
          <p:nvSpPr>
            <p:cNvPr id="150" name="Google Shape;150;g313acc09268_0_6"/>
            <p:cNvSpPr/>
            <p:nvPr/>
          </p:nvSpPr>
          <p:spPr>
            <a:xfrm>
              <a:off x="6018097" y="7868928"/>
              <a:ext cx="3317922" cy="1658987"/>
            </a:xfrm>
            <a:custGeom>
              <a:avLst/>
              <a:gdLst/>
              <a:ahLst/>
              <a:cxnLst/>
              <a:rect l="l" t="t" r="r" b="b"/>
              <a:pathLst>
                <a:path w="21600" h="21600" extrusionOk="0">
                  <a:moveTo>
                    <a:pt x="5400" y="0"/>
                  </a:moveTo>
                  <a:cubicBezTo>
                    <a:pt x="2418" y="0"/>
                    <a:pt x="0" y="4835"/>
                    <a:pt x="0" y="10800"/>
                  </a:cubicBezTo>
                  <a:cubicBezTo>
                    <a:pt x="0" y="16765"/>
                    <a:pt x="2418" y="21600"/>
                    <a:pt x="5400" y="21600"/>
                  </a:cubicBezTo>
                  <a:lnTo>
                    <a:pt x="16200" y="21600"/>
                  </a:lnTo>
                  <a:cubicBezTo>
                    <a:pt x="19182" y="21600"/>
                    <a:pt x="21600" y="16765"/>
                    <a:pt x="21600" y="10800"/>
                  </a:cubicBezTo>
                  <a:cubicBezTo>
                    <a:pt x="21600" y="4835"/>
                    <a:pt x="19182" y="0"/>
                    <a:pt x="16200" y="0"/>
                  </a:cubicBezTo>
                  <a:lnTo>
                    <a:pt x="5400" y="0"/>
                  </a:lnTo>
                  <a:close/>
                </a:path>
              </a:pathLst>
            </a:custGeom>
            <a:solidFill>
              <a:schemeClr val="accent5"/>
            </a:solidFill>
            <a:ln>
              <a:noFill/>
            </a:ln>
          </p:spPr>
          <p:txBody>
            <a:bodyPr spcFirstLastPara="1" wrap="square" lIns="43650" tIns="43650" rIns="43650" bIns="43650" anchor="ctr" anchorCtr="0">
              <a:noAutofit/>
            </a:bodyPr>
            <a:lstStyle/>
            <a:p>
              <a:pPr marL="0" marR="0" lvl="0" indent="0" algn="ctr" rtl="0">
                <a:lnSpc>
                  <a:spcPct val="100000"/>
                </a:lnSpc>
                <a:spcBef>
                  <a:spcPts val="0"/>
                </a:spcBef>
                <a:spcAft>
                  <a:spcPts val="0"/>
                </a:spcAft>
                <a:buClr>
                  <a:srgbClr val="FFFFFF"/>
                </a:buClr>
                <a:buSzPts val="1900"/>
                <a:buFont typeface="Helvetica Neue"/>
                <a:buNone/>
              </a:pPr>
              <a:r>
                <a:rPr lang="de-DE" sz="1900" b="0" i="0" u="none" strike="noStrike" cap="none" dirty="0">
                  <a:solidFill>
                    <a:srgbClr val="FFFFFF"/>
                  </a:solidFill>
                  <a:latin typeface="Helvetica Neue"/>
                  <a:ea typeface="Helvetica Neue"/>
                  <a:cs typeface="Helvetica Neue"/>
                  <a:sym typeface="Helvetica Neue"/>
                </a:rPr>
                <a:t>Provide the Roadmap of SDGs Indonesia in 2019</a:t>
              </a:r>
              <a:endParaRPr sz="1200"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g313acc09268_0_29"/>
          <p:cNvSpPr txBox="1">
            <a:spLocks noGrp="1"/>
          </p:cNvSpPr>
          <p:nvPr>
            <p:ph type="body" idx="1"/>
          </p:nvPr>
        </p:nvSpPr>
        <p:spPr>
          <a:xfrm>
            <a:off x="734350" y="2334175"/>
            <a:ext cx="9397500" cy="4286400"/>
          </a:xfrm>
          <a:prstGeom prst="rect">
            <a:avLst/>
          </a:prstGeom>
          <a:noFill/>
          <a:ln>
            <a:noFill/>
          </a:ln>
        </p:spPr>
        <p:txBody>
          <a:bodyPr spcFirstLastPara="1" wrap="square" lIns="43650" tIns="43650" rIns="43650" bIns="43650" anchor="t" anchorCtr="0">
            <a:normAutofit fontScale="92500" lnSpcReduction="20000"/>
          </a:bodyPr>
          <a:lstStyle/>
          <a:p>
            <a:pPr marL="330200" lvl="0" indent="-321310" algn="l" rtl="0">
              <a:lnSpc>
                <a:spcPct val="90000"/>
              </a:lnSpc>
              <a:spcBef>
                <a:spcPts val="0"/>
              </a:spcBef>
              <a:spcAft>
                <a:spcPts val="0"/>
              </a:spcAft>
              <a:buClr>
                <a:srgbClr val="000000"/>
              </a:buClr>
              <a:buSzPct val="100000"/>
              <a:buFont typeface="Helvetica Neue"/>
              <a:buAutoNum type="arabicPeriod"/>
            </a:pPr>
            <a:r>
              <a:rPr lang="de-DE" sz="1800"/>
              <a:t>Protect the territory of the Unitary State of the Republic of Indonesia from pollution and environmental damage;</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Ensuring human safety, health, and life</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Ensuring the survival of living things and the preservation of ecosystems</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Maintain the preservation of environmental functions </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Achieve harmony, harmony, and balance Environment, </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Ensure the fulfillment of justice for present and future generations. </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Ensure the fulfillment and protection of the right to the environment as part of human rights; </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Controlling the wise use of natural resources</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Realizing sustainable development</a:t>
            </a:r>
            <a:endParaRPr lang="de-DE" sz="1800"/>
          </a:p>
          <a:p>
            <a:pPr marL="330200" lvl="0" indent="-321310" algn="l" rtl="0">
              <a:lnSpc>
                <a:spcPct val="90000"/>
              </a:lnSpc>
              <a:spcBef>
                <a:spcPts val="1900"/>
              </a:spcBef>
              <a:spcAft>
                <a:spcPts val="0"/>
              </a:spcAft>
              <a:buClr>
                <a:srgbClr val="000000"/>
              </a:buClr>
              <a:buSzPct val="100000"/>
              <a:buFont typeface="Helvetica Neue"/>
              <a:buAutoNum type="arabicPeriod"/>
            </a:pPr>
            <a:r>
              <a:rPr lang="de-DE" sz="1800"/>
              <a:t> Anticipating global environmental issues.</a:t>
            </a:r>
            <a:endParaRPr lang="de-DE" sz="1800"/>
          </a:p>
        </p:txBody>
      </p:sp>
      <p:sp>
        <p:nvSpPr>
          <p:cNvPr id="156" name="Google Shape;156;g313acc09268_0_29"/>
          <p:cNvSpPr txBox="1"/>
          <p:nvPr/>
        </p:nvSpPr>
        <p:spPr>
          <a:xfrm>
            <a:off x="5867828" y="3314914"/>
            <a:ext cx="456600" cy="3036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5E5E5E"/>
              </a:buClr>
              <a:buSzPts val="1400"/>
              <a:buFont typeface="Helvetica Neue"/>
              <a:buNone/>
            </a:pPr>
            <a:endParaRPr sz="1400" b="0" i="0" u="none" strike="noStrike" cap="none">
              <a:solidFill>
                <a:srgbClr val="5E5E5E"/>
              </a:solidFill>
              <a:latin typeface="Helvetica Neue"/>
              <a:ea typeface="Helvetica Neue"/>
              <a:cs typeface="Helvetica Neue"/>
              <a:sym typeface="Helvetica Neue"/>
            </a:endParaRPr>
          </a:p>
        </p:txBody>
      </p:sp>
      <p:sp>
        <p:nvSpPr>
          <p:cNvPr id="157" name="Google Shape;157;g313acc09268_0_29"/>
          <p:cNvSpPr txBox="1"/>
          <p:nvPr/>
        </p:nvSpPr>
        <p:spPr>
          <a:xfrm>
            <a:off x="-2369165" y="1652044"/>
            <a:ext cx="15843300" cy="549900"/>
          </a:xfrm>
          <a:prstGeom prst="rect">
            <a:avLst/>
          </a:prstGeom>
          <a:noFill/>
          <a:ln>
            <a:noFill/>
          </a:ln>
        </p:spPr>
        <p:txBody>
          <a:bodyPr spcFirstLastPara="1" wrap="square" lIns="43650" tIns="43650" rIns="43650" bIns="43650" anchor="ctr" anchorCtr="0">
            <a:spAutoFit/>
          </a:bodyPr>
          <a:lstStyle/>
          <a:p>
            <a:pPr marL="0" marR="0" lvl="1" indent="393700" algn="ctr" rtl="0">
              <a:lnSpc>
                <a:spcPct val="100000"/>
              </a:lnSpc>
              <a:spcBef>
                <a:spcPts val="0"/>
              </a:spcBef>
              <a:spcAft>
                <a:spcPts val="0"/>
              </a:spcAft>
              <a:buClr>
                <a:srgbClr val="5E5E5E"/>
              </a:buClr>
              <a:buSzPts val="3000"/>
              <a:buFont typeface="Helvetica Neue"/>
              <a:buNone/>
            </a:pPr>
            <a:r>
              <a:rPr lang="de-DE" sz="3000" b="0" i="0" u="none" strike="noStrike" cap="none" dirty="0">
                <a:solidFill>
                  <a:srgbClr val="5E5E5E"/>
                </a:solidFill>
                <a:latin typeface="Helvetica Neue"/>
                <a:ea typeface="Helvetica Neue"/>
                <a:cs typeface="Helvetica Neue"/>
                <a:sym typeface="Helvetica Neue"/>
              </a:rPr>
              <a:t>The purpose of this law can be divided into 10 main goals: </a:t>
            </a:r>
            <a:endParaRPr sz="1200" dirty="0"/>
          </a:p>
        </p:txBody>
      </p:sp>
      <p:sp>
        <p:nvSpPr>
          <p:cNvPr id="158" name="Google Shape;158;g313acc09268_0_29"/>
          <p:cNvSpPr txBox="1">
            <a:spLocks noGrp="1"/>
          </p:cNvSpPr>
          <p:nvPr>
            <p:ph type="title"/>
          </p:nvPr>
        </p:nvSpPr>
        <p:spPr>
          <a:xfrm>
            <a:off x="639225" y="610513"/>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600" b="1" dirty="0"/>
              <a:t>The Goals of Law Number 32 of 2009</a:t>
            </a:r>
            <a:endParaRPr lang="en-US" b="1"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7"/>
          <p:cNvSpPr txBox="1">
            <a:spLocks noGrp="1"/>
          </p:cNvSpPr>
          <p:nvPr>
            <p:ph type="title"/>
          </p:nvPr>
        </p:nvSpPr>
        <p:spPr>
          <a:xfrm>
            <a:off x="890452" y="2847067"/>
            <a:ext cx="10515600" cy="2800359"/>
          </a:xfrm>
          <a:prstGeom prst="rect">
            <a:avLst/>
          </a:prstGeom>
          <a:noFill/>
          <a:ln>
            <a:noFill/>
          </a:ln>
        </p:spPr>
        <p:txBody>
          <a:bodyPr spcFirstLastPara="1" wrap="square" lIns="91425" tIns="45700" rIns="91425" bIns="45700" anchor="ctr" anchorCtr="0">
            <a:noAutofit/>
          </a:bodyPr>
          <a:lstStyle/>
          <a:p>
            <a:pPr algn="ctr">
              <a:buClr>
                <a:srgbClr val="025952"/>
              </a:buClr>
              <a:buSzPct val="100000"/>
            </a:pPr>
            <a:r>
              <a:rPr lang="en-US" sz="4000" b="1" dirty="0">
                <a:solidFill>
                  <a:srgbClr val="025952"/>
                </a:solidFill>
              </a:rPr>
              <a:t>How we accelerate the SDG through Education Sector? </a:t>
            </a:r>
            <a:br>
              <a:rPr lang="en-US" sz="4000" b="1" dirty="0">
                <a:solidFill>
                  <a:srgbClr val="025952"/>
                </a:solidFill>
              </a:rPr>
            </a:br>
            <a:r>
              <a:rPr lang="en-US" sz="4000" b="1" dirty="0">
                <a:solidFill>
                  <a:srgbClr val="025952"/>
                </a:solidFill>
                <a:sym typeface="Helvetica Neue"/>
              </a:rPr>
              <a:t>  </a:t>
            </a:r>
            <a:br>
              <a:rPr lang="en-US" sz="4000" b="1" dirty="0">
                <a:solidFill>
                  <a:srgbClr val="025952"/>
                </a:solidFill>
              </a:rPr>
            </a:br>
            <a:r>
              <a:rPr lang="de-DE" sz="4000" b="1" dirty="0">
                <a:solidFill>
                  <a:srgbClr val="025952"/>
                </a:solidFill>
              </a:rPr>
              <a:t> </a:t>
            </a:r>
            <a:br>
              <a:rPr lang="de-DE" sz="4000" b="1" dirty="0">
                <a:solidFill>
                  <a:srgbClr val="025952"/>
                </a:solidFill>
              </a:rPr>
            </a:br>
            <a:endParaRPr sz="4000" b="1" dirty="0">
              <a:solidFill>
                <a:srgbClr val="025952"/>
              </a:solidFill>
            </a:endParaRPr>
          </a:p>
        </p:txBody>
      </p:sp>
      <p:sp>
        <p:nvSpPr>
          <p:cNvPr id="172" name="Google Shape;172;g313acc09268_0_45"/>
          <p:cNvSpPr txBox="1"/>
          <p:nvPr/>
        </p:nvSpPr>
        <p:spPr>
          <a:xfrm>
            <a:off x="749294" y="1683887"/>
            <a:ext cx="10882500" cy="714300"/>
          </a:xfrm>
          <a:prstGeom prst="rect">
            <a:avLst/>
          </a:prstGeom>
          <a:noFill/>
          <a:ln>
            <a:noFill/>
          </a:ln>
        </p:spPr>
        <p:txBody>
          <a:bodyPr spcFirstLastPara="1" wrap="square" lIns="43650" tIns="43650" rIns="43650" bIns="43650" anchor="t"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80000"/>
              </a:lnSpc>
              <a:buClr>
                <a:srgbClr val="000000"/>
              </a:buClr>
              <a:buSzPts val="3000"/>
              <a:buFont typeface="Helvetica Neue"/>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313acc09268_0_45"/>
          <p:cNvSpPr txBox="1">
            <a:spLocks noGrp="1"/>
          </p:cNvSpPr>
          <p:nvPr>
            <p:ph type="body" idx="1"/>
          </p:nvPr>
        </p:nvSpPr>
        <p:spPr>
          <a:xfrm>
            <a:off x="749250" y="1104901"/>
            <a:ext cx="10693500" cy="673200"/>
          </a:xfrm>
          <a:prstGeom prst="rect">
            <a:avLst/>
          </a:prstGeom>
          <a:solidFill>
            <a:srgbClr val="EF7001"/>
          </a:solidFill>
          <a:ln>
            <a:noFill/>
          </a:ln>
        </p:spPr>
        <p:txBody>
          <a:bodyPr spcFirstLastPara="1" wrap="square" lIns="43650" tIns="43650" rIns="43650" bIns="43650" anchor="t" anchorCtr="0">
            <a:normAutofit lnSpcReduction="10000"/>
          </a:bodyPr>
          <a:lstStyle/>
          <a:p>
            <a:pPr marL="0" lvl="0" indent="0" algn="l" rtl="0">
              <a:lnSpc>
                <a:spcPct val="100000"/>
              </a:lnSpc>
              <a:spcBef>
                <a:spcPts val="0"/>
              </a:spcBef>
              <a:spcAft>
                <a:spcPts val="0"/>
              </a:spcAft>
              <a:buClr>
                <a:srgbClr val="FFFFFF"/>
              </a:buClr>
              <a:buSzPts val="2100"/>
              <a:buFont typeface="Helvetica Neue"/>
              <a:buNone/>
            </a:pPr>
            <a:r>
              <a:rPr lang="en-US" sz="2100" dirty="0">
                <a:solidFill>
                  <a:srgbClr val="FFFFFF"/>
                </a:solidFill>
                <a:latin typeface="Helvetica Neue"/>
                <a:ea typeface="Helvetica Neue"/>
                <a:cs typeface="Helvetica Neue"/>
                <a:sym typeface="Helvetica Neue"/>
              </a:rPr>
              <a:t>Speed up the sustainability development by integrating all SDG sectors into every level of education. </a:t>
            </a:r>
            <a:endParaRPr lang="en-US" dirty="0"/>
          </a:p>
        </p:txBody>
      </p:sp>
      <p:pic>
        <p:nvPicPr>
          <p:cNvPr id="173" name="Google Shape;173;g313acc09268_0_45" descr="pyramid-chart-business-layer-diagram-36931164.jpeg"/>
          <p:cNvPicPr preferRelativeResize="0"/>
          <p:nvPr/>
        </p:nvPicPr>
        <p:blipFill rotWithShape="1">
          <a:blip r:embed="rId1"/>
          <a:srcRect/>
          <a:stretch>
            <a:fillRect/>
          </a:stretch>
        </p:blipFill>
        <p:spPr>
          <a:xfrm>
            <a:off x="9" y="2306757"/>
            <a:ext cx="4467564" cy="4467566"/>
          </a:xfrm>
          <a:prstGeom prst="rect">
            <a:avLst/>
          </a:prstGeom>
          <a:noFill/>
          <a:ln>
            <a:noFill/>
          </a:ln>
        </p:spPr>
      </p:pic>
      <p:sp>
        <p:nvSpPr>
          <p:cNvPr id="174" name="Google Shape;174;g313acc09268_0_45"/>
          <p:cNvSpPr txBox="1"/>
          <p:nvPr/>
        </p:nvSpPr>
        <p:spPr>
          <a:xfrm>
            <a:off x="3759398" y="2225718"/>
            <a:ext cx="5101800" cy="7500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5E5E5E"/>
              </a:buClr>
              <a:buSzPts val="4300"/>
              <a:buFont typeface="Helvetica Neue"/>
              <a:buNone/>
            </a:pPr>
            <a:r>
              <a:rPr lang="de-DE" sz="4300" b="0" i="0" u="none" strike="noStrike" cap="none">
                <a:solidFill>
                  <a:srgbClr val="5E5E5E"/>
                </a:solidFill>
                <a:latin typeface="Helvetica Neue"/>
                <a:ea typeface="Helvetica Neue"/>
                <a:cs typeface="Helvetica Neue"/>
                <a:sym typeface="Helvetica Neue"/>
              </a:rPr>
              <a:t>Elementary School</a:t>
            </a:r>
            <a:endParaRPr sz="1200"/>
          </a:p>
        </p:txBody>
      </p:sp>
      <p:sp>
        <p:nvSpPr>
          <p:cNvPr id="175" name="Google Shape;175;g313acc09268_0_45"/>
          <p:cNvSpPr txBox="1"/>
          <p:nvPr/>
        </p:nvSpPr>
        <p:spPr>
          <a:xfrm>
            <a:off x="4321671" y="2904374"/>
            <a:ext cx="5168100" cy="7500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5E5E5E"/>
              </a:buClr>
              <a:buSzPts val="4300"/>
              <a:buFont typeface="Helvetica Neue"/>
              <a:buNone/>
            </a:pPr>
            <a:r>
              <a:rPr lang="de-DE" sz="4300" b="0" i="0" u="none" strike="noStrike" cap="none">
                <a:solidFill>
                  <a:srgbClr val="5E5E5E"/>
                </a:solidFill>
                <a:latin typeface="Helvetica Neue"/>
                <a:ea typeface="Helvetica Neue"/>
                <a:cs typeface="Helvetica Neue"/>
                <a:sym typeface="Helvetica Neue"/>
              </a:rPr>
              <a:t>Junior High School</a:t>
            </a:r>
            <a:endParaRPr sz="1200"/>
          </a:p>
        </p:txBody>
      </p:sp>
      <p:sp>
        <p:nvSpPr>
          <p:cNvPr id="176" name="Google Shape;176;g313acc09268_0_45"/>
          <p:cNvSpPr txBox="1"/>
          <p:nvPr/>
        </p:nvSpPr>
        <p:spPr>
          <a:xfrm>
            <a:off x="4812803" y="3488828"/>
            <a:ext cx="5233500" cy="7500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5E5E5E"/>
              </a:buClr>
              <a:buSzPts val="4300"/>
              <a:buFont typeface="Helvetica Neue"/>
              <a:buNone/>
            </a:pPr>
            <a:r>
              <a:rPr lang="de-DE" sz="4300" b="0" i="0" u="none" strike="noStrike" cap="none">
                <a:solidFill>
                  <a:srgbClr val="5E5E5E"/>
                </a:solidFill>
                <a:latin typeface="Helvetica Neue"/>
                <a:ea typeface="Helvetica Neue"/>
                <a:cs typeface="Helvetica Neue"/>
                <a:sym typeface="Helvetica Neue"/>
              </a:rPr>
              <a:t>Senior High School</a:t>
            </a:r>
            <a:endParaRPr sz="1200"/>
          </a:p>
        </p:txBody>
      </p:sp>
      <p:sp>
        <p:nvSpPr>
          <p:cNvPr id="177" name="Google Shape;177;g313acc09268_0_45"/>
          <p:cNvSpPr txBox="1"/>
          <p:nvPr/>
        </p:nvSpPr>
        <p:spPr>
          <a:xfrm>
            <a:off x="4971157" y="4096047"/>
            <a:ext cx="6536100" cy="7500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5E5E5E"/>
              </a:buClr>
              <a:buSzPts val="4300"/>
              <a:buFont typeface="Helvetica Neue"/>
              <a:buNone/>
            </a:pPr>
            <a:r>
              <a:rPr lang="de-DE" sz="4300" b="0" i="0" u="none" strike="noStrike" cap="none">
                <a:solidFill>
                  <a:srgbClr val="5E5E5E"/>
                </a:solidFill>
                <a:latin typeface="Helvetica Neue"/>
                <a:ea typeface="Helvetica Neue"/>
                <a:cs typeface="Helvetica Neue"/>
                <a:sym typeface="Helvetica Neue"/>
              </a:rPr>
              <a:t>Under graduate Student</a:t>
            </a:r>
            <a:endParaRPr sz="1200"/>
          </a:p>
        </p:txBody>
      </p:sp>
      <p:sp>
        <p:nvSpPr>
          <p:cNvPr id="178" name="Google Shape;178;g313acc09268_0_45"/>
          <p:cNvSpPr txBox="1"/>
          <p:nvPr/>
        </p:nvSpPr>
        <p:spPr>
          <a:xfrm>
            <a:off x="5271193" y="4846141"/>
            <a:ext cx="7221600" cy="750000"/>
          </a:xfrm>
          <a:prstGeom prst="rect">
            <a:avLst/>
          </a:prstGeom>
          <a:noFill/>
          <a:ln>
            <a:noFill/>
          </a:ln>
        </p:spPr>
        <p:txBody>
          <a:bodyPr spcFirstLastPara="1" wrap="square" lIns="43650" tIns="43650" rIns="43650" bIns="43650" anchor="ctr" anchorCtr="0">
            <a:spAutoFit/>
          </a:bodyPr>
          <a:lstStyle/>
          <a:p>
            <a:pPr marL="0" marR="0" lvl="0" indent="0" algn="ctr" rtl="0">
              <a:lnSpc>
                <a:spcPct val="100000"/>
              </a:lnSpc>
              <a:spcBef>
                <a:spcPts val="0"/>
              </a:spcBef>
              <a:spcAft>
                <a:spcPts val="0"/>
              </a:spcAft>
              <a:buClr>
                <a:srgbClr val="5E5E5E"/>
              </a:buClr>
              <a:buSzPts val="4300"/>
              <a:buFont typeface="Helvetica Neue"/>
              <a:buNone/>
            </a:pPr>
            <a:r>
              <a:rPr lang="de-DE" sz="4300" b="0" i="0" u="none" strike="noStrike" cap="none">
                <a:solidFill>
                  <a:srgbClr val="5E5E5E"/>
                </a:solidFill>
                <a:latin typeface="Helvetica Neue"/>
                <a:ea typeface="Helvetica Neue"/>
                <a:cs typeface="Helvetica Neue"/>
                <a:sym typeface="Helvetica Neue"/>
              </a:rPr>
              <a:t>Post Graduate Student</a:t>
            </a:r>
            <a:endParaRPr sz="1200"/>
          </a:p>
        </p:txBody>
      </p:sp>
      <p:sp>
        <p:nvSpPr>
          <p:cNvPr id="3" name="Title 2"/>
          <p:cNvSpPr>
            <a:spLocks noGrp="1"/>
          </p:cNvSpPr>
          <p:nvPr>
            <p:ph type="title"/>
          </p:nvPr>
        </p:nvSpPr>
        <p:spPr/>
        <p:txBody>
          <a:bodyPr/>
          <a:lstStyle/>
          <a:p>
            <a:endParaRPr lang="en-US" dirty="0"/>
          </a:p>
        </p:txBody>
      </p:sp>
    </p:spTree>
  </p:cSld>
  <p:clrMapOvr>
    <a:masterClrMapping/>
  </p:clrMapOvr>
</p:sld>
</file>

<file path=ppt/theme/theme1.xml><?xml version="1.0" encoding="utf-8"?>
<a:theme xmlns:a="http://schemas.openxmlformats.org/drawingml/2006/main" name="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6775</Words>
  <Application>WPS Presentation</Application>
  <PresentationFormat>Widescreen</PresentationFormat>
  <Paragraphs>135</Paragraphs>
  <Slides>23</Slides>
  <Notes>13</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23</vt:i4>
      </vt:variant>
    </vt:vector>
  </HeadingPairs>
  <TitlesOfParts>
    <vt:vector size="36" baseType="lpstr">
      <vt:lpstr>Arial</vt:lpstr>
      <vt:lpstr>SimSun</vt:lpstr>
      <vt:lpstr>Wingdings</vt:lpstr>
      <vt:lpstr>Arial</vt:lpstr>
      <vt:lpstr>HarmonyOS Sans SC Light</vt:lpstr>
      <vt:lpstr>Calibri</vt:lpstr>
      <vt:lpstr>Helvetica Neue</vt:lpstr>
      <vt:lpstr>Microsoft YaHei</vt:lpstr>
      <vt:lpstr>文泉驿微米黑</vt:lpstr>
      <vt:lpstr>Arial Unicode MS</vt:lpstr>
      <vt:lpstr>Source Sans Pro SemiBold</vt:lpstr>
      <vt:lpstr>文泉驿正黑</vt:lpstr>
      <vt:lpstr>Office</vt:lpstr>
      <vt:lpstr>Promoting Relevant Education in Science for Sustainability (3)</vt:lpstr>
      <vt:lpstr>National Regulations and Policies for ESD</vt:lpstr>
      <vt:lpstr>PowerPoint 演示文稿</vt:lpstr>
      <vt:lpstr>Present Indonesian regulation regarding SDGs and ESD that you have searched and discussed with your group  It is suggested to collect and discuss students‘ associations via a Mentimeter Word Cloud (https://www.mentimeter.com/features/word-cloud) or a similar tool.</vt:lpstr>
      <vt:lpstr>Hierarchy of law in Indonesia   </vt:lpstr>
      <vt:lpstr>PowerPoint 演示文稿</vt:lpstr>
      <vt:lpstr>The Goals of Law Number 32 of 2009</vt:lpstr>
      <vt:lpstr>How we accelerate the SDG through Education Sector?       </vt:lpstr>
      <vt:lpstr>PowerPoint 演示文稿</vt:lpstr>
      <vt:lpstr>Regulation and Policies  Related To ESD Implementation In Indonesia</vt:lpstr>
      <vt:lpstr>Preamble to the Constitution of the Republic of Indonesia Year 1945</vt:lpstr>
      <vt:lpstr>Vision of the Ministry of Education and Culture</vt:lpstr>
      <vt:lpstr>President's Mission =&gt; Mission of the Directorate General of Higher Education</vt:lpstr>
      <vt:lpstr>Policy Direction and Strategy for Higher Education</vt:lpstr>
      <vt:lpstr>Joint Agreement between the State Ministry of the Environment (MenLH) and the Ministry of National Education, 2010</vt:lpstr>
      <vt:lpstr>United Nations in Indonesia Country Result Report 2022  </vt:lpstr>
      <vt:lpstr>Law of the Republic Indonesia Number 20 of 2003 concerning the National Education System</vt:lpstr>
      <vt:lpstr>Education for Development, Development and/or Sustainable Development (PuP3B)</vt:lpstr>
      <vt:lpstr>National Medium Term Development Plan (RPJMN) 2020-2024</vt:lpstr>
      <vt:lpstr>National Medium Term Development Plan (RPJMN) 2020-2024</vt:lpstr>
      <vt:lpstr>Search the Internet about national policy legacies for sustainable development and the implementation of the SDGs.   It is suggested to collect and discuss students‘ findings via a Padlet via predefined topics (https://padlet.com/) or a similar tool.</vt:lpstr>
      <vt:lpstr>Questions and discussion</vt:lpstr>
      <vt:lpstr>Online resources to read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Promoting Relevant Education in Science for Sustainability (3)</dc:title>
  <dc:creator>reviewer</dc:creator>
  <cp:lastModifiedBy>hsl</cp:lastModifiedBy>
  <cp:revision>12</cp:revision>
  <dcterms:created xsi:type="dcterms:W3CDTF">2025-08-30T12:05:46Z</dcterms:created>
  <dcterms:modified xsi:type="dcterms:W3CDTF">2025-08-30T12:05:46Z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676AD9CD9CEA10391AE9B268EF3DD3B4_42</vt:lpwstr>
  </property>
  <property fmtid="{D5CDD505-2E9C-101B-9397-08002B2CF9AE}" pid="3" name="KSOProductBuildVer">
    <vt:lpwstr>1033-12.8.2.14811</vt:lpwstr>
  </property>
</Properties>
</file>