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12192000" cy="6858000"/>
  <p:embeddedFontLs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1" roundtripDataSignature="AMtx7mgVTY+uDYtqVC5N0jMs7zcVm8h0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CACFCF-4059-4A56-9F7A-A18FAF07DEE2}">
  <a:tblStyle styleId="{AECACFCF-4059-4A56-9F7A-A18FAF07DEE2}"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4DC2E3A-A1B5-4834-9DDD-F4C3BDD27806}" styleName="Table_1">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erriweather-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Merriweather-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p22: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23: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24: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25: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26: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27: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8: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p28: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29: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30: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31: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32: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15: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16: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17: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8: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p18: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19: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20: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21: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 überschrift"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8"/>
          <p:cNvSpPr txBox="1"/>
          <p:nvPr>
            <p:ph idx="2" type="body"/>
          </p:nvPr>
        </p:nvSpPr>
        <p:spPr>
          <a:xfrm>
            <a:off x="839788" y="2505074"/>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8"/>
          <p:cNvSpPr txBox="1"/>
          <p:nvPr>
            <p:ph idx="4" type="body"/>
          </p:nvPr>
        </p:nvSpPr>
        <p:spPr>
          <a:xfrm>
            <a:off x="6172200" y="2505074"/>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p:nvPr>
            <p:ph idx="2" type="pic"/>
          </p:nvPr>
        </p:nvSpPr>
        <p:spPr>
          <a:xfrm>
            <a:off x="5183188" y="987425"/>
            <a:ext cx="6172200" cy="4873625"/>
          </a:xfrm>
          <a:prstGeom prst="rect">
            <a:avLst/>
          </a:prstGeom>
          <a:noFill/>
          <a:ln>
            <a:noFill/>
          </a:ln>
        </p:spPr>
      </p:sp>
      <p:sp>
        <p:nvSpPr>
          <p:cNvPr id="64" name="Google Shape;64;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7.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7.jp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jp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0" Type="http://schemas.openxmlformats.org/officeDocument/2006/relationships/hyperlink" Target="https://www.wwfcaucasus.org/our_work/protected_areas22/"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7.jpg"/><Relationship Id="rId9" Type="http://schemas.openxmlformats.org/officeDocument/2006/relationships/hyperlink" Target="https://www.iucn.org/sites/default/files/2022-09/6.-natural_solutions_-_sdgs_final_2.pdf" TargetMode="External"/><Relationship Id="rId5" Type="http://schemas.openxmlformats.org/officeDocument/2006/relationships/hyperlink" Target="https://sdg.gov.ge/main" TargetMode="External"/><Relationship Id="rId6" Type="http://schemas.openxmlformats.org/officeDocument/2006/relationships/hyperlink" Target="https://www.etaloni.ge/files_inner/4433ganatlebamdgradiganvitarebismiznebi.pdf" TargetMode="External"/><Relationship Id="rId7" Type="http://schemas.openxmlformats.org/officeDocument/2006/relationships/hyperlink" Target="https://www.iisd.org/mission-and-goals/sustainable-development#:~:text=Sustainable%20development%20is%20development%20that,to%20meet%20their%20own%20needs" TargetMode="External"/><Relationship Id="rId8" Type="http://schemas.openxmlformats.org/officeDocument/2006/relationships/hyperlink" Target="https://sdgs.un.org/goal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jpg"/><Relationship Id="rId5" Type="http://schemas.openxmlformats.org/officeDocument/2006/relationships/image" Target="../media/image8.png"/><Relationship Id="rId6" Type="http://schemas.openxmlformats.org/officeDocument/2006/relationships/hyperlink" Target="https://sdg.gov.ge/mai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pic>
        <p:nvPicPr>
          <p:cNvPr id="86" name="Google Shape;86;p1"/>
          <p:cNvPicPr preferRelativeResize="0"/>
          <p:nvPr/>
        </p:nvPicPr>
        <p:blipFill rotWithShape="1">
          <a:blip r:embed="rId5">
            <a:alphaModFix/>
          </a:blip>
          <a:srcRect b="0" l="0" r="0" t="0"/>
          <a:stretch/>
        </p:blipFill>
        <p:spPr>
          <a:xfrm>
            <a:off x="202358" y="1957030"/>
            <a:ext cx="6956704" cy="3640675"/>
          </a:xfrm>
          <a:prstGeom prst="rect">
            <a:avLst/>
          </a:prstGeom>
          <a:noFill/>
          <a:ln>
            <a:noFill/>
          </a:ln>
        </p:spPr>
      </p:pic>
      <p:sp>
        <p:nvSpPr>
          <p:cNvPr id="87" name="Google Shape;87;p1"/>
          <p:cNvSpPr/>
          <p:nvPr/>
        </p:nvSpPr>
        <p:spPr>
          <a:xfrm>
            <a:off x="1828801" y="987534"/>
            <a:ext cx="9952382"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4000" u="none" cap="none" strike="noStrike">
                <a:solidFill>
                  <a:srgbClr val="324D1F"/>
                </a:solidFill>
                <a:latin typeface="Arial"/>
                <a:ea typeface="Arial"/>
                <a:cs typeface="Arial"/>
                <a:sym typeface="Arial"/>
              </a:rPr>
              <a:t>განათლება მდგრადი განვითარებისთვის</a:t>
            </a:r>
            <a:endParaRPr b="1" i="0" sz="40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t/>
            </a:r>
            <a:endParaRPr b="1" i="0" sz="40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rPr b="1" i="0" lang="de-DE" sz="4000" u="none" cap="none" strike="noStrike">
                <a:solidFill>
                  <a:srgbClr val="324D1F"/>
                </a:solidFill>
                <a:latin typeface="Arial"/>
                <a:ea typeface="Arial"/>
                <a:cs typeface="Arial"/>
                <a:sym typeface="Arial"/>
              </a:rPr>
              <a:t>                ეროვნული დოკუმენტები</a:t>
            </a:r>
            <a:endParaRPr b="1" i="0" sz="4000" u="none" cap="none" strike="noStrike">
              <a:solidFill>
                <a:srgbClr val="324D1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txBox="1"/>
          <p:nvPr>
            <p:ph idx="1" type="body"/>
          </p:nvPr>
        </p:nvSpPr>
        <p:spPr>
          <a:xfrm>
            <a:off x="331304" y="795130"/>
            <a:ext cx="10439401" cy="1126435"/>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de-DE">
                <a:solidFill>
                  <a:srgbClr val="324D1F"/>
                </a:solidFill>
                <a:latin typeface="Arial"/>
                <a:ea typeface="Arial"/>
                <a:cs typeface="Arial"/>
                <a:sym typeface="Arial"/>
              </a:rPr>
              <a:t>მდგრადი განვითარებისათვის განათლების ჩართვა სასწავლო პროგრამებსა და სასკოლო სახელმძღვანელოებში</a:t>
            </a:r>
            <a:endParaRPr b="1">
              <a:solidFill>
                <a:srgbClr val="324D1F"/>
              </a:solidFill>
              <a:latin typeface="Arial"/>
              <a:ea typeface="Arial"/>
              <a:cs typeface="Arial"/>
              <a:sym typeface="Arial"/>
            </a:endParaRPr>
          </a:p>
          <a:p>
            <a:pPr indent="0" lvl="0" marL="114300" rtl="0" algn="l">
              <a:lnSpc>
                <a:spcPct val="90000"/>
              </a:lnSpc>
              <a:spcBef>
                <a:spcPts val="1000"/>
              </a:spcBef>
              <a:spcAft>
                <a:spcPts val="0"/>
              </a:spcAft>
              <a:buSzPts val="1800"/>
              <a:buNone/>
            </a:pPr>
            <a:r>
              <a:t/>
            </a:r>
            <a:endParaRPr>
              <a:latin typeface="Arial"/>
              <a:ea typeface="Arial"/>
              <a:cs typeface="Arial"/>
              <a:sym typeface="Arial"/>
            </a:endParaRPr>
          </a:p>
        </p:txBody>
      </p:sp>
      <p:pic>
        <p:nvPicPr>
          <p:cNvPr id="167" name="Google Shape;167;p22"/>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68" name="Google Shape;168;p22"/>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69" name="Google Shape;169;p22"/>
          <p:cNvSpPr/>
          <p:nvPr/>
        </p:nvSpPr>
        <p:spPr>
          <a:xfrm>
            <a:off x="2247424" y="2014232"/>
            <a:ext cx="96177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324D1F"/>
                </a:solidFill>
                <a:latin typeface="Arial"/>
                <a:ea typeface="Arial"/>
                <a:cs typeface="Arial"/>
                <a:sym typeface="Arial"/>
              </a:rPr>
              <a:t>“სასწავლო გეგმა უნდა უზრუნველყოფდეს ყველა ბავშვის, მოზარდისა და ახალგაზრდის აღჭურვას არა მხოლოდ საბაზისო უნარებით, არამედ ასევე უნარებით, რომლებიც სხვადასხვა სიტუაციებში გამოიყენება და როგორიცაა კრიტიკული აზროვნების უნარი, პრობლემის გადაჭრის უნარი, ადვოკატირებისა და კონფლიქტის მოგვარების უნარები, რაც უზრუნველყოფს მათ პასუხისმგებელ გლობალურ მოქალაქეებად ჩამოყალიბებას“ (გაეროს განათლების, მეცნიერებისა და კულტურის ორგანიზაცია (UNESCO)</a:t>
            </a:r>
            <a:endParaRPr/>
          </a:p>
        </p:txBody>
      </p:sp>
      <p:sp>
        <p:nvSpPr>
          <p:cNvPr id="170" name="Google Shape;170;p22"/>
          <p:cNvSpPr/>
          <p:nvPr/>
        </p:nvSpPr>
        <p:spPr>
          <a:xfrm>
            <a:off x="516835" y="3276433"/>
            <a:ext cx="10866782"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600" u="none" cap="none" strike="noStrike">
                <a:solidFill>
                  <a:srgbClr val="324D1F"/>
                </a:solidFill>
                <a:latin typeface="Arial"/>
                <a:ea typeface="Arial"/>
                <a:cs typeface="Arial"/>
                <a:sym typeface="Arial"/>
              </a:rPr>
              <a:t>მდგრადი განვითარებისათვის განათლების ჩართვა საჭიროა ყველა სასწავლო პროგრამასა და გეგმაში, მათ შორის სკოლამდელი ასაკის ბავშვებისათვის განკუთვნილ, დაწყებითი და საშუალო განათლების, ტექნიკური და პროფესიული განათლებისა და ტრენინგის (TVET) და უმაღლესი განათლების სასწავლო პროგრამებსა და გეგმებში.</a:t>
            </a:r>
            <a:endParaRPr/>
          </a:p>
          <a:p>
            <a:pPr indent="0" lvl="0" marL="0" marR="0" rtl="0" algn="l">
              <a:lnSpc>
                <a:spcPct val="100000"/>
              </a:lnSpc>
              <a:spcBef>
                <a:spcPts val="0"/>
              </a:spcBef>
              <a:spcAft>
                <a:spcPts val="0"/>
              </a:spcAft>
              <a:buNone/>
            </a:pPr>
            <a:r>
              <a:rPr b="0" i="0" lang="de-DE" sz="1600" u="none" cap="none" strike="noStrike">
                <a:solidFill>
                  <a:srgbClr val="324D1F"/>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de-DE" sz="1600" u="none" cap="none" strike="noStrike">
                <a:solidFill>
                  <a:srgbClr val="324D1F"/>
                </a:solidFill>
                <a:latin typeface="Arial"/>
                <a:ea typeface="Arial"/>
                <a:cs typeface="Arial"/>
                <a:sym typeface="Arial"/>
              </a:rPr>
              <a:t>მდგრადი განვითარებისათვის განათლება სწავლებისა და სწავლის უმნიშვნელოვანეს ელემენტს წარმოადგენს და არ უნდა განიხილებოდეს როგორც არსებული სასწავლო პროგრამებისა და გეგმების დანამატი.</a:t>
            </a:r>
            <a:endParaRPr b="0" i="0" sz="1600" u="none" cap="none" strike="noStrike">
              <a:solidFill>
                <a:srgbClr val="324D1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idx="1" type="body"/>
          </p:nvPr>
        </p:nvSpPr>
        <p:spPr>
          <a:xfrm>
            <a:off x="285446" y="662609"/>
            <a:ext cx="11896877" cy="3248232"/>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rPr b="1" lang="de-DE" sz="1600">
                <a:solidFill>
                  <a:srgbClr val="FF0000"/>
                </a:solidFill>
                <a:latin typeface="Arial"/>
                <a:ea typeface="Arial"/>
                <a:cs typeface="Arial"/>
                <a:sym typeface="Arial"/>
              </a:rPr>
              <a:t>სასწავლო პროგრამებში ცვლილებების შეტანასთან დაკავშირებული რეკომენდაციები </a:t>
            </a:r>
            <a:endParaRPr b="1" sz="1600">
              <a:solidFill>
                <a:srgbClr val="FF0000"/>
              </a:solidFill>
              <a:latin typeface="Arial"/>
              <a:ea typeface="Arial"/>
              <a:cs typeface="Arial"/>
              <a:sym typeface="Arial"/>
            </a:endParaRPr>
          </a:p>
          <a:p>
            <a:pPr indent="0" lvl="0" marL="114300" rtl="0" algn="l">
              <a:lnSpc>
                <a:spcPct val="90000"/>
              </a:lnSpc>
              <a:spcBef>
                <a:spcPts val="1000"/>
              </a:spcBef>
              <a:spcAft>
                <a:spcPts val="0"/>
              </a:spcAft>
              <a:buSzPts val="1800"/>
              <a:buNone/>
            </a:pPr>
            <a:r>
              <a:rPr lang="de-DE" sz="1600">
                <a:solidFill>
                  <a:srgbClr val="324D1F"/>
                </a:solidFill>
                <a:latin typeface="Arial"/>
                <a:ea typeface="Arial"/>
                <a:cs typeface="Arial"/>
                <a:sym typeface="Arial"/>
              </a:rPr>
              <a:t>ხარისხიანი განათლების განმარტების გაუმჯობესების მიმართულებით ძალისხმევა უნდა გულისხმობდეს მის შესაბამისობას მდგრად განვითარებასთან და მასში მდგრად განვითარებასთან დაკავშირებული მიზნებისა და ღირებულებების ჩართვას.</a:t>
            </a:r>
            <a:endParaRPr/>
          </a:p>
          <a:p>
            <a:pPr indent="0" lvl="0" marL="114300" rtl="0" algn="l">
              <a:lnSpc>
                <a:spcPct val="90000"/>
              </a:lnSpc>
              <a:spcBef>
                <a:spcPts val="1000"/>
              </a:spcBef>
              <a:spcAft>
                <a:spcPts val="0"/>
              </a:spcAft>
              <a:buSzPts val="1800"/>
              <a:buNone/>
            </a:pPr>
            <a:r>
              <a:rPr lang="de-DE" sz="1600">
                <a:solidFill>
                  <a:srgbClr val="324D1F"/>
                </a:solidFill>
                <a:latin typeface="Arial"/>
                <a:ea typeface="Arial"/>
                <a:cs typeface="Arial"/>
                <a:sym typeface="Arial"/>
              </a:rPr>
              <a:t>საჭიროა შემდგომი კვლევა, შეფასება და სასწავლო პროგრამებში ცვლილების შეტანასთან დაკავშირებული გამოცდილების გაზიარება</a:t>
            </a:r>
            <a:endParaRPr sz="1600">
              <a:solidFill>
                <a:srgbClr val="324D1F"/>
              </a:solidFill>
              <a:latin typeface="Arial"/>
              <a:ea typeface="Arial"/>
              <a:cs typeface="Arial"/>
              <a:sym typeface="Arial"/>
            </a:endParaRPr>
          </a:p>
          <a:p>
            <a:pPr indent="0" lvl="0" marL="114300" rtl="0" algn="l">
              <a:lnSpc>
                <a:spcPct val="90000"/>
              </a:lnSpc>
              <a:spcBef>
                <a:spcPts val="1000"/>
              </a:spcBef>
              <a:spcAft>
                <a:spcPts val="0"/>
              </a:spcAft>
              <a:buSzPts val="1800"/>
              <a:buNone/>
            </a:pPr>
            <a:r>
              <a:rPr lang="de-DE" sz="1600">
                <a:solidFill>
                  <a:srgbClr val="324D1F"/>
                </a:solidFill>
                <a:latin typeface="Arial"/>
                <a:ea typeface="Arial"/>
                <a:cs typeface="Arial"/>
                <a:sym typeface="Arial"/>
              </a:rPr>
              <a:t>საჭიროა მდგრადი განვითარებისათვის განათლების ინსტიტუციონალიზაცია, მათ შორის შესაბამისი პერსონალისა და ფინანსური რესურსების მობილიზება </a:t>
            </a:r>
            <a:endParaRPr sz="1600">
              <a:solidFill>
                <a:srgbClr val="324D1F"/>
              </a:solidFill>
              <a:latin typeface="Arial"/>
              <a:ea typeface="Arial"/>
              <a:cs typeface="Arial"/>
              <a:sym typeface="Arial"/>
            </a:endParaRPr>
          </a:p>
          <a:p>
            <a:pPr indent="0" lvl="0" marL="114300" rtl="0" algn="l">
              <a:lnSpc>
                <a:spcPct val="90000"/>
              </a:lnSpc>
              <a:spcBef>
                <a:spcPts val="1000"/>
              </a:spcBef>
              <a:spcAft>
                <a:spcPts val="0"/>
              </a:spcAft>
              <a:buSzPts val="1800"/>
              <a:buNone/>
            </a:pPr>
            <a:r>
              <a:rPr lang="de-DE" sz="1600">
                <a:solidFill>
                  <a:srgbClr val="324D1F"/>
                </a:solidFill>
                <a:latin typeface="Arial"/>
                <a:ea typeface="Arial"/>
                <a:cs typeface="Arial"/>
                <a:sym typeface="Arial"/>
              </a:rPr>
              <a:t>საჭიროა მდგრადი განვითარებისათვის განათლების დაკავშირება კომპეტენციებთან, პროფესიულ სტანდარტებთან, მასწავლებელთა სერტიფიცირებასა და მასწავლებელთა განათლების დაწესებულებათა აკრედიტაციასთან </a:t>
            </a:r>
            <a:endParaRPr sz="1600">
              <a:solidFill>
                <a:srgbClr val="324D1F"/>
              </a:solidFill>
              <a:latin typeface="Arial"/>
              <a:ea typeface="Arial"/>
              <a:cs typeface="Arial"/>
              <a:sym typeface="Arial"/>
            </a:endParaRPr>
          </a:p>
          <a:p>
            <a:pPr indent="0" lvl="0" marL="114300" rtl="0" algn="l">
              <a:lnSpc>
                <a:spcPct val="90000"/>
              </a:lnSpc>
              <a:spcBef>
                <a:spcPts val="1000"/>
              </a:spcBef>
              <a:spcAft>
                <a:spcPts val="0"/>
              </a:spcAft>
              <a:buSzPts val="1800"/>
              <a:buNone/>
            </a:pPr>
            <a:r>
              <a:rPr lang="de-DE" sz="1600">
                <a:solidFill>
                  <a:srgbClr val="324D1F"/>
                </a:solidFill>
                <a:latin typeface="Arial"/>
                <a:ea typeface="Arial"/>
                <a:cs typeface="Arial"/>
                <a:sym typeface="Arial"/>
              </a:rPr>
              <a:t>მასწავლებლები საჭიროებენ მეტ დახმარებას სწავლების პრაქტიკაში </a:t>
            </a:r>
            <a:endParaRPr sz="1600">
              <a:solidFill>
                <a:srgbClr val="324D1F"/>
              </a:solidFill>
              <a:latin typeface="Arial"/>
              <a:ea typeface="Arial"/>
              <a:cs typeface="Arial"/>
              <a:sym typeface="Arial"/>
            </a:endParaRPr>
          </a:p>
          <a:p>
            <a:pPr indent="0" lvl="0" marL="114300" rtl="0" algn="l">
              <a:lnSpc>
                <a:spcPct val="90000"/>
              </a:lnSpc>
              <a:spcBef>
                <a:spcPts val="1000"/>
              </a:spcBef>
              <a:spcAft>
                <a:spcPts val="0"/>
              </a:spcAft>
              <a:buSzPts val="1800"/>
              <a:buNone/>
            </a:pPr>
            <a:r>
              <a:rPr lang="de-DE" sz="1600">
                <a:solidFill>
                  <a:srgbClr val="324D1F"/>
                </a:solidFill>
                <a:latin typeface="Arial"/>
                <a:ea typeface="Arial"/>
                <a:cs typeface="Arial"/>
                <a:sym typeface="Arial"/>
              </a:rPr>
              <a:t>შესაძლებლობების შექმნასა და გაფართოებას ხელისუფლებისათვის, განათლების პოლიტიკის შემუშავებაზე პასუხისმგებელი პირებისათვის და პედაგოგებისათვის </a:t>
            </a:r>
            <a:endParaRPr sz="1600">
              <a:solidFill>
                <a:srgbClr val="324D1F"/>
              </a:solidFill>
              <a:latin typeface="Arial"/>
              <a:ea typeface="Arial"/>
              <a:cs typeface="Arial"/>
              <a:sym typeface="Arial"/>
            </a:endParaRPr>
          </a:p>
          <a:p>
            <a:pPr indent="0" lvl="0" marL="114300" rtl="0" algn="l">
              <a:lnSpc>
                <a:spcPct val="90000"/>
              </a:lnSpc>
              <a:spcBef>
                <a:spcPts val="1000"/>
              </a:spcBef>
              <a:spcAft>
                <a:spcPts val="0"/>
              </a:spcAft>
              <a:buSzPts val="1800"/>
              <a:buNone/>
            </a:pPr>
            <a:r>
              <a:rPr lang="de-DE" sz="1600">
                <a:solidFill>
                  <a:srgbClr val="324D1F"/>
                </a:solidFill>
                <a:latin typeface="Arial"/>
                <a:ea typeface="Arial"/>
                <a:cs typeface="Arial"/>
                <a:sym typeface="Arial"/>
              </a:rPr>
              <a:t>სასწავლო პროგრამების პოლიტიკის მოქნილობა, რაც საშუალებას აძლევს დაწყებით და საშუალო სკოლებს შეიმუშაონ და სასწავლო პროგრამებში შეიტანონ შესაბამისი მასალები და პროექტები, ადგილობრივ დონეზე ყველაზე აქტუალურ თემებზე</a:t>
            </a:r>
            <a:endParaRPr sz="1600">
              <a:solidFill>
                <a:srgbClr val="324D1F"/>
              </a:solidFill>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600">
              <a:solidFill>
                <a:srgbClr val="324D1F"/>
              </a:solidFill>
              <a:latin typeface="Arial"/>
              <a:ea typeface="Arial"/>
              <a:cs typeface="Arial"/>
              <a:sym typeface="Arial"/>
            </a:endParaRPr>
          </a:p>
          <a:p>
            <a:pPr indent="0" lvl="0" marL="114300" rtl="0" algn="l">
              <a:lnSpc>
                <a:spcPct val="90000"/>
              </a:lnSpc>
              <a:spcBef>
                <a:spcPts val="1000"/>
              </a:spcBef>
              <a:spcAft>
                <a:spcPts val="0"/>
              </a:spcAft>
              <a:buSzPts val="1800"/>
              <a:buNone/>
            </a:pPr>
            <a:r>
              <a:rPr lang="de-DE" sz="1400">
                <a:solidFill>
                  <a:srgbClr val="324D1F"/>
                </a:solidFill>
                <a:latin typeface="Arial"/>
                <a:ea typeface="Arial"/>
                <a:cs typeface="Arial"/>
                <a:sym typeface="Arial"/>
              </a:rPr>
              <a:t>                                                                            წყარო: გაეროს განათლების, მეცნიერებისა და კულტურის ორგანიზაცია (UNESCO) (2014a)</a:t>
            </a:r>
            <a:endParaRPr/>
          </a:p>
        </p:txBody>
      </p:sp>
      <p:pic>
        <p:nvPicPr>
          <p:cNvPr id="176" name="Google Shape;176;p23"/>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77" name="Google Shape;177;p23"/>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idx="1" type="body"/>
          </p:nvPr>
        </p:nvSpPr>
        <p:spPr>
          <a:xfrm>
            <a:off x="503584" y="808381"/>
            <a:ext cx="11198086" cy="1537253"/>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de-DE">
                <a:solidFill>
                  <a:srgbClr val="324D1F"/>
                </a:solidFill>
                <a:latin typeface="Arial"/>
                <a:ea typeface="Arial"/>
                <a:cs typeface="Arial"/>
                <a:sym typeface="Arial"/>
              </a:rPr>
              <a:t>მდგრადი განვითარებისათვის განათლების ჩართვა მასწავლებელთა განათლებაში</a:t>
            </a:r>
            <a:endParaRPr b="1">
              <a:solidFill>
                <a:srgbClr val="324D1F"/>
              </a:solidFill>
              <a:latin typeface="Arial"/>
              <a:ea typeface="Arial"/>
              <a:cs typeface="Arial"/>
              <a:sym typeface="Arial"/>
            </a:endParaRPr>
          </a:p>
          <a:p>
            <a:pPr indent="0" lvl="0" marL="114300" rtl="0" algn="l">
              <a:lnSpc>
                <a:spcPct val="90000"/>
              </a:lnSpc>
              <a:spcBef>
                <a:spcPts val="1000"/>
              </a:spcBef>
              <a:spcAft>
                <a:spcPts val="0"/>
              </a:spcAft>
              <a:buSzPts val="1800"/>
              <a:buNone/>
            </a:pPr>
            <a:r>
              <a:rPr lang="de-DE">
                <a:solidFill>
                  <a:srgbClr val="324D1F"/>
                </a:solidFill>
                <a:latin typeface="Arial"/>
                <a:ea typeface="Arial"/>
                <a:cs typeface="Arial"/>
                <a:sym typeface="Arial"/>
              </a:rPr>
              <a:t>              </a:t>
            </a:r>
            <a:endParaRPr>
              <a:solidFill>
                <a:srgbClr val="324D1F"/>
              </a:solidFill>
              <a:latin typeface="Arial"/>
              <a:ea typeface="Arial"/>
              <a:cs typeface="Arial"/>
              <a:sym typeface="Arial"/>
            </a:endParaRPr>
          </a:p>
        </p:txBody>
      </p:sp>
      <p:pic>
        <p:nvPicPr>
          <p:cNvPr id="183" name="Google Shape;183;p24"/>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84" name="Google Shape;184;p24"/>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85" name="Google Shape;185;p24"/>
          <p:cNvSpPr/>
          <p:nvPr/>
        </p:nvSpPr>
        <p:spPr>
          <a:xfrm>
            <a:off x="1730589" y="1856747"/>
            <a:ext cx="10342142"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324D1F"/>
                </a:solidFill>
                <a:latin typeface="Arial"/>
                <a:ea typeface="Arial"/>
                <a:cs typeface="Arial"/>
                <a:sym typeface="Arial"/>
              </a:rPr>
              <a:t>პედაგოგები არიან ის პირები, რომლებსაც, ზოგადად, მნიშვნელოვანი ცვლილებების გახორციელება შეუძლიათ და, კონკრეტულად, შესწევთ ძალა, მათ მიერ მიწოდებული განათლების საშუალებით, მდგრადი განვითარების მიზნების მისაღწევად საჭირო რეაგირებას ჩაუდგნენ სათავეში. ის თუ რა ცოდნასა და კომპეტენციებს ფლობენ ისინი, მნიშვნელოვნად განაპირობებს იმას, თუ რამდენად წარმატებით გახორციელდება საგანმანათლებლო პროცესებისა და საგანმანათლებლო დაწესებულებების მდგრადი განვითარების სამსახურში ჩაყენება.</a:t>
            </a:r>
            <a:endParaRPr b="0" i="0" sz="1400" u="none" cap="none" strike="noStrike">
              <a:solidFill>
                <a:srgbClr val="324D1F"/>
              </a:solidFill>
              <a:latin typeface="Arial"/>
              <a:ea typeface="Arial"/>
              <a:cs typeface="Arial"/>
              <a:sym typeface="Arial"/>
            </a:endParaRPr>
          </a:p>
        </p:txBody>
      </p:sp>
      <p:sp>
        <p:nvSpPr>
          <p:cNvPr id="186" name="Google Shape;186;p24"/>
          <p:cNvSpPr/>
          <p:nvPr/>
        </p:nvSpPr>
        <p:spPr>
          <a:xfrm>
            <a:off x="1173997" y="3597940"/>
            <a:ext cx="9149446"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800" u="none" cap="none" strike="noStrike">
                <a:solidFill>
                  <a:srgbClr val="324D1F"/>
                </a:solidFill>
                <a:latin typeface="Arial"/>
                <a:ea typeface="Arial"/>
                <a:cs typeface="Arial"/>
                <a:sym typeface="Arial"/>
              </a:rPr>
              <a:t>მდგრადი განვითარებისათვის განათლების ჩართვა მასწავლებელთა განათლების პროგრამებში - კარგი პრაქტიკის მაგალითები </a:t>
            </a:r>
            <a:endParaRPr b="0" i="0" sz="18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rPr b="1" i="0" lang="de-DE" sz="1800" u="none" cap="none" strike="noStrike">
                <a:solidFill>
                  <a:srgbClr val="324D1F"/>
                </a:solidFill>
                <a:latin typeface="Arial"/>
                <a:ea typeface="Arial"/>
                <a:cs typeface="Arial"/>
                <a:sym typeface="Arial"/>
              </a:rPr>
              <a:t>იამაიკა</a:t>
            </a:r>
            <a:r>
              <a:rPr b="0" i="0" lang="de-DE" sz="1800" u="none" cap="none" strike="noStrike">
                <a:solidFill>
                  <a:srgbClr val="324D1F"/>
                </a:solidFill>
                <a:latin typeface="Arial"/>
                <a:ea typeface="Arial"/>
                <a:cs typeface="Arial"/>
                <a:sym typeface="Arial"/>
              </a:rPr>
              <a:t> - მასწავლებელთა მომზადება მდგრადი განვითარებისათვის განათლებასთან დაკავშირებული პროექტების საშუალებით </a:t>
            </a:r>
            <a:endParaRPr b="0" i="0" sz="18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rPr b="1" i="0" lang="de-DE" sz="1800" u="none" cap="none" strike="noStrike">
                <a:solidFill>
                  <a:srgbClr val="324D1F"/>
                </a:solidFill>
                <a:latin typeface="Arial"/>
                <a:ea typeface="Arial"/>
                <a:cs typeface="Arial"/>
                <a:sym typeface="Arial"/>
              </a:rPr>
              <a:t>საბერძნეთი</a:t>
            </a:r>
            <a:r>
              <a:rPr b="0" i="0" lang="de-DE" sz="1800" u="none" cap="none" strike="noStrike">
                <a:solidFill>
                  <a:srgbClr val="324D1F"/>
                </a:solidFill>
                <a:latin typeface="Arial"/>
                <a:ea typeface="Arial"/>
                <a:cs typeface="Arial"/>
                <a:sym typeface="Arial"/>
              </a:rPr>
              <a:t> – მასწავლებელთა მომზადება </a:t>
            </a:r>
            <a:endParaRPr b="0" i="0" sz="1800" u="none" cap="none" strike="noStrike">
              <a:solidFill>
                <a:srgbClr val="324D1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5"/>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92" name="Google Shape;192;p25"/>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93" name="Google Shape;193;p25"/>
          <p:cNvSpPr txBox="1"/>
          <p:nvPr>
            <p:ph idx="1" type="body"/>
          </p:nvPr>
        </p:nvSpPr>
        <p:spPr>
          <a:xfrm>
            <a:off x="331304" y="821635"/>
            <a:ext cx="11648661" cy="5355328"/>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rPr b="1" lang="de-DE" sz="1800">
                <a:solidFill>
                  <a:srgbClr val="FF0000"/>
                </a:solidFill>
                <a:latin typeface="Arial"/>
                <a:ea typeface="Arial"/>
                <a:cs typeface="Arial"/>
                <a:sym typeface="Arial"/>
              </a:rPr>
              <a:t>სწავლის ამოცანები მასწავლებლებისათვის, მდგრადი განვითარებისათვის განათლების ხელშეწყობისათვის </a:t>
            </a:r>
            <a:endParaRPr b="1" sz="1800">
              <a:solidFill>
                <a:srgbClr val="FF0000"/>
              </a:solidFill>
              <a:latin typeface="Arial"/>
              <a:ea typeface="Arial"/>
              <a:cs typeface="Arial"/>
              <a:sym typeface="Arial"/>
            </a:endParaRPr>
          </a:p>
          <a:p>
            <a:pPr indent="-342900" lvl="0" marL="457200" rtl="0" algn="l">
              <a:lnSpc>
                <a:spcPct val="90000"/>
              </a:lnSpc>
              <a:spcBef>
                <a:spcPts val="1000"/>
              </a:spcBef>
              <a:spcAft>
                <a:spcPts val="0"/>
              </a:spcAft>
              <a:buSzPts val="1800"/>
              <a:buFont typeface="Noto Sans Symbols"/>
              <a:buChar char="✔"/>
            </a:pPr>
            <a:r>
              <a:rPr lang="de-DE" sz="1800">
                <a:solidFill>
                  <a:srgbClr val="324D1F"/>
                </a:solidFill>
                <a:latin typeface="Arial"/>
                <a:ea typeface="Arial"/>
                <a:cs typeface="Arial"/>
                <a:sym typeface="Arial"/>
              </a:rPr>
              <a:t>ფლობს ცოდნას მდგრადი განვითარების შესახებ, მდგრადი განვითარების სხვადასხვა მიზნებისა და მათთან დაკავშირებული თემებისა და პრობლემების შესახებ </a:t>
            </a:r>
            <a:endParaRPr sz="1800">
              <a:solidFill>
                <a:srgbClr val="324D1F"/>
              </a:solidFill>
              <a:latin typeface="Arial"/>
              <a:ea typeface="Arial"/>
              <a:cs typeface="Arial"/>
              <a:sym typeface="Arial"/>
            </a:endParaRPr>
          </a:p>
          <a:p>
            <a:pPr indent="-342900" lvl="0" marL="457200" rtl="0" algn="l">
              <a:lnSpc>
                <a:spcPct val="90000"/>
              </a:lnSpc>
              <a:spcBef>
                <a:spcPts val="1000"/>
              </a:spcBef>
              <a:spcAft>
                <a:spcPts val="0"/>
              </a:spcAft>
              <a:buSzPts val="1800"/>
              <a:buFont typeface="Noto Sans Symbols"/>
              <a:buChar char="✔"/>
            </a:pPr>
            <a:r>
              <a:rPr lang="de-DE" sz="1800">
                <a:solidFill>
                  <a:srgbClr val="324D1F"/>
                </a:solidFill>
                <a:latin typeface="Arial"/>
                <a:ea typeface="Arial"/>
                <a:cs typeface="Arial"/>
                <a:sym typeface="Arial"/>
              </a:rPr>
              <a:t>აღიქვამს მდგრადი განვითარებისათვის განათლებასთან დაკავშირებულ დისკურსსა და პრაქტიკას, ადგილობრივ, ეროვნულ თუ გლობალურ კონტექსტში </a:t>
            </a:r>
            <a:endParaRPr sz="1800">
              <a:solidFill>
                <a:srgbClr val="324D1F"/>
              </a:solidFill>
              <a:latin typeface="Arial"/>
              <a:ea typeface="Arial"/>
              <a:cs typeface="Arial"/>
              <a:sym typeface="Arial"/>
            </a:endParaRPr>
          </a:p>
          <a:p>
            <a:pPr indent="-342900" lvl="0" marL="457200" rtl="0" algn="l">
              <a:lnSpc>
                <a:spcPct val="90000"/>
              </a:lnSpc>
              <a:spcBef>
                <a:spcPts val="1000"/>
              </a:spcBef>
              <a:spcAft>
                <a:spcPts val="0"/>
              </a:spcAft>
              <a:buSzPts val="1800"/>
              <a:buFont typeface="Noto Sans Symbols"/>
              <a:buChar char="✔"/>
            </a:pPr>
            <a:r>
              <a:rPr lang="de-DE" sz="1800">
                <a:solidFill>
                  <a:srgbClr val="324D1F"/>
                </a:solidFill>
                <a:latin typeface="Arial"/>
                <a:ea typeface="Arial"/>
                <a:cs typeface="Arial"/>
                <a:sym typeface="Arial"/>
              </a:rPr>
              <a:t>აყალიბებს ერთიან ხედვას მდგრად განვითარებასთან დაკავშირებული საკითხების და გამოწვევების შესახებ, მდგრადი განვითარების პრინციპებისა და ღირებულებებთან ასოცირებული სოციალური, ეკოლოგიური, ეკონომიკური და კულტურული განზომილებების გათვალისწინებით, თაობათაშორის სამართლიანობისა და გლობალური სამართლიანობის ჩათვლით</a:t>
            </a:r>
            <a:endParaRPr sz="1800">
              <a:solidFill>
                <a:srgbClr val="324D1F"/>
              </a:solidFill>
              <a:latin typeface="Arial"/>
              <a:ea typeface="Arial"/>
              <a:cs typeface="Arial"/>
              <a:sym typeface="Arial"/>
            </a:endParaRPr>
          </a:p>
          <a:p>
            <a:pPr indent="-342900" lvl="0" marL="457200" rtl="0" algn="l">
              <a:lnSpc>
                <a:spcPct val="90000"/>
              </a:lnSpc>
              <a:spcBef>
                <a:spcPts val="1000"/>
              </a:spcBef>
              <a:spcAft>
                <a:spcPts val="0"/>
              </a:spcAft>
              <a:buSzPts val="1800"/>
              <a:buFont typeface="Noto Sans Symbols"/>
              <a:buChar char="✔"/>
            </a:pPr>
            <a:r>
              <a:rPr lang="de-DE" sz="1800">
                <a:solidFill>
                  <a:srgbClr val="324D1F"/>
                </a:solidFill>
                <a:latin typeface="Arial"/>
                <a:ea typeface="Arial"/>
                <a:cs typeface="Arial"/>
                <a:sym typeface="Arial"/>
              </a:rPr>
              <a:t> იყენებს დისციპლინურ, ინტერდისციპლინურ და ტრანსდისციპლინურ ხედვას გლობალური მასშტაბით მიმდინარე ცვლილებებისა და ადგილობრივ გარემოზე მათ გამოვლინებებთან დაკავშირებულ საკითხებთან დაკავშირებით</a:t>
            </a:r>
            <a:endParaRPr sz="1800">
              <a:solidFill>
                <a:srgbClr val="324D1F"/>
              </a:solidFill>
              <a:latin typeface="Arial"/>
              <a:ea typeface="Arial"/>
              <a:cs typeface="Arial"/>
              <a:sym typeface="Arial"/>
            </a:endParaRPr>
          </a:p>
          <a:p>
            <a:pPr indent="-342900" lvl="0" marL="457200" rtl="0" algn="l">
              <a:lnSpc>
                <a:spcPct val="90000"/>
              </a:lnSpc>
              <a:spcBef>
                <a:spcPts val="1000"/>
              </a:spcBef>
              <a:spcAft>
                <a:spcPts val="0"/>
              </a:spcAft>
              <a:buSzPts val="1800"/>
              <a:buFont typeface="Noto Sans Symbols"/>
              <a:buChar char="✔"/>
            </a:pPr>
            <a:r>
              <a:rPr lang="de-DE" sz="1800">
                <a:solidFill>
                  <a:srgbClr val="324D1F"/>
                </a:solidFill>
                <a:latin typeface="Arial"/>
                <a:ea typeface="Arial"/>
                <a:cs typeface="Arial"/>
                <a:sym typeface="Arial"/>
              </a:rPr>
              <a:t> აანალიზებს მდგრადი განვითარების კონცეფციას, მდგრადი განვითარების მიზნების მიღწევასთან დაკავშირებულ გამოწვევებს, მდგრადი განვითარების მიზნების მისაღწევად საკუთარი სპეციალობის მნიშვნელობასა და საკუთარი როლს ამ პროცესში</a:t>
            </a:r>
            <a:endParaRPr sz="1800">
              <a:solidFill>
                <a:srgbClr val="324D1F"/>
              </a:solidFill>
              <a:latin typeface="Arial"/>
              <a:ea typeface="Arial"/>
              <a:cs typeface="Arial"/>
              <a:sym typeface="Arial"/>
            </a:endParaRPr>
          </a:p>
          <a:p>
            <a:pPr indent="0" lvl="0" marL="114300" rtl="0" algn="l">
              <a:lnSpc>
                <a:spcPct val="90000"/>
              </a:lnSpc>
              <a:spcBef>
                <a:spcPts val="1000"/>
              </a:spcBef>
              <a:spcAft>
                <a:spcPts val="0"/>
              </a:spcAft>
              <a:buSzPts val="1800"/>
              <a:buNone/>
            </a:pPr>
            <a:r>
              <a:rPr lang="de-DE" sz="1800">
                <a:solidFill>
                  <a:srgbClr val="324D1F"/>
                </a:solidFill>
                <a:latin typeface="Arial"/>
                <a:ea typeface="Arial"/>
                <a:cs typeface="Arial"/>
                <a:sym typeface="Arial"/>
              </a:rPr>
              <a:t> </a:t>
            </a:r>
            <a:endParaRPr sz="1800">
              <a:solidFill>
                <a:srgbClr val="324D1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6"/>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99" name="Google Shape;199;p26"/>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200" name="Google Shape;200;p26"/>
          <p:cNvSpPr txBox="1"/>
          <p:nvPr>
            <p:ph idx="1" type="body"/>
          </p:nvPr>
        </p:nvSpPr>
        <p:spPr>
          <a:xfrm>
            <a:off x="344557" y="781879"/>
            <a:ext cx="11648660" cy="5942686"/>
          </a:xfrm>
          <a:prstGeom prst="rect">
            <a:avLst/>
          </a:prstGeom>
          <a:noFill/>
          <a:ln>
            <a:noFill/>
          </a:ln>
        </p:spPr>
        <p:txBody>
          <a:bodyPr anchorCtr="0" anchor="t" bIns="45700" lIns="91425" spcFirstLastPara="1" rIns="91425" wrap="square" tIns="45700">
            <a:normAutofit fontScale="47500" lnSpcReduction="20000"/>
          </a:bodyPr>
          <a:lstStyle/>
          <a:p>
            <a:pPr indent="0" lvl="0" marL="114300" rtl="0" algn="l">
              <a:lnSpc>
                <a:spcPct val="90000"/>
              </a:lnSpc>
              <a:spcBef>
                <a:spcPts val="1000"/>
              </a:spcBef>
              <a:spcAft>
                <a:spcPts val="0"/>
              </a:spcAft>
              <a:buSzPct val="84210"/>
              <a:buNone/>
            </a:pPr>
            <a:r>
              <a:rPr b="1" lang="de-DE" sz="4500">
                <a:solidFill>
                  <a:srgbClr val="FF0000"/>
                </a:solidFill>
                <a:latin typeface="Arial"/>
                <a:ea typeface="Arial"/>
                <a:cs typeface="Arial"/>
                <a:sym typeface="Arial"/>
              </a:rPr>
              <a:t>სწავლის ამოცანები მასწავლებლებისათვის, მდგრადი განვითარებისათვის განათლების ხელშეწყობისათვის</a:t>
            </a:r>
            <a:endParaRPr b="1" sz="4500">
              <a:solidFill>
                <a:srgbClr val="FF0000"/>
              </a:solidFill>
              <a:latin typeface="Arial"/>
              <a:ea typeface="Arial"/>
              <a:cs typeface="Arial"/>
              <a:sym typeface="Arial"/>
            </a:endParaRPr>
          </a:p>
          <a:p>
            <a:pPr indent="-342900" lvl="0" marL="457200" rtl="0" algn="l">
              <a:lnSpc>
                <a:spcPct val="90000"/>
              </a:lnSpc>
              <a:spcBef>
                <a:spcPts val="1000"/>
              </a:spcBef>
              <a:spcAft>
                <a:spcPts val="0"/>
              </a:spcAft>
              <a:buSzPct val="99722"/>
              <a:buFont typeface="Noto Sans Symbols"/>
              <a:buChar char="✔"/>
            </a:pPr>
            <a:r>
              <a:rPr lang="de-DE" sz="3800">
                <a:solidFill>
                  <a:srgbClr val="324D1F"/>
                </a:solidFill>
                <a:latin typeface="Arial"/>
                <a:ea typeface="Arial"/>
                <a:cs typeface="Arial"/>
                <a:sym typeface="Arial"/>
              </a:rPr>
              <a:t>აანალიზებს მდგრადი განვითარების მიზნებისათვის განათლების ფორმალურ, არაფორმალურ და ფორმალურისგან განსხვავებულ ფორმებს შორის ურთიერთკავშირს და მიღებულ ცოდნას იყენებს საკუთარ პროფესიულ საქმიანობაში</a:t>
            </a:r>
            <a:endParaRPr sz="3800">
              <a:solidFill>
                <a:srgbClr val="324D1F"/>
              </a:solidFill>
              <a:latin typeface="Arial"/>
              <a:ea typeface="Arial"/>
              <a:cs typeface="Arial"/>
              <a:sym typeface="Arial"/>
            </a:endParaRPr>
          </a:p>
          <a:p>
            <a:pPr indent="-342900" lvl="0" marL="457200" rtl="0" algn="l">
              <a:lnSpc>
                <a:spcPct val="90000"/>
              </a:lnSpc>
              <a:spcBef>
                <a:spcPts val="1000"/>
              </a:spcBef>
              <a:spcAft>
                <a:spcPts val="0"/>
              </a:spcAft>
              <a:buSzPct val="99722"/>
              <a:buFont typeface="Noto Sans Symbols"/>
              <a:buChar char="✔"/>
            </a:pPr>
            <a:r>
              <a:rPr lang="de-DE" sz="3800">
                <a:solidFill>
                  <a:srgbClr val="324D1F"/>
                </a:solidFill>
                <a:latin typeface="Arial"/>
                <a:ea typeface="Arial"/>
                <a:cs typeface="Arial"/>
                <a:sym typeface="Arial"/>
              </a:rPr>
              <a:t> აცნობიერებს, რომ კულტურული მრავალფეროვნება, გენდერული თანასწორობა, სოციალური სამართლიანობა, გარემოს დაცვა და პიროვნული განვითარება წარმოადგენს მდგრადი განვითარებისათვის განათლების განუყოფელ ნაწილს და ესმის როგორ შეიძლება მათი ჩართვა განათლების პროცესებში </a:t>
            </a:r>
            <a:endParaRPr sz="3800">
              <a:solidFill>
                <a:srgbClr val="324D1F"/>
              </a:solidFill>
              <a:latin typeface="Arial"/>
              <a:ea typeface="Arial"/>
              <a:cs typeface="Arial"/>
              <a:sym typeface="Arial"/>
            </a:endParaRPr>
          </a:p>
          <a:p>
            <a:pPr indent="-342900" lvl="0" marL="457200" rtl="0" algn="l">
              <a:lnSpc>
                <a:spcPct val="90000"/>
              </a:lnSpc>
              <a:spcBef>
                <a:spcPts val="1000"/>
              </a:spcBef>
              <a:spcAft>
                <a:spcPts val="0"/>
              </a:spcAft>
              <a:buSzPct val="99722"/>
              <a:buFont typeface="Noto Sans Symbols"/>
              <a:buChar char="✔"/>
            </a:pPr>
            <a:r>
              <a:rPr lang="de-DE" sz="3800">
                <a:solidFill>
                  <a:srgbClr val="324D1F"/>
                </a:solidFill>
                <a:latin typeface="Arial"/>
                <a:ea typeface="Arial"/>
                <a:cs typeface="Arial"/>
                <a:sym typeface="Arial"/>
              </a:rPr>
              <a:t>იყენებს ქმედებაზე ორიენტირებულ პედაგოგიკას, რომელსაც შეუძლია ჭეშმარიტი ცვლილების მოტანა, მოსწავლეების ჩართვა მონაწილეობითი, სისტემური, შემოქმედებითი და ინოვაციური აზროვნებისა და მოქმედების პროცესებში, ადგილობრივი თემებისა და მოსწავლეების ყოველდღიური ცხოვრების კონტექსტში</a:t>
            </a:r>
            <a:endParaRPr sz="3800">
              <a:solidFill>
                <a:srgbClr val="324D1F"/>
              </a:solidFill>
              <a:latin typeface="Arial"/>
              <a:ea typeface="Arial"/>
              <a:cs typeface="Arial"/>
              <a:sym typeface="Arial"/>
            </a:endParaRPr>
          </a:p>
          <a:p>
            <a:pPr indent="-342900" lvl="0" marL="457200" rtl="0" algn="l">
              <a:lnSpc>
                <a:spcPct val="90000"/>
              </a:lnSpc>
              <a:spcBef>
                <a:spcPts val="1000"/>
              </a:spcBef>
              <a:spcAft>
                <a:spcPts val="0"/>
              </a:spcAft>
              <a:buSzPct val="99722"/>
              <a:buFont typeface="Noto Sans Symbols"/>
              <a:buChar char="✔"/>
            </a:pPr>
            <a:r>
              <a:rPr lang="de-DE" sz="3800">
                <a:solidFill>
                  <a:srgbClr val="324D1F"/>
                </a:solidFill>
                <a:latin typeface="Arial"/>
                <a:ea typeface="Arial"/>
                <a:cs typeface="Arial"/>
                <a:sym typeface="Arial"/>
              </a:rPr>
              <a:t> შეუძლია იმოქმედოს როგორც ცვლილების შემოქმედმა, ორგანიზაციული სწავლის პროცესში, რაც ხელს უწყობს მისი სკოლის სვლას მდგრადი განვითარების გზაზე</a:t>
            </a:r>
            <a:endParaRPr sz="3800">
              <a:solidFill>
                <a:srgbClr val="324D1F"/>
              </a:solidFill>
              <a:latin typeface="Arial"/>
              <a:ea typeface="Arial"/>
              <a:cs typeface="Arial"/>
              <a:sym typeface="Arial"/>
            </a:endParaRPr>
          </a:p>
          <a:p>
            <a:pPr indent="-342900" lvl="0" marL="457200" rtl="0" algn="l">
              <a:lnSpc>
                <a:spcPct val="90000"/>
              </a:lnSpc>
              <a:spcBef>
                <a:spcPts val="1000"/>
              </a:spcBef>
              <a:spcAft>
                <a:spcPts val="0"/>
              </a:spcAft>
              <a:buSzPct val="99722"/>
              <a:buFont typeface="Noto Sans Symbols"/>
              <a:buChar char="✔"/>
            </a:pPr>
            <a:r>
              <a:rPr lang="de-DE" sz="3800">
                <a:solidFill>
                  <a:srgbClr val="324D1F"/>
                </a:solidFill>
                <a:latin typeface="Arial"/>
                <a:ea typeface="Arial"/>
                <a:cs typeface="Arial"/>
                <a:sym typeface="Arial"/>
              </a:rPr>
              <a:t> შეუძლია მდგრად განვითარებასთან დაკავშირებული ადგილობრივი შესაძლებლობების ამოცნობა და თანამშრომლობითი ურთიერთობების დამყარება </a:t>
            </a:r>
            <a:endParaRPr sz="3800">
              <a:solidFill>
                <a:srgbClr val="324D1F"/>
              </a:solidFill>
              <a:latin typeface="Arial"/>
              <a:ea typeface="Arial"/>
              <a:cs typeface="Arial"/>
              <a:sym typeface="Arial"/>
            </a:endParaRPr>
          </a:p>
          <a:p>
            <a:pPr indent="-342900" lvl="0" marL="457200" rtl="0" algn="l">
              <a:lnSpc>
                <a:spcPct val="90000"/>
              </a:lnSpc>
              <a:spcBef>
                <a:spcPts val="1000"/>
              </a:spcBef>
              <a:spcAft>
                <a:spcPts val="0"/>
              </a:spcAft>
              <a:buSzPct val="99722"/>
              <a:buFont typeface="Noto Sans Symbols"/>
              <a:buChar char="✔"/>
            </a:pPr>
            <a:r>
              <a:rPr lang="de-DE" sz="3800">
                <a:solidFill>
                  <a:srgbClr val="324D1F"/>
                </a:solidFill>
                <a:latin typeface="Arial"/>
                <a:ea typeface="Arial"/>
                <a:cs typeface="Arial"/>
                <a:sym typeface="Arial"/>
              </a:rPr>
              <a:t>აფასებს მოსწავლეთა მიღწევებსა და განვითარებას, მდგრად განვითარებასთან დაკავშირებული გამჭოლი კომპეტენციების დაუფლების დონეს და მდგრად განვითარებასთან დაკავშირებული სწავლის კონკრეტულ შედეგებს</a:t>
            </a:r>
            <a:r>
              <a:rPr lang="de-DE" sz="4500">
                <a:solidFill>
                  <a:srgbClr val="324D1F"/>
                </a:solidFill>
                <a:latin typeface="Arial"/>
                <a:ea typeface="Arial"/>
                <a:cs typeface="Arial"/>
                <a:sym typeface="Arial"/>
              </a:rPr>
              <a:t>.</a:t>
            </a:r>
            <a:endParaRPr sz="4500">
              <a:solidFill>
                <a:srgbClr val="324D1F"/>
              </a:solidFill>
              <a:latin typeface="Arial"/>
              <a:ea typeface="Arial"/>
              <a:cs typeface="Arial"/>
              <a:sym typeface="Arial"/>
            </a:endParaRPr>
          </a:p>
          <a:p>
            <a:pPr indent="0" lvl="0" marL="114300" rtl="0" algn="l">
              <a:lnSpc>
                <a:spcPct val="90000"/>
              </a:lnSpc>
              <a:spcBef>
                <a:spcPts val="1000"/>
              </a:spcBef>
              <a:spcAft>
                <a:spcPts val="0"/>
              </a:spcAft>
              <a:buSzPct val="84210"/>
              <a:buNone/>
            </a:pPr>
            <a:r>
              <a:rPr lang="de-DE" sz="4500">
                <a:solidFill>
                  <a:srgbClr val="FF0000"/>
                </a:solidFill>
                <a:latin typeface="Arial"/>
                <a:ea typeface="Arial"/>
                <a:cs typeface="Arial"/>
                <a:sym typeface="Arial"/>
              </a:rPr>
              <a:t> </a:t>
            </a:r>
            <a:endParaRPr sz="4500">
              <a:solidFill>
                <a:srgbClr val="FF0000"/>
              </a:solidFill>
              <a:latin typeface="Arial"/>
              <a:ea typeface="Arial"/>
              <a:cs typeface="Arial"/>
              <a:sym typeface="Arial"/>
            </a:endParaRPr>
          </a:p>
          <a:p>
            <a:pPr indent="0" lvl="0" marL="114300" rtl="0" algn="l">
              <a:lnSpc>
                <a:spcPct val="90000"/>
              </a:lnSpc>
              <a:spcBef>
                <a:spcPts val="1000"/>
              </a:spcBef>
              <a:spcAft>
                <a:spcPts val="0"/>
              </a:spcAft>
              <a:buSzPct val="135338"/>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7"/>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206" name="Google Shape;206;p27"/>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207" name="Google Shape;207;p27"/>
          <p:cNvSpPr txBox="1"/>
          <p:nvPr>
            <p:ph idx="1" type="body"/>
          </p:nvPr>
        </p:nvSpPr>
        <p:spPr>
          <a:xfrm>
            <a:off x="688177" y="791955"/>
            <a:ext cx="10002078" cy="112961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de-DE">
                <a:solidFill>
                  <a:srgbClr val="324D1F"/>
                </a:solidFill>
                <a:latin typeface="Arial"/>
                <a:ea typeface="Arial"/>
                <a:cs typeface="Arial"/>
                <a:sym typeface="Arial"/>
              </a:rPr>
              <a:t>მდგრადი განვითარებისათვის განათლება საკლასო ოთახებსა და სხვა სასწავლო გარემოში</a:t>
            </a:r>
            <a:endParaRPr b="1">
              <a:solidFill>
                <a:srgbClr val="324D1F"/>
              </a:solidFill>
              <a:latin typeface="Arial"/>
              <a:ea typeface="Arial"/>
              <a:cs typeface="Arial"/>
              <a:sym typeface="Arial"/>
            </a:endParaRPr>
          </a:p>
        </p:txBody>
      </p:sp>
      <p:sp>
        <p:nvSpPr>
          <p:cNvPr id="208" name="Google Shape;208;p27"/>
          <p:cNvSpPr/>
          <p:nvPr/>
        </p:nvSpPr>
        <p:spPr>
          <a:xfrm>
            <a:off x="688177" y="1921565"/>
            <a:ext cx="394370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1800" u="none" cap="none" strike="noStrike">
                <a:solidFill>
                  <a:srgbClr val="FF0000"/>
                </a:solidFill>
                <a:latin typeface="Arial"/>
                <a:ea typeface="Arial"/>
                <a:cs typeface="Arial"/>
                <a:sym typeface="Arial"/>
              </a:rPr>
              <a:t>ერთიანი ინსტიტუციური მიდგომა </a:t>
            </a:r>
            <a:endParaRPr b="1" i="0" sz="1800" u="none" cap="none" strike="noStrike">
              <a:solidFill>
                <a:srgbClr val="FF0000"/>
              </a:solidFill>
              <a:latin typeface="Arial"/>
              <a:ea typeface="Arial"/>
              <a:cs typeface="Arial"/>
              <a:sym typeface="Arial"/>
            </a:endParaRPr>
          </a:p>
        </p:txBody>
      </p:sp>
      <p:pic>
        <p:nvPicPr>
          <p:cNvPr descr="The whole-institution approach | Download Scientific Diagram" id="209" name="Google Shape;209;p27"/>
          <p:cNvPicPr preferRelativeResize="0"/>
          <p:nvPr/>
        </p:nvPicPr>
        <p:blipFill rotWithShape="1">
          <a:blip r:embed="rId5">
            <a:alphaModFix/>
          </a:blip>
          <a:srcRect b="0" l="0" r="0" t="0"/>
          <a:stretch/>
        </p:blipFill>
        <p:spPr>
          <a:xfrm>
            <a:off x="3578086" y="1821371"/>
            <a:ext cx="3935897" cy="49031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28"/>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215" name="Google Shape;215;p28"/>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216" name="Google Shape;216;p28"/>
          <p:cNvSpPr txBox="1"/>
          <p:nvPr>
            <p:ph idx="1" type="body"/>
          </p:nvPr>
        </p:nvSpPr>
        <p:spPr>
          <a:xfrm>
            <a:off x="205933" y="725694"/>
            <a:ext cx="11151441" cy="493505"/>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rPr b="1" lang="de-DE" sz="2400">
                <a:solidFill>
                  <a:srgbClr val="324D1F"/>
                </a:solidFill>
              </a:rPr>
              <a:t>მდგრადი განვითარებისათვის განათლებასთან დაკავშირებული სწავლის შედეგებისა და მდგრადი განვითარებისათვის განათლების პროგრამების ხარისხის შეფასება </a:t>
            </a:r>
            <a:endParaRPr b="1" sz="2400">
              <a:solidFill>
                <a:srgbClr val="324D1F"/>
              </a:solidFill>
            </a:endParaRPr>
          </a:p>
          <a:p>
            <a:pPr indent="0" lvl="0" marL="114300" rtl="0" algn="l">
              <a:lnSpc>
                <a:spcPct val="90000"/>
              </a:lnSpc>
              <a:spcBef>
                <a:spcPts val="1000"/>
              </a:spcBef>
              <a:spcAft>
                <a:spcPts val="0"/>
              </a:spcAft>
              <a:buSzPts val="1800"/>
              <a:buNone/>
            </a:pPr>
            <a:r>
              <a:t/>
            </a:r>
            <a:endParaRPr sz="2400">
              <a:solidFill>
                <a:srgbClr val="324D1F"/>
              </a:solidFill>
            </a:endParaRPr>
          </a:p>
          <a:p>
            <a:pPr indent="-342900" lvl="0" marL="457200" rtl="0" algn="l">
              <a:lnSpc>
                <a:spcPct val="90000"/>
              </a:lnSpc>
              <a:spcBef>
                <a:spcPts val="1000"/>
              </a:spcBef>
              <a:spcAft>
                <a:spcPts val="0"/>
              </a:spcAft>
              <a:buSzPts val="1800"/>
              <a:buFont typeface="Noto Sans Symbols"/>
              <a:buChar char="✔"/>
            </a:pPr>
            <a:r>
              <a:rPr lang="de-DE" sz="2000">
                <a:solidFill>
                  <a:srgbClr val="324D1F"/>
                </a:solidFill>
              </a:rPr>
              <a:t>ფართომასშტაბიანი შეფასების მიდგომებში მდგრადი განვითარებისათვის განათლების ელემენტების ჩართვის მაგალითები </a:t>
            </a:r>
            <a:endParaRPr sz="2000">
              <a:solidFill>
                <a:srgbClr val="324D1F"/>
              </a:solidFill>
            </a:endParaRPr>
          </a:p>
          <a:p>
            <a:pPr indent="-342900" lvl="0" marL="457200" rtl="0" algn="l">
              <a:lnSpc>
                <a:spcPct val="90000"/>
              </a:lnSpc>
              <a:spcBef>
                <a:spcPts val="1000"/>
              </a:spcBef>
              <a:spcAft>
                <a:spcPts val="0"/>
              </a:spcAft>
              <a:buSzPts val="1800"/>
              <a:buFont typeface="Noto Sans Symbols"/>
              <a:buChar char="✔"/>
            </a:pPr>
            <a:r>
              <a:rPr lang="de-DE" sz="2000">
                <a:solidFill>
                  <a:srgbClr val="324D1F"/>
                </a:solidFill>
              </a:rPr>
              <a:t>მდგრადი განვითარებისათვის განათლების შეფასების სხვადასხვა მიზნები ინდივიდუალურ დონეზე</a:t>
            </a:r>
            <a:endParaRPr sz="2000">
              <a:solidFill>
                <a:srgbClr val="324D1F"/>
              </a:solidFill>
            </a:endParaRPr>
          </a:p>
          <a:p>
            <a:pPr indent="-342900" lvl="0" marL="457200" rtl="0" algn="l">
              <a:lnSpc>
                <a:spcPct val="90000"/>
              </a:lnSpc>
              <a:spcBef>
                <a:spcPts val="1000"/>
              </a:spcBef>
              <a:spcAft>
                <a:spcPts val="0"/>
              </a:spcAft>
              <a:buSzPts val="1800"/>
              <a:buFont typeface="Noto Sans Symbols"/>
              <a:buChar char="✔"/>
            </a:pPr>
            <a:r>
              <a:rPr lang="de-DE" sz="2000">
                <a:solidFill>
                  <a:srgbClr val="324D1F"/>
                </a:solidFill>
              </a:rPr>
              <a:t>მდგრადი განვითარებისათვის განათლების პროგრამების შეფასების შედეგების გამოყენების სხვადასხვა მიზნები </a:t>
            </a:r>
            <a:endParaRPr sz="2000">
              <a:solidFill>
                <a:srgbClr val="324D1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9"/>
          <p:cNvSpPr txBox="1"/>
          <p:nvPr>
            <p:ph idx="1" type="body"/>
          </p:nvPr>
        </p:nvSpPr>
        <p:spPr>
          <a:xfrm>
            <a:off x="357810" y="781878"/>
            <a:ext cx="10412896" cy="121920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de-DE">
                <a:solidFill>
                  <a:srgbClr val="324D1F"/>
                </a:solidFill>
              </a:rPr>
              <a:t>მდგრადი განვითარებისათვის განათლებაში გამოყენებული ძირითადი პედაგოგიური მიდგომები</a:t>
            </a:r>
            <a:endParaRPr b="1">
              <a:solidFill>
                <a:srgbClr val="324D1F"/>
              </a:solidFill>
            </a:endParaRPr>
          </a:p>
        </p:txBody>
      </p:sp>
      <p:pic>
        <p:nvPicPr>
          <p:cNvPr id="222" name="Google Shape;222;p29"/>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223" name="Google Shape;223;p29"/>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224" name="Google Shape;224;p29"/>
          <p:cNvSpPr/>
          <p:nvPr/>
        </p:nvSpPr>
        <p:spPr>
          <a:xfrm>
            <a:off x="8574157" y="4290452"/>
            <a:ext cx="6096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29"/>
          <p:cNvSpPr/>
          <p:nvPr/>
        </p:nvSpPr>
        <p:spPr>
          <a:xfrm>
            <a:off x="202358" y="2073096"/>
            <a:ext cx="11643279"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1800" u="none" cap="none" strike="noStrike">
                <a:solidFill>
                  <a:srgbClr val="324D1F"/>
                </a:solidFill>
                <a:latin typeface="Arial"/>
                <a:ea typeface="Arial"/>
                <a:cs typeface="Arial"/>
                <a:sym typeface="Arial"/>
              </a:rPr>
              <a:t>მოსწავლეზე/სტუდენტზე ორიენტირებული მიდგომა</a:t>
            </a:r>
            <a:r>
              <a:rPr b="0" i="0" lang="de-DE" sz="1800" u="none" cap="none" strike="noStrike">
                <a:solidFill>
                  <a:srgbClr val="324D1F"/>
                </a:solidFill>
                <a:latin typeface="Arial"/>
                <a:ea typeface="Arial"/>
                <a:cs typeface="Arial"/>
                <a:sym typeface="Arial"/>
              </a:rPr>
              <a:t>- ცოდნის აქტიური შეძენის უპირატესობა</a:t>
            </a:r>
            <a:endParaRPr b="0" i="0" sz="18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rPr b="0" i="0" lang="de-DE" sz="1800" u="none" cap="none" strike="noStrike">
                <a:solidFill>
                  <a:srgbClr val="324D1F"/>
                </a:solidFill>
                <a:latin typeface="Arial"/>
                <a:ea typeface="Arial"/>
                <a:cs typeface="Arial"/>
                <a:sym typeface="Arial"/>
              </a:rPr>
              <a:t> </a:t>
            </a:r>
            <a:endParaRPr b="0" i="0" sz="18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rPr b="1" i="0" lang="de-DE" sz="1800" u="none" cap="none" strike="noStrike">
                <a:solidFill>
                  <a:srgbClr val="324D1F"/>
                </a:solidFill>
                <a:latin typeface="Arial"/>
                <a:ea typeface="Arial"/>
                <a:cs typeface="Arial"/>
                <a:sym typeface="Arial"/>
              </a:rPr>
              <a:t>მოქმედებაზე ორიენტირებული მიდგომა</a:t>
            </a:r>
            <a:r>
              <a:rPr b="0" i="0" lang="de-DE" sz="1800" u="none" cap="none" strike="noStrike">
                <a:solidFill>
                  <a:srgbClr val="324D1F"/>
                </a:solidFill>
                <a:latin typeface="Arial"/>
                <a:ea typeface="Arial"/>
                <a:cs typeface="Arial"/>
                <a:sym typeface="Arial"/>
              </a:rPr>
              <a:t>- ზრდის ცოდნის მიღების, კომპეტენციათა განვითარებისა და ღირებულებების ჩამოყალიბების შესაძლებლობებს, აბსტრაქტული კონცეფციის პირად გამოცდილებასთან და რეალურ ცხოვრებასთან დაკავშირების გზით</a:t>
            </a:r>
            <a:endParaRPr b="0" i="0" sz="18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rPr b="1" i="0" lang="de-DE" sz="1800" u="none" cap="none" strike="noStrike">
                <a:solidFill>
                  <a:srgbClr val="324D1F"/>
                </a:solidFill>
                <a:latin typeface="Arial"/>
                <a:ea typeface="Arial"/>
                <a:cs typeface="Arial"/>
                <a:sym typeface="Arial"/>
              </a:rPr>
              <a:t>ტრანსფორმაციული სწავლა</a:t>
            </a:r>
            <a:r>
              <a:rPr b="0" i="0" lang="de-DE" sz="1800" u="none" cap="none" strike="noStrike">
                <a:solidFill>
                  <a:srgbClr val="324D1F"/>
                </a:solidFill>
                <a:latin typeface="Arial"/>
                <a:ea typeface="Arial"/>
                <a:cs typeface="Arial"/>
                <a:sym typeface="Arial"/>
              </a:rPr>
              <a:t>- მიზანია მოსწავლეს/სტუდენტს მისცესშესაძლებლობა კრიტიკულად განიხილოს და შეცვალოს მსოფლიოს შესახებ მისეული აღქმა და შეხედულებები, მსოფლიოს შესწავლისა და მისი უკეთ გაგების მიზნით </a:t>
            </a:r>
            <a:endParaRPr b="0" i="0" sz="1800" u="none" cap="none" strike="noStrike">
              <a:solidFill>
                <a:srgbClr val="324D1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0"/>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231" name="Google Shape;231;p30"/>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232" name="Google Shape;232;p30"/>
          <p:cNvSpPr txBox="1"/>
          <p:nvPr>
            <p:ph idx="1" type="body"/>
          </p:nvPr>
        </p:nvSpPr>
        <p:spPr>
          <a:xfrm>
            <a:off x="1439040" y="526912"/>
            <a:ext cx="10179803" cy="599523"/>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90000"/>
              </a:lnSpc>
              <a:spcBef>
                <a:spcPts val="1000"/>
              </a:spcBef>
              <a:spcAft>
                <a:spcPts val="0"/>
              </a:spcAft>
              <a:buSzPts val="1800"/>
              <a:buNone/>
            </a:pPr>
            <a:r>
              <a:rPr lang="de-DE">
                <a:solidFill>
                  <a:srgbClr val="324D1F"/>
                </a:solidFill>
              </a:rPr>
              <a:t>საქართველოში გარემოსდაცვითი განათლება</a:t>
            </a:r>
            <a:endParaRPr>
              <a:solidFill>
                <a:srgbClr val="324D1F"/>
              </a:solidFill>
            </a:endParaRPr>
          </a:p>
        </p:txBody>
      </p:sp>
      <p:graphicFrame>
        <p:nvGraphicFramePr>
          <p:cNvPr id="233" name="Google Shape;233;p30"/>
          <p:cNvGraphicFramePr/>
          <p:nvPr/>
        </p:nvGraphicFramePr>
        <p:xfrm>
          <a:off x="202358" y="1100400"/>
          <a:ext cx="3000000" cy="3000000"/>
        </p:xfrm>
        <a:graphic>
          <a:graphicData uri="http://schemas.openxmlformats.org/drawingml/2006/table">
            <a:tbl>
              <a:tblPr bandRow="1" firstRow="1">
                <a:noFill/>
                <a:tableStyleId>{54DC2E3A-A1B5-4834-9DDD-F4C3BDD27806}</a:tableStyleId>
              </a:tblPr>
              <a:tblGrid>
                <a:gridCol w="5915300"/>
                <a:gridCol w="5915300"/>
              </a:tblGrid>
              <a:tr h="4691275">
                <a:tc>
                  <a:txBody>
                    <a:bodyPr/>
                    <a:lstStyle/>
                    <a:p>
                      <a:pPr indent="0" lvl="0" marL="0" marR="0" rtl="0" algn="l">
                        <a:lnSpc>
                          <a:spcPct val="100000"/>
                        </a:lnSpc>
                        <a:spcBef>
                          <a:spcPts val="0"/>
                        </a:spcBef>
                        <a:spcAft>
                          <a:spcPts val="0"/>
                        </a:spcAft>
                        <a:buNone/>
                      </a:pPr>
                      <a:r>
                        <a:rPr lang="de-DE" sz="1600" u="none" cap="none" strike="noStrike">
                          <a:solidFill>
                            <a:srgbClr val="324D1F"/>
                          </a:solidFill>
                        </a:rPr>
                        <a:t>ხელმისაწვდომი უნდა იყოს ყველასათვის, განურჩევლად სქესის, ენის,რელიგიის,</a:t>
                      </a:r>
                      <a:r>
                        <a:rPr lang="de-DE" sz="1600" u="none" cap="none" strike="noStrike">
                          <a:solidFill>
                            <a:srgbClr val="324D1F"/>
                          </a:solidFill>
                        </a:rPr>
                        <a:t> </a:t>
                      </a:r>
                      <a:r>
                        <a:rPr lang="de-DE" sz="1600" u="none" cap="none" strike="noStrike">
                          <a:solidFill>
                            <a:srgbClr val="324D1F"/>
                          </a:solidFill>
                        </a:rPr>
                        <a:t>ეროვნული თუ სოციალური წარმოშობისა და ასაკისა;</a:t>
                      </a:r>
                      <a:endParaRPr/>
                    </a:p>
                    <a:p>
                      <a:pPr indent="0" lvl="0" marL="0" marR="0" rtl="0" algn="l">
                        <a:lnSpc>
                          <a:spcPct val="100000"/>
                        </a:lnSpc>
                        <a:spcBef>
                          <a:spcPts val="0"/>
                        </a:spcBef>
                        <a:spcAft>
                          <a:spcPts val="0"/>
                        </a:spcAft>
                        <a:buNone/>
                      </a:pPr>
                      <a:r>
                        <a:rPr lang="de-DE" sz="1600" u="none" cap="none" strike="noStrike">
                          <a:solidFill>
                            <a:srgbClr val="324D1F"/>
                          </a:solidFill>
                        </a:rPr>
                        <a:t>• გამიზნული უნდა იყოს განათლების ყველა ტიპისა და საფეხურისათვის განათლების</a:t>
                      </a:r>
                      <a:r>
                        <a:rPr lang="de-DE" sz="1600" u="none" cap="none" strike="noStrike">
                          <a:solidFill>
                            <a:srgbClr val="324D1F"/>
                          </a:solidFill>
                        </a:rPr>
                        <a:t> </a:t>
                      </a:r>
                      <a:r>
                        <a:rPr lang="de-DE" sz="1600" u="none" cap="none" strike="noStrike">
                          <a:solidFill>
                            <a:srgbClr val="324D1F"/>
                          </a:solidFill>
                        </a:rPr>
                        <a:t>სისტემის ფარგლებში და მის გარეთ;</a:t>
                      </a:r>
                      <a:endParaRPr/>
                    </a:p>
                    <a:p>
                      <a:pPr indent="0" lvl="0" marL="0" marR="0" rtl="0" algn="l">
                        <a:lnSpc>
                          <a:spcPct val="100000"/>
                        </a:lnSpc>
                        <a:spcBef>
                          <a:spcPts val="0"/>
                        </a:spcBef>
                        <a:spcAft>
                          <a:spcPts val="0"/>
                        </a:spcAft>
                        <a:buNone/>
                      </a:pPr>
                      <a:r>
                        <a:rPr lang="de-DE" sz="1600" u="none" cap="none" strike="noStrike">
                          <a:solidFill>
                            <a:srgbClr val="324D1F"/>
                          </a:solidFill>
                        </a:rPr>
                        <a:t>•  მიმართული უნდა იქნეს არა მხოლოდ ცოდნასა და უნარებზე, არამედ</a:t>
                      </a:r>
                      <a:r>
                        <a:rPr lang="de-DE" sz="1600" u="none" cap="none" strike="noStrike">
                          <a:solidFill>
                            <a:srgbClr val="324D1F"/>
                          </a:solidFill>
                        </a:rPr>
                        <a:t> </a:t>
                      </a:r>
                      <a:r>
                        <a:rPr lang="de-DE" sz="1600" u="none" cap="none" strike="noStrike">
                          <a:solidFill>
                            <a:srgbClr val="324D1F"/>
                          </a:solidFill>
                        </a:rPr>
                        <a:t>გარემოსდაცვით/მდგრად მიდგომებზე, ღირებულებებსა და ქმედებებზე;</a:t>
                      </a:r>
                      <a:endParaRPr/>
                    </a:p>
                    <a:p>
                      <a:pPr indent="0" lvl="0" marL="0" marR="0" rtl="0" algn="l">
                        <a:lnSpc>
                          <a:spcPct val="100000"/>
                        </a:lnSpc>
                        <a:spcBef>
                          <a:spcPts val="0"/>
                        </a:spcBef>
                        <a:spcAft>
                          <a:spcPts val="0"/>
                        </a:spcAft>
                        <a:buNone/>
                      </a:pPr>
                      <a:r>
                        <a:rPr lang="de-DE" sz="1600" u="none" cap="none" strike="noStrike">
                          <a:solidFill>
                            <a:srgbClr val="324D1F"/>
                          </a:solidFill>
                        </a:rPr>
                        <a:t>•  უნდა იყოს ჰოლისტიკური და ინტერდისციპლინული;</a:t>
                      </a:r>
                      <a:endParaRPr/>
                    </a:p>
                    <a:p>
                      <a:pPr indent="0" lvl="0" marL="0" marR="0" rtl="0" algn="l">
                        <a:lnSpc>
                          <a:spcPct val="100000"/>
                        </a:lnSpc>
                        <a:spcBef>
                          <a:spcPts val="0"/>
                        </a:spcBef>
                        <a:spcAft>
                          <a:spcPts val="0"/>
                        </a:spcAft>
                        <a:buNone/>
                      </a:pPr>
                      <a:r>
                        <a:rPr lang="de-DE" sz="1600" u="none" cap="none" strike="noStrike">
                          <a:solidFill>
                            <a:srgbClr val="324D1F"/>
                          </a:solidFill>
                        </a:rPr>
                        <a:t>•  უნდა ეფუძნებოდეს „სწავლა მთელი სიცოცხლის განმავლობაში“ პრინციპს;</a:t>
                      </a:r>
                      <a:endParaRPr/>
                    </a:p>
                    <a:p>
                      <a:pPr indent="0" lvl="0" marL="0" marR="0" rtl="0" algn="l">
                        <a:lnSpc>
                          <a:spcPct val="100000"/>
                        </a:lnSpc>
                        <a:spcBef>
                          <a:spcPts val="0"/>
                        </a:spcBef>
                        <a:spcAft>
                          <a:spcPts val="0"/>
                        </a:spcAft>
                        <a:buNone/>
                      </a:pPr>
                      <a:r>
                        <a:rPr lang="de-DE" sz="1600" u="none" cap="none" strike="noStrike">
                          <a:solidFill>
                            <a:srgbClr val="324D1F"/>
                          </a:solidFill>
                        </a:rPr>
                        <a:t>• უნდა იყოს ტოლერანტობის მხარდამჭერი მრავალფეროვნების მიმართ და შექმნას</a:t>
                      </a:r>
                      <a:r>
                        <a:rPr lang="de-DE" sz="1600" u="none" cap="none" strike="noStrike">
                          <a:solidFill>
                            <a:srgbClr val="324D1F"/>
                          </a:solidFill>
                        </a:rPr>
                        <a:t> </a:t>
                      </a:r>
                      <a:r>
                        <a:rPr lang="de-DE" sz="1600" u="none" cap="none" strike="noStrike">
                          <a:solidFill>
                            <a:srgbClr val="324D1F"/>
                          </a:solidFill>
                        </a:rPr>
                        <a:t>შესაძლებლობა და აღძრას საზოგადოებასთან თანამშრომლობის სურვილი ადგილობრივ,</a:t>
                      </a:r>
                      <a:endParaRPr/>
                    </a:p>
                    <a:p>
                      <a:pPr indent="0" lvl="0" marL="0" marR="0" rtl="0" algn="l">
                        <a:lnSpc>
                          <a:spcPct val="100000"/>
                        </a:lnSpc>
                        <a:spcBef>
                          <a:spcPts val="0"/>
                        </a:spcBef>
                        <a:spcAft>
                          <a:spcPts val="0"/>
                        </a:spcAft>
                        <a:buNone/>
                      </a:pPr>
                      <a:r>
                        <a:rPr lang="de-DE" sz="1600" u="none" cap="none" strike="noStrike">
                          <a:solidFill>
                            <a:srgbClr val="324D1F"/>
                          </a:solidFill>
                        </a:rPr>
                        <a:t>ეროვნულ და საერთაშორისო დონეზე;</a:t>
                      </a:r>
                      <a:endParaRPr/>
                    </a:p>
                    <a:p>
                      <a:pPr indent="0" lvl="0" marL="0" marR="0" rtl="0" algn="l">
                        <a:lnSpc>
                          <a:spcPct val="100000"/>
                        </a:lnSpc>
                        <a:spcBef>
                          <a:spcPts val="0"/>
                        </a:spcBef>
                        <a:spcAft>
                          <a:spcPts val="0"/>
                        </a:spcAft>
                        <a:buNone/>
                      </a:pPr>
                      <a:r>
                        <a:rPr lang="de-DE" sz="1600" u="none" cap="none" strike="noStrike">
                          <a:solidFill>
                            <a:srgbClr val="324D1F"/>
                          </a:solidFill>
                        </a:rPr>
                        <a:t>• მხარი უნდა დაუჭიროს ჩართულობასა და დემოკრატიულ პრინციპებს ყველა</a:t>
                      </a:r>
                      <a:r>
                        <a:rPr lang="de-DE" sz="1600" u="none" cap="none" strike="noStrike">
                          <a:solidFill>
                            <a:srgbClr val="324D1F"/>
                          </a:solidFill>
                        </a:rPr>
                        <a:t> </a:t>
                      </a:r>
                      <a:r>
                        <a:rPr lang="de-DE" sz="1600" u="none" cap="none" strike="noStrike">
                          <a:solidFill>
                            <a:srgbClr val="324D1F"/>
                          </a:solidFill>
                        </a:rPr>
                        <a:t>მიმართულებით;</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rgbClr val="324D1F"/>
                          </a:solidFill>
                        </a:rPr>
                        <a:t>• უნდა დანერგოს კრიტიკული აზროვნება;</a:t>
                      </a:r>
                      <a:endParaRPr sz="1600" u="none" cap="none" strike="noStrike">
                        <a:solidFill>
                          <a:srgbClr val="324D1F"/>
                        </a:solidFill>
                      </a:endParaRPr>
                    </a:p>
                    <a:p>
                      <a:pPr indent="0" lvl="0" marL="0" marR="0" rtl="0" algn="l">
                        <a:lnSpc>
                          <a:spcPct val="100000"/>
                        </a:lnSpc>
                        <a:spcBef>
                          <a:spcPts val="0"/>
                        </a:spcBef>
                        <a:spcAft>
                          <a:spcPts val="0"/>
                        </a:spcAft>
                        <a:buNone/>
                      </a:pPr>
                      <a:r>
                        <a:rPr lang="de-DE" sz="1600" u="none" cap="none" strike="noStrike">
                          <a:solidFill>
                            <a:srgbClr val="324D1F"/>
                          </a:solidFill>
                        </a:rPr>
                        <a:t>უნდა განავითაროს შემოქმედებითი მიდგომა გარემოსდაცვითი გამოწვევების</a:t>
                      </a:r>
                      <a:r>
                        <a:rPr lang="de-DE" sz="1600" u="none" cap="none" strike="noStrike">
                          <a:solidFill>
                            <a:srgbClr val="324D1F"/>
                          </a:solidFill>
                        </a:rPr>
                        <a:t> </a:t>
                      </a:r>
                      <a:r>
                        <a:rPr lang="de-DE" sz="1600" u="none" cap="none" strike="noStrike">
                          <a:solidFill>
                            <a:srgbClr val="324D1F"/>
                          </a:solidFill>
                        </a:rPr>
                        <a:t>ანალიზსა და გადაწყვეტაში;</a:t>
                      </a:r>
                      <a:endParaRPr/>
                    </a:p>
                    <a:p>
                      <a:pPr indent="0" lvl="0" marL="0" marR="0" rtl="0" algn="l">
                        <a:lnSpc>
                          <a:spcPct val="100000"/>
                        </a:lnSpc>
                        <a:spcBef>
                          <a:spcPts val="0"/>
                        </a:spcBef>
                        <a:spcAft>
                          <a:spcPts val="0"/>
                        </a:spcAft>
                        <a:buNone/>
                      </a:pPr>
                      <a:r>
                        <a:rPr lang="de-DE" sz="1600" u="none" cap="none" strike="noStrike">
                          <a:solidFill>
                            <a:srgbClr val="324D1F"/>
                          </a:solidFill>
                        </a:rPr>
                        <a:t>• მიზანმიმართული უნდა იყოს ადგილობრივ გარემოსდაცვით საკითხებზე და უნდა</a:t>
                      </a:r>
                      <a:r>
                        <a:rPr lang="de-DE" sz="1600" u="none" cap="none" strike="noStrike">
                          <a:solidFill>
                            <a:srgbClr val="324D1F"/>
                          </a:solidFill>
                        </a:rPr>
                        <a:t> </a:t>
                      </a:r>
                      <a:r>
                        <a:rPr lang="de-DE" sz="1600" u="none" cap="none" strike="noStrike">
                          <a:solidFill>
                            <a:srgbClr val="324D1F"/>
                          </a:solidFill>
                        </a:rPr>
                        <a:t>აკავშირებდეს მათ გლობალურ თემებთან;</a:t>
                      </a:r>
                      <a:endParaRPr/>
                    </a:p>
                    <a:p>
                      <a:pPr indent="0" lvl="0" marL="0" marR="0" rtl="0" algn="l">
                        <a:lnSpc>
                          <a:spcPct val="100000"/>
                        </a:lnSpc>
                        <a:spcBef>
                          <a:spcPts val="0"/>
                        </a:spcBef>
                        <a:spcAft>
                          <a:spcPts val="0"/>
                        </a:spcAft>
                        <a:buNone/>
                      </a:pPr>
                      <a:r>
                        <a:rPr lang="de-DE" sz="1600" u="none" cap="none" strike="noStrike">
                          <a:solidFill>
                            <a:srgbClr val="324D1F"/>
                          </a:solidFill>
                        </a:rPr>
                        <a:t>• უნდა შექმნას მოთხოვნილება სუფთა და ჯანმრთელ გარემოზე;</a:t>
                      </a:r>
                      <a:endParaRPr/>
                    </a:p>
                    <a:p>
                      <a:pPr indent="0" lvl="0" marL="0" marR="0" rtl="0" algn="l">
                        <a:lnSpc>
                          <a:spcPct val="100000"/>
                        </a:lnSpc>
                        <a:spcBef>
                          <a:spcPts val="0"/>
                        </a:spcBef>
                        <a:spcAft>
                          <a:spcPts val="0"/>
                        </a:spcAft>
                        <a:buNone/>
                      </a:pPr>
                      <a:r>
                        <a:rPr lang="de-DE" sz="1600" u="none" cap="none" strike="noStrike">
                          <a:solidFill>
                            <a:srgbClr val="324D1F"/>
                          </a:solidFill>
                        </a:rPr>
                        <a:t>• განავითაროს ადამიანების კეთილდღეობის, ეკონომიკური განვითარების და</a:t>
                      </a:r>
                      <a:r>
                        <a:rPr lang="de-DE" sz="1600" u="none" cap="none" strike="noStrike">
                          <a:solidFill>
                            <a:srgbClr val="324D1F"/>
                          </a:solidFill>
                        </a:rPr>
                        <a:t> </a:t>
                      </a:r>
                      <a:r>
                        <a:rPr lang="de-DE" sz="1600" u="none" cap="none" strike="noStrike">
                          <a:solidFill>
                            <a:srgbClr val="324D1F"/>
                          </a:solidFill>
                        </a:rPr>
                        <a:t>გარემოს დაცვის მჭიდრო ურთიერთკავშირის აუცილებლობის და მისი დადებითი</a:t>
                      </a:r>
                      <a:r>
                        <a:rPr lang="de-DE" sz="1600" u="none" cap="none" strike="noStrike">
                          <a:solidFill>
                            <a:srgbClr val="324D1F"/>
                          </a:solidFill>
                        </a:rPr>
                        <a:t> </a:t>
                      </a:r>
                      <a:r>
                        <a:rPr lang="de-DE" sz="1600" u="none" cap="none" strike="noStrike">
                          <a:solidFill>
                            <a:srgbClr val="324D1F"/>
                          </a:solidFill>
                        </a:rPr>
                        <a:t>შედეგების აღქმის უნარი;</a:t>
                      </a:r>
                      <a:endParaRPr/>
                    </a:p>
                    <a:p>
                      <a:pPr indent="0" lvl="0" marL="0" marR="0" rtl="0" algn="l">
                        <a:lnSpc>
                          <a:spcPct val="100000"/>
                        </a:lnSpc>
                        <a:spcBef>
                          <a:spcPts val="0"/>
                        </a:spcBef>
                        <a:spcAft>
                          <a:spcPts val="0"/>
                        </a:spcAft>
                        <a:buNone/>
                      </a:pPr>
                      <a:r>
                        <a:rPr lang="de-DE" sz="1600" u="none" cap="none" strike="noStrike">
                          <a:solidFill>
                            <a:srgbClr val="324D1F"/>
                          </a:solidFill>
                        </a:rPr>
                        <a:t>• ხელი უნდა შეუწყოს საერთაშორისო გარემოსდაცვითი შეთანხმება-ვალდებულებების განხორციელებას;</a:t>
                      </a:r>
                      <a:endParaRPr/>
                    </a:p>
                    <a:p>
                      <a:pPr indent="0" lvl="0" marL="0" marR="0" rtl="0" algn="l">
                        <a:lnSpc>
                          <a:spcPct val="100000"/>
                        </a:lnSpc>
                        <a:spcBef>
                          <a:spcPts val="0"/>
                        </a:spcBef>
                        <a:spcAft>
                          <a:spcPts val="0"/>
                        </a:spcAft>
                        <a:buNone/>
                      </a:pPr>
                      <a:r>
                        <a:rPr lang="de-DE" sz="1600" u="none" cap="none" strike="noStrike">
                          <a:solidFill>
                            <a:srgbClr val="324D1F"/>
                          </a:solidFill>
                        </a:rPr>
                        <a:t>• ხელი უნდა შეუწყოს ინდივიდუალურ ქმედებებს, პასუხისმგებლობისა და</a:t>
                      </a:r>
                      <a:r>
                        <a:rPr lang="de-DE" sz="1600" u="none" cap="none" strike="noStrike">
                          <a:solidFill>
                            <a:srgbClr val="324D1F"/>
                          </a:solidFill>
                        </a:rPr>
                        <a:t> </a:t>
                      </a:r>
                      <a:r>
                        <a:rPr lang="de-DE" sz="1600" u="none" cap="none" strike="noStrike">
                          <a:solidFill>
                            <a:srgbClr val="324D1F"/>
                          </a:solidFill>
                        </a:rPr>
                        <a:t>ანგარიშვალდებულების გრძნობების ჩამოყალიბებას საქართველოსა და მსოფლიოს</a:t>
                      </a:r>
                      <a:r>
                        <a:rPr lang="de-DE" sz="1600" u="none" cap="none" strike="noStrike">
                          <a:solidFill>
                            <a:srgbClr val="324D1F"/>
                          </a:solidFill>
                        </a:rPr>
                        <a:t> </a:t>
                      </a:r>
                      <a:r>
                        <a:rPr lang="de-DE" sz="1600" u="none" cap="none" strike="noStrike">
                          <a:solidFill>
                            <a:srgbClr val="324D1F"/>
                          </a:solidFill>
                        </a:rPr>
                        <a:t>მომავლისათვის.</a:t>
                      </a:r>
                      <a:endParaRPr sz="1600" u="none" cap="none" strike="noStrike">
                        <a:solidFill>
                          <a:srgbClr val="324D1F"/>
                        </a:solidFill>
                      </a:endParaRPr>
                    </a:p>
                  </a:txBody>
                  <a:tcPr marT="45725" marB="45725" marR="91450" marL="9145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1"/>
          <p:cNvSpPr txBox="1"/>
          <p:nvPr>
            <p:ph idx="1" type="body"/>
          </p:nvPr>
        </p:nvSpPr>
        <p:spPr>
          <a:xfrm>
            <a:off x="361956" y="1078868"/>
            <a:ext cx="11698094" cy="2280824"/>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de-DE"/>
              <a:t> </a:t>
            </a:r>
            <a:r>
              <a:rPr b="1" lang="de-DE">
                <a:solidFill>
                  <a:srgbClr val="324D1F"/>
                </a:solidFill>
                <a:latin typeface="Arial"/>
                <a:ea typeface="Arial"/>
                <a:cs typeface="Arial"/>
                <a:sym typeface="Arial"/>
              </a:rPr>
              <a:t>ეროვნული დოკუმენტები-  გარემოსდაცვითი განათლებისა და განათლება მდგრადი განვითარებისათვის ხელშეწყობისთვის</a:t>
            </a:r>
            <a:endParaRPr b="1">
              <a:solidFill>
                <a:srgbClr val="324D1F"/>
              </a:solidFill>
              <a:latin typeface="Arial"/>
              <a:ea typeface="Arial"/>
              <a:cs typeface="Arial"/>
              <a:sym typeface="Arial"/>
            </a:endParaRPr>
          </a:p>
        </p:txBody>
      </p:sp>
      <p:pic>
        <p:nvPicPr>
          <p:cNvPr id="239" name="Google Shape;239;p31"/>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240" name="Google Shape;240;p31"/>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241" name="Google Shape;241;p31"/>
          <p:cNvSpPr/>
          <p:nvPr/>
        </p:nvSpPr>
        <p:spPr>
          <a:xfrm>
            <a:off x="1181803" y="2517912"/>
            <a:ext cx="10058400"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000" u="none" cap="none" strike="noStrike">
                <a:solidFill>
                  <a:srgbClr val="324D1F"/>
                </a:solidFill>
                <a:latin typeface="Arial"/>
                <a:ea typeface="Arial"/>
                <a:cs typeface="Arial"/>
                <a:sym typeface="Arial"/>
              </a:rPr>
              <a:t>● საქართველოს კანონი გარემოს დაცვის შესახებ, 1996;</a:t>
            </a:r>
            <a:endParaRPr/>
          </a:p>
          <a:p>
            <a:pPr indent="0" lvl="0" marL="0" marR="0" rtl="0" algn="l">
              <a:lnSpc>
                <a:spcPct val="100000"/>
              </a:lnSpc>
              <a:spcBef>
                <a:spcPts val="0"/>
              </a:spcBef>
              <a:spcAft>
                <a:spcPts val="0"/>
              </a:spcAft>
              <a:buNone/>
            </a:pPr>
            <a:r>
              <a:rPr b="0" i="0" lang="de-DE" sz="2000" u="none" cap="none" strike="noStrike">
                <a:solidFill>
                  <a:srgbClr val="324D1F"/>
                </a:solidFill>
                <a:latin typeface="Arial"/>
                <a:ea typeface="Arial"/>
                <a:cs typeface="Arial"/>
                <a:sym typeface="Arial"/>
              </a:rPr>
              <a:t>● ეკოლოგიური განათლების სახელმწიფო პროგრამა, 2002;</a:t>
            </a:r>
            <a:endParaRPr/>
          </a:p>
          <a:p>
            <a:pPr indent="0" lvl="0" marL="0" marR="0" rtl="0" algn="l">
              <a:lnSpc>
                <a:spcPct val="100000"/>
              </a:lnSpc>
              <a:spcBef>
                <a:spcPts val="0"/>
              </a:spcBef>
              <a:spcAft>
                <a:spcPts val="0"/>
              </a:spcAft>
              <a:buNone/>
            </a:pPr>
            <a:r>
              <a:rPr b="0" i="0" lang="de-DE" sz="2000" u="none" cap="none" strike="noStrike">
                <a:solidFill>
                  <a:srgbClr val="324D1F"/>
                </a:solidFill>
                <a:latin typeface="Arial"/>
                <a:ea typeface="Arial"/>
                <a:cs typeface="Arial"/>
                <a:sym typeface="Arial"/>
              </a:rPr>
              <a:t>● ზოგადი განათლების ეროვნული მიზნები, 2004;</a:t>
            </a:r>
            <a:endParaRPr/>
          </a:p>
          <a:p>
            <a:pPr indent="0" lvl="0" marL="0" marR="0" rtl="0" algn="l">
              <a:lnSpc>
                <a:spcPct val="100000"/>
              </a:lnSpc>
              <a:spcBef>
                <a:spcPts val="0"/>
              </a:spcBef>
              <a:spcAft>
                <a:spcPts val="0"/>
              </a:spcAft>
              <a:buNone/>
            </a:pPr>
            <a:r>
              <a:rPr b="0" i="0" lang="de-DE" sz="2000" u="none" cap="none" strike="noStrike">
                <a:solidFill>
                  <a:srgbClr val="324D1F"/>
                </a:solidFill>
                <a:latin typeface="Arial"/>
                <a:ea typeface="Arial"/>
                <a:cs typeface="Arial"/>
                <a:sym typeface="Arial"/>
              </a:rPr>
              <a:t>● გარემოსდაცვითი განათლება მდგრადი განვითარებისათვის: თბილისი+35, თბილისის</a:t>
            </a:r>
            <a:endParaRPr/>
          </a:p>
          <a:p>
            <a:pPr indent="0" lvl="0" marL="0" marR="0" rtl="0" algn="l">
              <a:lnSpc>
                <a:spcPct val="100000"/>
              </a:lnSpc>
              <a:spcBef>
                <a:spcPts val="0"/>
              </a:spcBef>
              <a:spcAft>
                <a:spcPts val="0"/>
              </a:spcAft>
              <a:buNone/>
            </a:pPr>
            <a:r>
              <a:rPr b="0" i="0" lang="de-DE" sz="2000" u="none" cap="none" strike="noStrike">
                <a:solidFill>
                  <a:srgbClr val="324D1F"/>
                </a:solidFill>
                <a:latin typeface="Arial"/>
                <a:ea typeface="Arial"/>
                <a:cs typeface="Arial"/>
                <a:sym typeface="Arial"/>
              </a:rPr>
              <a:t>კომუნიკე: “ასწავლე დღეს მდგრადი მომავლისათვის”, 2012;</a:t>
            </a:r>
            <a:endParaRPr/>
          </a:p>
          <a:p>
            <a:pPr indent="0" lvl="0" marL="0" marR="0" rtl="0" algn="l">
              <a:lnSpc>
                <a:spcPct val="100000"/>
              </a:lnSpc>
              <a:spcBef>
                <a:spcPts val="0"/>
              </a:spcBef>
              <a:spcAft>
                <a:spcPts val="0"/>
              </a:spcAft>
              <a:buNone/>
            </a:pPr>
            <a:r>
              <a:rPr b="0" i="0" lang="de-DE" sz="2000" u="none" cap="none" strike="noStrike">
                <a:solidFill>
                  <a:srgbClr val="324D1F"/>
                </a:solidFill>
                <a:latin typeface="Arial"/>
                <a:ea typeface="Arial"/>
                <a:cs typeface="Arial"/>
                <a:sym typeface="Arial"/>
              </a:rPr>
              <a:t>● საქართველო-ევროკავშირის ასოცირების შესახებ შეთანხმება,2014;</a:t>
            </a:r>
            <a:endParaRPr/>
          </a:p>
          <a:p>
            <a:pPr indent="0" lvl="0" marL="0" marR="0" rtl="0" algn="l">
              <a:lnSpc>
                <a:spcPct val="100000"/>
              </a:lnSpc>
              <a:spcBef>
                <a:spcPts val="0"/>
              </a:spcBef>
              <a:spcAft>
                <a:spcPts val="0"/>
              </a:spcAft>
              <a:buNone/>
            </a:pPr>
            <a:r>
              <a:rPr b="0" i="0" lang="de-DE" sz="2000" u="none" cap="none" strike="noStrike">
                <a:solidFill>
                  <a:srgbClr val="324D1F"/>
                </a:solidFill>
                <a:latin typeface="Arial"/>
                <a:ea typeface="Arial"/>
                <a:cs typeface="Arial"/>
                <a:sym typeface="Arial"/>
              </a:rPr>
              <a:t>● ეროვნული სასწავლო გეგმა, 2011-2016 წწ.</a:t>
            </a:r>
            <a:endParaRPr b="0" i="0" sz="2000" u="none" cap="none" strike="noStrike">
              <a:solidFill>
                <a:srgbClr val="324D1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idx="1" type="body"/>
          </p:nvPr>
        </p:nvSpPr>
        <p:spPr>
          <a:xfrm>
            <a:off x="8786191" y="1537252"/>
            <a:ext cx="3220279" cy="413247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t/>
            </a:r>
            <a:endParaRPr sz="2400">
              <a:solidFill>
                <a:srgbClr val="324D1F"/>
              </a:solidFill>
            </a:endParaRPr>
          </a:p>
          <a:p>
            <a:pPr indent="0" lvl="0" marL="114300" rtl="0" algn="l">
              <a:lnSpc>
                <a:spcPct val="90000"/>
              </a:lnSpc>
              <a:spcBef>
                <a:spcPts val="1000"/>
              </a:spcBef>
              <a:spcAft>
                <a:spcPts val="0"/>
              </a:spcAft>
              <a:buSzPts val="1800"/>
              <a:buNone/>
            </a:pPr>
            <a:r>
              <a:t/>
            </a:r>
            <a:endParaRPr sz="2400">
              <a:solidFill>
                <a:srgbClr val="324D1F"/>
              </a:solidFill>
            </a:endParaRPr>
          </a:p>
          <a:p>
            <a:pPr indent="0" lvl="0" marL="114300" rtl="0" algn="l">
              <a:lnSpc>
                <a:spcPct val="90000"/>
              </a:lnSpc>
              <a:spcBef>
                <a:spcPts val="1000"/>
              </a:spcBef>
              <a:spcAft>
                <a:spcPts val="0"/>
              </a:spcAft>
              <a:buSzPts val="1800"/>
              <a:buNone/>
            </a:pPr>
            <a:r>
              <a:rPr b="1" lang="de-DE">
                <a:solidFill>
                  <a:srgbClr val="324D1F"/>
                </a:solidFill>
                <a:latin typeface="Arial"/>
                <a:ea typeface="Arial"/>
                <a:cs typeface="Arial"/>
                <a:sym typeface="Arial"/>
              </a:rPr>
              <a:t>მდგრადი განვითარების 17  მიზანი_SDGs</a:t>
            </a:r>
            <a:endParaRPr b="1">
              <a:solidFill>
                <a:srgbClr val="324D1F"/>
              </a:solidFill>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a:p>
        </p:txBody>
      </p:sp>
      <p:pic>
        <p:nvPicPr>
          <p:cNvPr id="93" name="Google Shape;93;p2"/>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94" name="Google Shape;94;p2"/>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pic>
        <p:nvPicPr>
          <p:cNvPr id="95" name="Google Shape;95;p2"/>
          <p:cNvPicPr preferRelativeResize="0"/>
          <p:nvPr/>
        </p:nvPicPr>
        <p:blipFill rotWithShape="1">
          <a:blip r:embed="rId5">
            <a:alphaModFix/>
          </a:blip>
          <a:srcRect b="0" l="0" r="0" t="0"/>
          <a:stretch/>
        </p:blipFill>
        <p:spPr>
          <a:xfrm>
            <a:off x="361950" y="792530"/>
            <a:ext cx="8424241" cy="48771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2"/>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247" name="Google Shape;247;p32"/>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248" name="Google Shape;248;p32"/>
          <p:cNvSpPr/>
          <p:nvPr/>
        </p:nvSpPr>
        <p:spPr>
          <a:xfrm>
            <a:off x="202358" y="1736036"/>
            <a:ext cx="11592077"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600" u="none" cap="none" strike="noStrike">
                <a:solidFill>
                  <a:srgbClr val="324D1F"/>
                </a:solidFill>
                <a:latin typeface="Arial"/>
                <a:ea typeface="Arial"/>
                <a:cs typeface="Arial"/>
                <a:sym typeface="Arial"/>
              </a:rPr>
              <a:t>გამოყენებული ლიტერატურა:</a:t>
            </a:r>
            <a:endParaRPr/>
          </a:p>
          <a:p>
            <a:pPr indent="0" lvl="0" marL="0" marR="0" rtl="0" algn="l">
              <a:lnSpc>
                <a:spcPct val="100000"/>
              </a:lnSpc>
              <a:spcBef>
                <a:spcPts val="0"/>
              </a:spcBef>
              <a:spcAft>
                <a:spcPts val="0"/>
              </a:spcAft>
              <a:buNone/>
            </a:pPr>
            <a:r>
              <a:t/>
            </a:r>
            <a:endParaRPr b="0" i="0" sz="16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rPr b="0" i="0" lang="de-DE" sz="1600" u="none" cap="none" strike="noStrike">
                <a:solidFill>
                  <a:schemeClr val="dk1"/>
                </a:solidFill>
                <a:latin typeface="Arial"/>
                <a:ea typeface="Arial"/>
                <a:cs typeface="Arial"/>
                <a:sym typeface="Arial"/>
              </a:rPr>
              <a:t>მდგარადი განვითარების მისზნების 2030 წლის გეგმა  </a:t>
            </a:r>
            <a:r>
              <a:rPr b="0" i="0" lang="de-DE" sz="1600" u="sng" cap="none" strike="noStrike">
                <a:solidFill>
                  <a:srgbClr val="000000"/>
                </a:solidFill>
                <a:latin typeface="Arial"/>
                <a:ea typeface="Arial"/>
                <a:cs typeface="Arial"/>
                <a:sym typeface="Arial"/>
                <a:hlinkClick r:id="rId5">
                  <a:extLst>
                    <a:ext uri="{A12FA001-AC4F-418D-AE19-62706E023703}">
                      <ahyp:hlinkClr val="tx"/>
                    </a:ext>
                  </a:extLst>
                </a:hlinkClick>
              </a:rPr>
              <a:t>https://sdg.gov.ge/main</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de-DE" sz="1600" u="none" cap="none" strike="noStrike">
                <a:solidFill>
                  <a:srgbClr val="000000"/>
                </a:solidFill>
                <a:latin typeface="Arial"/>
                <a:ea typeface="Arial"/>
                <a:cs typeface="Arial"/>
                <a:sym typeface="Arial"/>
              </a:rPr>
              <a:t>განათლება მდგრადი განვითარების მიზნებისათვის: სწავლის მიზნები და ამოცანები</a:t>
            </a:r>
            <a:r>
              <a:rPr b="0" i="0" lang="de-DE" sz="1600" u="sng" cap="none" strike="noStrike">
                <a:solidFill>
                  <a:srgbClr val="324D1F"/>
                </a:solidFill>
                <a:latin typeface="Arial"/>
                <a:ea typeface="Arial"/>
                <a:cs typeface="Arial"/>
                <a:sym typeface="Arial"/>
                <a:hlinkClick r:id="rId6">
                  <a:extLst>
                    <a:ext uri="{A12FA001-AC4F-418D-AE19-62706E023703}">
                      <ahyp:hlinkClr val="tx"/>
                    </a:ext>
                  </a:extLst>
                </a:hlinkClick>
              </a:rPr>
              <a:t>https://www.etaloni.ge/files_inner/4433ganatlebamdgradiganvitarebismiznebi.pdf</a:t>
            </a:r>
            <a:endParaRPr b="0" i="0" sz="16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rPr b="0" i="0" lang="de-DE" sz="1600" u="none" cap="none" strike="noStrike">
                <a:solidFill>
                  <a:srgbClr val="324D1F"/>
                </a:solidFill>
                <a:latin typeface="Arial"/>
                <a:ea typeface="Arial"/>
                <a:cs typeface="Arial"/>
                <a:sym typeface="Arial"/>
              </a:rPr>
              <a:t>გარემოსდაცვითი განათლება - მდგრადი განვითარებისათვის ( დრაივზე გვაქვს)</a:t>
            </a:r>
            <a:endParaRPr b="0" i="0" sz="16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r>
              <a:rPr b="0" i="0" lang="de-DE" sz="1600" u="sng" cap="none" strike="noStrike">
                <a:solidFill>
                  <a:srgbClr val="000000"/>
                </a:solidFill>
                <a:latin typeface="Arial"/>
                <a:ea typeface="Arial"/>
                <a:cs typeface="Arial"/>
                <a:sym typeface="Arial"/>
                <a:hlinkClick r:id="rId7">
                  <a:extLst>
                    <a:ext uri="{A12FA001-AC4F-418D-AE19-62706E023703}">
                      <ahyp:hlinkClr val="tx"/>
                    </a:ext>
                  </a:extLst>
                </a:hlinkClick>
              </a:rPr>
              <a:t>https://www.iisd.org/mission-and-goals/sustainable-development#:~:text=Sustainable%20development%20is%20development%20that,to%20meet%20their%20own%20needs</a:t>
            </a:r>
            <a:r>
              <a:rPr b="0" i="0" lang="de-DE" sz="16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rPr b="0" i="0" lang="de-DE" sz="1600" u="sng" cap="none" strike="noStrike">
                <a:solidFill>
                  <a:srgbClr val="000000"/>
                </a:solidFill>
                <a:latin typeface="Arial"/>
                <a:ea typeface="Arial"/>
                <a:cs typeface="Arial"/>
                <a:sym typeface="Arial"/>
                <a:hlinkClick r:id="rId8">
                  <a:extLst>
                    <a:ext uri="{A12FA001-AC4F-418D-AE19-62706E023703}">
                      <ahyp:hlinkClr val="tx"/>
                    </a:ext>
                  </a:extLst>
                </a:hlinkClick>
              </a:rPr>
              <a:t> https://sdgs.un.org/goals</a:t>
            </a:r>
            <a:endParaRPr b="0" i="0" sz="16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de-DE" sz="1600" u="sng" cap="none" strike="noStrike">
                <a:solidFill>
                  <a:srgbClr val="000000"/>
                </a:solidFill>
                <a:latin typeface="Arial"/>
                <a:ea typeface="Arial"/>
                <a:cs typeface="Arial"/>
                <a:sym typeface="Arial"/>
                <a:hlinkClick r:id="rId9">
                  <a:extLst>
                    <a:ext uri="{A12FA001-AC4F-418D-AE19-62706E023703}">
                      <ahyp:hlinkClr val="tx"/>
                    </a:ext>
                  </a:extLst>
                </a:hlinkClick>
              </a:rPr>
              <a:t>https://www.iucn.org/sites/default/files/2022-09/6.-natural_solutions_-_sdgs_final_2.pdf</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de-DE" sz="1600" u="none" cap="none" strike="noStrike">
                <a:solidFill>
                  <a:srgbClr val="000000"/>
                </a:solidFill>
                <a:latin typeface="Arial"/>
                <a:ea typeface="Arial"/>
                <a:cs typeface="Arial"/>
                <a:sym typeface="Arial"/>
              </a:rPr>
              <a:t>protected areas across the three countries of the South Caucasus-</a:t>
            </a:r>
            <a:r>
              <a:rPr b="0" i="0" lang="de-DE" sz="1600" u="sng" cap="none" strike="noStrike">
                <a:solidFill>
                  <a:srgbClr val="000000"/>
                </a:solidFill>
                <a:latin typeface="Arial"/>
                <a:ea typeface="Arial"/>
                <a:cs typeface="Arial"/>
                <a:sym typeface="Arial"/>
                <a:hlinkClick r:id="rId10">
                  <a:extLst>
                    <a:ext uri="{A12FA001-AC4F-418D-AE19-62706E023703}">
                      <ahyp:hlinkClr val="tx"/>
                    </a:ext>
                  </a:extLst>
                </a:hlinkClick>
              </a:rPr>
              <a:t>https://www.wwfcaucasus.org/our_work/protected_areas22/</a:t>
            </a:r>
            <a:endParaRPr b="0" i="0" sz="1600" u="none" cap="none" strike="noStrike">
              <a:solidFill>
                <a:srgbClr val="324D1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idx="1" type="body"/>
          </p:nvPr>
        </p:nvSpPr>
        <p:spPr>
          <a:xfrm>
            <a:off x="688177" y="689113"/>
            <a:ext cx="11039997" cy="4734574"/>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1:</a:t>
            </a:r>
            <a:r>
              <a:rPr lang="de-DE" sz="1600">
                <a:solidFill>
                  <a:srgbClr val="324D1F"/>
                </a:solidFill>
                <a:latin typeface="Arial"/>
                <a:ea typeface="Arial"/>
                <a:cs typeface="Arial"/>
                <a:sym typeface="Arial"/>
              </a:rPr>
              <a:t> არა სიღარიბეს: დასრულებული სიღარიბე ყველა მისი ფორმით და ყველგან.</a:t>
            </a:r>
            <a:endParaRPr/>
          </a:p>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2:</a:t>
            </a:r>
            <a:r>
              <a:rPr lang="de-DE" sz="1600">
                <a:solidFill>
                  <a:srgbClr val="324D1F"/>
                </a:solidFill>
                <a:latin typeface="Arial"/>
                <a:ea typeface="Arial"/>
                <a:cs typeface="Arial"/>
                <a:sym typeface="Arial"/>
              </a:rPr>
              <a:t> ნულოვანი შიმშილი: მდგრადი სასურსათო უსაფრთხოება და გაუმჯობესებული კვება და სოფლის მეურნეობის განვითარების ხელშეწყობა.</a:t>
            </a:r>
            <a:endParaRPr/>
          </a:p>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3:</a:t>
            </a:r>
            <a:r>
              <a:rPr lang="de-DE" sz="1600">
                <a:solidFill>
                  <a:srgbClr val="324D1F"/>
                </a:solidFill>
                <a:latin typeface="Arial"/>
                <a:ea typeface="Arial"/>
                <a:cs typeface="Arial"/>
                <a:sym typeface="Arial"/>
              </a:rPr>
              <a:t> ჯანმრთელობა და კეთილდღეობა: ჯანსაღი ცხოვრების უზრუნველყოფა და ყველა ასაკის კეთილდღეობის ხელშეწყობა.</a:t>
            </a:r>
            <a:endParaRPr/>
          </a:p>
          <a:p>
            <a:pPr indent="-342900" lvl="0" marL="457200" rtl="0" algn="l">
              <a:lnSpc>
                <a:spcPct val="90000"/>
              </a:lnSpc>
              <a:spcBef>
                <a:spcPts val="1000"/>
              </a:spcBef>
              <a:spcAft>
                <a:spcPts val="0"/>
              </a:spcAft>
              <a:buClr>
                <a:schemeClr val="dk1"/>
              </a:buClr>
              <a:buSzPts val="1800"/>
              <a:buChar char="•"/>
            </a:pPr>
            <a:r>
              <a:rPr b="1" lang="de-DE" sz="1600">
                <a:solidFill>
                  <a:srgbClr val="FF0000"/>
                </a:solidFill>
                <a:latin typeface="Arial"/>
                <a:ea typeface="Arial"/>
                <a:cs typeface="Arial"/>
                <a:sym typeface="Arial"/>
              </a:rPr>
              <a:t>მიზანი 4:</a:t>
            </a:r>
            <a:r>
              <a:rPr lang="de-DE" sz="1600">
                <a:solidFill>
                  <a:srgbClr val="FF0000"/>
                </a:solidFill>
                <a:latin typeface="Arial"/>
                <a:ea typeface="Arial"/>
                <a:cs typeface="Arial"/>
                <a:sym typeface="Arial"/>
              </a:rPr>
              <a:t> ხარისხიანი განათლება:  სრული  და თანაბარხარისხიანი განათლების უზრუნველყოფა. საყოველთაო, უწყვეტი სწავლის შესაძლებლობების ხელშეწყობა</a:t>
            </a:r>
            <a:r>
              <a:rPr lang="de-DE" sz="1600">
                <a:solidFill>
                  <a:srgbClr val="324D1F"/>
                </a:solidFill>
                <a:latin typeface="Arial"/>
                <a:ea typeface="Arial"/>
                <a:cs typeface="Arial"/>
                <a:sym typeface="Arial"/>
              </a:rPr>
              <a:t>.</a:t>
            </a:r>
            <a:endParaRPr/>
          </a:p>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5:</a:t>
            </a:r>
            <a:r>
              <a:rPr lang="de-DE" sz="1600">
                <a:solidFill>
                  <a:srgbClr val="324D1F"/>
                </a:solidFill>
                <a:latin typeface="Arial"/>
                <a:ea typeface="Arial"/>
                <a:cs typeface="Arial"/>
                <a:sym typeface="Arial"/>
              </a:rPr>
              <a:t> გენდერული თანასწორობა: გენდერული თანასწორობის უზრუნველყოფა, ქალთა და გოგონათა განვითარების ხელშეწყობა.</a:t>
            </a:r>
            <a:endParaRPr/>
          </a:p>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6</a:t>
            </a:r>
            <a:r>
              <a:rPr lang="de-DE" sz="1600">
                <a:solidFill>
                  <a:srgbClr val="324D1F"/>
                </a:solidFill>
                <a:latin typeface="Arial"/>
                <a:ea typeface="Arial"/>
                <a:cs typeface="Arial"/>
                <a:sym typeface="Arial"/>
              </a:rPr>
              <a:t>: სუფთა წყალი და სანიტარული სისტემა:  წყლისა და სანიტარული სისტემის ხელმისაწვდომობის უზრუნველყოფა და მდგრადი მართვა ყველასთვის.</a:t>
            </a:r>
            <a:endParaRPr/>
          </a:p>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7:</a:t>
            </a:r>
            <a:r>
              <a:rPr lang="de-DE" sz="1600">
                <a:solidFill>
                  <a:srgbClr val="324D1F"/>
                </a:solidFill>
                <a:latin typeface="Arial"/>
                <a:ea typeface="Arial"/>
                <a:cs typeface="Arial"/>
                <a:sym typeface="Arial"/>
              </a:rPr>
              <a:t> ხელმისაწვდომი და სუფთა ენერგია: ხელმისაწვდომი იყოს საიმედო, მდგრადი და თანამედროვე ენერგია ყველასთვის.</a:t>
            </a:r>
            <a:endParaRPr/>
          </a:p>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8: </a:t>
            </a:r>
            <a:r>
              <a:rPr lang="de-DE" sz="1600">
                <a:solidFill>
                  <a:srgbClr val="324D1F"/>
                </a:solidFill>
                <a:latin typeface="Arial"/>
                <a:ea typeface="Arial"/>
                <a:cs typeface="Arial"/>
                <a:sym typeface="Arial"/>
              </a:rPr>
              <a:t>ღირსეული სამუშაო და ეკონომიკური ზრდა: მდგრადი ეკონომიკური ზრდის ხელშეწყობა, სრული და პროდუქტიული დასაქმება.</a:t>
            </a:r>
            <a:endParaRPr sz="1600">
              <a:solidFill>
                <a:srgbClr val="324D1F"/>
              </a:solidFill>
              <a:latin typeface="Arial"/>
              <a:ea typeface="Arial"/>
              <a:cs typeface="Arial"/>
              <a:sym typeface="Arial"/>
            </a:endParaRPr>
          </a:p>
          <a:p>
            <a:pPr indent="-342900" lvl="0" marL="457200" rtl="0" algn="l">
              <a:lnSpc>
                <a:spcPct val="90000"/>
              </a:lnSpc>
              <a:spcBef>
                <a:spcPts val="1000"/>
              </a:spcBef>
              <a:spcAft>
                <a:spcPts val="0"/>
              </a:spcAft>
              <a:buClr>
                <a:schemeClr val="dk1"/>
              </a:buClr>
              <a:buSzPts val="1800"/>
              <a:buChar char="•"/>
            </a:pPr>
            <a:r>
              <a:rPr b="1" lang="de-DE" sz="1600">
                <a:solidFill>
                  <a:srgbClr val="324D1F"/>
                </a:solidFill>
              </a:rPr>
              <a:t>მიზანი 9:</a:t>
            </a:r>
            <a:r>
              <a:rPr lang="de-DE" sz="1600">
                <a:solidFill>
                  <a:srgbClr val="324D1F"/>
                </a:solidFill>
              </a:rPr>
              <a:t> მრეწველობა, ინოვაცია და ინფრასტრუქტურა: შეიქმნას გამძლე ინფრასტრუქტურა, ხელი შეეწყოს სრულ და მდგრად ინდუსტრიალიზაციას და მოხდეს ინოვაციების წახალისება.</a:t>
            </a:r>
            <a:endParaRPr/>
          </a:p>
          <a:p>
            <a:pPr indent="-228600" lvl="0" marL="457200" rtl="0" algn="l">
              <a:lnSpc>
                <a:spcPct val="90000"/>
              </a:lnSpc>
              <a:spcBef>
                <a:spcPts val="1000"/>
              </a:spcBef>
              <a:spcAft>
                <a:spcPts val="0"/>
              </a:spcAft>
              <a:buClr>
                <a:schemeClr val="dk1"/>
              </a:buClr>
              <a:buSzPts val="1800"/>
              <a:buNone/>
            </a:pPr>
            <a:r>
              <a:t/>
            </a:r>
            <a:endParaRPr sz="1600">
              <a:solidFill>
                <a:srgbClr val="324D1F"/>
              </a:solidFill>
              <a:latin typeface="Arial"/>
              <a:ea typeface="Arial"/>
              <a:cs typeface="Arial"/>
              <a:sym typeface="Arial"/>
            </a:endParaRPr>
          </a:p>
          <a:p>
            <a:pPr indent="0" lvl="0" marL="114300" rtl="0" algn="l">
              <a:lnSpc>
                <a:spcPct val="90000"/>
              </a:lnSpc>
              <a:spcBef>
                <a:spcPts val="1000"/>
              </a:spcBef>
              <a:spcAft>
                <a:spcPts val="0"/>
              </a:spcAft>
              <a:buSzPts val="1800"/>
              <a:buNone/>
            </a:pPr>
            <a:br>
              <a:rPr lang="de-DE" sz="1600">
                <a:solidFill>
                  <a:srgbClr val="324D1F"/>
                </a:solidFill>
              </a:rPr>
            </a:br>
            <a:endParaRPr sz="1600">
              <a:solidFill>
                <a:srgbClr val="324D1F"/>
              </a:solidFill>
              <a:latin typeface="Arial"/>
              <a:ea typeface="Arial"/>
              <a:cs typeface="Arial"/>
              <a:sym typeface="Arial"/>
            </a:endParaRPr>
          </a:p>
        </p:txBody>
      </p:sp>
      <p:pic>
        <p:nvPicPr>
          <p:cNvPr id="101" name="Google Shape;101;p15"/>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02" name="Google Shape;102;p15"/>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graphicFrame>
        <p:nvGraphicFramePr>
          <p:cNvPr id="103" name="Google Shape;103;p15"/>
          <p:cNvGraphicFramePr/>
          <p:nvPr/>
        </p:nvGraphicFramePr>
        <p:xfrm>
          <a:off x="179429" y="715617"/>
          <a:ext cx="3000000" cy="3000000"/>
        </p:xfrm>
        <a:graphic>
          <a:graphicData uri="http://schemas.openxmlformats.org/drawingml/2006/table">
            <a:tbl>
              <a:tblPr bandRow="1" firstRow="1">
                <a:noFill/>
                <a:tableStyleId>{AECACFCF-4059-4A56-9F7A-A18FAF07DEE2}</a:tableStyleId>
              </a:tblPr>
              <a:tblGrid>
                <a:gridCol w="539775"/>
              </a:tblGrid>
              <a:tr h="4734575">
                <a:tc>
                  <a:txBody>
                    <a:bodyPr/>
                    <a:lstStyle/>
                    <a:p>
                      <a:pPr indent="0" lvl="0" marL="0" marR="0" rtl="0" algn="l">
                        <a:lnSpc>
                          <a:spcPct val="100000"/>
                        </a:lnSpc>
                        <a:spcBef>
                          <a:spcPts val="0"/>
                        </a:spcBef>
                        <a:spcAft>
                          <a:spcPts val="0"/>
                        </a:spcAft>
                        <a:buClr>
                          <a:srgbClr val="000000"/>
                        </a:buClr>
                        <a:buSzPts val="1800"/>
                        <a:buFont typeface="Arial"/>
                        <a:buNone/>
                      </a:pPr>
                      <a:r>
                        <a:rPr b="1" lang="de-DE" sz="1800" u="none" cap="none" strike="noStrike">
                          <a:solidFill>
                            <a:srgbClr val="324D1F"/>
                          </a:solidFill>
                        </a:rPr>
                        <a:t>მდგრადი განვითარების 17  მიზანი_SDGs</a:t>
                      </a:r>
                      <a:endParaRPr b="1" sz="1800" u="none" cap="none" strike="noStrike">
                        <a:solidFill>
                          <a:srgbClr val="324D1F"/>
                        </a:solidFill>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idx="1" type="body"/>
          </p:nvPr>
        </p:nvSpPr>
        <p:spPr>
          <a:xfrm>
            <a:off x="505429" y="821634"/>
            <a:ext cx="11235997" cy="3829878"/>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10: </a:t>
            </a:r>
            <a:r>
              <a:rPr lang="de-DE" sz="1600">
                <a:solidFill>
                  <a:srgbClr val="324D1F"/>
                </a:solidFill>
                <a:latin typeface="Arial"/>
                <a:ea typeface="Arial"/>
                <a:cs typeface="Arial"/>
                <a:sym typeface="Arial"/>
              </a:rPr>
              <a:t>შემცირებული უთანასწორობა: უთანასწორობის შემცირება ქვეყნებში ეროვნულ დონეზე და მათ შორის.</a:t>
            </a:r>
            <a:endParaRPr/>
          </a:p>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11: </a:t>
            </a:r>
            <a:r>
              <a:rPr lang="de-DE" sz="1600">
                <a:solidFill>
                  <a:srgbClr val="324D1F"/>
                </a:solidFill>
                <a:latin typeface="Arial"/>
                <a:ea typeface="Arial"/>
                <a:cs typeface="Arial"/>
                <a:sym typeface="Arial"/>
              </a:rPr>
              <a:t>მდგრადი ქალაქები და დასახლებები: გავხადოთ ქალაქები და დასახლებები  უსაფრთხო, გამძლე და მდგრადი.</a:t>
            </a:r>
            <a:endParaRPr/>
          </a:p>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12:</a:t>
            </a:r>
            <a:r>
              <a:rPr lang="de-DE" sz="1600">
                <a:solidFill>
                  <a:srgbClr val="324D1F"/>
                </a:solidFill>
                <a:latin typeface="Arial"/>
                <a:ea typeface="Arial"/>
                <a:cs typeface="Arial"/>
                <a:sym typeface="Arial"/>
              </a:rPr>
              <a:t> მდგრადი მოხმარება და წარმოება: მდგრადი მოხმარებისა და წარმოების მოდელების უზრუნველყოფა.</a:t>
            </a:r>
            <a:endParaRPr/>
          </a:p>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13: </a:t>
            </a:r>
            <a:r>
              <a:rPr lang="de-DE" sz="1600">
                <a:solidFill>
                  <a:srgbClr val="324D1F"/>
                </a:solidFill>
                <a:latin typeface="Arial"/>
                <a:ea typeface="Arial"/>
                <a:cs typeface="Arial"/>
                <a:sym typeface="Arial"/>
              </a:rPr>
              <a:t>კლიმატის ცვლილების საწინააღმდეგო ქმედებები: გადაუდებელი ზომების მიღება კლიმატის ცვლილებასთან და მის ზემოქმედებასთან საბრძოლველად.</a:t>
            </a:r>
            <a:endParaRPr/>
          </a:p>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14:</a:t>
            </a:r>
            <a:r>
              <a:rPr lang="de-DE" sz="1600">
                <a:solidFill>
                  <a:srgbClr val="324D1F"/>
                </a:solidFill>
                <a:latin typeface="Arial"/>
                <a:ea typeface="Arial"/>
                <a:cs typeface="Arial"/>
                <a:sym typeface="Arial"/>
              </a:rPr>
              <a:t> ოკეანისა და ზღვის რესურსი: ოკეანეების, ზღვების და საზღვაო რესურსების შენარჩუნება და მდგრადი გამოყენება მდგრადი განვითარებისთვის.</a:t>
            </a:r>
            <a:endParaRPr/>
          </a:p>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15: </a:t>
            </a:r>
            <a:r>
              <a:rPr lang="de-DE" sz="1600">
                <a:solidFill>
                  <a:srgbClr val="324D1F"/>
                </a:solidFill>
                <a:latin typeface="Arial"/>
                <a:ea typeface="Arial"/>
                <a:cs typeface="Arial"/>
                <a:sym typeface="Arial"/>
              </a:rPr>
              <a:t>დედამიწის ეკოსისტემები: ხმელეთის ეკოსისტემების დაცვა, აღდგენა და მდგრადი გამოყენების ხელშეწყობა, ტყეების მდგრადი მართვა, გაუდაბნოებასთან ბრძოლა, მიწის დეგრადაციის და ბიომრავალფეროვნების კარგვის შეჩერება.</a:t>
            </a:r>
            <a:endParaRPr/>
          </a:p>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16: </a:t>
            </a:r>
            <a:r>
              <a:rPr lang="de-DE" sz="1600">
                <a:solidFill>
                  <a:srgbClr val="324D1F"/>
                </a:solidFill>
                <a:latin typeface="Arial"/>
                <a:ea typeface="Arial"/>
                <a:cs typeface="Arial"/>
                <a:sym typeface="Arial"/>
              </a:rPr>
              <a:t>მშვიდობა, სამართლიანობა და ძლიერი ინსტიტუტები: საზოგადოებების ხელშეწყობა, ყველასთვის მართლმსაჯულების ხელმისაწვდომობის უზრუნველყოფა და ყველა დონეზე ეფექტური, ანგარიშვალდებული და ყველასთვის ხელმისაწვდომი ინსტიტუტების შექმნა.</a:t>
            </a:r>
            <a:endParaRPr/>
          </a:p>
          <a:p>
            <a:pPr indent="-342900" lvl="0" marL="457200" rtl="0" algn="l">
              <a:lnSpc>
                <a:spcPct val="90000"/>
              </a:lnSpc>
              <a:spcBef>
                <a:spcPts val="1000"/>
              </a:spcBef>
              <a:spcAft>
                <a:spcPts val="0"/>
              </a:spcAft>
              <a:buClr>
                <a:schemeClr val="dk1"/>
              </a:buClr>
              <a:buSzPts val="1800"/>
              <a:buChar char="•"/>
            </a:pPr>
            <a:r>
              <a:rPr b="1" lang="de-DE" sz="1600">
                <a:solidFill>
                  <a:srgbClr val="324D1F"/>
                </a:solidFill>
                <a:latin typeface="Arial"/>
                <a:ea typeface="Arial"/>
                <a:cs typeface="Arial"/>
                <a:sym typeface="Arial"/>
              </a:rPr>
              <a:t>მიზანი 17: </a:t>
            </a:r>
            <a:r>
              <a:rPr lang="de-DE" sz="1600">
                <a:solidFill>
                  <a:srgbClr val="324D1F"/>
                </a:solidFill>
                <a:latin typeface="Arial"/>
                <a:ea typeface="Arial"/>
                <a:cs typeface="Arial"/>
                <a:sym typeface="Arial"/>
              </a:rPr>
              <a:t>პარტნიორობა მიზნების მისაღწევად: განხორციელების საშუალებების გაძლიერება და მდგრადი განვითარებისათვის გლობალური პარტნიორობის აღორძინება.</a:t>
            </a:r>
            <a:endParaRPr/>
          </a:p>
          <a:p>
            <a:pPr indent="0" lvl="0" marL="114300" rtl="0" algn="l">
              <a:lnSpc>
                <a:spcPct val="90000"/>
              </a:lnSpc>
              <a:spcBef>
                <a:spcPts val="1000"/>
              </a:spcBef>
              <a:spcAft>
                <a:spcPts val="0"/>
              </a:spcAft>
              <a:buSzPts val="1800"/>
              <a:buNone/>
            </a:pPr>
            <a:br>
              <a:rPr lang="de-DE" sz="1600">
                <a:latin typeface="Arial"/>
                <a:ea typeface="Arial"/>
                <a:cs typeface="Arial"/>
                <a:sym typeface="Arial"/>
              </a:rPr>
            </a:br>
            <a:endParaRPr sz="1600">
              <a:latin typeface="Arial"/>
              <a:ea typeface="Arial"/>
              <a:cs typeface="Arial"/>
              <a:sym typeface="Arial"/>
            </a:endParaRPr>
          </a:p>
        </p:txBody>
      </p:sp>
      <p:pic>
        <p:nvPicPr>
          <p:cNvPr id="109" name="Google Shape;109;p16"/>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10" name="Google Shape;110;p16"/>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11" name="Google Shape;111;p16"/>
          <p:cNvSpPr/>
          <p:nvPr/>
        </p:nvSpPr>
        <p:spPr>
          <a:xfrm rot="-5400000">
            <a:off x="-2091997" y="2506390"/>
            <a:ext cx="519485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1800" u="none" cap="none" strike="noStrike">
                <a:solidFill>
                  <a:srgbClr val="324D1F"/>
                </a:solidFill>
                <a:latin typeface="Arial"/>
                <a:ea typeface="Arial"/>
                <a:cs typeface="Arial"/>
                <a:sym typeface="Arial"/>
              </a:rPr>
              <a:t>მდგრადი განვითარების 17  მიზანი_SDGs</a:t>
            </a:r>
            <a:endParaRPr/>
          </a:p>
          <a:p>
            <a:pPr indent="0" lvl="0" marL="0" marR="0" rtl="0" algn="l">
              <a:lnSpc>
                <a:spcPct val="100000"/>
              </a:lnSpc>
              <a:spcBef>
                <a:spcPts val="0"/>
              </a:spcBef>
              <a:spcAft>
                <a:spcPts val="0"/>
              </a:spcAft>
              <a:buNone/>
            </a:pPr>
            <a:r>
              <a:t/>
            </a:r>
            <a:endParaRPr b="1" i="0" sz="1800" u="none" cap="none" strike="noStrike">
              <a:solidFill>
                <a:srgbClr val="324D1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7"/>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17" name="Google Shape;117;p17"/>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18" name="Google Shape;118;p17"/>
          <p:cNvSpPr/>
          <p:nvPr/>
        </p:nvSpPr>
        <p:spPr>
          <a:xfrm>
            <a:off x="5978820" y="327511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324D1F"/>
                </a:solidFill>
                <a:latin typeface="Arial"/>
                <a:ea typeface="Arial"/>
                <a:cs typeface="Arial"/>
                <a:sym typeface="Arial"/>
              </a:rPr>
              <a:t> </a:t>
            </a:r>
            <a:endParaRPr b="0" i="0" sz="1400" u="none" cap="none" strike="noStrike">
              <a:solidFill>
                <a:srgbClr val="324D1F"/>
              </a:solidFill>
              <a:latin typeface="Arial"/>
              <a:ea typeface="Arial"/>
              <a:cs typeface="Arial"/>
              <a:sym typeface="Arial"/>
            </a:endParaRPr>
          </a:p>
        </p:txBody>
      </p:sp>
      <p:sp>
        <p:nvSpPr>
          <p:cNvPr id="119" name="Google Shape;119;p17"/>
          <p:cNvSpPr/>
          <p:nvPr/>
        </p:nvSpPr>
        <p:spPr>
          <a:xfrm>
            <a:off x="5978820" y="327511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324D1F"/>
                </a:solidFill>
                <a:latin typeface="Arial"/>
                <a:ea typeface="Arial"/>
                <a:cs typeface="Arial"/>
                <a:sym typeface="Arial"/>
              </a:rPr>
              <a:t> </a:t>
            </a:r>
            <a:endParaRPr/>
          </a:p>
        </p:txBody>
      </p:sp>
      <p:sp>
        <p:nvSpPr>
          <p:cNvPr id="120" name="Google Shape;120;p17"/>
          <p:cNvSpPr/>
          <p:nvPr/>
        </p:nvSpPr>
        <p:spPr>
          <a:xfrm>
            <a:off x="5978820" y="327511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324D1F"/>
                </a:solidFill>
                <a:latin typeface="Arial"/>
                <a:ea typeface="Arial"/>
                <a:cs typeface="Arial"/>
                <a:sym typeface="Arial"/>
              </a:rPr>
              <a:t> </a:t>
            </a:r>
            <a:endParaRPr/>
          </a:p>
        </p:txBody>
      </p:sp>
      <p:sp>
        <p:nvSpPr>
          <p:cNvPr id="121" name="Google Shape;121;p17"/>
          <p:cNvSpPr/>
          <p:nvPr/>
        </p:nvSpPr>
        <p:spPr>
          <a:xfrm>
            <a:off x="2726560" y="974009"/>
            <a:ext cx="6096000" cy="8925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de-DE" sz="2400" u="none" cap="none" strike="noStrike">
                <a:solidFill>
                  <a:srgbClr val="324D1F"/>
                </a:solidFill>
                <a:latin typeface="Arial"/>
                <a:ea typeface="Arial"/>
                <a:cs typeface="Arial"/>
                <a:sym typeface="Arial"/>
              </a:rPr>
              <a:t>განათლება მდგრადი განვითარებისთვის</a:t>
            </a:r>
            <a:endParaRPr b="0" i="0" sz="2400" u="none" cap="none" strike="noStrike">
              <a:solidFill>
                <a:srgbClr val="324D1F"/>
              </a:solidFill>
              <a:latin typeface="Arial"/>
              <a:ea typeface="Arial"/>
              <a:cs typeface="Arial"/>
              <a:sym typeface="Arial"/>
            </a:endParaRPr>
          </a:p>
          <a:p>
            <a:pPr indent="0" lvl="0" marL="0" marR="0" rtl="0" algn="l">
              <a:lnSpc>
                <a:spcPct val="100000"/>
              </a:lnSpc>
              <a:spcBef>
                <a:spcPts val="0"/>
              </a:spcBef>
              <a:spcAft>
                <a:spcPts val="0"/>
              </a:spcAft>
              <a:buNone/>
            </a:pPr>
            <a:br>
              <a:rPr b="0" i="0" lang="de-DE" sz="1400" u="none" cap="none" strike="noStrike">
                <a:solidFill>
                  <a:srgbClr val="324D1F"/>
                </a:solidFill>
                <a:latin typeface="Arial"/>
                <a:ea typeface="Arial"/>
                <a:cs typeface="Arial"/>
                <a:sym typeface="Arial"/>
              </a:rPr>
            </a:br>
            <a:endParaRPr b="0" i="0" sz="1400" u="none" cap="none" strike="noStrike">
              <a:solidFill>
                <a:srgbClr val="324D1F"/>
              </a:solidFill>
              <a:latin typeface="Arial"/>
              <a:ea typeface="Arial"/>
              <a:cs typeface="Arial"/>
              <a:sym typeface="Arial"/>
            </a:endParaRPr>
          </a:p>
        </p:txBody>
      </p:sp>
      <p:sp>
        <p:nvSpPr>
          <p:cNvPr id="122" name="Google Shape;122;p17"/>
          <p:cNvSpPr/>
          <p:nvPr/>
        </p:nvSpPr>
        <p:spPr>
          <a:xfrm>
            <a:off x="2733186" y="1866561"/>
            <a:ext cx="60960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000" u="none" cap="none" strike="noStrike">
                <a:solidFill>
                  <a:srgbClr val="324D1F"/>
                </a:solidFill>
                <a:latin typeface="Calibri"/>
                <a:ea typeface="Calibri"/>
                <a:cs typeface="Calibri"/>
                <a:sym typeface="Calibri"/>
              </a:rPr>
              <a:t>UNESCO -ს ძირიდადი პრიორიტეტია - განათლება მდგრადი განვითარებისთვის</a:t>
            </a:r>
            <a:endParaRPr/>
          </a:p>
        </p:txBody>
      </p:sp>
      <p:sp>
        <p:nvSpPr>
          <p:cNvPr id="123" name="Google Shape;123;p17"/>
          <p:cNvSpPr/>
          <p:nvPr/>
        </p:nvSpPr>
        <p:spPr>
          <a:xfrm>
            <a:off x="2733186" y="2951349"/>
            <a:ext cx="721257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800" u="none" cap="none" strike="noStrike">
                <a:solidFill>
                  <a:srgbClr val="324D1F"/>
                </a:solidFill>
                <a:latin typeface="Rod"/>
                <a:ea typeface="Rod"/>
                <a:cs typeface="Rod"/>
                <a:sym typeface="Rod"/>
              </a:rPr>
              <a:t>UNESCO -</a:t>
            </a:r>
            <a:r>
              <a:rPr b="0" i="0" lang="de-DE" sz="1800" u="none" cap="none" strike="noStrike">
                <a:solidFill>
                  <a:srgbClr val="324D1F"/>
                </a:solidFill>
                <a:latin typeface="Calibri"/>
                <a:ea typeface="Calibri"/>
                <a:cs typeface="Calibri"/>
                <a:sym typeface="Calibri"/>
              </a:rPr>
              <a:t>ს მიერ შეიქმნა დღის წესრიგი/გეგმა, რომელიც გულისხმობს 2030 წლისთვის  გლობალურ და რეგიონულ დონეზე მდგრადი განვითარებისთვის განათლების ხელშეწყობას და კოორდინირებას</a:t>
            </a:r>
            <a:endParaRPr/>
          </a:p>
        </p:txBody>
      </p:sp>
      <p:sp>
        <p:nvSpPr>
          <p:cNvPr id="124" name="Google Shape;124;p17"/>
          <p:cNvSpPr/>
          <p:nvPr/>
        </p:nvSpPr>
        <p:spPr>
          <a:xfrm>
            <a:off x="2733186" y="4192394"/>
            <a:ext cx="7808844"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800" u="none" cap="none" strike="noStrike">
                <a:solidFill>
                  <a:srgbClr val="324D1F"/>
                </a:solidFill>
                <a:latin typeface="Arial"/>
                <a:ea typeface="Arial"/>
                <a:cs typeface="Arial"/>
                <a:sym typeface="Arial"/>
              </a:rPr>
              <a:t>2019 წ. გამოქვეყნდა საქართველოს მთავრობის განკარგულება მდგრადი განვითარების მიზნების შესახებ, რის შედეგად შეიქმნა გეგმა, რომელიც ასახავს 2030 წლისთვის მდგრადი განვითარების მიზნების და ამოცანების </a:t>
            </a:r>
            <a:r>
              <a:rPr b="1" i="0" lang="de-DE" sz="1800" u="none" cap="none" strike="noStrike">
                <a:solidFill>
                  <a:srgbClr val="FF0000"/>
                </a:solidFill>
                <a:latin typeface="Arial"/>
                <a:ea typeface="Arial"/>
                <a:cs typeface="Arial"/>
                <a:sym typeface="Arial"/>
              </a:rPr>
              <a:t>(მათ შორის მე-4 მიზნის) </a:t>
            </a:r>
            <a:r>
              <a:rPr b="0" i="0" lang="de-DE" sz="1800" u="none" cap="none" strike="noStrike">
                <a:solidFill>
                  <a:srgbClr val="324D1F"/>
                </a:solidFill>
                <a:latin typeface="Arial"/>
                <a:ea typeface="Arial"/>
                <a:cs typeface="Arial"/>
                <a:sym typeface="Arial"/>
              </a:rPr>
              <a:t>განხორციელების გზას და SDG-s დოკუმენტის აღწერილობით ნაწილს</a:t>
            </a:r>
            <a:r>
              <a:rPr b="0" i="0" lang="de-DE" sz="1400" u="none" cap="none" strike="noStrike">
                <a:solidFill>
                  <a:srgbClr val="324D1F"/>
                </a:solidFill>
                <a:latin typeface="Calibri"/>
                <a:ea typeface="Calibri"/>
                <a:cs typeface="Calibri"/>
                <a:sym typeface="Calibri"/>
              </a:rPr>
              <a:t>.</a:t>
            </a:r>
            <a:endParaRPr/>
          </a:p>
        </p:txBody>
      </p:sp>
      <p:sp>
        <p:nvSpPr>
          <p:cNvPr id="125" name="Google Shape;125;p17"/>
          <p:cNvSpPr/>
          <p:nvPr/>
        </p:nvSpPr>
        <p:spPr>
          <a:xfrm>
            <a:off x="949918" y="1868557"/>
            <a:ext cx="1236692" cy="1082792"/>
          </a:xfrm>
          <a:prstGeom prst="down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24D1F"/>
              </a:solidFill>
              <a:latin typeface="Arial"/>
              <a:ea typeface="Arial"/>
              <a:cs typeface="Arial"/>
              <a:sym typeface="Arial"/>
            </a:endParaRPr>
          </a:p>
        </p:txBody>
      </p:sp>
      <p:sp>
        <p:nvSpPr>
          <p:cNvPr id="126" name="Google Shape;126;p17"/>
          <p:cNvSpPr/>
          <p:nvPr/>
        </p:nvSpPr>
        <p:spPr>
          <a:xfrm>
            <a:off x="933350" y="3011982"/>
            <a:ext cx="1312893" cy="1130808"/>
          </a:xfrm>
          <a:prstGeom prst="down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24D1F"/>
              </a:solidFill>
              <a:latin typeface="Arial"/>
              <a:ea typeface="Arial"/>
              <a:cs typeface="Arial"/>
              <a:sym typeface="Arial"/>
            </a:endParaRPr>
          </a:p>
        </p:txBody>
      </p:sp>
      <p:sp>
        <p:nvSpPr>
          <p:cNvPr id="127" name="Google Shape;127;p17"/>
          <p:cNvSpPr/>
          <p:nvPr/>
        </p:nvSpPr>
        <p:spPr>
          <a:xfrm>
            <a:off x="952766" y="4234101"/>
            <a:ext cx="1312893" cy="1082792"/>
          </a:xfrm>
          <a:prstGeom prst="down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24D1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8"/>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33" name="Google Shape;133;p18"/>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pic>
        <p:nvPicPr>
          <p:cNvPr id="134" name="Google Shape;134;p18"/>
          <p:cNvPicPr preferRelativeResize="0"/>
          <p:nvPr/>
        </p:nvPicPr>
        <p:blipFill rotWithShape="1">
          <a:blip r:embed="rId5">
            <a:alphaModFix/>
          </a:blip>
          <a:srcRect b="0" l="0" r="0" t="0"/>
          <a:stretch/>
        </p:blipFill>
        <p:spPr>
          <a:xfrm>
            <a:off x="414393" y="685233"/>
            <a:ext cx="2037259" cy="2037259"/>
          </a:xfrm>
          <a:prstGeom prst="rect">
            <a:avLst/>
          </a:prstGeom>
          <a:noFill/>
          <a:ln>
            <a:noFill/>
          </a:ln>
        </p:spPr>
      </p:pic>
      <p:graphicFrame>
        <p:nvGraphicFramePr>
          <p:cNvPr id="135" name="Google Shape;135;p18"/>
          <p:cNvGraphicFramePr/>
          <p:nvPr/>
        </p:nvGraphicFramePr>
        <p:xfrm>
          <a:off x="2726560" y="784619"/>
          <a:ext cx="3000000" cy="3000000"/>
        </p:xfrm>
        <a:graphic>
          <a:graphicData uri="http://schemas.openxmlformats.org/drawingml/2006/table">
            <a:tbl>
              <a:tblPr bandRow="1" firstRow="1">
                <a:noFill/>
                <a:tableStyleId>{AECACFCF-4059-4A56-9F7A-A18FAF07DEE2}</a:tableStyleId>
              </a:tblPr>
              <a:tblGrid>
                <a:gridCol w="8922100"/>
              </a:tblGrid>
              <a:tr h="1399575">
                <a:tc>
                  <a:txBody>
                    <a:bodyPr/>
                    <a:lstStyle/>
                    <a:p>
                      <a:pPr indent="0" lvl="0" marL="0" marR="0" rtl="0" algn="l">
                        <a:lnSpc>
                          <a:spcPct val="100000"/>
                        </a:lnSpc>
                        <a:spcBef>
                          <a:spcPts val="0"/>
                        </a:spcBef>
                        <a:spcAft>
                          <a:spcPts val="0"/>
                        </a:spcAft>
                        <a:buNone/>
                      </a:pPr>
                      <a:r>
                        <a:rPr b="1" lang="de-DE" sz="2400" u="none" cap="none" strike="noStrike">
                          <a:solidFill>
                            <a:srgbClr val="C00000"/>
                          </a:solidFill>
                        </a:rPr>
                        <a:t>საქართველოსთვის</a:t>
                      </a:r>
                      <a:r>
                        <a:rPr b="1" lang="de-DE" sz="2400" u="none" cap="none" strike="noStrike">
                          <a:solidFill>
                            <a:srgbClr val="C00000"/>
                          </a:solidFill>
                        </a:rPr>
                        <a:t> მისადაგებული: 11 ამოცანა 19 სამიზნე ინდიკატორი 19 საბაზისო ინდიკაორი </a:t>
                      </a:r>
                      <a:endParaRPr/>
                    </a:p>
                    <a:p>
                      <a:pPr indent="0" lvl="0" marL="0" marR="0" rtl="0" algn="l">
                        <a:lnSpc>
                          <a:spcPct val="100000"/>
                        </a:lnSpc>
                        <a:spcBef>
                          <a:spcPts val="0"/>
                        </a:spcBef>
                        <a:spcAft>
                          <a:spcPts val="0"/>
                        </a:spcAft>
                        <a:buNone/>
                      </a:pPr>
                      <a:r>
                        <a:rPr b="1" lang="de-DE" sz="2400" u="none" cap="none" strike="noStrike">
                          <a:solidFill>
                            <a:srgbClr val="C00000"/>
                          </a:solidFill>
                        </a:rPr>
                        <a:t>0  პროგრამა/პოლიტიკის დოკუმენტი</a:t>
                      </a:r>
                      <a:endParaRPr b="1" sz="2400" u="none" cap="none" strike="noStrike">
                        <a:solidFill>
                          <a:srgbClr val="C00000"/>
                        </a:solidFill>
                      </a:endParaRPr>
                    </a:p>
                  </a:txBody>
                  <a:tcPr marT="45725" marB="45725" marR="91450" marL="91450"/>
                </a:tc>
              </a:tr>
              <a:tr h="538300">
                <a:tc>
                  <a:txBody>
                    <a:bodyPr/>
                    <a:lstStyle/>
                    <a:p>
                      <a:pPr indent="0" lvl="0" marL="0" marR="0" rtl="0" algn="l">
                        <a:lnSpc>
                          <a:spcPct val="100000"/>
                        </a:lnSpc>
                        <a:spcBef>
                          <a:spcPts val="0"/>
                        </a:spcBef>
                        <a:spcAft>
                          <a:spcPts val="0"/>
                        </a:spcAft>
                        <a:buNone/>
                      </a:pPr>
                      <a:r>
                        <a:rPr b="1" lang="de-DE" sz="2400" u="none" cap="none" strike="noStrike">
                          <a:solidFill>
                            <a:srgbClr val="C00000"/>
                          </a:solidFill>
                        </a:rPr>
                        <a:t>გლობალური: 9 ამოცანა  10 ინდიკატორი</a:t>
                      </a:r>
                      <a:endParaRPr b="1" sz="2400" u="none" cap="none" strike="noStrike">
                        <a:solidFill>
                          <a:srgbClr val="C00000"/>
                        </a:solidFill>
                      </a:endParaRPr>
                    </a:p>
                  </a:txBody>
                  <a:tcPr marT="45725" marB="45725" marR="91450" marL="91450"/>
                </a:tc>
              </a:tr>
            </a:tbl>
          </a:graphicData>
        </a:graphic>
      </p:graphicFrame>
      <p:graphicFrame>
        <p:nvGraphicFramePr>
          <p:cNvPr id="136" name="Google Shape;136;p18"/>
          <p:cNvGraphicFramePr/>
          <p:nvPr/>
        </p:nvGraphicFramePr>
        <p:xfrm>
          <a:off x="2124766" y="3874416"/>
          <a:ext cx="3000000" cy="3000000"/>
        </p:xfrm>
        <a:graphic>
          <a:graphicData uri="http://schemas.openxmlformats.org/drawingml/2006/table">
            <a:tbl>
              <a:tblPr bandRow="1" firstRow="1">
                <a:noFill/>
                <a:tableStyleId>{AECACFCF-4059-4A56-9F7A-A18FAF07DEE2}</a:tableStyleId>
              </a:tblPr>
              <a:tblGrid>
                <a:gridCol w="8128000"/>
              </a:tblGrid>
              <a:tr h="370850">
                <a:tc>
                  <a:txBody>
                    <a:bodyPr/>
                    <a:lstStyle/>
                    <a:p>
                      <a:pPr indent="0" lvl="0" marL="0" marR="0" rtl="0" algn="l">
                        <a:lnSpc>
                          <a:spcPct val="100000"/>
                        </a:lnSpc>
                        <a:spcBef>
                          <a:spcPts val="0"/>
                        </a:spcBef>
                        <a:spcAft>
                          <a:spcPts val="0"/>
                        </a:spcAft>
                        <a:buNone/>
                      </a:pPr>
                      <a:r>
                        <a:rPr b="1" lang="de-DE" sz="2000" u="none" cap="none" strike="noStrike">
                          <a:solidFill>
                            <a:srgbClr val="324D1F"/>
                          </a:solidFill>
                        </a:rPr>
                        <a:t>მდგარადი განვითარების მისზნების 2030 წლის გეგმა</a:t>
                      </a:r>
                      <a:r>
                        <a:rPr lang="de-DE" sz="2000" u="none" cap="none" strike="noStrike"/>
                        <a:t>  </a:t>
                      </a:r>
                      <a:r>
                        <a:rPr lang="de-DE" sz="2000" u="sng" cap="none" strike="noStrike">
                          <a:solidFill>
                            <a:schemeClr val="hlink"/>
                          </a:solidFill>
                          <a:hlinkClick r:id="rId6"/>
                        </a:rPr>
                        <a:t>https://sdg.gov.ge/main</a:t>
                      </a:r>
                      <a:endParaRPr sz="2000" u="none" cap="none" strike="noStrike"/>
                    </a:p>
                    <a:p>
                      <a:pPr indent="0" lvl="0" marL="0" marR="0" rtl="0" algn="l">
                        <a:lnSpc>
                          <a:spcPct val="100000"/>
                        </a:lnSpc>
                        <a:spcBef>
                          <a:spcPts val="0"/>
                        </a:spcBef>
                        <a:spcAft>
                          <a:spcPts val="0"/>
                        </a:spcAft>
                        <a:buNone/>
                      </a:pPr>
                      <a:r>
                        <a:t/>
                      </a:r>
                      <a:endParaRPr sz="2000" u="none" cap="none" strike="noStrike"/>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idx="1" type="body"/>
          </p:nvPr>
        </p:nvSpPr>
        <p:spPr>
          <a:xfrm>
            <a:off x="688177" y="3274865"/>
            <a:ext cx="10960484" cy="2054087"/>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Font typeface="Noto Sans Symbols"/>
              <a:buChar char="✔"/>
            </a:pPr>
            <a:r>
              <a:rPr lang="de-DE" sz="1400">
                <a:solidFill>
                  <a:srgbClr val="324D1F"/>
                </a:solidFill>
                <a:latin typeface="Arial"/>
                <a:ea typeface="Arial"/>
                <a:cs typeface="Arial"/>
                <a:sym typeface="Arial"/>
              </a:rPr>
              <a:t>მდგრადი განვითარებისათვის განათლება ექვემდებარება სასწავლო პროგრამებსა და გეგმებში ჩართვას და ის, თუ როგორ უნდა გახორციელდეს მისი ჩართვა ამ პროგრამებსა და გეგმებში; </a:t>
            </a:r>
            <a:endParaRPr sz="1400">
              <a:solidFill>
                <a:srgbClr val="324D1F"/>
              </a:solidFill>
              <a:latin typeface="Arial"/>
              <a:ea typeface="Arial"/>
              <a:cs typeface="Arial"/>
              <a:sym typeface="Arial"/>
            </a:endParaRPr>
          </a:p>
          <a:p>
            <a:pPr indent="-342900" lvl="0" marL="457200" rtl="0" algn="l">
              <a:lnSpc>
                <a:spcPct val="90000"/>
              </a:lnSpc>
              <a:spcBef>
                <a:spcPts val="1000"/>
              </a:spcBef>
              <a:spcAft>
                <a:spcPts val="0"/>
              </a:spcAft>
              <a:buSzPts val="1800"/>
              <a:buFont typeface="Noto Sans Symbols"/>
              <a:buChar char="✔"/>
            </a:pPr>
            <a:r>
              <a:rPr lang="de-DE" sz="1400">
                <a:solidFill>
                  <a:srgbClr val="324D1F"/>
                </a:solidFill>
                <a:latin typeface="Arial"/>
                <a:ea typeface="Arial"/>
                <a:cs typeface="Arial"/>
                <a:sym typeface="Arial"/>
              </a:rPr>
              <a:t>განსაზღვრულია მასწავლებელთა როლი მდგრადი განვითარებისათვის განათლების ხელშეწყობის საქმეში და აღწერილია, თუ რა შესაძლებლობები არსებობს ამ მიმართულებით. </a:t>
            </a:r>
            <a:endParaRPr sz="1400">
              <a:solidFill>
                <a:srgbClr val="324D1F"/>
              </a:solidFill>
              <a:latin typeface="Arial"/>
              <a:ea typeface="Arial"/>
              <a:cs typeface="Arial"/>
              <a:sym typeface="Arial"/>
            </a:endParaRPr>
          </a:p>
          <a:p>
            <a:pPr indent="-342900" lvl="0" marL="457200" rtl="0" algn="l">
              <a:lnSpc>
                <a:spcPct val="90000"/>
              </a:lnSpc>
              <a:spcBef>
                <a:spcPts val="1000"/>
              </a:spcBef>
              <a:spcAft>
                <a:spcPts val="0"/>
              </a:spcAft>
              <a:buSzPts val="1800"/>
              <a:buFont typeface="Noto Sans Symbols"/>
              <a:buChar char="✔"/>
            </a:pPr>
            <a:r>
              <a:rPr lang="de-DE" sz="1400">
                <a:solidFill>
                  <a:srgbClr val="324D1F"/>
                </a:solidFill>
                <a:latin typeface="Arial"/>
                <a:ea typeface="Arial"/>
                <a:cs typeface="Arial"/>
                <a:sym typeface="Arial"/>
              </a:rPr>
              <a:t> ერთიანი ინსტიტუციური მიდგომა და ქმედებაზე ორიენტირებული ტრანსფორმაციული პედაგოგიკა წარმოადგენს მდგრადი განვითარებისათვის განათლების მიწოდების ძირითად მამოძავებელ ძალას, იქნება ეს საკლასო გარემოში თუ საკლასო გარემოდან განსხვავებულ გარემოში. </a:t>
            </a:r>
            <a:endParaRPr sz="1400">
              <a:solidFill>
                <a:srgbClr val="324D1F"/>
              </a:solidFill>
              <a:latin typeface="Arial"/>
              <a:ea typeface="Arial"/>
              <a:cs typeface="Arial"/>
              <a:sym typeface="Arial"/>
            </a:endParaRPr>
          </a:p>
          <a:p>
            <a:pPr indent="-342900" lvl="0" marL="457200" rtl="0" algn="l">
              <a:lnSpc>
                <a:spcPct val="90000"/>
              </a:lnSpc>
              <a:spcBef>
                <a:spcPts val="1000"/>
              </a:spcBef>
              <a:spcAft>
                <a:spcPts val="0"/>
              </a:spcAft>
              <a:buSzPts val="1800"/>
              <a:buFont typeface="Noto Sans Symbols"/>
              <a:buChar char="✔"/>
            </a:pPr>
            <a:r>
              <a:rPr lang="de-DE" sz="1400">
                <a:solidFill>
                  <a:srgbClr val="324D1F"/>
                </a:solidFill>
                <a:latin typeface="Arial"/>
                <a:ea typeface="Arial"/>
                <a:cs typeface="Arial"/>
                <a:sym typeface="Arial"/>
              </a:rPr>
              <a:t> განხილულია საკითხი, თუ როგორ უნდა იქნას წარმოებული სწავლის შედეგებისა და სასწავლო პროგრამის ხარისხის შეფასება, მდგრადი განვითარებისათვის განათლების კონტექსტში.</a:t>
            </a:r>
            <a:endParaRPr sz="1400">
              <a:solidFill>
                <a:srgbClr val="324D1F"/>
              </a:solidFill>
              <a:latin typeface="Arial"/>
              <a:ea typeface="Arial"/>
              <a:cs typeface="Arial"/>
              <a:sym typeface="Arial"/>
            </a:endParaRPr>
          </a:p>
        </p:txBody>
      </p:sp>
      <p:pic>
        <p:nvPicPr>
          <p:cNvPr id="142" name="Google Shape;142;p19"/>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43" name="Google Shape;143;p19"/>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44" name="Google Shape;144;p19"/>
          <p:cNvSpPr/>
          <p:nvPr/>
        </p:nvSpPr>
        <p:spPr>
          <a:xfrm>
            <a:off x="384313" y="835007"/>
            <a:ext cx="11158329" cy="954107"/>
          </a:xfrm>
          <a:prstGeom prst="rect">
            <a:avLst/>
          </a:prstGeom>
          <a:noFill/>
          <a:ln>
            <a:noFill/>
          </a:ln>
        </p:spPr>
        <p:txBody>
          <a:bodyPr anchorCtr="0" anchor="t" bIns="45700" lIns="91425" spcFirstLastPara="1" rIns="91425" wrap="square" tIns="45700">
            <a:spAutoFit/>
          </a:bodyPr>
          <a:lstStyle/>
          <a:p>
            <a:pPr indent="0" lvl="0" marL="114300" marR="0" rtl="0" algn="l">
              <a:lnSpc>
                <a:spcPct val="100000"/>
              </a:lnSpc>
              <a:spcBef>
                <a:spcPts val="0"/>
              </a:spcBef>
              <a:spcAft>
                <a:spcPts val="0"/>
              </a:spcAft>
              <a:buClr>
                <a:srgbClr val="000000"/>
              </a:buClr>
              <a:buSzPts val="2800"/>
              <a:buFont typeface="Arial"/>
              <a:buNone/>
            </a:pPr>
            <a:r>
              <a:rPr b="1" i="0" lang="de-DE" sz="2800" u="none" cap="none" strike="noStrike">
                <a:solidFill>
                  <a:srgbClr val="324D1F"/>
                </a:solidFill>
                <a:latin typeface="Arial"/>
                <a:ea typeface="Arial"/>
                <a:cs typeface="Arial"/>
                <a:sym typeface="Arial"/>
              </a:rPr>
              <a:t>მდგრადი განვითარების მიზნებისათვის განათლება, მდგარდი განვითარებისთვის განათლების საშუალებით</a:t>
            </a:r>
            <a:endParaRPr b="1" i="0" sz="2800" u="none" cap="none" strike="noStrike">
              <a:solidFill>
                <a:srgbClr val="324D1F"/>
              </a:solidFill>
              <a:latin typeface="Arial"/>
              <a:ea typeface="Arial"/>
              <a:cs typeface="Arial"/>
              <a:sym typeface="Arial"/>
            </a:endParaRPr>
          </a:p>
        </p:txBody>
      </p:sp>
      <p:sp>
        <p:nvSpPr>
          <p:cNvPr id="145" name="Google Shape;145;p19"/>
          <p:cNvSpPr/>
          <p:nvPr/>
        </p:nvSpPr>
        <p:spPr>
          <a:xfrm>
            <a:off x="2491408" y="1789114"/>
            <a:ext cx="9051233"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de-DE" sz="1800" u="none" cap="none" strike="noStrike">
                <a:solidFill>
                  <a:srgbClr val="324D1F"/>
                </a:solidFill>
                <a:latin typeface="Arial"/>
                <a:ea typeface="Arial"/>
                <a:cs typeface="Arial"/>
                <a:sym typeface="Arial"/>
              </a:rPr>
              <a:t>მდგრადი განვითარებისათვის განათლება ემსახურება შემეცნებითი, სოციალურ-ემოციური და ქცევითი განზომილებების მიმართულებით  სწავლის შედეგების მიღწევას, ასევე, იმ გამჭოლი ძირითადი კომპეტენციების განვითარებას, რომლებიც საჭიროა მდგრადი განვითარების ყველა მიზნის მიღწევისთვის</a:t>
            </a:r>
            <a:endParaRPr b="0" i="1" sz="1800" u="none" cap="none" strike="noStrike">
              <a:solidFill>
                <a:srgbClr val="324D1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0"/>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51" name="Google Shape;151;p20"/>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52" name="Google Shape;152;p20"/>
          <p:cNvSpPr txBox="1"/>
          <p:nvPr>
            <p:ph idx="1" type="body"/>
          </p:nvPr>
        </p:nvSpPr>
        <p:spPr>
          <a:xfrm>
            <a:off x="430691" y="787689"/>
            <a:ext cx="11330700" cy="5391600"/>
          </a:xfrm>
          <a:prstGeom prst="rect">
            <a:avLst/>
          </a:prstGeom>
          <a:noFill/>
          <a:ln>
            <a:noFill/>
          </a:ln>
        </p:spPr>
        <p:txBody>
          <a:bodyPr anchorCtr="0" anchor="t" bIns="45700" lIns="91425" spcFirstLastPara="1" rIns="91425" wrap="square" tIns="45700">
            <a:normAutofit fontScale="77500" lnSpcReduction="20000"/>
          </a:bodyPr>
          <a:lstStyle/>
          <a:p>
            <a:pPr indent="0" lvl="0" marL="114300" rtl="0" algn="l">
              <a:lnSpc>
                <a:spcPct val="90000"/>
              </a:lnSpc>
              <a:spcBef>
                <a:spcPts val="1000"/>
              </a:spcBef>
              <a:spcAft>
                <a:spcPts val="0"/>
              </a:spcAft>
              <a:buSzPct val="75630"/>
              <a:buNone/>
            </a:pPr>
            <a:r>
              <a:rPr lang="de-DE">
                <a:solidFill>
                  <a:srgbClr val="324D1F"/>
                </a:solidFill>
              </a:rPr>
              <a:t>„</a:t>
            </a:r>
            <a:r>
              <a:rPr lang="de-DE">
                <a:solidFill>
                  <a:srgbClr val="324D1F"/>
                </a:solidFill>
                <a:latin typeface="Merriweather"/>
                <a:ea typeface="Merriweather"/>
                <a:cs typeface="Merriweather"/>
                <a:sym typeface="Merriweather"/>
              </a:rPr>
              <a:t>SDGs ეროვნულ დოკუმენტში“ მოცემული გეგმის გასახორციელებლად მნიშვნელოვანია:</a:t>
            </a:r>
            <a:endParaRPr/>
          </a:p>
          <a:p>
            <a:pPr indent="0" lvl="0" marL="114300" rtl="0" algn="l">
              <a:lnSpc>
                <a:spcPct val="90000"/>
              </a:lnSpc>
              <a:spcBef>
                <a:spcPts val="1000"/>
              </a:spcBef>
              <a:spcAft>
                <a:spcPts val="0"/>
              </a:spcAft>
              <a:buSzPct val="75630"/>
              <a:buNone/>
            </a:pPr>
            <a:r>
              <a:t/>
            </a:r>
            <a:endParaRPr/>
          </a:p>
          <a:p>
            <a:pPr indent="-346710" lvl="0" marL="457200" rtl="0" algn="l">
              <a:lnSpc>
                <a:spcPct val="90000"/>
              </a:lnSpc>
              <a:spcBef>
                <a:spcPts val="1000"/>
              </a:spcBef>
              <a:spcAft>
                <a:spcPts val="0"/>
              </a:spcAft>
              <a:buClr>
                <a:srgbClr val="324D1F"/>
              </a:buClr>
              <a:buSzPct val="100000"/>
              <a:buFont typeface="Merriweather"/>
              <a:buAutoNum type="arabicPeriod"/>
            </a:pPr>
            <a:r>
              <a:rPr lang="de-DE" sz="2400">
                <a:solidFill>
                  <a:srgbClr val="324D1F"/>
                </a:solidFill>
                <a:latin typeface="Merriweather"/>
                <a:ea typeface="Merriweather"/>
                <a:cs typeface="Merriweather"/>
                <a:sym typeface="Merriweather"/>
              </a:rPr>
              <a:t>მდგრადი განვითარებისათვის განათლების ჩართვა პოლიტიკაში, სტრატეგიებსა და პროგრამებში</a:t>
            </a:r>
            <a:endParaRPr sz="2400">
              <a:solidFill>
                <a:srgbClr val="324D1F"/>
              </a:solidFill>
              <a:latin typeface="Merriweather"/>
              <a:ea typeface="Merriweather"/>
              <a:cs typeface="Merriweather"/>
              <a:sym typeface="Merriweather"/>
            </a:endParaRPr>
          </a:p>
          <a:p>
            <a:pPr indent="0" lvl="0" marL="457200" rtl="0" algn="l">
              <a:lnSpc>
                <a:spcPct val="90000"/>
              </a:lnSpc>
              <a:spcBef>
                <a:spcPts val="1000"/>
              </a:spcBef>
              <a:spcAft>
                <a:spcPts val="0"/>
              </a:spcAft>
              <a:buNone/>
            </a:pPr>
            <a:r>
              <a:t/>
            </a:r>
            <a:endParaRPr sz="2400">
              <a:solidFill>
                <a:srgbClr val="324D1F"/>
              </a:solidFill>
              <a:latin typeface="Merriweather"/>
              <a:ea typeface="Merriweather"/>
              <a:cs typeface="Merriweather"/>
              <a:sym typeface="Merriweather"/>
            </a:endParaRPr>
          </a:p>
          <a:p>
            <a:pPr indent="-346710" lvl="0" marL="457200" rtl="0" algn="l">
              <a:lnSpc>
                <a:spcPct val="90000"/>
              </a:lnSpc>
              <a:spcBef>
                <a:spcPts val="1000"/>
              </a:spcBef>
              <a:spcAft>
                <a:spcPts val="0"/>
              </a:spcAft>
              <a:buClr>
                <a:srgbClr val="324D1F"/>
              </a:buClr>
              <a:buSzPct val="100000"/>
              <a:buFont typeface="Merriweather"/>
              <a:buAutoNum type="arabicPeriod"/>
            </a:pPr>
            <a:r>
              <a:rPr lang="de-DE" sz="2400">
                <a:solidFill>
                  <a:srgbClr val="324D1F"/>
                </a:solidFill>
                <a:latin typeface="Merriweather"/>
                <a:ea typeface="Merriweather"/>
                <a:cs typeface="Merriweather"/>
                <a:sym typeface="Merriweather"/>
              </a:rPr>
              <a:t>მდგრადი განვითარებისათვის განათლების ჩართვა სასწავლო პროგრამებსა და სასკოლო სახელმძღვანელოებში </a:t>
            </a:r>
            <a:endParaRPr sz="2400">
              <a:solidFill>
                <a:srgbClr val="324D1F"/>
              </a:solidFill>
              <a:latin typeface="Merriweather"/>
              <a:ea typeface="Merriweather"/>
              <a:cs typeface="Merriweather"/>
              <a:sym typeface="Merriweather"/>
            </a:endParaRPr>
          </a:p>
          <a:p>
            <a:pPr indent="0" lvl="0" marL="457200" rtl="0" algn="l">
              <a:lnSpc>
                <a:spcPct val="90000"/>
              </a:lnSpc>
              <a:spcBef>
                <a:spcPts val="1000"/>
              </a:spcBef>
              <a:spcAft>
                <a:spcPts val="0"/>
              </a:spcAft>
              <a:buNone/>
            </a:pPr>
            <a:r>
              <a:t/>
            </a:r>
            <a:endParaRPr sz="2400">
              <a:solidFill>
                <a:srgbClr val="324D1F"/>
              </a:solidFill>
              <a:latin typeface="Merriweather"/>
              <a:ea typeface="Merriweather"/>
              <a:cs typeface="Merriweather"/>
              <a:sym typeface="Merriweather"/>
            </a:endParaRPr>
          </a:p>
          <a:p>
            <a:pPr indent="-346710" lvl="0" marL="457200" rtl="0" algn="l">
              <a:lnSpc>
                <a:spcPct val="90000"/>
              </a:lnSpc>
              <a:spcBef>
                <a:spcPts val="1000"/>
              </a:spcBef>
              <a:spcAft>
                <a:spcPts val="0"/>
              </a:spcAft>
              <a:buClr>
                <a:srgbClr val="324D1F"/>
              </a:buClr>
              <a:buSzPct val="100000"/>
              <a:buFont typeface="Merriweather"/>
              <a:buAutoNum type="arabicPeriod"/>
            </a:pPr>
            <a:r>
              <a:rPr lang="de-DE" sz="2400">
                <a:solidFill>
                  <a:srgbClr val="324D1F"/>
                </a:solidFill>
                <a:latin typeface="Merriweather"/>
                <a:ea typeface="Merriweather"/>
                <a:cs typeface="Merriweather"/>
                <a:sym typeface="Merriweather"/>
              </a:rPr>
              <a:t>მდგრადი განვითარებისათვის განათლების ჩართვა მასწავლებელთა განათლებაში </a:t>
            </a:r>
            <a:endParaRPr sz="2400">
              <a:solidFill>
                <a:srgbClr val="324D1F"/>
              </a:solidFill>
              <a:latin typeface="Merriweather"/>
              <a:ea typeface="Merriweather"/>
              <a:cs typeface="Merriweather"/>
              <a:sym typeface="Merriweather"/>
            </a:endParaRPr>
          </a:p>
          <a:p>
            <a:pPr indent="0" lvl="0" marL="457200" rtl="0" algn="l">
              <a:lnSpc>
                <a:spcPct val="90000"/>
              </a:lnSpc>
              <a:spcBef>
                <a:spcPts val="1000"/>
              </a:spcBef>
              <a:spcAft>
                <a:spcPts val="0"/>
              </a:spcAft>
              <a:buNone/>
            </a:pPr>
            <a:r>
              <a:t/>
            </a:r>
            <a:endParaRPr sz="2400">
              <a:solidFill>
                <a:srgbClr val="324D1F"/>
              </a:solidFill>
              <a:latin typeface="Merriweather"/>
              <a:ea typeface="Merriweather"/>
              <a:cs typeface="Merriweather"/>
              <a:sym typeface="Merriweather"/>
            </a:endParaRPr>
          </a:p>
          <a:p>
            <a:pPr indent="-346710" lvl="0" marL="457200" rtl="0" algn="l">
              <a:lnSpc>
                <a:spcPct val="90000"/>
              </a:lnSpc>
              <a:spcBef>
                <a:spcPts val="1000"/>
              </a:spcBef>
              <a:spcAft>
                <a:spcPts val="0"/>
              </a:spcAft>
              <a:buClr>
                <a:srgbClr val="324D1F"/>
              </a:buClr>
              <a:buSzPct val="100000"/>
              <a:buFont typeface="Merriweather"/>
              <a:buAutoNum type="arabicPeriod"/>
            </a:pPr>
            <a:r>
              <a:rPr lang="de-DE" sz="2400">
                <a:solidFill>
                  <a:srgbClr val="324D1F"/>
                </a:solidFill>
                <a:latin typeface="Merriweather"/>
                <a:ea typeface="Merriweather"/>
                <a:cs typeface="Merriweather"/>
                <a:sym typeface="Merriweather"/>
              </a:rPr>
              <a:t>მდგრადი განვითარებისათვის განათლება საკლასო ოთახებსა და სხვა სასწავლო გარემოში</a:t>
            </a:r>
            <a:endParaRPr sz="2400">
              <a:solidFill>
                <a:srgbClr val="324D1F"/>
              </a:solidFill>
              <a:latin typeface="Merriweather"/>
              <a:ea typeface="Merriweather"/>
              <a:cs typeface="Merriweather"/>
              <a:sym typeface="Merriweather"/>
            </a:endParaRPr>
          </a:p>
          <a:p>
            <a:pPr indent="0" lvl="0" marL="457200" rtl="0" algn="l">
              <a:lnSpc>
                <a:spcPct val="90000"/>
              </a:lnSpc>
              <a:spcBef>
                <a:spcPts val="1000"/>
              </a:spcBef>
              <a:spcAft>
                <a:spcPts val="0"/>
              </a:spcAft>
              <a:buNone/>
            </a:pPr>
            <a:r>
              <a:t/>
            </a:r>
            <a:endParaRPr sz="2400">
              <a:solidFill>
                <a:srgbClr val="324D1F"/>
              </a:solidFill>
              <a:latin typeface="Merriweather"/>
              <a:ea typeface="Merriweather"/>
              <a:cs typeface="Merriweather"/>
              <a:sym typeface="Merriweather"/>
            </a:endParaRPr>
          </a:p>
          <a:p>
            <a:pPr indent="-346710" lvl="0" marL="457200" rtl="0" algn="l">
              <a:lnSpc>
                <a:spcPct val="90000"/>
              </a:lnSpc>
              <a:spcBef>
                <a:spcPts val="1000"/>
              </a:spcBef>
              <a:spcAft>
                <a:spcPts val="0"/>
              </a:spcAft>
              <a:buClr>
                <a:srgbClr val="324D1F"/>
              </a:buClr>
              <a:buSzPct val="100000"/>
              <a:buFont typeface="Merriweather"/>
              <a:buAutoNum type="arabicPeriod"/>
            </a:pPr>
            <a:r>
              <a:rPr lang="de-DE" sz="2400">
                <a:solidFill>
                  <a:srgbClr val="324D1F"/>
                </a:solidFill>
                <a:latin typeface="Merriweather"/>
                <a:ea typeface="Merriweather"/>
                <a:cs typeface="Merriweather"/>
                <a:sym typeface="Merriweather"/>
              </a:rPr>
              <a:t> მდგრადი განვითარებისათვის განათლებასთან დაკავშირებული სწავლის შედეგებისა და  მდგრადი განვითარებისათვის განათლების პროგრამების ხარისხის შეფასება</a:t>
            </a:r>
            <a:r>
              <a:rPr lang="de-DE">
                <a:solidFill>
                  <a:srgbClr val="324D1F"/>
                </a:solidFill>
                <a:latin typeface="Merriweather"/>
                <a:ea typeface="Merriweather"/>
                <a:cs typeface="Merriweather"/>
                <a:sym typeface="Merriweather"/>
              </a:rPr>
              <a:t> </a:t>
            </a:r>
            <a:br>
              <a:rPr lang="de-DE">
                <a:solidFill>
                  <a:srgbClr val="324D1F"/>
                </a:solidFill>
                <a:latin typeface="Merriweather"/>
                <a:ea typeface="Merriweather"/>
                <a:cs typeface="Merriweather"/>
                <a:sym typeface="Merriweather"/>
              </a:rPr>
            </a:br>
            <a:endParaRPr>
              <a:solidFill>
                <a:srgbClr val="324D1F"/>
              </a:solidFill>
              <a:latin typeface="Merriweather"/>
              <a:ea typeface="Merriweather"/>
              <a:cs typeface="Merriweather"/>
              <a:sym typeface="Merriweather"/>
            </a:endParaRPr>
          </a:p>
          <a:p>
            <a:pPr indent="0" lvl="0" marL="114300" rtl="0" algn="l">
              <a:lnSpc>
                <a:spcPct val="90000"/>
              </a:lnSpc>
              <a:spcBef>
                <a:spcPts val="1000"/>
              </a:spcBef>
              <a:spcAft>
                <a:spcPts val="0"/>
              </a:spcAft>
              <a:buSzPct val="7563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idx="1" type="body"/>
          </p:nvPr>
        </p:nvSpPr>
        <p:spPr>
          <a:xfrm>
            <a:off x="556591" y="768626"/>
            <a:ext cx="10214114" cy="1139687"/>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de-DE">
                <a:solidFill>
                  <a:srgbClr val="324D1F"/>
                </a:solidFill>
              </a:rPr>
              <a:t>მდგრადი განვითარებისათვის განათლების ჩართვა პოლიტიკაში, სტრატეგიებსა და პროგრამებში</a:t>
            </a:r>
            <a:endParaRPr b="1">
              <a:solidFill>
                <a:srgbClr val="324D1F"/>
              </a:solidFill>
            </a:endParaRPr>
          </a:p>
          <a:p>
            <a:pPr indent="0" lvl="0" marL="114300" rtl="0" algn="l">
              <a:lnSpc>
                <a:spcPct val="90000"/>
              </a:lnSpc>
              <a:spcBef>
                <a:spcPts val="1000"/>
              </a:spcBef>
              <a:spcAft>
                <a:spcPts val="0"/>
              </a:spcAft>
              <a:buSzPts val="1800"/>
              <a:buNone/>
            </a:pPr>
            <a:r>
              <a:t/>
            </a:r>
            <a:endParaRPr b="1">
              <a:solidFill>
                <a:srgbClr val="324D1F"/>
              </a:solidFill>
            </a:endParaRPr>
          </a:p>
        </p:txBody>
      </p:sp>
      <p:pic>
        <p:nvPicPr>
          <p:cNvPr id="158" name="Google Shape;158;p21"/>
          <p:cNvPicPr preferRelativeResize="0"/>
          <p:nvPr/>
        </p:nvPicPr>
        <p:blipFill rotWithShape="1">
          <a:blip r:embed="rId3">
            <a:alphaModFix/>
          </a:blip>
          <a:srcRect b="0" l="0" r="0" t="0"/>
          <a:stretch/>
        </p:blipFill>
        <p:spPr>
          <a:xfrm>
            <a:off x="202358" y="5741739"/>
            <a:ext cx="971639" cy="982826"/>
          </a:xfrm>
          <a:prstGeom prst="rect">
            <a:avLst/>
          </a:prstGeom>
          <a:noFill/>
          <a:ln>
            <a:noFill/>
          </a:ln>
        </p:spPr>
      </p:pic>
      <p:pic>
        <p:nvPicPr>
          <p:cNvPr id="159" name="Google Shape;159;p21"/>
          <p:cNvPicPr preferRelativeResize="0"/>
          <p:nvPr/>
        </p:nvPicPr>
        <p:blipFill rotWithShape="1">
          <a:blip r:embed="rId4">
            <a:alphaModFix/>
          </a:blip>
          <a:srcRect b="0" l="0" r="0" t="0"/>
          <a:stretch/>
        </p:blipFill>
        <p:spPr>
          <a:xfrm>
            <a:off x="1173997" y="5669722"/>
            <a:ext cx="1552563" cy="1126860"/>
          </a:xfrm>
          <a:prstGeom prst="rect">
            <a:avLst/>
          </a:prstGeom>
          <a:noFill/>
          <a:ln>
            <a:noFill/>
          </a:ln>
        </p:spPr>
      </p:pic>
      <p:sp>
        <p:nvSpPr>
          <p:cNvPr id="160" name="Google Shape;160;p21"/>
          <p:cNvSpPr/>
          <p:nvPr/>
        </p:nvSpPr>
        <p:spPr>
          <a:xfrm>
            <a:off x="781877" y="2116866"/>
            <a:ext cx="10853531" cy="34163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Noto Sans Symbols"/>
              <a:buChar char="⮚"/>
            </a:pPr>
            <a:r>
              <a:rPr b="0" i="0" lang="de-DE" sz="1800" u="none" cap="none" strike="noStrike">
                <a:solidFill>
                  <a:srgbClr val="324D1F"/>
                </a:solidFill>
                <a:latin typeface="Arial"/>
                <a:ea typeface="Arial"/>
                <a:cs typeface="Arial"/>
                <a:sym typeface="Arial"/>
              </a:rPr>
              <a:t>უზრუნველყოფილი უნდა იყოს სრული შესაბამისობა განათლების სექტორის პოლიტიკასა და მდგრადი განვითარების სექტორის პოლიტიკას შორის.</a:t>
            </a:r>
            <a:endParaRPr b="0" i="0" sz="1800" u="none" cap="none" strike="noStrike">
              <a:solidFill>
                <a:srgbClr val="324D1F"/>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de-DE" sz="1800" u="none" cap="none" strike="noStrike">
                <a:solidFill>
                  <a:srgbClr val="324D1F"/>
                </a:solidFill>
                <a:latin typeface="Arial"/>
                <a:ea typeface="Arial"/>
                <a:cs typeface="Arial"/>
                <a:sym typeface="Arial"/>
              </a:rPr>
              <a:t>საჭიროა მდგრადი განვითარებისათვის განათლების თანმიმდევრულად ჩართვა შესაბამისი სექტორებისა და ქვესექტორების პოლიტიკაში.</a:t>
            </a:r>
            <a:endParaRPr b="0" i="0" sz="1800" u="none" cap="none" strike="noStrike">
              <a:solidFill>
                <a:srgbClr val="324D1F"/>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de-DE" sz="1800" u="none" cap="none" strike="noStrike">
                <a:solidFill>
                  <a:srgbClr val="324D1F"/>
                </a:solidFill>
                <a:latin typeface="Arial"/>
                <a:ea typeface="Arial"/>
                <a:cs typeface="Arial"/>
                <a:sym typeface="Arial"/>
              </a:rPr>
              <a:t>არ არსებობს მდგრადი განვითარებისათვის განათლების ერთი უნივერსალური მოდელი, რომელიც ყველა კონტექსტსა და გარემოს ერთნაირად ერგება</a:t>
            </a:r>
            <a:endParaRPr b="0" i="0" sz="1800" u="none" cap="none" strike="noStrike">
              <a:solidFill>
                <a:srgbClr val="324D1F"/>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de-DE" sz="1800" u="none" cap="none" strike="noStrike">
                <a:solidFill>
                  <a:srgbClr val="324D1F"/>
                </a:solidFill>
                <a:latin typeface="Arial"/>
                <a:ea typeface="Arial"/>
                <a:cs typeface="Arial"/>
                <a:sym typeface="Arial"/>
              </a:rPr>
              <a:t>საჭიროა მდგრადი განვითარებისათვის განათლებისა და მასთან დაკავშირებული სწავლებების მორგება ადგილობრივ თუ ეროვნულ კონტექსტზე.</a:t>
            </a:r>
            <a:endParaRPr b="0" i="0" sz="1800" u="none" cap="none" strike="noStrike">
              <a:solidFill>
                <a:srgbClr val="324D1F"/>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de-DE" sz="1800" u="none" cap="none" strike="noStrike">
                <a:solidFill>
                  <a:srgbClr val="324D1F"/>
                </a:solidFill>
                <a:latin typeface="Arial"/>
                <a:ea typeface="Arial"/>
                <a:cs typeface="Arial"/>
                <a:sym typeface="Arial"/>
              </a:rPr>
              <a:t>მდგრადი განვითარებისათვის განათლება საჭიროებს მყარ პოლიტიკურ საფუძველს.</a:t>
            </a:r>
            <a:endParaRPr b="0" i="0" sz="1800" u="none" cap="none" strike="noStrike">
              <a:solidFill>
                <a:srgbClr val="324D1F"/>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de-DE" sz="1800" u="none" cap="none" strike="noStrike">
                <a:solidFill>
                  <a:srgbClr val="324D1F"/>
                </a:solidFill>
                <a:latin typeface="Arial"/>
                <a:ea typeface="Arial"/>
                <a:cs typeface="Arial"/>
                <a:sym typeface="Arial"/>
              </a:rPr>
              <a:t>მდგრადი განვითარებისათვის განათლების ხელშეწყობაზე პასუხისმგებელი პირების ჩამონათვალი არ შემოიფარგლება მხოლოდ ოფიციალური სამთავრობო ორგანიზაციებით, ამ მიმართულებით მნიშვნელოვანი ფუნქცია აკისრია არასამთავრობო ორგანიზაცი</a:t>
            </a:r>
            <a:r>
              <a:rPr b="0" i="0" lang="de-D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61" name="Google Shape;161;p21"/>
          <p:cNvSpPr/>
          <p:nvPr/>
        </p:nvSpPr>
        <p:spPr>
          <a:xfrm>
            <a:off x="3902762" y="5676751"/>
            <a:ext cx="816996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1400" u="none" cap="none" strike="noStrike">
                <a:solidFill>
                  <a:srgbClr val="000000"/>
                </a:solidFill>
                <a:latin typeface="Arial"/>
                <a:ea typeface="Arial"/>
                <a:cs typeface="Arial"/>
                <a:sym typeface="Arial"/>
              </a:rPr>
              <a:t>წყარო: გაეროს განათლების, მეცნიერებისა და კულტურის ორგანიზაცია (UNESCO) (2014a)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2023-11-09T10:04:11Z</dcterms:created>
  <dc:creator>reviewer</dc:creator>
</cp:coreProperties>
</file>