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7772400" cy="100584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hxagpPzVajQI+5uq+N95brYsGw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0E1ADB-481E-449C-A168-1CC4544FA641}">
  <a:tblStyle styleId="{020E1ADB-481E-449C-A168-1CC4544FA64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1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1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1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2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22: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2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4: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2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5: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2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2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2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8: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2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9: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2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0: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3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3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2: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32: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3: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3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3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3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4: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5: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bg>
      <p:bgPr>
        <a:blipFill>
          <a:blip r:embed="rId2">
            <a:alphaModFix/>
          </a:blip>
          <a:stretch>
            <a:fillRect/>
          </a:stretch>
        </a:blipFill>
      </p:bgPr>
    </p:bg>
    <p:spTree>
      <p:nvGrpSpPr>
        <p:cNvPr id="6" name="Shape 6"/>
        <p:cNvGrpSpPr/>
        <p:nvPr/>
      </p:nvGrpSpPr>
      <p:grpSpPr>
        <a:xfrm>
          <a:off x="0" y="0"/>
          <a:ext cx="0" cy="0"/>
          <a:chOff x="0" y="0"/>
          <a:chExt cx="0" cy="0"/>
        </a:xfrm>
      </p:grpSpPr>
      <p:sp>
        <p:nvSpPr>
          <p:cNvPr id="7" name="Google Shape;7;p38"/>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3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
        <p:nvSpPr>
          <p:cNvPr id="11" name="Google Shape;11;p3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p:cSld name="Inhalt mit Überschrift">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47"/>
          <p:cNvSpPr txBox="1"/>
          <p:nvPr>
            <p:ph type="title"/>
          </p:nvPr>
        </p:nvSpPr>
        <p:spPr>
          <a:xfrm>
            <a:off x="839880" y="457200"/>
            <a:ext cx="3931920" cy="159984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47"/>
          <p:cNvSpPr txBox="1"/>
          <p:nvPr>
            <p:ph idx="1" type="body"/>
          </p:nvPr>
        </p:nvSpPr>
        <p:spPr>
          <a:xfrm>
            <a:off x="5183280" y="987480"/>
            <a:ext cx="6171840" cy="4873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47"/>
          <p:cNvSpPr txBox="1"/>
          <p:nvPr>
            <p:ph idx="2" type="body"/>
          </p:nvPr>
        </p:nvSpPr>
        <p:spPr>
          <a:xfrm>
            <a:off x="839880" y="2057400"/>
            <a:ext cx="3931920" cy="3811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4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p:cSld name="Bild mit Überschrift">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48"/>
          <p:cNvSpPr txBox="1"/>
          <p:nvPr>
            <p:ph type="title"/>
          </p:nvPr>
        </p:nvSpPr>
        <p:spPr>
          <a:xfrm>
            <a:off x="839880" y="457200"/>
            <a:ext cx="3931920" cy="159984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48"/>
          <p:cNvSpPr txBox="1"/>
          <p:nvPr>
            <p:ph idx="1" type="body"/>
          </p:nvPr>
        </p:nvSpPr>
        <p:spPr>
          <a:xfrm>
            <a:off x="5183280" y="987480"/>
            <a:ext cx="6171840" cy="4873320"/>
          </a:xfrm>
          <a:prstGeom prst="rect">
            <a:avLst/>
          </a:prstGeom>
          <a:noFill/>
          <a:ln>
            <a:noFill/>
          </a:ln>
        </p:spPr>
        <p:txBody>
          <a:bodyPr anchorCtr="0" anchor="t" bIns="45000" lIns="90000" spcFirstLastPara="1" rIns="90000" wrap="square" tIns="450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48"/>
          <p:cNvSpPr txBox="1"/>
          <p:nvPr>
            <p:ph idx="2" type="body"/>
          </p:nvPr>
        </p:nvSpPr>
        <p:spPr>
          <a:xfrm>
            <a:off x="839880" y="2057400"/>
            <a:ext cx="3931920" cy="3811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4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9"/>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39"/>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3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0"/>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40"/>
          <p:cNvSpPr txBox="1"/>
          <p:nvPr>
            <p:ph idx="1" type="body"/>
          </p:nvPr>
        </p:nvSpPr>
        <p:spPr>
          <a:xfrm>
            <a:off x="838080" y="1825560"/>
            <a:ext cx="5181120" cy="4350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40"/>
          <p:cNvSpPr txBox="1"/>
          <p:nvPr>
            <p:ph idx="2" type="body"/>
          </p:nvPr>
        </p:nvSpPr>
        <p:spPr>
          <a:xfrm>
            <a:off x="6172200" y="1825560"/>
            <a:ext cx="5181120" cy="4350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4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1"/>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41"/>
          <p:cNvSpPr txBox="1"/>
          <p:nvPr>
            <p:ph idx="1" type="body"/>
          </p:nvPr>
        </p:nvSpPr>
        <p:spPr>
          <a:xfrm rot="5400000">
            <a:off x="3920220" y="-1256580"/>
            <a:ext cx="4350960" cy="10515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2"/>
          <p:cNvSpPr txBox="1"/>
          <p:nvPr>
            <p:ph type="title"/>
          </p:nvPr>
        </p:nvSpPr>
        <p:spPr>
          <a:xfrm rot="5400000">
            <a:off x="7133580" y="1956420"/>
            <a:ext cx="5811480" cy="26287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42"/>
          <p:cNvSpPr txBox="1"/>
          <p:nvPr>
            <p:ph idx="1" type="body"/>
          </p:nvPr>
        </p:nvSpPr>
        <p:spPr>
          <a:xfrm rot="5400000">
            <a:off x="1799280" y="-596160"/>
            <a:ext cx="5811480" cy="7733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42"/>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blank">
  <p:cSld name="BLANK">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43"/>
          <p:cNvSpPr txBox="1"/>
          <p:nvPr>
            <p:ph type="title"/>
          </p:nvPr>
        </p:nvSpPr>
        <p:spPr>
          <a:xfrm>
            <a:off x="831960" y="1709640"/>
            <a:ext cx="10515240" cy="285228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3"/>
          <p:cNvSpPr txBox="1"/>
          <p:nvPr>
            <p:ph idx="1" type="body"/>
          </p:nvPr>
        </p:nvSpPr>
        <p:spPr>
          <a:xfrm>
            <a:off x="831960" y="4589640"/>
            <a:ext cx="10515240" cy="14997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43"/>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p:cSld name="Vergleich">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44"/>
          <p:cNvSpPr txBox="1"/>
          <p:nvPr>
            <p:ph type="title"/>
          </p:nvPr>
        </p:nvSpPr>
        <p:spPr>
          <a:xfrm>
            <a:off x="8398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44"/>
          <p:cNvSpPr txBox="1"/>
          <p:nvPr>
            <p:ph idx="1" type="body"/>
          </p:nvPr>
        </p:nvSpPr>
        <p:spPr>
          <a:xfrm>
            <a:off x="839880" y="1681200"/>
            <a:ext cx="5157360" cy="82368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44"/>
          <p:cNvSpPr txBox="1"/>
          <p:nvPr>
            <p:ph idx="2" type="body"/>
          </p:nvPr>
        </p:nvSpPr>
        <p:spPr>
          <a:xfrm>
            <a:off x="839880" y="2505240"/>
            <a:ext cx="5157360" cy="3684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44"/>
          <p:cNvSpPr txBox="1"/>
          <p:nvPr>
            <p:ph idx="3" type="body"/>
          </p:nvPr>
        </p:nvSpPr>
        <p:spPr>
          <a:xfrm>
            <a:off x="6172200" y="1681200"/>
            <a:ext cx="5182920" cy="82368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44"/>
          <p:cNvSpPr txBox="1"/>
          <p:nvPr>
            <p:ph idx="4" type="body"/>
          </p:nvPr>
        </p:nvSpPr>
        <p:spPr>
          <a:xfrm>
            <a:off x="6172200" y="2505240"/>
            <a:ext cx="5182920" cy="3684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4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45"/>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45"/>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p:cSld name="Leer">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4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fox.leuphana.de/portal/files/21178885/feduc_06_785163.pdf"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hyperlink" Target="https://www.climatefriendlyschools.org.uk/climate-friendly-them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miro.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padlet.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unesco.org/en/sustainable-developmen/education" TargetMode="External"/><Relationship Id="rId4" Type="http://schemas.openxmlformats.org/officeDocument/2006/relationships/hyperlink" Target="https://www.unesco.org/en/education-sustainable-development/need-know" TargetMode="External"/><Relationship Id="rId5" Type="http://schemas.openxmlformats.org/officeDocument/2006/relationships/hyperlink" Target="https://www.oecd.org/education/education-policy-outlook-4cf5b585-en.htm" TargetMode="External"/><Relationship Id="rId6" Type="http://schemas.openxmlformats.org/officeDocument/2006/relationships/hyperlink" Target="https://education.ec.europa.eu/focus-topics/green-education/learning-for-the-green-transition" TargetMode="External"/><Relationship Id="rId7" Type="http://schemas.openxmlformats.org/officeDocument/2006/relationships/hyperlink" Target="https://www.globaleslernen.de/sites/default/files/files/pages/curriculum_framework_education_for_sustainable_development_barrierefrei.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globalcompact.de/en/our-work/sustainable-development-goals-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georgia.un.org/ka/sdgs/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en.unesco.org/education2030-sdg4/targe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title"/>
          </p:nvPr>
        </p:nvSpPr>
        <p:spPr>
          <a:xfrm>
            <a:off x="1506600" y="760525"/>
            <a:ext cx="10503000" cy="4003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ts val="5400"/>
              <a:buFont typeface="Calibri"/>
              <a:buNone/>
            </a:pPr>
            <a:r>
              <a:t/>
            </a:r>
            <a:endParaRPr b="1" sz="900">
              <a:solidFill>
                <a:schemeClr val="dk1"/>
              </a:solidFill>
            </a:endParaRPr>
          </a:p>
          <a:p>
            <a:pPr indent="0" lvl="0" marL="0" rtl="0" algn="ctr">
              <a:lnSpc>
                <a:spcPct val="90000"/>
              </a:lnSpc>
              <a:spcBef>
                <a:spcPts val="0"/>
              </a:spcBef>
              <a:spcAft>
                <a:spcPts val="0"/>
              </a:spcAft>
              <a:buClr>
                <a:srgbClr val="025952"/>
              </a:buClr>
              <a:buSzPct val="122727"/>
              <a:buFont typeface="Calibri"/>
              <a:buNone/>
            </a:pPr>
            <a:r>
              <a:t/>
            </a:r>
            <a:endParaRPr b="1" sz="4888">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ct val="122727"/>
              <a:buFont typeface="Calibri"/>
              <a:buNone/>
            </a:pPr>
            <a:r>
              <a:t/>
            </a:r>
            <a:endParaRPr b="1" sz="4888">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ct val="122727"/>
              <a:buFont typeface="Calibri"/>
              <a:buNone/>
            </a:pPr>
            <a:r>
              <a:t/>
            </a:r>
            <a:endParaRPr b="1" sz="4888">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ct val="122727"/>
              <a:buFont typeface="Calibri"/>
              <a:buNone/>
            </a:pPr>
            <a:r>
              <a:rPr b="1" lang="en-US" sz="4888">
                <a:solidFill>
                  <a:srgbClr val="025952"/>
                </a:solidFill>
                <a:latin typeface="Calibri"/>
                <a:ea typeface="Calibri"/>
                <a:cs typeface="Calibri"/>
                <a:sym typeface="Calibri"/>
              </a:rPr>
              <a:t>მდგრადობისთვის რელევანტური  განათლების ხელშეწყობა საბუნებისმეტყველო საგნებში (2)</a:t>
            </a:r>
            <a:endParaRPr b="1" sz="4888">
              <a:solidFill>
                <a:srgbClr val="025952"/>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990"/>
              <a:buFont typeface="Arial"/>
              <a:buNone/>
            </a:pPr>
            <a:r>
              <a:t/>
            </a:r>
            <a:endParaRPr b="1" sz="6000">
              <a:solidFill>
                <a:srgbClr val="02595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idx="1" type="body"/>
          </p:nvPr>
        </p:nvSpPr>
        <p:spPr>
          <a:xfrm>
            <a:off x="304920" y="1917000"/>
            <a:ext cx="9970920" cy="435312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SzPts val="3000"/>
              <a:buChar char="•"/>
            </a:pPr>
            <a:r>
              <a:rPr lang="en-US" sz="1700">
                <a:solidFill>
                  <a:schemeClr val="dk1"/>
                </a:solidFill>
              </a:rPr>
              <a:t> </a:t>
            </a:r>
            <a:r>
              <a:rPr b="1" lang="en-US" sz="1700">
                <a:solidFill>
                  <a:schemeClr val="dk1"/>
                </a:solidFill>
              </a:rPr>
              <a:t>მსოფლიო კომისია გარემოსა და განვითარების საკითხებში (ბრუნტლანდის კომისია, 1987):</a:t>
            </a:r>
            <a:br>
              <a:rPr b="1" lang="en-US" sz="1700">
                <a:solidFill>
                  <a:schemeClr val="dk1"/>
                </a:solidFill>
              </a:rPr>
            </a:br>
            <a:r>
              <a:rPr lang="en-US" sz="1700">
                <a:solidFill>
                  <a:schemeClr val="dk1"/>
                </a:solidFill>
              </a:rPr>
              <a:t> </a:t>
            </a:r>
            <a:r>
              <a:rPr b="1" lang="en-US" sz="1700">
                <a:solidFill>
                  <a:schemeClr val="dk1"/>
                </a:solidFill>
              </a:rPr>
              <a:t>მდგრადი განვითარება</a:t>
            </a:r>
            <a:r>
              <a:rPr lang="en-US" sz="1700">
                <a:solidFill>
                  <a:schemeClr val="dk1"/>
                </a:solidFill>
              </a:rPr>
              <a:t> არის:</a:t>
            </a:r>
            <a:br>
              <a:rPr lang="en-US" sz="1700">
                <a:solidFill>
                  <a:schemeClr val="dk1"/>
                </a:solidFill>
              </a:rPr>
            </a:br>
            <a:r>
              <a:rPr lang="en-US" sz="1700">
                <a:solidFill>
                  <a:schemeClr val="dk1"/>
                </a:solidFill>
              </a:rPr>
              <a:t> „განვითარება, რომელიც აკმაყოფილებს დღევანდელი თაობის საჭიროებებს ისე, რომ არ ზღუდავს მომავალი თაობების შესაძლებლობას, დააკმაყოფილონ თავიანთი საჭიროებები.“</a:t>
            </a:r>
            <a:endParaRPr sz="2100">
              <a:solidFill>
                <a:schemeClr val="dk1"/>
              </a:solidFill>
            </a:endParaRPr>
          </a:p>
          <a:p>
            <a:pPr indent="0" lvl="0" marL="0" rtl="0" algn="l">
              <a:lnSpc>
                <a:spcPct val="115000"/>
              </a:lnSpc>
              <a:spcBef>
                <a:spcPts val="1200"/>
              </a:spcBef>
              <a:spcAft>
                <a:spcPts val="0"/>
              </a:spcAft>
              <a:buSzPts val="1400"/>
              <a:buNone/>
            </a:pPr>
            <a:r>
              <a:rPr lang="en-US" sz="1700">
                <a:solidFill>
                  <a:schemeClr val="dk1"/>
                </a:solidFill>
              </a:rPr>
              <a:t>გაერო (თარიღის გარეშე):</a:t>
            </a:r>
            <a:br>
              <a:rPr lang="en-US" sz="1700">
                <a:solidFill>
                  <a:schemeClr val="dk1"/>
                </a:solidFill>
              </a:rPr>
            </a:br>
            <a:r>
              <a:rPr lang="en-US" sz="1700">
                <a:solidFill>
                  <a:schemeClr val="dk1"/>
                </a:solidFill>
              </a:rPr>
              <a:t> „მდგრადი განვითარება არის ის, თუ როგორ უნდა ვიცხოვროთ დღეს, თუ გვინდა უკეთესი ხვალინდელი დღე — დღევანდელი საჭიროებების დაკმაყოფილებით ისე, რომ არ შევზღუდოთ მომავალ თაობებს საკუთარი საჭიროებების დაკმაყოფილების შესაძლებლობა. ჩვენი საზოგადოებებისა და საერთო პლანეტის გადარჩენა უფრო მდგრად სამყაროზეა დამოკიდებული.“</a:t>
            </a:r>
            <a:endParaRPr sz="1700">
              <a:solidFill>
                <a:schemeClr val="dk1"/>
              </a:solidFill>
            </a:endParaRPr>
          </a:p>
          <a:p>
            <a:pPr indent="0" lvl="0" marL="0" marR="0" rtl="0" algn="l">
              <a:lnSpc>
                <a:spcPct val="90000"/>
              </a:lnSpc>
              <a:spcBef>
                <a:spcPts val="1200"/>
              </a:spcBef>
              <a:spcAft>
                <a:spcPts val="0"/>
              </a:spcAft>
              <a:buSzPts val="1400"/>
              <a:buNone/>
            </a:pPr>
            <a:r>
              <a:t/>
            </a:r>
            <a:endParaRPr sz="3000">
              <a:solidFill>
                <a:schemeClr val="dk1"/>
              </a:solidFill>
              <a:latin typeface="Calibri"/>
              <a:ea typeface="Calibri"/>
              <a:cs typeface="Calibri"/>
              <a:sym typeface="Calibri"/>
            </a:endParaRPr>
          </a:p>
          <a:p>
            <a:pPr indent="0" lvl="0" marL="0" marR="0" rtl="0" algn="l">
              <a:lnSpc>
                <a:spcPct val="90000"/>
              </a:lnSpc>
              <a:spcBef>
                <a:spcPts val="1001"/>
              </a:spcBef>
              <a:spcAft>
                <a:spcPts val="0"/>
              </a:spcAft>
              <a:buSzPts val="2400"/>
              <a:buFont typeface="Arial"/>
              <a:buNone/>
            </a:pPr>
            <a:r>
              <a:t/>
            </a:r>
            <a:endParaRPr b="0" i="0" sz="3000" u="none" cap="none" strike="noStrike">
              <a:solidFill>
                <a:schemeClr val="dk1"/>
              </a:solidFill>
              <a:latin typeface="Calibri"/>
              <a:ea typeface="Calibri"/>
              <a:cs typeface="Calibri"/>
              <a:sym typeface="Calibri"/>
            </a:endParaRPr>
          </a:p>
        </p:txBody>
      </p:sp>
      <p:pic>
        <p:nvPicPr>
          <p:cNvPr id="137" name="Google Shape;137;p10"/>
          <p:cNvPicPr preferRelativeResize="0"/>
          <p:nvPr/>
        </p:nvPicPr>
        <p:blipFill rotWithShape="1">
          <a:blip r:embed="rId3">
            <a:alphaModFix/>
          </a:blip>
          <a:srcRect b="0" l="0" r="0" t="0"/>
          <a:stretch/>
        </p:blipFill>
        <p:spPr>
          <a:xfrm>
            <a:off x="10450080" y="1690560"/>
            <a:ext cx="1149480" cy="1666440"/>
          </a:xfrm>
          <a:prstGeom prst="rect">
            <a:avLst/>
          </a:prstGeom>
          <a:noFill/>
          <a:ln>
            <a:noFill/>
          </a:ln>
        </p:spPr>
      </p:pic>
      <p:sp>
        <p:nvSpPr>
          <p:cNvPr id="138" name="Google Shape;138;p10"/>
          <p:cNvSpPr/>
          <p:nvPr/>
        </p:nvSpPr>
        <p:spPr>
          <a:xfrm>
            <a:off x="0" y="365040"/>
            <a:ext cx="12191760" cy="169848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Arial"/>
              <a:buNone/>
            </a:pPr>
            <a:r>
              <a:rPr b="1" i="0" lang="en-US" sz="3700" u="none" cap="none" strike="noStrike">
                <a:solidFill>
                  <a:schemeClr val="dk1"/>
                </a:solidFill>
                <a:latin typeface="Calibri"/>
                <a:ea typeface="Calibri"/>
                <a:cs typeface="Calibri"/>
                <a:sym typeface="Calibri"/>
              </a:rPr>
              <a:t>მდგრადობისა და მდგრადი განვითარების განმარტებები</a:t>
            </a:r>
            <a:endParaRPr b="0" i="0" sz="3700" u="none" cap="none" strike="noStrike">
              <a:solidFill>
                <a:srgbClr val="000000"/>
              </a:solidFill>
              <a:latin typeface="Calibri"/>
              <a:ea typeface="Calibri"/>
              <a:cs typeface="Calibri"/>
              <a:sym typeface="Calibri"/>
            </a:endParaRPr>
          </a:p>
        </p:txBody>
      </p:sp>
      <p:pic>
        <p:nvPicPr>
          <p:cNvPr id="139" name="Google Shape;139;p10"/>
          <p:cNvPicPr preferRelativeResize="0"/>
          <p:nvPr/>
        </p:nvPicPr>
        <p:blipFill rotWithShape="1">
          <a:blip r:embed="rId4">
            <a:alphaModFix/>
          </a:blip>
          <a:srcRect b="0" l="0" r="0" t="0"/>
          <a:stretch/>
        </p:blipFill>
        <p:spPr>
          <a:xfrm>
            <a:off x="10048680" y="3822120"/>
            <a:ext cx="1952280" cy="271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1981080" y="485640"/>
            <a:ext cx="822924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4400" strike="noStrike">
                <a:solidFill>
                  <a:schemeClr val="dk1"/>
                </a:solidFill>
                <a:latin typeface="Calibri"/>
                <a:ea typeface="Calibri"/>
                <a:cs typeface="Calibri"/>
                <a:sym typeface="Calibri"/>
              </a:rPr>
              <a:t>Objectives</a:t>
            </a:r>
            <a:r>
              <a:rPr b="1" lang="en-US" sz="3600" strike="noStrike">
                <a:solidFill>
                  <a:schemeClr val="dk1"/>
                </a:solidFill>
                <a:latin typeface="Calibri"/>
                <a:ea typeface="Calibri"/>
                <a:cs typeface="Calibri"/>
                <a:sym typeface="Calibri"/>
              </a:rPr>
              <a:t> </a:t>
            </a:r>
            <a:r>
              <a:rPr b="1" lang="en-US" sz="4400" strike="noStrike">
                <a:solidFill>
                  <a:schemeClr val="dk1"/>
                </a:solidFill>
                <a:latin typeface="Calibri"/>
                <a:ea typeface="Calibri"/>
                <a:cs typeface="Calibri"/>
                <a:sym typeface="Calibri"/>
              </a:rPr>
              <a:t>of ESD</a:t>
            </a:r>
            <a:endParaRPr b="0" sz="4400" strike="noStrike">
              <a:solidFill>
                <a:schemeClr val="dk1"/>
              </a:solidFill>
              <a:latin typeface="Calibri"/>
              <a:ea typeface="Calibri"/>
              <a:cs typeface="Calibri"/>
              <a:sym typeface="Calibri"/>
            </a:endParaRPr>
          </a:p>
        </p:txBody>
      </p:sp>
      <p:sp>
        <p:nvSpPr>
          <p:cNvPr id="145" name="Google Shape;145;p11"/>
          <p:cNvSpPr txBox="1"/>
          <p:nvPr>
            <p:ph idx="1" type="body"/>
          </p:nvPr>
        </p:nvSpPr>
        <p:spPr>
          <a:xfrm>
            <a:off x="654400" y="2088425"/>
            <a:ext cx="7242000" cy="41517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1"/>
              </a:spcBef>
              <a:spcAft>
                <a:spcPts val="0"/>
              </a:spcAft>
              <a:buClr>
                <a:schemeClr val="dk1"/>
              </a:buClr>
              <a:buSzPts val="1100"/>
              <a:buFont typeface="Arial"/>
              <a:buNone/>
            </a:pPr>
            <a:r>
              <a:rPr i="1" lang="en-US" sz="2400">
                <a:solidFill>
                  <a:schemeClr val="dk1"/>
                </a:solidFill>
                <a:latin typeface="Calibri"/>
                <a:ea typeface="Calibri"/>
                <a:cs typeface="Calibri"/>
                <a:sym typeface="Calibri"/>
              </a:rPr>
              <a:t>„განათლება მდგრადი განვითარებისათვის (ESD) აძლევს მოსწავლეს შესაძლებლობას, აქტიურად ჩაერთოს არამდგრადი განვითარების პროცესების ანალიზსა და შეფასებაში, წარმართოს საკუთარი ცხოვრება მდგრადობის პრინციპებზე დაყრდნობით და სხვებთან ერთად წამოიწყოს მდგრადი განვითარების პროცესები გლობალურ და ადგილობრივ დონეზე.“</a:t>
            </a:r>
            <a:endParaRPr i="1" sz="2400">
              <a:solidFill>
                <a:schemeClr val="dk1"/>
              </a:solidFill>
              <a:latin typeface="Calibri"/>
              <a:ea typeface="Calibri"/>
              <a:cs typeface="Calibri"/>
              <a:sym typeface="Calibri"/>
            </a:endParaRPr>
          </a:p>
          <a:p>
            <a:pPr indent="0" lvl="0" marL="0" rtl="0" algn="l">
              <a:lnSpc>
                <a:spcPct val="90000"/>
              </a:lnSpc>
              <a:spcBef>
                <a:spcPts val="1001"/>
              </a:spcBef>
              <a:spcAft>
                <a:spcPts val="0"/>
              </a:spcAft>
              <a:buClr>
                <a:schemeClr val="dk1"/>
              </a:buClr>
              <a:buSzPts val="1100"/>
              <a:buFont typeface="Arial"/>
              <a:buNone/>
            </a:pPr>
            <a:r>
              <a:t/>
            </a:r>
            <a:endParaRPr i="1" sz="2400">
              <a:solidFill>
                <a:schemeClr val="dk1"/>
              </a:solidFill>
              <a:latin typeface="Calibri"/>
              <a:ea typeface="Calibri"/>
              <a:cs typeface="Calibri"/>
              <a:sym typeface="Calibri"/>
            </a:endParaRPr>
          </a:p>
          <a:p>
            <a:pPr indent="0" lvl="0" marL="0" marR="0" rtl="0" algn="l">
              <a:lnSpc>
                <a:spcPct val="90000"/>
              </a:lnSpc>
              <a:spcBef>
                <a:spcPts val="1001"/>
              </a:spcBef>
              <a:spcAft>
                <a:spcPts val="0"/>
              </a:spcAft>
              <a:buClr>
                <a:schemeClr val="dk1"/>
              </a:buClr>
              <a:buSzPts val="2000"/>
              <a:buFont typeface="Calibri"/>
              <a:buNone/>
            </a:pPr>
            <a:r>
              <a:rPr lang="en-US" sz="2400">
                <a:solidFill>
                  <a:schemeClr val="dk1"/>
                </a:solidFill>
                <a:latin typeface="Calibri"/>
                <a:ea typeface="Calibri"/>
                <a:cs typeface="Calibri"/>
                <a:sym typeface="Calibri"/>
              </a:rPr>
              <a:t>(გერმანიის ათწლეულის პროგრამის ჩარჩო: Transfer 21)</a:t>
            </a:r>
            <a:endParaRPr sz="2400">
              <a:solidFill>
                <a:schemeClr val="dk1"/>
              </a:solidFill>
              <a:latin typeface="Calibri"/>
              <a:ea typeface="Calibri"/>
              <a:cs typeface="Calibri"/>
              <a:sym typeface="Calibri"/>
            </a:endParaRPr>
          </a:p>
        </p:txBody>
      </p:sp>
      <p:sp>
        <p:nvSpPr>
          <p:cNvPr id="146" name="Google Shape;146;p11"/>
          <p:cNvSpPr/>
          <p:nvPr/>
        </p:nvSpPr>
        <p:spPr>
          <a:xfrm>
            <a:off x="1679400" y="-144360"/>
            <a:ext cx="304560" cy="304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11"/>
          <p:cNvSpPr/>
          <p:nvPr/>
        </p:nvSpPr>
        <p:spPr>
          <a:xfrm>
            <a:off x="1832040" y="7920"/>
            <a:ext cx="304560" cy="304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1"/>
          <p:cNvSpPr/>
          <p:nvPr/>
        </p:nvSpPr>
        <p:spPr>
          <a:xfrm>
            <a:off x="1984320" y="160200"/>
            <a:ext cx="304560" cy="304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transfer-21.lernnetz.de/bilder/shared/logo_transfer21_small.gif" id="149" name="Google Shape;149;p11"/>
          <p:cNvPicPr preferRelativeResize="0"/>
          <p:nvPr/>
        </p:nvPicPr>
        <p:blipFill rotWithShape="1">
          <a:blip r:embed="rId3">
            <a:alphaModFix/>
          </a:blip>
          <a:srcRect b="0" l="0" r="0" t="0"/>
          <a:stretch/>
        </p:blipFill>
        <p:spPr>
          <a:xfrm>
            <a:off x="8240040" y="2684880"/>
            <a:ext cx="2427480" cy="1607760"/>
          </a:xfrm>
          <a:prstGeom prst="rect">
            <a:avLst/>
          </a:prstGeom>
          <a:noFill/>
          <a:ln>
            <a:noFill/>
          </a:ln>
        </p:spPr>
      </p:pic>
      <p:sp>
        <p:nvSpPr>
          <p:cNvPr id="150" name="Google Shape;150;p11"/>
          <p:cNvSpPr/>
          <p:nvPr/>
        </p:nvSpPr>
        <p:spPr>
          <a:xfrm>
            <a:off x="8447400" y="4417920"/>
            <a:ext cx="2378520" cy="272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წყარო: </a:t>
            </a:r>
            <a:r>
              <a:rPr b="0" i="0" lang="en-US" sz="1200" u="none" cap="none" strike="noStrike">
                <a:solidFill>
                  <a:schemeClr val="dk1"/>
                </a:solidFill>
                <a:latin typeface="Calibri"/>
                <a:ea typeface="Calibri"/>
                <a:cs typeface="Calibri"/>
                <a:sym typeface="Calibri"/>
              </a:rPr>
              <a:t>http://www.transfer-21.de/</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type="title"/>
          </p:nvPr>
        </p:nvSpPr>
        <p:spPr>
          <a:xfrm>
            <a:off x="1210925" y="463000"/>
            <a:ext cx="10101900" cy="1142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sz="3200">
                <a:solidFill>
                  <a:schemeClr val="dk1"/>
                </a:solidFill>
                <a:latin typeface="Calibri"/>
                <a:ea typeface="Calibri"/>
                <a:cs typeface="Calibri"/>
                <a:sym typeface="Calibri"/>
              </a:rPr>
              <a:t>განათლების მდგრადი განვითარებისათვის (ESD) მიზნები</a:t>
            </a:r>
            <a:endParaRPr b="0" sz="3200" strike="noStrike">
              <a:solidFill>
                <a:schemeClr val="dk1"/>
              </a:solidFill>
              <a:latin typeface="Calibri"/>
              <a:ea typeface="Calibri"/>
              <a:cs typeface="Calibri"/>
              <a:sym typeface="Calibri"/>
            </a:endParaRPr>
          </a:p>
        </p:txBody>
      </p:sp>
      <p:sp>
        <p:nvSpPr>
          <p:cNvPr id="156" name="Google Shape;156;p12"/>
          <p:cNvSpPr txBox="1"/>
          <p:nvPr>
            <p:ph idx="1" type="body"/>
          </p:nvPr>
        </p:nvSpPr>
        <p:spPr>
          <a:xfrm>
            <a:off x="847850" y="2077300"/>
            <a:ext cx="6566400" cy="38949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15000"/>
              </a:lnSpc>
              <a:spcBef>
                <a:spcPts val="1200"/>
              </a:spcBef>
              <a:spcAft>
                <a:spcPts val="0"/>
              </a:spcAft>
              <a:buClr>
                <a:schemeClr val="dk1"/>
              </a:buClr>
              <a:buSzPct val="37906"/>
              <a:buFont typeface="Arial"/>
              <a:buNone/>
            </a:pPr>
            <a:r>
              <a:rPr i="1" lang="en-US" sz="2901">
                <a:solidFill>
                  <a:schemeClr val="dk1"/>
                </a:solidFill>
                <a:latin typeface="Calibri"/>
                <a:ea typeface="Calibri"/>
                <a:cs typeface="Calibri"/>
                <a:sym typeface="Calibri"/>
              </a:rPr>
              <a:t>„განათლება მდგრადი განვითარებისათვის (ESD) წარმოადგენს განათლების ჰოლისტურ და ინტერდისციპლინურ ხედვას, რომელიც მიზნად ისახავს ისეთი ცოდნისა და უნარების განვითარებას, რომლებიც მნიშვნელოვანი იქნება ჩვენი პლანეტის მდგრადი განვითარებისთვის.“</a:t>
            </a:r>
            <a:endParaRPr i="1" sz="2901">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ct val="37906"/>
              <a:buFont typeface="Arial"/>
              <a:buNone/>
            </a:pPr>
            <a:r>
              <a:rPr i="1" lang="en-US" sz="2901">
                <a:solidFill>
                  <a:schemeClr val="dk1"/>
                </a:solidFill>
                <a:latin typeface="Calibri"/>
                <a:ea typeface="Calibri"/>
                <a:cs typeface="Calibri"/>
                <a:sym typeface="Calibri"/>
              </a:rPr>
              <a:t>„ESD ისწრაფვის იმ მიზნისკენ, რომ მოსწავლეები გააძლიეროს და ჩართოს ეკოლოგიურად შესაბამისი, ეკონომიკურად ძლიერი და სოციალური თვალსაზრისით სამართლიანი საცხოვრებელი გარემოს აქტიურ ფორმირებაში, დემოკრატიული პრინციპებისა და კულტურული მრავალფეროვნების გათვალისწინებით.“</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ct val="45833"/>
              <a:buFont typeface="Arial"/>
              <a:buNone/>
            </a:pPr>
            <a:r>
              <a:rPr lang="en-US" sz="2400">
                <a:solidFill>
                  <a:schemeClr val="dk1"/>
                </a:solidFill>
                <a:latin typeface="Calibri"/>
                <a:ea typeface="Calibri"/>
                <a:cs typeface="Calibri"/>
                <a:sym typeface="Calibri"/>
              </a:rPr>
              <a:t>(გერმანიის განათლების სამინისტრო, 2006)</a:t>
            </a:r>
            <a:endParaRPr b="0" i="0" sz="2400" u="none" cap="none" strike="noStrike">
              <a:solidFill>
                <a:schemeClr val="dk1"/>
              </a:solidFill>
              <a:latin typeface="Calibri"/>
              <a:ea typeface="Calibri"/>
              <a:cs typeface="Calibri"/>
              <a:sym typeface="Calibri"/>
            </a:endParaRPr>
          </a:p>
        </p:txBody>
      </p:sp>
      <p:sp>
        <p:nvSpPr>
          <p:cNvPr id="157" name="Google Shape;157;p12"/>
          <p:cNvSpPr/>
          <p:nvPr/>
        </p:nvSpPr>
        <p:spPr>
          <a:xfrm>
            <a:off x="7623360" y="1700640"/>
            <a:ext cx="3618720" cy="3361680"/>
          </a:xfrm>
          <a:prstGeom prst="triangle">
            <a:avLst>
              <a:gd fmla="val 50000" name="adj"/>
            </a:avLst>
          </a:prstGeom>
          <a:solidFill>
            <a:srgbClr val="5B9BD5"/>
          </a:solidFill>
          <a:ln cap="flat" cmpd="sng" w="12700">
            <a:solidFill>
              <a:srgbClr val="43729D"/>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12"/>
          <p:cNvSpPr/>
          <p:nvPr/>
        </p:nvSpPr>
        <p:spPr>
          <a:xfrm>
            <a:off x="8819122" y="1336749"/>
            <a:ext cx="1384500" cy="36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ეკოლოგია</a:t>
            </a:r>
            <a:endParaRPr b="0" i="0" sz="1800" u="none" cap="none" strike="noStrike">
              <a:solidFill>
                <a:srgbClr val="000000"/>
              </a:solidFill>
              <a:latin typeface="Calibri"/>
              <a:ea typeface="Calibri"/>
              <a:cs typeface="Calibri"/>
              <a:sym typeface="Calibri"/>
            </a:endParaRPr>
          </a:p>
        </p:txBody>
      </p:sp>
      <p:sp>
        <p:nvSpPr>
          <p:cNvPr id="159" name="Google Shape;159;p12"/>
          <p:cNvSpPr/>
          <p:nvPr/>
        </p:nvSpPr>
        <p:spPr>
          <a:xfrm>
            <a:off x="6808373" y="5157350"/>
            <a:ext cx="1384500" cy="36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ეკონომიკა</a:t>
            </a:r>
            <a:endParaRPr b="0" i="0" sz="1800" u="none" cap="none" strike="noStrike">
              <a:solidFill>
                <a:srgbClr val="000000"/>
              </a:solidFill>
              <a:latin typeface="Calibri"/>
              <a:ea typeface="Calibri"/>
              <a:cs typeface="Calibri"/>
              <a:sym typeface="Calibri"/>
            </a:endParaRPr>
          </a:p>
        </p:txBody>
      </p:sp>
      <p:sp>
        <p:nvSpPr>
          <p:cNvPr id="160" name="Google Shape;160;p12"/>
          <p:cNvSpPr/>
          <p:nvPr/>
        </p:nvSpPr>
        <p:spPr>
          <a:xfrm>
            <a:off x="10267026" y="5179850"/>
            <a:ext cx="1770000" cy="318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საზოგადოება</a:t>
            </a:r>
            <a:endParaRPr b="0" i="0" sz="1800" u="none" cap="none" strike="noStrike">
              <a:solidFill>
                <a:srgbClr val="000000"/>
              </a:solidFill>
              <a:latin typeface="Calibri"/>
              <a:ea typeface="Calibri"/>
              <a:cs typeface="Calibri"/>
              <a:sym typeface="Calibri"/>
            </a:endParaRPr>
          </a:p>
        </p:txBody>
      </p:sp>
      <p:sp>
        <p:nvSpPr>
          <p:cNvPr id="161" name="Google Shape;161;p12"/>
          <p:cNvSpPr/>
          <p:nvPr/>
        </p:nvSpPr>
        <p:spPr>
          <a:xfrm>
            <a:off x="8716320" y="3186805"/>
            <a:ext cx="1432500" cy="1186800"/>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chemeClr val="dk1"/>
              </a:buClr>
              <a:buSzPts val="3600"/>
              <a:buFont typeface="Calibri"/>
              <a:buNone/>
            </a:pPr>
            <a:r>
              <a:rPr b="1" i="0" lang="en-US" sz="1500" u="none" cap="none" strike="noStrike">
                <a:solidFill>
                  <a:schemeClr val="dk1"/>
                </a:solidFill>
                <a:latin typeface="Calibri"/>
                <a:ea typeface="Calibri"/>
                <a:cs typeface="Calibri"/>
                <a:sym typeface="Calibri"/>
              </a:rPr>
              <a:t>განათლება მდგრადი განვითარებისათვის</a:t>
            </a:r>
            <a:endParaRPr b="0" i="0" sz="1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1981074" y="557650"/>
            <a:ext cx="9174900" cy="114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strike="noStrike">
                <a:solidFill>
                  <a:schemeClr val="dk1"/>
                </a:solidFill>
                <a:latin typeface="Calibri"/>
                <a:ea typeface="Calibri"/>
                <a:cs typeface="Calibri"/>
                <a:sym typeface="Calibri"/>
              </a:rPr>
              <a:t>ESD: რა არის და რა არ არის (</a:t>
            </a:r>
            <a:r>
              <a:rPr b="1" lang="en-US" sz="3600">
                <a:solidFill>
                  <a:schemeClr val="dk1"/>
                </a:solidFill>
                <a:latin typeface="Calibri"/>
                <a:ea typeface="Calibri"/>
                <a:cs typeface="Calibri"/>
                <a:sym typeface="Calibri"/>
              </a:rPr>
              <a:t>Huber</a:t>
            </a:r>
            <a:r>
              <a:rPr b="1" lang="en-US" sz="3600" strike="noStrike">
                <a:solidFill>
                  <a:schemeClr val="dk1"/>
                </a:solidFill>
                <a:latin typeface="Calibri"/>
                <a:ea typeface="Calibri"/>
                <a:cs typeface="Calibri"/>
                <a:sym typeface="Calibri"/>
              </a:rPr>
              <a:t>, 2001)</a:t>
            </a:r>
            <a:endParaRPr b="1" sz="3600">
              <a:solidFill>
                <a:schemeClr val="dk1"/>
              </a:solidFill>
              <a:latin typeface="Calibri"/>
              <a:ea typeface="Calibri"/>
              <a:cs typeface="Calibri"/>
              <a:sym typeface="Calibri"/>
            </a:endParaRPr>
          </a:p>
        </p:txBody>
      </p:sp>
      <p:sp>
        <p:nvSpPr>
          <p:cNvPr id="167" name="Google Shape;167;p13"/>
          <p:cNvSpPr txBox="1"/>
          <p:nvPr>
            <p:ph idx="1" type="body"/>
          </p:nvPr>
        </p:nvSpPr>
        <p:spPr>
          <a:xfrm>
            <a:off x="1120680" y="1493640"/>
            <a:ext cx="9660240" cy="47520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rPr>
              <a:t>განათლება მდგრადი განვითარებისათვის:</a:t>
            </a:r>
            <a:endParaRPr b="1" sz="1500">
              <a:solidFill>
                <a:schemeClr val="dk1"/>
              </a:solidFill>
            </a:endParaRPr>
          </a:p>
          <a:p>
            <a:pPr indent="-323850" lvl="0" marL="457200" rtl="0" algn="l">
              <a:lnSpc>
                <a:spcPct val="115000"/>
              </a:lnSpc>
              <a:spcBef>
                <a:spcPts val="1200"/>
              </a:spcBef>
              <a:spcAft>
                <a:spcPts val="0"/>
              </a:spcAft>
              <a:buClr>
                <a:schemeClr val="dk1"/>
              </a:buClr>
              <a:buSzPts val="1500"/>
              <a:buChar char="●"/>
            </a:pPr>
            <a:r>
              <a:rPr lang="en-US" sz="1500">
                <a:solidFill>
                  <a:schemeClr val="dk1"/>
                </a:solidFill>
              </a:rPr>
              <a:t>მხოლოდ გარემოს დაზიანებისგან დაცვისა და ბუნების შენარჩუნებისკენ არ არის მიმართული – ის ასევე შეეხება განვითარებასა და ცვლილებებს;</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არ არის მხოლოდ აკრძალვებზე დაფუძნებული ან მკაცრი – ის ასევე არის მიმზიდველი და მოუწოდებს შემოქმედებითობასა და აქტიურობას;</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არ აღვივებს </a:t>
            </a:r>
            <a:r>
              <a:rPr lang="en-US" sz="1500">
                <a:solidFill>
                  <a:schemeClr val="dk1"/>
                </a:solidFill>
              </a:rPr>
              <a:t>მხოლოდ შიშს </a:t>
            </a:r>
            <a:r>
              <a:rPr lang="en-US" sz="1500">
                <a:solidFill>
                  <a:schemeClr val="dk1"/>
                </a:solidFill>
              </a:rPr>
              <a:t>– ის ასევე გვაჩვენებს პერსპექტივებს;</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არ შემოიფარგლება </a:t>
            </a:r>
            <a:r>
              <a:rPr lang="en-US" sz="1500">
                <a:solidFill>
                  <a:schemeClr val="dk1"/>
                </a:solidFill>
              </a:rPr>
              <a:t>ეკოლოგიით </a:t>
            </a:r>
            <a:r>
              <a:rPr lang="en-US" sz="1500">
                <a:solidFill>
                  <a:schemeClr val="dk1"/>
                </a:solidFill>
              </a:rPr>
              <a:t>– ის ასევე მოიცავს ეკონომიკასა და პოლიტიკას და ითვალისწინებს კულტურას;</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არ რჩება მხოლოდ ადგილობრივ ხედვებზე – ის მოქმედებს გლობალური ხედვის ჩარჩოში;</a:t>
            </a:r>
            <a:br>
              <a:rPr lang="en-US"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US" sz="1500">
                <a:solidFill>
                  <a:schemeClr val="dk1"/>
                </a:solidFill>
              </a:rPr>
              <a:t>ინტერესდება </a:t>
            </a:r>
            <a:r>
              <a:rPr lang="en-US" sz="1500">
                <a:solidFill>
                  <a:schemeClr val="dk1"/>
                </a:solidFill>
              </a:rPr>
              <a:t>სოციალური ურთიერთობებისა და განვითარების ანალიზით, საკუთარი ყოველდღიური ცხოვრების ქმედებებთან ერთად</a:t>
            </a:r>
            <a:r>
              <a:rPr lang="en-US" sz="1500">
                <a:solidFill>
                  <a:schemeClr val="dk1"/>
                </a:solidFill>
              </a:rPr>
              <a:t>.</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idx="1" type="body"/>
          </p:nvPr>
        </p:nvSpPr>
        <p:spPr>
          <a:xfrm>
            <a:off x="450175" y="2349350"/>
            <a:ext cx="8063100" cy="4032000"/>
          </a:xfrm>
          <a:prstGeom prst="rect">
            <a:avLst/>
          </a:prstGeom>
          <a:noFill/>
          <a:ln>
            <a:noFill/>
          </a:ln>
        </p:spPr>
        <p:txBody>
          <a:bodyPr anchorCtr="0" anchor="t" bIns="45700" lIns="91425" spcFirstLastPara="1" rIns="91425" wrap="square" tIns="45700">
            <a:noAutofit/>
          </a:bodyPr>
          <a:lstStyle/>
          <a:p>
            <a:pPr indent="-120650" lvl="0" marL="0" marR="0" rtl="0" algn="l">
              <a:lnSpc>
                <a:spcPct val="90000"/>
              </a:lnSpc>
              <a:spcBef>
                <a:spcPts val="1001"/>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გაეროს მსოფლიო ათწლეული – „განათლება მდგრადი განვითარებისათვის“ (DESD), 2005–2014</a:t>
            </a:r>
            <a:endParaRPr b="0" i="0" sz="1900" u="none" cap="none" strike="noStrike">
              <a:solidFill>
                <a:schemeClr val="dk1"/>
              </a:solidFill>
              <a:latin typeface="Calibri"/>
              <a:ea typeface="Calibri"/>
              <a:cs typeface="Calibri"/>
              <a:sym typeface="Calibri"/>
            </a:endParaRPr>
          </a:p>
          <a:p>
            <a:pPr indent="-120650" lvl="0" marL="0" rtl="0" algn="l">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მოსწავლეებს სჭირდებათ განსაკუთრებული კომპეტენციები, რათა დღევანდელ და მომავალ ცხოვრებაში, დემოკრატიულ საზოგადოებაში, შეძლონ საკუთარი გზის ფორმირება.</a:t>
            </a:r>
            <a:endParaRPr sz="1900">
              <a:solidFill>
                <a:schemeClr val="dk1"/>
              </a:solidFill>
              <a:latin typeface="Calibri"/>
              <a:ea typeface="Calibri"/>
              <a:cs typeface="Calibri"/>
              <a:sym typeface="Calibri"/>
            </a:endParaRPr>
          </a:p>
          <a:p>
            <a:pPr indent="-120650" lvl="0" marL="0" rtl="0" algn="l">
              <a:lnSpc>
                <a:spcPct val="115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განათლების ყველა დარგისა და დონის ჩართულობა მოითხოვება.</a:t>
            </a:r>
            <a:endParaRPr sz="1900">
              <a:solidFill>
                <a:schemeClr val="dk1"/>
              </a:solidFill>
              <a:latin typeface="Calibri"/>
              <a:ea typeface="Calibri"/>
              <a:cs typeface="Calibri"/>
              <a:sym typeface="Calibri"/>
            </a:endParaRPr>
          </a:p>
          <a:p>
            <a:pPr indent="-120650" lvl="0" marL="0" rtl="0" algn="l">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იმის გამო, რომ </a:t>
            </a:r>
            <a:r>
              <a:rPr lang="en-US" sz="1900">
                <a:solidFill>
                  <a:schemeClr val="dk1"/>
                </a:solidFill>
                <a:latin typeface="Calibri"/>
                <a:ea typeface="Calibri"/>
                <a:cs typeface="Calibri"/>
                <a:sym typeface="Calibri"/>
              </a:rPr>
              <a:t>განვითარება </a:t>
            </a:r>
            <a:r>
              <a:rPr b="0" i="0" lang="en-US" sz="1900" u="none" cap="none" strike="noStrike">
                <a:solidFill>
                  <a:schemeClr val="dk1"/>
                </a:solidFill>
                <a:latin typeface="Calibri"/>
                <a:ea typeface="Calibri"/>
                <a:cs typeface="Calibri"/>
                <a:sym typeface="Calibri"/>
              </a:rPr>
              <a:t>მეცნიერებასა და ტექნოლოგიაში გადამწყვეტ როლს თამაშობს მდგრადი განვითარების თითქმის ყველა სფეროში, STEM საგნებში სწავლება ყველა დონეზე უნდა მოიცავდეს ESD-ის ფილოსოფიას.</a:t>
            </a:r>
            <a:endParaRPr sz="19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SzPts val="2400"/>
              <a:buFont typeface="Arial"/>
              <a:buNone/>
            </a:pPr>
            <a:r>
              <a:t/>
            </a:r>
            <a:endParaRPr b="0" i="0" sz="1900" u="none" cap="none" strike="noStrike">
              <a:solidFill>
                <a:schemeClr val="dk1"/>
              </a:solidFill>
              <a:latin typeface="Calibri"/>
              <a:ea typeface="Calibri"/>
              <a:cs typeface="Calibri"/>
              <a:sym typeface="Calibri"/>
            </a:endParaRPr>
          </a:p>
        </p:txBody>
      </p:sp>
      <p:sp>
        <p:nvSpPr>
          <p:cNvPr id="173" name="Google Shape;173;p14"/>
          <p:cNvSpPr txBox="1"/>
          <p:nvPr>
            <p:ph type="title"/>
          </p:nvPr>
        </p:nvSpPr>
        <p:spPr>
          <a:xfrm>
            <a:off x="820800" y="652680"/>
            <a:ext cx="10515240" cy="13251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500" strike="noStrike">
                <a:solidFill>
                  <a:schemeClr val="dk1"/>
                </a:solidFill>
                <a:latin typeface="Calibri"/>
                <a:ea typeface="Calibri"/>
                <a:cs typeface="Calibri"/>
                <a:sym typeface="Calibri"/>
              </a:rPr>
              <a:t>STEM განათლების როლი მდგრადი განვითარებისათვის</a:t>
            </a:r>
            <a:endParaRPr b="0" sz="3500" strike="noStrike">
              <a:solidFill>
                <a:schemeClr val="dk1"/>
              </a:solidFill>
              <a:latin typeface="Calibri"/>
              <a:ea typeface="Calibri"/>
              <a:cs typeface="Calibri"/>
              <a:sym typeface="Calibri"/>
            </a:endParaRPr>
          </a:p>
        </p:txBody>
      </p:sp>
      <p:pic>
        <p:nvPicPr>
          <p:cNvPr descr="http://www.nachhaltigkeit-schuelerlabor.de/images/content/Logo-UN-dekade.jpg" id="174" name="Google Shape;174;p14"/>
          <p:cNvPicPr preferRelativeResize="0"/>
          <p:nvPr/>
        </p:nvPicPr>
        <p:blipFill rotWithShape="1">
          <a:blip r:embed="rId3">
            <a:alphaModFix/>
          </a:blip>
          <a:srcRect b="21582" l="0" r="0" t="0"/>
          <a:stretch/>
        </p:blipFill>
        <p:spPr>
          <a:xfrm>
            <a:off x="8674200" y="2349360"/>
            <a:ext cx="1813680" cy="33116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ct val="100000"/>
              <a:buFont typeface="Calibri"/>
              <a:buNone/>
            </a:pPr>
            <a:r>
              <a:rPr b="1" lang="en-US" sz="4400">
                <a:solidFill>
                  <a:srgbClr val="025952"/>
                </a:solidFill>
                <a:latin typeface="Calibri"/>
                <a:ea typeface="Calibri"/>
                <a:cs typeface="Calibri"/>
                <a:sym typeface="Calibri"/>
              </a:rPr>
              <a:t>მოდელები და კონცეფციები განათლება მდგრადი განვითარებისთვის (ESD)</a:t>
            </a:r>
            <a:br>
              <a:rPr lang="en-US" sz="4400"/>
            </a:br>
            <a:endParaRPr b="0" sz="4400"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idx="1" type="body"/>
          </p:nvPr>
        </p:nvSpPr>
        <p:spPr>
          <a:xfrm>
            <a:off x="1428125" y="1452375"/>
            <a:ext cx="8673600" cy="508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935"/>
              <a:buFont typeface="Arial"/>
              <a:buNone/>
            </a:pPr>
            <a:r>
              <a:rPr b="1" lang="en-US" sz="1335">
                <a:solidFill>
                  <a:schemeClr val="dk1"/>
                </a:solidFill>
              </a:rPr>
              <a:t>კომპეტენციების ფრმირება </a:t>
            </a:r>
            <a:r>
              <a:rPr lang="en-US" sz="1335">
                <a:solidFill>
                  <a:schemeClr val="dk1"/>
                </a:solidFill>
              </a:rPr>
              <a:t> მოიცავს 12 ქვეკომპეტენციას — უნარს:</a:t>
            </a: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ცოდნის დაგროვება მსოფლიოსადმი გახსნილი მიდგომით და ახალი ხედვების ინტეგრირებით</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იფიქროს და იმოქმედოს მომავლის ხედვით</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მიიღოს ცოდნა და იმოქმედოს ინტერდისციპლინარულად</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გაუმკლავდეს არასრული და ზედმეტად კომპლექსური ინფორმაციის ანალიზს</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ითანამშრომლოს გადაწყვეტილების მიღების პროცესში</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დაძლიოს ინდივიდუალური დილემური გადაწყვეტილებების მიღების სიტუაციები</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ჩაერთოს კოლექტიური გადაწყვეტილების მიღების პროცესებში</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წაახალისოს საკუთარი ტავი და სხვები, </a:t>
            </a:r>
            <a:r>
              <a:rPr lang="en-US" sz="1335">
                <a:solidFill>
                  <a:schemeClr val="dk1"/>
                </a:solidFill>
              </a:rPr>
              <a:t> რათა გახდნენ აქტიურები</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გააანალიზოს საკუთარი და სხვების პრინციპები</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გადაწყვიტოს და დაგეგმოს ქმედებები სამართლიანობის პრინციპებზე დაყრდნობით</a:t>
            </a:r>
            <a:br>
              <a:rPr lang="en-US" sz="1335">
                <a:solidFill>
                  <a:schemeClr val="dk1"/>
                </a:solidFill>
              </a:rPr>
            </a:br>
            <a:endParaRPr sz="1335">
              <a:solidFill>
                <a:schemeClr val="dk1"/>
              </a:solidFill>
            </a:endParaRPr>
          </a:p>
          <a:p>
            <a:pPr indent="-313372" lvl="0" marL="457200" rtl="0" algn="l">
              <a:lnSpc>
                <a:spcPct val="100000"/>
              </a:lnSpc>
              <a:spcBef>
                <a:spcPts val="0"/>
              </a:spcBef>
              <a:spcAft>
                <a:spcPts val="0"/>
              </a:spcAft>
              <a:buClr>
                <a:schemeClr val="dk1"/>
              </a:buClr>
              <a:buSzPts val="1335"/>
              <a:buChar char="●"/>
            </a:pPr>
            <a:r>
              <a:rPr lang="en-US" sz="1335">
                <a:solidFill>
                  <a:schemeClr val="dk1"/>
                </a:solidFill>
              </a:rPr>
              <a:t>დაგეგმოს და იმოქმედოს დამოუკიდებლად</a:t>
            </a:r>
            <a:br>
              <a:rPr lang="en-US" sz="1335">
                <a:solidFill>
                  <a:schemeClr val="dk1"/>
                </a:solidFill>
              </a:rPr>
            </a:br>
            <a:endParaRPr sz="1335">
              <a:solidFill>
                <a:schemeClr val="dk1"/>
              </a:solidFill>
            </a:endParaRPr>
          </a:p>
          <a:p>
            <a:pPr indent="-300672" lvl="0" marL="457200" rtl="0" algn="l">
              <a:lnSpc>
                <a:spcPct val="100000"/>
              </a:lnSpc>
              <a:spcBef>
                <a:spcPts val="0"/>
              </a:spcBef>
              <a:spcAft>
                <a:spcPts val="0"/>
              </a:spcAft>
              <a:buClr>
                <a:schemeClr val="dk1"/>
              </a:buClr>
              <a:buSzPts val="1135"/>
              <a:buChar char="●"/>
            </a:pPr>
            <a:r>
              <a:rPr lang="en-US" sz="1335">
                <a:solidFill>
                  <a:schemeClr val="dk1"/>
                </a:solidFill>
              </a:rPr>
              <a:t>გამოავლინოს ემპათია და სოლიდარობა დაუცველ ჯგუფებთან მიმართებით</a:t>
            </a:r>
            <a:br>
              <a:rPr lang="en-US" sz="1135">
                <a:solidFill>
                  <a:schemeClr val="dk1"/>
                </a:solidFill>
              </a:rPr>
            </a:br>
            <a:endParaRPr sz="1535">
              <a:solidFill>
                <a:schemeClr val="dk1"/>
              </a:solidFill>
            </a:endParaRPr>
          </a:p>
          <a:p>
            <a:pPr indent="0" lvl="0" marL="0" marR="0" rtl="0" algn="l">
              <a:lnSpc>
                <a:spcPct val="100000"/>
              </a:lnSpc>
              <a:spcBef>
                <a:spcPts val="0"/>
              </a:spcBef>
              <a:spcAft>
                <a:spcPts val="0"/>
              </a:spcAft>
              <a:buClr>
                <a:schemeClr val="dk1"/>
              </a:buClr>
              <a:buSzPts val="2380"/>
              <a:buFont typeface="Calibri"/>
              <a:buNone/>
            </a:pPr>
            <a:r>
              <a:t/>
            </a:r>
            <a:endParaRPr sz="2580">
              <a:solidFill>
                <a:schemeClr val="dk1"/>
              </a:solidFill>
              <a:latin typeface="Calibri"/>
              <a:ea typeface="Calibri"/>
              <a:cs typeface="Calibri"/>
              <a:sym typeface="Calibri"/>
            </a:endParaRPr>
          </a:p>
        </p:txBody>
      </p:sp>
      <p:sp>
        <p:nvSpPr>
          <p:cNvPr id="185" name="Google Shape;185;p16"/>
          <p:cNvSpPr/>
          <p:nvPr/>
        </p:nvSpPr>
        <p:spPr>
          <a:xfrm>
            <a:off x="0" y="365047"/>
            <a:ext cx="12191700" cy="1184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კომპეტენციების ფორმირება</a:t>
            </a:r>
            <a:endParaRPr b="0" i="0" sz="4400" u="none" cap="none" strike="noStrike">
              <a:solidFill>
                <a:srgbClr val="000000"/>
              </a:solidFill>
              <a:latin typeface="Calibri"/>
              <a:ea typeface="Calibri"/>
              <a:cs typeface="Calibri"/>
              <a:sym typeface="Calibri"/>
            </a:endParaRPr>
          </a:p>
        </p:txBody>
      </p:sp>
      <p:sp>
        <p:nvSpPr>
          <p:cNvPr id="186" name="Google Shape;186;p16"/>
          <p:cNvSpPr/>
          <p:nvPr/>
        </p:nvSpPr>
        <p:spPr>
          <a:xfrm>
            <a:off x="637060" y="6395220"/>
            <a:ext cx="5984700" cy="242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000"/>
              <a:buFont typeface="Arial"/>
              <a:buNone/>
            </a:pPr>
            <a:r>
              <a:rPr b="1" lang="en-US" sz="1000">
                <a:solidFill>
                  <a:srgbClr val="FF0000"/>
                </a:solidFill>
                <a:latin typeface="Calibri"/>
                <a:ea typeface="Calibri"/>
                <a:cs typeface="Calibri"/>
                <a:sym typeface="Calibri"/>
              </a:rPr>
              <a:t>როგორ ვიმუშაოთ კომპეტენციებთან: </a:t>
            </a:r>
            <a:r>
              <a:rPr b="0" i="0" lang="en-US" sz="1000" u="none" cap="none" strike="noStrike">
                <a:solidFill>
                  <a:schemeClr val="dk1"/>
                </a:solidFill>
                <a:latin typeface="Calibri"/>
                <a:ea typeface="Calibri"/>
                <a:cs typeface="Calibri"/>
                <a:sym typeface="Calibri"/>
              </a:rPr>
              <a:t>http://www.transfer-21.de/daten/grundschule/didaktik_leitfaden_engl.pdf</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p:nvPr/>
        </p:nvSpPr>
        <p:spPr>
          <a:xfrm>
            <a:off x="125" y="396795"/>
            <a:ext cx="12191700" cy="85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300"/>
              <a:buFont typeface="Arial"/>
              <a:buNone/>
            </a:pPr>
            <a:r>
              <a:rPr b="1" i="0" lang="en-US" sz="3300" u="none" cap="none" strike="noStrike">
                <a:solidFill>
                  <a:schemeClr val="dk1"/>
                </a:solidFill>
                <a:latin typeface="Calibri"/>
                <a:ea typeface="Calibri"/>
                <a:cs typeface="Calibri"/>
                <a:sym typeface="Calibri"/>
              </a:rPr>
              <a:t>მდგრადობისათვის აუცილებელი ძირითადი კომპეტენციები</a:t>
            </a:r>
            <a:endParaRPr b="1" i="0" sz="5900" u="none" cap="none" strike="noStrike">
              <a:solidFill>
                <a:srgbClr val="000000"/>
              </a:solidFill>
              <a:highlight>
                <a:srgbClr val="FFFF00"/>
              </a:highlight>
              <a:latin typeface="Calibri"/>
              <a:ea typeface="Calibri"/>
              <a:cs typeface="Calibri"/>
              <a:sym typeface="Calibri"/>
            </a:endParaRPr>
          </a:p>
        </p:txBody>
      </p:sp>
      <p:sp>
        <p:nvSpPr>
          <p:cNvPr id="192" name="Google Shape;192;p17"/>
          <p:cNvSpPr/>
          <p:nvPr/>
        </p:nvSpPr>
        <p:spPr>
          <a:xfrm>
            <a:off x="3539874" y="6516974"/>
            <a:ext cx="4190700" cy="291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hlink"/>
                </a:solidFill>
                <a:latin typeface="Calibri"/>
                <a:ea typeface="Calibri"/>
                <a:cs typeface="Calibri"/>
                <a:sym typeface="Calibri"/>
                <a:hlinkClick r:id="rId3"/>
              </a:rPr>
              <a:t>http://fox.leuphana.de/portal/files/21178885/feduc_06_785163.pdf</a:t>
            </a:r>
            <a:r>
              <a:rPr b="0" i="0" lang="en-US" sz="1000" u="none" cap="none" strike="noStrike">
                <a:solidFill>
                  <a:schemeClr val="dk1"/>
                </a:solidFill>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p:txBody>
      </p:sp>
      <p:pic>
        <p:nvPicPr>
          <p:cNvPr id="193" name="Google Shape;193;p17"/>
          <p:cNvPicPr preferRelativeResize="0"/>
          <p:nvPr/>
        </p:nvPicPr>
        <p:blipFill rotWithShape="1">
          <a:blip r:embed="rId4">
            <a:alphaModFix/>
          </a:blip>
          <a:srcRect b="0" l="0" r="0" t="0"/>
          <a:stretch/>
        </p:blipFill>
        <p:spPr>
          <a:xfrm>
            <a:off x="1620510" y="1249260"/>
            <a:ext cx="7002001" cy="5050080"/>
          </a:xfrm>
          <a:prstGeom prst="rect">
            <a:avLst/>
          </a:prstGeom>
          <a:noFill/>
          <a:ln>
            <a:noFill/>
          </a:ln>
        </p:spPr>
      </p:pic>
      <p:sp>
        <p:nvSpPr>
          <p:cNvPr id="194" name="Google Shape;194;p17"/>
          <p:cNvSpPr/>
          <p:nvPr/>
        </p:nvSpPr>
        <p:spPr>
          <a:xfrm>
            <a:off x="8982075" y="1102326"/>
            <a:ext cx="2865000" cy="774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Redman, A., &amp; Wiek, A. (2021). Competencies for advancing transformations towards sustainability. </a:t>
            </a:r>
            <a:r>
              <a:rPr b="0" i="1" lang="en-US" sz="1200" u="none" cap="none" strike="noStrike">
                <a:solidFill>
                  <a:schemeClr val="dk1"/>
                </a:solidFill>
                <a:latin typeface="Calibri"/>
                <a:ea typeface="Calibri"/>
                <a:cs typeface="Calibri"/>
                <a:sym typeface="Calibri"/>
              </a:rPr>
              <a:t>Frontiers in Education</a:t>
            </a:r>
            <a:r>
              <a:rPr b="0" i="0" lang="en-US" sz="1200" u="none" cap="none" strike="noStrike">
                <a:solidFill>
                  <a:schemeClr val="dk1"/>
                </a:solidFill>
                <a:latin typeface="Calibri"/>
                <a:ea typeface="Calibri"/>
                <a:cs typeface="Calibri"/>
                <a:sym typeface="Calibri"/>
              </a:rPr>
              <a:t>, 6, [785163].</a:t>
            </a:r>
            <a:endParaRPr b="0" i="0" sz="1200" u="none" cap="none" strike="noStrike">
              <a:solidFill>
                <a:srgbClr val="000000"/>
              </a:solidFill>
              <a:latin typeface="Calibri"/>
              <a:ea typeface="Calibri"/>
              <a:cs typeface="Calibri"/>
              <a:sym typeface="Calibri"/>
            </a:endParaRPr>
          </a:p>
        </p:txBody>
      </p:sp>
      <p:sp>
        <p:nvSpPr>
          <p:cNvPr id="195" name="Google Shape;195;p17"/>
          <p:cNvSpPr txBox="1"/>
          <p:nvPr/>
        </p:nvSpPr>
        <p:spPr>
          <a:xfrm>
            <a:off x="8622500" y="2284300"/>
            <a:ext cx="3503400" cy="39114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dk1"/>
                </a:solidFill>
                <a:highlight>
                  <a:srgbClr val="B6D7A8"/>
                </a:highlight>
                <a:latin typeface="Arial"/>
                <a:ea typeface="Arial"/>
                <a:cs typeface="Arial"/>
                <a:sym typeface="Arial"/>
              </a:rPr>
              <a:t>KEY Competencies in SUSTAINABILITY </a:t>
            </a:r>
            <a:r>
              <a:rPr b="1" i="0" lang="en-US" sz="700" u="none" cap="none" strike="noStrike">
                <a:solidFill>
                  <a:schemeClr val="dk1"/>
                </a:solidFill>
                <a:highlight>
                  <a:srgbClr val="B6D7A8"/>
                </a:highlight>
                <a:latin typeface="Arial"/>
                <a:ea typeface="Arial"/>
                <a:cs typeface="Arial"/>
                <a:sym typeface="Arial"/>
              </a:rPr>
              <a:t>მდგრადობისთვის აუცილებელი ძირითადი კომპეტენციები </a:t>
            </a:r>
            <a:endParaRPr b="1" i="0" sz="700" u="none" cap="none" strike="noStrike">
              <a:solidFill>
                <a:schemeClr val="dk1"/>
              </a:solidFill>
              <a:highlight>
                <a:srgbClr val="B6D7A8"/>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chemeClr val="dk1"/>
                </a:solidFill>
                <a:latin typeface="Arial"/>
                <a:ea typeface="Arial"/>
                <a:cs typeface="Arial"/>
                <a:sym typeface="Arial"/>
              </a:rPr>
              <a:t>[Planning Competencies] [დაგეგმვის კომპეტენციები]</a:t>
            </a:r>
            <a:endParaRPr b="1"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Arial"/>
                <a:ea typeface="Arial"/>
                <a:cs typeface="Arial"/>
                <a:sym typeface="Arial"/>
              </a:rPr>
              <a:t>Systems-thinking</a:t>
            </a:r>
            <a:r>
              <a:rPr b="0" i="0" lang="en-US" sz="700" u="none" cap="none" strike="noStrike">
                <a:solidFill>
                  <a:schemeClr val="dk1"/>
                </a:solidFill>
                <a:latin typeface="Arial"/>
                <a:ea typeface="Arial"/>
                <a:cs typeface="Arial"/>
                <a:sym typeface="Arial"/>
              </a:rPr>
              <a:t> — სისტემური აზროვნება</a:t>
            </a:r>
            <a:br>
              <a:rPr b="0" i="0" lang="en-US" sz="700" u="none" cap="none" strike="noStrike">
                <a:solidFill>
                  <a:schemeClr val="dk1"/>
                </a:solidFill>
                <a:latin typeface="Arial"/>
                <a:ea typeface="Arial"/>
                <a:cs typeface="Arial"/>
                <a:sym typeface="Arial"/>
              </a:rPr>
            </a:br>
            <a:r>
              <a:rPr b="1" i="0" lang="en-US" sz="700" u="none" cap="none" strike="noStrike">
                <a:solidFill>
                  <a:schemeClr val="dk1"/>
                </a:solidFill>
                <a:latin typeface="Arial"/>
                <a:ea typeface="Arial"/>
                <a:cs typeface="Arial"/>
                <a:sym typeface="Arial"/>
              </a:rPr>
              <a:t>Futures-thinking</a:t>
            </a:r>
            <a:r>
              <a:rPr b="0" i="0" lang="en-US" sz="700" u="none" cap="none" strike="noStrike">
                <a:solidFill>
                  <a:schemeClr val="dk1"/>
                </a:solidFill>
                <a:latin typeface="Arial"/>
                <a:ea typeface="Arial"/>
                <a:cs typeface="Arial"/>
                <a:sym typeface="Arial"/>
              </a:rPr>
              <a:t> — მომავალზე ორიენტირებული აზროვნება</a:t>
            </a:r>
            <a:br>
              <a:rPr b="0" i="0" lang="en-US" sz="700" u="none" cap="none" strike="noStrike">
                <a:solidFill>
                  <a:schemeClr val="dk1"/>
                </a:solidFill>
                <a:latin typeface="Arial"/>
                <a:ea typeface="Arial"/>
                <a:cs typeface="Arial"/>
                <a:sym typeface="Arial"/>
              </a:rPr>
            </a:br>
            <a:r>
              <a:rPr b="1" i="0" lang="en-US" sz="700" u="none" cap="none" strike="noStrike">
                <a:solidFill>
                  <a:schemeClr val="dk1"/>
                </a:solidFill>
                <a:latin typeface="Arial"/>
                <a:ea typeface="Arial"/>
                <a:cs typeface="Arial"/>
                <a:sym typeface="Arial"/>
              </a:rPr>
              <a:t>Values-thinking</a:t>
            </a:r>
            <a:r>
              <a:rPr b="0" i="0" lang="en-US" sz="700" u="none" cap="none" strike="noStrike">
                <a:solidFill>
                  <a:schemeClr val="dk1"/>
                </a:solidFill>
                <a:latin typeface="Arial"/>
                <a:ea typeface="Arial"/>
                <a:cs typeface="Arial"/>
                <a:sym typeface="Arial"/>
              </a:rPr>
              <a:t> — ღირებულებებზე დაფუძნებული აზროვნება</a:t>
            </a:r>
            <a:br>
              <a:rPr b="0" i="0" lang="en-US" sz="700" u="none" cap="none" strike="noStrike">
                <a:solidFill>
                  <a:schemeClr val="dk1"/>
                </a:solidFill>
                <a:latin typeface="Arial"/>
                <a:ea typeface="Arial"/>
                <a:cs typeface="Arial"/>
                <a:sym typeface="Arial"/>
              </a:rPr>
            </a:br>
            <a:r>
              <a:rPr b="1" i="0" lang="en-US" sz="700" u="none" cap="none" strike="noStrike">
                <a:solidFill>
                  <a:schemeClr val="dk1"/>
                </a:solidFill>
                <a:latin typeface="Arial"/>
                <a:ea typeface="Arial"/>
                <a:cs typeface="Arial"/>
                <a:sym typeface="Arial"/>
              </a:rPr>
              <a:t>Strategies-thinking</a:t>
            </a:r>
            <a:r>
              <a:rPr b="0" i="0" lang="en-US" sz="700" u="none" cap="none" strike="noStrike">
                <a:solidFill>
                  <a:schemeClr val="dk1"/>
                </a:solidFill>
                <a:latin typeface="Arial"/>
                <a:ea typeface="Arial"/>
                <a:cs typeface="Arial"/>
                <a:sym typeface="Arial"/>
              </a:rPr>
              <a:t> — სტრატეგიული აზროვნება</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 ამ კომპეტენციებიდან გამომდინარეობს:</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Arial"/>
                <a:ea typeface="Arial"/>
                <a:cs typeface="Arial"/>
                <a:sym typeface="Arial"/>
              </a:rPr>
              <a:t>Implementation Competence</a:t>
            </a:r>
            <a:r>
              <a:rPr b="0" i="0" lang="en-US" sz="700" u="none" cap="none" strike="noStrike">
                <a:solidFill>
                  <a:schemeClr val="dk1"/>
                </a:solidFill>
                <a:latin typeface="Arial"/>
                <a:ea typeface="Arial"/>
                <a:cs typeface="Arial"/>
                <a:sym typeface="Arial"/>
              </a:rPr>
              <a:t> — განხორციელების კომპეტენცია</a:t>
            </a:r>
            <a:br>
              <a:rPr b="0" i="0" lang="en-US" sz="700" u="none" cap="none" strike="noStrike">
                <a:solidFill>
                  <a:schemeClr val="dk1"/>
                </a:solidFill>
                <a:latin typeface="Arial"/>
                <a:ea typeface="Arial"/>
                <a:cs typeface="Arial"/>
                <a:sym typeface="Arial"/>
              </a:rPr>
            </a:br>
            <a:r>
              <a:rPr b="1" i="0" lang="en-US" sz="700" u="none" cap="none" strike="noStrike">
                <a:solidFill>
                  <a:schemeClr val="dk1"/>
                </a:solidFill>
                <a:latin typeface="Arial"/>
                <a:ea typeface="Arial"/>
                <a:cs typeface="Arial"/>
                <a:sym typeface="Arial"/>
              </a:rPr>
              <a:t>Integration Competence</a:t>
            </a:r>
            <a:r>
              <a:rPr b="0" i="0" lang="en-US" sz="700" u="none" cap="none" strike="noStrike">
                <a:solidFill>
                  <a:schemeClr val="dk1"/>
                </a:solidFill>
                <a:latin typeface="Arial"/>
                <a:ea typeface="Arial"/>
                <a:cs typeface="Arial"/>
                <a:sym typeface="Arial"/>
              </a:rPr>
              <a:t> — ინტეგრაციის კომპეტენცია</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chemeClr val="dk1"/>
                </a:solidFill>
                <a:highlight>
                  <a:srgbClr val="B6D7A8"/>
                </a:highlight>
                <a:latin typeface="Arial"/>
                <a:ea typeface="Arial"/>
                <a:cs typeface="Arial"/>
                <a:sym typeface="Arial"/>
              </a:rPr>
              <a:t>[Key Professional Competencies][საკვანძო პროფესიული კომპეტენციები]</a:t>
            </a:r>
            <a:endParaRPr b="1" i="0" sz="700" u="none" cap="none" strike="noStrike">
              <a:solidFill>
                <a:schemeClr val="dk1"/>
              </a:solidFill>
              <a:highlight>
                <a:srgbClr val="B6D7A8"/>
              </a:highlight>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Inter-personal Competence</a:t>
            </a:r>
            <a:r>
              <a:rPr b="0" i="0" lang="en-US" sz="700" u="none" cap="none" strike="noStrike">
                <a:solidFill>
                  <a:schemeClr val="dk1"/>
                </a:solidFill>
                <a:latin typeface="Arial"/>
                <a:ea typeface="Arial"/>
                <a:cs typeface="Arial"/>
                <a:sym typeface="Arial"/>
              </a:rPr>
              <a:t> — ინტერპერსონალური კომპეტენცია</a:t>
            </a:r>
            <a:endParaRPr b="0" i="0" sz="700" u="none" cap="none" strike="noStrike">
              <a:solidFill>
                <a:schemeClr val="dk1"/>
              </a:solidFill>
              <a:latin typeface="Arial"/>
              <a:ea typeface="Arial"/>
              <a:cs typeface="Arial"/>
              <a:sym typeface="Arial"/>
            </a:endParaRPr>
          </a:p>
          <a:p>
            <a:pPr indent="-273050" lvl="1" marL="914400" marR="0" rtl="0" algn="l">
              <a:lnSpc>
                <a:spcPct val="100000"/>
              </a:lnSpc>
              <a:spcBef>
                <a:spcPts val="0"/>
              </a:spcBef>
              <a:spcAft>
                <a:spcPts val="0"/>
              </a:spcAft>
              <a:buClr>
                <a:schemeClr val="dk1"/>
              </a:buClr>
              <a:buSzPts val="700"/>
              <a:buFont typeface="Arial"/>
              <a:buChar char="○"/>
            </a:pPr>
            <a:r>
              <a:rPr b="0" i="1" lang="en-US" sz="700" u="none" cap="none" strike="noStrike">
                <a:solidFill>
                  <a:schemeClr val="dk1"/>
                </a:solidFill>
                <a:latin typeface="Arial"/>
                <a:ea typeface="Arial"/>
                <a:cs typeface="Arial"/>
                <a:sym typeface="Arial"/>
              </a:rPr>
              <a:t>Impactful Stakeholder Engagement</a:t>
            </a:r>
            <a:r>
              <a:rPr b="0" i="0" lang="en-US" sz="700" u="none" cap="none" strike="noStrike">
                <a:solidFill>
                  <a:schemeClr val="dk1"/>
                </a:solidFill>
                <a:latin typeface="Arial"/>
                <a:ea typeface="Arial"/>
                <a:cs typeface="Arial"/>
                <a:sym typeface="Arial"/>
              </a:rPr>
              <a:t> — მნიშვნელოვანი დაინტერესებული მხარეების ჩართულობა</a:t>
            </a:r>
            <a:endParaRPr b="0" i="0" sz="700" u="none" cap="none" strike="noStrike">
              <a:solidFill>
                <a:schemeClr val="dk1"/>
              </a:solidFill>
              <a:latin typeface="Arial"/>
              <a:ea typeface="Arial"/>
              <a:cs typeface="Arial"/>
              <a:sym typeface="Arial"/>
            </a:endParaRPr>
          </a:p>
          <a:p>
            <a:pPr indent="-273050" lvl="1" marL="914400" marR="0" rtl="0" algn="l">
              <a:lnSpc>
                <a:spcPct val="100000"/>
              </a:lnSpc>
              <a:spcBef>
                <a:spcPts val="0"/>
              </a:spcBef>
              <a:spcAft>
                <a:spcPts val="0"/>
              </a:spcAft>
              <a:buClr>
                <a:schemeClr val="dk1"/>
              </a:buClr>
              <a:buSzPts val="700"/>
              <a:buFont typeface="Arial"/>
              <a:buChar char="○"/>
            </a:pPr>
            <a:r>
              <a:rPr b="0" i="1" lang="en-US" sz="700" u="none" cap="none" strike="noStrike">
                <a:solidFill>
                  <a:schemeClr val="dk1"/>
                </a:solidFill>
                <a:latin typeface="Arial"/>
                <a:ea typeface="Arial"/>
                <a:cs typeface="Arial"/>
                <a:sym typeface="Arial"/>
              </a:rPr>
              <a:t>Collaborative Teamwork</a:t>
            </a:r>
            <a:r>
              <a:rPr b="0" i="0" lang="en-US" sz="700" u="none" cap="none" strike="noStrike">
                <a:solidFill>
                  <a:schemeClr val="dk1"/>
                </a:solidFill>
                <a:latin typeface="Arial"/>
                <a:ea typeface="Arial"/>
                <a:cs typeface="Arial"/>
                <a:sym typeface="Arial"/>
              </a:rPr>
              <a:t> — გუნდური თანამშრომლობა</a:t>
            </a:r>
            <a:endParaRPr b="0" i="0" sz="700" u="none" cap="none" strike="noStrike">
              <a:solidFill>
                <a:schemeClr val="dk1"/>
              </a:solidFill>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Intra-personal Competence</a:t>
            </a:r>
            <a:r>
              <a:rPr b="0" i="0" lang="en-US" sz="700" u="none" cap="none" strike="noStrike">
                <a:solidFill>
                  <a:schemeClr val="dk1"/>
                </a:solidFill>
                <a:latin typeface="Arial"/>
                <a:ea typeface="Arial"/>
                <a:cs typeface="Arial"/>
                <a:sym typeface="Arial"/>
              </a:rPr>
              <a:t> — ინტრაპერსონალური კომპეტენცია</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chemeClr val="dk1"/>
                </a:solidFill>
                <a:latin typeface="Arial"/>
                <a:ea typeface="Arial"/>
                <a:cs typeface="Arial"/>
                <a:sym typeface="Arial"/>
              </a:rPr>
              <a:t>Professional Competencies პროფესიული კომპეტენციები</a:t>
            </a:r>
            <a:endParaRPr b="1" i="0" sz="700" u="none" cap="none" strike="noStrike">
              <a:solidFill>
                <a:schemeClr val="dk1"/>
              </a:solidFill>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Compassionate Communication</a:t>
            </a:r>
            <a:r>
              <a:rPr b="0" i="0" lang="en-US" sz="700" u="none" cap="none" strike="noStrike">
                <a:solidFill>
                  <a:schemeClr val="dk1"/>
                </a:solidFill>
                <a:latin typeface="Arial"/>
                <a:ea typeface="Arial"/>
                <a:cs typeface="Arial"/>
                <a:sym typeface="Arial"/>
              </a:rPr>
              <a:t> — თანაგრძნობაზე დაფუძნებული კომუნიკაცია</a:t>
            </a:r>
            <a:endParaRPr b="0" i="0" sz="700" u="none" cap="none" strike="noStrike">
              <a:solidFill>
                <a:schemeClr val="dk1"/>
              </a:solidFill>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Responsive Project Management</a:t>
            </a:r>
            <a:r>
              <a:rPr b="0" i="0" lang="en-US" sz="700" u="none" cap="none" strike="noStrike">
                <a:solidFill>
                  <a:schemeClr val="dk1"/>
                </a:solidFill>
                <a:latin typeface="Arial"/>
                <a:ea typeface="Arial"/>
                <a:cs typeface="Arial"/>
                <a:sym typeface="Arial"/>
              </a:rPr>
              <a:t> — ადაპტური პროექტების მართვა</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chemeClr val="dk1"/>
                </a:solidFill>
                <a:highlight>
                  <a:srgbClr val="B6D7A8"/>
                </a:highlight>
                <a:latin typeface="Arial"/>
                <a:ea typeface="Arial"/>
                <a:cs typeface="Arial"/>
                <a:sym typeface="Arial"/>
              </a:rPr>
              <a:t>GENERAL Competencies ზოგადი კომპეტენციები</a:t>
            </a:r>
            <a:endParaRPr b="1" i="0" sz="700" u="none" cap="none" strike="noStrike">
              <a:solidFill>
                <a:schemeClr val="dk1"/>
              </a:solidFill>
              <a:highlight>
                <a:srgbClr val="B6D7A8"/>
              </a:highlight>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Critical Thinking</a:t>
            </a:r>
            <a:r>
              <a:rPr b="0" i="0" lang="en-US" sz="700" u="none" cap="none" strike="noStrike">
                <a:solidFill>
                  <a:schemeClr val="dk1"/>
                </a:solidFill>
                <a:latin typeface="Arial"/>
                <a:ea typeface="Arial"/>
                <a:cs typeface="Arial"/>
                <a:sym typeface="Arial"/>
              </a:rPr>
              <a:t> — კრიტიკული აზროვნება</a:t>
            </a:r>
            <a:endParaRPr b="0" i="0" sz="700" u="none" cap="none" strike="noStrike">
              <a:solidFill>
                <a:schemeClr val="dk1"/>
              </a:solidFill>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Creativity</a:t>
            </a:r>
            <a:r>
              <a:rPr b="0" i="0" lang="en-US" sz="700" u="none" cap="none" strike="noStrike">
                <a:solidFill>
                  <a:schemeClr val="dk1"/>
                </a:solidFill>
                <a:latin typeface="Arial"/>
                <a:ea typeface="Arial"/>
                <a:cs typeface="Arial"/>
                <a:sym typeface="Arial"/>
              </a:rPr>
              <a:t> — კრეატიულობა</a:t>
            </a:r>
            <a:endParaRPr b="0" i="0" sz="700" u="none" cap="none" strike="noStrike">
              <a:solidFill>
                <a:schemeClr val="dk1"/>
              </a:solidFill>
              <a:latin typeface="Arial"/>
              <a:ea typeface="Arial"/>
              <a:cs typeface="Arial"/>
              <a:sym typeface="Arial"/>
            </a:endParaRPr>
          </a:p>
          <a:p>
            <a:pPr indent="-273050" lvl="0" marL="457200" marR="0" rtl="0" algn="l">
              <a:lnSpc>
                <a:spcPct val="100000"/>
              </a:lnSpc>
              <a:spcBef>
                <a:spcPts val="0"/>
              </a:spcBef>
              <a:spcAft>
                <a:spcPts val="0"/>
              </a:spcAft>
              <a:buClr>
                <a:schemeClr val="dk1"/>
              </a:buClr>
              <a:buSzPts val="700"/>
              <a:buFont typeface="Arial"/>
              <a:buChar char="●"/>
            </a:pPr>
            <a:r>
              <a:rPr b="1" i="0" lang="en-US" sz="700" u="none" cap="none" strike="noStrike">
                <a:solidFill>
                  <a:schemeClr val="dk1"/>
                </a:solidFill>
                <a:latin typeface="Arial"/>
                <a:ea typeface="Arial"/>
                <a:cs typeface="Arial"/>
                <a:sym typeface="Arial"/>
              </a:rPr>
              <a:t>Learning</a:t>
            </a:r>
            <a:r>
              <a:rPr b="0" i="0" lang="en-US" sz="700" u="none" cap="none" strike="noStrike">
                <a:solidFill>
                  <a:schemeClr val="dk1"/>
                </a:solidFill>
                <a:latin typeface="Arial"/>
                <a:ea typeface="Arial"/>
                <a:cs typeface="Arial"/>
                <a:sym typeface="Arial"/>
              </a:rPr>
              <a:t> — სწავლის უნარი</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Arial"/>
                <a:ea typeface="Arial"/>
                <a:cs typeface="Arial"/>
                <a:sym typeface="Arial"/>
              </a:rPr>
              <a:t>შენიშვნა ქვემოთ სქემაში (Figure 6):</a:t>
            </a:r>
            <a:br>
              <a:rPr b="1" i="0" lang="en-US" sz="700" u="none" cap="none" strike="noStrike">
                <a:solidFill>
                  <a:schemeClr val="dk1"/>
                </a:solidFill>
                <a:latin typeface="Arial"/>
                <a:ea typeface="Arial"/>
                <a:cs typeface="Arial"/>
                <a:sym typeface="Arial"/>
              </a:rPr>
            </a:br>
            <a:r>
              <a:rPr b="0" i="0" lang="en-US" sz="700" u="none" cap="none" strike="noStrike">
                <a:solidFill>
                  <a:schemeClr val="dk1"/>
                </a:solidFill>
                <a:latin typeface="Arial"/>
                <a:ea typeface="Arial"/>
                <a:cs typeface="Arial"/>
                <a:sym typeface="Arial"/>
              </a:rPr>
              <a:t> გაერთიანებული ჩარჩო კომპეტენციებისთვის, რომელიც მიზნად ისახავს მდგრადი ტრანსფორმაციის ხელშეწყობას; ფოკუსირებულია 8 ძირითად კომპეტენციაზე, რომელთაგან 5 ჩამოყალიბებულია (მუქად) და 3 ახალია (კურსივით); დამატებულია დისციპლინური, ზოგადი და პროფესიული კომპეტენციებიც.</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p:nvPr/>
        </p:nvSpPr>
        <p:spPr>
          <a:xfrm>
            <a:off x="0" y="365040"/>
            <a:ext cx="12191760" cy="169848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300"/>
              <a:buFont typeface="Arial"/>
              <a:buNone/>
            </a:pPr>
            <a:r>
              <a:rPr b="1" i="0" lang="en-US" sz="3300" u="none" cap="none" strike="noStrike">
                <a:solidFill>
                  <a:schemeClr val="dk1"/>
                </a:solidFill>
                <a:latin typeface="Calibri"/>
                <a:ea typeface="Calibri"/>
                <a:cs typeface="Calibri"/>
                <a:sym typeface="Calibri"/>
              </a:rPr>
              <a:t>დინამიური მოდელი ESD კომპეტენციებისთვის სწავლების პროცესში</a:t>
            </a:r>
            <a:endParaRPr b="1" i="0" sz="3300" u="none" cap="none" strike="noStrike">
              <a:solidFill>
                <a:schemeClr val="dk1"/>
              </a:solidFill>
              <a:latin typeface="Calibri"/>
              <a:ea typeface="Calibri"/>
              <a:cs typeface="Calibri"/>
              <a:sym typeface="Calibri"/>
            </a:endParaRPr>
          </a:p>
        </p:txBody>
      </p:sp>
      <p:sp>
        <p:nvSpPr>
          <p:cNvPr id="201" name="Google Shape;201;p18"/>
          <p:cNvSpPr/>
          <p:nvPr/>
        </p:nvSpPr>
        <p:spPr>
          <a:xfrm>
            <a:off x="7818000" y="1330300"/>
            <a:ext cx="3820500" cy="1157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Schauer, J. R., Holt, J., Patel, R. &amp; Nolet, V (2016). Environmental beliefs and values: In search of models and methods. In C. Shealy (ed.), Making Sense of Beliefs and Values: Understanding the Global Implications of Human Nature.: Springer </a:t>
            </a:r>
            <a:endParaRPr b="0" i="0" sz="1400" u="none" cap="none" strike="noStrike">
              <a:solidFill>
                <a:srgbClr val="000000"/>
              </a:solidFill>
              <a:latin typeface="Calibri"/>
              <a:ea typeface="Calibri"/>
              <a:cs typeface="Calibri"/>
              <a:sym typeface="Calibri"/>
            </a:endParaRPr>
          </a:p>
        </p:txBody>
      </p:sp>
      <p:pic>
        <p:nvPicPr>
          <p:cNvPr id="202" name="Google Shape;202;p18"/>
          <p:cNvPicPr preferRelativeResize="0"/>
          <p:nvPr/>
        </p:nvPicPr>
        <p:blipFill rotWithShape="1">
          <a:blip r:embed="rId3">
            <a:alphaModFix/>
          </a:blip>
          <a:srcRect b="0" l="0" r="0" t="0"/>
          <a:stretch/>
        </p:blipFill>
        <p:spPr>
          <a:xfrm>
            <a:off x="1584120" y="1633800"/>
            <a:ext cx="4261680" cy="5084641"/>
          </a:xfrm>
          <a:prstGeom prst="rect">
            <a:avLst/>
          </a:prstGeom>
          <a:noFill/>
          <a:ln>
            <a:noFill/>
          </a:ln>
        </p:spPr>
      </p:pic>
      <p:sp>
        <p:nvSpPr>
          <p:cNvPr id="203" name="Google Shape;203;p18"/>
          <p:cNvSpPr txBox="1"/>
          <p:nvPr/>
        </p:nvSpPr>
        <p:spPr>
          <a:xfrm>
            <a:off x="6052825" y="2350350"/>
            <a:ext cx="5966400" cy="39726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200" u="none" cap="none" strike="noStrike">
                <a:solidFill>
                  <a:schemeClr val="dk1"/>
                </a:solidFill>
                <a:latin typeface="Arial"/>
                <a:ea typeface="Arial"/>
                <a:cs typeface="Arial"/>
                <a:sym typeface="Arial"/>
              </a:rPr>
              <a:t>Dynamic model for ESD competences in teacher education</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დინამიური მოდელი ESD კომპეტენციებისთვის მასწავლებელთა განათლებაში</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 Overall competences — ზოგადი კომპეტენციები</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r>
              <a:rPr b="0" i="1" lang="en-US" sz="1000" u="none" cap="none" strike="noStrike">
                <a:solidFill>
                  <a:schemeClr val="dk1"/>
                </a:solidFill>
                <a:latin typeface="Arial"/>
                <a:ea typeface="Arial"/>
                <a:cs typeface="Arial"/>
                <a:sym typeface="Arial"/>
              </a:rPr>
              <a:t>Teacher in the society</a:t>
            </a:r>
            <a:r>
              <a:rPr b="0" i="0" lang="en-US" sz="1000" u="none" cap="none" strike="noStrike">
                <a:solidFill>
                  <a:schemeClr val="dk1"/>
                </a:solidFill>
                <a:latin typeface="Arial"/>
                <a:ea typeface="Arial"/>
                <a:cs typeface="Arial"/>
                <a:sym typeface="Arial"/>
              </a:rPr>
              <a:t> — მასწავლებელი საზოგადოებაში</a:t>
            </a:r>
            <a:br>
              <a:rPr b="0" i="0" lang="en-US" sz="1000" u="none" cap="none" strike="noStrike">
                <a:solidFill>
                  <a:schemeClr val="dk1"/>
                </a:solidFill>
                <a:latin typeface="Arial"/>
                <a:ea typeface="Arial"/>
                <a:cs typeface="Arial"/>
                <a:sym typeface="Arial"/>
              </a:rPr>
            </a:br>
            <a:r>
              <a:rPr b="0" i="0" lang="en-US" sz="1000" u="none" cap="none" strike="noStrike">
                <a:solidFill>
                  <a:schemeClr val="dk1"/>
                </a:solidFill>
                <a:latin typeface="Arial"/>
                <a:ea typeface="Arial"/>
                <a:cs typeface="Arial"/>
                <a:sym typeface="Arial"/>
              </a:rPr>
              <a:t> 🔹 </a:t>
            </a:r>
            <a:r>
              <a:rPr b="0" i="1" lang="en-US" sz="1000" u="none" cap="none" strike="noStrike">
                <a:solidFill>
                  <a:schemeClr val="dk1"/>
                </a:solidFill>
                <a:latin typeface="Arial"/>
                <a:ea typeface="Arial"/>
                <a:cs typeface="Arial"/>
                <a:sym typeface="Arial"/>
              </a:rPr>
              <a:t>Teaching</a:t>
            </a:r>
            <a:r>
              <a:rPr b="0" i="0" lang="en-US" sz="1000" u="none" cap="none" strike="noStrike">
                <a:solidFill>
                  <a:schemeClr val="dk1"/>
                </a:solidFill>
                <a:latin typeface="Arial"/>
                <a:ea typeface="Arial"/>
                <a:cs typeface="Arial"/>
                <a:sym typeface="Arial"/>
              </a:rPr>
              <a:t> — სწავლება</a:t>
            </a:r>
            <a:br>
              <a:rPr b="0" i="0" lang="en-US" sz="1000" u="none" cap="none" strike="noStrike">
                <a:solidFill>
                  <a:schemeClr val="dk1"/>
                </a:solidFill>
                <a:latin typeface="Arial"/>
                <a:ea typeface="Arial"/>
                <a:cs typeface="Arial"/>
                <a:sym typeface="Arial"/>
              </a:rPr>
            </a:br>
            <a:r>
              <a:rPr b="0" i="0" lang="en-US" sz="1000" u="none" cap="none" strike="noStrike">
                <a:solidFill>
                  <a:schemeClr val="dk1"/>
                </a:solidFill>
                <a:latin typeface="Arial"/>
                <a:ea typeface="Arial"/>
                <a:cs typeface="Arial"/>
                <a:sym typeface="Arial"/>
              </a:rPr>
              <a:t> 🔹 </a:t>
            </a:r>
            <a:r>
              <a:rPr b="0" i="1" lang="en-US" sz="1000" u="none" cap="none" strike="noStrike">
                <a:solidFill>
                  <a:schemeClr val="dk1"/>
                </a:solidFill>
                <a:latin typeface="Arial"/>
                <a:ea typeface="Arial"/>
                <a:cs typeface="Arial"/>
                <a:sym typeface="Arial"/>
              </a:rPr>
              <a:t>Reflecting / visioning</a:t>
            </a:r>
            <a:r>
              <a:rPr b="0" i="0" lang="en-US" sz="1000" u="none" cap="none" strike="noStrike">
                <a:solidFill>
                  <a:schemeClr val="dk1"/>
                </a:solidFill>
                <a:latin typeface="Arial"/>
                <a:ea typeface="Arial"/>
                <a:cs typeface="Arial"/>
                <a:sym typeface="Arial"/>
              </a:rPr>
              <a:t> — რეფლექსია და ხედვის ჩამოყალიბება</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 Professional dimensions — პროფესიული განზომილებები</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Arial"/>
                <a:ea typeface="Arial"/>
                <a:cs typeface="Arial"/>
                <a:sym typeface="Arial"/>
              </a:rPr>
              <a:t>🔹 </a:t>
            </a:r>
            <a:r>
              <a:rPr b="0" i="1" lang="en-US" sz="1000" u="none" cap="none" strike="noStrike">
                <a:solidFill>
                  <a:schemeClr val="dk1"/>
                </a:solidFill>
                <a:latin typeface="Arial"/>
                <a:ea typeface="Arial"/>
                <a:cs typeface="Arial"/>
                <a:sym typeface="Arial"/>
              </a:rPr>
              <a:t>Teacher as an individual</a:t>
            </a:r>
            <a:r>
              <a:rPr b="0" i="0" lang="en-US" sz="1000" u="none" cap="none" strike="noStrike">
                <a:solidFill>
                  <a:schemeClr val="dk1"/>
                </a:solidFill>
                <a:latin typeface="Arial"/>
                <a:ea typeface="Arial"/>
                <a:cs typeface="Arial"/>
                <a:sym typeface="Arial"/>
              </a:rPr>
              <a:t> — მასწავლებელი როგორც ინდივიდი</a:t>
            </a:r>
            <a:br>
              <a:rPr b="0" i="0" lang="en-US" sz="1000" u="none" cap="none" strike="noStrike">
                <a:solidFill>
                  <a:schemeClr val="dk1"/>
                </a:solidFill>
                <a:latin typeface="Arial"/>
                <a:ea typeface="Arial"/>
                <a:cs typeface="Arial"/>
                <a:sym typeface="Arial"/>
              </a:rPr>
            </a:br>
            <a:r>
              <a:rPr b="0" i="0" lang="en-US" sz="1000" u="none" cap="none" strike="noStrike">
                <a:solidFill>
                  <a:schemeClr val="dk1"/>
                </a:solidFill>
                <a:latin typeface="Arial"/>
                <a:ea typeface="Arial"/>
                <a:cs typeface="Arial"/>
                <a:sym typeface="Arial"/>
              </a:rPr>
              <a:t> 🔹 </a:t>
            </a:r>
            <a:r>
              <a:rPr b="0" i="1" lang="en-US" sz="1000" u="none" cap="none" strike="noStrike">
                <a:solidFill>
                  <a:schemeClr val="dk1"/>
                </a:solidFill>
                <a:latin typeface="Arial"/>
                <a:ea typeface="Arial"/>
                <a:cs typeface="Arial"/>
                <a:sym typeface="Arial"/>
              </a:rPr>
              <a:t>Networking</a:t>
            </a:r>
            <a:r>
              <a:rPr b="0" i="0" lang="en-US" sz="1000" u="none" cap="none" strike="noStrike">
                <a:solidFill>
                  <a:schemeClr val="dk1"/>
                </a:solidFill>
                <a:latin typeface="Arial"/>
                <a:ea typeface="Arial"/>
                <a:cs typeface="Arial"/>
                <a:sym typeface="Arial"/>
              </a:rPr>
              <a:t> — ქსელში ჩართვა/თანამშრომლობა</a:t>
            </a:r>
            <a:br>
              <a:rPr b="0" i="0" lang="en-US" sz="1000" u="none" cap="none" strike="noStrike">
                <a:solidFill>
                  <a:schemeClr val="dk1"/>
                </a:solidFill>
                <a:latin typeface="Arial"/>
                <a:ea typeface="Arial"/>
                <a:cs typeface="Arial"/>
                <a:sym typeface="Arial"/>
              </a:rPr>
            </a:br>
            <a:r>
              <a:rPr b="0" i="0" lang="en-US" sz="1000" u="none" cap="none" strike="noStrike">
                <a:solidFill>
                  <a:schemeClr val="dk1"/>
                </a:solidFill>
                <a:latin typeface="Arial"/>
                <a:ea typeface="Arial"/>
                <a:cs typeface="Arial"/>
                <a:sym typeface="Arial"/>
              </a:rPr>
              <a:t> 🔹 </a:t>
            </a:r>
            <a:r>
              <a:rPr b="0" i="1" lang="en-US" sz="1000" u="none" cap="none" strike="noStrike">
                <a:solidFill>
                  <a:schemeClr val="dk1"/>
                </a:solidFill>
                <a:latin typeface="Arial"/>
                <a:ea typeface="Arial"/>
                <a:cs typeface="Arial"/>
                <a:sym typeface="Arial"/>
              </a:rPr>
              <a:t>Teacher in the educational institution</a:t>
            </a:r>
            <a:r>
              <a:rPr b="0" i="0" lang="en-US" sz="1000" u="none" cap="none" strike="noStrike">
                <a:solidFill>
                  <a:schemeClr val="dk1"/>
                </a:solidFill>
                <a:latin typeface="Arial"/>
                <a:ea typeface="Arial"/>
                <a:cs typeface="Arial"/>
                <a:sym typeface="Arial"/>
              </a:rPr>
              <a:t> — მასწავლებელი საგანმანათლებლო დაწესებულებაში</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200" u="none" cap="none" strike="noStrike">
                <a:solidFill>
                  <a:schemeClr val="dk1"/>
                </a:solidFill>
                <a:latin typeface="Arial"/>
                <a:ea typeface="Arial"/>
                <a:cs typeface="Arial"/>
                <a:sym typeface="Arial"/>
              </a:rPr>
              <a:t>Center: </a:t>
            </a:r>
            <a:r>
              <a:rPr b="1" i="0" lang="en-US" sz="1200" u="none" cap="none" strike="noStrike">
                <a:solidFill>
                  <a:schemeClr val="dk1"/>
                </a:solidFill>
                <a:highlight>
                  <a:srgbClr val="B6D7A8"/>
                </a:highlight>
                <a:latin typeface="Arial"/>
                <a:ea typeface="Arial"/>
                <a:cs typeface="Arial"/>
                <a:sym typeface="Arial"/>
              </a:rPr>
              <a:t>Learning processes for SD</a:t>
            </a:r>
            <a:endParaRPr b="1" i="0" sz="1200" u="none" cap="none" strike="noStrike">
              <a:solidFill>
                <a:schemeClr val="dk1"/>
              </a:solidFill>
              <a:highlight>
                <a:srgbClr val="B6D7A8"/>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ცენტრი: სწავლის პროცესები მდგრადი განვითარებისათვის</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 კომპონენტები (Learning domains):</a:t>
            </a:r>
            <a:endParaRPr b="1"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Values and ethics</a:t>
            </a:r>
            <a:r>
              <a:rPr b="0" i="0" lang="en-US" sz="1000" u="none" cap="none" strike="noStrike">
                <a:solidFill>
                  <a:schemeClr val="dk1"/>
                </a:solidFill>
                <a:latin typeface="Arial"/>
                <a:ea typeface="Arial"/>
                <a:cs typeface="Arial"/>
                <a:sym typeface="Arial"/>
              </a:rPr>
              <a:t> — ღირებულებები და ეთიკა</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Action</a:t>
            </a:r>
            <a:r>
              <a:rPr b="0" i="0" lang="en-US" sz="1000" u="none" cap="none" strike="noStrike">
                <a:solidFill>
                  <a:schemeClr val="dk1"/>
                </a:solidFill>
                <a:latin typeface="Arial"/>
                <a:ea typeface="Arial"/>
                <a:cs typeface="Arial"/>
                <a:sym typeface="Arial"/>
              </a:rPr>
              <a:t> — ქმედება</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Knowledge</a:t>
            </a:r>
            <a:r>
              <a:rPr b="0" i="0" lang="en-US" sz="1000" u="none" cap="none" strike="noStrike">
                <a:solidFill>
                  <a:schemeClr val="dk1"/>
                </a:solidFill>
                <a:latin typeface="Arial"/>
                <a:ea typeface="Arial"/>
                <a:cs typeface="Arial"/>
                <a:sym typeface="Arial"/>
              </a:rPr>
              <a:t> — ცოდნა</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Systems-thinking</a:t>
            </a:r>
            <a:r>
              <a:rPr b="0" i="0" lang="en-US" sz="1000" u="none" cap="none" strike="noStrike">
                <a:solidFill>
                  <a:schemeClr val="dk1"/>
                </a:solidFill>
                <a:latin typeface="Arial"/>
                <a:ea typeface="Arial"/>
                <a:cs typeface="Arial"/>
                <a:sym typeface="Arial"/>
              </a:rPr>
              <a:t> — სისტემური აზროვნება</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Emotions</a:t>
            </a:r>
            <a:r>
              <a:rPr b="0" i="0" lang="en-US" sz="1000" u="none" cap="none" strike="noStrike">
                <a:solidFill>
                  <a:schemeClr val="dk1"/>
                </a:solidFill>
                <a:latin typeface="Arial"/>
                <a:ea typeface="Arial"/>
                <a:cs typeface="Arial"/>
                <a:sym typeface="Arial"/>
              </a:rPr>
              <a:t> — ემოციები</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Future orientation</a:t>
            </a:r>
            <a:r>
              <a:rPr b="0" i="0" lang="en-US" sz="1000" u="none" cap="none" strike="noStrike">
                <a:solidFill>
                  <a:schemeClr val="dk1"/>
                </a:solidFill>
                <a:latin typeface="Arial"/>
                <a:ea typeface="Arial"/>
                <a:cs typeface="Arial"/>
                <a:sym typeface="Arial"/>
              </a:rPr>
              <a:t> — მომავალზე ორიენტირება</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1" i="0" lang="en-US" sz="1000" u="none" cap="none" strike="noStrike">
                <a:solidFill>
                  <a:schemeClr val="dk1"/>
                </a:solidFill>
                <a:latin typeface="Arial"/>
                <a:ea typeface="Arial"/>
                <a:cs typeface="Arial"/>
                <a:sym typeface="Arial"/>
              </a:rPr>
              <a:t>Local and global orientation</a:t>
            </a:r>
            <a:r>
              <a:rPr b="0" i="0" lang="en-US" sz="1000" u="none" cap="none" strike="noStrike">
                <a:solidFill>
                  <a:schemeClr val="dk1"/>
                </a:solidFill>
                <a:latin typeface="Arial"/>
                <a:ea typeface="Arial"/>
                <a:cs typeface="Arial"/>
                <a:sym typeface="Arial"/>
              </a:rPr>
              <a:t> — ლოკალურ და გლობალურ საკითხებზე ორიენტირება</a:t>
            </a:r>
            <a:br>
              <a:rPr b="0" i="0" lang="en-US" sz="1000" u="none" cap="none" strike="noStrike">
                <a:solidFill>
                  <a:schemeClr val="dk1"/>
                </a:solidFill>
                <a:latin typeface="Arial"/>
                <a:ea typeface="Arial"/>
                <a:cs typeface="Arial"/>
                <a:sym typeface="Arial"/>
              </a:rPr>
            </a:b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9"/>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ct val="100000"/>
              <a:buFont typeface="Calibri"/>
              <a:buNone/>
            </a:pPr>
            <a:r>
              <a:rPr b="1" lang="en-US" sz="4400">
                <a:solidFill>
                  <a:srgbClr val="025952"/>
                </a:solidFill>
                <a:latin typeface="Calibri"/>
                <a:ea typeface="Calibri"/>
                <a:cs typeface="Calibri"/>
                <a:sym typeface="Calibri"/>
              </a:rPr>
              <a:t>ESD </a:t>
            </a:r>
            <a:r>
              <a:rPr b="1" lang="en-US" sz="4400" strike="noStrike">
                <a:solidFill>
                  <a:srgbClr val="025952"/>
                </a:solidFill>
                <a:latin typeface="Calibri"/>
                <a:ea typeface="Calibri"/>
                <a:cs typeface="Calibri"/>
                <a:sym typeface="Calibri"/>
              </a:rPr>
              <a:t>სხვადასხვა სტრატეგია საბუნებისმეტყველო საგნების სწავლების</a:t>
            </a:r>
            <a:r>
              <a:rPr b="1" lang="en-US" sz="4400">
                <a:solidFill>
                  <a:srgbClr val="025952"/>
                </a:solidFill>
                <a:latin typeface="Calibri"/>
                <a:ea typeface="Calibri"/>
                <a:cs typeface="Calibri"/>
                <a:sym typeface="Calibri"/>
              </a:rPr>
              <a:t>თვის</a:t>
            </a:r>
            <a:br>
              <a:rPr lang="en-US" sz="4400"/>
            </a:br>
            <a:endParaRPr b="0" sz="4400"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title"/>
          </p:nvPr>
        </p:nvSpPr>
        <p:spPr>
          <a:xfrm>
            <a:off x="1074275" y="1722675"/>
            <a:ext cx="10252200" cy="2681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15000"/>
              </a:lnSpc>
              <a:spcBef>
                <a:spcPts val="1200"/>
              </a:spcBef>
              <a:spcAft>
                <a:spcPts val="1200"/>
              </a:spcAft>
              <a:buClr>
                <a:schemeClr val="dk1"/>
              </a:buClr>
              <a:buSzPts val="990"/>
              <a:buFont typeface="Arial"/>
              <a:buNone/>
            </a:pPr>
            <a:r>
              <a:rPr b="1" lang="en-US" sz="6000">
                <a:solidFill>
                  <a:srgbClr val="025952"/>
                </a:solidFill>
                <a:latin typeface="Calibri"/>
                <a:ea typeface="Calibri"/>
                <a:cs typeface="Calibri"/>
                <a:sym typeface="Calibri"/>
              </a:rPr>
              <a:t>განათლება </a:t>
            </a:r>
            <a:r>
              <a:rPr b="1" lang="en-US" sz="6000">
                <a:solidFill>
                  <a:srgbClr val="025952"/>
                </a:solidFill>
                <a:latin typeface="Calibri"/>
                <a:ea typeface="Calibri"/>
                <a:cs typeface="Calibri"/>
                <a:sym typeface="Calibri"/>
              </a:rPr>
              <a:t>მდგრადი განვითარებისთვის (ESD) თეორიები და საფუძვლები</a:t>
            </a:r>
            <a:endParaRPr b="1" sz="6000">
              <a:solidFill>
                <a:srgbClr val="02595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ph idx="1" type="body"/>
          </p:nvPr>
        </p:nvSpPr>
        <p:spPr>
          <a:xfrm>
            <a:off x="1062726" y="1690200"/>
            <a:ext cx="9467100" cy="4237200"/>
          </a:xfrm>
          <a:prstGeom prst="rect">
            <a:avLst/>
          </a:prstGeom>
          <a:noFill/>
          <a:ln>
            <a:noFill/>
          </a:ln>
        </p:spPr>
        <p:txBody>
          <a:bodyPr anchorCtr="0" anchor="t" bIns="45700" lIns="91425" spcFirstLastPara="1" rIns="91425" wrap="square" tIns="45700">
            <a:normAutofit/>
          </a:bodyPr>
          <a:lstStyle/>
          <a:p>
            <a:pPr indent="-349250" lvl="0" marL="457200" rtl="0" algn="l">
              <a:lnSpc>
                <a:spcPct val="115000"/>
              </a:lnSpc>
              <a:spcBef>
                <a:spcPts val="1200"/>
              </a:spcBef>
              <a:spcAft>
                <a:spcPts val="0"/>
              </a:spcAft>
              <a:buClr>
                <a:schemeClr val="dk1"/>
              </a:buClr>
              <a:buSzPts val="1900"/>
              <a:buChar char="●"/>
            </a:pPr>
            <a:r>
              <a:rPr lang="en-US" sz="1900">
                <a:solidFill>
                  <a:schemeClr val="dk1"/>
                </a:solidFill>
              </a:rPr>
              <a:t>მწვანე მეცნიერება და ტექნოლოგია გამოიყენება პრაქტიკულ სამუშაოებში და საბუნებისმეტყველო გაკვეთილებზე სხვა ნებისმიერ საქმიანობაში</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ტრადიციული მიდგომების ჩანაცვლება ისეთი ალტერნატივებით, რომლებიც ნაკლებად მავნეა, ნაკლებ საფრთხეს შეიცავს და უფრო მცირე რაოდენობით მოითხოვს რესურსების გამოყენებას.</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მოსწავლეები სწავლობენ, ადარებენ და განიხილავენ ამ შეცვლილ მიდგომებს.</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US" sz="1900">
                <a:solidFill>
                  <a:schemeClr val="dk1"/>
                </a:solidFill>
              </a:rPr>
              <a:t>თუმცა ზოგადი საგანმანათლებლო უნარების განვითარება მდგრადი განვითარებისათვის განათლების (ESD) კონტექსტში ყოველთვის არ წარმოადგენს ამ სტრატეგიის მთავარ ამოცანას.</a:t>
            </a:r>
            <a:endParaRPr sz="1900">
              <a:solidFill>
                <a:schemeClr val="dk1"/>
              </a:solidFill>
            </a:endParaRPr>
          </a:p>
          <a:p>
            <a:pPr indent="0" lvl="0" marL="0" marR="0" rtl="0" algn="l">
              <a:lnSpc>
                <a:spcPct val="90000"/>
              </a:lnSpc>
              <a:spcBef>
                <a:spcPts val="1200"/>
              </a:spcBef>
              <a:spcAft>
                <a:spcPts val="0"/>
              </a:spcAft>
              <a:buSzPts val="1400"/>
              <a:buNone/>
            </a:pPr>
            <a:r>
              <a:t/>
            </a:r>
            <a:endParaRPr sz="2400">
              <a:solidFill>
                <a:schemeClr val="dk1"/>
              </a:solidFill>
              <a:latin typeface="Calibri"/>
              <a:ea typeface="Calibri"/>
              <a:cs typeface="Calibri"/>
              <a:sym typeface="Calibri"/>
            </a:endParaRPr>
          </a:p>
        </p:txBody>
      </p:sp>
      <p:sp>
        <p:nvSpPr>
          <p:cNvPr id="214" name="Google Shape;214;p20"/>
          <p:cNvSpPr txBox="1"/>
          <p:nvPr>
            <p:ph type="title"/>
          </p:nvPr>
        </p:nvSpPr>
        <p:spPr>
          <a:xfrm>
            <a:off x="365760" y="365040"/>
            <a:ext cx="11442600" cy="13251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3000" strike="noStrike">
                <a:solidFill>
                  <a:schemeClr val="dk1"/>
                </a:solidFill>
                <a:latin typeface="Calibri"/>
                <a:ea typeface="Calibri"/>
                <a:cs typeface="Calibri"/>
                <a:sym typeface="Calibri"/>
              </a:rPr>
              <a:t>სტრატეგია 1: მწვანე ტექნოლოგიების გამოყენება საკლასო გარემოში</a:t>
            </a:r>
            <a:endParaRPr b="0" sz="3000" strike="noStrike">
              <a:solidFill>
                <a:schemeClr val="dk1"/>
              </a:solidFill>
              <a:latin typeface="Calibri"/>
              <a:ea typeface="Calibri"/>
              <a:cs typeface="Calibri"/>
              <a:sym typeface="Calibri"/>
            </a:endParaRPr>
          </a:p>
        </p:txBody>
      </p:sp>
      <p:sp>
        <p:nvSpPr>
          <p:cNvPr id="215" name="Google Shape;215;p20"/>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(Burmeister, M., Rauch, F., &amp; Eilks, I. (2012). Education for Sustainable Development (ESD) and secondary chemistry education. </a:t>
            </a:r>
            <a:r>
              <a:rPr b="0" i="1" lang="en-US" sz="1200" u="none" cap="none" strike="noStrike">
                <a:solidFill>
                  <a:schemeClr val="dk1"/>
                </a:solidFill>
                <a:latin typeface="Calibri"/>
                <a:ea typeface="Calibri"/>
                <a:cs typeface="Calibri"/>
                <a:sym typeface="Calibri"/>
              </a:rPr>
              <a:t>Chemistry Education Research and Practice, </a:t>
            </a:r>
            <a:r>
              <a:rPr b="0" i="0" lang="en-US" sz="1200" u="none" cap="none" strike="noStrike">
                <a:solidFill>
                  <a:schemeClr val="dk1"/>
                </a:solidFill>
                <a:latin typeface="Calibri"/>
                <a:ea typeface="Calibri"/>
                <a:cs typeface="Calibri"/>
                <a:sym typeface="Calibri"/>
              </a:rPr>
              <a:t>13 (2), 59-68.)</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1"/>
          <p:cNvSpPr txBox="1"/>
          <p:nvPr>
            <p:ph type="title"/>
          </p:nvPr>
        </p:nvSpPr>
        <p:spPr>
          <a:xfrm>
            <a:off x="505080" y="620640"/>
            <a:ext cx="11216160" cy="114264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en-US" sz="3100">
                <a:solidFill>
                  <a:schemeClr val="dk1"/>
                </a:solidFill>
                <a:latin typeface="Calibri"/>
                <a:ea typeface="Calibri"/>
                <a:cs typeface="Calibri"/>
                <a:sym typeface="Calibri"/>
              </a:rPr>
              <a:t>მაგალითები: დაბალბიუჯეტიანი და მიკრომასშტაბის მეცნიერება</a:t>
            </a:r>
            <a:endParaRPr b="1" sz="3100">
              <a:solidFill>
                <a:schemeClr val="dk1"/>
              </a:solidFill>
              <a:latin typeface="Calibri"/>
              <a:ea typeface="Calibri"/>
              <a:cs typeface="Calibri"/>
              <a:sym typeface="Calibri"/>
            </a:endParaRPr>
          </a:p>
        </p:txBody>
      </p:sp>
      <p:sp>
        <p:nvSpPr>
          <p:cNvPr id="221" name="Google Shape;221;p21"/>
          <p:cNvSpPr txBox="1"/>
          <p:nvPr>
            <p:ph idx="1" type="body"/>
          </p:nvPr>
        </p:nvSpPr>
        <p:spPr>
          <a:xfrm>
            <a:off x="619100" y="2132038"/>
            <a:ext cx="6085500" cy="1653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1200"/>
              </a:spcBef>
              <a:spcAft>
                <a:spcPts val="0"/>
              </a:spcAft>
              <a:buClr>
                <a:schemeClr val="dk1"/>
              </a:buClr>
              <a:buSzPts val="1018"/>
              <a:buFont typeface="Arial"/>
              <a:buNone/>
            </a:pPr>
            <a:r>
              <a:rPr lang="en-US" sz="1879">
                <a:solidFill>
                  <a:schemeClr val="dk1"/>
                </a:solidFill>
              </a:rPr>
              <a:t>დაბალბიუჯეტიანი და მცირე მასშტაბის ექსპერიმენტები პრაქტიკული სამუშაოსთვის, გარემოზე ნაკლები ზემოქმედებით</a:t>
            </a:r>
            <a:endParaRPr sz="1879">
              <a:solidFill>
                <a:schemeClr val="dk1"/>
              </a:solidFill>
            </a:endParaRPr>
          </a:p>
          <a:p>
            <a:pPr indent="0" lvl="0" marL="0" marR="0" rtl="0" algn="l">
              <a:lnSpc>
                <a:spcPct val="80000"/>
              </a:lnSpc>
              <a:spcBef>
                <a:spcPts val="1200"/>
              </a:spcBef>
              <a:spcAft>
                <a:spcPts val="0"/>
              </a:spcAft>
              <a:buClr>
                <a:schemeClr val="dk1"/>
              </a:buClr>
              <a:buSzPts val="2220"/>
              <a:buFont typeface="Calibri"/>
              <a:buNone/>
            </a:pPr>
            <a:r>
              <a:t/>
            </a:r>
            <a:endParaRPr sz="2620">
              <a:solidFill>
                <a:schemeClr val="dk1"/>
              </a:solidFill>
              <a:latin typeface="Calibri"/>
              <a:ea typeface="Calibri"/>
              <a:cs typeface="Calibri"/>
              <a:sym typeface="Calibri"/>
            </a:endParaRPr>
          </a:p>
        </p:txBody>
      </p:sp>
      <p:pic>
        <p:nvPicPr>
          <p:cNvPr descr="SALiS" id="222" name="Google Shape;222;p21"/>
          <p:cNvPicPr preferRelativeResize="0"/>
          <p:nvPr/>
        </p:nvPicPr>
        <p:blipFill rotWithShape="1">
          <a:blip r:embed="rId3">
            <a:alphaModFix/>
          </a:blip>
          <a:srcRect b="0" l="0" r="0" t="0"/>
          <a:stretch/>
        </p:blipFill>
        <p:spPr>
          <a:xfrm>
            <a:off x="9819360" y="2392560"/>
            <a:ext cx="2041560" cy="713520"/>
          </a:xfrm>
          <a:prstGeom prst="rect">
            <a:avLst/>
          </a:prstGeom>
          <a:noFill/>
          <a:ln>
            <a:noFill/>
          </a:ln>
        </p:spPr>
      </p:pic>
      <p:pic>
        <p:nvPicPr>
          <p:cNvPr id="223" name="Google Shape;223;p21"/>
          <p:cNvPicPr preferRelativeResize="0"/>
          <p:nvPr/>
        </p:nvPicPr>
        <p:blipFill rotWithShape="1">
          <a:blip r:embed="rId4">
            <a:alphaModFix/>
          </a:blip>
          <a:srcRect b="0" l="0" r="0" t="0"/>
          <a:stretch/>
        </p:blipFill>
        <p:spPr>
          <a:xfrm>
            <a:off x="1815480" y="3735000"/>
            <a:ext cx="2876760" cy="2466000"/>
          </a:xfrm>
          <a:prstGeom prst="rect">
            <a:avLst/>
          </a:prstGeom>
          <a:noFill/>
          <a:ln>
            <a:noFill/>
          </a:ln>
        </p:spPr>
      </p:pic>
      <p:pic>
        <p:nvPicPr>
          <p:cNvPr id="224" name="Google Shape;224;p21"/>
          <p:cNvPicPr preferRelativeResize="0"/>
          <p:nvPr/>
        </p:nvPicPr>
        <p:blipFill rotWithShape="1">
          <a:blip r:embed="rId5">
            <a:alphaModFix/>
          </a:blip>
          <a:srcRect b="0" l="0" r="0" t="0"/>
          <a:stretch/>
        </p:blipFill>
        <p:spPr>
          <a:xfrm>
            <a:off x="4876920" y="4154400"/>
            <a:ext cx="1702800" cy="2046600"/>
          </a:xfrm>
          <a:prstGeom prst="rect">
            <a:avLst/>
          </a:prstGeom>
          <a:noFill/>
          <a:ln>
            <a:noFill/>
          </a:ln>
        </p:spPr>
      </p:pic>
      <p:pic>
        <p:nvPicPr>
          <p:cNvPr id="225" name="Google Shape;225;p21"/>
          <p:cNvPicPr preferRelativeResize="0"/>
          <p:nvPr/>
        </p:nvPicPr>
        <p:blipFill rotWithShape="1">
          <a:blip r:embed="rId6">
            <a:alphaModFix/>
          </a:blip>
          <a:srcRect b="0" l="0" r="0" t="0"/>
          <a:stretch/>
        </p:blipFill>
        <p:spPr>
          <a:xfrm>
            <a:off x="7193160" y="1763640"/>
            <a:ext cx="2323800" cy="2463480"/>
          </a:xfrm>
          <a:prstGeom prst="rect">
            <a:avLst/>
          </a:prstGeom>
          <a:noFill/>
          <a:ln>
            <a:noFill/>
          </a:ln>
        </p:spPr>
      </p:pic>
      <p:pic>
        <p:nvPicPr>
          <p:cNvPr id="226" name="Google Shape;226;p21"/>
          <p:cNvPicPr preferRelativeResize="0"/>
          <p:nvPr/>
        </p:nvPicPr>
        <p:blipFill rotWithShape="1">
          <a:blip r:embed="rId7">
            <a:alphaModFix/>
          </a:blip>
          <a:srcRect b="0" l="0" r="0" t="0"/>
          <a:stretch/>
        </p:blipFill>
        <p:spPr>
          <a:xfrm>
            <a:off x="7952400" y="3882600"/>
            <a:ext cx="2324880" cy="2354400"/>
          </a:xfrm>
          <a:prstGeom prst="rect">
            <a:avLst/>
          </a:prstGeom>
          <a:noFill/>
          <a:ln>
            <a:noFill/>
          </a:ln>
        </p:spPr>
      </p:pic>
      <p:pic>
        <p:nvPicPr>
          <p:cNvPr id="227" name="Google Shape;227;p21"/>
          <p:cNvPicPr preferRelativeResize="0"/>
          <p:nvPr/>
        </p:nvPicPr>
        <p:blipFill rotWithShape="1">
          <a:blip r:embed="rId8">
            <a:alphaModFix/>
          </a:blip>
          <a:srcRect b="0" l="0" r="0" t="0"/>
          <a:stretch/>
        </p:blipFill>
        <p:spPr>
          <a:xfrm>
            <a:off x="9914770" y="59810"/>
            <a:ext cx="892800" cy="89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idx="1" type="body"/>
          </p:nvPr>
        </p:nvSpPr>
        <p:spPr>
          <a:xfrm>
            <a:off x="1991520" y="1974240"/>
            <a:ext cx="8229240" cy="4237200"/>
          </a:xfrm>
          <a:prstGeom prst="rect">
            <a:avLst/>
          </a:prstGeom>
          <a:noFill/>
          <a:ln>
            <a:noFill/>
          </a:ln>
        </p:spPr>
        <p:txBody>
          <a:bodyPr anchorCtr="0" anchor="t" bIns="45700" lIns="91425" spcFirstLastPara="1" rIns="91425" wrap="square" tIns="45700">
            <a:normAutofit fontScale="70000"/>
          </a:bodyPr>
          <a:lstStyle/>
          <a:p>
            <a:pPr indent="-106679"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მდგრადი მეცნიერების გამოყენებები ჩაშლილია, როგორც კურიკულუმის პირდაპირი და აშკარა შინაარსი საბუნებისმეტყველო საგნებში.</a:t>
            </a:r>
            <a:endParaRPr sz="2400">
              <a:solidFill>
                <a:schemeClr val="dk1"/>
              </a:solidFill>
              <a:latin typeface="Calibri"/>
              <a:ea typeface="Calibri"/>
              <a:cs typeface="Calibri"/>
              <a:sym typeface="Calibri"/>
            </a:endParaRPr>
          </a:p>
          <a:p>
            <a:pPr indent="-106679"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მიდგომა ყურადღებას ამახვილებს იმ მეცნიერებაზე, რომელიც მდგრად პროცესებსა და პროდუქტებს საფუძვლად უდევს, მაგალითად: ბიოსაწვავის ქიმია, ფოტოელემენტების ფიზიკა, ბიოინჟინერია.</a:t>
            </a:r>
            <a:endParaRPr sz="2400">
              <a:solidFill>
                <a:schemeClr val="dk1"/>
              </a:solidFill>
              <a:latin typeface="Calibri"/>
              <a:ea typeface="Calibri"/>
              <a:cs typeface="Calibri"/>
              <a:sym typeface="Calibri"/>
            </a:endParaRPr>
          </a:p>
          <a:p>
            <a:pPr indent="-106679"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ეს მიდგომა აზრს სძენს საბუნებისმეტყველო საგნებს მოსწავლეებისთვის და conceptual (ცნობიერ-შინაარსობრივ) ცოდნას სთავაზობს საზოგადოების შესახებ მიმდინარე დისკურსების უკეთ გასაგებად.</a:t>
            </a:r>
            <a:endParaRPr sz="2400">
              <a:solidFill>
                <a:schemeClr val="dk1"/>
              </a:solidFill>
              <a:latin typeface="Calibri"/>
              <a:ea typeface="Calibri"/>
              <a:cs typeface="Calibri"/>
              <a:sym typeface="Calibri"/>
            </a:endParaRPr>
          </a:p>
          <a:p>
            <a:pPr indent="-106679"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თუმცა, ეკონომიკური, ეკოლოგიური და სოციალური მდგრადობის ურთიერთდამოკიდებულების გააზრება და საზოგადოებრივ პროცესებში მონაწილეობისათვის საჭირო ზოგადი საგანმანათლებლო უნარების განვითარება ამ სტრატეგიის უშუალო ფოკუსი არ არის.</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SzPct val="75268"/>
              <a:buNone/>
            </a:pPr>
            <a:r>
              <a:t/>
            </a:r>
            <a:endParaRPr sz="2400">
              <a:solidFill>
                <a:schemeClr val="dk1"/>
              </a:solidFill>
              <a:latin typeface="Calibri"/>
              <a:ea typeface="Calibri"/>
              <a:cs typeface="Calibri"/>
              <a:sym typeface="Calibri"/>
            </a:endParaRPr>
          </a:p>
        </p:txBody>
      </p:sp>
      <p:sp>
        <p:nvSpPr>
          <p:cNvPr id="233" name="Google Shape;233;p22"/>
          <p:cNvSpPr txBox="1"/>
          <p:nvPr>
            <p:ph type="title"/>
          </p:nvPr>
        </p:nvSpPr>
        <p:spPr>
          <a:xfrm>
            <a:off x="289080" y="648720"/>
            <a:ext cx="11634120" cy="13251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2800" strike="noStrike">
                <a:solidFill>
                  <a:schemeClr val="dk1"/>
                </a:solidFill>
                <a:latin typeface="Calibri"/>
                <a:ea typeface="Calibri"/>
                <a:cs typeface="Calibri"/>
                <a:sym typeface="Calibri"/>
              </a:rPr>
              <a:t>სტრატეგია 2: მწვანე მეცნიერებისა და ტექნოლოგიის როგორც STEM განათლების პირდაპირი შინაარსის წარმოჩენა</a:t>
            </a:r>
            <a:endParaRPr b="1" sz="3900">
              <a:solidFill>
                <a:schemeClr val="dk1"/>
              </a:solidFill>
              <a:latin typeface="Calibri"/>
              <a:ea typeface="Calibri"/>
              <a:cs typeface="Calibri"/>
              <a:sym typeface="Calibri"/>
            </a:endParaRPr>
          </a:p>
        </p:txBody>
      </p:sp>
      <p:sp>
        <p:nvSpPr>
          <p:cNvPr id="234" name="Google Shape;234;p22"/>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(Burmeister, M., Rauch, F., &amp; Eilks, I. (2012). Education for Sustainable Development (ESD) and secondary chemistry education. </a:t>
            </a:r>
            <a:r>
              <a:rPr b="0" i="1" lang="en-US" sz="1200" u="none" cap="none" strike="noStrike">
                <a:solidFill>
                  <a:schemeClr val="dk1"/>
                </a:solidFill>
                <a:latin typeface="Calibri"/>
                <a:ea typeface="Calibri"/>
                <a:cs typeface="Calibri"/>
                <a:sym typeface="Calibri"/>
              </a:rPr>
              <a:t>Chemistry Education Research and Practice, </a:t>
            </a:r>
            <a:r>
              <a:rPr b="0" i="0" lang="en-US" sz="1200" u="none" cap="none" strike="noStrike">
                <a:solidFill>
                  <a:schemeClr val="dk1"/>
                </a:solidFill>
                <a:latin typeface="Calibri"/>
                <a:ea typeface="Calibri"/>
                <a:cs typeface="Calibri"/>
                <a:sym typeface="Calibri"/>
              </a:rPr>
              <a:t>13 (2), 59-68.)</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754907" y="352790"/>
            <a:ext cx="10371600" cy="1142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3400">
                <a:solidFill>
                  <a:schemeClr val="dk1"/>
                </a:solidFill>
                <a:latin typeface="Calibri"/>
                <a:ea typeface="Calibri"/>
                <a:cs typeface="Calibri"/>
                <a:sym typeface="Calibri"/>
              </a:rPr>
              <a:t>მაგალითი: მწვანე ქიმიის კურიკულუმი</a:t>
            </a:r>
            <a:endParaRPr b="0" sz="3400" strike="noStrike">
              <a:solidFill>
                <a:schemeClr val="dk1"/>
              </a:solidFill>
              <a:latin typeface="Calibri"/>
              <a:ea typeface="Calibri"/>
              <a:cs typeface="Calibri"/>
              <a:sym typeface="Calibri"/>
            </a:endParaRPr>
          </a:p>
        </p:txBody>
      </p:sp>
      <p:sp>
        <p:nvSpPr>
          <p:cNvPr id="240" name="Google Shape;240;p23"/>
          <p:cNvSpPr txBox="1"/>
          <p:nvPr>
            <p:ph idx="1" type="body"/>
          </p:nvPr>
        </p:nvSpPr>
        <p:spPr>
          <a:xfrm>
            <a:off x="1318135" y="1190718"/>
            <a:ext cx="7798200" cy="4137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ორგანული ქიმიის სწავლება მწვანე ქიმიის თორმეტი პრინციპის შესაბამისად</a:t>
            </a:r>
            <a:endParaRPr sz="19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Calibri"/>
              <a:buNone/>
            </a:pPr>
            <a:r>
              <a:rPr lang="en-US" sz="1900">
                <a:solidFill>
                  <a:schemeClr val="dk1"/>
                </a:solidFill>
                <a:latin typeface="Calibri"/>
                <a:ea typeface="Calibri"/>
                <a:cs typeface="Calibri"/>
                <a:sym typeface="Calibri"/>
              </a:rPr>
              <a:t>(მაგალითად, ზედა საფეხურის ზოგადი განათლების პირველივე წელს ან ბაკალავრიატის ლაბორატორიულ კურსში)</a:t>
            </a:r>
            <a:endParaRPr sz="19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Calibri"/>
              <a:buNone/>
            </a:pPr>
            <a:r>
              <a:t/>
            </a:r>
            <a:endParaRPr sz="1900">
              <a:solidFill>
                <a:schemeClr val="dk1"/>
              </a:solidFill>
              <a:latin typeface="Calibri"/>
              <a:ea typeface="Calibri"/>
              <a:cs typeface="Calibri"/>
              <a:sym typeface="Calibri"/>
            </a:endParaRPr>
          </a:p>
        </p:txBody>
      </p:sp>
      <p:sp>
        <p:nvSpPr>
          <p:cNvPr id="241" name="Google Shape;241;p23"/>
          <p:cNvSpPr/>
          <p:nvPr/>
        </p:nvSpPr>
        <p:spPr>
          <a:xfrm>
            <a:off x="203760" y="6241320"/>
            <a:ext cx="8299800" cy="6382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(დამატებით საკითხავი: Linkwitz, M., &amp; Eilks, I. (2020). Greening the senior high school chemistry curriculum – An action research initiative. In S. Obare, K. Peterman &amp; C. Middlecamp (Eds.), </a:t>
            </a:r>
            <a:r>
              <a:rPr b="0" i="1" lang="en-US" sz="1200" u="none" cap="none" strike="noStrike">
                <a:solidFill>
                  <a:schemeClr val="dk1"/>
                </a:solidFill>
                <a:latin typeface="Calibri"/>
                <a:ea typeface="Calibri"/>
                <a:cs typeface="Calibri"/>
                <a:sym typeface="Calibri"/>
              </a:rPr>
              <a:t>Chemistry Education for a Sustainable Society Volume 1: High School, Outreach, &amp; Global Perspectives</a:t>
            </a:r>
            <a:r>
              <a:rPr b="0" i="0" lang="en-US" sz="1200" u="none" cap="none" strike="noStrike">
                <a:solidFill>
                  <a:schemeClr val="dk1"/>
                </a:solidFill>
                <a:latin typeface="Calibri"/>
                <a:ea typeface="Calibri"/>
                <a:cs typeface="Calibri"/>
                <a:sym typeface="Calibri"/>
              </a:rPr>
              <a:t> (pp. 55-68). Washington: ACS.)</a:t>
            </a:r>
            <a:endParaRPr b="0" i="0" sz="1200" u="none" cap="none" strike="noStrike">
              <a:solidFill>
                <a:srgbClr val="000000"/>
              </a:solidFill>
              <a:latin typeface="Calibri"/>
              <a:ea typeface="Calibri"/>
              <a:cs typeface="Calibri"/>
              <a:sym typeface="Calibri"/>
            </a:endParaRPr>
          </a:p>
        </p:txBody>
      </p:sp>
      <p:sp>
        <p:nvSpPr>
          <p:cNvPr id="242" name="Google Shape;242;p23"/>
          <p:cNvSpPr/>
          <p:nvPr/>
        </p:nvSpPr>
        <p:spPr>
          <a:xfrm>
            <a:off x="8625000" y="2800975"/>
            <a:ext cx="3567000" cy="2692800"/>
          </a:xfrm>
          <a:prstGeom prst="rect">
            <a:avLst/>
          </a:prstGeom>
          <a:noFill/>
          <a:ln>
            <a:noFill/>
          </a:ln>
        </p:spPr>
        <p:txBody>
          <a:bodyPr anchorCtr="0" anchor="t" bIns="45000" lIns="90000" spcFirstLastPara="1" rIns="90000" wrap="square" tIns="45000">
            <a:noAutofit/>
          </a:bodyPr>
          <a:lstStyle/>
          <a:p>
            <a:pPr indent="-298450" lvl="0" marL="457200" marR="0" rtl="0" algn="l">
              <a:lnSpc>
                <a:spcPct val="115000"/>
              </a:lnSpc>
              <a:spcBef>
                <a:spcPts val="1200"/>
              </a:spcBef>
              <a:spcAft>
                <a:spcPts val="0"/>
              </a:spcAft>
              <a:buClr>
                <a:schemeClr val="dk1"/>
              </a:buClr>
              <a:buSzPts val="1100"/>
              <a:buChar char="●"/>
            </a:pPr>
            <a:r>
              <a:rPr i="0" lang="en-US" sz="1100" u="none" cap="none" strike="noStrike">
                <a:solidFill>
                  <a:schemeClr val="dk1"/>
                </a:solidFill>
              </a:rPr>
              <a:t>მწვანე ქიმიის პრინციპები</a:t>
            </a:r>
            <a:endParaRPr i="0" sz="1100" u="none" cap="none" strike="noStrike">
              <a:solidFill>
                <a:schemeClr val="dk1"/>
              </a:solidFill>
            </a:endParaRPr>
          </a:p>
          <a:p>
            <a:pPr indent="-298450" lvl="0" marL="457200" marR="0" rtl="0" algn="l">
              <a:lnSpc>
                <a:spcPct val="115000"/>
              </a:lnSpc>
              <a:spcBef>
                <a:spcPts val="12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განახლებადი რესურსები</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lang="en-US" sz="1100">
                <a:solidFill>
                  <a:schemeClr val="dk1"/>
                </a:solidFill>
              </a:rPr>
              <a:t>მიკროტალღებით გამოწვეული რეაქციები</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მყარი ფაზის მჟავების </a:t>
            </a:r>
            <a:r>
              <a:rPr lang="en-US" sz="1100">
                <a:solidFill>
                  <a:schemeClr val="dk1"/>
                </a:solidFill>
              </a:rPr>
              <a:t>როგორც </a:t>
            </a:r>
            <a:r>
              <a:rPr b="0" i="0" lang="en-US" sz="1100" u="none" cap="none" strike="noStrike">
                <a:solidFill>
                  <a:schemeClr val="dk1"/>
                </a:solidFill>
                <a:latin typeface="Arial"/>
                <a:ea typeface="Arial"/>
                <a:cs typeface="Arial"/>
                <a:sym typeface="Arial"/>
              </a:rPr>
              <a:t>კატალიზატორ</a:t>
            </a:r>
            <a:r>
              <a:rPr lang="en-US" sz="1100">
                <a:solidFill>
                  <a:schemeClr val="dk1"/>
                </a:solidFill>
              </a:rPr>
              <a:t>ი</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ფერმენტული კატალიზი</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ბიოპოლიმერების სინთეზი</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243" name="Google Shape;243;p23"/>
          <p:cNvPicPr preferRelativeResize="0"/>
          <p:nvPr/>
        </p:nvPicPr>
        <p:blipFill rotWithShape="1">
          <a:blip r:embed="rId3">
            <a:alphaModFix/>
          </a:blip>
          <a:srcRect b="0" l="0" r="0" t="0"/>
          <a:stretch/>
        </p:blipFill>
        <p:spPr>
          <a:xfrm>
            <a:off x="1744060" y="2605330"/>
            <a:ext cx="2026800" cy="3084120"/>
          </a:xfrm>
          <a:prstGeom prst="rect">
            <a:avLst/>
          </a:prstGeom>
          <a:noFill/>
          <a:ln>
            <a:noFill/>
          </a:ln>
        </p:spPr>
      </p:pic>
      <p:sp>
        <p:nvSpPr>
          <p:cNvPr id="244" name="Google Shape;244;p23"/>
          <p:cNvSpPr/>
          <p:nvPr/>
        </p:nvSpPr>
        <p:spPr>
          <a:xfrm>
            <a:off x="754900" y="5689450"/>
            <a:ext cx="450630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წყარო: </a:t>
            </a:r>
            <a:r>
              <a:rPr b="0" i="0" lang="en-US" sz="1200" u="none" cap="none" strike="noStrike">
                <a:solidFill>
                  <a:schemeClr val="dk1"/>
                </a:solidFill>
                <a:latin typeface="Calibri"/>
                <a:ea typeface="Calibri"/>
                <a:cs typeface="Calibri"/>
                <a:sym typeface="Calibri"/>
              </a:rPr>
              <a:t>https://www.acs.org/green-chemistry-sustainability/</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principles/12-principles-of-green-chemistry.html</a:t>
            </a:r>
            <a:endParaRPr b="0" i="0" sz="1200" u="none" cap="none" strike="noStrike">
              <a:solidFill>
                <a:srgbClr val="000000"/>
              </a:solidFill>
              <a:latin typeface="Calibri"/>
              <a:ea typeface="Calibri"/>
              <a:cs typeface="Calibri"/>
              <a:sym typeface="Calibri"/>
            </a:endParaRPr>
          </a:p>
        </p:txBody>
      </p:sp>
      <p:sp>
        <p:nvSpPr>
          <p:cNvPr id="245" name="Google Shape;245;p23"/>
          <p:cNvSpPr/>
          <p:nvPr/>
        </p:nvSpPr>
        <p:spPr>
          <a:xfrm>
            <a:off x="4517950" y="2340100"/>
            <a:ext cx="4167600" cy="3540900"/>
          </a:xfrm>
          <a:prstGeom prst="rect">
            <a:avLst/>
          </a:prstGeom>
          <a:noFill/>
          <a:ln>
            <a:noFill/>
          </a:ln>
        </p:spPr>
        <p:txBody>
          <a:bodyPr anchorCtr="0" anchor="t" bIns="45000" lIns="90000" spcFirstLastPara="1" rIns="90000" wrap="square" tIns="45000">
            <a:noAutofit/>
          </a:bodyPr>
          <a:lstStyle/>
          <a:p>
            <a:pPr indent="0" lvl="0" marL="0" rtl="0" algn="l">
              <a:lnSpc>
                <a:spcPct val="115000"/>
              </a:lnSpc>
              <a:spcBef>
                <a:spcPts val="1200"/>
              </a:spcBef>
              <a:spcAft>
                <a:spcPts val="0"/>
              </a:spcAft>
              <a:buNone/>
            </a:pPr>
            <a:r>
              <a:rPr b="1" lang="en-US" sz="1100">
                <a:solidFill>
                  <a:schemeClr val="dk1"/>
                </a:solidFill>
              </a:rPr>
              <a:t>მწვანე ქიმიის ჯიბის სახელმძღვანელო</a:t>
            </a:r>
            <a:br>
              <a:rPr b="1" lang="en-US" sz="1100">
                <a:solidFill>
                  <a:schemeClr val="dk1"/>
                </a:solidFill>
              </a:rPr>
            </a:br>
            <a:r>
              <a:rPr lang="en-US" sz="1100">
                <a:solidFill>
                  <a:schemeClr val="dk1"/>
                </a:solidFill>
              </a:rPr>
              <a:t> </a:t>
            </a:r>
            <a:r>
              <a:rPr b="1" lang="en-US" sz="1100">
                <a:solidFill>
                  <a:schemeClr val="dk1"/>
                </a:solidFill>
              </a:rPr>
              <a:t>მწვანე ქიმიის 12 პრინციპი</a:t>
            </a:r>
            <a:endParaRPr b="1" sz="1100">
              <a:solidFill>
                <a:schemeClr val="dk1"/>
              </a:solidFill>
            </a:endParaRPr>
          </a:p>
          <a:p>
            <a:pPr indent="0" lvl="0" marL="0" rtl="0" algn="l">
              <a:lnSpc>
                <a:spcPct val="115000"/>
              </a:lnSpc>
              <a:spcBef>
                <a:spcPts val="1200"/>
              </a:spcBef>
              <a:spcAft>
                <a:spcPts val="0"/>
              </a:spcAft>
              <a:buNone/>
            </a:pPr>
            <a:r>
              <a:rPr lang="en-US" sz="1100">
                <a:solidFill>
                  <a:schemeClr val="dk1"/>
                </a:solidFill>
              </a:rPr>
              <a:t>უზრუნველყოფს </a:t>
            </a:r>
            <a:r>
              <a:rPr lang="en-US" sz="1100">
                <a:solidFill>
                  <a:schemeClr val="dk1"/>
                </a:solidFill>
              </a:rPr>
              <a:t>ჩარჩოს </a:t>
            </a:r>
            <a:r>
              <a:rPr lang="en-US" sz="1100">
                <a:solidFill>
                  <a:schemeClr val="dk1"/>
                </a:solidFill>
              </a:rPr>
              <a:t>მწვანე ქიმიის შესასწავლად და მასალების, პროდუქტების, პროცესებისა და სისტემების დაგეგმვის ან გაუმჯობესებისთვის.</a:t>
            </a:r>
            <a:endParaRPr sz="1100">
              <a:solidFill>
                <a:schemeClr val="dk1"/>
              </a:solidFill>
            </a:endParaRPr>
          </a:p>
          <a:p>
            <a:pPr indent="-298450" lvl="0" marL="457200" rtl="0" algn="l">
              <a:spcBef>
                <a:spcPts val="1200"/>
              </a:spcBef>
              <a:spcAft>
                <a:spcPts val="0"/>
              </a:spcAft>
              <a:buClr>
                <a:schemeClr val="dk1"/>
              </a:buClr>
              <a:buSzPts val="1100"/>
              <a:buChar char="●"/>
            </a:pPr>
            <a:r>
              <a:rPr lang="en-US" sz="1100">
                <a:solidFill>
                  <a:schemeClr val="dk1"/>
                </a:solidFill>
              </a:rPr>
              <a:t>ნარჩენების თავიდან აცილება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ატომური ეკონომიკა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ნაკლებად საშიში სინთეზი</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უვნებელი ქიმიკატების შექმნა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უვნებელი გამხსნელები და დამხმარე ნივთიერებები</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ენერგოეფექტურობისთვის დაგეგმვა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განახლებადი ნედლეულის გამოყენება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წარმოებული პროდუქტების შემცირება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კატალიზი (სტიქიომეტრიასთან შედარებით)</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დეგრადაციისთვის დაგეგმვა</a:t>
            </a: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რეალურ დროში ანალიზი დაბინძურების პრევენციისთვის</a:t>
            </a:r>
            <a:endParaRPr sz="1100">
              <a:solidFill>
                <a:schemeClr val="dk1"/>
              </a:solidFill>
            </a:endParaRPr>
          </a:p>
          <a:p>
            <a:pPr indent="0" lvl="0" marL="457200" marR="0" rtl="0" algn="l">
              <a:lnSpc>
                <a:spcPct val="100000"/>
              </a:lnSpc>
              <a:spcBef>
                <a:spcPts val="1200"/>
              </a:spcBef>
              <a:spcAft>
                <a:spcPts val="0"/>
              </a:spcAft>
              <a:buClr>
                <a:srgbClr val="000000"/>
              </a:buClr>
              <a:buSzPts val="2400"/>
              <a:buFont typeface="Arial"/>
              <a:buNone/>
            </a:pPr>
            <a:r>
              <a:t/>
            </a:r>
            <a:endParaRPr sz="1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idx="1" type="body"/>
          </p:nvPr>
        </p:nvSpPr>
        <p:spPr>
          <a:xfrm>
            <a:off x="932975" y="1819000"/>
            <a:ext cx="10441500" cy="4237200"/>
          </a:xfrm>
          <a:prstGeom prst="rect">
            <a:avLst/>
          </a:prstGeom>
          <a:noFill/>
          <a:ln>
            <a:noFill/>
          </a:ln>
        </p:spPr>
        <p:txBody>
          <a:bodyPr anchorCtr="0" anchor="t" bIns="45700" lIns="91425" spcFirstLastPara="1" rIns="91425" wrap="square" tIns="45700">
            <a:noAutofit/>
          </a:bodyPr>
          <a:lstStyle/>
          <a:p>
            <a:pPr indent="-104140" lvl="0" marL="0" rtl="0" algn="l">
              <a:lnSpc>
                <a:spcPct val="105000"/>
              </a:lnSpc>
              <a:spcBef>
                <a:spcPts val="1200"/>
              </a:spcBef>
              <a:spcAft>
                <a:spcPts val="0"/>
              </a:spcAft>
              <a:buSzPts val="1640"/>
              <a:buChar char="•"/>
            </a:pPr>
            <a:r>
              <a:rPr lang="en-US" sz="1640">
                <a:solidFill>
                  <a:schemeClr val="dk1"/>
                </a:solidFill>
                <a:latin typeface="Calibri"/>
                <a:ea typeface="Calibri"/>
                <a:cs typeface="Calibri"/>
                <a:sym typeface="Calibri"/>
              </a:rPr>
              <a:t>სოციალურ-სამეცნიერო საკითხები (SSI) ხდება საბუნებისმეტყველო განათლების მამოძრავებელი ძალა — მაგალითად: კლიმატის ცვლილება, ბიოსაწვავი, პროდუქტებისა და პროცესების რისკები და შესაძლებლობები.</a:t>
            </a:r>
            <a:endParaRPr sz="1640">
              <a:solidFill>
                <a:schemeClr val="dk1"/>
              </a:solidFill>
              <a:latin typeface="Calibri"/>
              <a:ea typeface="Calibri"/>
              <a:cs typeface="Calibri"/>
              <a:sym typeface="Calibri"/>
            </a:endParaRPr>
          </a:p>
          <a:p>
            <a:pPr indent="-104140" lvl="0" marL="0" rtl="0" algn="l">
              <a:lnSpc>
                <a:spcPct val="105000"/>
              </a:lnSpc>
              <a:spcBef>
                <a:spcPts val="1200"/>
              </a:spcBef>
              <a:spcAft>
                <a:spcPts val="0"/>
              </a:spcAft>
              <a:buSzPts val="1640"/>
              <a:buChar char="•"/>
            </a:pPr>
            <a:r>
              <a:rPr lang="en-US" sz="1640">
                <a:solidFill>
                  <a:schemeClr val="dk1"/>
                </a:solidFill>
                <a:latin typeface="Calibri"/>
                <a:ea typeface="Calibri"/>
                <a:cs typeface="Calibri"/>
                <a:sym typeface="Calibri"/>
              </a:rPr>
              <a:t>გაკვეთილები ან კონტექსტზე დაფუძნებულ სწავლებაზეა აგებული, ან ფოკუსირებულია საკამათო SSI თემებზე, რაც უზრუნველყოფს როგორც საბუნებისმეტყველო ცოდნის დაუფლებას, ისე საზოგადოებრივ დისკურსში ჩართულობას — ამ ორი კომპონენტის დაბალანსებულად ინტეგრირებას სწავლების პროცესში.</a:t>
            </a:r>
            <a:endParaRPr sz="1640">
              <a:solidFill>
                <a:schemeClr val="dk1"/>
              </a:solidFill>
              <a:latin typeface="Calibri"/>
              <a:ea typeface="Calibri"/>
              <a:cs typeface="Calibri"/>
              <a:sym typeface="Calibri"/>
            </a:endParaRPr>
          </a:p>
          <a:p>
            <a:pPr indent="0" lvl="0" marL="457200" rtl="0" algn="l">
              <a:lnSpc>
                <a:spcPct val="105000"/>
              </a:lnSpc>
              <a:spcBef>
                <a:spcPts val="1200"/>
              </a:spcBef>
              <a:spcAft>
                <a:spcPts val="0"/>
              </a:spcAft>
              <a:buNone/>
            </a:pPr>
            <a:r>
              <a:t/>
            </a:r>
            <a:endParaRPr sz="1640">
              <a:solidFill>
                <a:schemeClr val="dk1"/>
              </a:solidFill>
              <a:latin typeface="Calibri"/>
              <a:ea typeface="Calibri"/>
              <a:cs typeface="Calibri"/>
              <a:sym typeface="Calibri"/>
            </a:endParaRPr>
          </a:p>
          <a:p>
            <a:pPr indent="-104140" lvl="0" marL="0" rtl="0" algn="l">
              <a:lnSpc>
                <a:spcPct val="105000"/>
              </a:lnSpc>
              <a:spcBef>
                <a:spcPts val="0"/>
              </a:spcBef>
              <a:spcAft>
                <a:spcPts val="0"/>
              </a:spcAft>
              <a:buSzPts val="1640"/>
              <a:buChar char="•"/>
            </a:pPr>
            <a:r>
              <a:rPr lang="en-US" sz="1640">
                <a:solidFill>
                  <a:schemeClr val="dk1"/>
                </a:solidFill>
                <a:latin typeface="Calibri"/>
                <a:ea typeface="Calibri"/>
                <a:cs typeface="Calibri"/>
                <a:sym typeface="Calibri"/>
              </a:rPr>
              <a:t>SSI-მიდგომები (და საჭიროების შემთხვევაში, გააზრებული კონტექსტზე დაფუძნებული სწავლება) ხელს უწყობს ეკონომიკურ, ეკოლოგიურ და სოციალურ მდგრადობას შორის ურთიერთდამოკიდებულების გააზრებას და ზოგადი საგანმანათლებლო უნარების განვითარებას.</a:t>
            </a:r>
            <a:endParaRPr sz="1640">
              <a:solidFill>
                <a:schemeClr val="dk1"/>
              </a:solidFill>
              <a:latin typeface="Calibri"/>
              <a:ea typeface="Calibri"/>
              <a:cs typeface="Calibri"/>
              <a:sym typeface="Calibri"/>
            </a:endParaRPr>
          </a:p>
          <a:p>
            <a:pPr indent="0" lvl="0" marL="457200" rtl="0" algn="l">
              <a:lnSpc>
                <a:spcPct val="105000"/>
              </a:lnSpc>
              <a:spcBef>
                <a:spcPts val="0"/>
              </a:spcBef>
              <a:spcAft>
                <a:spcPts val="0"/>
              </a:spcAft>
              <a:buSzPts val="770"/>
              <a:buNone/>
            </a:pPr>
            <a:r>
              <a:t/>
            </a:r>
            <a:endParaRPr sz="1640">
              <a:solidFill>
                <a:schemeClr val="dk1"/>
              </a:solidFill>
              <a:latin typeface="Calibri"/>
              <a:ea typeface="Calibri"/>
              <a:cs typeface="Calibri"/>
              <a:sym typeface="Calibri"/>
            </a:endParaRPr>
          </a:p>
          <a:p>
            <a:pPr indent="-104140" lvl="0" marL="0" rtl="0" algn="l">
              <a:lnSpc>
                <a:spcPct val="105000"/>
              </a:lnSpc>
              <a:spcBef>
                <a:spcPts val="0"/>
              </a:spcBef>
              <a:spcAft>
                <a:spcPts val="0"/>
              </a:spcAft>
              <a:buSzPts val="1640"/>
              <a:buChar char="•"/>
            </a:pPr>
            <a:r>
              <a:rPr lang="en-US" sz="1640">
                <a:solidFill>
                  <a:schemeClr val="dk1"/>
                </a:solidFill>
                <a:latin typeface="Calibri"/>
                <a:ea typeface="Calibri"/>
                <a:cs typeface="Calibri"/>
                <a:sym typeface="Calibri"/>
              </a:rPr>
              <a:t>თუმცა, ეს სტრატეგია პირდაპირ არ იწვევს ან არ უზრუნველყოფს ინოვაციური სტრუქტურების განვითარებას.</a:t>
            </a:r>
            <a:endParaRPr sz="1640">
              <a:solidFill>
                <a:schemeClr val="dk1"/>
              </a:solidFill>
              <a:latin typeface="Calibri"/>
              <a:ea typeface="Calibri"/>
              <a:cs typeface="Calibri"/>
              <a:sym typeface="Calibri"/>
            </a:endParaRPr>
          </a:p>
          <a:p>
            <a:pPr indent="0" lvl="0" marL="0" marR="0" rtl="0" algn="l">
              <a:lnSpc>
                <a:spcPct val="80000"/>
              </a:lnSpc>
              <a:spcBef>
                <a:spcPts val="1200"/>
              </a:spcBef>
              <a:spcAft>
                <a:spcPts val="0"/>
              </a:spcAft>
              <a:buSzPts val="1265"/>
              <a:buNone/>
            </a:pPr>
            <a:r>
              <a:t/>
            </a:r>
            <a:endParaRPr sz="1540">
              <a:solidFill>
                <a:schemeClr val="dk1"/>
              </a:solidFill>
              <a:latin typeface="Calibri"/>
              <a:ea typeface="Calibri"/>
              <a:cs typeface="Calibri"/>
              <a:sym typeface="Calibri"/>
            </a:endParaRPr>
          </a:p>
        </p:txBody>
      </p:sp>
      <p:sp>
        <p:nvSpPr>
          <p:cNvPr id="251" name="Google Shape;251;p24"/>
          <p:cNvSpPr txBox="1"/>
          <p:nvPr>
            <p:ph type="title"/>
          </p:nvPr>
        </p:nvSpPr>
        <p:spPr>
          <a:xfrm>
            <a:off x="98665" y="676310"/>
            <a:ext cx="11973900" cy="1142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2800" strike="noStrike">
                <a:solidFill>
                  <a:schemeClr val="dk1"/>
                </a:solidFill>
                <a:latin typeface="Calibri"/>
                <a:ea typeface="Calibri"/>
                <a:cs typeface="Calibri"/>
                <a:sym typeface="Calibri"/>
              </a:rPr>
              <a:t>სტრატეგია 3: მდგრადობა სოციალურ-სამეცნიერო საკითხებზე (SSI) დაფუძნებულ საბუნებისმეტყველო განათლებაში</a:t>
            </a:r>
            <a:endParaRPr b="0" sz="2800" strike="noStrike">
              <a:solidFill>
                <a:schemeClr val="dk1"/>
              </a:solidFill>
              <a:latin typeface="Calibri"/>
              <a:ea typeface="Calibri"/>
              <a:cs typeface="Calibri"/>
              <a:sym typeface="Calibri"/>
            </a:endParaRPr>
          </a:p>
        </p:txBody>
      </p:sp>
      <p:sp>
        <p:nvSpPr>
          <p:cNvPr id="252" name="Google Shape;252;p24"/>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(Burmeister, M., Rauch, F., &amp; Eilks, I. (2012). Education for Sustainable Development (ESD) and secondary chemistry education. </a:t>
            </a:r>
            <a:r>
              <a:rPr b="0" i="1" lang="en-US" sz="1200" u="none" cap="none" strike="noStrike">
                <a:solidFill>
                  <a:schemeClr val="dk1"/>
                </a:solidFill>
                <a:latin typeface="Calibri"/>
                <a:ea typeface="Calibri"/>
                <a:cs typeface="Calibri"/>
                <a:sym typeface="Calibri"/>
              </a:rPr>
              <a:t>Chemistry Education Research and Practice, </a:t>
            </a:r>
            <a:r>
              <a:rPr b="0" i="0" lang="en-US" sz="1200" u="none" cap="none" strike="noStrike">
                <a:solidFill>
                  <a:schemeClr val="dk1"/>
                </a:solidFill>
                <a:latin typeface="Calibri"/>
                <a:ea typeface="Calibri"/>
                <a:cs typeface="Calibri"/>
                <a:sym typeface="Calibri"/>
              </a:rPr>
              <a:t>13 (2), 59-68.)</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5"/>
          <p:cNvSpPr txBox="1"/>
          <p:nvPr>
            <p:ph type="title"/>
          </p:nvPr>
        </p:nvSpPr>
        <p:spPr>
          <a:xfrm>
            <a:off x="313560" y="857160"/>
            <a:ext cx="1139904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2700">
                <a:solidFill>
                  <a:schemeClr val="dk1"/>
                </a:solidFill>
                <a:latin typeface="Calibri"/>
                <a:ea typeface="Calibri"/>
                <a:cs typeface="Calibri"/>
                <a:sym typeface="Calibri"/>
              </a:rPr>
              <a:t>მაგალითები: მდგრადობაზე ორიენტირებული სოციალური-სამეცნიერო საკითხები (SSI-ები)</a:t>
            </a:r>
            <a:endParaRPr b="0" sz="2700" strike="noStrike">
              <a:solidFill>
                <a:schemeClr val="dk1"/>
              </a:solidFill>
              <a:latin typeface="Calibri"/>
              <a:ea typeface="Calibri"/>
              <a:cs typeface="Calibri"/>
              <a:sym typeface="Calibri"/>
            </a:endParaRPr>
          </a:p>
        </p:txBody>
      </p:sp>
      <p:sp>
        <p:nvSpPr>
          <p:cNvPr id="258" name="Google Shape;258;p25"/>
          <p:cNvSpPr/>
          <p:nvPr/>
        </p:nvSpPr>
        <p:spPr>
          <a:xfrm>
            <a:off x="911150" y="1953050"/>
            <a:ext cx="1762800" cy="363900"/>
          </a:xfrm>
          <a:prstGeom prst="rect">
            <a:avLst/>
          </a:prstGeom>
          <a:solidFill>
            <a:srgbClr val="C9DAF8"/>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ბიოსაწვავი</a:t>
            </a:r>
            <a:endParaRPr b="0" i="0" sz="1800" u="none" cap="none" strike="noStrike">
              <a:solidFill>
                <a:srgbClr val="000000"/>
              </a:solidFill>
              <a:latin typeface="Calibri"/>
              <a:ea typeface="Calibri"/>
              <a:cs typeface="Calibri"/>
              <a:sym typeface="Calibri"/>
            </a:endParaRPr>
          </a:p>
        </p:txBody>
      </p:sp>
      <p:sp>
        <p:nvSpPr>
          <p:cNvPr id="259" name="Google Shape;259;p25"/>
          <p:cNvSpPr/>
          <p:nvPr/>
        </p:nvSpPr>
        <p:spPr>
          <a:xfrm>
            <a:off x="750925" y="6412675"/>
            <a:ext cx="3494100" cy="574500"/>
          </a:xfrm>
          <a:prstGeom prst="rect">
            <a:avLst/>
          </a:prstGeom>
          <a:solidFill>
            <a:srgbClr val="C9DAF8"/>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E-გადაადგილების საშუალებები</a:t>
            </a:r>
            <a:endParaRPr b="0" i="0" sz="1800" u="none" cap="none" strike="noStrike">
              <a:solidFill>
                <a:srgbClr val="000000"/>
              </a:solidFill>
              <a:latin typeface="Calibri"/>
              <a:ea typeface="Calibri"/>
              <a:cs typeface="Calibri"/>
              <a:sym typeface="Calibri"/>
            </a:endParaRPr>
          </a:p>
        </p:txBody>
      </p:sp>
      <p:sp>
        <p:nvSpPr>
          <p:cNvPr id="260" name="Google Shape;260;p25"/>
          <p:cNvSpPr/>
          <p:nvPr/>
        </p:nvSpPr>
        <p:spPr>
          <a:xfrm>
            <a:off x="4139275" y="2380075"/>
            <a:ext cx="2624700" cy="574500"/>
          </a:xfrm>
          <a:prstGeom prst="rect">
            <a:avLst/>
          </a:prstGeom>
          <a:solidFill>
            <a:srgbClr val="C9DAF8"/>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პესტიციდების გამოყენება</a:t>
            </a:r>
            <a:endParaRPr b="0" i="0" sz="1800" u="none" cap="none" strike="noStrike">
              <a:solidFill>
                <a:srgbClr val="000000"/>
              </a:solidFill>
              <a:latin typeface="Calibri"/>
              <a:ea typeface="Calibri"/>
              <a:cs typeface="Calibri"/>
              <a:sym typeface="Calibri"/>
            </a:endParaRPr>
          </a:p>
        </p:txBody>
      </p:sp>
      <p:sp>
        <p:nvSpPr>
          <p:cNvPr id="261" name="Google Shape;261;p25"/>
          <p:cNvSpPr/>
          <p:nvPr/>
        </p:nvSpPr>
        <p:spPr>
          <a:xfrm>
            <a:off x="6873120" y="1815480"/>
            <a:ext cx="1762920" cy="363960"/>
          </a:xfrm>
          <a:prstGeom prst="rect">
            <a:avLst/>
          </a:prstGeom>
          <a:solidFill>
            <a:srgbClr val="C9DAF8"/>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ჯანსაღი კვება</a:t>
            </a:r>
            <a:endParaRPr b="0" i="0" sz="1600" u="none" cap="none" strike="noStrike">
              <a:solidFill>
                <a:srgbClr val="000000"/>
              </a:solidFill>
              <a:latin typeface="Calibri"/>
              <a:ea typeface="Calibri"/>
              <a:cs typeface="Calibri"/>
              <a:sym typeface="Calibri"/>
            </a:endParaRPr>
          </a:p>
        </p:txBody>
      </p:sp>
      <p:sp>
        <p:nvSpPr>
          <p:cNvPr id="262" name="Google Shape;262;p25"/>
          <p:cNvSpPr/>
          <p:nvPr/>
        </p:nvSpPr>
        <p:spPr>
          <a:xfrm>
            <a:off x="10265747" y="5631474"/>
            <a:ext cx="1762800" cy="468000"/>
          </a:xfrm>
          <a:prstGeom prst="rect">
            <a:avLst/>
          </a:prstGeom>
          <a:solidFill>
            <a:srgbClr val="C9DAF8"/>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კოსმეტიკა</a:t>
            </a:r>
            <a:endParaRPr b="0" i="0" sz="1800" u="none" cap="none" strike="noStrike">
              <a:solidFill>
                <a:srgbClr val="000000"/>
              </a:solidFill>
              <a:latin typeface="Calibri"/>
              <a:ea typeface="Calibri"/>
              <a:cs typeface="Calibri"/>
              <a:sym typeface="Calibri"/>
            </a:endParaRPr>
          </a:p>
        </p:txBody>
      </p:sp>
      <p:pic>
        <p:nvPicPr>
          <p:cNvPr descr="Tanken, Auto, Tankstelle, Energie" id="263" name="Google Shape;263;p25"/>
          <p:cNvPicPr preferRelativeResize="0"/>
          <p:nvPr/>
        </p:nvPicPr>
        <p:blipFill rotWithShape="1">
          <a:blip r:embed="rId3">
            <a:alphaModFix/>
          </a:blip>
          <a:srcRect b="0" l="0" r="0" t="0"/>
          <a:stretch/>
        </p:blipFill>
        <p:spPr>
          <a:xfrm>
            <a:off x="899640" y="2316960"/>
            <a:ext cx="3143880" cy="2094840"/>
          </a:xfrm>
          <a:prstGeom prst="rect">
            <a:avLst/>
          </a:prstGeom>
          <a:noFill/>
          <a:ln>
            <a:noFill/>
          </a:ln>
        </p:spPr>
      </p:pic>
      <p:pic>
        <p:nvPicPr>
          <p:cNvPr descr="Pestizid, Glyphosat, Pflanzenschutz" id="264" name="Google Shape;264;p25"/>
          <p:cNvPicPr preferRelativeResize="0"/>
          <p:nvPr/>
        </p:nvPicPr>
        <p:blipFill rotWithShape="1">
          <a:blip r:embed="rId4">
            <a:alphaModFix/>
          </a:blip>
          <a:srcRect b="0" l="0" r="0" t="0"/>
          <a:stretch/>
        </p:blipFill>
        <p:spPr>
          <a:xfrm>
            <a:off x="3982145" y="3063065"/>
            <a:ext cx="3139920" cy="2094840"/>
          </a:xfrm>
          <a:prstGeom prst="rect">
            <a:avLst/>
          </a:prstGeom>
          <a:noFill/>
          <a:ln>
            <a:noFill/>
          </a:ln>
        </p:spPr>
      </p:pic>
      <p:pic>
        <p:nvPicPr>
          <p:cNvPr descr="Amsterdam, Intelligentes Auto" id="265" name="Google Shape;265;p25"/>
          <p:cNvPicPr preferRelativeResize="0"/>
          <p:nvPr/>
        </p:nvPicPr>
        <p:blipFill rotWithShape="1">
          <a:blip r:embed="rId5">
            <a:alphaModFix/>
          </a:blip>
          <a:srcRect b="0" l="0" r="0" t="0"/>
          <a:stretch/>
        </p:blipFill>
        <p:spPr>
          <a:xfrm>
            <a:off x="911160" y="4588920"/>
            <a:ext cx="2957760" cy="1823400"/>
          </a:xfrm>
          <a:prstGeom prst="rect">
            <a:avLst/>
          </a:prstGeom>
          <a:noFill/>
          <a:ln>
            <a:noFill/>
          </a:ln>
        </p:spPr>
      </p:pic>
      <p:pic>
        <p:nvPicPr>
          <p:cNvPr descr="Gemüse, Wassertröpfchen, Frisch" id="266" name="Google Shape;266;p25"/>
          <p:cNvPicPr preferRelativeResize="0"/>
          <p:nvPr/>
        </p:nvPicPr>
        <p:blipFill rotWithShape="1">
          <a:blip r:embed="rId6">
            <a:alphaModFix/>
          </a:blip>
          <a:srcRect b="0" l="0" r="0" t="0"/>
          <a:stretch/>
        </p:blipFill>
        <p:spPr>
          <a:xfrm>
            <a:off x="7235280" y="2187360"/>
            <a:ext cx="3044160" cy="2169000"/>
          </a:xfrm>
          <a:prstGeom prst="rect">
            <a:avLst/>
          </a:prstGeom>
          <a:noFill/>
          <a:ln>
            <a:noFill/>
          </a:ln>
        </p:spPr>
      </p:pic>
      <p:pic>
        <p:nvPicPr>
          <p:cNvPr descr="Seife, Waschen, Naturkosmetik, Duft" id="267" name="Google Shape;267;p25"/>
          <p:cNvPicPr preferRelativeResize="0"/>
          <p:nvPr/>
        </p:nvPicPr>
        <p:blipFill rotWithShape="1">
          <a:blip r:embed="rId7">
            <a:alphaModFix/>
          </a:blip>
          <a:srcRect b="0" l="0" r="0" t="0"/>
          <a:stretch/>
        </p:blipFill>
        <p:spPr>
          <a:xfrm>
            <a:off x="8823240" y="3770420"/>
            <a:ext cx="2889360" cy="19321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6"/>
          <p:cNvSpPr txBox="1"/>
          <p:nvPr>
            <p:ph idx="1" type="body"/>
          </p:nvPr>
        </p:nvSpPr>
        <p:spPr>
          <a:xfrm>
            <a:off x="1062725" y="1974250"/>
            <a:ext cx="9865500" cy="4237200"/>
          </a:xfrm>
          <a:prstGeom prst="rect">
            <a:avLst/>
          </a:prstGeom>
          <a:noFill/>
          <a:ln>
            <a:noFill/>
          </a:ln>
        </p:spPr>
        <p:txBody>
          <a:bodyPr anchorCtr="0" anchor="t" bIns="45700" lIns="91425" spcFirstLastPara="1" rIns="91425" wrap="square" tIns="45700">
            <a:normAutofit fontScale="85000" lnSpcReduction="10000"/>
          </a:bodyPr>
          <a:lstStyle/>
          <a:p>
            <a:pPr indent="-129540" lvl="0" marL="0" rtl="0" algn="l">
              <a:lnSpc>
                <a:spcPct val="115000"/>
              </a:lnSpc>
              <a:spcBef>
                <a:spcPts val="1200"/>
              </a:spcBef>
              <a:spcAft>
                <a:spcPts val="0"/>
              </a:spcAft>
              <a:buSzPct val="100000"/>
              <a:buChar char="•"/>
            </a:pPr>
            <a:r>
              <a:rPr lang="en-US" sz="2400">
                <a:solidFill>
                  <a:schemeClr val="dk1"/>
                </a:solidFill>
                <a:latin typeface="Calibri"/>
                <a:ea typeface="Calibri"/>
                <a:cs typeface="Calibri"/>
                <a:sym typeface="Calibri"/>
              </a:rPr>
              <a:t>სასკოლო ცხოვრება რეორგანიზებულია ESD-ის მიზნების შესაბამისად.</a:t>
            </a:r>
            <a:endParaRPr sz="2400">
              <a:solidFill>
                <a:schemeClr val="dk1"/>
              </a:solidFill>
              <a:latin typeface="Calibri"/>
              <a:ea typeface="Calibri"/>
              <a:cs typeface="Calibri"/>
              <a:sym typeface="Calibri"/>
            </a:endParaRPr>
          </a:p>
          <a:p>
            <a:pPr indent="-129540"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რეფორმები ყურადღებას ამახვილებს ინოვაციური სტრუქტურების შექმნაზე, ინტერდისციპლინარული ცოდნის გაძლიერებასა და მონაწილეობაზე დაფუძნებულ (გამოცდილებით სწავლებაზე დამყარებულ) სწავლაზე.</a:t>
            </a:r>
            <a:endParaRPr sz="2400">
              <a:solidFill>
                <a:schemeClr val="dk1"/>
              </a:solidFill>
              <a:latin typeface="Calibri"/>
              <a:ea typeface="Calibri"/>
              <a:cs typeface="Calibri"/>
              <a:sym typeface="Calibri"/>
            </a:endParaRPr>
          </a:p>
          <a:p>
            <a:pPr indent="-129540" lvl="0" marL="0" rtl="0" algn="l">
              <a:lnSpc>
                <a:spcPct val="115000"/>
              </a:lnSpc>
              <a:spcBef>
                <a:spcPts val="0"/>
              </a:spcBef>
              <a:spcAft>
                <a:spcPts val="0"/>
              </a:spcAft>
              <a:buSzPct val="100000"/>
              <a:buChar char="•"/>
            </a:pPr>
            <a:r>
              <a:rPr lang="en-US" sz="2400">
                <a:solidFill>
                  <a:schemeClr val="dk1"/>
                </a:solidFill>
                <a:latin typeface="Calibri"/>
                <a:ea typeface="Calibri"/>
                <a:cs typeface="Calibri"/>
                <a:sym typeface="Calibri"/>
              </a:rPr>
              <a:t>ESD ხდება სასკოლო ცხოვრების მნიშვნელოვანი ნაწილი — მაგალითად, პროექტული სწავლება ან სკოლებისა და ბიზნესების ქსელური თანამშრომლობა.</a:t>
            </a:r>
            <a:endParaRPr sz="2400">
              <a:solidFill>
                <a:schemeClr val="dk1"/>
              </a:solidFill>
              <a:latin typeface="Calibri"/>
              <a:ea typeface="Calibri"/>
              <a:cs typeface="Calibri"/>
              <a:sym typeface="Calibri"/>
            </a:endParaRPr>
          </a:p>
          <a:p>
            <a:pPr indent="-129540" lvl="0" marL="0" rtl="0" algn="l">
              <a:lnSpc>
                <a:spcPct val="115000"/>
              </a:lnSpc>
              <a:spcBef>
                <a:spcPts val="0"/>
              </a:spcBef>
              <a:spcAft>
                <a:spcPts val="0"/>
              </a:spcAft>
              <a:buClr>
                <a:schemeClr val="dk1"/>
              </a:buClr>
              <a:buSzPct val="100000"/>
              <a:buFont typeface="Calibri"/>
              <a:buChar char="•"/>
            </a:pPr>
            <a:r>
              <a:rPr lang="en-US" sz="2400">
                <a:solidFill>
                  <a:schemeClr val="dk1"/>
                </a:solidFill>
                <a:latin typeface="Calibri"/>
                <a:ea typeface="Calibri"/>
                <a:cs typeface="Calibri"/>
                <a:sym typeface="Calibri"/>
              </a:rPr>
              <a:t>ეს მიდგომა ფართო მნიშვნელობით კომპეტენციების განვითარების შესაძლებლობას იძლევა.</a:t>
            </a:r>
            <a:endParaRPr sz="2400">
              <a:solidFill>
                <a:schemeClr val="dk1"/>
              </a:solidFill>
              <a:latin typeface="Calibri"/>
              <a:ea typeface="Calibri"/>
              <a:cs typeface="Calibri"/>
              <a:sym typeface="Calibri"/>
            </a:endParaRPr>
          </a:p>
          <a:p>
            <a:pPr indent="-129540" lvl="0" marL="0" rtl="0" algn="l">
              <a:lnSpc>
                <a:spcPct val="115000"/>
              </a:lnSpc>
              <a:spcBef>
                <a:spcPts val="0"/>
              </a:spcBef>
              <a:spcAft>
                <a:spcPts val="0"/>
              </a:spcAft>
              <a:buClr>
                <a:schemeClr val="dk1"/>
              </a:buClr>
              <a:buSzPct val="100000"/>
              <a:buFont typeface="Calibri"/>
              <a:buChar char="•"/>
            </a:pPr>
            <a:r>
              <a:rPr lang="en-US" sz="2400">
                <a:solidFill>
                  <a:schemeClr val="dk1"/>
                </a:solidFill>
                <a:latin typeface="Calibri"/>
                <a:ea typeface="Calibri"/>
                <a:cs typeface="Calibri"/>
                <a:sym typeface="Calibri"/>
              </a:rPr>
              <a:t>მას აქვს მნიშვნელოვანი პოტენციალი, წვლილი შეიტანოს როგორც მდგრად განვითარებაში, ასევე ინოვაციური სტრუქტურების ჩამოყალიბებაში.</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SzPct val="75268"/>
              <a:buNone/>
            </a:pPr>
            <a:r>
              <a:t/>
            </a:r>
            <a:endParaRPr sz="2400">
              <a:solidFill>
                <a:schemeClr val="dk1"/>
              </a:solidFill>
              <a:latin typeface="Calibri"/>
              <a:ea typeface="Calibri"/>
              <a:cs typeface="Calibri"/>
              <a:sym typeface="Calibri"/>
            </a:endParaRPr>
          </a:p>
        </p:txBody>
      </p:sp>
      <p:sp>
        <p:nvSpPr>
          <p:cNvPr id="273" name="Google Shape;273;p26"/>
          <p:cNvSpPr txBox="1"/>
          <p:nvPr>
            <p:ph type="title"/>
          </p:nvPr>
        </p:nvSpPr>
        <p:spPr>
          <a:xfrm>
            <a:off x="382175" y="365050"/>
            <a:ext cx="11345400" cy="1325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60"/>
              <a:buFont typeface="Calibri"/>
              <a:buNone/>
            </a:pPr>
            <a:r>
              <a:rPr b="1" lang="en-US" sz="2959">
                <a:solidFill>
                  <a:schemeClr val="dk1"/>
                </a:solidFill>
                <a:latin typeface="Calibri"/>
                <a:ea typeface="Calibri"/>
                <a:cs typeface="Calibri"/>
                <a:sym typeface="Calibri"/>
              </a:rPr>
              <a:t>მოდელი 4: განათლება მდგრადი განვითარებისათვის (ESD) სკოლების განვითარების პროცესში</a:t>
            </a:r>
            <a:endParaRPr b="0" sz="2959" strike="noStrike">
              <a:solidFill>
                <a:schemeClr val="dk1"/>
              </a:solidFill>
              <a:latin typeface="Calibri"/>
              <a:ea typeface="Calibri"/>
              <a:cs typeface="Calibri"/>
              <a:sym typeface="Calibri"/>
            </a:endParaRPr>
          </a:p>
        </p:txBody>
      </p:sp>
      <p:sp>
        <p:nvSpPr>
          <p:cNvPr id="274" name="Google Shape;274;p26"/>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(Burmeister, M., Rauch, F., &amp; Eilks, I. (2012). Education for Sustainable Development (ESD) and secondary chemistry education. </a:t>
            </a:r>
            <a:r>
              <a:rPr b="0" i="1" lang="en-US" sz="1200" u="none" cap="none" strike="noStrike">
                <a:solidFill>
                  <a:schemeClr val="dk1"/>
                </a:solidFill>
                <a:latin typeface="Calibri"/>
                <a:ea typeface="Calibri"/>
                <a:cs typeface="Calibri"/>
                <a:sym typeface="Calibri"/>
              </a:rPr>
              <a:t>Chemistry Education Research and Practice, </a:t>
            </a:r>
            <a:r>
              <a:rPr b="0" i="0" lang="en-US" sz="1200" u="none" cap="none" strike="noStrike">
                <a:solidFill>
                  <a:schemeClr val="dk1"/>
                </a:solidFill>
                <a:latin typeface="Calibri"/>
                <a:ea typeface="Calibri"/>
                <a:cs typeface="Calibri"/>
                <a:sym typeface="Calibri"/>
              </a:rPr>
              <a:t>13 (2), 59-68.)</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title"/>
          </p:nvPr>
        </p:nvSpPr>
        <p:spPr>
          <a:xfrm>
            <a:off x="95760" y="857160"/>
            <a:ext cx="1177380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3000">
                <a:solidFill>
                  <a:schemeClr val="dk1"/>
                </a:solidFill>
                <a:latin typeface="Calibri"/>
                <a:ea typeface="Calibri"/>
                <a:cs typeface="Calibri"/>
                <a:sym typeface="Calibri"/>
              </a:rPr>
              <a:t>მაგალითები: კლიმატმეგობრული და ეკოსერტიფიცირებული ორგანიზაციები</a:t>
            </a:r>
            <a:endParaRPr b="0" sz="3000" strike="noStrike">
              <a:solidFill>
                <a:schemeClr val="dk1"/>
              </a:solidFill>
              <a:latin typeface="Calibri"/>
              <a:ea typeface="Calibri"/>
              <a:cs typeface="Calibri"/>
              <a:sym typeface="Calibri"/>
            </a:endParaRPr>
          </a:p>
        </p:txBody>
      </p:sp>
      <p:pic>
        <p:nvPicPr>
          <p:cNvPr descr="Climate Friendly Schools" id="280" name="Google Shape;280;p27"/>
          <p:cNvPicPr preferRelativeResize="0"/>
          <p:nvPr/>
        </p:nvPicPr>
        <p:blipFill rotWithShape="1">
          <a:blip r:embed="rId3">
            <a:alphaModFix/>
          </a:blip>
          <a:srcRect b="0" l="0" r="0" t="0"/>
          <a:stretch/>
        </p:blipFill>
        <p:spPr>
          <a:xfrm>
            <a:off x="557280" y="2143080"/>
            <a:ext cx="4828680" cy="2571480"/>
          </a:xfrm>
          <a:prstGeom prst="rect">
            <a:avLst/>
          </a:prstGeom>
          <a:noFill/>
          <a:ln>
            <a:noFill/>
          </a:ln>
        </p:spPr>
      </p:pic>
      <p:sp>
        <p:nvSpPr>
          <p:cNvPr id="281" name="Google Shape;281;p27"/>
          <p:cNvSpPr/>
          <p:nvPr/>
        </p:nvSpPr>
        <p:spPr>
          <a:xfrm>
            <a:off x="365760" y="4714920"/>
            <a:ext cx="5211720" cy="272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გაეცანით: </a:t>
            </a:r>
            <a:r>
              <a:rPr b="0" i="0" lang="en-US" sz="1200" u="sng" cap="none" strike="noStrike">
                <a:solidFill>
                  <a:schemeClr val="hlink"/>
                </a:solidFill>
                <a:latin typeface="Calibri"/>
                <a:ea typeface="Calibri"/>
                <a:cs typeface="Calibri"/>
                <a:sym typeface="Calibri"/>
                <a:hlinkClick r:id="rId4"/>
              </a:rPr>
              <a:t>https://www.climatefriendlyschools.org.uk/climate-friendly-themes/</a:t>
            </a:r>
            <a:r>
              <a:rPr b="0" i="0" lang="en-US" sz="12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p:txBody>
      </p:sp>
      <p:sp>
        <p:nvSpPr>
          <p:cNvPr id="282" name="Google Shape;282;p27"/>
          <p:cNvSpPr/>
          <p:nvPr/>
        </p:nvSpPr>
        <p:spPr>
          <a:xfrm>
            <a:off x="5982840" y="4700880"/>
            <a:ext cx="6095520" cy="2725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გაეცანით:  https://green-forum.ec.europa.eu/emas_en</a:t>
            </a:r>
            <a:endParaRPr b="0" i="0" sz="1200" u="none" cap="none" strike="noStrike">
              <a:solidFill>
                <a:srgbClr val="000000"/>
              </a:solidFill>
              <a:latin typeface="Calibri"/>
              <a:ea typeface="Calibri"/>
              <a:cs typeface="Calibri"/>
              <a:sym typeface="Calibri"/>
            </a:endParaRPr>
          </a:p>
        </p:txBody>
      </p:sp>
      <p:sp>
        <p:nvSpPr>
          <p:cNvPr id="283" name="Google Shape;283;p27"/>
          <p:cNvSpPr txBox="1"/>
          <p:nvPr/>
        </p:nvSpPr>
        <p:spPr>
          <a:xfrm>
            <a:off x="6804725" y="2364925"/>
            <a:ext cx="5329200" cy="20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t>ეკო მენეჯმენტის და აუდიტის სქემა</a:t>
            </a:r>
            <a:endParaRPr sz="22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შეაფასე, ანგარიში წარადგინე და გააუმჯობესე შენი ორგანიზაციის გარემოსდაცვითი მაჩვენებელი</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8"/>
          <p:cNvSpPr txBox="1"/>
          <p:nvPr>
            <p:ph type="title"/>
          </p:nvPr>
        </p:nvSpPr>
        <p:spPr>
          <a:xfrm>
            <a:off x="217800" y="774000"/>
            <a:ext cx="1118160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3100">
                <a:solidFill>
                  <a:schemeClr val="dk1"/>
                </a:solidFill>
                <a:latin typeface="Calibri"/>
                <a:ea typeface="Calibri"/>
                <a:cs typeface="Calibri"/>
                <a:sym typeface="Calibri"/>
              </a:rPr>
              <a:t>სხვადასხვა მოდელის პოტენციალი საბუნებისმეტყველო განათლებასთან მიმართებით</a:t>
            </a:r>
            <a:endParaRPr b="0" sz="3100" strike="noStrike">
              <a:solidFill>
                <a:schemeClr val="dk1"/>
              </a:solidFill>
              <a:latin typeface="Calibri"/>
              <a:ea typeface="Calibri"/>
              <a:cs typeface="Calibri"/>
              <a:sym typeface="Calibri"/>
            </a:endParaRPr>
          </a:p>
        </p:txBody>
      </p:sp>
      <p:graphicFrame>
        <p:nvGraphicFramePr>
          <p:cNvPr id="289" name="Google Shape;289;p28"/>
          <p:cNvGraphicFramePr/>
          <p:nvPr/>
        </p:nvGraphicFramePr>
        <p:xfrm>
          <a:off x="2063520" y="2061000"/>
          <a:ext cx="3000000" cy="3000000"/>
        </p:xfrm>
        <a:graphic>
          <a:graphicData uri="http://schemas.openxmlformats.org/drawingml/2006/table">
            <a:tbl>
              <a:tblPr>
                <a:noFill/>
                <a:tableStyleId>{020E1ADB-481E-449C-A168-1CC4544FA641}</a:tableStyleId>
              </a:tblPr>
              <a:tblGrid>
                <a:gridCol w="2862725"/>
                <a:gridCol w="1280150"/>
                <a:gridCol w="1267200"/>
                <a:gridCol w="1254600"/>
                <a:gridCol w="1255325"/>
              </a:tblGrid>
              <a:tr h="4752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Calibri"/>
                          <a:ea typeface="Calibri"/>
                          <a:cs typeface="Calibri"/>
                          <a:sym typeface="Calibri"/>
                        </a:rPr>
                        <a:t>პოტენციალი ….</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solidFill>
                            <a:schemeClr val="dk1"/>
                          </a:solidFill>
                          <a:latin typeface="Calibri"/>
                          <a:ea typeface="Calibri"/>
                          <a:cs typeface="Calibri"/>
                          <a:sym typeface="Calibri"/>
                        </a:rPr>
                        <a:t>მოდელი</a:t>
                      </a:r>
                      <a:r>
                        <a:rPr b="0" lang="en-US" sz="1900" u="none" cap="none" strike="noStrike">
                          <a:solidFill>
                            <a:schemeClr val="dk1"/>
                          </a:solidFill>
                          <a:latin typeface="Calibri"/>
                          <a:ea typeface="Calibri"/>
                          <a:cs typeface="Calibri"/>
                          <a:sym typeface="Calibri"/>
                        </a:rPr>
                        <a:t> 1</a:t>
                      </a:r>
                      <a:endParaRPr b="0" sz="19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solidFill>
                            <a:schemeClr val="dk1"/>
                          </a:solidFill>
                          <a:latin typeface="Calibri"/>
                          <a:ea typeface="Calibri"/>
                          <a:cs typeface="Calibri"/>
                          <a:sym typeface="Calibri"/>
                        </a:rPr>
                        <a:t>მოდელი</a:t>
                      </a:r>
                      <a:r>
                        <a:rPr b="0" lang="en-US" sz="1900" u="none" cap="none" strike="noStrike">
                          <a:solidFill>
                            <a:schemeClr val="dk1"/>
                          </a:solidFill>
                          <a:latin typeface="Calibri"/>
                          <a:ea typeface="Calibri"/>
                          <a:cs typeface="Calibri"/>
                          <a:sym typeface="Calibri"/>
                        </a:rPr>
                        <a:t>2</a:t>
                      </a:r>
                      <a:endParaRPr b="0" sz="19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solidFill>
                            <a:schemeClr val="dk1"/>
                          </a:solidFill>
                          <a:latin typeface="Calibri"/>
                          <a:ea typeface="Calibri"/>
                          <a:cs typeface="Calibri"/>
                          <a:sym typeface="Calibri"/>
                        </a:rPr>
                        <a:t>მოდელი</a:t>
                      </a:r>
                      <a:r>
                        <a:rPr b="0" lang="en-US" sz="1900" u="none" cap="none" strike="noStrike">
                          <a:solidFill>
                            <a:schemeClr val="dk1"/>
                          </a:solidFill>
                          <a:latin typeface="Calibri"/>
                          <a:ea typeface="Calibri"/>
                          <a:cs typeface="Calibri"/>
                          <a:sym typeface="Calibri"/>
                        </a:rPr>
                        <a:t> 3</a:t>
                      </a:r>
                      <a:endParaRPr b="0" sz="19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solidFill>
                            <a:schemeClr val="dk1"/>
                          </a:solidFill>
                          <a:latin typeface="Calibri"/>
                          <a:ea typeface="Calibri"/>
                          <a:cs typeface="Calibri"/>
                          <a:sym typeface="Calibri"/>
                        </a:rPr>
                        <a:t>მოდელი</a:t>
                      </a:r>
                      <a:r>
                        <a:rPr b="0" lang="en-US" sz="1900" u="none" cap="none" strike="noStrike">
                          <a:solidFill>
                            <a:schemeClr val="dk1"/>
                          </a:solidFill>
                          <a:latin typeface="Calibri"/>
                          <a:ea typeface="Calibri"/>
                          <a:cs typeface="Calibri"/>
                          <a:sym typeface="Calibri"/>
                        </a:rPr>
                        <a:t> 4</a:t>
                      </a:r>
                      <a:endParaRPr b="0" sz="19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r h="873350">
                <a:tc>
                  <a:txBody>
                    <a:bodyPr/>
                    <a:lstStyle/>
                    <a:p>
                      <a:pPr indent="0" lvl="0" marL="0" marR="0" rtl="0" algn="l">
                        <a:lnSpc>
                          <a:spcPct val="115000"/>
                        </a:lnSpc>
                        <a:spcBef>
                          <a:spcPts val="0"/>
                        </a:spcBef>
                        <a:spcAft>
                          <a:spcPts val="0"/>
                        </a:spcAft>
                        <a:buClr>
                          <a:srgbClr val="000000"/>
                        </a:buClr>
                        <a:buSzPts val="1100"/>
                        <a:buFont typeface="Arial"/>
                        <a:buNone/>
                      </a:pPr>
                      <a:r>
                        <a:rPr lang="en-US" sz="2200" u="none" cap="none" strike="noStrike">
                          <a:solidFill>
                            <a:schemeClr val="dk1"/>
                          </a:solidFill>
                          <a:latin typeface="Calibri"/>
                          <a:ea typeface="Calibri"/>
                          <a:cs typeface="Calibri"/>
                          <a:sym typeface="Calibri"/>
                        </a:rPr>
                        <a:t>… სწავლა მდგრადი განვითარების </a:t>
                      </a:r>
                      <a:r>
                        <a:rPr lang="en-US" sz="2200" u="sng" cap="none" strike="noStrike">
                          <a:solidFill>
                            <a:schemeClr val="dk1"/>
                          </a:solidFill>
                          <a:latin typeface="Calibri"/>
                          <a:ea typeface="Calibri"/>
                          <a:cs typeface="Calibri"/>
                          <a:sym typeface="Calibri"/>
                        </a:rPr>
                        <a:t>შესახებ</a:t>
                      </a:r>
                      <a:endParaRPr sz="2200" u="sng" cap="none" strike="noStrike">
                        <a:solidFill>
                          <a:schemeClr val="dk1"/>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r h="873350">
                <a:tc>
                  <a:txBody>
                    <a:bodyPr/>
                    <a:lstStyle/>
                    <a:p>
                      <a:pPr indent="0" lvl="0" marL="0" marR="0" rtl="0" algn="l">
                        <a:lnSpc>
                          <a:spcPct val="115000"/>
                        </a:lnSpc>
                        <a:spcBef>
                          <a:spcPts val="0"/>
                        </a:spcBef>
                        <a:spcAft>
                          <a:spcPts val="0"/>
                        </a:spcAft>
                        <a:buClr>
                          <a:srgbClr val="000000"/>
                        </a:buClr>
                        <a:buSzPts val="1100"/>
                        <a:buFont typeface="Arial"/>
                        <a:buNone/>
                      </a:pPr>
                      <a:r>
                        <a:rPr lang="en-US" sz="2200" u="none" cap="none" strike="noStrike">
                          <a:solidFill>
                            <a:schemeClr val="dk1"/>
                          </a:solidFill>
                          <a:latin typeface="Calibri"/>
                          <a:ea typeface="Calibri"/>
                          <a:cs typeface="Calibri"/>
                          <a:sym typeface="Calibri"/>
                        </a:rPr>
                        <a:t> … სწავლა მდგრადი განვითარები</a:t>
                      </a:r>
                      <a:r>
                        <a:rPr lang="en-US" sz="2200" u="sng" cap="none" strike="noStrike">
                          <a:solidFill>
                            <a:schemeClr val="dk1"/>
                          </a:solidFill>
                          <a:latin typeface="Calibri"/>
                          <a:ea typeface="Calibri"/>
                          <a:cs typeface="Calibri"/>
                          <a:sym typeface="Calibri"/>
                        </a:rPr>
                        <a:t>სათვის</a:t>
                      </a:r>
                      <a:endParaRPr sz="2200" u="sng" cap="none" strike="noStrike">
                        <a:solidFill>
                          <a:schemeClr val="dk1"/>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r h="873350">
                <a:tc>
                  <a:txBody>
                    <a:bodyPr/>
                    <a:lstStyle/>
                    <a:p>
                      <a:pPr indent="0" lvl="0" marL="0" marR="0" rtl="0" algn="l">
                        <a:lnSpc>
                          <a:spcPct val="115000"/>
                        </a:lnSpc>
                        <a:spcBef>
                          <a:spcPts val="0"/>
                        </a:spcBef>
                        <a:spcAft>
                          <a:spcPts val="0"/>
                        </a:spcAft>
                        <a:buClr>
                          <a:schemeClr val="dk1"/>
                        </a:buClr>
                        <a:buSzPts val="1100"/>
                        <a:buFont typeface="Arial"/>
                        <a:buNone/>
                      </a:pPr>
                      <a:r>
                        <a:rPr lang="en-US" sz="2200" u="none" cap="none" strike="noStrike">
                          <a:solidFill>
                            <a:schemeClr val="dk1"/>
                          </a:solidFill>
                          <a:latin typeface="Calibri"/>
                          <a:ea typeface="Calibri"/>
                          <a:cs typeface="Calibri"/>
                          <a:sym typeface="Calibri"/>
                        </a:rPr>
                        <a:t> … უშუალო </a:t>
                      </a:r>
                      <a:r>
                        <a:rPr lang="en-US" sz="2200" u="sng" cap="none" strike="noStrike">
                          <a:solidFill>
                            <a:schemeClr val="dk1"/>
                          </a:solidFill>
                          <a:latin typeface="Calibri"/>
                          <a:ea typeface="Calibri"/>
                          <a:cs typeface="Calibri"/>
                          <a:sym typeface="Calibri"/>
                        </a:rPr>
                        <a:t>წვლილის შეტანა</a:t>
                      </a:r>
                      <a:r>
                        <a:rPr lang="en-US" sz="2200" u="none" cap="none" strike="noStrike">
                          <a:solidFill>
                            <a:schemeClr val="dk1"/>
                          </a:solidFill>
                          <a:latin typeface="Calibri"/>
                          <a:ea typeface="Calibri"/>
                          <a:cs typeface="Calibri"/>
                          <a:sym typeface="Calibri"/>
                        </a:rPr>
                        <a:t> მდგრად განვითარებაში</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0" lang="en-US" sz="2200" u="none" cap="none" strike="noStrike">
                          <a:solidFill>
                            <a:schemeClr val="dk1"/>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txBody>
                  <a:tcPr marT="45725" marB="45725" marR="17650" marL="176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bl>
          </a:graphicData>
        </a:graphic>
      </p:graphicFrame>
      <p:sp>
        <p:nvSpPr>
          <p:cNvPr id="290" name="Google Shape;290;p28"/>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(Burmeister, M., Rauch, F., &amp; Eilks, I. (2012). Education for Sustainable Development (ESD) and secondary chemistry education. </a:t>
            </a:r>
            <a:r>
              <a:rPr b="0" i="1" lang="en-US" sz="1200" u="none" cap="none" strike="noStrike">
                <a:solidFill>
                  <a:schemeClr val="dk1"/>
                </a:solidFill>
                <a:latin typeface="Calibri"/>
                <a:ea typeface="Calibri"/>
                <a:cs typeface="Calibri"/>
                <a:sym typeface="Calibri"/>
              </a:rPr>
              <a:t>Chemistry Education Research and Practice, </a:t>
            </a:r>
            <a:r>
              <a:rPr b="0" i="0" lang="en-US" sz="1200" u="none" cap="none" strike="noStrike">
                <a:solidFill>
                  <a:schemeClr val="dk1"/>
                </a:solidFill>
                <a:latin typeface="Calibri"/>
                <a:ea typeface="Calibri"/>
                <a:cs typeface="Calibri"/>
                <a:sym typeface="Calibri"/>
              </a:rPr>
              <a:t>13 (2), 59-68.)</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9"/>
          <p:cNvSpPr txBox="1"/>
          <p:nvPr>
            <p:ph type="title"/>
          </p:nvPr>
        </p:nvSpPr>
        <p:spPr>
          <a:xfrm>
            <a:off x="452880" y="2847240"/>
            <a:ext cx="11286000" cy="1325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ct val="100000"/>
              <a:buFont typeface="Calibri"/>
              <a:buNone/>
            </a:pPr>
            <a:r>
              <a:rPr b="1" lang="en-US" sz="4400" strike="noStrike">
                <a:solidFill>
                  <a:srgbClr val="025952"/>
                </a:solidFill>
                <a:latin typeface="Calibri"/>
                <a:ea typeface="Calibri"/>
                <a:cs typeface="Calibri"/>
                <a:sym typeface="Calibri"/>
              </a:rPr>
              <a:t>სასწავლო გეგმის მოდელი სოცი</a:t>
            </a:r>
            <a:r>
              <a:rPr b="1" lang="en-US" sz="4400">
                <a:solidFill>
                  <a:srgbClr val="025952"/>
                </a:solidFill>
                <a:latin typeface="Calibri"/>
                <a:ea typeface="Calibri"/>
                <a:cs typeface="Calibri"/>
                <a:sym typeface="Calibri"/>
              </a:rPr>
              <a:t>ო</a:t>
            </a:r>
            <a:r>
              <a:rPr b="1" lang="en-US" sz="4400" strike="noStrike">
                <a:solidFill>
                  <a:srgbClr val="025952"/>
                </a:solidFill>
                <a:latin typeface="Calibri"/>
                <a:ea typeface="Calibri"/>
                <a:cs typeface="Calibri"/>
                <a:sym typeface="Calibri"/>
              </a:rPr>
              <a:t>-სამეცნიერო საკითხებზე (SSI) დაფუძნებული </a:t>
            </a:r>
            <a:r>
              <a:rPr b="1" lang="en-US" sz="4400">
                <a:solidFill>
                  <a:srgbClr val="025952"/>
                </a:solidFill>
                <a:latin typeface="Calibri"/>
                <a:ea typeface="Calibri"/>
                <a:cs typeface="Calibri"/>
                <a:sym typeface="Calibri"/>
              </a:rPr>
              <a:t>განათლება </a:t>
            </a:r>
            <a:r>
              <a:rPr b="1" lang="en-US" sz="4400" strike="noStrike">
                <a:solidFill>
                  <a:srgbClr val="025952"/>
                </a:solidFill>
                <a:latin typeface="Calibri"/>
                <a:ea typeface="Calibri"/>
                <a:cs typeface="Calibri"/>
                <a:sym typeface="Calibri"/>
              </a:rPr>
              <a:t>მდგრადი განვითარებისათვის (ESD) სწავლებისთვის</a:t>
            </a:r>
            <a:endParaRPr b="1" sz="4400" strike="noStrike">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ct val="100000"/>
              <a:buFont typeface="Calibri"/>
              <a:buNone/>
            </a:pPr>
            <a:r>
              <a:t/>
            </a:r>
            <a:endParaRPr b="1" sz="4400">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ct val="100000"/>
              <a:buFont typeface="Calibri"/>
              <a:buNone/>
            </a:pPr>
            <a:br>
              <a:rPr lang="en-US" sz="4400"/>
            </a:br>
            <a:endParaRPr b="0" sz="4400"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type="title"/>
          </p:nvPr>
        </p:nvSpPr>
        <p:spPr>
          <a:xfrm>
            <a:off x="1094125" y="1401050"/>
            <a:ext cx="10515300" cy="44700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US" sz="3343">
                <a:solidFill>
                  <a:srgbClr val="FF0000"/>
                </a:solidFill>
              </a:rPr>
              <a:t>რა გახსენდებათ ტერმინის „განათლება მდგრადი განვითარებისათვის“ გაგონებისას? </a:t>
            </a:r>
            <a:endParaRPr sz="3343">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lang="en-US" sz="3343">
                <a:solidFill>
                  <a:srgbClr val="FF0000"/>
                </a:solidFill>
              </a:rPr>
              <a:t>რა პრაქტიკები და თემები გახსენდებათ?</a:t>
            </a:r>
            <a:endParaRPr sz="3343">
              <a:solidFill>
                <a:srgbClr val="FF0000"/>
              </a:solidFill>
            </a:endParaRPr>
          </a:p>
          <a:p>
            <a:pPr indent="0" lvl="0" marL="0" rtl="0" algn="l">
              <a:lnSpc>
                <a:spcPct val="115000"/>
              </a:lnSpc>
              <a:spcBef>
                <a:spcPts val="1200"/>
              </a:spcBef>
              <a:spcAft>
                <a:spcPts val="1200"/>
              </a:spcAft>
              <a:buClr>
                <a:schemeClr val="dk1"/>
              </a:buClr>
              <a:buSzPts val="1100"/>
              <a:buFont typeface="Arial"/>
              <a:buNone/>
            </a:pPr>
            <a:r>
              <a:rPr lang="en-US" sz="1933">
                <a:solidFill>
                  <a:schemeClr val="dk1"/>
                </a:solidFill>
              </a:rPr>
              <a:t>გირჩევთ, სტუდენტების იდეები შეაგროვოთ და განიხილოთ ბარათების კლასტერიზაციის მეთოდით Miro-ს (</a:t>
            </a:r>
            <a:r>
              <a:rPr lang="en-US" sz="1933" u="sng">
                <a:solidFill>
                  <a:schemeClr val="hlink"/>
                </a:solidFill>
                <a:hlinkClick r:id="rId3"/>
              </a:rPr>
              <a:t>https://miro.com/</a:t>
            </a:r>
            <a:r>
              <a:rPr lang="en-US" sz="1933">
                <a:solidFill>
                  <a:schemeClr val="dk1"/>
                </a:solidFill>
              </a:rPr>
              <a:t>) ან მსგავსი ონლაინ პლატფორმის გამოყენებით.</a:t>
            </a:r>
            <a:endParaRPr b="0" sz="2700"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0"/>
          <p:cNvSpPr txBox="1"/>
          <p:nvPr>
            <p:ph type="title"/>
          </p:nvPr>
        </p:nvSpPr>
        <p:spPr>
          <a:xfrm>
            <a:off x="439835" y="163965"/>
            <a:ext cx="11442600" cy="132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60"/>
              <a:buFont typeface="Calibri"/>
              <a:buNone/>
            </a:pPr>
            <a:r>
              <a:rPr b="1" lang="en-US" sz="2760" strike="noStrike">
                <a:solidFill>
                  <a:schemeClr val="dk1"/>
                </a:solidFill>
                <a:latin typeface="Calibri"/>
                <a:ea typeface="Calibri"/>
                <a:cs typeface="Calibri"/>
                <a:sym typeface="Calibri"/>
              </a:rPr>
              <a:t>როგორ დავადგინოთ და გავაანალიზოთ სოციო-სამეცნიერო საკითხები (SSI) განათლება მდგრადი განვითარებისთვის</a:t>
            </a:r>
            <a:endParaRPr b="0" sz="2760" strike="noStrike">
              <a:solidFill>
                <a:schemeClr val="dk1"/>
              </a:solidFill>
              <a:latin typeface="Calibri"/>
              <a:ea typeface="Calibri"/>
              <a:cs typeface="Calibri"/>
              <a:sym typeface="Calibri"/>
            </a:endParaRPr>
          </a:p>
        </p:txBody>
      </p:sp>
      <p:sp>
        <p:nvSpPr>
          <p:cNvPr id="301" name="Google Shape;301;p30"/>
          <p:cNvSpPr/>
          <p:nvPr/>
        </p:nvSpPr>
        <p:spPr>
          <a:xfrm>
            <a:off x="1062720" y="6211800"/>
            <a:ext cx="7305840" cy="6382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(Stolz, M., Witteck, T., Marks, R., &amp; Eilks, I. (2013). Reflecting socio-scientific issues for science education coming from the case of curriculum development on doping in chemistry education. </a:t>
            </a:r>
            <a:r>
              <a:rPr b="0" i="1" lang="en-US" sz="1200" u="none" cap="none" strike="noStrike">
                <a:solidFill>
                  <a:schemeClr val="dk1"/>
                </a:solidFill>
                <a:latin typeface="Calibri"/>
                <a:ea typeface="Calibri"/>
                <a:cs typeface="Calibri"/>
                <a:sym typeface="Calibri"/>
              </a:rPr>
              <a:t>EURASIA Journal of Mathematics, Science and Technological Education, 9 </a:t>
            </a:r>
            <a:r>
              <a:rPr b="0" i="0" lang="en-US" sz="1200" u="none" cap="none" strike="noStrike">
                <a:solidFill>
                  <a:schemeClr val="dk1"/>
                </a:solidFill>
                <a:latin typeface="Calibri"/>
                <a:ea typeface="Calibri"/>
                <a:cs typeface="Calibri"/>
                <a:sym typeface="Calibri"/>
              </a:rPr>
              <a:t>(4)</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273-282.)</a:t>
            </a:r>
            <a:endParaRPr b="0" i="0" sz="1200" u="none" cap="none" strike="noStrike">
              <a:solidFill>
                <a:srgbClr val="000000"/>
              </a:solidFill>
              <a:latin typeface="Calibri"/>
              <a:ea typeface="Calibri"/>
              <a:cs typeface="Calibri"/>
              <a:sym typeface="Calibri"/>
            </a:endParaRPr>
          </a:p>
        </p:txBody>
      </p:sp>
      <p:graphicFrame>
        <p:nvGraphicFramePr>
          <p:cNvPr id="302" name="Google Shape;302;p30"/>
          <p:cNvGraphicFramePr/>
          <p:nvPr/>
        </p:nvGraphicFramePr>
        <p:xfrm>
          <a:off x="200160" y="1315080"/>
          <a:ext cx="3000000" cy="3000000"/>
        </p:xfrm>
        <a:graphic>
          <a:graphicData uri="http://schemas.openxmlformats.org/drawingml/2006/table">
            <a:tbl>
              <a:tblPr>
                <a:noFill/>
                <a:tableStyleId>{020E1ADB-481E-449C-A168-1CC4544FA641}</a:tableStyleId>
              </a:tblPr>
              <a:tblGrid>
                <a:gridCol w="2496950"/>
                <a:gridCol w="4026600"/>
                <a:gridCol w="5302075"/>
              </a:tblGrid>
              <a:tr h="68220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ავთენტურობა</a:t>
                      </a:r>
                      <a:endParaRPr b="0" sz="1300" u="none" cap="none" strike="noStrike">
                        <a:solidFill>
                          <a:srgbClr val="FFFFFF"/>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chemeClr val="accent1"/>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საკითხი არის ავთენტური, რადგან ის რეალურად განიხილება საზოგადოებაში.</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დადასტურებულია, რომ ეს საკითხი განიხილება  ყოველდღიურ მედიასივრცეში (გაზეთებში, ჟურნალებში, ტელევიზიაში, რეკლამებში, სოციალურ მედიაში, ინტერნეტში და სხვ.)?</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FFFFFF"/>
                    </a:solidFill>
                  </a:tcPr>
                </a:tc>
              </a:tr>
              <a:tr h="96137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რელევანტურობა</a:t>
                      </a:r>
                      <a:endParaRPr b="0" sz="1300" u="none" cap="none" strike="noStrike">
                        <a:solidFill>
                          <a:srgbClr val="FFFFFF"/>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chemeClr val="accent1"/>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საკითხი მნიშვნელოვანია, რადგან მასზე საზოგადოებრივი გადაწყვეტილებები პირდაპირ ზემოქმედებს მოსწავლეების ცხოვრებაზე — როგორც დღეს, ისე მომავალში.</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EEF"/>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სცენარები წარმოიდგინება და განიხილება იმის თვალსაზრისით, თუ როგორ საზოგადეოებრივ გადაწყვეტილებებს შეიძლება ჰქონდეთ გავლენა ინდივიდის მოქმედებაზე — მაგალითად, როგორც მომხმარებლის.</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EEF"/>
                    </a:solidFill>
                  </a:tcPr>
                </a:tc>
              </a:tr>
              <a:tr h="852850">
                <a:tc>
                  <a:txBody>
                    <a:bodyPr/>
                    <a:lstStyle/>
                    <a:p>
                      <a:pPr indent="0" lvl="0" marL="0" marR="0" rtl="0" algn="l">
                        <a:lnSpc>
                          <a:spcPct val="115000"/>
                        </a:lnSpc>
                        <a:spcBef>
                          <a:spcPts val="0"/>
                        </a:spcBef>
                        <a:spcAft>
                          <a:spcPts val="0"/>
                        </a:spcAft>
                        <a:buClr>
                          <a:srgbClr val="000000"/>
                        </a:buClr>
                        <a:buSzPts val="1100"/>
                        <a:buFont typeface="Arial"/>
                        <a:buNone/>
                      </a:pPr>
                      <a:r>
                        <a:rPr b="1" lang="en-US" sz="1300" u="none" cap="none" strike="noStrike">
                          <a:solidFill>
                            <a:schemeClr val="lt1"/>
                          </a:solidFill>
                          <a:latin typeface="Calibri"/>
                          <a:ea typeface="Calibri"/>
                          <a:cs typeface="Calibri"/>
                          <a:sym typeface="Calibri"/>
                        </a:rPr>
                        <a:t>შეფასება გაურკვეველია სოციო-სამეცნიერო თვალსაზრისით </a:t>
                      </a:r>
                      <a:endParaRPr b="0" sz="1300" u="none" cap="none" strike="noStrike">
                        <a:solidFill>
                          <a:srgbClr val="FFFFFF"/>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chemeClr val="accent1"/>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საზოგადოებრივი შეფასება არ არის ერთმნიშვნელოვანი — იგი აძლევს სივრცეს განსხვავებული შეხედულებებისთვის.</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საზოგადოებრივი დისკურსი იწარმოება ანალიზის საფუძველზე იმის დასადგენად, არსებობს თუ არა მართლაც განსხვავებული და საკამათო მოსაზრებები (ლობისტების, მედიის, პოლიტიკოსების და სხვა ჯგუფების მხრიდან).</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r h="119412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იძლევა ღია დისკუსიების შესაძლებლობას </a:t>
                      </a:r>
                      <a:endParaRPr b="0" sz="1300" u="none" cap="none" strike="noStrike">
                        <a:solidFill>
                          <a:srgbClr val="FFFFFF"/>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chemeClr val="accent1"/>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საკითხების ღიად განხილვა შესაძლებელია.</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EEF"/>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განიხილება ჰიპოთეტური სიტუაციები იმის შესაფასებლად, თუ რამდენად შესაძლებელია, რომ განსხვავებული მოსაზრებების გამოხატვამ გააღიზიანოს ადამიანები ან ჯგუფები მათი სოციალურ-ეკონომიკური მდგომარეობის, რელიგიური ან ეთიკური შეხედულებების გამო.</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EEF"/>
                    </a:solidFill>
                  </a:tcPr>
                </a:tc>
              </a:tr>
              <a:tr h="102347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ეხება მეცნიერებისა და ტექნოლოგიის საკითხებს</a:t>
                      </a:r>
                      <a:endParaRPr b="0" sz="1300" u="none" cap="none" strike="noStrike">
                        <a:solidFill>
                          <a:srgbClr val="FFFFFF"/>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chemeClr val="accent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US" sz="1300" u="none" cap="none" strike="noStrike">
                          <a:solidFill>
                            <a:schemeClr val="dk1"/>
                          </a:solidFill>
                          <a:latin typeface="Calibri"/>
                          <a:ea typeface="Calibri"/>
                          <a:cs typeface="Calibri"/>
                          <a:sym typeface="Calibri"/>
                        </a:rPr>
                        <a:t>საკითხის არსი განპირობებულია სამეცნიერო და ტექნოლოგიური კითხვებით, რომელთა გასაგებადაც საფუძვლიანი ცოდნა მეცნიერებასა და ტექნოლოგიაში აუცილებელია.</a:t>
                      </a:r>
                      <a:endParaRPr sz="1300" u="none" cap="none" strike="noStrike">
                        <a:solidFill>
                          <a:schemeClr val="dk1"/>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c>
                  <a:txBody>
                    <a:bodyPr/>
                    <a:lstStyle/>
                    <a:p>
                      <a:pPr indent="0" lvl="0" marL="0" marR="0" rtl="0" algn="just">
                        <a:lnSpc>
                          <a:spcPct val="100000"/>
                        </a:lnSpc>
                        <a:spcBef>
                          <a:spcPts val="0"/>
                        </a:spcBef>
                        <a:spcAft>
                          <a:spcPts val="0"/>
                        </a:spcAft>
                        <a:buClr>
                          <a:srgbClr val="000000"/>
                        </a:buClr>
                        <a:buSzPts val="1300"/>
                        <a:buFont typeface="Arial"/>
                        <a:buNone/>
                      </a:pPr>
                      <a:r>
                        <a:rPr lang="en-US" sz="1300" u="none" cap="none" strike="noStrike">
                          <a:solidFill>
                            <a:schemeClr val="dk1"/>
                          </a:solidFill>
                          <a:latin typeface="Calibri"/>
                          <a:ea typeface="Calibri"/>
                          <a:cs typeface="Calibri"/>
                          <a:sym typeface="Calibri"/>
                        </a:rPr>
                        <a:t>მედიადისკურსი გაანალიზებულია იმის დასადგენად, რამდენად ხშირად გამოიყენება ან მოიხსენიება მეცნიერებისა და ტექნოლოგიის ძირითადი ცნებები არგუმენტაციისთვის — პირდაპირი თუ არაპირდაპირი ფორმით.</a:t>
                      </a:r>
                      <a:endParaRPr b="0" sz="1300" u="none" cap="none" strike="noStrike">
                        <a:solidFill>
                          <a:srgbClr val="000000"/>
                        </a:solidFill>
                        <a:latin typeface="Calibri"/>
                        <a:ea typeface="Calibri"/>
                        <a:cs typeface="Calibri"/>
                        <a:sym typeface="Calibri"/>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FF7"/>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txBox="1"/>
          <p:nvPr>
            <p:ph type="title"/>
          </p:nvPr>
        </p:nvSpPr>
        <p:spPr>
          <a:xfrm>
            <a:off x="365750" y="365046"/>
            <a:ext cx="11442600" cy="833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2700">
                <a:solidFill>
                  <a:schemeClr val="dk1"/>
                </a:solidFill>
                <a:latin typeface="Calibri"/>
                <a:ea typeface="Calibri"/>
                <a:cs typeface="Calibri"/>
                <a:sym typeface="Calibri"/>
              </a:rPr>
              <a:t>როგორ დავიწყოთ და დავალაგოთ (საფეხურები)? – მაგალითი</a:t>
            </a:r>
            <a:endParaRPr b="0" sz="2700" strike="noStrike">
              <a:solidFill>
                <a:schemeClr val="dk1"/>
              </a:solidFill>
              <a:latin typeface="Calibri"/>
              <a:ea typeface="Calibri"/>
              <a:cs typeface="Calibri"/>
              <a:sym typeface="Calibri"/>
            </a:endParaRPr>
          </a:p>
        </p:txBody>
      </p:sp>
      <p:sp>
        <p:nvSpPr>
          <p:cNvPr id="308" name="Google Shape;308;p31"/>
          <p:cNvSpPr/>
          <p:nvPr/>
        </p:nvSpPr>
        <p:spPr>
          <a:xfrm>
            <a:off x="1062720" y="6211800"/>
            <a:ext cx="7305840" cy="455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(Feierabend, T. &amp; Eilks, I. (2011). Teaching the societal dimension of chemistry using a socio-critical and problem-oriented lesson plan on bioethanol usage. </a:t>
            </a:r>
            <a:r>
              <a:rPr b="0" i="1" lang="en-US" sz="1200" u="none" cap="none" strike="noStrike">
                <a:solidFill>
                  <a:schemeClr val="dk1"/>
                </a:solidFill>
                <a:latin typeface="Calibri"/>
                <a:ea typeface="Calibri"/>
                <a:cs typeface="Calibri"/>
                <a:sym typeface="Calibri"/>
              </a:rPr>
              <a:t>Journal of Chemical Education,</a:t>
            </a:r>
            <a:r>
              <a:rPr b="0" i="0" lang="en-US" sz="1200" u="none" cap="none" strike="noStrike">
                <a:solidFill>
                  <a:schemeClr val="dk1"/>
                </a:solidFill>
                <a:latin typeface="Calibri"/>
                <a:ea typeface="Calibri"/>
                <a:cs typeface="Calibri"/>
                <a:sym typeface="Calibri"/>
              </a:rPr>
              <a:t> 88, 1250-1256)</a:t>
            </a:r>
            <a:endParaRPr b="0" i="0" sz="1200" u="none" cap="none" strike="noStrike">
              <a:solidFill>
                <a:srgbClr val="000000"/>
              </a:solidFill>
              <a:latin typeface="Calibri"/>
              <a:ea typeface="Calibri"/>
              <a:cs typeface="Calibri"/>
              <a:sym typeface="Calibri"/>
            </a:endParaRPr>
          </a:p>
        </p:txBody>
      </p:sp>
      <p:graphicFrame>
        <p:nvGraphicFramePr>
          <p:cNvPr id="309" name="Google Shape;309;p31"/>
          <p:cNvGraphicFramePr/>
          <p:nvPr/>
        </p:nvGraphicFramePr>
        <p:xfrm>
          <a:off x="882713" y="1727850"/>
          <a:ext cx="3000000" cy="3000000"/>
        </p:xfrm>
        <a:graphic>
          <a:graphicData uri="http://schemas.openxmlformats.org/drawingml/2006/table">
            <a:tbl>
              <a:tblPr>
                <a:noFill/>
                <a:tableStyleId>{020E1ADB-481E-449C-A168-1CC4544FA641}</a:tableStyleId>
              </a:tblPr>
              <a:tblGrid>
                <a:gridCol w="1904375"/>
                <a:gridCol w="8652500"/>
              </a:tblGrid>
              <a:tr h="4124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lt1"/>
                          </a:solidFill>
                          <a:latin typeface="Calibri"/>
                          <a:ea typeface="Calibri"/>
                          <a:cs typeface="Calibri"/>
                          <a:sym typeface="Calibri"/>
                        </a:rPr>
                        <a:t>ეტაპი</a:t>
                      </a:r>
                      <a:endParaRPr b="1" sz="1800" u="none" cap="none" strike="noStrike">
                        <a:solidFill>
                          <a:schemeClr val="lt1"/>
                        </a:solidFill>
                        <a:latin typeface="Calibri"/>
                        <a:ea typeface="Calibri"/>
                        <a:cs typeface="Calibri"/>
                        <a:sym typeface="Calibri"/>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solidFill>
                      <a:schemeClr val="accent1"/>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en-US" sz="1800" u="none" cap="none" strike="noStrike"/>
                        <a:t>აღწერა</a:t>
                      </a:r>
                      <a:endParaRPr b="1" sz="1800" u="none" cap="none" strike="noStrike"/>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87417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1. ავთენტური მასალის ანალიზი</a:t>
                      </a:r>
                      <a:endParaRPr b="1" sz="1300" u="none" cap="none" strike="noStrike">
                        <a:solidFill>
                          <a:schemeClr val="lt1"/>
                        </a:solidFill>
                        <a:latin typeface="Calibri"/>
                        <a:ea typeface="Calibri"/>
                        <a:cs typeface="Calibri"/>
                        <a:sym typeface="Calibri"/>
                      </a:endParaRPr>
                    </a:p>
                  </a:txBody>
                  <a:tcPr marT="91425" marB="91425" marR="91425" marL="91425">
                    <a:lnT cap="flat" cmpd="sng" w="38100">
                      <a:solidFill>
                        <a:schemeClr val="accent5"/>
                      </a:solidFill>
                      <a:prstDash val="solid"/>
                      <a:round/>
                      <a:headEnd len="sm" w="sm" type="none"/>
                      <a:tailEnd len="sm" w="sm" type="none"/>
                    </a:lnT>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მოსწავლეები კითხულობენ პოლიტიკურ ჟურნალში გამოქვეყნებულ სტატიას ბიოეთანოლის საწვავად გამოყენების შესახებ, სადაც განხილულია როგორც მისი სარგებელი, ასევე გვერდითი ეფექტები (ტყეების გაჩეხვა, სურსათის ფასების ზრდა).</a:t>
                      </a:r>
                      <a:endParaRPr sz="1400" u="none" cap="none" strike="noStrike"/>
                    </a:p>
                  </a:txBody>
                  <a:tcPr marT="91425" marB="91425" marR="91425" marL="91425">
                    <a:lnT cap="flat" cmpd="sng" w="38100">
                      <a:solidFill>
                        <a:schemeClr val="accent5"/>
                      </a:solidFill>
                      <a:prstDash val="solid"/>
                      <a:round/>
                      <a:headEnd len="sm" w="sm" type="none"/>
                      <a:tailEnd len="sm" w="sm" type="none"/>
                    </a:lnT>
                    <a:solidFill>
                      <a:srgbClr val="C9DAF8"/>
                    </a:solidFill>
                  </a:tcPr>
                </a:tc>
              </a:tr>
              <a:tr h="874175">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2. ქიმიური საფუძვლების შესწავლა</a:t>
                      </a:r>
                      <a:endParaRPr b="1" sz="1300" u="none" cap="none" strike="noStrike">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მოსწავლეები სწავლობენ ალკოჰოლების სტრუქტურას, ფერმენტაციას და ალკოჰოლების გამოყენებას საწვავად, თანამშრომლობითი სწავლების (jigsaw classroom) და სასწავლო სადგურების (learning at stations) მეშვეობით.</a:t>
                      </a:r>
                      <a:endParaRPr sz="1400" u="none" cap="none" strike="noStrike"/>
                    </a:p>
                  </a:txBody>
                  <a:tcPr marT="91425" marB="91425" marR="91425" marL="91425"/>
                </a:tc>
              </a:tr>
              <a:tr h="64845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3. საერთო ანარეკლი</a:t>
                      </a:r>
                      <a:endParaRPr b="1" sz="1300" u="none" cap="none" strike="noStrike">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განიხილება, რომ ქიმიური მხარე კარგად არის გააზრებული, თუმცა გადაწყვეტილების მიღება მოითხოვს ეკოლოგიური, ეკონომიკური და სოციალური ასპექტების ერთობლივ შეფასებას.</a:t>
                      </a:r>
                      <a:endParaRPr sz="1400" u="none" cap="none" strike="noStrike"/>
                    </a:p>
                  </a:txBody>
                  <a:tcPr marT="91425" marB="91425" marR="91425" marL="91425">
                    <a:solidFill>
                      <a:srgbClr val="C9DAF8"/>
                    </a:solidFill>
                  </a:tcPr>
                </a:tc>
              </a:tr>
              <a:tr h="84340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4. როლური თამაში – პარლამენტის მოსმენა</a:t>
                      </a:r>
                      <a:endParaRPr b="1" sz="1300" u="none" cap="none" strike="noStrike">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იმიტირდება პარლამენტის მოსმენა, სადაც მოსწავლეები ასრულებენ სხვადასხვა სოციალური ჯგუფის როლებს და წარმოადგენენ მათ არგუმენტებს.</a:t>
                      </a:r>
                      <a:endParaRPr sz="1400" u="none" cap="none" strike="noStrike"/>
                    </a:p>
                  </a:txBody>
                  <a:tcPr marT="91425" marB="91425" marR="91425" marL="91425"/>
                </a:tc>
              </a:tr>
              <a:tr h="648450">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Calibri"/>
                          <a:ea typeface="Calibri"/>
                          <a:cs typeface="Calibri"/>
                          <a:sym typeface="Calibri"/>
                        </a:rPr>
                        <a:t>5. მეტარეფლექსია</a:t>
                      </a:r>
                      <a:endParaRPr b="1" sz="1300" u="none" cap="none" strike="noStrike">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განხილულია მეცნიერების, ზეწოლის ჯგუფების და პოლიტიკოსების როლები; ხაზგასმულია გადაწყვეტილების მიღების სირთულე და ის, თუ როგორ უმკლავდება ამ პროცესს საზოგადოება.</a:t>
                      </a:r>
                      <a:endParaRPr sz="1400" u="none" cap="none" strike="noStrike"/>
                    </a:p>
                  </a:txBody>
                  <a:tcPr marT="91425" marB="91425" marR="91425" marL="91425">
                    <a:solidFill>
                      <a:srgbClr val="C9DAF8"/>
                    </a:solidFill>
                  </a:tcPr>
                </a:tc>
              </a:tr>
            </a:tbl>
          </a:graphicData>
        </a:graphic>
      </p:graphicFrame>
      <p:sp>
        <p:nvSpPr>
          <p:cNvPr id="310" name="Google Shape;310;p31"/>
          <p:cNvSpPr txBox="1"/>
          <p:nvPr/>
        </p:nvSpPr>
        <p:spPr>
          <a:xfrm>
            <a:off x="1136775" y="1272450"/>
            <a:ext cx="9279900" cy="2328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400"/>
              </a:spcBef>
              <a:spcAft>
                <a:spcPts val="400"/>
              </a:spcAft>
              <a:buClr>
                <a:srgbClr val="000000"/>
              </a:buClr>
              <a:buSzPts val="1300"/>
              <a:buFont typeface="Arial"/>
              <a:buNone/>
            </a:pPr>
            <a:r>
              <a:rPr b="1" i="0" lang="en-US" sz="1300" u="none" cap="none" strike="noStrike">
                <a:solidFill>
                  <a:srgbClr val="000000"/>
                </a:solidFill>
                <a:latin typeface="Arial"/>
                <a:ea typeface="Arial"/>
                <a:cs typeface="Arial"/>
                <a:sym typeface="Arial"/>
              </a:rPr>
              <a:t>სასწავლო პროცესის ეტაპები ბიოეთანოლის თემაზე – ESD და SSI მიდგომით</a:t>
            </a:r>
            <a:endParaRPr b="1" i="0" sz="13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2"/>
          <p:cNvSpPr txBox="1"/>
          <p:nvPr>
            <p:ph type="title"/>
          </p:nvPr>
        </p:nvSpPr>
        <p:spPr>
          <a:xfrm>
            <a:off x="1164705" y="91640"/>
            <a:ext cx="10515300" cy="132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sz="2200"/>
              <a:t>ს</a:t>
            </a:r>
            <a:r>
              <a:rPr b="1" lang="en-US" sz="2000"/>
              <a:t>ასწავლო გეგმის მოდელი განათლება მდგრადი განვითარებისათვის (ESD)</a:t>
            </a:r>
            <a:endParaRPr b="1" sz="2000"/>
          </a:p>
        </p:txBody>
      </p:sp>
      <p:graphicFrame>
        <p:nvGraphicFramePr>
          <p:cNvPr id="316" name="Google Shape;316;p32"/>
          <p:cNvGraphicFramePr/>
          <p:nvPr/>
        </p:nvGraphicFramePr>
        <p:xfrm>
          <a:off x="531125" y="1416738"/>
          <a:ext cx="3000000" cy="3000000"/>
        </p:xfrm>
        <a:graphic>
          <a:graphicData uri="http://schemas.openxmlformats.org/drawingml/2006/table">
            <a:tbl>
              <a:tblPr>
                <a:noFill/>
                <a:tableStyleId>{020E1ADB-481E-449C-A168-1CC4544FA641}</a:tableStyleId>
              </a:tblPr>
              <a:tblGrid>
                <a:gridCol w="2384725"/>
                <a:gridCol w="2858225"/>
                <a:gridCol w="3159525"/>
                <a:gridCol w="2539675"/>
              </a:tblGrid>
              <a:tr h="473450">
                <a:tc>
                  <a:txBody>
                    <a:bodyPr/>
                    <a:lstStyle/>
                    <a:p>
                      <a:pPr indent="0" lvl="0" marL="0" marR="0" rtl="0" algn="ctr">
                        <a:lnSpc>
                          <a:spcPct val="115000"/>
                        </a:lnSpc>
                        <a:spcBef>
                          <a:spcPts val="0"/>
                        </a:spcBef>
                        <a:spcAft>
                          <a:spcPts val="0"/>
                        </a:spcAft>
                        <a:buClr>
                          <a:srgbClr val="000000"/>
                        </a:buClr>
                        <a:buSzPts val="1300"/>
                        <a:buFont typeface="Arial"/>
                        <a:buNone/>
                      </a:pPr>
                      <a:r>
                        <a:rPr b="1" lang="en-US" sz="1300" u="none" cap="none" strike="noStrike"/>
                        <a:t>მიზნები</a:t>
                      </a:r>
                      <a:endParaRPr b="1" sz="1300" u="none" cap="none" strike="noStrike"/>
                    </a:p>
                  </a:txBody>
                  <a:tcPr marT="91425" marB="91425" marR="91425" marL="91425">
                    <a:solidFill>
                      <a:srgbClr val="C9DAF8"/>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US" sz="1300" u="none" cap="none" strike="noStrike"/>
                        <a:t>კრიტერიუმები თემებისა და მიდგომების შერჩევისთვის</a:t>
                      </a:r>
                      <a:endParaRPr b="1" sz="1300" u="none" cap="none" strike="noStrike"/>
                    </a:p>
                  </a:txBody>
                  <a:tcPr marT="91425" marB="91425" marR="91425" marL="91425">
                    <a:solidFill>
                      <a:srgbClr val="C9DAF8"/>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US" sz="1300" u="none" cap="none" strike="noStrike"/>
                        <a:t>მეთოდები</a:t>
                      </a:r>
                      <a:endParaRPr b="1" sz="1300" u="none" cap="none" strike="noStrike"/>
                    </a:p>
                  </a:txBody>
                  <a:tcPr marT="91425" marB="91425" marR="91425" marL="91425">
                    <a:solidFill>
                      <a:srgbClr val="C9DAF8"/>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US" sz="1300" u="none" cap="none" strike="noStrike"/>
                        <a:t>გაკვეთილის სტრუქტურა</a:t>
                      </a:r>
                      <a:endParaRPr b="1" sz="1300" u="none" cap="none" strike="noStrike"/>
                    </a:p>
                  </a:txBody>
                  <a:tcPr marT="91425" marB="91425" marR="91425" marL="91425">
                    <a:solidFill>
                      <a:srgbClr val="C9DAF8"/>
                    </a:solidFill>
                  </a:tcPr>
                </a:tc>
              </a:tr>
              <a:tr h="681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ზოგადი განათლება მეცნიერების მეშვეობით</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ავთენტურობა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ავთენტური მედია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1. ტექსტზე დაფუძნებული მიდგომა და პრობლემის ანალიზი</a:t>
                      </a:r>
                      <a:endParaRPr b="1" sz="1200" u="none" cap="none" strike="noStrike"/>
                    </a:p>
                  </a:txBody>
                  <a:tcPr marT="91425" marB="91425" marR="91425" marL="91425"/>
                </a:tc>
              </a:tr>
              <a:tr h="681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(მრავალგანზომილებიანი) სამეცნიერო წიგნიერება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რელევანტურობა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მოსწავლეზე ორიენტირებული ქიმიის სწავლება და ლაბორატორიული საქმიანობა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2. ქიმიური საფუძვლების განმარტება ლაბორატორიულ გარემოში</a:t>
                      </a:r>
                      <a:endParaRPr b="1" sz="1200" u="none" cap="none" strike="noStrike"/>
                    </a:p>
                  </a:txBody>
                  <a:tcPr marT="91425" marB="91425" marR="91425" marL="91425"/>
                </a:tc>
              </a:tr>
              <a:tr h="681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შეფასების უნარების განვითარება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შეფასება არ არის ერთმნიშვნელოვანი სოციო-სამეცნიერო თვალსაზრისით</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მოსწავლეზე ორიენტირებული ინსტრუქცია და კოოპერატიული სწავლება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3. სოციო-სამეცნიერო განზომილების შეჯამება</a:t>
                      </a:r>
                      <a:endParaRPr b="1" sz="1200" u="none" cap="none" strike="noStrike"/>
                    </a:p>
                  </a:txBody>
                  <a:tcPr marT="91425" marB="91425" marR="91425" marL="91425"/>
                </a:tc>
              </a:tr>
              <a:tr h="681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კომუნიკაციის უნარების განვითარება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იძლევა ღია დისკუსიების შესაძლებლობას</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საკამათო საკითხების სტრუქტურირებული განხილვა და დებატები</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4. განსხვავებული მოსაზრებების განხილვა და შეფასება</a:t>
                      </a:r>
                      <a:endParaRPr b="1" sz="1200" u="none" cap="none" strike="noStrike"/>
                    </a:p>
                  </a:txBody>
                  <a:tcPr marT="91425" marB="91425" marR="91425" marL="91425"/>
                </a:tc>
              </a:tr>
              <a:tr h="681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მეცნიერების შესწავლა</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ეხება მეცნიერებისა და ტექნოლოგიის საკითხებს</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მეთოდები, რომლებიც ხელს უწყობს ინდივიდუალური მოსაზრებების გამოხატვას</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5. მეტარეფლექსოა</a:t>
                      </a:r>
                      <a:endParaRPr b="1" sz="1200" u="none" cap="none" strike="noStrike"/>
                    </a:p>
                  </a:txBody>
                  <a:tcPr marT="91425" marB="91425" marR="91425" marL="91425"/>
                </a:tc>
              </a:tr>
            </a:tbl>
          </a:graphicData>
        </a:graphic>
      </p:graphicFrame>
      <p:sp>
        <p:nvSpPr>
          <p:cNvPr id="317" name="Google Shape;317;p32"/>
          <p:cNvSpPr/>
          <p:nvPr/>
        </p:nvSpPr>
        <p:spPr>
          <a:xfrm>
            <a:off x="1088640" y="6257880"/>
            <a:ext cx="7305900" cy="638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[Marks, R., &amp; Eilks, I. (2009). Promoting Scientific Literacy using a socio-critical and problem-oriented approach in chemistry education: Concept, examples, experiences. </a:t>
            </a:r>
            <a:r>
              <a:rPr b="0" i="1" lang="en-US" sz="1200" u="none" cap="none" strike="noStrike">
                <a:solidFill>
                  <a:schemeClr val="dk1"/>
                </a:solidFill>
                <a:latin typeface="Calibri"/>
                <a:ea typeface="Calibri"/>
                <a:cs typeface="Calibri"/>
                <a:sym typeface="Calibri"/>
              </a:rPr>
              <a:t>International Journal of Environmental and Science Education 4 </a:t>
            </a:r>
            <a:r>
              <a:rPr b="0" i="0" lang="en-US" sz="1200" u="none" cap="none" strike="noStrike">
                <a:solidFill>
                  <a:schemeClr val="dk1"/>
                </a:solidFill>
                <a:latin typeface="Calibri"/>
                <a:ea typeface="Calibri"/>
                <a:cs typeface="Calibri"/>
                <a:sym typeface="Calibri"/>
              </a:rPr>
              <a:t>(2), 131-145.]</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en-US" sz="4400">
                <a:solidFill>
                  <a:srgbClr val="025952"/>
                </a:solidFill>
                <a:latin typeface="Calibri"/>
                <a:ea typeface="Calibri"/>
                <a:cs typeface="Calibri"/>
                <a:sym typeface="Calibri"/>
              </a:rPr>
              <a:t>ეროვნული პოლიტიკის დოკუმენტების  მოძიება</a:t>
            </a:r>
            <a:endParaRPr b="0" sz="4400"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Calibri"/>
              <a:buNone/>
            </a:pPr>
            <a:r>
              <a:rPr b="1" lang="en-US" sz="4400" strike="noStrike">
                <a:solidFill>
                  <a:srgbClr val="FF0000"/>
                </a:solidFill>
                <a:latin typeface="Calibri"/>
                <a:ea typeface="Calibri"/>
                <a:cs typeface="Calibri"/>
                <a:sym typeface="Calibri"/>
              </a:rPr>
              <a:t>მოძიეთ ინტერნეტში ინფორმაცია განათლება მდგრადი განვითარებისათვის (ESD) მიმართულებით არსებულ ეროვნულ პოლიტიკურ მემკვიდრეობ</a:t>
            </a:r>
            <a:r>
              <a:rPr b="1" lang="en-US" sz="4400">
                <a:solidFill>
                  <a:srgbClr val="FF0000"/>
                </a:solidFill>
                <a:latin typeface="Calibri"/>
                <a:ea typeface="Calibri"/>
                <a:cs typeface="Calibri"/>
                <a:sym typeface="Calibri"/>
              </a:rPr>
              <a:t>ა</a:t>
            </a:r>
            <a:r>
              <a:rPr b="1" lang="en-US" sz="4400" strike="noStrike">
                <a:solidFill>
                  <a:srgbClr val="FF0000"/>
                </a:solidFill>
                <a:latin typeface="Calibri"/>
                <a:ea typeface="Calibri"/>
                <a:cs typeface="Calibri"/>
                <a:sym typeface="Calibri"/>
              </a:rPr>
              <a:t>ზე.</a:t>
            </a:r>
            <a:br>
              <a:rPr lang="en-US" sz="4400"/>
            </a:br>
            <a:br>
              <a:rPr lang="en-US" sz="4400"/>
            </a:br>
            <a:r>
              <a:rPr lang="en-US" sz="1100">
                <a:solidFill>
                  <a:schemeClr val="dk1"/>
                </a:solidFill>
              </a:rPr>
              <a:t>რეკომენდებულია სტუდენტების მიერ მოძიებული მასალის შეგროვება და განხილვა </a:t>
            </a:r>
            <a:r>
              <a:rPr b="1" lang="en-US" sz="1100">
                <a:solidFill>
                  <a:schemeClr val="dk1"/>
                </a:solidFill>
              </a:rPr>
              <a:t>Padlet-ის</a:t>
            </a:r>
            <a:r>
              <a:rPr lang="en-US" sz="1100">
                <a:solidFill>
                  <a:schemeClr val="dk1"/>
                </a:solidFill>
              </a:rPr>
              <a:t> (</a:t>
            </a:r>
            <a:r>
              <a:rPr lang="en-US" sz="1100" u="sng">
                <a:solidFill>
                  <a:schemeClr val="hlink"/>
                </a:solidFill>
                <a:hlinkClick r:id="rId3"/>
              </a:rPr>
              <a:t>https://padlet.com/</a:t>
            </a:r>
            <a:r>
              <a:rPr lang="en-US" sz="1100">
                <a:solidFill>
                  <a:schemeClr val="dk1"/>
                </a:solidFill>
              </a:rPr>
              <a:t>) საშუალებით, წინასწარ განსაზღვრული თემების მიხედვით.</a:t>
            </a:r>
            <a:endParaRPr b="0" sz="2200"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en-US" sz="4400">
                <a:solidFill>
                  <a:srgbClr val="025952"/>
                </a:solidFill>
                <a:latin typeface="Calibri"/>
                <a:ea typeface="Calibri"/>
                <a:cs typeface="Calibri"/>
                <a:sym typeface="Calibri"/>
              </a:rPr>
              <a:t>კითხვები და დისკუსია</a:t>
            </a:r>
            <a:endParaRPr b="0" sz="4400"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p:nvPr/>
        </p:nvSpPr>
        <p:spPr>
          <a:xfrm>
            <a:off x="665640" y="1395720"/>
            <a:ext cx="10019520" cy="484452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2400"/>
              <a:buFont typeface="Arial"/>
              <a:buChar char="•"/>
            </a:pPr>
            <a:r>
              <a:rPr b="0" i="0" lang="en-US" sz="2400" u="sng" cap="none" strike="noStrike">
                <a:solidFill>
                  <a:schemeClr val="hlink"/>
                </a:solidFill>
                <a:latin typeface="Calibri"/>
                <a:ea typeface="Calibri"/>
                <a:cs typeface="Calibri"/>
                <a:sym typeface="Calibri"/>
                <a:hlinkClick r:id="rId3"/>
              </a:rPr>
              <a:t>https://www.unesco.org/en/sustainable-developmen/education</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2400"/>
              <a:buFont typeface="Arial"/>
              <a:buChar char="•"/>
            </a:pPr>
            <a:r>
              <a:rPr b="0" i="0" lang="en-US" sz="2400" u="sng" cap="none" strike="noStrike">
                <a:solidFill>
                  <a:schemeClr val="hlink"/>
                </a:solidFill>
                <a:latin typeface="Calibri"/>
                <a:ea typeface="Calibri"/>
                <a:cs typeface="Calibri"/>
                <a:sym typeface="Calibri"/>
                <a:hlinkClick r:id="rId4"/>
              </a:rPr>
              <a:t>https://www.unesco.org/en/education-sustainable-development/need-know</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2400"/>
              <a:buFont typeface="Arial"/>
              <a:buChar char="•"/>
            </a:pPr>
            <a:r>
              <a:rPr b="0" i="0" lang="en-US" sz="2400" u="sng" cap="none" strike="noStrike">
                <a:solidFill>
                  <a:schemeClr val="hlink"/>
                </a:solidFill>
                <a:latin typeface="Calibri"/>
                <a:ea typeface="Calibri"/>
                <a:cs typeface="Calibri"/>
                <a:sym typeface="Calibri"/>
                <a:hlinkClick r:id="rId5"/>
              </a:rPr>
              <a:t>https://www.oecd.org/education/education-policy-outlook-4cf5b585-en.htm</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2400"/>
              <a:buFont typeface="Arial"/>
              <a:buChar char="•"/>
            </a:pPr>
            <a:r>
              <a:rPr b="0" i="0" lang="en-US" sz="2400" u="sng" cap="none" strike="noStrike">
                <a:solidFill>
                  <a:schemeClr val="hlink"/>
                </a:solidFill>
                <a:latin typeface="Calibri"/>
                <a:ea typeface="Calibri"/>
                <a:cs typeface="Calibri"/>
                <a:sym typeface="Calibri"/>
                <a:hlinkClick r:id="rId6"/>
              </a:rPr>
              <a:t>https://education.ec.europa.eu/focus-topics/green-education/learning-for-the-green-transition</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2400"/>
              <a:buFont typeface="Arial"/>
              <a:buChar char="•"/>
            </a:pPr>
            <a:r>
              <a:rPr b="0" i="0" lang="en-US" sz="2400" u="sng" cap="none" strike="noStrike">
                <a:solidFill>
                  <a:schemeClr val="hlink"/>
                </a:solidFill>
                <a:latin typeface="Calibri"/>
                <a:ea typeface="Calibri"/>
                <a:cs typeface="Calibri"/>
                <a:sym typeface="Calibri"/>
                <a:hlinkClick r:id="rId7"/>
              </a:rPr>
              <a:t>https://www.globaleslernen.de/sites/default/files/files/pages/curriculum_framework_education_for_sustainable_development_barrierefrei.pdf</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p:txBody>
      </p:sp>
      <p:sp>
        <p:nvSpPr>
          <p:cNvPr id="338" name="Google Shape;338;p36"/>
          <p:cNvSpPr txBox="1"/>
          <p:nvPr>
            <p:ph type="title"/>
          </p:nvPr>
        </p:nvSpPr>
        <p:spPr>
          <a:xfrm>
            <a:off x="2746800" y="556920"/>
            <a:ext cx="8229240" cy="999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სასარგებლო ბმულები</a:t>
            </a:r>
            <a:endParaRPr b="0" sz="3200"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838080" y="365040"/>
            <a:ext cx="10787400" cy="132516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3600" strike="noStrike">
                <a:solidFill>
                  <a:schemeClr val="dk1"/>
                </a:solidFill>
                <a:latin typeface="Calibri"/>
                <a:ea typeface="Calibri"/>
                <a:cs typeface="Calibri"/>
                <a:sym typeface="Calibri"/>
              </a:rPr>
              <a:t>განათლება მდგრადი განვითარებისათვის (ESD)</a:t>
            </a:r>
            <a:endParaRPr b="0" sz="3600" strike="noStrike">
              <a:solidFill>
                <a:schemeClr val="dk1"/>
              </a:solidFill>
              <a:latin typeface="Calibri"/>
              <a:ea typeface="Calibri"/>
              <a:cs typeface="Calibri"/>
              <a:sym typeface="Calibri"/>
            </a:endParaRPr>
          </a:p>
        </p:txBody>
      </p:sp>
      <p:sp>
        <p:nvSpPr>
          <p:cNvPr id="95" name="Google Shape;95;p4"/>
          <p:cNvSpPr txBox="1"/>
          <p:nvPr/>
        </p:nvSpPr>
        <p:spPr>
          <a:xfrm>
            <a:off x="1996400" y="2289225"/>
            <a:ext cx="8969400" cy="38877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2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ESD-ის პოლიტიკა და განმარტებები</a:t>
            </a:r>
            <a:endParaRPr b="1"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ESD-ის კონცეფციები და მოდელები</a:t>
            </a:r>
            <a:endParaRPr b="1"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უნარების ჩამოყალიბება</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ძირითადი კომპეტენციები</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ESD კომპეტენციების დინამიური მოდელი სწავლებისთვის</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სხვადასხვა სტრატეგია ESD-ის ინტეგრაციისთვის</a:t>
            </a:r>
            <a:r>
              <a:rPr b="1" lang="en-US" sz="2000">
                <a:solidFill>
                  <a:schemeClr val="dk1"/>
                </a:solidFill>
              </a:rPr>
              <a:t> </a:t>
            </a:r>
            <a:r>
              <a:rPr b="1" i="0" lang="en-US" sz="2000" u="none" cap="none" strike="noStrike">
                <a:solidFill>
                  <a:schemeClr val="dk1"/>
                </a:solidFill>
                <a:latin typeface="Arial"/>
                <a:ea typeface="Arial"/>
                <a:cs typeface="Arial"/>
                <a:sym typeface="Arial"/>
              </a:rPr>
              <a:t>საბუნებისმეტყველო საგნების სწავლებაში</a:t>
            </a:r>
            <a:endParaRPr b="1"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სასწავლო გეგმის მოდელი ESD-ის სწავლებისთვის</a:t>
            </a:r>
            <a:endParaRPr b="1"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კითხვები და დისკუსია</a:t>
            </a:r>
            <a:endParaRPr b="1" i="0" sz="20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120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890280" y="2847240"/>
            <a:ext cx="10515240" cy="13251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ct val="100000"/>
              <a:buFont typeface="Calibri"/>
              <a:buNone/>
            </a:pPr>
            <a:r>
              <a:rPr b="1" lang="en-US" sz="4400">
                <a:solidFill>
                  <a:srgbClr val="025952"/>
                </a:solidFill>
                <a:latin typeface="Calibri"/>
                <a:ea typeface="Calibri"/>
                <a:cs typeface="Calibri"/>
                <a:sym typeface="Calibri"/>
              </a:rPr>
              <a:t>პოლიტიკა და განმარტებები განათლება მდგრადი განვითარებისთვის</a:t>
            </a:r>
            <a:endParaRPr b="0" sz="4400"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313560" y="774000"/>
            <a:ext cx="1170396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4400" strike="noStrike">
                <a:solidFill>
                  <a:schemeClr val="dk1"/>
                </a:solidFill>
                <a:latin typeface="Calibri"/>
                <a:ea typeface="Calibri"/>
                <a:cs typeface="Calibri"/>
                <a:sym typeface="Calibri"/>
              </a:rPr>
              <a:t>განათლების როლი მდგრადი განვითარებისათვის</a:t>
            </a:r>
            <a:endParaRPr b="0" sz="4400" strike="noStrike">
              <a:solidFill>
                <a:schemeClr val="dk1"/>
              </a:solidFill>
              <a:latin typeface="Calibri"/>
              <a:ea typeface="Calibri"/>
              <a:cs typeface="Calibri"/>
              <a:sym typeface="Calibri"/>
            </a:endParaRPr>
          </a:p>
        </p:txBody>
      </p:sp>
      <p:sp>
        <p:nvSpPr>
          <p:cNvPr id="106" name="Google Shape;106;p6"/>
          <p:cNvSpPr txBox="1"/>
          <p:nvPr>
            <p:ph idx="1" type="body"/>
          </p:nvPr>
        </p:nvSpPr>
        <p:spPr>
          <a:xfrm>
            <a:off x="1020850" y="2560325"/>
            <a:ext cx="6129900" cy="3238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1001"/>
              </a:spcBef>
              <a:spcAft>
                <a:spcPts val="0"/>
              </a:spcAft>
              <a:buClr>
                <a:schemeClr val="dk1"/>
              </a:buClr>
              <a:buSzPct val="41383"/>
              <a:buFont typeface="Arial"/>
              <a:buNone/>
            </a:pPr>
            <a:r>
              <a:rPr lang="en-US" sz="2658">
                <a:solidFill>
                  <a:schemeClr val="dk1"/>
                </a:solidFill>
                <a:latin typeface="Calibri"/>
                <a:ea typeface="Calibri"/>
                <a:cs typeface="Calibri"/>
                <a:sym typeface="Calibri"/>
              </a:rPr>
              <a:t>„განათლება გადამწყვეტი მნიშვნელობისაა მდგრადი განვითარების ხელშეწყობისა და ადამიანების შესაძლებლობების გაძლიერებისთვის, რათა შეძლონ გარემოსა და განვითარების საკითხებზე რეაგირება.“</a:t>
            </a:r>
            <a:endParaRPr sz="2658">
              <a:solidFill>
                <a:schemeClr val="dk1"/>
              </a:solidFill>
              <a:latin typeface="Calibri"/>
              <a:ea typeface="Calibri"/>
              <a:cs typeface="Calibri"/>
              <a:sym typeface="Calibri"/>
            </a:endParaRPr>
          </a:p>
          <a:p>
            <a:pPr indent="0" lvl="0" marL="0" marR="0" rtl="0" algn="l">
              <a:lnSpc>
                <a:spcPct val="115000"/>
              </a:lnSpc>
              <a:spcBef>
                <a:spcPts val="1001"/>
              </a:spcBef>
              <a:spcAft>
                <a:spcPts val="0"/>
              </a:spcAft>
              <a:buClr>
                <a:schemeClr val="dk1"/>
              </a:buClr>
              <a:buSzPct val="90291"/>
              <a:buFont typeface="Calibri"/>
              <a:buNone/>
            </a:pPr>
            <a:r>
              <a:rPr lang="en-US" sz="2658">
                <a:solidFill>
                  <a:schemeClr val="dk1"/>
                </a:solidFill>
                <a:latin typeface="Calibri"/>
                <a:ea typeface="Calibri"/>
                <a:cs typeface="Calibri"/>
                <a:sym typeface="Calibri"/>
              </a:rPr>
              <a:t>(Agenda 21, 1998)</a:t>
            </a:r>
            <a:endParaRPr b="0" i="0" sz="2800" u="none" cap="none" strike="noStrike">
              <a:solidFill>
                <a:schemeClr val="dk1"/>
              </a:solidFill>
              <a:latin typeface="Calibri"/>
              <a:ea typeface="Calibri"/>
              <a:cs typeface="Calibri"/>
              <a:sym typeface="Calibri"/>
            </a:endParaRPr>
          </a:p>
        </p:txBody>
      </p:sp>
      <p:pic>
        <p:nvPicPr>
          <p:cNvPr descr="Zeichne eine grafische illustration für die agenda 21 der vereinten nationen" id="107" name="Google Shape;107;p6"/>
          <p:cNvPicPr preferRelativeResize="0"/>
          <p:nvPr/>
        </p:nvPicPr>
        <p:blipFill rotWithShape="1">
          <a:blip r:embed="rId3">
            <a:alphaModFix/>
          </a:blip>
          <a:srcRect b="0" l="0" r="0" t="0"/>
          <a:stretch/>
        </p:blipFill>
        <p:spPr>
          <a:xfrm>
            <a:off x="7335360" y="1917000"/>
            <a:ext cx="4175280" cy="41752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506525" y="571675"/>
            <a:ext cx="10604700" cy="1353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2900">
                <a:solidFill>
                  <a:schemeClr val="dk1"/>
                </a:solidFill>
                <a:latin typeface="Calibri"/>
                <a:ea typeface="Calibri"/>
                <a:cs typeface="Calibri"/>
                <a:sym typeface="Calibri"/>
              </a:rPr>
              <a:t>განათლება მდგრადი განვითარების მიზნებში (SDGs) – 2030 წლის დღის წესრიგის ფარგლებში (გაერო, 2015)</a:t>
            </a:r>
            <a:endParaRPr b="0" sz="2900" strike="noStrike">
              <a:solidFill>
                <a:schemeClr val="dk1"/>
              </a:solidFill>
              <a:latin typeface="Calibri"/>
              <a:ea typeface="Calibri"/>
              <a:cs typeface="Calibri"/>
              <a:sym typeface="Calibri"/>
            </a:endParaRPr>
          </a:p>
        </p:txBody>
      </p:sp>
      <p:pic>
        <p:nvPicPr>
          <p:cNvPr descr="sdg bei csr bericht" id="113" name="Google Shape;113;p7"/>
          <p:cNvPicPr preferRelativeResize="0"/>
          <p:nvPr/>
        </p:nvPicPr>
        <p:blipFill rotWithShape="1">
          <a:blip r:embed="rId3">
            <a:alphaModFix/>
          </a:blip>
          <a:srcRect b="0" l="0" r="0" t="0"/>
          <a:stretch/>
        </p:blipFill>
        <p:spPr>
          <a:xfrm>
            <a:off x="2543750" y="1674174"/>
            <a:ext cx="6732900" cy="4405150"/>
          </a:xfrm>
          <a:prstGeom prst="rect">
            <a:avLst/>
          </a:prstGeom>
          <a:noFill/>
          <a:ln>
            <a:noFill/>
          </a:ln>
        </p:spPr>
      </p:pic>
      <p:sp>
        <p:nvSpPr>
          <p:cNvPr id="114" name="Google Shape;114;p7"/>
          <p:cNvSpPr/>
          <p:nvPr/>
        </p:nvSpPr>
        <p:spPr>
          <a:xfrm>
            <a:off x="5913000" y="2978280"/>
            <a:ext cx="1184040" cy="1105560"/>
          </a:xfrm>
          <a:prstGeom prst="rect">
            <a:avLst/>
          </a:prstGeom>
          <a:noFill/>
          <a:ln cap="flat" cmpd="sng" w="57150">
            <a:solidFill>
              <a:srgbClr val="FF0000"/>
            </a:solidFill>
            <a:prstDash val="solid"/>
            <a:miter lim="800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7"/>
          <p:cNvSpPr/>
          <p:nvPr/>
        </p:nvSpPr>
        <p:spPr>
          <a:xfrm>
            <a:off x="3152590" y="6166670"/>
            <a:ext cx="5515200" cy="272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სურათი: </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4"/>
              </a:rPr>
              <a:t>https://www.globalcompact.de/en/our-work/sustainable-development-goals-1</a:t>
            </a:r>
            <a:r>
              <a:rPr b="0" i="0" lang="en-US" sz="12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p:txBody>
      </p:sp>
      <p:sp>
        <p:nvSpPr>
          <p:cNvPr id="116" name="Google Shape;116;p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b="0" i="0" lang="en-US" sz="1800" u="none" cap="none" strike="noStrike"/>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1" type="body"/>
          </p:nvPr>
        </p:nvSpPr>
        <p:spPr>
          <a:xfrm>
            <a:off x="838075" y="1825550"/>
            <a:ext cx="11278800" cy="441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4.1 2030 წლისთვის ყველა გოგონასა და ბიჭისთვის სრულად უფასო, თანასწორი და ხარისხიანი  დაწყებითი და საშუალო განათლების მიღების უზრუნველყოფა, რაც მათ შესაბამის და ქმედით სასწავლო შედეგებს მოუტანს</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4.2 2030 წლისთვის ყველა გოგონასა და ბიჭისთვის ადრეულ ასაკში განვითარების, ზრუნვისა და  სკოლამდელი განათლების ხელმისაწვდომობის უზრუნველყოფა, რათა ისინი მზად იყვნენ დაწყებითი განათლებისათვის</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4.3 2030 წლისთვის ყველა ქალისა და მამაკაცისათვის ხელმისაწვდომი და ხარისხიანი ტექნიკური, პროფესიული და საშუალო და უმაღლესი განათლების, მათ შორის საუნივერსიტეტო განათლების, უზრუნველყოფა</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4.3.ბ  სამუშაოს მაძიებელთა პროფესიული მომზადების, გადამზადების და კვალიფიკაციის ამაღლების სახელმწიფო პროგრამის ხელმისაწვდომობის უზრუნველყოფა საერთაშორისო დაცვის მქონე პირებისთვის</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4.3 გ განათლების (მათ შორის უმაღლესი განათლების და პროფესიული სწავლების) ხელმისაწვდომობის უზრუნველყოფა პატიმართათვის, მათი პენიტენციურ დაწესებულებაში განთავსების ტიპისა და ინდივიდუალური რისკებისა და საჭიროებების შეფასების მიხედვით</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sz="1200">
                <a:solidFill>
                  <a:schemeClr val="dk1"/>
                </a:solidFill>
                <a:latin typeface="Roboto"/>
                <a:ea typeface="Roboto"/>
                <a:cs typeface="Roboto"/>
                <a:sym typeface="Roboto"/>
              </a:rPr>
              <a:t>4.4 2030 წლისთვის იმ ახალგაზრდებისა და ზრდასრული ადამიანების რაოდენობის მნიშვნელოვნად გაზრდა, რომელთაც აქვთ დასაქმებისთვის, ღირსეული სამუშაოსთვის და მეწარმეობისთვის შესაფერისი უნარები, მათ შორის ტექნიკური და პროფესიული უნარები </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4.5 2030 წლისთვის განათლებაში უთანასწორობების აღმოფხვრა და მოწყვლადი ადამიანებისთვის, მათ შორის შეზღუდული შესაძლებლობების მქონე პირებისთვის, მკვიდრი მოსახლეობისა და მოწყვლად მდგომარეობაში მყოფი ბავშვებისთვის განათლებისა და პროფესიული სწავლების ყველა დონეზე თანაბარი წვდომის უზრუნველყოფა</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4.6 2030 წლისთვის ყველა ახალგაზრდის და ზრდასრული ადამიანების მნიშვნელოვანი რაოდენობის, როგორც ქალების, ისე მამაკაცების მიერ წერა‐კითხვისა და არითმეტიკის ცოდნის მიღწევის უზრუნველყოფა</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4.7 2030 წლისთვის უზრუნველყოფილ იქნას ყველა მოსწავლის მიერ მდგრადი განვითარების ხელშესაწყობად ცოდნისა და უნარების შეძენა, მათ შორის მდგრადი განვითარებისა და ცხოვრების მდგრადი წესის, ადამიანის უფლებების, გენდერული თანასწორობის, მშვიდობისა და ძალადობისგან თავისუფალი კულტურის ხელშეწყობის, გლობალური მოქალაქეობის, ასევე კულტურული მრავალფეროვნების და მდგრად განვითარებაში კულტურის წვლილის აღიარებისაკენ მიმართული განათლების მეშვეობით</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4.ა ბავშვებზე და შეზღუდული შესაძლებლობების მქონე პირებზე ორიენტირებული და გენდერულად მგრძნობიარე სასწავლო დაწესებულებების მშენებლობა და განახლება. ყველასათვის უსაფრთხო, არაძალადობრივი, ინკლუზიური და ეფექტიანი სასწავლო გარემოს უზრუნველყოფა</a:t>
            </a:r>
            <a:endParaRPr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sz="1200">
                <a:solidFill>
                  <a:schemeClr val="dk1"/>
                </a:solidFill>
                <a:latin typeface="Roboto"/>
                <a:ea typeface="Roboto"/>
                <a:cs typeface="Roboto"/>
                <a:sym typeface="Roboto"/>
              </a:rPr>
              <a:t>4.გ 2030 წლისთვის კვლიფიციური მასწავლებლების რაოდენობის მნიშვნელოვნად გაზრდა, მათ შორის მასწავლებელთა ტრენინგის მიზნით საერთაშორისო თანამშრომლობის მეშვეობით.</a:t>
            </a:r>
            <a:endParaRPr sz="1700"/>
          </a:p>
        </p:txBody>
      </p:sp>
      <p:pic>
        <p:nvPicPr>
          <p:cNvPr id="122" name="Google Shape;122;p8"/>
          <p:cNvPicPr preferRelativeResize="0"/>
          <p:nvPr/>
        </p:nvPicPr>
        <p:blipFill rotWithShape="1">
          <a:blip r:embed="rId3">
            <a:alphaModFix/>
          </a:blip>
          <a:srcRect b="22040" l="5421" r="15440" t="31945"/>
          <a:stretch/>
        </p:blipFill>
        <p:spPr>
          <a:xfrm>
            <a:off x="2779050" y="187550"/>
            <a:ext cx="7979976" cy="1457201"/>
          </a:xfrm>
          <a:prstGeom prst="rect">
            <a:avLst/>
          </a:prstGeom>
          <a:noFill/>
          <a:ln>
            <a:noFill/>
          </a:ln>
        </p:spPr>
      </p:pic>
      <p:sp>
        <p:nvSpPr>
          <p:cNvPr id="123" name="Google Shape;123;p8"/>
          <p:cNvSpPr txBox="1"/>
          <p:nvPr/>
        </p:nvSpPr>
        <p:spPr>
          <a:xfrm>
            <a:off x="4777700" y="63624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4"/>
              </a:rPr>
              <a:t>https://georgia.un.org/ka/sdgs/4</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idx="1" type="body"/>
          </p:nvPr>
        </p:nvSpPr>
        <p:spPr>
          <a:xfrm>
            <a:off x="602274" y="2078275"/>
            <a:ext cx="10590000" cy="41145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sz="2000">
                <a:solidFill>
                  <a:srgbClr val="2E75B5"/>
                </a:solidFill>
                <a:latin typeface="Calibri"/>
                <a:ea typeface="Calibri"/>
                <a:cs typeface="Calibri"/>
                <a:sym typeface="Calibri"/>
              </a:rPr>
              <a:t>2030 წლის დღის წესრიგი (გაერო, 2015) მიზანი 4.7-ში (SDG) აცხადებს:</a:t>
            </a:r>
            <a:endParaRPr b="1" sz="2000">
              <a:solidFill>
                <a:srgbClr val="2E75B5"/>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sz="1700">
                <a:latin typeface="Calibri"/>
                <a:ea typeface="Calibri"/>
                <a:cs typeface="Calibri"/>
                <a:sym typeface="Calibri"/>
              </a:rPr>
              <a:t>„2030 წლისთვის უზრუნველყოფილი უნდა იყოს, რომ ყველა მოსწავლემ შეიძინოს ცოდნა და უნარები, რომლებიც აუცილებელია მდგრადი განვითარების ხელშესაწყობად, მათ შორის – განათლების გზით მდგრადი განვითარებისათვის (ESD), მდგრადი ცხოვრების წესის, ადამიანის უფლებების, გენდერული თანასწორობის, მშვიდობისა და არაძალადობის კულტურის ხელშეწყობის, გლობალური მოქალაქეობის, კულტურული მრავალფეროვნების დაფასებისა და კულტურის წვლილის გაცნობიერების გზით მდგრად განვითარებაში.“</a:t>
            </a:r>
            <a:endParaRPr sz="1700">
              <a:latin typeface="Calibri"/>
              <a:ea typeface="Calibri"/>
              <a:cs typeface="Calibri"/>
              <a:sym typeface="Calibri"/>
            </a:endParaRPr>
          </a:p>
          <a:p>
            <a:pPr indent="0" lvl="0" marL="0" marR="0" rtl="0" algn="l">
              <a:lnSpc>
                <a:spcPct val="90000"/>
              </a:lnSpc>
              <a:spcBef>
                <a:spcPts val="1200"/>
              </a:spcBef>
              <a:spcAft>
                <a:spcPts val="0"/>
              </a:spcAft>
              <a:buClr>
                <a:schemeClr val="dk1"/>
              </a:buClr>
              <a:buSzPts val="2000"/>
              <a:buFont typeface="Calibri"/>
              <a:buNone/>
            </a:pPr>
            <a:r>
              <a:t/>
            </a:r>
            <a:endParaRPr b="1" sz="2000">
              <a:solidFill>
                <a:srgbClr val="2E75B5"/>
              </a:solidFill>
              <a:latin typeface="Calibri"/>
              <a:ea typeface="Calibri"/>
              <a:cs typeface="Calibri"/>
              <a:sym typeface="Calibri"/>
            </a:endParaRPr>
          </a:p>
        </p:txBody>
      </p:sp>
      <p:pic>
        <p:nvPicPr>
          <p:cNvPr descr="SDG4" id="129" name="Google Shape;129;p9"/>
          <p:cNvPicPr preferRelativeResize="0"/>
          <p:nvPr/>
        </p:nvPicPr>
        <p:blipFill rotWithShape="1">
          <a:blip r:embed="rId3">
            <a:alphaModFix/>
          </a:blip>
          <a:srcRect b="0" l="0" r="0" t="0"/>
          <a:stretch/>
        </p:blipFill>
        <p:spPr>
          <a:xfrm>
            <a:off x="4186025" y="4659249"/>
            <a:ext cx="3249750" cy="1624725"/>
          </a:xfrm>
          <a:prstGeom prst="rect">
            <a:avLst/>
          </a:prstGeom>
          <a:noFill/>
          <a:ln>
            <a:noFill/>
          </a:ln>
        </p:spPr>
      </p:pic>
      <p:sp>
        <p:nvSpPr>
          <p:cNvPr id="130" name="Google Shape;130;p9"/>
          <p:cNvSpPr txBox="1"/>
          <p:nvPr>
            <p:ph type="title"/>
          </p:nvPr>
        </p:nvSpPr>
        <p:spPr>
          <a:xfrm>
            <a:off x="313560" y="774000"/>
            <a:ext cx="11703960" cy="11426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4400" strike="noStrike">
                <a:solidFill>
                  <a:schemeClr val="dk1"/>
                </a:solidFill>
                <a:latin typeface="Calibri"/>
                <a:ea typeface="Calibri"/>
                <a:cs typeface="Calibri"/>
                <a:sym typeface="Calibri"/>
              </a:rPr>
              <a:t>4.7 – განათლება მდგრადი განვითარებისათვის</a:t>
            </a:r>
            <a:endParaRPr b="0" sz="4400" strike="noStrike">
              <a:solidFill>
                <a:schemeClr val="dk1"/>
              </a:solidFill>
              <a:latin typeface="Calibri"/>
              <a:ea typeface="Calibri"/>
              <a:cs typeface="Calibri"/>
              <a:sym typeface="Calibri"/>
            </a:endParaRPr>
          </a:p>
        </p:txBody>
      </p:sp>
      <p:sp>
        <p:nvSpPr>
          <p:cNvPr id="131" name="Google Shape;131;p9"/>
          <p:cNvSpPr/>
          <p:nvPr/>
        </p:nvSpPr>
        <p:spPr>
          <a:xfrm>
            <a:off x="4108625" y="6458850"/>
            <a:ext cx="3720900" cy="250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chemeClr val="hlink"/>
                </a:solidFill>
                <a:latin typeface="Calibri"/>
                <a:ea typeface="Calibri"/>
                <a:cs typeface="Calibri"/>
                <a:sym typeface="Calibri"/>
                <a:hlinkClick r:id="rId4"/>
              </a:rPr>
              <a:t>https://en.unesco.org/education2030-sdg4/targets</a:t>
            </a:r>
            <a:r>
              <a:rPr b="0" i="0" lang="en-US" sz="12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