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y="6858000" cx="12192000"/>
  <p:notesSz cx="6858000" cy="9144000"/>
  <p:embeddedFontLst>
    <p:embeddedFont>
      <p:font typeface="Roboto"/>
      <p:regular r:id="rId44"/>
      <p:bold r:id="rId45"/>
      <p:italic r:id="rId46"/>
      <p:boldItalic r:id="rId47"/>
    </p:embeddedFont>
    <p:embeddedFont>
      <p:font typeface="Noto Sans Georgian"/>
      <p:regular r:id="rId48"/>
      <p:bold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0" roundtripDataSignature="AMtx7mhtsQdcDUsVcUfx/QcTfnnicisw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font" Target="fonts/Roboto-regular.fntdata"/><Relationship Id="rId43" Type="http://schemas.openxmlformats.org/officeDocument/2006/relationships/slide" Target="slides/slide39.xml"/><Relationship Id="rId46" Type="http://schemas.openxmlformats.org/officeDocument/2006/relationships/font" Target="fonts/Roboto-italic.fntdata"/><Relationship Id="rId45"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NotoSansGeorgian-regular.fntdata"/><Relationship Id="rId47" Type="http://schemas.openxmlformats.org/officeDocument/2006/relationships/font" Target="fonts/Roboto-boldItalic.fntdata"/><Relationship Id="rId49" Type="http://schemas.openxmlformats.org/officeDocument/2006/relationships/font" Target="fonts/NotoSansGeorgian-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7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7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8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8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8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8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7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27" name="Shape 27"/>
        <p:cNvGrpSpPr/>
        <p:nvPr/>
      </p:nvGrpSpPr>
      <p:grpSpPr>
        <a:xfrm>
          <a:off x="0" y="0"/>
          <a:ext cx="0" cy="0"/>
          <a:chOff x="0" y="0"/>
          <a:chExt cx="0" cy="0"/>
        </a:xfrm>
      </p:grpSpPr>
      <p:sp>
        <p:nvSpPr>
          <p:cNvPr id="28" name="Google Shape;28;p8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8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3" name="Shape 33"/>
        <p:cNvGrpSpPr/>
        <p:nvPr/>
      </p:nvGrpSpPr>
      <p:grpSpPr>
        <a:xfrm>
          <a:off x="0" y="0"/>
          <a:ext cx="0" cy="0"/>
          <a:chOff x="0" y="0"/>
          <a:chExt cx="0" cy="0"/>
        </a:xfrm>
      </p:grpSpPr>
      <p:sp>
        <p:nvSpPr>
          <p:cNvPr id="34" name="Google Shape;34;p8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8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8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0" name="Shape 40"/>
        <p:cNvGrpSpPr/>
        <p:nvPr/>
      </p:nvGrpSpPr>
      <p:grpSpPr>
        <a:xfrm>
          <a:off x="0" y="0"/>
          <a:ext cx="0" cy="0"/>
          <a:chOff x="0" y="0"/>
          <a:chExt cx="0" cy="0"/>
        </a:xfrm>
      </p:grpSpPr>
      <p:sp>
        <p:nvSpPr>
          <p:cNvPr id="41" name="Google Shape;41;p8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8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8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8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8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49" name="Shape 49"/>
        <p:cNvGrpSpPr/>
        <p:nvPr/>
      </p:nvGrpSpPr>
      <p:grpSpPr>
        <a:xfrm>
          <a:off x="0" y="0"/>
          <a:ext cx="0" cy="0"/>
          <a:chOff x="0" y="0"/>
          <a:chExt cx="0" cy="0"/>
        </a:xfrm>
      </p:grpSpPr>
      <p:sp>
        <p:nvSpPr>
          <p:cNvPr id="50" name="Google Shape;50;p8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54" name="Shape 54"/>
        <p:cNvGrpSpPr/>
        <p:nvPr/>
      </p:nvGrpSpPr>
      <p:grpSpPr>
        <a:xfrm>
          <a:off x="0" y="0"/>
          <a:ext cx="0" cy="0"/>
          <a:chOff x="0" y="0"/>
          <a:chExt cx="0" cy="0"/>
        </a:xfrm>
      </p:grpSpPr>
      <p:sp>
        <p:nvSpPr>
          <p:cNvPr id="55" name="Google Shape;55;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58" name="Shape 58"/>
        <p:cNvGrpSpPr/>
        <p:nvPr/>
      </p:nvGrpSpPr>
      <p:grpSpPr>
        <a:xfrm>
          <a:off x="0" y="0"/>
          <a:ext cx="0" cy="0"/>
          <a:chOff x="0" y="0"/>
          <a:chExt cx="0" cy="0"/>
        </a:xfrm>
      </p:grpSpPr>
      <p:sp>
        <p:nvSpPr>
          <p:cNvPr id="59" name="Google Shape;59;p8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8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8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8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86"/>
          <p:cNvSpPr/>
          <p:nvPr>
            <p:ph idx="2" type="pic"/>
          </p:nvPr>
        </p:nvSpPr>
        <p:spPr>
          <a:xfrm>
            <a:off x="5183188" y="987425"/>
            <a:ext cx="6172200" cy="4873625"/>
          </a:xfrm>
          <a:prstGeom prst="rect">
            <a:avLst/>
          </a:prstGeom>
          <a:noFill/>
          <a:ln>
            <a:noFill/>
          </a:ln>
        </p:spPr>
      </p:sp>
      <p:sp>
        <p:nvSpPr>
          <p:cNvPr id="68" name="Google Shape;68;p8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7.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7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7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7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7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image" Target="../media/image2.jpg"/><Relationship Id="rId5"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idfi.ge/public/upload/Handbook/practical_handbook_for_the_localization_of_sustainable_development_goals-%20GEO.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idfi.ge/public/upload/Handbook/practical_handbook_for_the_localization_of_sustainable_development_goals-%20GEO.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8.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padlet.com/"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s://sdgs.un.org/goals" TargetMode="External"/><Relationship Id="rId4" Type="http://schemas.openxmlformats.org/officeDocument/2006/relationships/hyperlink" Target="https://www.stockholmresilience.org/research/planetary-boundaries.html" TargetMode="External"/><Relationship Id="rId5" Type="http://schemas.openxmlformats.org/officeDocument/2006/relationships/hyperlink" Target="https://www.stockholmresilience.org/research/planetary-boundaries.html" TargetMode="External"/><Relationship Id="rId6" Type="http://schemas.openxmlformats.org/officeDocument/2006/relationships/hyperlink" Target="https://education.nationalgeographic.org/resource/anthropocene" TargetMode="External"/><Relationship Id="rId7" Type="http://schemas.openxmlformats.org/officeDocument/2006/relationships/hyperlink" Target="https://single-market-economy.ec.europa.eu/sectors/raw-materials/areas-specific-interest/critical-raw-materials_e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mentimeter.com/features/word-clou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2"/>
          <p:cNvSpPr txBox="1"/>
          <p:nvPr>
            <p:ph type="ctrTitle"/>
          </p:nvPr>
        </p:nvSpPr>
        <p:spPr>
          <a:xfrm>
            <a:off x="338202" y="2376397"/>
            <a:ext cx="11348581"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025952"/>
              </a:buClr>
              <a:buSzPts val="5400"/>
              <a:buFont typeface="Calibri"/>
              <a:buNone/>
            </a:pPr>
            <a:r>
              <a:rPr b="1" lang="de-DE" sz="5000">
                <a:solidFill>
                  <a:srgbClr val="025952"/>
                </a:solidFill>
              </a:rPr>
              <a:t>მდგრადობისთვის რელევანტური</a:t>
            </a:r>
            <a:r>
              <a:rPr b="1" lang="de-DE" sz="5000">
                <a:solidFill>
                  <a:srgbClr val="025952"/>
                </a:solidFill>
                <a:latin typeface="Calibri"/>
                <a:ea typeface="Calibri"/>
                <a:cs typeface="Calibri"/>
                <a:sym typeface="Calibri"/>
              </a:rPr>
              <a:t>  განათლების ხელშეწყობა საბუნებისმეტყველო საგნებში (1)</a:t>
            </a:r>
            <a:endParaRPr b="1" sz="5000">
              <a:solidFill>
                <a:srgbClr val="02595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9"/>
          <p:cNvSpPr txBox="1"/>
          <p:nvPr>
            <p:ph type="title"/>
          </p:nvPr>
        </p:nvSpPr>
        <p:spPr>
          <a:xfrm>
            <a:off x="890452" y="2847067"/>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25952"/>
              </a:buClr>
              <a:buSzPts val="4400"/>
              <a:buFont typeface="Calibri"/>
              <a:buNone/>
            </a:pPr>
            <a:r>
              <a:rPr b="1" lang="de-DE">
                <a:solidFill>
                  <a:srgbClr val="025952"/>
                </a:solidFill>
                <a:latin typeface="Calibri"/>
                <a:ea typeface="Calibri"/>
                <a:cs typeface="Calibri"/>
                <a:sym typeface="Calibri"/>
              </a:rPr>
              <a:t>მდგრადი განვითარების მოდელები</a:t>
            </a:r>
            <a:br>
              <a:rPr b="1" lang="de-DE">
                <a:solidFill>
                  <a:srgbClr val="025952"/>
                </a:solidFill>
                <a:latin typeface="Calibri"/>
                <a:ea typeface="Calibri"/>
                <a:cs typeface="Calibri"/>
                <a:sym typeface="Calibri"/>
              </a:rPr>
            </a:br>
            <a:endParaRPr b="1">
              <a:solidFill>
                <a:srgbClr val="025952"/>
              </a:solidFill>
              <a:latin typeface="Calibri"/>
              <a:ea typeface="Calibri"/>
              <a:cs typeface="Calibri"/>
              <a:sym typeface="Calibri"/>
            </a:endParaRPr>
          </a:p>
        </p:txBody>
      </p:sp>
      <p:sp>
        <p:nvSpPr>
          <p:cNvPr id="142" name="Google Shape;142;p19"/>
          <p:cNvSpPr txBox="1"/>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025952"/>
              </a:buClr>
              <a:buSzPts val="2800"/>
              <a:buFont typeface="Arial"/>
              <a:buNone/>
            </a:pPr>
            <a:r>
              <a:rPr b="0" i="0" lang="de-DE" sz="2800" u="none" cap="none" strike="noStrike">
                <a:solidFill>
                  <a:srgbClr val="025952"/>
                </a:solidFill>
                <a:latin typeface="Calibri"/>
                <a:ea typeface="Calibri"/>
                <a:cs typeface="Calibri"/>
                <a:sym typeface="Calibri"/>
              </a:rPr>
              <a:t>მდგრადობის </a:t>
            </a:r>
            <a:r>
              <a:rPr lang="de-DE" sz="2800">
                <a:solidFill>
                  <a:srgbClr val="025952"/>
                </a:solidFill>
                <a:latin typeface="Calibri"/>
                <a:ea typeface="Calibri"/>
                <a:cs typeface="Calibri"/>
                <a:sym typeface="Calibri"/>
              </a:rPr>
              <a:t>განზომილებები</a:t>
            </a:r>
            <a:endParaRPr b="0" i="0" sz="2800" u="none" cap="none" strike="noStrike">
              <a:solidFill>
                <a:srgbClr val="025952"/>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1"/>
          <p:cNvSpPr txBox="1"/>
          <p:nvPr>
            <p:ph type="title"/>
          </p:nvPr>
        </p:nvSpPr>
        <p:spPr>
          <a:xfrm>
            <a:off x="602250" y="458968"/>
            <a:ext cx="9729833" cy="100012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de-DE" sz="3200">
                <a:latin typeface="Calibri"/>
                <a:ea typeface="Calibri"/>
                <a:cs typeface="Calibri"/>
                <a:sym typeface="Calibri"/>
              </a:rPr>
              <a:t>მდგრადობის </a:t>
            </a:r>
            <a:r>
              <a:rPr b="1" lang="de-DE" sz="3200"/>
              <a:t>განზომილებები</a:t>
            </a:r>
            <a:endParaRPr b="1" sz="3200">
              <a:latin typeface="Calibri"/>
              <a:ea typeface="Calibri"/>
              <a:cs typeface="Calibri"/>
              <a:sym typeface="Calibri"/>
            </a:endParaRPr>
          </a:p>
        </p:txBody>
      </p:sp>
      <p:sp>
        <p:nvSpPr>
          <p:cNvPr id="148" name="Google Shape;148;p21"/>
          <p:cNvSpPr txBox="1"/>
          <p:nvPr>
            <p:ph idx="1" type="body"/>
          </p:nvPr>
        </p:nvSpPr>
        <p:spPr>
          <a:xfrm>
            <a:off x="170550" y="1225724"/>
            <a:ext cx="9242700" cy="5495700"/>
          </a:xfrm>
          <a:prstGeom prst="rect">
            <a:avLst/>
          </a:prstGeom>
          <a:noFill/>
          <a:ln>
            <a:noFill/>
          </a:ln>
        </p:spPr>
        <p:txBody>
          <a:bodyPr anchorCtr="0" anchor="t" bIns="45700" lIns="91425" spcFirstLastPara="1" rIns="91425" wrap="square" tIns="45700">
            <a:noAutofit/>
          </a:bodyPr>
          <a:lstStyle/>
          <a:p>
            <a:pPr indent="-266700" lvl="1" marL="685800" rtl="0" algn="l">
              <a:lnSpc>
                <a:spcPct val="90000"/>
              </a:lnSpc>
              <a:spcBef>
                <a:spcPts val="0"/>
              </a:spcBef>
              <a:spcAft>
                <a:spcPts val="0"/>
              </a:spcAft>
              <a:buSzPts val="2400"/>
              <a:buChar char="•"/>
            </a:pPr>
            <a:r>
              <a:rPr b="1" lang="de-DE" sz="2400"/>
              <a:t>ერთ-სვეტოვანი მოდელი</a:t>
            </a:r>
            <a:endParaRPr b="1" sz="2400"/>
          </a:p>
          <a:p>
            <a:pPr indent="-209550" lvl="1" marL="685800" rtl="0" algn="l">
              <a:lnSpc>
                <a:spcPct val="90000"/>
              </a:lnSpc>
              <a:spcBef>
                <a:spcPts val="0"/>
              </a:spcBef>
              <a:spcAft>
                <a:spcPts val="0"/>
              </a:spcAft>
              <a:buSzPts val="1500"/>
              <a:buChar char="•"/>
            </a:pPr>
            <a:r>
              <a:rPr lang="de-DE" sz="2100"/>
              <a:t>მდგრადი ტყის მეურნეობა მე-19 საუკუნეში</a:t>
            </a:r>
            <a:endParaRPr sz="2100"/>
          </a:p>
          <a:p>
            <a:pPr indent="-209550" lvl="1" marL="685800" rtl="0" algn="l">
              <a:lnSpc>
                <a:spcPct val="90000"/>
              </a:lnSpc>
              <a:spcBef>
                <a:spcPts val="0"/>
              </a:spcBef>
              <a:spcAft>
                <a:spcPts val="0"/>
              </a:spcAft>
              <a:buSzPts val="1500"/>
              <a:buChar char="•"/>
            </a:pPr>
            <a:r>
              <a:rPr lang="de-DE" sz="2100"/>
              <a:t>ტყის მოვლა უნდა განხორციელდეს ისე, რომ შენარჩუნდეს ეკოლოგიური პროცესები, პროდუქტიულობა და ბიომრავალფეროვნება — მოჭრილი ხეების რაოდენობა ზრდის სისწრაფის თანაფარდი უნდა იყოს.</a:t>
            </a:r>
            <a:endParaRPr sz="2100"/>
          </a:p>
          <a:p>
            <a:pPr indent="-190500" lvl="1" marL="736092" rtl="0" algn="l">
              <a:lnSpc>
                <a:spcPct val="90000"/>
              </a:lnSpc>
              <a:spcBef>
                <a:spcPts val="100"/>
              </a:spcBef>
              <a:spcAft>
                <a:spcPts val="0"/>
              </a:spcAft>
              <a:buClr>
                <a:schemeClr val="dk1"/>
              </a:buClr>
              <a:buSzPts val="2400"/>
              <a:buNone/>
            </a:pPr>
            <a:r>
              <a:t/>
            </a:r>
            <a:endParaRPr/>
          </a:p>
          <a:p>
            <a:pPr indent="-266700" lvl="1" marL="685800" rtl="0" algn="l">
              <a:lnSpc>
                <a:spcPct val="90000"/>
              </a:lnSpc>
              <a:spcBef>
                <a:spcPts val="100"/>
              </a:spcBef>
              <a:spcAft>
                <a:spcPts val="0"/>
              </a:spcAft>
              <a:buSzPts val="2400"/>
              <a:buChar char="•"/>
            </a:pPr>
            <a:r>
              <a:rPr b="1" lang="de-DE" sz="2400"/>
              <a:t>სამ-სვეტოვანი მოდელი</a:t>
            </a:r>
            <a:endParaRPr b="1" sz="2400"/>
          </a:p>
          <a:p>
            <a:pPr indent="-246888" lvl="1" marL="640080" rtl="0" algn="l">
              <a:lnSpc>
                <a:spcPct val="90000"/>
              </a:lnSpc>
              <a:spcBef>
                <a:spcPts val="100"/>
              </a:spcBef>
              <a:spcAft>
                <a:spcPts val="0"/>
              </a:spcAft>
              <a:buClr>
                <a:schemeClr val="dk1"/>
              </a:buClr>
              <a:buSzPts val="2400"/>
              <a:buChar char="•"/>
            </a:pPr>
            <a:r>
              <a:rPr lang="de-DE" sz="2100"/>
              <a:t>Agenda 21-ის მიერ განსაზღვრული კონცეფცია.</a:t>
            </a:r>
            <a:endParaRPr sz="2100"/>
          </a:p>
          <a:p>
            <a:pPr indent="-246888" lvl="1" marL="640080" rtl="0" algn="l">
              <a:lnSpc>
                <a:spcPct val="90000"/>
              </a:lnSpc>
              <a:spcBef>
                <a:spcPts val="100"/>
              </a:spcBef>
              <a:spcAft>
                <a:spcPts val="0"/>
              </a:spcAft>
              <a:buClr>
                <a:schemeClr val="dk1"/>
              </a:buClr>
              <a:buSzPts val="2400"/>
              <a:buChar char="•"/>
            </a:pPr>
            <a:r>
              <a:rPr lang="de-DE" sz="2100"/>
              <a:t>ეკოლოგიური, ეკონომიკური და სოციალური მდგრადობას შორის ბალანსის პოვნა</a:t>
            </a:r>
            <a:endParaRPr sz="2100"/>
          </a:p>
          <a:p>
            <a:pPr indent="-94488" lvl="1" marL="640080" rtl="0" algn="l">
              <a:lnSpc>
                <a:spcPct val="90000"/>
              </a:lnSpc>
              <a:spcBef>
                <a:spcPts val="100"/>
              </a:spcBef>
              <a:spcAft>
                <a:spcPts val="0"/>
              </a:spcAft>
              <a:buClr>
                <a:schemeClr val="dk1"/>
              </a:buClr>
              <a:buSzPts val="2400"/>
              <a:buNone/>
            </a:pPr>
            <a:r>
              <a:t/>
            </a:r>
            <a:endParaRPr b="1" sz="2400"/>
          </a:p>
          <a:p>
            <a:pPr indent="-246888" lvl="1" marL="640080" rtl="0" algn="l">
              <a:lnSpc>
                <a:spcPct val="90000"/>
              </a:lnSpc>
              <a:spcBef>
                <a:spcPts val="100"/>
              </a:spcBef>
              <a:spcAft>
                <a:spcPts val="0"/>
              </a:spcAft>
              <a:buClr>
                <a:schemeClr val="dk1"/>
              </a:buClr>
              <a:buSzPts val="2400"/>
              <a:buChar char="•"/>
            </a:pPr>
            <a:r>
              <a:rPr b="1" lang="de-DE" sz="2400"/>
              <a:t>ოთხი და მეტ სვეტოვანი მოდელი</a:t>
            </a:r>
            <a:endParaRPr b="1" sz="2400"/>
          </a:p>
          <a:p>
            <a:pPr indent="-246888" lvl="1" marL="640080" rtl="0" algn="l">
              <a:lnSpc>
                <a:spcPct val="90000"/>
              </a:lnSpc>
              <a:spcBef>
                <a:spcPts val="100"/>
              </a:spcBef>
              <a:spcAft>
                <a:spcPts val="0"/>
              </a:spcAft>
              <a:buClr>
                <a:schemeClr val="dk1"/>
              </a:buClr>
              <a:buSzPts val="2400"/>
              <a:buChar char="•"/>
            </a:pPr>
            <a:r>
              <a:rPr lang="de-DE" sz="2100"/>
              <a:t>დამატებითი განზომილებების ინტეგრაცია — კულტურული და ინსტიტუციური მდგრადობა</a:t>
            </a:r>
            <a:endParaRPr/>
          </a:p>
        </p:txBody>
      </p:sp>
      <p:sp>
        <p:nvSpPr>
          <p:cNvPr id="149" name="Google Shape;149;p21"/>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de-DE"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150" name="Google Shape;150;p21"/>
          <p:cNvPicPr preferRelativeResize="0"/>
          <p:nvPr/>
        </p:nvPicPr>
        <p:blipFill rotWithShape="1">
          <a:blip r:embed="rId3">
            <a:alphaModFix/>
          </a:blip>
          <a:srcRect b="0" l="0" r="0" t="0"/>
          <a:stretch/>
        </p:blipFill>
        <p:spPr>
          <a:xfrm>
            <a:off x="9348788" y="1225730"/>
            <a:ext cx="1415006" cy="2122509"/>
          </a:xfrm>
          <a:prstGeom prst="rect">
            <a:avLst/>
          </a:prstGeom>
          <a:noFill/>
          <a:ln>
            <a:noFill/>
          </a:ln>
        </p:spPr>
      </p:pic>
      <p:pic>
        <p:nvPicPr>
          <p:cNvPr id="151" name="Google Shape;151;p21"/>
          <p:cNvPicPr preferRelativeResize="0"/>
          <p:nvPr/>
        </p:nvPicPr>
        <p:blipFill rotWithShape="1">
          <a:blip r:embed="rId4">
            <a:alphaModFix/>
          </a:blip>
          <a:srcRect b="0" l="0" r="0" t="0"/>
          <a:stretch/>
        </p:blipFill>
        <p:spPr>
          <a:xfrm flipH="1">
            <a:off x="10332083" y="2377439"/>
            <a:ext cx="1390469" cy="2085703"/>
          </a:xfrm>
          <a:prstGeom prst="rect">
            <a:avLst/>
          </a:prstGeom>
          <a:noFill/>
          <a:ln>
            <a:noFill/>
          </a:ln>
        </p:spPr>
      </p:pic>
      <p:pic>
        <p:nvPicPr>
          <p:cNvPr id="152" name="Google Shape;152;p21"/>
          <p:cNvPicPr preferRelativeResize="0"/>
          <p:nvPr/>
        </p:nvPicPr>
        <p:blipFill rotWithShape="1">
          <a:blip r:embed="rId5">
            <a:alphaModFix/>
          </a:blip>
          <a:srcRect b="0" l="0" r="0" t="0"/>
          <a:stretch/>
        </p:blipFill>
        <p:spPr>
          <a:xfrm>
            <a:off x="9348788" y="3614938"/>
            <a:ext cx="1415006" cy="212251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3"/>
          <p:cNvSpPr txBox="1"/>
          <p:nvPr>
            <p:ph type="title"/>
          </p:nvPr>
        </p:nvSpPr>
        <p:spPr>
          <a:xfrm>
            <a:off x="523830" y="571501"/>
            <a:ext cx="9729833" cy="100012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de-DE" sz="3200"/>
              <a:t>მდგრადობის განზომილებები</a:t>
            </a:r>
            <a:endParaRPr b="1" sz="3200">
              <a:latin typeface="Calibri"/>
              <a:ea typeface="Calibri"/>
              <a:cs typeface="Calibri"/>
              <a:sym typeface="Calibri"/>
            </a:endParaRPr>
          </a:p>
        </p:txBody>
      </p:sp>
      <p:sp>
        <p:nvSpPr>
          <p:cNvPr id="158" name="Google Shape;158;p23"/>
          <p:cNvSpPr txBox="1"/>
          <p:nvPr>
            <p:ph idx="1" type="body"/>
          </p:nvPr>
        </p:nvSpPr>
        <p:spPr>
          <a:xfrm>
            <a:off x="274407" y="1299800"/>
            <a:ext cx="10977000" cy="4957800"/>
          </a:xfrm>
          <a:prstGeom prst="rect">
            <a:avLst/>
          </a:prstGeom>
          <a:noFill/>
          <a:ln>
            <a:noFill/>
          </a:ln>
        </p:spPr>
        <p:txBody>
          <a:bodyPr anchorCtr="0" anchor="t" bIns="45700" lIns="91425" spcFirstLastPara="1" rIns="91425" wrap="square" tIns="45700">
            <a:noAutofit/>
          </a:bodyPr>
          <a:lstStyle/>
          <a:p>
            <a:pPr indent="-121920" lvl="0" marL="274320" rtl="0" algn="l">
              <a:lnSpc>
                <a:spcPct val="90000"/>
              </a:lnSpc>
              <a:spcBef>
                <a:spcPts val="0"/>
              </a:spcBef>
              <a:spcAft>
                <a:spcPts val="0"/>
              </a:spcAft>
              <a:buClr>
                <a:schemeClr val="dk1"/>
              </a:buClr>
              <a:buSzPts val="2400"/>
              <a:buNone/>
            </a:pPr>
            <a:r>
              <a:t/>
            </a:r>
            <a:endParaRPr sz="2400"/>
          </a:p>
          <a:p>
            <a:pPr indent="-381000" lvl="0" marL="457200" rtl="0" algn="l">
              <a:lnSpc>
                <a:spcPct val="90000"/>
              </a:lnSpc>
              <a:spcBef>
                <a:spcPts val="100"/>
              </a:spcBef>
              <a:spcAft>
                <a:spcPts val="0"/>
              </a:spcAft>
              <a:buSzPts val="2400"/>
              <a:buChar char="•"/>
            </a:pPr>
            <a:r>
              <a:rPr lang="de-DE" sz="2400"/>
              <a:t>A: თადაპირველად  შემოთავაზებული იყო დაბალანსებული სამსაფეხურიანი მოდელი.</a:t>
            </a:r>
            <a:endParaRPr sz="2400"/>
          </a:p>
          <a:p>
            <a:pPr indent="0" lvl="0" marL="457200" rtl="0" algn="l">
              <a:lnSpc>
                <a:spcPct val="90000"/>
              </a:lnSpc>
              <a:spcBef>
                <a:spcPts val="100"/>
              </a:spcBef>
              <a:spcAft>
                <a:spcPts val="0"/>
              </a:spcAft>
              <a:buNone/>
            </a:pPr>
            <a:r>
              <a:t/>
            </a:r>
            <a:endParaRPr sz="2400"/>
          </a:p>
          <a:p>
            <a:pPr indent="-381000" lvl="0" marL="457200" rtl="0" algn="l">
              <a:lnSpc>
                <a:spcPct val="90000"/>
              </a:lnSpc>
              <a:spcBef>
                <a:spcPts val="100"/>
              </a:spcBef>
              <a:spcAft>
                <a:spcPts val="0"/>
              </a:spcAft>
              <a:buSzPts val="2400"/>
              <a:buChar char="•"/>
            </a:pPr>
            <a:r>
              <a:rPr lang="de-DE" sz="2400"/>
              <a:t>B: მიდგომები ხშირად ზედმეტად ხაზს უსვამდა ეკონომიკურ მხარეს.</a:t>
            </a:r>
            <a:endParaRPr sz="2400"/>
          </a:p>
          <a:p>
            <a:pPr indent="0" lvl="0" marL="457200" rtl="0" algn="l">
              <a:lnSpc>
                <a:spcPct val="90000"/>
              </a:lnSpc>
              <a:spcBef>
                <a:spcPts val="100"/>
              </a:spcBef>
              <a:spcAft>
                <a:spcPts val="0"/>
              </a:spcAft>
              <a:buNone/>
            </a:pPr>
            <a:r>
              <a:t/>
            </a:r>
            <a:endParaRPr sz="2400"/>
          </a:p>
          <a:p>
            <a:pPr indent="-381000" lvl="0" marL="457200" rtl="0" algn="l">
              <a:lnSpc>
                <a:spcPct val="90000"/>
              </a:lnSpc>
              <a:spcBef>
                <a:spcPts val="100"/>
              </a:spcBef>
              <a:spcAft>
                <a:spcPts val="0"/>
              </a:spcAft>
              <a:buSzPts val="2400"/>
              <a:buChar char="•"/>
            </a:pPr>
            <a:r>
              <a:rPr lang="de-DE" sz="2400"/>
              <a:t>C: დღევანელი მიდგომით პრიორიტეტულია გარემო და ბუნებრივი რესურსები, რომლებშიც საზოგადოება ვითარდება გონივრული ეკონომიკური მხარდაჭერით.</a:t>
            </a:r>
            <a:endParaRPr sz="2400"/>
          </a:p>
        </p:txBody>
      </p:sp>
      <p:sp>
        <p:nvSpPr>
          <p:cNvPr id="159" name="Google Shape;159;p23"/>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de-DE"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160" name="Google Shape;160;p23"/>
          <p:cNvPicPr preferRelativeResize="0"/>
          <p:nvPr/>
        </p:nvPicPr>
        <p:blipFill rotWithShape="1">
          <a:blip r:embed="rId3">
            <a:alphaModFix/>
          </a:blip>
          <a:srcRect b="0" l="0" r="0" t="0"/>
          <a:stretch/>
        </p:blipFill>
        <p:spPr>
          <a:xfrm>
            <a:off x="2712448" y="4746884"/>
            <a:ext cx="5756911" cy="166306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5"/>
          <p:cNvSpPr txBox="1"/>
          <p:nvPr>
            <p:ph type="title"/>
          </p:nvPr>
        </p:nvSpPr>
        <p:spPr>
          <a:xfrm>
            <a:off x="890452" y="2847067"/>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25952"/>
              </a:buClr>
              <a:buSzPts val="4400"/>
              <a:buFont typeface="Calibri"/>
              <a:buNone/>
            </a:pPr>
            <a:r>
              <a:rPr b="1" lang="de-DE">
                <a:solidFill>
                  <a:srgbClr val="025952"/>
                </a:solidFill>
                <a:latin typeface="Calibri"/>
                <a:ea typeface="Calibri"/>
                <a:cs typeface="Calibri"/>
                <a:sym typeface="Calibri"/>
              </a:rPr>
              <a:t>მდგრადი განვითარების მოდელები</a:t>
            </a:r>
            <a:br>
              <a:rPr b="1" lang="de-DE">
                <a:solidFill>
                  <a:srgbClr val="025952"/>
                </a:solidFill>
                <a:latin typeface="Calibri"/>
                <a:ea typeface="Calibri"/>
                <a:cs typeface="Calibri"/>
                <a:sym typeface="Calibri"/>
              </a:rPr>
            </a:br>
            <a:endParaRPr b="1">
              <a:solidFill>
                <a:srgbClr val="025952"/>
              </a:solidFill>
              <a:latin typeface="Calibri"/>
              <a:ea typeface="Calibri"/>
              <a:cs typeface="Calibri"/>
              <a:sym typeface="Calibri"/>
            </a:endParaRPr>
          </a:p>
        </p:txBody>
      </p:sp>
      <p:sp>
        <p:nvSpPr>
          <p:cNvPr id="166" name="Google Shape;166;p25"/>
          <p:cNvSpPr txBox="1"/>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025952"/>
              </a:buClr>
              <a:buSzPts val="2800"/>
              <a:buFont typeface="Arial"/>
              <a:buNone/>
            </a:pPr>
            <a:r>
              <a:rPr b="0" i="0" lang="de-DE" sz="2800" u="none" cap="none" strike="noStrike">
                <a:solidFill>
                  <a:srgbClr val="025952"/>
                </a:solidFill>
                <a:latin typeface="Calibri"/>
                <a:ea typeface="Calibri"/>
                <a:cs typeface="Calibri"/>
                <a:sym typeface="Calibri"/>
              </a:rPr>
              <a:t>მდგრადი განვითარების მიზნები</a:t>
            </a:r>
            <a:endParaRPr b="0" i="0" sz="2800" u="none" cap="none" strike="noStrike">
              <a:solidFill>
                <a:srgbClr val="025952"/>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7"/>
          <p:cNvSpPr txBox="1"/>
          <p:nvPr>
            <p:ph type="title"/>
          </p:nvPr>
        </p:nvSpPr>
        <p:spPr>
          <a:xfrm>
            <a:off x="1151359" y="679077"/>
            <a:ext cx="9729833" cy="100012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de-DE" sz="3200">
                <a:latin typeface="Calibri"/>
                <a:ea typeface="Calibri"/>
                <a:cs typeface="Calibri"/>
                <a:sym typeface="Calibri"/>
              </a:rPr>
              <a:t>მდგრადი განვითარების მიზნები (SDGs) — გაეროს 2030 დღის წესრიგიდან (2015)</a:t>
            </a:r>
            <a:endParaRPr b="1" sz="3200">
              <a:latin typeface="Calibri"/>
              <a:ea typeface="Calibri"/>
              <a:cs typeface="Calibri"/>
              <a:sym typeface="Calibri"/>
            </a:endParaRPr>
          </a:p>
        </p:txBody>
      </p:sp>
      <p:sp>
        <p:nvSpPr>
          <p:cNvPr id="172" name="Google Shape;172;p27"/>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de-DE"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173" name="Google Shape;173;p27"/>
          <p:cNvSpPr txBox="1"/>
          <p:nvPr/>
        </p:nvSpPr>
        <p:spPr>
          <a:xfrm>
            <a:off x="237750" y="1831600"/>
            <a:ext cx="11398800" cy="34170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de-DE" sz="1800">
                <a:solidFill>
                  <a:schemeClr val="dk1"/>
                </a:solidFill>
                <a:latin typeface="Calibri"/>
                <a:ea typeface="Calibri"/>
                <a:cs typeface="Calibri"/>
                <a:sym typeface="Calibri"/>
              </a:rPr>
              <a:t>მიღებულია გაერთიანებული ერების ორგანიზაციის ყველა წევრი სახელმწიფოს მიერ 2015 წელს.</a:t>
            </a:r>
            <a:endParaRPr sz="1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de-DE" sz="1800">
                <a:solidFill>
                  <a:schemeClr val="dk1"/>
                </a:solidFill>
                <a:latin typeface="Calibri"/>
                <a:ea typeface="Calibri"/>
                <a:cs typeface="Calibri"/>
                <a:sym typeface="Calibri"/>
              </a:rPr>
              <a:t>გაზიარებული გეგმა მშვიდობისა და კეთილდღეობისთვის — ადამიანებისა და პლანეტისთვის, დღევანდელი დღისა და მომავლისთვის.</a:t>
            </a:r>
            <a:endParaRPr sz="1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de-DE" sz="1800">
                <a:solidFill>
                  <a:schemeClr val="dk1"/>
                </a:solidFill>
                <a:latin typeface="Calibri"/>
                <a:ea typeface="Calibri"/>
                <a:cs typeface="Calibri"/>
                <a:sym typeface="Calibri"/>
              </a:rPr>
              <a:t>განიხილება როგორც საგანგებომოწოდება ქმედებისთვის— როგორც განვითარებული, ისე განვითარებადი ქვეყნებისათვის — გლობალურ პარტნიორობაში.</a:t>
            </a:r>
            <a:endParaRPr sz="1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de-DE" sz="1800">
                <a:solidFill>
                  <a:schemeClr val="dk1"/>
                </a:solidFill>
                <a:latin typeface="Calibri"/>
                <a:ea typeface="Calibri"/>
                <a:cs typeface="Calibri"/>
                <a:sym typeface="Calibri"/>
              </a:rPr>
              <a:t>აღიარებულია</a:t>
            </a:r>
            <a:r>
              <a:rPr lang="de-DE" sz="1800">
                <a:solidFill>
                  <a:schemeClr val="dk1"/>
                </a:solidFill>
                <a:latin typeface="Calibri"/>
                <a:ea typeface="Calibri"/>
                <a:cs typeface="Calibri"/>
                <a:sym typeface="Calibri"/>
              </a:rPr>
              <a:t>, რომ სიღარიბისა და სხვა გაჭირვების აღმოფხვრა უნდა მოხდეს პარალელურად იმ სტრატეგიებთან, რომლებიც აუმჯობესებს ჯანმრთელობასა და განათლებას, ამცირებს უთანასწორობას და ხელს უწყობს ეკონომიკურ ზრდას — ამავდროულად კლიმატის ცვლილებასთან ბრძოლით და ოკეანეების თუ ტყეების დაცვით.</a:t>
            </a:r>
            <a:endParaRPr/>
          </a:p>
        </p:txBody>
      </p:sp>
      <p:pic>
        <p:nvPicPr>
          <p:cNvPr descr="sdg bei csr bericht" id="174" name="Google Shape;174;p27"/>
          <p:cNvPicPr preferRelativeResize="0"/>
          <p:nvPr/>
        </p:nvPicPr>
        <p:blipFill rotWithShape="1">
          <a:blip r:embed="rId3">
            <a:alphaModFix/>
          </a:blip>
          <a:srcRect b="0" l="0" r="0" t="0"/>
          <a:stretch/>
        </p:blipFill>
        <p:spPr>
          <a:xfrm>
            <a:off x="4242175" y="5185675"/>
            <a:ext cx="2569025" cy="1465374"/>
          </a:xfrm>
          <a:prstGeom prst="rect">
            <a:avLst/>
          </a:prstGeom>
          <a:noFill/>
          <a:ln>
            <a:noFill/>
          </a:ln>
        </p:spPr>
      </p:pic>
      <p:sp>
        <p:nvSpPr>
          <p:cNvPr id="175" name="Google Shape;175;p27"/>
          <p:cNvSpPr txBox="1"/>
          <p:nvPr/>
        </p:nvSpPr>
        <p:spPr>
          <a:xfrm>
            <a:off x="3640723" y="6651049"/>
            <a:ext cx="3821880"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800">
                <a:solidFill>
                  <a:schemeClr val="dk1"/>
                </a:solidFill>
                <a:latin typeface="Calibri"/>
                <a:ea typeface="Calibri"/>
                <a:cs typeface="Calibri"/>
                <a:sym typeface="Calibri"/>
              </a:rPr>
              <a:t>Figure: https://www.globalcompact.de/en/our-work/sustainable-development-goals-1</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9"/>
          <p:cNvSpPr txBox="1"/>
          <p:nvPr>
            <p:ph type="title"/>
          </p:nvPr>
        </p:nvSpPr>
        <p:spPr>
          <a:xfrm>
            <a:off x="456870" y="399362"/>
            <a:ext cx="11569117" cy="100012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Font typeface="Calibri"/>
              <a:buNone/>
            </a:pPr>
            <a:r>
              <a:rPr b="1" lang="de-DE" sz="2400">
                <a:latin typeface="Calibri"/>
                <a:ea typeface="Calibri"/>
                <a:cs typeface="Calibri"/>
                <a:sym typeface="Calibri"/>
              </a:rPr>
              <a:t>მდგრადი განვითარების მიზნები (SDGs) — გაეროს 2030 დღის წესრიგიდან (2015)</a:t>
            </a:r>
            <a:endParaRPr b="1" sz="2400">
              <a:latin typeface="Calibri"/>
              <a:ea typeface="Calibri"/>
              <a:cs typeface="Calibri"/>
              <a:sym typeface="Calibri"/>
            </a:endParaRPr>
          </a:p>
        </p:txBody>
      </p:sp>
      <p:sp>
        <p:nvSpPr>
          <p:cNvPr id="181" name="Google Shape;181;p29"/>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de-DE"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182" name="Google Shape;182;p29"/>
          <p:cNvSpPr txBox="1"/>
          <p:nvPr/>
        </p:nvSpPr>
        <p:spPr>
          <a:xfrm>
            <a:off x="113000" y="1029700"/>
            <a:ext cx="11990400" cy="5541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800">
                <a:solidFill>
                  <a:schemeClr val="dk1"/>
                </a:solidFill>
                <a:latin typeface="Calibri"/>
                <a:ea typeface="Calibri"/>
                <a:cs typeface="Calibri"/>
                <a:sym typeface="Calibri"/>
              </a:rPr>
              <a:t>    </a:t>
            </a:r>
            <a:r>
              <a:rPr lang="de-DE" sz="1600">
                <a:solidFill>
                  <a:schemeClr val="dk1"/>
                </a:solidFill>
                <a:latin typeface="Calibri"/>
                <a:ea typeface="Calibri"/>
                <a:cs typeface="Calibri"/>
                <a:sym typeface="Calibri"/>
              </a:rPr>
              <a:t>ისტორია:</a:t>
            </a:r>
            <a:endParaRPr sz="900">
              <a:solidFill>
                <a:srgbClr val="5F6368"/>
              </a:solidFill>
              <a:highlight>
                <a:srgbClr val="FFFFFF"/>
              </a:highlight>
              <a:latin typeface="Roboto"/>
              <a:ea typeface="Roboto"/>
              <a:cs typeface="Roboto"/>
              <a:sym typeface="Roboto"/>
            </a:endParaRPr>
          </a:p>
          <a:p>
            <a:pPr indent="-330200" lvl="0" marL="457200" marR="495300" rtl="0" algn="l">
              <a:lnSpc>
                <a:spcPct val="100000"/>
              </a:lnSpc>
              <a:spcBef>
                <a:spcPts val="0"/>
              </a:spcBef>
              <a:spcAft>
                <a:spcPts val="0"/>
              </a:spcAft>
              <a:buClr>
                <a:schemeClr val="dk1"/>
              </a:buClr>
              <a:buSzPts val="1600"/>
              <a:buFont typeface="Calibri"/>
              <a:buChar char="•"/>
            </a:pPr>
            <a:r>
              <a:rPr lang="de-DE" sz="1600">
                <a:solidFill>
                  <a:schemeClr val="dk1"/>
                </a:solidFill>
                <a:latin typeface="Calibri"/>
                <a:ea typeface="Calibri"/>
                <a:cs typeface="Calibri"/>
                <a:sym typeface="Calibri"/>
              </a:rPr>
              <a:t>1992 წლის ივნისი: რიო-დე-ჟანეიროში გამართულ დედამიწის სამიტზე გამოქვეყნდა დღის წესრიგი 21 (178 ქვეყანა), რომელიც გვთავაზობდა ყოვლისმომცველ სამოქმედო გეგმას მდგრადი განვითარებისთვის გლობალური პარტნიორობის შესაქმნელად, რათა გაუმჯობესებულიყო ადამიანების ცხოვრება და უზრუნველყო გარემოს დაცვა.</a:t>
            </a:r>
            <a:endParaRPr sz="1600">
              <a:solidFill>
                <a:schemeClr val="dk1"/>
              </a:solidFill>
              <a:latin typeface="Calibri"/>
              <a:ea typeface="Calibri"/>
              <a:cs typeface="Calibri"/>
              <a:sym typeface="Calibri"/>
            </a:endParaRPr>
          </a:p>
          <a:p>
            <a:pPr indent="-330200" lvl="0" marL="457200" marR="0" rtl="0" algn="l">
              <a:spcBef>
                <a:spcPts val="0"/>
              </a:spcBef>
              <a:spcAft>
                <a:spcPts val="0"/>
              </a:spcAft>
              <a:buClr>
                <a:schemeClr val="dk1"/>
              </a:buClr>
              <a:buSzPts val="1600"/>
              <a:buFont typeface="Calibri"/>
              <a:buChar char="•"/>
            </a:pPr>
            <a:r>
              <a:rPr lang="de-DE" sz="1600">
                <a:solidFill>
                  <a:schemeClr val="dk1"/>
                </a:solidFill>
                <a:latin typeface="Calibri"/>
                <a:ea typeface="Calibri"/>
                <a:cs typeface="Calibri"/>
                <a:sym typeface="Calibri"/>
              </a:rPr>
              <a:t>2000 წლის სექტემბერი: ნიუ-იორკში გამართულ გაეროს სხდომაზე მიღებულ იქნა ათასწლეულის დეკლარაცია, რომელიც ითვალისწინებდა ათასწლეულის </a:t>
            </a:r>
            <a:r>
              <a:rPr lang="de-DE" sz="1600">
                <a:solidFill>
                  <a:schemeClr val="dk1"/>
                </a:solidFill>
                <a:latin typeface="Calibri"/>
                <a:ea typeface="Calibri"/>
                <a:cs typeface="Calibri"/>
                <a:sym typeface="Calibri"/>
              </a:rPr>
              <a:t>რვა </a:t>
            </a:r>
            <a:r>
              <a:rPr lang="de-DE" sz="1600">
                <a:solidFill>
                  <a:schemeClr val="dk1"/>
                </a:solidFill>
                <a:latin typeface="Calibri"/>
                <a:ea typeface="Calibri"/>
                <a:cs typeface="Calibri"/>
                <a:sym typeface="Calibri"/>
              </a:rPr>
              <a:t>განვითარების მიზნის (MDGs) ჩამოყალიბებას, უკიდურესი სიღარიბის შემცირების მიზნით 2015 წლისთვის.</a:t>
            </a:r>
            <a:endParaRPr sz="1600">
              <a:solidFill>
                <a:schemeClr val="dk1"/>
              </a:solidFill>
              <a:latin typeface="Calibri"/>
              <a:ea typeface="Calibri"/>
              <a:cs typeface="Calibri"/>
              <a:sym typeface="Calibri"/>
            </a:endParaRPr>
          </a:p>
          <a:p>
            <a:pPr indent="-330200" lvl="0" marL="457200" marR="0" rtl="0" algn="l">
              <a:spcBef>
                <a:spcPts val="0"/>
              </a:spcBef>
              <a:spcAft>
                <a:spcPts val="0"/>
              </a:spcAft>
              <a:buClr>
                <a:schemeClr val="dk1"/>
              </a:buClr>
              <a:buSzPts val="1600"/>
              <a:buFont typeface="Calibri"/>
              <a:buChar char="•"/>
            </a:pPr>
            <a:r>
              <a:rPr lang="de-DE" sz="1600">
                <a:solidFill>
                  <a:schemeClr val="dk1"/>
                </a:solidFill>
                <a:latin typeface="Calibri"/>
                <a:ea typeface="Calibri"/>
                <a:cs typeface="Calibri"/>
                <a:sym typeface="Calibri"/>
              </a:rPr>
              <a:t>2002 წლის სექტემბერი: იოჰანესბურგში გამართულ </a:t>
            </a:r>
            <a:r>
              <a:rPr lang="de-DE" sz="1600">
                <a:solidFill>
                  <a:schemeClr val="dk1"/>
                </a:solidFill>
                <a:latin typeface="Calibri"/>
                <a:ea typeface="Calibri"/>
                <a:cs typeface="Calibri"/>
                <a:sym typeface="Calibri"/>
              </a:rPr>
              <a:t>მდგრადი განვითარების </a:t>
            </a:r>
            <a:r>
              <a:rPr lang="de-DE" sz="1600">
                <a:solidFill>
                  <a:schemeClr val="dk1"/>
                </a:solidFill>
                <a:latin typeface="Calibri"/>
                <a:ea typeface="Calibri"/>
                <a:cs typeface="Calibri"/>
                <a:sym typeface="Calibri"/>
              </a:rPr>
              <a:t>მსოფლიო სამიტზე მიღებულ იქნა იოჰანესბურგის დეკლარაცია მდგრად განვითარებაზე, რომელიც ასახავს გლობალური საზოგადოების ერთგულებას სიღარიბის აღმოფხვრისა და გარემოს დაცვის მიმართ. იგი აგრძელებს „დღის წესრიგი 21“-ისა და ათასწლეულის დეკლარაციის პრინციპებს, ამასთან ერთად კი უფრო დიდ ყურადღებას ამახვილებს მრავალმხრივ პარტნიორობაზე.</a:t>
            </a:r>
            <a:endParaRPr sz="1600">
              <a:solidFill>
                <a:schemeClr val="dk1"/>
              </a:solidFill>
              <a:latin typeface="Calibri"/>
              <a:ea typeface="Calibri"/>
              <a:cs typeface="Calibri"/>
              <a:sym typeface="Calibri"/>
            </a:endParaRPr>
          </a:p>
          <a:p>
            <a:pPr indent="-330200" lvl="0" marL="457200" marR="0" rtl="0" algn="l">
              <a:spcBef>
                <a:spcPts val="0"/>
              </a:spcBef>
              <a:spcAft>
                <a:spcPts val="0"/>
              </a:spcAft>
              <a:buClr>
                <a:schemeClr val="dk1"/>
              </a:buClr>
              <a:buSzPts val="1600"/>
              <a:buFont typeface="Calibri"/>
              <a:buChar char="•"/>
            </a:pPr>
            <a:r>
              <a:rPr lang="de-DE" sz="1600">
                <a:solidFill>
                  <a:schemeClr val="dk1"/>
                </a:solidFill>
                <a:latin typeface="Calibri"/>
                <a:ea typeface="Calibri"/>
                <a:cs typeface="Calibri"/>
                <a:sym typeface="Calibri"/>
              </a:rPr>
              <a:t>2012 წლის ივნისი: რიო-დე-ჟანეიროში გამართულ </a:t>
            </a:r>
            <a:r>
              <a:rPr lang="de-DE" sz="1600">
                <a:solidFill>
                  <a:schemeClr val="dk1"/>
                </a:solidFill>
                <a:latin typeface="Calibri"/>
                <a:ea typeface="Calibri"/>
                <a:cs typeface="Calibri"/>
                <a:sym typeface="Calibri"/>
              </a:rPr>
              <a:t>მდგრადი განვითარების </a:t>
            </a:r>
            <a:r>
              <a:rPr lang="de-DE" sz="1600">
                <a:solidFill>
                  <a:schemeClr val="dk1"/>
                </a:solidFill>
                <a:latin typeface="Calibri"/>
                <a:ea typeface="Calibri"/>
                <a:cs typeface="Calibri"/>
                <a:sym typeface="Calibri"/>
              </a:rPr>
              <a:t>გაეროს კონფერენციაზე (რიო+20) მიღებულ იქნა დოკუმენტი „მომავალი, რომელიც გვსურს“, რომელშიც გაერო იღებს გადაწყვეტილებას დაიწყოს მდგრადი განვითარების მიზნების (SDGs) შემუშავების პროცესი — ათასწლეულის განვითარების მიზნებზე დაყრდნობით — და დააარსოს გაეროს მაღალი დონის პოლიტიკური ფორუმი მდგრად განვითარებაზე.</a:t>
            </a:r>
            <a:endParaRPr sz="1600">
              <a:solidFill>
                <a:schemeClr val="dk1"/>
              </a:solidFill>
              <a:latin typeface="Calibri"/>
              <a:ea typeface="Calibri"/>
              <a:cs typeface="Calibri"/>
              <a:sym typeface="Calibri"/>
            </a:endParaRPr>
          </a:p>
          <a:p>
            <a:pPr indent="-330200" lvl="0" marL="457200" marR="0" rtl="0" algn="l">
              <a:spcBef>
                <a:spcPts val="0"/>
              </a:spcBef>
              <a:spcAft>
                <a:spcPts val="0"/>
              </a:spcAft>
              <a:buClr>
                <a:schemeClr val="dk1"/>
              </a:buClr>
              <a:buSzPts val="1600"/>
              <a:buFont typeface="Calibri"/>
              <a:buChar char="•"/>
            </a:pPr>
            <a:r>
              <a:rPr lang="de-DE" sz="1600">
                <a:solidFill>
                  <a:schemeClr val="dk1"/>
                </a:solidFill>
                <a:latin typeface="Calibri"/>
                <a:ea typeface="Calibri"/>
                <a:cs typeface="Calibri"/>
                <a:sym typeface="Calibri"/>
              </a:rPr>
              <a:t>2013 წელი: გაეროს გენერალურმა ასამბლეამ შექმნა 30-წევრიანი ღია სამუშაო ჯგუფი, რომლის მიზანი (SDGs) შემუშავებაზე წინადადების მომზადება იყო.</a:t>
            </a:r>
            <a:endParaRPr sz="1600">
              <a:solidFill>
                <a:schemeClr val="dk1"/>
              </a:solidFill>
              <a:latin typeface="Calibri"/>
              <a:ea typeface="Calibri"/>
              <a:cs typeface="Calibri"/>
              <a:sym typeface="Calibri"/>
            </a:endParaRPr>
          </a:p>
          <a:p>
            <a:pPr indent="-330200" lvl="0" marL="457200" marR="0" rtl="0" algn="l">
              <a:spcBef>
                <a:spcPts val="0"/>
              </a:spcBef>
              <a:spcAft>
                <a:spcPts val="0"/>
              </a:spcAft>
              <a:buClr>
                <a:schemeClr val="dk1"/>
              </a:buClr>
              <a:buSzPts val="1600"/>
              <a:buFont typeface="Calibri"/>
              <a:buChar char="•"/>
            </a:pPr>
            <a:r>
              <a:rPr lang="de-DE" sz="1600">
                <a:solidFill>
                  <a:schemeClr val="dk1"/>
                </a:solidFill>
                <a:latin typeface="Calibri"/>
                <a:ea typeface="Calibri"/>
                <a:cs typeface="Calibri"/>
                <a:sym typeface="Calibri"/>
              </a:rPr>
              <a:t>2015 წლის იანვარი: გაერთიანებული ერების ორგანიზაციის გენერალურმა ასამბლეამ დაიწყო მოლაპარაკებების პროცესი 2015 წლის შემდეგი განვითარების დღის წესრიგის შესახებ.. </a:t>
            </a:r>
            <a:endParaRPr sz="1600">
              <a:solidFill>
                <a:schemeClr val="dk1"/>
              </a:solidFill>
              <a:latin typeface="Calibri"/>
              <a:ea typeface="Calibri"/>
              <a:cs typeface="Calibri"/>
              <a:sym typeface="Calibri"/>
            </a:endParaRPr>
          </a:p>
          <a:p>
            <a:pPr indent="-330200" lvl="0" marL="457200" marR="0" rtl="0" algn="l">
              <a:spcBef>
                <a:spcPts val="0"/>
              </a:spcBef>
              <a:spcAft>
                <a:spcPts val="0"/>
              </a:spcAft>
              <a:buClr>
                <a:schemeClr val="dk1"/>
              </a:buClr>
              <a:buSzPts val="1600"/>
              <a:buFont typeface="Calibri"/>
              <a:buChar char="•"/>
            </a:pPr>
            <a:r>
              <a:rPr lang="de-DE" sz="1600">
                <a:solidFill>
                  <a:schemeClr val="dk1"/>
                </a:solidFill>
                <a:latin typeface="Calibri"/>
                <a:ea typeface="Calibri"/>
                <a:cs typeface="Calibri"/>
                <a:sym typeface="Calibri"/>
              </a:rPr>
              <a:t>2015 წლის სექტემბერი: გაეროს მდგრადი განვითარების სამიტზე დამტკიცდა 2030 წლის მდგრადი განვითარების დღის წესრიგი, რომლის ბირთვსაც 17 მდგრადი განვითარების მიზანი წარმოადგენს</a:t>
            </a:r>
            <a:r>
              <a:rPr lang="de-DE"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1"/>
          <p:cNvSpPr txBox="1"/>
          <p:nvPr>
            <p:ph type="title"/>
          </p:nvPr>
        </p:nvSpPr>
        <p:spPr>
          <a:xfrm>
            <a:off x="523830" y="571501"/>
            <a:ext cx="11514372" cy="100012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Calibri"/>
              <a:buNone/>
            </a:pPr>
            <a:r>
              <a:rPr b="1" lang="de-DE" sz="2800">
                <a:latin typeface="Calibri"/>
                <a:ea typeface="Calibri"/>
                <a:cs typeface="Calibri"/>
                <a:sym typeface="Calibri"/>
              </a:rPr>
              <a:t>მიზნები, რომლებიც წარმოდგენილია „დღის წესრიგი 21“-ში (გაერო, 1992 წელი)</a:t>
            </a:r>
            <a:endParaRPr b="1" sz="2800">
              <a:latin typeface="Calibri"/>
              <a:ea typeface="Calibri"/>
              <a:cs typeface="Calibri"/>
              <a:sym typeface="Calibri"/>
            </a:endParaRPr>
          </a:p>
        </p:txBody>
      </p:sp>
      <p:sp>
        <p:nvSpPr>
          <p:cNvPr id="188" name="Google Shape;188;p31"/>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de-DE"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189" name="Google Shape;189;p31"/>
          <p:cNvSpPr txBox="1"/>
          <p:nvPr/>
        </p:nvSpPr>
        <p:spPr>
          <a:xfrm>
            <a:off x="523830" y="1571626"/>
            <a:ext cx="11229000" cy="4802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de-DE" sz="2000">
                <a:solidFill>
                  <a:schemeClr val="dk1"/>
                </a:solidFill>
                <a:latin typeface="Calibri"/>
                <a:ea typeface="Calibri"/>
                <a:cs typeface="Calibri"/>
                <a:sym typeface="Calibri"/>
              </a:rPr>
              <a:t>ს</a:t>
            </a:r>
            <a:r>
              <a:rPr i="1" lang="de-DE" sz="1800">
                <a:solidFill>
                  <a:schemeClr val="dk1"/>
                </a:solidFill>
                <a:latin typeface="Calibri"/>
                <a:ea typeface="Calibri"/>
                <a:cs typeface="Calibri"/>
                <a:sym typeface="Calibri"/>
              </a:rPr>
              <a:t>ექცია I: </a:t>
            </a:r>
            <a:r>
              <a:rPr b="1" i="1" lang="de-DE" sz="1800">
                <a:solidFill>
                  <a:schemeClr val="dk1"/>
                </a:solidFill>
                <a:latin typeface="Calibri"/>
                <a:ea typeface="Calibri"/>
                <a:cs typeface="Calibri"/>
                <a:sym typeface="Calibri"/>
              </a:rPr>
              <a:t>სოციალური და ეკონომიკური განზომილებები </a:t>
            </a:r>
            <a:r>
              <a:rPr lang="de-DE" sz="1800">
                <a:solidFill>
                  <a:schemeClr val="dk1"/>
                </a:solidFill>
                <a:latin typeface="Calibri"/>
                <a:ea typeface="Calibri"/>
                <a:cs typeface="Calibri"/>
                <a:sym typeface="Calibri"/>
              </a:rPr>
              <a:t>მიზნად ისახავს სიღარიბესთან ბრძოლას (განსაკუთრებით განვითარებად ქვეყნებში), მოხმარების მოდელების შეცვლას, ჯანმრთელობის ხელშეწყობას, </a:t>
            </a:r>
            <a:r>
              <a:rPr lang="de-DE" sz="1800">
                <a:solidFill>
                  <a:schemeClr val="dk1"/>
                </a:solidFill>
                <a:latin typeface="Calibri"/>
                <a:ea typeface="Calibri"/>
                <a:cs typeface="Calibri"/>
                <a:sym typeface="Calibri"/>
              </a:rPr>
              <a:t>მეტად მდგრადი მოსახლეობისა და მდგრადი დასახლებების მიღწევა გადაწყვეტილების მიღების პროცესში.</a:t>
            </a:r>
            <a:endParaRPr sz="1200"/>
          </a:p>
          <a:p>
            <a:pPr indent="0" lvl="0" marL="0" marR="0" rtl="0" algn="l">
              <a:spcBef>
                <a:spcPts val="0"/>
              </a:spcBef>
              <a:spcAft>
                <a:spcPts val="0"/>
              </a:spcAft>
              <a:buNone/>
            </a:pPr>
            <a:r>
              <a:t/>
            </a:r>
            <a:endParaRPr i="1" sz="1800">
              <a:solidFill>
                <a:schemeClr val="dk1"/>
              </a:solidFill>
              <a:latin typeface="Calibri"/>
              <a:ea typeface="Calibri"/>
              <a:cs typeface="Calibri"/>
              <a:sym typeface="Calibri"/>
            </a:endParaRPr>
          </a:p>
          <a:p>
            <a:pPr indent="0" lvl="0" marL="0" marR="0" rtl="0" algn="l">
              <a:spcBef>
                <a:spcPts val="0"/>
              </a:spcBef>
              <a:spcAft>
                <a:spcPts val="0"/>
              </a:spcAft>
              <a:buNone/>
            </a:pPr>
            <a:r>
              <a:rPr i="1" lang="de-DE" sz="1800">
                <a:solidFill>
                  <a:schemeClr val="dk1"/>
                </a:solidFill>
                <a:latin typeface="Calibri"/>
                <a:ea typeface="Calibri"/>
                <a:cs typeface="Calibri"/>
                <a:sym typeface="Calibri"/>
              </a:rPr>
              <a:t>სექცია II: </a:t>
            </a:r>
            <a:r>
              <a:rPr b="1" i="1" lang="de-DE" sz="1800">
                <a:solidFill>
                  <a:schemeClr val="dk1"/>
                </a:solidFill>
                <a:latin typeface="Calibri"/>
                <a:ea typeface="Calibri"/>
                <a:cs typeface="Calibri"/>
                <a:sym typeface="Calibri"/>
              </a:rPr>
              <a:t>რესურსების დაცვა და მართვა განვითარებისათვის </a:t>
            </a:r>
            <a:r>
              <a:rPr lang="de-DE" sz="1800">
                <a:solidFill>
                  <a:schemeClr val="dk1"/>
                </a:solidFill>
                <a:latin typeface="Calibri"/>
                <a:ea typeface="Calibri"/>
                <a:cs typeface="Calibri"/>
                <a:sym typeface="Calibri"/>
              </a:rPr>
              <a:t>მოიცავს ატმოსფეროს დაცვას, ტყეების გაჩეხვის წინააღმდეგ ბრძოლას, მყიფე ეკოსისტემების დაცვას, ბიომრავალფეროვნების შენარჩუნებას, დაბინძურების კონტროლს, ბიოტექნოლოგიებისა და რადიოაქტიური ნარჩენების მართვას.</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i="1" lang="de-DE" sz="1800">
                <a:solidFill>
                  <a:schemeClr val="dk1"/>
                </a:solidFill>
                <a:latin typeface="Calibri"/>
                <a:ea typeface="Calibri"/>
                <a:cs typeface="Calibri"/>
                <a:sym typeface="Calibri"/>
              </a:rPr>
              <a:t>სექცია III: </a:t>
            </a:r>
            <a:r>
              <a:rPr b="1" i="1" lang="de-DE" sz="1800">
                <a:solidFill>
                  <a:schemeClr val="dk1"/>
                </a:solidFill>
                <a:latin typeface="Calibri"/>
                <a:ea typeface="Calibri"/>
                <a:cs typeface="Calibri"/>
                <a:sym typeface="Calibri"/>
              </a:rPr>
              <a:t>ძირითადი ჯგუფების როლის გაძლიერება </a:t>
            </a:r>
            <a:r>
              <a:rPr lang="de-DE" sz="1800">
                <a:solidFill>
                  <a:schemeClr val="dk1"/>
                </a:solidFill>
                <a:latin typeface="Calibri"/>
                <a:ea typeface="Calibri"/>
                <a:cs typeface="Calibri"/>
                <a:sym typeface="Calibri"/>
              </a:rPr>
              <a:t>მოიცავს ბავშვებისა და ახალგაზრდების, ქალების, არასამთავრობო ორგანიზაციების, ადგილობრივი ხელისუფლების, მუშაკების, ბიზნესისა და ინდუსტრიის; მკვიდრი მოსახლეობის ,თემებისა და ფერმერების როლის გაძლიერებას.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i="1" lang="de-DE" sz="1800">
                <a:solidFill>
                  <a:schemeClr val="dk1"/>
                </a:solidFill>
                <a:latin typeface="Calibri"/>
                <a:ea typeface="Calibri"/>
                <a:cs typeface="Calibri"/>
                <a:sym typeface="Calibri"/>
              </a:rPr>
              <a:t>სექცია IV: </a:t>
            </a:r>
            <a:r>
              <a:rPr b="1" i="1" lang="de-DE" sz="1800">
                <a:solidFill>
                  <a:schemeClr val="dk1"/>
                </a:solidFill>
                <a:latin typeface="Calibri"/>
                <a:ea typeface="Calibri"/>
                <a:cs typeface="Calibri"/>
                <a:sym typeface="Calibri"/>
              </a:rPr>
              <a:t>განხორციელების საშუალებები</a:t>
            </a:r>
            <a:r>
              <a:rPr lang="de-DE" sz="1800">
                <a:solidFill>
                  <a:schemeClr val="dk1"/>
                </a:solidFill>
                <a:latin typeface="Calibri"/>
                <a:ea typeface="Calibri"/>
                <a:cs typeface="Calibri"/>
                <a:sym typeface="Calibri"/>
              </a:rPr>
              <a:t> მოიცავს მეცნიერებას, ტექნოლოგიების ტრანსფერს, განათლებას, საერთაშორისო ინსტიტუტებსა და ფინანსურ მექანიზმებს.</a:t>
            </a:r>
            <a:endParaRPr sz="1200"/>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3"/>
          <p:cNvSpPr txBox="1"/>
          <p:nvPr>
            <p:ph type="title"/>
          </p:nvPr>
        </p:nvSpPr>
        <p:spPr>
          <a:xfrm>
            <a:off x="372828" y="494613"/>
            <a:ext cx="11178812" cy="100012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de-DE" sz="2900">
                <a:latin typeface="Calibri"/>
                <a:ea typeface="Calibri"/>
                <a:cs typeface="Calibri"/>
                <a:sym typeface="Calibri"/>
              </a:rPr>
              <a:t>ათასწლეულის განვითარების მიზნები (გაერო, 2000 წელი)</a:t>
            </a:r>
            <a:endParaRPr b="1" sz="2900">
              <a:latin typeface="Calibri"/>
              <a:ea typeface="Calibri"/>
              <a:cs typeface="Calibri"/>
              <a:sym typeface="Calibri"/>
            </a:endParaRPr>
          </a:p>
        </p:txBody>
      </p:sp>
      <p:sp>
        <p:nvSpPr>
          <p:cNvPr id="195" name="Google Shape;195;p33"/>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de-DE"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196" name="Google Shape;196;p33"/>
          <p:cNvSpPr txBox="1"/>
          <p:nvPr/>
        </p:nvSpPr>
        <p:spPr>
          <a:xfrm>
            <a:off x="372827" y="1645265"/>
            <a:ext cx="8913900" cy="4155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2000">
                <a:solidFill>
                  <a:schemeClr val="dk1"/>
                </a:solidFill>
                <a:latin typeface="Calibri"/>
                <a:ea typeface="Calibri"/>
                <a:cs typeface="Calibri"/>
                <a:sym typeface="Calibri"/>
              </a:rPr>
              <a:t>2015-მდე უნდა იქნას მიღწეული:</a:t>
            </a:r>
            <a:endParaRPr/>
          </a:p>
          <a:p>
            <a:pPr indent="0" lvl="0" marL="0" marR="0" rtl="0" algn="l">
              <a:spcBef>
                <a:spcPts val="0"/>
              </a:spcBef>
              <a:spcAft>
                <a:spcPts val="0"/>
              </a:spcAft>
              <a:buNone/>
            </a:pPr>
            <a:r>
              <a:rPr lang="de-DE" sz="2000">
                <a:solidFill>
                  <a:schemeClr val="dk1"/>
                </a:solidFill>
                <a:latin typeface="Calibri"/>
                <a:ea typeface="Calibri"/>
                <a:cs typeface="Calibri"/>
                <a:sym typeface="Calibri"/>
              </a:rPr>
              <a:t>მიზანი 1: უკიდურესი სიღარიბისა და შიმშილის აღმოფხვრა</a:t>
            </a:r>
            <a:endParaRPr/>
          </a:p>
          <a:p>
            <a:pPr indent="0" lvl="0" marL="0" marR="0" rtl="0" algn="l">
              <a:spcBef>
                <a:spcPts val="0"/>
              </a:spcBef>
              <a:spcAft>
                <a:spcPts val="0"/>
              </a:spcAft>
              <a:buNone/>
            </a:pPr>
            <a:r>
              <a:rPr lang="de-DE" sz="2000">
                <a:solidFill>
                  <a:schemeClr val="dk1"/>
                </a:solidFill>
                <a:latin typeface="Calibri"/>
                <a:ea typeface="Calibri"/>
                <a:cs typeface="Calibri"/>
                <a:sym typeface="Calibri"/>
              </a:rPr>
              <a:t>მიზანი 2: უნივერსალური დაწყებითი განათლების უზრუნველყოფა</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de-DE" sz="2000">
                <a:solidFill>
                  <a:schemeClr val="dk1"/>
                </a:solidFill>
                <a:latin typeface="Calibri"/>
                <a:ea typeface="Calibri"/>
                <a:cs typeface="Calibri"/>
                <a:sym typeface="Calibri"/>
              </a:rPr>
              <a:t>მიზანი 3: გენდერული თანასწორობის ხელშეწყობა და ქალთა გაძლიერება</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de-DE" sz="2000">
                <a:solidFill>
                  <a:schemeClr val="dk1"/>
                </a:solidFill>
                <a:latin typeface="Calibri"/>
                <a:ea typeface="Calibri"/>
                <a:cs typeface="Calibri"/>
                <a:sym typeface="Calibri"/>
              </a:rPr>
              <a:t>მიზანი 4: ბავშვთა სიკვდილიანობის შემცირება</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de-DE" sz="2000">
                <a:solidFill>
                  <a:schemeClr val="dk1"/>
                </a:solidFill>
                <a:latin typeface="Calibri"/>
                <a:ea typeface="Calibri"/>
                <a:cs typeface="Calibri"/>
                <a:sym typeface="Calibri"/>
              </a:rPr>
              <a:t>მიზანი 5: მენტალური ჯანმრთელობის გაუმჯობესება</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de-DE" sz="2000">
                <a:solidFill>
                  <a:schemeClr val="dk1"/>
                </a:solidFill>
                <a:latin typeface="Calibri"/>
                <a:ea typeface="Calibri"/>
                <a:cs typeface="Calibri"/>
                <a:sym typeface="Calibri"/>
              </a:rPr>
              <a:t>მიზანი 6: HIV/შიდსის, მალარიისა და სხვა დაავადებების წინააღმდეგ ბრძოლა</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de-DE" sz="2000">
                <a:solidFill>
                  <a:schemeClr val="dk1"/>
                </a:solidFill>
                <a:latin typeface="Calibri"/>
                <a:ea typeface="Calibri"/>
                <a:cs typeface="Calibri"/>
                <a:sym typeface="Calibri"/>
              </a:rPr>
              <a:t>მიზანი 7: გარემოს მდგრადობის უზრუნველყოფა</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de-DE" sz="2000">
                <a:solidFill>
                  <a:schemeClr val="dk1"/>
                </a:solidFill>
                <a:latin typeface="Calibri"/>
                <a:ea typeface="Calibri"/>
                <a:cs typeface="Calibri"/>
                <a:sym typeface="Calibri"/>
              </a:rPr>
              <a:t>მიზანი 8: გლობალური პარტნიორობის ჩამოყალიბება განვითარების მიზნით</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pic>
        <p:nvPicPr>
          <p:cNvPr descr="Milleniumsentwicklungsziele - Nachhaltig entwickeln - Deutsche Gesellschaft  für die Vereinten Nationen e.V." id="197" name="Google Shape;197;p33"/>
          <p:cNvPicPr preferRelativeResize="0"/>
          <p:nvPr/>
        </p:nvPicPr>
        <p:blipFill rotWithShape="1">
          <a:blip r:embed="rId3">
            <a:alphaModFix/>
          </a:blip>
          <a:srcRect b="0" l="0" r="0" t="0"/>
          <a:stretch/>
        </p:blipFill>
        <p:spPr>
          <a:xfrm>
            <a:off x="9286612" y="1263837"/>
            <a:ext cx="2273393" cy="4480786"/>
          </a:xfrm>
          <a:prstGeom prst="rect">
            <a:avLst/>
          </a:prstGeom>
          <a:noFill/>
          <a:ln>
            <a:noFill/>
          </a:ln>
        </p:spPr>
      </p:pic>
      <p:sp>
        <p:nvSpPr>
          <p:cNvPr id="198" name="Google Shape;198;p33"/>
          <p:cNvSpPr txBox="1"/>
          <p:nvPr/>
        </p:nvSpPr>
        <p:spPr>
          <a:xfrm>
            <a:off x="7993350" y="5744623"/>
            <a:ext cx="419865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chemeClr val="dk1"/>
                </a:solidFill>
                <a:latin typeface="Calibri"/>
                <a:ea typeface="Calibri"/>
                <a:cs typeface="Calibri"/>
                <a:sym typeface="Calibri"/>
              </a:rPr>
              <a:t>სურათი:</a:t>
            </a:r>
            <a:r>
              <a:rPr lang="de-DE" sz="1200">
                <a:solidFill>
                  <a:schemeClr val="dk1"/>
                </a:solidFill>
                <a:latin typeface="Calibri"/>
                <a:ea typeface="Calibri"/>
                <a:cs typeface="Calibri"/>
                <a:sym typeface="Calibri"/>
              </a:rPr>
              <a:t> https://nachhaltig-entwickeln.dgvn.de/agenda-2030/</a:t>
            </a:r>
            <a:endParaRPr/>
          </a:p>
          <a:p>
            <a:pPr indent="0" lvl="0" marL="0" marR="0" rtl="0" algn="ctr">
              <a:spcBef>
                <a:spcPts val="0"/>
              </a:spcBef>
              <a:spcAft>
                <a:spcPts val="0"/>
              </a:spcAft>
              <a:buNone/>
            </a:pPr>
            <a:r>
              <a:rPr lang="de-DE" sz="1200">
                <a:solidFill>
                  <a:schemeClr val="dk1"/>
                </a:solidFill>
                <a:latin typeface="Calibri"/>
                <a:ea typeface="Calibri"/>
                <a:cs typeface="Calibri"/>
                <a:sym typeface="Calibri"/>
              </a:rPr>
              <a:t>ziele-fuer-nachhaltige-entwicklung/milleniumsentwicklungsziele</a:t>
            </a:r>
            <a:endParaRPr sz="12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5"/>
          <p:cNvSpPr txBox="1"/>
          <p:nvPr>
            <p:ph type="title"/>
          </p:nvPr>
        </p:nvSpPr>
        <p:spPr>
          <a:xfrm>
            <a:off x="742950" y="501650"/>
            <a:ext cx="11159400" cy="1000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de-DE" sz="2600">
                <a:latin typeface="Calibri"/>
                <a:ea typeface="Calibri"/>
                <a:cs typeface="Calibri"/>
                <a:sym typeface="Calibri"/>
              </a:rPr>
              <a:t>მდგრადი განვითარების მიზნები (SDGs) წარმოდგენილი  2030 წლის დღის წესრიგში (გაერო, 2015).</a:t>
            </a:r>
            <a:endParaRPr b="1" sz="2600">
              <a:latin typeface="Calibri"/>
              <a:ea typeface="Calibri"/>
              <a:cs typeface="Calibri"/>
              <a:sym typeface="Calibri"/>
            </a:endParaRPr>
          </a:p>
        </p:txBody>
      </p:sp>
      <p:sp>
        <p:nvSpPr>
          <p:cNvPr id="204" name="Google Shape;204;p35"/>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de-DE"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205" name="Google Shape;205;p35"/>
          <p:cNvSpPr txBox="1"/>
          <p:nvPr/>
        </p:nvSpPr>
        <p:spPr>
          <a:xfrm>
            <a:off x="1979725" y="6125525"/>
            <a:ext cx="66135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chemeClr val="dk1"/>
                </a:solidFill>
                <a:latin typeface="Calibri"/>
                <a:ea typeface="Calibri"/>
                <a:cs typeface="Calibri"/>
                <a:sym typeface="Calibri"/>
              </a:rPr>
              <a:t>სურათი: </a:t>
            </a:r>
            <a:r>
              <a:rPr lang="de-DE" sz="1200">
                <a:solidFill>
                  <a:schemeClr val="dk1"/>
                </a:solidFill>
                <a:latin typeface="Calibri"/>
                <a:ea typeface="Calibri"/>
                <a:cs typeface="Calibri"/>
                <a:sym typeface="Calibri"/>
              </a:rPr>
              <a:t>https://www.unicef.org/georgia/sites/unicef.org.georgia/files/styles/media_large_image/public/geo-logo-6.png.webp?itok=YgG9U4I7</a:t>
            </a:r>
            <a:endParaRPr/>
          </a:p>
        </p:txBody>
      </p:sp>
      <p:pic>
        <p:nvPicPr>
          <p:cNvPr id="206" name="Google Shape;206;p35"/>
          <p:cNvPicPr preferRelativeResize="0"/>
          <p:nvPr/>
        </p:nvPicPr>
        <p:blipFill rotWithShape="1">
          <a:blip r:embed="rId3">
            <a:alphaModFix/>
          </a:blip>
          <a:srcRect b="0" l="0" r="0" t="0"/>
          <a:stretch/>
        </p:blipFill>
        <p:spPr>
          <a:xfrm>
            <a:off x="1891036" y="1501775"/>
            <a:ext cx="7785624" cy="450746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7"/>
          <p:cNvSpPr txBox="1"/>
          <p:nvPr>
            <p:ph type="title"/>
          </p:nvPr>
        </p:nvSpPr>
        <p:spPr>
          <a:xfrm>
            <a:off x="506412" y="571501"/>
            <a:ext cx="10901394" cy="100012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Font typeface="Calibri"/>
              <a:buNone/>
            </a:pPr>
            <a:r>
              <a:rPr b="1" lang="de-DE" sz="2200">
                <a:latin typeface="Calibri"/>
                <a:ea typeface="Calibri"/>
                <a:cs typeface="Calibri"/>
                <a:sym typeface="Calibri"/>
              </a:rPr>
              <a:t>მდგრადი განვითარების მიზნები (SDGs) წარმოდგენილია 2030 წლის დღის წესრიგში (გაერო, 2015)</a:t>
            </a:r>
            <a:endParaRPr b="1" sz="2200">
              <a:latin typeface="Calibri"/>
              <a:ea typeface="Calibri"/>
              <a:cs typeface="Calibri"/>
              <a:sym typeface="Calibri"/>
            </a:endParaRPr>
          </a:p>
        </p:txBody>
      </p:sp>
      <p:sp>
        <p:nvSpPr>
          <p:cNvPr id="212" name="Google Shape;212;p37"/>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de-DE"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213" name="Google Shape;213;p37"/>
          <p:cNvSpPr txBox="1"/>
          <p:nvPr/>
        </p:nvSpPr>
        <p:spPr>
          <a:xfrm>
            <a:off x="0" y="1424825"/>
            <a:ext cx="12192000" cy="4802400"/>
          </a:xfrm>
          <a:prstGeom prst="rect">
            <a:avLst/>
          </a:prstGeom>
          <a:noFill/>
          <a:ln>
            <a:noFill/>
          </a:ln>
        </p:spPr>
        <p:txBody>
          <a:bodyPr anchorCtr="0" anchor="t" bIns="45700" lIns="91425" spcFirstLastPara="1" rIns="91425" wrap="square" tIns="45700">
            <a:spAutoFit/>
          </a:bodyPr>
          <a:lstStyle/>
          <a:p>
            <a:pPr indent="0" lvl="0" marL="457200" marR="0" rtl="0" algn="l">
              <a:spcBef>
                <a:spcPts val="0"/>
              </a:spcBef>
              <a:spcAft>
                <a:spcPts val="0"/>
              </a:spcAft>
              <a:buNone/>
            </a:pPr>
            <a:r>
              <a:t/>
            </a:r>
            <a:endParaRPr b="1" sz="1700">
              <a:solidFill>
                <a:schemeClr val="dk1"/>
              </a:solidFill>
              <a:latin typeface="Calibri"/>
              <a:ea typeface="Calibri"/>
              <a:cs typeface="Calibri"/>
              <a:sym typeface="Calibri"/>
            </a:endParaRPr>
          </a:p>
          <a:p>
            <a:pPr indent="-336550" lvl="0" marL="342900" marR="0" rtl="0" algn="l">
              <a:spcBef>
                <a:spcPts val="0"/>
              </a:spcBef>
              <a:spcAft>
                <a:spcPts val="0"/>
              </a:spcAft>
              <a:buClr>
                <a:schemeClr val="dk1"/>
              </a:buClr>
              <a:buSzPts val="1700"/>
              <a:buFont typeface="Arial"/>
              <a:buChar char="•"/>
            </a:pPr>
            <a:r>
              <a:rPr b="1" lang="de-DE" sz="1700">
                <a:solidFill>
                  <a:schemeClr val="dk1"/>
                </a:solidFill>
                <a:latin typeface="Calibri"/>
                <a:ea typeface="Calibri"/>
                <a:cs typeface="Calibri"/>
                <a:sym typeface="Calibri"/>
              </a:rPr>
              <a:t>მიზანი 1: სიღარიბის აღმოფხვრა: </a:t>
            </a:r>
            <a:r>
              <a:rPr lang="de-DE" sz="1700">
                <a:solidFill>
                  <a:schemeClr val="dk1"/>
                </a:solidFill>
                <a:latin typeface="Calibri"/>
                <a:ea typeface="Calibri"/>
                <a:cs typeface="Calibri"/>
                <a:sym typeface="Calibri"/>
              </a:rPr>
              <a:t>"</a:t>
            </a:r>
            <a:r>
              <a:rPr b="0" i="0" lang="de-DE" sz="1700">
                <a:solidFill>
                  <a:srgbClr val="111111"/>
                </a:solidFill>
                <a:latin typeface="Noto Sans Georgian"/>
                <a:ea typeface="Noto Sans Georgian"/>
                <a:cs typeface="Noto Sans Georgian"/>
                <a:sym typeface="Noto Sans Georgian"/>
              </a:rPr>
              <a:t>სიღარიბის ყველა ფორმის აღმოფხვრა</a:t>
            </a:r>
            <a:r>
              <a:rPr lang="de-DE" sz="1700">
                <a:solidFill>
                  <a:schemeClr val="dk1"/>
                </a:solidFill>
                <a:latin typeface="Calibri"/>
                <a:ea typeface="Calibri"/>
                <a:cs typeface="Calibri"/>
                <a:sym typeface="Calibri"/>
              </a:rPr>
              <a:t>." </a:t>
            </a:r>
            <a:endParaRPr sz="1700">
              <a:solidFill>
                <a:schemeClr val="dk1"/>
              </a:solidFill>
              <a:latin typeface="Calibri"/>
              <a:ea typeface="Calibri"/>
              <a:cs typeface="Calibri"/>
              <a:sym typeface="Calibri"/>
            </a:endParaRPr>
          </a:p>
          <a:p>
            <a:pPr indent="-336550" lvl="0" marL="342900" marR="0" rtl="0" algn="l">
              <a:spcBef>
                <a:spcPts val="0"/>
              </a:spcBef>
              <a:spcAft>
                <a:spcPts val="0"/>
              </a:spcAft>
              <a:buClr>
                <a:schemeClr val="dk1"/>
              </a:buClr>
              <a:buSzPts val="1700"/>
              <a:buFont typeface="Arial"/>
              <a:buChar char="•"/>
            </a:pPr>
            <a:r>
              <a:rPr b="1" lang="de-DE" sz="1700">
                <a:solidFill>
                  <a:schemeClr val="dk1"/>
                </a:solidFill>
                <a:latin typeface="Calibri"/>
                <a:ea typeface="Calibri"/>
                <a:cs typeface="Calibri"/>
                <a:sym typeface="Calibri"/>
              </a:rPr>
              <a:t>მიზანი 2: შიმშილის აღმოფხვრა: </a:t>
            </a:r>
            <a:r>
              <a:rPr lang="de-DE" sz="1700">
                <a:solidFill>
                  <a:schemeClr val="dk1"/>
                </a:solidFill>
                <a:latin typeface="Calibri"/>
                <a:ea typeface="Calibri"/>
                <a:cs typeface="Calibri"/>
                <a:sym typeface="Calibri"/>
              </a:rPr>
              <a:t>"შიმშილის აღმოფხვრა, სასურსათო უსაფრთხოებისა და გაუმჯობესებული კვების მიღწევა და მდგრადი სოფლის მეურნეობის ხელშეწყობა." </a:t>
            </a:r>
            <a:endParaRPr sz="1700">
              <a:solidFill>
                <a:schemeClr val="dk1"/>
              </a:solidFill>
              <a:latin typeface="Calibri"/>
              <a:ea typeface="Calibri"/>
              <a:cs typeface="Calibri"/>
              <a:sym typeface="Calibri"/>
            </a:endParaRPr>
          </a:p>
          <a:p>
            <a:pPr indent="-336550" lvl="0" marL="342900" marR="0" rtl="0" algn="l">
              <a:spcBef>
                <a:spcPts val="0"/>
              </a:spcBef>
              <a:spcAft>
                <a:spcPts val="0"/>
              </a:spcAft>
              <a:buClr>
                <a:schemeClr val="dk1"/>
              </a:buClr>
              <a:buSzPts val="1700"/>
              <a:buFont typeface="Arial"/>
              <a:buChar char="•"/>
            </a:pPr>
            <a:r>
              <a:rPr b="1" lang="de-DE" sz="1700">
                <a:solidFill>
                  <a:schemeClr val="dk1"/>
                </a:solidFill>
                <a:latin typeface="Calibri"/>
                <a:ea typeface="Calibri"/>
                <a:cs typeface="Calibri"/>
                <a:sym typeface="Calibri"/>
              </a:rPr>
              <a:t>მიზანი 3: ხელმისაწვდომი ჯანდაცვა: </a:t>
            </a:r>
            <a:r>
              <a:rPr lang="de-DE" sz="1700">
                <a:solidFill>
                  <a:schemeClr val="dk1"/>
                </a:solidFill>
                <a:latin typeface="Calibri"/>
                <a:ea typeface="Calibri"/>
                <a:cs typeface="Calibri"/>
                <a:sym typeface="Calibri"/>
              </a:rPr>
              <a:t>"ჯანსაღი ცხოვრებისა და კეთილდღეობის უზრუნველყოფა ყველა ასაკის ადამიანისათვის." </a:t>
            </a:r>
            <a:endParaRPr sz="1700">
              <a:solidFill>
                <a:schemeClr val="dk1"/>
              </a:solidFill>
              <a:latin typeface="Calibri"/>
              <a:ea typeface="Calibri"/>
              <a:cs typeface="Calibri"/>
              <a:sym typeface="Calibri"/>
            </a:endParaRPr>
          </a:p>
          <a:p>
            <a:pPr indent="-336550" lvl="0" marL="342900" marR="0" rtl="0" algn="l">
              <a:spcBef>
                <a:spcPts val="0"/>
              </a:spcBef>
              <a:spcAft>
                <a:spcPts val="0"/>
              </a:spcAft>
              <a:buClr>
                <a:schemeClr val="dk1"/>
              </a:buClr>
              <a:buSzPts val="1700"/>
              <a:buFont typeface="Arial"/>
              <a:buChar char="•"/>
            </a:pPr>
            <a:r>
              <a:rPr b="1" lang="de-DE" sz="1700">
                <a:solidFill>
                  <a:schemeClr val="dk1"/>
                </a:solidFill>
                <a:latin typeface="Calibri"/>
                <a:ea typeface="Calibri"/>
                <a:cs typeface="Calibri"/>
                <a:sym typeface="Calibri"/>
              </a:rPr>
              <a:t>მიზანი 4: ხარისხიანი განათლება</a:t>
            </a:r>
            <a:r>
              <a:rPr lang="de-DE" sz="1700">
                <a:solidFill>
                  <a:schemeClr val="dk1"/>
                </a:solidFill>
                <a:latin typeface="Calibri"/>
                <a:ea typeface="Calibri"/>
                <a:cs typeface="Calibri"/>
                <a:sym typeface="Calibri"/>
              </a:rPr>
              <a:t>: "ინკლუზიური და თანასწორი განათლების უზრუნველყოფა და უწყვეტი სწავლის შესაძლებლობის შექმნა ყველასათვის."</a:t>
            </a:r>
            <a:endParaRPr sz="1700">
              <a:solidFill>
                <a:schemeClr val="dk1"/>
              </a:solidFill>
              <a:latin typeface="Calibri"/>
              <a:ea typeface="Calibri"/>
              <a:cs typeface="Calibri"/>
              <a:sym typeface="Calibri"/>
            </a:endParaRPr>
          </a:p>
          <a:p>
            <a:pPr indent="-336550" lvl="0" marL="342900" marR="0" rtl="0" algn="l">
              <a:spcBef>
                <a:spcPts val="0"/>
              </a:spcBef>
              <a:spcAft>
                <a:spcPts val="0"/>
              </a:spcAft>
              <a:buClr>
                <a:schemeClr val="dk1"/>
              </a:buClr>
              <a:buSzPts val="1700"/>
              <a:buFont typeface="Arial"/>
              <a:buChar char="•"/>
            </a:pPr>
            <a:r>
              <a:rPr b="1" lang="de-DE" sz="1700">
                <a:solidFill>
                  <a:schemeClr val="dk1"/>
                </a:solidFill>
                <a:latin typeface="Calibri"/>
                <a:ea typeface="Calibri"/>
                <a:cs typeface="Calibri"/>
                <a:sym typeface="Calibri"/>
              </a:rPr>
              <a:t>მიზანი 5: გენდერული თანასწორობა: </a:t>
            </a:r>
            <a:r>
              <a:rPr lang="de-DE" sz="1700">
                <a:solidFill>
                  <a:schemeClr val="dk1"/>
                </a:solidFill>
                <a:latin typeface="Calibri"/>
                <a:ea typeface="Calibri"/>
                <a:cs typeface="Calibri"/>
                <a:sym typeface="Calibri"/>
              </a:rPr>
              <a:t>"გენდერული თანასწორობის მიღწევა და ყველა ქალისა და გოგონას შესაძლებლობების გაუმჯობესება." </a:t>
            </a:r>
            <a:endParaRPr sz="1700">
              <a:solidFill>
                <a:schemeClr val="dk1"/>
              </a:solidFill>
              <a:latin typeface="Calibri"/>
              <a:ea typeface="Calibri"/>
              <a:cs typeface="Calibri"/>
              <a:sym typeface="Calibri"/>
            </a:endParaRPr>
          </a:p>
          <a:p>
            <a:pPr indent="-336550" lvl="0" marL="342900" marR="0" rtl="0" algn="l">
              <a:spcBef>
                <a:spcPts val="0"/>
              </a:spcBef>
              <a:spcAft>
                <a:spcPts val="0"/>
              </a:spcAft>
              <a:buClr>
                <a:schemeClr val="dk1"/>
              </a:buClr>
              <a:buSzPts val="1700"/>
              <a:buFont typeface="Arial"/>
              <a:buChar char="•"/>
            </a:pPr>
            <a:r>
              <a:rPr b="1" lang="de-DE" sz="1700">
                <a:solidFill>
                  <a:schemeClr val="dk1"/>
                </a:solidFill>
                <a:latin typeface="Calibri"/>
                <a:ea typeface="Calibri"/>
                <a:cs typeface="Calibri"/>
                <a:sym typeface="Calibri"/>
              </a:rPr>
              <a:t>მიზანი 6: სუფთა წყალი და სანიტარია</a:t>
            </a:r>
            <a:r>
              <a:rPr lang="de-DE" sz="1700">
                <a:solidFill>
                  <a:schemeClr val="dk1"/>
                </a:solidFill>
                <a:latin typeface="Calibri"/>
                <a:ea typeface="Calibri"/>
                <a:cs typeface="Calibri"/>
                <a:sym typeface="Calibri"/>
              </a:rPr>
              <a:t>: "წყლის მდგრადი მართვისა და სანიტარული ნორმების დაცვის საყოველთაო უზრუნველყოფა" </a:t>
            </a:r>
            <a:endParaRPr sz="1700">
              <a:solidFill>
                <a:schemeClr val="dk1"/>
              </a:solidFill>
              <a:latin typeface="Calibri"/>
              <a:ea typeface="Calibri"/>
              <a:cs typeface="Calibri"/>
              <a:sym typeface="Calibri"/>
            </a:endParaRPr>
          </a:p>
          <a:p>
            <a:pPr indent="-336550" lvl="0" marL="342900" marR="0" rtl="0" algn="l">
              <a:spcBef>
                <a:spcPts val="0"/>
              </a:spcBef>
              <a:spcAft>
                <a:spcPts val="0"/>
              </a:spcAft>
              <a:buClr>
                <a:schemeClr val="dk1"/>
              </a:buClr>
              <a:buSzPts val="1700"/>
              <a:buFont typeface="Arial"/>
              <a:buChar char="•"/>
            </a:pPr>
            <a:r>
              <a:rPr b="1" lang="de-DE" sz="1700">
                <a:solidFill>
                  <a:schemeClr val="dk1"/>
                </a:solidFill>
                <a:latin typeface="Calibri"/>
                <a:ea typeface="Calibri"/>
                <a:cs typeface="Calibri"/>
                <a:sym typeface="Calibri"/>
              </a:rPr>
              <a:t>მიზანი 7: ხელმისაწვდომი და მდგრადი ენერგია</a:t>
            </a:r>
            <a:r>
              <a:rPr lang="de-DE" sz="1700">
                <a:solidFill>
                  <a:schemeClr val="dk1"/>
                </a:solidFill>
                <a:latin typeface="Calibri"/>
                <a:ea typeface="Calibri"/>
                <a:cs typeface="Calibri"/>
                <a:sym typeface="Calibri"/>
              </a:rPr>
              <a:t>: "ხელმისაწვდომი, საიმედო, სტაბილური და თანამედროვე ენერგიის საყოველთაო ხელმისაწვდომობა"</a:t>
            </a:r>
            <a:endParaRPr sz="1700">
              <a:solidFill>
                <a:schemeClr val="dk1"/>
              </a:solidFill>
              <a:latin typeface="Calibri"/>
              <a:ea typeface="Calibri"/>
              <a:cs typeface="Calibri"/>
              <a:sym typeface="Calibri"/>
            </a:endParaRPr>
          </a:p>
          <a:p>
            <a:pPr indent="-336550" lvl="0" marL="342900" marR="0" rtl="0" algn="l">
              <a:spcBef>
                <a:spcPts val="0"/>
              </a:spcBef>
              <a:spcAft>
                <a:spcPts val="0"/>
              </a:spcAft>
              <a:buClr>
                <a:schemeClr val="dk1"/>
              </a:buClr>
              <a:buSzPts val="1700"/>
              <a:buFont typeface="Arial"/>
              <a:buChar char="•"/>
            </a:pPr>
            <a:r>
              <a:rPr b="1" lang="de-DE" sz="1700">
                <a:solidFill>
                  <a:schemeClr val="dk1"/>
                </a:solidFill>
                <a:latin typeface="Calibri"/>
                <a:ea typeface="Calibri"/>
                <a:cs typeface="Calibri"/>
                <a:sym typeface="Calibri"/>
              </a:rPr>
              <a:t>მიზანი 8: ღირსეული სამუშაო და ეკონომიკური ზრდა</a:t>
            </a:r>
            <a:r>
              <a:rPr lang="de-DE" sz="1700">
                <a:solidFill>
                  <a:schemeClr val="dk1"/>
                </a:solidFill>
                <a:latin typeface="Calibri"/>
                <a:ea typeface="Calibri"/>
                <a:cs typeface="Calibri"/>
                <a:sym typeface="Calibri"/>
              </a:rPr>
              <a:t>: "სტაბილური, ინკლუ ზიური და მდგრადი ეკონომიკური ზრდის ხელშეწყობა, სრული და პროდუქტული დასაქმება და ღირსეული სამუშაო ყველასათვის."</a:t>
            </a:r>
            <a:endParaRPr sz="1700">
              <a:solidFill>
                <a:schemeClr val="dk1"/>
              </a:solidFill>
              <a:latin typeface="Calibri"/>
              <a:ea typeface="Calibri"/>
              <a:cs typeface="Calibri"/>
              <a:sym typeface="Calibri"/>
            </a:endParaRPr>
          </a:p>
          <a:p>
            <a:pPr indent="-336550" lvl="0" marL="342900" marR="0" rtl="0" algn="l">
              <a:spcBef>
                <a:spcPts val="0"/>
              </a:spcBef>
              <a:spcAft>
                <a:spcPts val="0"/>
              </a:spcAft>
              <a:buClr>
                <a:schemeClr val="dk1"/>
              </a:buClr>
              <a:buSzPts val="1700"/>
              <a:buFont typeface="Arial"/>
              <a:buChar char="•"/>
            </a:pPr>
            <a:r>
              <a:rPr b="1" lang="de-DE" sz="1700">
                <a:solidFill>
                  <a:schemeClr val="dk1"/>
                </a:solidFill>
                <a:latin typeface="Calibri"/>
                <a:ea typeface="Calibri"/>
                <a:cs typeface="Calibri"/>
                <a:sym typeface="Calibri"/>
              </a:rPr>
              <a:t>მიზანი 9: მრეწველობა, ინოვაცია და ინფრასტრუქტურა</a:t>
            </a:r>
            <a:r>
              <a:rPr lang="de-DE" sz="1700">
                <a:solidFill>
                  <a:schemeClr val="dk1"/>
                </a:solidFill>
                <a:latin typeface="Calibri"/>
                <a:ea typeface="Calibri"/>
                <a:cs typeface="Calibri"/>
                <a:sym typeface="Calibri"/>
              </a:rPr>
              <a:t>: "მდგრადი ინფრასტრუქტურის შექმნა, ინკლუზიური და განვითარებული ინდუსტრიალიზაციისა და ინოვაციების ხელშეწყობა."</a:t>
            </a:r>
            <a:endParaRPr sz="1700">
              <a:solidFill>
                <a:schemeClr val="dk1"/>
              </a:solidFill>
              <a:latin typeface="Calibri"/>
              <a:ea typeface="Calibri"/>
              <a:cs typeface="Calibri"/>
              <a:sym typeface="Calibri"/>
            </a:endParaRPr>
          </a:p>
        </p:txBody>
      </p:sp>
      <p:sp>
        <p:nvSpPr>
          <p:cNvPr id="214" name="Google Shape;214;p37"/>
          <p:cNvSpPr txBox="1"/>
          <p:nvPr/>
        </p:nvSpPr>
        <p:spPr>
          <a:xfrm>
            <a:off x="5699067" y="6503145"/>
            <a:ext cx="4322619" cy="276999"/>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0" i="0" lang="de-DE" sz="1200" u="sng" cap="none" strike="noStrike">
                <a:solidFill>
                  <a:schemeClr val="dk1"/>
                </a:solidFill>
                <a:latin typeface="Calibri"/>
                <a:ea typeface="Calibri"/>
                <a:cs typeface="Calibri"/>
                <a:sym typeface="Calibri"/>
                <a:hlinkClick r:id="rId3">
                  <a:extLst>
                    <a:ext uri="{A12FA001-AC4F-418D-AE19-62706E023703}">
                      <ahyp:hlinkClr val="tx"/>
                    </a:ext>
                  </a:extLst>
                </a:hlinkClick>
              </a:rPr>
              <a:t>შესწორებული_SDG _გასაგზავნი</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3"/>
          <p:cNvSpPr txBox="1"/>
          <p:nvPr>
            <p:ph type="title"/>
          </p:nvPr>
        </p:nvSpPr>
        <p:spPr>
          <a:xfrm>
            <a:off x="890452" y="2847067"/>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25952"/>
              </a:buClr>
              <a:buSzPts val="4400"/>
              <a:buFont typeface="Calibri"/>
              <a:buNone/>
            </a:pPr>
            <a:r>
              <a:rPr b="1" lang="de-DE">
                <a:solidFill>
                  <a:srgbClr val="025952"/>
                </a:solidFill>
                <a:latin typeface="Calibri"/>
                <a:ea typeface="Calibri"/>
                <a:cs typeface="Calibri"/>
                <a:sym typeface="Calibri"/>
              </a:rPr>
              <a:t>კურსის მიმოხილვა</a:t>
            </a:r>
            <a:br>
              <a:rPr b="1" lang="de-DE">
                <a:solidFill>
                  <a:srgbClr val="025952"/>
                </a:solidFill>
                <a:latin typeface="Calibri"/>
                <a:ea typeface="Calibri"/>
                <a:cs typeface="Calibri"/>
                <a:sym typeface="Calibri"/>
              </a:rPr>
            </a:br>
            <a:endParaRPr b="1">
              <a:solidFill>
                <a:srgbClr val="025952"/>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9"/>
          <p:cNvSpPr txBox="1"/>
          <p:nvPr>
            <p:ph type="title"/>
          </p:nvPr>
        </p:nvSpPr>
        <p:spPr>
          <a:xfrm>
            <a:off x="506412" y="571501"/>
            <a:ext cx="10262202" cy="100012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80"/>
              <a:buFont typeface="Calibri"/>
              <a:buNone/>
            </a:pPr>
            <a:r>
              <a:rPr b="1" lang="de-DE" sz="2200">
                <a:latin typeface="Calibri"/>
                <a:ea typeface="Calibri"/>
                <a:cs typeface="Calibri"/>
                <a:sym typeface="Calibri"/>
              </a:rPr>
              <a:t>მდგრადი განვითარების მიზნები (SDGs) წარმოდგენილია 2030 წლის დღის წესრიგში (გაერო, 2015)</a:t>
            </a:r>
            <a:endParaRPr b="1" sz="2200">
              <a:latin typeface="Calibri"/>
              <a:ea typeface="Calibri"/>
              <a:cs typeface="Calibri"/>
              <a:sym typeface="Calibri"/>
            </a:endParaRPr>
          </a:p>
        </p:txBody>
      </p:sp>
      <p:sp>
        <p:nvSpPr>
          <p:cNvPr id="220" name="Google Shape;220;p39"/>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de-DE"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221" name="Google Shape;221;p39"/>
          <p:cNvSpPr txBox="1"/>
          <p:nvPr/>
        </p:nvSpPr>
        <p:spPr>
          <a:xfrm>
            <a:off x="80356" y="1779687"/>
            <a:ext cx="12031200" cy="50796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Arial"/>
              <a:buChar char="•"/>
            </a:pPr>
            <a:r>
              <a:rPr b="1" lang="de-DE" sz="1800">
                <a:solidFill>
                  <a:schemeClr val="dk1"/>
                </a:solidFill>
                <a:latin typeface="Calibri"/>
                <a:ea typeface="Calibri"/>
                <a:cs typeface="Calibri"/>
                <a:sym typeface="Calibri"/>
              </a:rPr>
              <a:t>მიზანი 10: შემცირებული უთანასწორობა</a:t>
            </a:r>
            <a:r>
              <a:rPr lang="de-DE" sz="1800">
                <a:solidFill>
                  <a:schemeClr val="dk1"/>
                </a:solidFill>
                <a:latin typeface="Calibri"/>
                <a:ea typeface="Calibri"/>
                <a:cs typeface="Calibri"/>
                <a:sym typeface="Calibri"/>
              </a:rPr>
              <a:t>: "უთანასწორობის შემცირება ქვეყნებში და ქვეყნებს შორის." </a:t>
            </a: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800"/>
              <a:buFont typeface="Arial"/>
              <a:buChar char="•"/>
            </a:pPr>
            <a:r>
              <a:rPr b="1" lang="de-DE" sz="1800">
                <a:solidFill>
                  <a:schemeClr val="dk1"/>
                </a:solidFill>
                <a:latin typeface="Calibri"/>
                <a:ea typeface="Calibri"/>
                <a:cs typeface="Calibri"/>
                <a:sym typeface="Calibri"/>
              </a:rPr>
              <a:t>მიზანი 11: მდგრადი ქალაქები და დასახლებები</a:t>
            </a:r>
            <a:r>
              <a:rPr lang="de-DE" sz="1800">
                <a:solidFill>
                  <a:schemeClr val="dk1"/>
                </a:solidFill>
                <a:latin typeface="Calibri"/>
                <a:ea typeface="Calibri"/>
                <a:cs typeface="Calibri"/>
                <a:sym typeface="Calibri"/>
              </a:rPr>
              <a:t>: "ქალაქებისა და დასახლებების ინკლუზიური, უსაფრთხო და მდგრადი განვითარება." </a:t>
            </a: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800"/>
              <a:buFont typeface="Arial"/>
              <a:buChar char="•"/>
            </a:pPr>
            <a:r>
              <a:rPr b="1" lang="de-DE" sz="1800">
                <a:solidFill>
                  <a:schemeClr val="dk1"/>
                </a:solidFill>
                <a:latin typeface="Calibri"/>
                <a:ea typeface="Calibri"/>
                <a:cs typeface="Calibri"/>
                <a:sym typeface="Calibri"/>
              </a:rPr>
              <a:t>მიზანი 12:  მდგრადი მოხმარება და წარმოება</a:t>
            </a:r>
            <a:r>
              <a:rPr lang="de-DE" sz="1800">
                <a:solidFill>
                  <a:schemeClr val="dk1"/>
                </a:solidFill>
                <a:latin typeface="Calibri"/>
                <a:ea typeface="Calibri"/>
                <a:cs typeface="Calibri"/>
                <a:sym typeface="Calibri"/>
              </a:rPr>
              <a:t>: "მდგრადი მოხმარება და წარმოება." </a:t>
            </a: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800"/>
              <a:buFont typeface="Arial"/>
              <a:buChar char="•"/>
            </a:pPr>
            <a:r>
              <a:rPr b="1" lang="de-DE" sz="1800">
                <a:solidFill>
                  <a:schemeClr val="dk1"/>
                </a:solidFill>
                <a:latin typeface="Calibri"/>
                <a:ea typeface="Calibri"/>
                <a:cs typeface="Calibri"/>
                <a:sym typeface="Calibri"/>
              </a:rPr>
              <a:t>მიზანი 13: კლიმატის ცვლილების საწინააღმდეგო ქმედებები</a:t>
            </a:r>
            <a:r>
              <a:rPr lang="de-DE" sz="1800">
                <a:solidFill>
                  <a:schemeClr val="dk1"/>
                </a:solidFill>
                <a:latin typeface="Calibri"/>
                <a:ea typeface="Calibri"/>
                <a:cs typeface="Calibri"/>
                <a:sym typeface="Calibri"/>
              </a:rPr>
              <a:t>: "კლიმატის ცვლილებისა და მისი ზეგავლენის წინააღმდეგ გადაუდებელი ზომების გატარება."</a:t>
            </a: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800"/>
              <a:buFont typeface="Arial"/>
              <a:buChar char="•"/>
            </a:pPr>
            <a:r>
              <a:rPr b="1" lang="de-DE" sz="1800">
                <a:solidFill>
                  <a:schemeClr val="dk1"/>
                </a:solidFill>
                <a:latin typeface="Calibri"/>
                <a:ea typeface="Calibri"/>
                <a:cs typeface="Calibri"/>
                <a:sym typeface="Calibri"/>
              </a:rPr>
              <a:t>მიზანი 14: ოკეანისა და ზღვის რესურსი</a:t>
            </a:r>
            <a:r>
              <a:rPr lang="de-DE" sz="1800">
                <a:solidFill>
                  <a:schemeClr val="dk1"/>
                </a:solidFill>
                <a:latin typeface="Calibri"/>
                <a:ea typeface="Calibri"/>
                <a:cs typeface="Calibri"/>
                <a:sym typeface="Calibri"/>
              </a:rPr>
              <a:t>: "ოკეანისა და ზღვის რესურსების კონსერვაცია და მუდმივი გამოყენება განვითარებისთვის." </a:t>
            </a: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800"/>
              <a:buFont typeface="Arial"/>
              <a:buChar char="•"/>
            </a:pPr>
            <a:r>
              <a:rPr b="1" lang="de-DE" sz="1800">
                <a:solidFill>
                  <a:schemeClr val="dk1"/>
                </a:solidFill>
                <a:latin typeface="Calibri"/>
                <a:ea typeface="Calibri"/>
                <a:cs typeface="Calibri"/>
                <a:sym typeface="Calibri"/>
              </a:rPr>
              <a:t>მიზანი 15: დედამიწის ეკოსისტემები</a:t>
            </a:r>
            <a:r>
              <a:rPr lang="de-DE" sz="1800">
                <a:solidFill>
                  <a:schemeClr val="dk1"/>
                </a:solidFill>
                <a:latin typeface="Calibri"/>
                <a:ea typeface="Calibri"/>
                <a:cs typeface="Calibri"/>
                <a:sym typeface="Calibri"/>
              </a:rPr>
              <a:t>: "ხმელეთის ეკოსისტემის დაცვა, აღდგენა და ხელშეწყობა, ტყის მდგრადი მართვა, გაუდაბნოების წინააღმდეგ ბრძოლა, ნიადაგის დეგრადაციის შეჩერება და აღდგენა‐გაუმჯობესება, ბიომრავალფეროვნების დანაკარგების შეჩერება."</a:t>
            </a: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800"/>
              <a:buFont typeface="Arial"/>
              <a:buChar char="•"/>
            </a:pPr>
            <a:r>
              <a:rPr b="1" lang="de-DE" sz="1800">
                <a:solidFill>
                  <a:schemeClr val="dk1"/>
                </a:solidFill>
                <a:latin typeface="Calibri"/>
                <a:ea typeface="Calibri"/>
                <a:cs typeface="Calibri"/>
                <a:sym typeface="Calibri"/>
              </a:rPr>
              <a:t>მიზანი 16: მშვიდობა, სამართლიანობა და ძლიერი ინსტიტუტები</a:t>
            </a:r>
            <a:r>
              <a:rPr lang="de-DE" sz="1800">
                <a:solidFill>
                  <a:schemeClr val="dk1"/>
                </a:solidFill>
                <a:latin typeface="Calibri"/>
                <a:ea typeface="Calibri"/>
                <a:cs typeface="Calibri"/>
                <a:sym typeface="Calibri"/>
              </a:rPr>
              <a:t>: "მშვიდობიანი და ინკლუზიური საზოგადოების ჩამოყალიბების ხელშეწყობა მდგრადი განვითარებისთვის, მართლმსაჯულების ხელმისაწვდომობა ყველასათვის, ეფექტიანი, ანგარიშვალდებული და ინკლუზიური ინსტიტუტების მშენებლობა ყველა დონეზე." </a:t>
            </a: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800"/>
              <a:buFont typeface="Arial"/>
              <a:buChar char="•"/>
            </a:pPr>
            <a:r>
              <a:rPr b="1" lang="de-DE" sz="1800">
                <a:solidFill>
                  <a:schemeClr val="dk1"/>
                </a:solidFill>
                <a:latin typeface="Calibri"/>
                <a:ea typeface="Calibri"/>
                <a:cs typeface="Calibri"/>
                <a:sym typeface="Calibri"/>
              </a:rPr>
              <a:t>მიზანი 17: პარტნიორობა მიზნების მისაღწევად</a:t>
            </a:r>
            <a:r>
              <a:rPr lang="de-DE" sz="1800">
                <a:solidFill>
                  <a:schemeClr val="dk1"/>
                </a:solidFill>
                <a:latin typeface="Calibri"/>
                <a:ea typeface="Calibri"/>
                <a:cs typeface="Calibri"/>
                <a:sym typeface="Calibri"/>
              </a:rPr>
              <a:t>: "პარტნიორობა მდგრადი განვითარების მიზნების მისაღწევად."  </a:t>
            </a:r>
            <a:endParaRPr sz="1800">
              <a:solidFill>
                <a:schemeClr val="dk1"/>
              </a:solidFill>
              <a:latin typeface="Calibri"/>
              <a:ea typeface="Calibri"/>
              <a:cs typeface="Calibri"/>
              <a:sym typeface="Calibri"/>
            </a:endParaRPr>
          </a:p>
          <a:p>
            <a:pPr indent="-228600" lvl="0" marL="34290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222" name="Google Shape;222;p39"/>
          <p:cNvSpPr txBox="1"/>
          <p:nvPr/>
        </p:nvSpPr>
        <p:spPr>
          <a:xfrm>
            <a:off x="5699067" y="6503145"/>
            <a:ext cx="4322619" cy="276999"/>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0" i="0" lang="de-DE" sz="1200" u="sng" cap="none" strike="noStrike">
                <a:solidFill>
                  <a:schemeClr val="dk1"/>
                </a:solidFill>
                <a:latin typeface="Calibri"/>
                <a:ea typeface="Calibri"/>
                <a:cs typeface="Calibri"/>
                <a:sym typeface="Calibri"/>
                <a:hlinkClick r:id="rId3">
                  <a:extLst>
                    <a:ext uri="{A12FA001-AC4F-418D-AE19-62706E023703}">
                      <ahyp:hlinkClr val="tx"/>
                    </a:ext>
                  </a:extLst>
                </a:hlinkClick>
              </a:rPr>
              <a:t>შესწორებული_SDG _გასაგზავნი</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1"/>
          <p:cNvSpPr txBox="1"/>
          <p:nvPr>
            <p:ph type="title"/>
          </p:nvPr>
        </p:nvSpPr>
        <p:spPr>
          <a:xfrm>
            <a:off x="1020787" y="596202"/>
            <a:ext cx="10177300" cy="100012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Calibri"/>
              <a:buNone/>
            </a:pPr>
            <a:r>
              <a:rPr b="1" lang="de-DE" sz="2600">
                <a:latin typeface="Calibri"/>
                <a:ea typeface="Calibri"/>
                <a:cs typeface="Calibri"/>
                <a:sym typeface="Calibri"/>
              </a:rPr>
              <a:t>„ქორწილის ტორტის“ მოდელი როკსტრ</a:t>
            </a:r>
            <a:r>
              <a:rPr b="1" lang="de-DE" sz="2600"/>
              <a:t>ო</a:t>
            </a:r>
            <a:r>
              <a:rPr b="1" lang="de-DE" sz="2600">
                <a:latin typeface="Calibri"/>
                <a:ea typeface="Calibri"/>
                <a:cs typeface="Calibri"/>
                <a:sym typeface="Calibri"/>
              </a:rPr>
              <a:t>მი და სუხდევის მიხედვით (2016)</a:t>
            </a:r>
            <a:endParaRPr b="1" sz="2600">
              <a:latin typeface="Calibri"/>
              <a:ea typeface="Calibri"/>
              <a:cs typeface="Calibri"/>
              <a:sym typeface="Calibri"/>
            </a:endParaRPr>
          </a:p>
        </p:txBody>
      </p:sp>
      <p:sp>
        <p:nvSpPr>
          <p:cNvPr id="228" name="Google Shape;228;p41"/>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de-DE"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229" name="Google Shape;229;p41"/>
          <p:cNvSpPr txBox="1"/>
          <p:nvPr/>
        </p:nvSpPr>
        <p:spPr>
          <a:xfrm>
            <a:off x="3995598" y="6261798"/>
            <a:ext cx="413927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chemeClr val="dk1"/>
                </a:solidFill>
                <a:latin typeface="Calibri"/>
                <a:ea typeface="Calibri"/>
                <a:cs typeface="Calibri"/>
                <a:sym typeface="Calibri"/>
              </a:rPr>
              <a:t>https://www.stockholmresilience.org/research/research-news/</a:t>
            </a:r>
            <a:endParaRPr/>
          </a:p>
          <a:p>
            <a:pPr indent="0" lvl="0" marL="0" marR="0" rtl="0" algn="l">
              <a:spcBef>
                <a:spcPts val="0"/>
              </a:spcBef>
              <a:spcAft>
                <a:spcPts val="0"/>
              </a:spcAft>
              <a:buNone/>
            </a:pPr>
            <a:r>
              <a:rPr lang="de-DE" sz="1200">
                <a:solidFill>
                  <a:schemeClr val="dk1"/>
                </a:solidFill>
                <a:latin typeface="Calibri"/>
                <a:ea typeface="Calibri"/>
                <a:cs typeface="Calibri"/>
                <a:sym typeface="Calibri"/>
              </a:rPr>
              <a:t>2016-06-14-the-sdgs-wedding-cake.html</a:t>
            </a:r>
            <a:endParaRPr/>
          </a:p>
        </p:txBody>
      </p:sp>
      <p:pic>
        <p:nvPicPr>
          <p:cNvPr descr="A diagram of a pie chart&#10;&#10;AI-generated content may be incorrect." id="230" name="Google Shape;230;p41"/>
          <p:cNvPicPr preferRelativeResize="0"/>
          <p:nvPr/>
        </p:nvPicPr>
        <p:blipFill rotWithShape="1">
          <a:blip r:embed="rId3">
            <a:alphaModFix/>
          </a:blip>
          <a:srcRect b="-1390" l="19541" r="16894" t="2878"/>
          <a:stretch/>
        </p:blipFill>
        <p:spPr>
          <a:xfrm>
            <a:off x="2958663" y="1651235"/>
            <a:ext cx="5946845" cy="461056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3"/>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de-DE"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236" name="Google Shape;236;p43"/>
          <p:cNvSpPr txBox="1"/>
          <p:nvPr/>
        </p:nvSpPr>
        <p:spPr>
          <a:xfrm>
            <a:off x="396569" y="2482676"/>
            <a:ext cx="11398800" cy="230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de-DE" sz="1800">
                <a:solidFill>
                  <a:schemeClr val="dk1"/>
                </a:solidFill>
                <a:latin typeface="Calibri"/>
                <a:ea typeface="Calibri"/>
                <a:cs typeface="Calibri"/>
                <a:sym typeface="Calibri"/>
              </a:rPr>
              <a:t>დამატებითი შეთანხმებები 2015 წელს:</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de-DE" sz="1800">
                <a:solidFill>
                  <a:schemeClr val="dk1"/>
                </a:solidFill>
                <a:latin typeface="Calibri"/>
                <a:ea typeface="Calibri"/>
                <a:cs typeface="Calibri"/>
                <a:sym typeface="Calibri"/>
              </a:rPr>
              <a:t>სენდაის ჩარჩო სტიქიური უბედურებების რისკების შემცირებისთვის (მარტი, 2015)</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de-DE" sz="1800">
                <a:solidFill>
                  <a:schemeClr val="dk1"/>
                </a:solidFill>
                <a:latin typeface="Calibri"/>
                <a:ea typeface="Calibri"/>
                <a:cs typeface="Calibri"/>
                <a:sym typeface="Calibri"/>
              </a:rPr>
              <a:t>ადის-აბებას სამოქმედო დღის წესრიგი განვითარების დაფინანსების შესახებ (ივლისი, 2015)</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de-DE" sz="1800">
                <a:solidFill>
                  <a:schemeClr val="dk1"/>
                </a:solidFill>
                <a:latin typeface="Calibri"/>
                <a:ea typeface="Calibri"/>
                <a:cs typeface="Calibri"/>
                <a:sym typeface="Calibri"/>
              </a:rPr>
              <a:t>პარიზის შეთანხმება კლიმატის ცვლილების შესახებ (დეკემბერი, 2015)</a:t>
            </a:r>
            <a:endParaRPr sz="1800">
              <a:solidFill>
                <a:schemeClr val="dk1"/>
              </a:solidFill>
              <a:latin typeface="Calibri"/>
              <a:ea typeface="Calibri"/>
              <a:cs typeface="Calibri"/>
              <a:sym typeface="Calibri"/>
            </a:endParaRPr>
          </a:p>
        </p:txBody>
      </p:sp>
      <p:sp>
        <p:nvSpPr>
          <p:cNvPr id="237" name="Google Shape;237;p43"/>
          <p:cNvSpPr txBox="1"/>
          <p:nvPr/>
        </p:nvSpPr>
        <p:spPr>
          <a:xfrm>
            <a:off x="603466" y="795766"/>
            <a:ext cx="10720500" cy="10002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800"/>
              <a:buFont typeface="Calibri"/>
              <a:buNone/>
            </a:pPr>
            <a:r>
              <a:rPr b="1" lang="de-DE" sz="2400">
                <a:solidFill>
                  <a:schemeClr val="dk1"/>
                </a:solidFill>
                <a:latin typeface="Calibri"/>
                <a:ea typeface="Calibri"/>
                <a:cs typeface="Calibri"/>
                <a:sym typeface="Calibri"/>
              </a:rPr>
              <a:t>მდგრადი განვითარების მიზნები (SDGs) განისაზღვრა 2030 წლის დღის წესრიგით (გაერო, 2015).</a:t>
            </a:r>
            <a:endParaRPr b="1" sz="24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5"/>
          <p:cNvSpPr txBox="1"/>
          <p:nvPr>
            <p:ph type="title"/>
          </p:nvPr>
        </p:nvSpPr>
        <p:spPr>
          <a:xfrm>
            <a:off x="916957" y="2476006"/>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25952"/>
              </a:buClr>
              <a:buSzPts val="4400"/>
              <a:buFont typeface="Calibri"/>
              <a:buNone/>
            </a:pPr>
            <a:r>
              <a:rPr b="1" lang="de-DE">
                <a:solidFill>
                  <a:srgbClr val="025952"/>
                </a:solidFill>
                <a:latin typeface="Calibri"/>
                <a:ea typeface="Calibri"/>
                <a:cs typeface="Calibri"/>
                <a:sym typeface="Calibri"/>
              </a:rPr>
              <a:t>მდგრადი განვითარების მოდელები</a:t>
            </a:r>
            <a:endParaRPr b="1">
              <a:solidFill>
                <a:srgbClr val="025952"/>
              </a:solidFill>
              <a:latin typeface="Calibri"/>
              <a:ea typeface="Calibri"/>
              <a:cs typeface="Calibri"/>
              <a:sym typeface="Calibri"/>
            </a:endParaRPr>
          </a:p>
        </p:txBody>
      </p:sp>
      <p:sp>
        <p:nvSpPr>
          <p:cNvPr id="243" name="Google Shape;243;p45"/>
          <p:cNvSpPr txBox="1"/>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025952"/>
              </a:buClr>
              <a:buSzPts val="2800"/>
              <a:buFont typeface="Arial"/>
              <a:buNone/>
            </a:pPr>
            <a:r>
              <a:rPr lang="de-DE" sz="2800">
                <a:solidFill>
                  <a:srgbClr val="025952"/>
                </a:solidFill>
                <a:latin typeface="Calibri"/>
                <a:ea typeface="Calibri"/>
                <a:cs typeface="Calibri"/>
                <a:sym typeface="Calibri"/>
              </a:rPr>
              <a:t>პლანეტარული საზღვრების კონცეფცია</a:t>
            </a:r>
            <a:endParaRPr sz="2800">
              <a:solidFill>
                <a:srgbClr val="025952"/>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7"/>
          <p:cNvSpPr txBox="1"/>
          <p:nvPr>
            <p:ph type="title"/>
          </p:nvPr>
        </p:nvSpPr>
        <p:spPr>
          <a:xfrm>
            <a:off x="523830" y="571501"/>
            <a:ext cx="11267576" cy="100012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de-DE" sz="2800">
                <a:latin typeface="Calibri"/>
                <a:ea typeface="Calibri"/>
                <a:cs typeface="Calibri"/>
                <a:sym typeface="Calibri"/>
              </a:rPr>
              <a:t>დედამიწის სისტემის განვითარება პლანეტარული საზღვრების ფარგლებში: იდეა</a:t>
            </a:r>
            <a:endParaRPr b="1" sz="2800">
              <a:latin typeface="Calibri"/>
              <a:ea typeface="Calibri"/>
              <a:cs typeface="Calibri"/>
              <a:sym typeface="Calibri"/>
            </a:endParaRPr>
          </a:p>
        </p:txBody>
      </p:sp>
      <p:sp>
        <p:nvSpPr>
          <p:cNvPr id="249" name="Google Shape;249;p47"/>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de-DE"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250" name="Google Shape;250;p47"/>
          <p:cNvSpPr txBox="1"/>
          <p:nvPr/>
        </p:nvSpPr>
        <p:spPr>
          <a:xfrm>
            <a:off x="661850" y="1942000"/>
            <a:ext cx="10289400" cy="41559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de-DE" sz="1800">
                <a:solidFill>
                  <a:schemeClr val="dk1"/>
                </a:solidFill>
                <a:latin typeface="Calibri"/>
                <a:ea typeface="Calibri"/>
                <a:cs typeface="Calibri"/>
                <a:sym typeface="Calibri"/>
              </a:rPr>
              <a:t>პლანეტარული საზღვრების კონცეფცია გვთავაზობს ცხრა გლობალურ საზღვარს, რომელთა ფარგლებში ადამიანურ საზოგადოებას შეუძლია განაგრძოს განვითარება და აყვავება მომავალ თაობებთან ერთად.</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de-DE" sz="1800">
                <a:solidFill>
                  <a:schemeClr val="dk1"/>
                </a:solidFill>
                <a:latin typeface="Calibri"/>
                <a:ea typeface="Calibri"/>
                <a:cs typeface="Calibri"/>
                <a:sym typeface="Calibri"/>
              </a:rPr>
              <a:t>ეს ცხრა პლანეტარული საზღვარი პირველად 2009 წელს წამოაყენა ყოფილი ცენტრის დირექტორმა იოჰან როქსტრომმა და 28 საერთაშორისო დონეზე აღიარებულმა მეცნიერმა</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de-DE" sz="1800">
                <a:solidFill>
                  <a:schemeClr val="dk1"/>
                </a:solidFill>
                <a:latin typeface="Calibri"/>
                <a:ea typeface="Calibri"/>
                <a:cs typeface="Calibri"/>
                <a:sym typeface="Calibri"/>
              </a:rPr>
              <a:t>ამის შემდეგომ, მათი ნამუშევარი რამდენიმეჯერ იქნა გადახედილი.</a:t>
            </a:r>
            <a:endParaRPr/>
          </a:p>
          <a:p>
            <a:pPr indent="-285750" lvl="0" marL="285750" marR="0" rtl="0" algn="l">
              <a:spcBef>
                <a:spcPts val="0"/>
              </a:spcBef>
              <a:spcAft>
                <a:spcPts val="0"/>
              </a:spcAft>
              <a:buClr>
                <a:schemeClr val="dk1"/>
              </a:buClr>
              <a:buSzPts val="1800"/>
              <a:buFont typeface="Arial"/>
              <a:buChar char="•"/>
            </a:pPr>
            <a:r>
              <a:rPr lang="de-DE" sz="1800">
                <a:solidFill>
                  <a:schemeClr val="dk1"/>
                </a:solidFill>
                <a:latin typeface="Calibri"/>
                <a:ea typeface="Calibri"/>
                <a:cs typeface="Calibri"/>
                <a:sym typeface="Calibri"/>
              </a:rPr>
              <a:t>ეს არის:</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de-DE" sz="1600">
                <a:solidFill>
                  <a:schemeClr val="dk1"/>
                </a:solidFill>
                <a:latin typeface="Calibri"/>
                <a:ea typeface="Calibri"/>
                <a:cs typeface="Calibri"/>
                <a:sym typeface="Calibri"/>
              </a:rPr>
              <a:t>კლიმატის ცვლილება, ოკეანის მჟავიანობის ზრდა, სტრატოსფეროში  ოზონის შრის გათხელება, აზოტისა და ფოსფორის ბიოქიმიური ციკლი, გლობალური სუფთა წყლი, ნიადაგის სისტემის ცვლილება, ბიოსფეროს მთლიანობის ეროზია, ქიმიური დაბინძურება და ატმოსფეროში აეროზოლების დაგროვება.</a:t>
            </a:r>
            <a:endParaRPr sz="16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171450" lvl="1" marL="7429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 name="Google Shape;251;p47"/>
          <p:cNvSpPr txBox="1"/>
          <p:nvPr/>
        </p:nvSpPr>
        <p:spPr>
          <a:xfrm>
            <a:off x="3389812" y="6356350"/>
            <a:ext cx="483805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chemeClr val="dk1"/>
                </a:solidFill>
                <a:latin typeface="Calibri"/>
                <a:ea typeface="Calibri"/>
                <a:cs typeface="Calibri"/>
                <a:sym typeface="Calibri"/>
              </a:rPr>
              <a:t>https://www.stockholmresilience.org/research/planetary-boundaries.html</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9"/>
          <p:cNvSpPr txBox="1"/>
          <p:nvPr>
            <p:ph type="title"/>
          </p:nvPr>
        </p:nvSpPr>
        <p:spPr>
          <a:xfrm>
            <a:off x="523830" y="571501"/>
            <a:ext cx="11267576" cy="100012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de-DE" sz="2500">
                <a:latin typeface="Calibri"/>
                <a:ea typeface="Calibri"/>
                <a:cs typeface="Calibri"/>
                <a:sym typeface="Calibri"/>
              </a:rPr>
              <a:t>დედამიწის სისტემის განვითარება პლანეტარული საზღვრების ფარგლებში: კრიტერიუმები</a:t>
            </a:r>
            <a:endParaRPr b="1" sz="2500">
              <a:latin typeface="Calibri"/>
              <a:ea typeface="Calibri"/>
              <a:cs typeface="Calibri"/>
              <a:sym typeface="Calibri"/>
            </a:endParaRPr>
          </a:p>
        </p:txBody>
      </p:sp>
      <p:sp>
        <p:nvSpPr>
          <p:cNvPr id="257" name="Google Shape;257;p49"/>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de-DE"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258" name="Google Shape;258;p49"/>
          <p:cNvSpPr txBox="1"/>
          <p:nvPr/>
        </p:nvSpPr>
        <p:spPr>
          <a:xfrm>
            <a:off x="661852" y="1637211"/>
            <a:ext cx="11129700" cy="4833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800">
                <a:solidFill>
                  <a:schemeClr val="dk1"/>
                </a:solidFill>
                <a:latin typeface="Calibri"/>
                <a:ea typeface="Calibri"/>
                <a:cs typeface="Calibri"/>
                <a:sym typeface="Calibri"/>
              </a:rPr>
              <a:t>მაჩვენებლები</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600"/>
              <a:buFont typeface="Arial"/>
              <a:buChar char="•"/>
            </a:pPr>
            <a:r>
              <a:rPr lang="de-DE" sz="1600">
                <a:solidFill>
                  <a:schemeClr val="dk1"/>
                </a:solidFill>
                <a:latin typeface="Calibri"/>
                <a:ea typeface="Calibri"/>
                <a:cs typeface="Calibri"/>
                <a:sym typeface="Calibri"/>
              </a:rPr>
              <a:t>კლიმატის ცვლილება ( ატმოსფეროში </a:t>
            </a:r>
            <a:r>
              <a:rPr lang="de-DE" sz="1600">
                <a:solidFill>
                  <a:schemeClr val="dk1"/>
                </a:solidFill>
                <a:latin typeface="Calibri"/>
                <a:ea typeface="Calibri"/>
                <a:cs typeface="Calibri"/>
                <a:sym typeface="Calibri"/>
              </a:rPr>
              <a:t>CO2</a:t>
            </a:r>
            <a:r>
              <a:rPr lang="de-DE" sz="1600">
                <a:solidFill>
                  <a:schemeClr val="dk1"/>
                </a:solidFill>
                <a:latin typeface="Calibri"/>
                <a:ea typeface="Calibri"/>
                <a:cs typeface="Calibri"/>
                <a:sym typeface="Calibri"/>
              </a:rPr>
              <a:t>-ის კონცენტრაცია &lt; 350 წილი მილიონში და/ან რადიაციული ზემოქმედების მაქსიმალური ცვლილება +1 </a:t>
            </a:r>
            <a:r>
              <a:rPr lang="de-DE" sz="1600">
                <a:solidFill>
                  <a:schemeClr val="dk1"/>
                </a:solidFill>
                <a:latin typeface="Calibri"/>
                <a:ea typeface="Calibri"/>
                <a:cs typeface="Calibri"/>
                <a:sym typeface="Calibri"/>
              </a:rPr>
              <a:t>ვატი/მ²</a:t>
            </a:r>
            <a:r>
              <a:rPr lang="de-DE"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600"/>
              <a:buFont typeface="Arial"/>
              <a:buChar char="•"/>
            </a:pPr>
            <a:r>
              <a:rPr lang="de-DE" sz="1600">
                <a:solidFill>
                  <a:schemeClr val="dk1"/>
                </a:solidFill>
                <a:latin typeface="Calibri"/>
                <a:ea typeface="Calibri"/>
                <a:cs typeface="Calibri"/>
                <a:sym typeface="Calibri"/>
              </a:rPr>
              <a:t>ზღვის მჟავიანობის ზრდა (ზედაპირული ზღვის წყლის საშუალო გაჯერების მდგომარეობა აარაგონიტის მიმართ ≥ პრეინდუსტრიის დროინდელი დონეების 80%-ზე)</a:t>
            </a:r>
            <a:endParaRPr/>
          </a:p>
          <a:p>
            <a:pPr indent="-285750" lvl="0" marL="285750" marR="0" rtl="0" algn="l">
              <a:spcBef>
                <a:spcPts val="0"/>
              </a:spcBef>
              <a:spcAft>
                <a:spcPts val="0"/>
              </a:spcAft>
              <a:buClr>
                <a:schemeClr val="dk1"/>
              </a:buClr>
              <a:buSzPts val="1600"/>
              <a:buFont typeface="Arial"/>
              <a:buChar char="•"/>
            </a:pPr>
            <a:r>
              <a:rPr lang="de-DE" sz="1600">
                <a:solidFill>
                  <a:schemeClr val="dk1"/>
                </a:solidFill>
                <a:latin typeface="Calibri"/>
                <a:ea typeface="Calibri"/>
                <a:cs typeface="Calibri"/>
                <a:sym typeface="Calibri"/>
              </a:rPr>
              <a:t>სტრატოსფერული ოზონის შემცირება (ატმოსფერული O₃-ს საერთო შემცირება პრეინდუსტრიული 290 დობსონის ერთეულიდან ნაკლებია 5%-ზე).</a:t>
            </a:r>
            <a:endParaRPr/>
          </a:p>
          <a:p>
            <a:pPr indent="-285750" lvl="0" marL="285750" marR="0" rtl="0" algn="l">
              <a:spcBef>
                <a:spcPts val="0"/>
              </a:spcBef>
              <a:spcAft>
                <a:spcPts val="0"/>
              </a:spcAft>
              <a:buClr>
                <a:schemeClr val="dk1"/>
              </a:buClr>
              <a:buSzPts val="1600"/>
              <a:buFont typeface="Arial"/>
              <a:buChar char="•"/>
            </a:pPr>
            <a:r>
              <a:rPr lang="de-DE" sz="1600">
                <a:solidFill>
                  <a:schemeClr val="dk1"/>
                </a:solidFill>
                <a:latin typeface="Calibri"/>
                <a:ea typeface="Calibri"/>
                <a:cs typeface="Calibri"/>
                <a:sym typeface="Calibri"/>
              </a:rPr>
              <a:t>ბიოგეოქიმიური ნაკადები აზოტის (N) ციკლში (ინდუსტრიული და აგრარული N₂-ის ფიქსაციის შეზღუდვა წლიურად 35 ტგ N-მდე) და ფოსფორის (P) ციკლში (ყოველწლიური P-ის დინება ოკეანეში არ უნდა აღემატებოდეს ბუნებრივი ფოსფორის ქარიშხლის 10-გზის ოდენობას).</a:t>
            </a:r>
            <a:endParaRPr/>
          </a:p>
          <a:p>
            <a:pPr indent="-285750" lvl="0" marL="285750" marR="0" rtl="0" algn="l">
              <a:spcBef>
                <a:spcPts val="0"/>
              </a:spcBef>
              <a:spcAft>
                <a:spcPts val="0"/>
              </a:spcAft>
              <a:buClr>
                <a:schemeClr val="dk1"/>
              </a:buClr>
              <a:buSzPts val="1600"/>
              <a:buFont typeface="Arial"/>
              <a:buChar char="•"/>
            </a:pPr>
            <a:r>
              <a:rPr lang="de-DE" sz="1600">
                <a:solidFill>
                  <a:schemeClr val="dk1"/>
                </a:solidFill>
                <a:latin typeface="Calibri"/>
                <a:ea typeface="Calibri"/>
                <a:cs typeface="Calibri"/>
                <a:sym typeface="Calibri"/>
              </a:rPr>
              <a:t>გლობალური სუფთა წყლების მოხმარება (გამოყენებული წყლის წლიური მოცულობა უნდა იყოს ნაკლები ვიდრე 4000 კმ³/წელიწადი).</a:t>
            </a:r>
            <a:endParaRPr/>
          </a:p>
          <a:p>
            <a:pPr indent="-285750" lvl="0" marL="285750" marR="0" rtl="0" algn="l">
              <a:spcBef>
                <a:spcPts val="0"/>
              </a:spcBef>
              <a:spcAft>
                <a:spcPts val="0"/>
              </a:spcAft>
              <a:buClr>
                <a:schemeClr val="dk1"/>
              </a:buClr>
              <a:buSzPts val="1600"/>
              <a:buFont typeface="Arial"/>
              <a:buChar char="•"/>
            </a:pPr>
            <a:r>
              <a:rPr lang="de-DE" sz="1600">
                <a:solidFill>
                  <a:schemeClr val="dk1"/>
                </a:solidFill>
                <a:latin typeface="Calibri"/>
                <a:ea typeface="Calibri"/>
                <a:cs typeface="Calibri"/>
                <a:sym typeface="Calibri"/>
              </a:rPr>
              <a:t>მიწის სისტემის ცვლილება (&lt; 15%  ყინულის საფარველისგან თავისუფალი ხმელეთი მიწადმოქმედებისთვის გამოიყენება)</a:t>
            </a:r>
            <a:endParaRPr sz="16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600"/>
              <a:buFont typeface="Arial"/>
              <a:buChar char="•"/>
            </a:pPr>
            <a:r>
              <a:rPr lang="de-DE" sz="1600">
                <a:solidFill>
                  <a:schemeClr val="dk1"/>
                </a:solidFill>
                <a:latin typeface="Calibri"/>
                <a:ea typeface="Calibri"/>
                <a:cs typeface="Calibri"/>
                <a:sym typeface="Calibri"/>
              </a:rPr>
              <a:t>ბიოსფეროს მთლიანობის ეროზია (ბიომრავალფეროვნების მაჩვენებელი &lt; 10 მილიონ გადაშენების პირას მყოფი სახეობა)</a:t>
            </a:r>
            <a:endParaRPr sz="16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600"/>
              <a:buFont typeface="Arial"/>
              <a:buChar char="•"/>
            </a:pPr>
            <a:r>
              <a:rPr lang="de-DE" sz="1600">
                <a:solidFill>
                  <a:schemeClr val="dk1"/>
                </a:solidFill>
                <a:latin typeface="Calibri"/>
                <a:ea typeface="Calibri"/>
                <a:cs typeface="Calibri"/>
                <a:sym typeface="Calibri"/>
              </a:rPr>
              <a:t>ქიმიური დაბინძურება (ახალი ნივთიერებების გარემოში გაფანტვა)</a:t>
            </a:r>
            <a:endParaRPr sz="16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600"/>
              <a:buFont typeface="Arial"/>
              <a:buChar char="•"/>
            </a:pPr>
            <a:r>
              <a:rPr lang="de-DE" sz="1600">
                <a:solidFill>
                  <a:schemeClr val="dk1"/>
                </a:solidFill>
                <a:latin typeface="Calibri"/>
                <a:ea typeface="Calibri"/>
                <a:cs typeface="Calibri"/>
                <a:sym typeface="Calibri"/>
              </a:rPr>
              <a:t>ატმოსფეროს  აეროზოლით დაბინძურება</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p49"/>
          <p:cNvSpPr txBox="1"/>
          <p:nvPr/>
        </p:nvSpPr>
        <p:spPr>
          <a:xfrm>
            <a:off x="1450945" y="6400412"/>
            <a:ext cx="343921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chemeClr val="dk1"/>
                </a:solidFill>
                <a:latin typeface="Calibri"/>
                <a:ea typeface="Calibri"/>
                <a:cs typeface="Calibri"/>
                <a:sym typeface="Calibri"/>
              </a:rPr>
              <a:t>https://en.wikipedia.org/wiki/Planetary_boundaries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51"/>
          <p:cNvSpPr txBox="1"/>
          <p:nvPr>
            <p:ph type="title"/>
          </p:nvPr>
        </p:nvSpPr>
        <p:spPr>
          <a:xfrm>
            <a:off x="523830" y="571501"/>
            <a:ext cx="11267576" cy="100012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de-DE" sz="2500">
                <a:latin typeface="Calibri"/>
                <a:ea typeface="Calibri"/>
                <a:cs typeface="Calibri"/>
                <a:sym typeface="Calibri"/>
              </a:rPr>
              <a:t>დედამიწის სისტემის მდგომარეობა მისი პლანეტარული საზღვრების ფარგლებში 2023 წელს: განვითარება</a:t>
            </a:r>
            <a:endParaRPr b="1" sz="2500">
              <a:latin typeface="Calibri"/>
              <a:ea typeface="Calibri"/>
              <a:cs typeface="Calibri"/>
              <a:sym typeface="Calibri"/>
            </a:endParaRPr>
          </a:p>
        </p:txBody>
      </p:sp>
      <p:sp>
        <p:nvSpPr>
          <p:cNvPr id="265" name="Google Shape;265;p51"/>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de-DE"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pic>
        <p:nvPicPr>
          <p:cNvPr descr="https://www.stockholmresilience.org/images/18.50fb183518c629bf80190/1702465228221/Planetary%20boundaries%20over%20time.png" id="266" name="Google Shape;266;p51"/>
          <p:cNvPicPr preferRelativeResize="0"/>
          <p:nvPr/>
        </p:nvPicPr>
        <p:blipFill rotWithShape="1">
          <a:blip r:embed="rId3">
            <a:alphaModFix/>
          </a:blip>
          <a:srcRect b="0" l="0" r="0" t="0"/>
          <a:stretch/>
        </p:blipFill>
        <p:spPr>
          <a:xfrm>
            <a:off x="543708" y="1598648"/>
            <a:ext cx="11058463" cy="4744218"/>
          </a:xfrm>
          <a:prstGeom prst="rect">
            <a:avLst/>
          </a:prstGeom>
          <a:noFill/>
          <a:ln>
            <a:noFill/>
          </a:ln>
        </p:spPr>
      </p:pic>
      <p:sp>
        <p:nvSpPr>
          <p:cNvPr id="267" name="Google Shape;267;p51"/>
          <p:cNvSpPr txBox="1"/>
          <p:nvPr/>
        </p:nvSpPr>
        <p:spPr>
          <a:xfrm>
            <a:off x="3352800" y="6469695"/>
            <a:ext cx="483805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chemeClr val="dk1"/>
                </a:solidFill>
                <a:latin typeface="Calibri"/>
                <a:ea typeface="Calibri"/>
                <a:cs typeface="Calibri"/>
                <a:sym typeface="Calibri"/>
              </a:rPr>
              <a:t>https://www.stockholmresilience.org/research/planetary-boundaries.html</a:t>
            </a:r>
            <a:endParaRPr/>
          </a:p>
        </p:txBody>
      </p:sp>
      <p:sp>
        <p:nvSpPr>
          <p:cNvPr id="268" name="Google Shape;268;p51"/>
          <p:cNvSpPr/>
          <p:nvPr/>
        </p:nvSpPr>
        <p:spPr>
          <a:xfrm>
            <a:off x="1225826" y="5380383"/>
            <a:ext cx="2517913" cy="97596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51"/>
          <p:cNvSpPr/>
          <p:nvPr/>
        </p:nvSpPr>
        <p:spPr>
          <a:xfrm>
            <a:off x="4837043" y="5370451"/>
            <a:ext cx="2517913" cy="97596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51"/>
          <p:cNvSpPr/>
          <p:nvPr/>
        </p:nvSpPr>
        <p:spPr>
          <a:xfrm>
            <a:off x="8514521" y="5271087"/>
            <a:ext cx="2517913" cy="97596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51"/>
          <p:cNvSpPr txBox="1"/>
          <p:nvPr/>
        </p:nvSpPr>
        <p:spPr>
          <a:xfrm>
            <a:off x="1113182" y="5539623"/>
            <a:ext cx="27432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800">
                <a:solidFill>
                  <a:schemeClr val="dk1"/>
                </a:solidFill>
                <a:latin typeface="Calibri"/>
                <a:ea typeface="Calibri"/>
                <a:cs typeface="Calibri"/>
                <a:sym typeface="Calibri"/>
              </a:rPr>
              <a:t>შეფასებულია 7 საზღვარი, </a:t>
            </a:r>
            <a:endParaRPr/>
          </a:p>
          <a:p>
            <a:pPr indent="0" lvl="0" marL="0" marR="0" rtl="0" algn="l">
              <a:spcBef>
                <a:spcPts val="0"/>
              </a:spcBef>
              <a:spcAft>
                <a:spcPts val="0"/>
              </a:spcAft>
              <a:buNone/>
            </a:pPr>
            <a:r>
              <a:rPr lang="de-DE" sz="1800">
                <a:solidFill>
                  <a:schemeClr val="dk1"/>
                </a:solidFill>
                <a:latin typeface="Calibri"/>
                <a:ea typeface="Calibri"/>
                <a:cs typeface="Calibri"/>
                <a:sym typeface="Calibri"/>
              </a:rPr>
              <a:t>გადაკვეთილია 3</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 name="Google Shape;272;p51"/>
          <p:cNvSpPr txBox="1"/>
          <p:nvPr/>
        </p:nvSpPr>
        <p:spPr>
          <a:xfrm>
            <a:off x="4762900" y="5489700"/>
            <a:ext cx="30666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800">
                <a:solidFill>
                  <a:schemeClr val="dk1"/>
                </a:solidFill>
                <a:latin typeface="Calibri"/>
                <a:ea typeface="Calibri"/>
                <a:cs typeface="Calibri"/>
                <a:sym typeface="Calibri"/>
              </a:rPr>
              <a:t>შეფასებულია 7 საზღვარი, </a:t>
            </a:r>
            <a:endParaRPr/>
          </a:p>
          <a:p>
            <a:pPr indent="0" lvl="0" marL="0" marR="0" rtl="0" algn="l">
              <a:spcBef>
                <a:spcPts val="0"/>
              </a:spcBef>
              <a:spcAft>
                <a:spcPts val="0"/>
              </a:spcAft>
              <a:buNone/>
            </a:pPr>
            <a:r>
              <a:rPr lang="de-DE" sz="1800">
                <a:solidFill>
                  <a:schemeClr val="dk1"/>
                </a:solidFill>
                <a:latin typeface="Calibri"/>
                <a:ea typeface="Calibri"/>
                <a:cs typeface="Calibri"/>
                <a:sym typeface="Calibri"/>
              </a:rPr>
              <a:t>გადაკვეთილია 4</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 name="Google Shape;273;p51"/>
          <p:cNvSpPr txBox="1"/>
          <p:nvPr/>
        </p:nvSpPr>
        <p:spPr>
          <a:xfrm>
            <a:off x="8514526" y="5539625"/>
            <a:ext cx="34950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800">
                <a:solidFill>
                  <a:schemeClr val="dk1"/>
                </a:solidFill>
                <a:latin typeface="Calibri"/>
                <a:ea typeface="Calibri"/>
                <a:cs typeface="Calibri"/>
                <a:sym typeface="Calibri"/>
              </a:rPr>
              <a:t>შეფასებულია 9 საზღვარი, </a:t>
            </a:r>
            <a:endParaRPr/>
          </a:p>
          <a:p>
            <a:pPr indent="0" lvl="0" marL="0" marR="0" rtl="0" algn="l">
              <a:spcBef>
                <a:spcPts val="0"/>
              </a:spcBef>
              <a:spcAft>
                <a:spcPts val="0"/>
              </a:spcAft>
              <a:buNone/>
            </a:pPr>
            <a:r>
              <a:rPr lang="de-DE" sz="1800">
                <a:solidFill>
                  <a:schemeClr val="dk1"/>
                </a:solidFill>
                <a:latin typeface="Calibri"/>
                <a:ea typeface="Calibri"/>
                <a:cs typeface="Calibri"/>
                <a:sym typeface="Calibri"/>
              </a:rPr>
              <a:t>გადაკვეთილია 6</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53"/>
          <p:cNvSpPr txBox="1"/>
          <p:nvPr>
            <p:ph type="title"/>
          </p:nvPr>
        </p:nvSpPr>
        <p:spPr>
          <a:xfrm>
            <a:off x="462212" y="829274"/>
            <a:ext cx="11267576" cy="100012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80"/>
              <a:buFont typeface="Calibri"/>
              <a:buNone/>
            </a:pPr>
            <a:r>
              <a:rPr b="1" lang="de-DE" sz="2280">
                <a:latin typeface="Calibri"/>
                <a:ea typeface="Calibri"/>
                <a:cs typeface="Calibri"/>
                <a:sym typeface="Calibri"/>
              </a:rPr>
              <a:t>დედამიწის სისტემის განვითარება პლანეტარულ საზღვრებში: გადაწყვეტილებებს და ადამიანის ქმედებებს შეუძლია დახმარება!</a:t>
            </a:r>
            <a:endParaRPr b="1" sz="2280">
              <a:latin typeface="Calibri"/>
              <a:ea typeface="Calibri"/>
              <a:cs typeface="Calibri"/>
              <a:sym typeface="Calibri"/>
            </a:endParaRPr>
          </a:p>
        </p:txBody>
      </p:sp>
      <p:sp>
        <p:nvSpPr>
          <p:cNvPr id="279" name="Google Shape;279;p53"/>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de-DE"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pic>
        <p:nvPicPr>
          <p:cNvPr id="280" name="Google Shape;280;p53"/>
          <p:cNvPicPr preferRelativeResize="0"/>
          <p:nvPr/>
        </p:nvPicPr>
        <p:blipFill rotWithShape="1">
          <a:blip r:embed="rId3">
            <a:alphaModFix/>
          </a:blip>
          <a:srcRect b="0" l="0" r="0" t="0"/>
          <a:stretch/>
        </p:blipFill>
        <p:spPr>
          <a:xfrm>
            <a:off x="226422" y="2008595"/>
            <a:ext cx="10920549" cy="3834091"/>
          </a:xfrm>
          <a:prstGeom prst="rect">
            <a:avLst/>
          </a:prstGeom>
          <a:noFill/>
          <a:ln>
            <a:noFill/>
          </a:ln>
        </p:spPr>
      </p:pic>
      <p:sp>
        <p:nvSpPr>
          <p:cNvPr id="281" name="Google Shape;281;p53"/>
          <p:cNvSpPr/>
          <p:nvPr/>
        </p:nvSpPr>
        <p:spPr>
          <a:xfrm>
            <a:off x="4162699" y="2952206"/>
            <a:ext cx="596536" cy="627015"/>
          </a:xfrm>
          <a:prstGeom prst="downArrow">
            <a:avLst>
              <a:gd fmla="val 50000" name="adj1"/>
              <a:gd fmla="val 50000" name="adj2"/>
            </a:avLst>
          </a:prstGeom>
          <a:solidFill>
            <a:srgbClr val="FF0000"/>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53"/>
          <p:cNvSpPr/>
          <p:nvPr/>
        </p:nvSpPr>
        <p:spPr>
          <a:xfrm>
            <a:off x="9636036" y="2952206"/>
            <a:ext cx="596536" cy="627015"/>
          </a:xfrm>
          <a:prstGeom prst="downArrow">
            <a:avLst>
              <a:gd fmla="val 50000" name="adj1"/>
              <a:gd fmla="val 50000" name="adj2"/>
            </a:avLst>
          </a:prstGeom>
          <a:solidFill>
            <a:srgbClr val="FF0000"/>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53"/>
          <p:cNvSpPr txBox="1"/>
          <p:nvPr/>
        </p:nvSpPr>
        <p:spPr>
          <a:xfrm>
            <a:off x="1377226" y="5824825"/>
            <a:ext cx="9769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chemeClr val="dk1"/>
                </a:solidFill>
                <a:latin typeface="Calibri"/>
                <a:ea typeface="Calibri"/>
                <a:cs typeface="Calibri"/>
                <a:sym typeface="Calibri"/>
              </a:rPr>
              <a:t>საკითხავი მასალა: </a:t>
            </a:r>
            <a:r>
              <a:rPr lang="de-DE" sz="1200">
                <a:solidFill>
                  <a:schemeClr val="dk1"/>
                </a:solidFill>
                <a:latin typeface="Calibri"/>
                <a:ea typeface="Calibri"/>
                <a:cs typeface="Calibri"/>
                <a:sym typeface="Calibri"/>
              </a:rPr>
              <a:t> </a:t>
            </a:r>
            <a:r>
              <a:rPr b="0" i="0" lang="de-DE" sz="1200">
                <a:solidFill>
                  <a:srgbClr val="222222"/>
                </a:solidFill>
                <a:latin typeface="Calibri"/>
                <a:ea typeface="Calibri"/>
                <a:cs typeface="Calibri"/>
                <a:sym typeface="Calibri"/>
              </a:rPr>
              <a:t>Steffen, W., Richardson, K., Rockström, J., Cornell, S. E., Fetzer, I., Bennett, E. M., ... &amp; Sörlin, S. (2015). Planetary boundaries: </a:t>
            </a:r>
            <a:endParaRPr/>
          </a:p>
          <a:p>
            <a:pPr indent="0" lvl="0" marL="0" marR="0" rtl="0" algn="ctr">
              <a:spcBef>
                <a:spcPts val="0"/>
              </a:spcBef>
              <a:spcAft>
                <a:spcPts val="0"/>
              </a:spcAft>
              <a:buNone/>
            </a:pPr>
            <a:r>
              <a:rPr b="0" i="0" lang="de-DE" sz="1200">
                <a:solidFill>
                  <a:srgbClr val="222222"/>
                </a:solidFill>
                <a:latin typeface="Calibri"/>
                <a:ea typeface="Calibri"/>
                <a:cs typeface="Calibri"/>
                <a:sym typeface="Calibri"/>
              </a:rPr>
              <a:t>Guiding human development on a changing planet. </a:t>
            </a:r>
            <a:r>
              <a:rPr b="0" i="1" lang="de-DE" sz="1200">
                <a:solidFill>
                  <a:srgbClr val="222222"/>
                </a:solidFill>
                <a:latin typeface="Calibri"/>
                <a:ea typeface="Calibri"/>
                <a:cs typeface="Calibri"/>
                <a:sym typeface="Calibri"/>
              </a:rPr>
              <a:t>science</a:t>
            </a:r>
            <a:r>
              <a:rPr b="0" i="0" lang="de-DE" sz="1200">
                <a:solidFill>
                  <a:srgbClr val="222222"/>
                </a:solidFill>
                <a:latin typeface="Calibri"/>
                <a:ea typeface="Calibri"/>
                <a:cs typeface="Calibri"/>
                <a:sym typeface="Calibri"/>
              </a:rPr>
              <a:t>, </a:t>
            </a:r>
            <a:r>
              <a:rPr b="0" i="1" lang="de-DE" sz="1200">
                <a:solidFill>
                  <a:srgbClr val="222222"/>
                </a:solidFill>
                <a:latin typeface="Calibri"/>
                <a:ea typeface="Calibri"/>
                <a:cs typeface="Calibri"/>
                <a:sym typeface="Calibri"/>
              </a:rPr>
              <a:t>347</a:t>
            </a:r>
            <a:r>
              <a:rPr b="0" i="0" lang="de-DE" sz="1200">
                <a:solidFill>
                  <a:srgbClr val="222222"/>
                </a:solidFill>
                <a:latin typeface="Calibri"/>
                <a:ea typeface="Calibri"/>
                <a:cs typeface="Calibri"/>
                <a:sym typeface="Calibri"/>
              </a:rPr>
              <a:t>(6223), 1259855.</a:t>
            </a:r>
            <a:endParaRPr sz="12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55"/>
          <p:cNvSpPr txBox="1"/>
          <p:nvPr>
            <p:ph type="title"/>
          </p:nvPr>
        </p:nvSpPr>
        <p:spPr>
          <a:xfrm>
            <a:off x="934841" y="2687269"/>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25952"/>
              </a:buClr>
              <a:buSzPts val="4400"/>
              <a:buFont typeface="Calibri"/>
              <a:buNone/>
            </a:pPr>
            <a:r>
              <a:rPr b="1" lang="de-DE">
                <a:solidFill>
                  <a:srgbClr val="025952"/>
                </a:solidFill>
                <a:latin typeface="Calibri"/>
                <a:ea typeface="Calibri"/>
                <a:cs typeface="Calibri"/>
                <a:sym typeface="Calibri"/>
              </a:rPr>
              <a:t>მდგრადი განვითარების მოდელები</a:t>
            </a:r>
            <a:endParaRPr b="1">
              <a:solidFill>
                <a:srgbClr val="025952"/>
              </a:solidFill>
              <a:latin typeface="Calibri"/>
              <a:ea typeface="Calibri"/>
              <a:cs typeface="Calibri"/>
              <a:sym typeface="Calibri"/>
            </a:endParaRPr>
          </a:p>
        </p:txBody>
      </p:sp>
      <p:sp>
        <p:nvSpPr>
          <p:cNvPr id="289" name="Google Shape;289;p55"/>
          <p:cNvSpPr txBox="1"/>
          <p:nvPr/>
        </p:nvSpPr>
        <p:spPr>
          <a:xfrm>
            <a:off x="1524000" y="3761836"/>
            <a:ext cx="9144000" cy="165576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025952"/>
              </a:buClr>
              <a:buSzPts val="2800"/>
              <a:buFont typeface="Arial"/>
              <a:buNone/>
            </a:pPr>
            <a:r>
              <a:rPr lang="de-DE" sz="2800">
                <a:solidFill>
                  <a:srgbClr val="025952"/>
                </a:solidFill>
                <a:latin typeface="Calibri"/>
                <a:ea typeface="Calibri"/>
                <a:cs typeface="Calibri"/>
                <a:sym typeface="Calibri"/>
              </a:rPr>
              <a:t>ანთროპოცენი</a:t>
            </a:r>
            <a:endParaRPr sz="2800">
              <a:solidFill>
                <a:srgbClr val="025952"/>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57"/>
          <p:cNvSpPr txBox="1"/>
          <p:nvPr>
            <p:ph type="title"/>
          </p:nvPr>
        </p:nvSpPr>
        <p:spPr>
          <a:xfrm>
            <a:off x="523830" y="571501"/>
            <a:ext cx="11267576" cy="100012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de-DE" sz="3200">
                <a:latin typeface="Calibri"/>
                <a:ea typeface="Calibri"/>
                <a:cs typeface="Calibri"/>
                <a:sym typeface="Calibri"/>
              </a:rPr>
              <a:t>ანტროპოცენი</a:t>
            </a:r>
            <a:endParaRPr b="1" sz="3200">
              <a:latin typeface="Calibri"/>
              <a:ea typeface="Calibri"/>
              <a:cs typeface="Calibri"/>
              <a:sym typeface="Calibri"/>
            </a:endParaRPr>
          </a:p>
        </p:txBody>
      </p:sp>
      <p:sp>
        <p:nvSpPr>
          <p:cNvPr id="295" name="Google Shape;295;p57"/>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de-DE"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pic>
        <p:nvPicPr>
          <p:cNvPr id="296" name="Google Shape;296;p57"/>
          <p:cNvPicPr preferRelativeResize="0"/>
          <p:nvPr/>
        </p:nvPicPr>
        <p:blipFill rotWithShape="1">
          <a:blip r:embed="rId3">
            <a:alphaModFix/>
          </a:blip>
          <a:srcRect b="0" l="0" r="0" t="0"/>
          <a:stretch/>
        </p:blipFill>
        <p:spPr>
          <a:xfrm>
            <a:off x="1703512" y="1571626"/>
            <a:ext cx="8179073" cy="2658002"/>
          </a:xfrm>
          <a:prstGeom prst="rect">
            <a:avLst/>
          </a:prstGeom>
          <a:noFill/>
          <a:ln>
            <a:noFill/>
          </a:ln>
        </p:spPr>
      </p:pic>
      <p:pic>
        <p:nvPicPr>
          <p:cNvPr id="297" name="Google Shape;297;p57"/>
          <p:cNvPicPr preferRelativeResize="0"/>
          <p:nvPr/>
        </p:nvPicPr>
        <p:blipFill rotWithShape="1">
          <a:blip r:embed="rId4">
            <a:alphaModFix/>
          </a:blip>
          <a:srcRect b="0" l="0" r="0" t="0"/>
          <a:stretch/>
        </p:blipFill>
        <p:spPr>
          <a:xfrm>
            <a:off x="4654411" y="4229628"/>
            <a:ext cx="2968903" cy="2006475"/>
          </a:xfrm>
          <a:prstGeom prst="rect">
            <a:avLst/>
          </a:prstGeom>
          <a:noFill/>
          <a:ln>
            <a:noFill/>
          </a:ln>
        </p:spPr>
      </p:pic>
      <p:sp>
        <p:nvSpPr>
          <p:cNvPr id="298" name="Google Shape;298;p57"/>
          <p:cNvSpPr txBox="1"/>
          <p:nvPr/>
        </p:nvSpPr>
        <p:spPr>
          <a:xfrm>
            <a:off x="4153988" y="6444476"/>
            <a:ext cx="44500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chemeClr val="dk1"/>
                </a:solidFill>
                <a:latin typeface="Calibri"/>
                <a:ea typeface="Calibri"/>
                <a:cs typeface="Calibri"/>
                <a:sym typeface="Calibri"/>
              </a:rPr>
              <a:t>https://education.nationalgeographic.org/resource/anthropocene/</a:t>
            </a:r>
            <a:endParaRPr/>
          </a:p>
        </p:txBody>
      </p:sp>
      <p:sp>
        <p:nvSpPr>
          <p:cNvPr id="299" name="Google Shape;299;p57"/>
          <p:cNvSpPr/>
          <p:nvPr/>
        </p:nvSpPr>
        <p:spPr>
          <a:xfrm>
            <a:off x="3239588" y="3188756"/>
            <a:ext cx="6342562" cy="9144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57"/>
          <p:cNvSpPr/>
          <p:nvPr/>
        </p:nvSpPr>
        <p:spPr>
          <a:xfrm>
            <a:off x="3912688" y="2635953"/>
            <a:ext cx="2907212" cy="53051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57"/>
          <p:cNvSpPr txBox="1"/>
          <p:nvPr/>
        </p:nvSpPr>
        <p:spPr>
          <a:xfrm>
            <a:off x="3331028" y="3067148"/>
            <a:ext cx="609600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400">
                <a:solidFill>
                  <a:schemeClr val="dk1"/>
                </a:solidFill>
                <a:latin typeface="Calibri"/>
                <a:ea typeface="Calibri"/>
                <a:cs typeface="Calibri"/>
                <a:sym typeface="Calibri"/>
              </a:rPr>
              <a:t>ანტროპოცენის ეპოქა გეოლოგიური დროის არაოფიციალური ერთეულია, რომელიც აღნიშნავს დედამიწის ისტორიის უახლეს პერიოდს, როდესაც ადამიანის ქმედებებმა მნიშვნელოვავნი გავლენა მოახდინეს პლანეტის კლიმატსა და ეკოსისტემებზე.</a:t>
            </a:r>
            <a:endParaRPr sz="1400">
              <a:solidFill>
                <a:schemeClr val="dk1"/>
              </a:solidFill>
              <a:latin typeface="Calibri"/>
              <a:ea typeface="Calibri"/>
              <a:cs typeface="Calibri"/>
              <a:sym typeface="Calibri"/>
            </a:endParaRPr>
          </a:p>
        </p:txBody>
      </p:sp>
      <p:sp>
        <p:nvSpPr>
          <p:cNvPr id="302" name="Google Shape;302;p57"/>
          <p:cNvSpPr txBox="1"/>
          <p:nvPr/>
        </p:nvSpPr>
        <p:spPr>
          <a:xfrm>
            <a:off x="4014364" y="2613667"/>
            <a:ext cx="6096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2400">
                <a:solidFill>
                  <a:schemeClr val="dk1"/>
                </a:solidFill>
                <a:latin typeface="Calibri"/>
                <a:ea typeface="Calibri"/>
                <a:cs typeface="Calibri"/>
                <a:sym typeface="Calibri"/>
              </a:rPr>
              <a:t>ანთროპოცენი</a:t>
            </a:r>
            <a:endParaRPr b="1" sz="2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de-DE">
                <a:latin typeface="Calibri"/>
                <a:ea typeface="Calibri"/>
                <a:cs typeface="Calibri"/>
                <a:sym typeface="Calibri"/>
              </a:rPr>
              <a:t>კურსის მიმოხილვა</a:t>
            </a:r>
            <a:endParaRPr b="1">
              <a:latin typeface="Calibri"/>
              <a:ea typeface="Calibri"/>
              <a:cs typeface="Calibri"/>
              <a:sym typeface="Calibri"/>
            </a:endParaRPr>
          </a:p>
        </p:txBody>
      </p:sp>
      <p:sp>
        <p:nvSpPr>
          <p:cNvPr id="99" name="Google Shape;99;p5"/>
          <p:cNvSpPr txBox="1"/>
          <p:nvPr>
            <p:ph idx="1" type="body"/>
          </p:nvPr>
        </p:nvSpPr>
        <p:spPr>
          <a:xfrm>
            <a:off x="838200" y="1554125"/>
            <a:ext cx="10980300" cy="4623000"/>
          </a:xfrm>
          <a:prstGeom prst="rect">
            <a:avLst/>
          </a:prstGeom>
          <a:noFill/>
          <a:ln>
            <a:noFill/>
          </a:ln>
        </p:spPr>
        <p:txBody>
          <a:bodyPr anchorCtr="0" anchor="t" bIns="45700" lIns="91425" spcFirstLastPara="1" rIns="91425" wrap="square" tIns="45700">
            <a:normAutofit fontScale="77500" lnSpcReduction="10000"/>
          </a:bodyPr>
          <a:lstStyle/>
          <a:p>
            <a:pPr indent="-228600" lvl="0" marL="228600" rtl="0" algn="l">
              <a:lnSpc>
                <a:spcPct val="90000"/>
              </a:lnSpc>
              <a:spcBef>
                <a:spcPts val="0"/>
              </a:spcBef>
              <a:spcAft>
                <a:spcPts val="0"/>
              </a:spcAft>
              <a:buClr>
                <a:schemeClr val="dk1"/>
              </a:buClr>
              <a:buSzPct val="100000"/>
              <a:buFont typeface="Times New Roman"/>
              <a:buChar char="•"/>
            </a:pPr>
            <a:r>
              <a:rPr lang="de-DE">
                <a:latin typeface="Times New Roman"/>
                <a:ea typeface="Times New Roman"/>
                <a:cs typeface="Times New Roman"/>
                <a:sym typeface="Times New Roman"/>
              </a:rPr>
              <a:t>მდგრადობა და </a:t>
            </a:r>
            <a:r>
              <a:rPr lang="de-DE">
                <a:latin typeface="Times New Roman"/>
                <a:ea typeface="Times New Roman"/>
                <a:cs typeface="Times New Roman"/>
                <a:sym typeface="Times New Roman"/>
              </a:rPr>
              <a:t>მდგრადი განვითარების თანამედროვე მიდგომები</a:t>
            </a:r>
            <a:endParaRPr>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dk1"/>
              </a:buClr>
              <a:buSzPct val="100000"/>
              <a:buFont typeface="Times New Roman"/>
              <a:buChar char="•"/>
            </a:pPr>
            <a:r>
              <a:rPr lang="de-DE">
                <a:latin typeface="Times New Roman"/>
                <a:ea typeface="Times New Roman"/>
                <a:cs typeface="Times New Roman"/>
                <a:sym typeface="Times New Roman"/>
              </a:rPr>
              <a:t>განათლება მდგრადი განვითარებისთვის </a:t>
            </a:r>
            <a:r>
              <a:rPr lang="de-DE">
                <a:latin typeface="Times New Roman"/>
                <a:ea typeface="Times New Roman"/>
                <a:cs typeface="Times New Roman"/>
                <a:sym typeface="Times New Roman"/>
              </a:rPr>
              <a:t>(ESD) </a:t>
            </a:r>
            <a:r>
              <a:rPr lang="de-DE">
                <a:latin typeface="Times New Roman"/>
                <a:ea typeface="Times New Roman"/>
                <a:cs typeface="Times New Roman"/>
                <a:sym typeface="Times New Roman"/>
              </a:rPr>
              <a:t> თეორიები და საფუძვლები </a:t>
            </a:r>
            <a:endParaRPr>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dk1"/>
              </a:buClr>
              <a:buSzPct val="100000"/>
              <a:buFont typeface="Times New Roman"/>
              <a:buChar char="•"/>
            </a:pPr>
            <a:r>
              <a:rPr lang="de-DE">
                <a:latin typeface="Times New Roman"/>
                <a:ea typeface="Times New Roman"/>
                <a:cs typeface="Times New Roman"/>
                <a:sym typeface="Times New Roman"/>
              </a:rPr>
              <a:t>ეროვნული რეგულაციები და პოლიტიკა ESD თვის</a:t>
            </a:r>
            <a:endParaRPr>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dk1"/>
              </a:buClr>
              <a:buSzPct val="100000"/>
              <a:buFont typeface="Times New Roman"/>
              <a:buChar char="•"/>
            </a:pPr>
            <a:r>
              <a:rPr lang="de-DE">
                <a:latin typeface="Times New Roman"/>
                <a:ea typeface="Times New Roman"/>
                <a:cs typeface="Times New Roman"/>
                <a:sym typeface="Times New Roman"/>
              </a:rPr>
              <a:t>კრიტიკული სამეცნიერო მედიაწიგნიერების როლი ESD-სთვის</a:t>
            </a:r>
            <a:endParaRPr>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dk1"/>
              </a:buClr>
              <a:buSzPct val="100000"/>
              <a:buFont typeface="Times New Roman"/>
              <a:buChar char="•"/>
            </a:pPr>
            <a:r>
              <a:rPr lang="de-DE">
                <a:latin typeface="Times New Roman"/>
                <a:ea typeface="Times New Roman"/>
                <a:cs typeface="Times New Roman"/>
                <a:sym typeface="Times New Roman"/>
              </a:rPr>
              <a:t>ESD-ის  საუკეთესო პრაქტიკის </a:t>
            </a:r>
            <a:r>
              <a:rPr lang="de-DE">
                <a:latin typeface="Times New Roman"/>
                <a:ea typeface="Times New Roman"/>
                <a:cs typeface="Times New Roman"/>
                <a:sym typeface="Times New Roman"/>
              </a:rPr>
              <a:t>მაგალითები </a:t>
            </a:r>
            <a:r>
              <a:rPr lang="de-DE">
                <a:latin typeface="Times New Roman"/>
                <a:ea typeface="Times New Roman"/>
                <a:cs typeface="Times New Roman"/>
                <a:sym typeface="Times New Roman"/>
              </a:rPr>
              <a:t>საერთაშორისო პერსპექტივიდან</a:t>
            </a:r>
            <a:endParaRPr>
              <a:latin typeface="Times New Roman"/>
              <a:ea typeface="Times New Roman"/>
              <a:cs typeface="Times New Roman"/>
              <a:sym typeface="Times New Roman"/>
            </a:endParaRPr>
          </a:p>
          <a:p>
            <a:pPr indent="-202882" lvl="0" marL="228600" rtl="0" algn="l">
              <a:spcBef>
                <a:spcPts val="1000"/>
              </a:spcBef>
              <a:spcAft>
                <a:spcPts val="0"/>
              </a:spcAft>
              <a:buSzPct val="64285"/>
              <a:buFont typeface="Times New Roman"/>
              <a:buChar char="•"/>
            </a:pPr>
            <a:r>
              <a:rPr lang="de-DE">
                <a:latin typeface="Times New Roman"/>
                <a:ea typeface="Times New Roman"/>
                <a:cs typeface="Times New Roman"/>
                <a:sym typeface="Times New Roman"/>
              </a:rPr>
              <a:t>ESD-ის  საუკეთესო პრაქტიკა ჩვენს ქვეყანაში</a:t>
            </a:r>
            <a:endParaRPr>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dk1"/>
              </a:buClr>
              <a:buSzPct val="100000"/>
              <a:buFont typeface="Times New Roman"/>
              <a:buChar char="•"/>
            </a:pPr>
            <a:r>
              <a:rPr lang="de-DE">
                <a:latin typeface="Times New Roman"/>
                <a:ea typeface="Times New Roman"/>
                <a:cs typeface="Times New Roman"/>
                <a:sym typeface="Times New Roman"/>
              </a:rPr>
              <a:t>ინოვაციური სტრუქტურები </a:t>
            </a:r>
            <a:r>
              <a:rPr lang="de-DE">
                <a:latin typeface="Times New Roman"/>
                <a:ea typeface="Times New Roman"/>
                <a:cs typeface="Times New Roman"/>
                <a:sym typeface="Times New Roman"/>
              </a:rPr>
              <a:t>ESD-სთვის </a:t>
            </a:r>
            <a:r>
              <a:rPr lang="de-DE">
                <a:latin typeface="Times New Roman"/>
                <a:ea typeface="Times New Roman"/>
                <a:cs typeface="Times New Roman"/>
                <a:sym typeface="Times New Roman"/>
              </a:rPr>
              <a:t>ფორმალურ და არაფორმალურ პარტნიორებთან თანამშრომლობით</a:t>
            </a:r>
            <a:endParaRPr>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dk1"/>
              </a:buClr>
              <a:buSzPct val="100000"/>
              <a:buFont typeface="Times New Roman"/>
              <a:buChar char="•"/>
            </a:pPr>
            <a:r>
              <a:rPr lang="de-DE">
                <a:latin typeface="Times New Roman"/>
                <a:ea typeface="Times New Roman"/>
                <a:cs typeface="Times New Roman"/>
                <a:sym typeface="Times New Roman"/>
              </a:rPr>
              <a:t>ქსელები, სასკოლო პარტნიორობა, როგორც სკოლის განვითარების ნაწილი </a:t>
            </a:r>
            <a:endParaRPr>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dk1"/>
              </a:buClr>
              <a:buSzPct val="100000"/>
              <a:buFont typeface="Times New Roman"/>
              <a:buChar char="•"/>
            </a:pPr>
            <a:r>
              <a:rPr lang="de-DE">
                <a:latin typeface="Times New Roman"/>
                <a:ea typeface="Times New Roman"/>
                <a:cs typeface="Times New Roman"/>
                <a:sym typeface="Times New Roman"/>
              </a:rPr>
              <a:t>სტუდენტების პროექტების გაცნობა და დაგეგმვის პროცესი</a:t>
            </a:r>
            <a:endParaRPr>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dk1"/>
              </a:buClr>
              <a:buSzPct val="100000"/>
              <a:buFont typeface="Times New Roman"/>
              <a:buChar char="•"/>
            </a:pPr>
            <a:r>
              <a:rPr lang="de-DE">
                <a:latin typeface="Times New Roman"/>
                <a:ea typeface="Times New Roman"/>
                <a:cs typeface="Times New Roman"/>
                <a:sym typeface="Times New Roman"/>
              </a:rPr>
              <a:t>სტუდენტურ პროექტებზე მუშაობა</a:t>
            </a:r>
            <a:endParaRPr>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dk1"/>
              </a:buClr>
              <a:buSzPct val="100000"/>
              <a:buFont typeface="Times New Roman"/>
              <a:buChar char="•"/>
            </a:pPr>
            <a:r>
              <a:rPr lang="de-DE">
                <a:latin typeface="Times New Roman"/>
                <a:ea typeface="Times New Roman"/>
                <a:cs typeface="Times New Roman"/>
                <a:sym typeface="Times New Roman"/>
              </a:rPr>
              <a:t>სტუდენტთა პროექტების და კურსის საჯარო წარდგენა და განხილვა</a:t>
            </a:r>
            <a:endParaRPr>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59"/>
          <p:cNvSpPr txBox="1"/>
          <p:nvPr>
            <p:ph type="title"/>
          </p:nvPr>
        </p:nvSpPr>
        <p:spPr>
          <a:xfrm>
            <a:off x="523830" y="196351"/>
            <a:ext cx="11267700" cy="10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de-DE" sz="2500">
                <a:latin typeface="Calibri"/>
                <a:ea typeface="Calibri"/>
                <a:cs typeface="Calibri"/>
                <a:sym typeface="Calibri"/>
              </a:rPr>
              <a:t>ანთროპროცენი</a:t>
            </a:r>
            <a:endParaRPr b="1" sz="2500">
              <a:latin typeface="Calibri"/>
              <a:ea typeface="Calibri"/>
              <a:cs typeface="Calibri"/>
              <a:sym typeface="Calibri"/>
            </a:endParaRPr>
          </a:p>
        </p:txBody>
      </p:sp>
      <p:sp>
        <p:nvSpPr>
          <p:cNvPr id="308" name="Google Shape;308;p59"/>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de-DE"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309" name="Google Shape;309;p59"/>
          <p:cNvSpPr txBox="1"/>
          <p:nvPr/>
        </p:nvSpPr>
        <p:spPr>
          <a:xfrm>
            <a:off x="4153988" y="6444476"/>
            <a:ext cx="44500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chemeClr val="dk1"/>
                </a:solidFill>
                <a:latin typeface="Calibri"/>
                <a:ea typeface="Calibri"/>
                <a:cs typeface="Calibri"/>
                <a:sym typeface="Calibri"/>
              </a:rPr>
              <a:t>https://education.nationalgeographic.org/resource/anthropocene/</a:t>
            </a:r>
            <a:endParaRPr/>
          </a:p>
        </p:txBody>
      </p:sp>
      <p:sp>
        <p:nvSpPr>
          <p:cNvPr id="310" name="Google Shape;310;p59"/>
          <p:cNvSpPr txBox="1"/>
          <p:nvPr/>
        </p:nvSpPr>
        <p:spPr>
          <a:xfrm>
            <a:off x="261922" y="934073"/>
            <a:ext cx="11791500" cy="55104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600"/>
              <a:buFont typeface="Arial"/>
              <a:buChar char="•"/>
            </a:pPr>
            <a:r>
              <a:rPr lang="de-DE" sz="1600">
                <a:solidFill>
                  <a:schemeClr val="dk1"/>
                </a:solidFill>
                <a:latin typeface="Calibri"/>
                <a:ea typeface="Calibri"/>
                <a:cs typeface="Calibri"/>
                <a:sym typeface="Calibri"/>
              </a:rPr>
              <a:t>დედამიწის ისტორია დაყოფილია დროის მცირე, იერარქიულ მონაკვეთებად, რომლებსაც გეოლოგიური დროის სკალა ეწოდება.</a:t>
            </a:r>
            <a:endParaRPr/>
          </a:p>
          <a:p>
            <a:pPr indent="-285750" lvl="0" marL="285750" marR="0" rtl="0" algn="l">
              <a:spcBef>
                <a:spcPts val="0"/>
              </a:spcBef>
              <a:spcAft>
                <a:spcPts val="0"/>
              </a:spcAft>
              <a:buClr>
                <a:schemeClr val="dk1"/>
              </a:buClr>
              <a:buSzPts val="1600"/>
              <a:buFont typeface="Arial"/>
              <a:buChar char="•"/>
            </a:pPr>
            <a:r>
              <a:rPr lang="de-DE" sz="1600">
                <a:solidFill>
                  <a:schemeClr val="dk1"/>
                </a:solidFill>
                <a:latin typeface="Calibri"/>
                <a:ea typeface="Calibri"/>
                <a:cs typeface="Calibri"/>
                <a:sym typeface="Calibri"/>
              </a:rPr>
              <a:t>დროის ერთეულები კლასიფიცირდება დედამიწის ქანების შრეებში, სტრატებში, აღმოჩენილი ნამარხების საფუძველზე.</a:t>
            </a:r>
            <a:endParaRPr/>
          </a:p>
          <a:p>
            <a:pPr indent="-285750" lvl="0" marL="285750" marR="0" rtl="0" algn="l">
              <a:spcBef>
                <a:spcPts val="0"/>
              </a:spcBef>
              <a:spcAft>
                <a:spcPts val="0"/>
              </a:spcAft>
              <a:buClr>
                <a:schemeClr val="dk1"/>
              </a:buClr>
              <a:buSzPts val="1600"/>
              <a:buFont typeface="Arial"/>
              <a:buChar char="•"/>
            </a:pPr>
            <a:r>
              <a:rPr lang="de-DE" sz="1600">
                <a:solidFill>
                  <a:schemeClr val="dk1"/>
                </a:solidFill>
                <a:latin typeface="Calibri"/>
                <a:ea typeface="Calibri"/>
                <a:cs typeface="Calibri"/>
                <a:sym typeface="Calibri"/>
              </a:rPr>
              <a:t>ოფიციალურად, მიმდინარე ეპოქას ჰოლოცენი ჰქვია, რომელიც დაიწყო დაახლოებით 11,700 წლის წინ, უკანასკნელი დიდი გამყინვარების შემდეგ. ანთროპოცენის ეპოქა გეოლოგიური დროის არაოფიციალური ერთეულია, რომელიც გამოიყენება დედამიწის ისტორიის უახლესი პერიოდის აღსაწერად — დროის, როდესაც ადამიანის ქმედებები მნიშვნელოვნად იწყებს ზეგავლენას პლანეტის კლიმატსა და ეკოსისტემაზე. ტერმინი „ანტროპოცენი“ წარმოიშობა ბერძნული სიტყვებიდან: </a:t>
            </a:r>
            <a:r>
              <a:rPr i="1" lang="de-DE" sz="1600">
                <a:solidFill>
                  <a:schemeClr val="dk1"/>
                </a:solidFill>
                <a:latin typeface="Calibri"/>
                <a:ea typeface="Calibri"/>
                <a:cs typeface="Calibri"/>
                <a:sym typeface="Calibri"/>
              </a:rPr>
              <a:t>anthropo</a:t>
            </a:r>
            <a:r>
              <a:rPr lang="de-DE" sz="1600">
                <a:solidFill>
                  <a:schemeClr val="dk1"/>
                </a:solidFill>
                <a:latin typeface="Calibri"/>
                <a:ea typeface="Calibri"/>
                <a:cs typeface="Calibri"/>
                <a:sym typeface="Calibri"/>
              </a:rPr>
              <a:t> — „კაცი“ და </a:t>
            </a:r>
            <a:r>
              <a:rPr i="1" lang="de-DE" sz="1600">
                <a:solidFill>
                  <a:schemeClr val="dk1"/>
                </a:solidFill>
                <a:latin typeface="Calibri"/>
                <a:ea typeface="Calibri"/>
                <a:cs typeface="Calibri"/>
                <a:sym typeface="Calibri"/>
              </a:rPr>
              <a:t>cene</a:t>
            </a:r>
            <a:r>
              <a:rPr lang="de-DE" sz="1600">
                <a:solidFill>
                  <a:schemeClr val="dk1"/>
                </a:solidFill>
                <a:latin typeface="Calibri"/>
                <a:ea typeface="Calibri"/>
                <a:cs typeface="Calibri"/>
                <a:sym typeface="Calibri"/>
              </a:rPr>
              <a:t> — „ახალი“. იგი 2000 წელს ბიოლოგმა იუჯინ სტორმერმა და ქიმიკოსმა პაულ კრუცენმა შეიმუშავეს და ფართოდ გაავრცელეს.</a:t>
            </a:r>
            <a:endParaRPr/>
          </a:p>
          <a:p>
            <a:pPr indent="-285750" lvl="0" marL="285750" marR="0" rtl="0" algn="l">
              <a:spcBef>
                <a:spcPts val="0"/>
              </a:spcBef>
              <a:spcAft>
                <a:spcPts val="0"/>
              </a:spcAft>
              <a:buClr>
                <a:schemeClr val="dk1"/>
              </a:buClr>
              <a:buSzPts val="1600"/>
              <a:buFont typeface="Arial"/>
              <a:buChar char="•"/>
            </a:pPr>
            <a:r>
              <a:rPr lang="de-DE" sz="1600">
                <a:solidFill>
                  <a:schemeClr val="dk1"/>
                </a:solidFill>
                <a:latin typeface="Calibri"/>
                <a:ea typeface="Calibri"/>
                <a:cs typeface="Calibri"/>
                <a:sym typeface="Calibri"/>
              </a:rPr>
              <a:t>ტერმინი ოფიციალურად არ დაუმტკიცებია გეოლოგიის საერთაშორისო კავშირს (IUGS) — ორგანიზაციას, რომელიც განსაზღვრავს </a:t>
            </a:r>
            <a:r>
              <a:rPr lang="de-DE" sz="1600">
                <a:solidFill>
                  <a:schemeClr val="dk1"/>
                </a:solidFill>
                <a:latin typeface="Calibri"/>
                <a:ea typeface="Calibri"/>
                <a:cs typeface="Calibri"/>
                <a:sym typeface="Calibri"/>
              </a:rPr>
              <a:t>ეპოქებს</a:t>
            </a:r>
            <a:r>
              <a:rPr lang="de-DE" sz="1600">
                <a:solidFill>
                  <a:schemeClr val="dk1"/>
                </a:solidFill>
                <a:latin typeface="Calibri"/>
                <a:ea typeface="Calibri"/>
                <a:cs typeface="Calibri"/>
                <a:sym typeface="Calibri"/>
              </a:rPr>
              <a:t>. მთავარი კითხვა, რომელსაც გეოლოგიის საერთაშორისო კავშირმა (IUGS) უნდა უპასუხოს, სანამ ანთროპოცენს ოფიციალურად ეპოქად გამოაცხადებს, არის შემდეგი: შეიცვალა თუ არა დედამიწის სისტემა ადამიანის ზემოქმედებით იმ დონემდე, რომ ეს ცვლილება ქანების შრეებში აისახოს.</a:t>
            </a:r>
            <a:endParaRPr/>
          </a:p>
          <a:p>
            <a:pPr indent="-285750" lvl="0" marL="285750" marR="0" rtl="0" algn="l">
              <a:spcBef>
                <a:spcPts val="0"/>
              </a:spcBef>
              <a:spcAft>
                <a:spcPts val="0"/>
              </a:spcAft>
              <a:buClr>
                <a:schemeClr val="dk1"/>
              </a:buClr>
              <a:buSzPts val="1600"/>
              <a:buFont typeface="Arial"/>
              <a:buChar char="•"/>
            </a:pPr>
            <a:r>
              <a:rPr lang="de-DE" sz="1600">
                <a:solidFill>
                  <a:schemeClr val="dk1"/>
                </a:solidFill>
                <a:latin typeface="Calibri"/>
                <a:ea typeface="Calibri"/>
                <a:cs typeface="Calibri"/>
                <a:sym typeface="Calibri"/>
              </a:rPr>
              <a:t>ვინც მიიჩნევს, რომ ანთროპოცენი ახალი გეოლოგიური ეპოქის აღწერას წარმოადგენს, შემდეგ კითხვას სვამს: როდის დაიწყო იგი? ერთ-ერთი ცნობილი თეორიის თანახმად, ანთროპოცენი დაიწყო ინდუსტრიული რევოლუციის დასაწყისში, 1800-იან წლებში, როდესაც ადამიანის ქმედებებმა ძლიერად იმოქმედა დედამიწის ატმოსფეროში ნახშირორჟანგისა და მეთანის შემცველობაზე. სხვები კი მიიჩნევენ, რომ ანტროპროცენის დასაწყისი 1945 წელი უნდა იყოს. ამ წელს ადამიანებმა გამოსცადეს პირველი ატომური ბომბი და მალევე ჩამოაგდეს ბომბები იაპონიაში — ჰიროშიმასა და ნაგასაკიზე. ამის შედეგად წარმოქმნილი რადიოაქტიური ნაწილაკები შემდგომში მთელ მსოფლიოში ნიადაგის ნიმუშებში იქნა აღმოჩენილი.</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61"/>
          <p:cNvSpPr txBox="1"/>
          <p:nvPr>
            <p:ph type="title"/>
          </p:nvPr>
        </p:nvSpPr>
        <p:spPr>
          <a:xfrm>
            <a:off x="987556" y="2593180"/>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25952"/>
              </a:buClr>
              <a:buSzPts val="4400"/>
              <a:buFont typeface="Calibri"/>
              <a:buNone/>
            </a:pPr>
            <a:r>
              <a:rPr b="1" lang="de-DE">
                <a:solidFill>
                  <a:srgbClr val="025952"/>
                </a:solidFill>
                <a:latin typeface="Calibri"/>
                <a:ea typeface="Calibri"/>
                <a:cs typeface="Calibri"/>
                <a:sym typeface="Calibri"/>
              </a:rPr>
              <a:t>მდგრადი განვითარების მოდელები</a:t>
            </a:r>
            <a:endParaRPr b="1">
              <a:solidFill>
                <a:srgbClr val="025952"/>
              </a:solidFill>
              <a:latin typeface="Calibri"/>
              <a:ea typeface="Calibri"/>
              <a:cs typeface="Calibri"/>
              <a:sym typeface="Calibri"/>
            </a:endParaRPr>
          </a:p>
          <a:p>
            <a:pPr indent="0" lvl="0" marL="0" rtl="0" algn="ctr">
              <a:lnSpc>
                <a:spcPct val="90000"/>
              </a:lnSpc>
              <a:spcBef>
                <a:spcPts val="0"/>
              </a:spcBef>
              <a:spcAft>
                <a:spcPts val="0"/>
              </a:spcAft>
              <a:buClr>
                <a:srgbClr val="025952"/>
              </a:buClr>
              <a:buSzPts val="4400"/>
              <a:buFont typeface="Calibri"/>
              <a:buNone/>
            </a:pPr>
            <a:r>
              <a:t/>
            </a:r>
            <a:endParaRPr b="1">
              <a:solidFill>
                <a:srgbClr val="025952"/>
              </a:solidFill>
            </a:endParaRPr>
          </a:p>
        </p:txBody>
      </p:sp>
      <p:sp>
        <p:nvSpPr>
          <p:cNvPr id="316" name="Google Shape;316;p61"/>
          <p:cNvSpPr txBox="1"/>
          <p:nvPr/>
        </p:nvSpPr>
        <p:spPr>
          <a:xfrm>
            <a:off x="755400" y="3618225"/>
            <a:ext cx="11120100" cy="16557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025952"/>
              </a:buClr>
              <a:buSzPts val="2800"/>
              <a:buFont typeface="Arial"/>
              <a:buNone/>
            </a:pPr>
            <a:r>
              <a:rPr lang="de-DE" sz="2800">
                <a:solidFill>
                  <a:srgbClr val="025952"/>
                </a:solidFill>
                <a:latin typeface="Calibri"/>
                <a:ea typeface="Calibri"/>
                <a:cs typeface="Calibri"/>
                <a:sym typeface="Calibri"/>
              </a:rPr>
              <a:t>კ</a:t>
            </a:r>
            <a:r>
              <a:rPr lang="de-DE" sz="2600">
                <a:solidFill>
                  <a:srgbClr val="025952"/>
                </a:solidFill>
                <a:latin typeface="Calibri"/>
                <a:ea typeface="Calibri"/>
                <a:cs typeface="Calibri"/>
                <a:sym typeface="Calibri"/>
              </a:rPr>
              <a:t>რიტიკული ნედლეული მასალების მართვა (ევროპული ხედვა)</a:t>
            </a:r>
            <a:endParaRPr sz="2600">
              <a:solidFill>
                <a:srgbClr val="025952"/>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63"/>
          <p:cNvSpPr txBox="1"/>
          <p:nvPr>
            <p:ph type="title"/>
          </p:nvPr>
        </p:nvSpPr>
        <p:spPr>
          <a:xfrm>
            <a:off x="2722599" y="686213"/>
            <a:ext cx="8229600" cy="100012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de-DE" sz="3200">
                <a:latin typeface="Calibri"/>
                <a:ea typeface="Calibri"/>
                <a:cs typeface="Calibri"/>
                <a:sym typeface="Calibri"/>
              </a:rPr>
              <a:t>ევროკავშირის კრიტიკული ნედლეული მასალების  საჭიროება</a:t>
            </a:r>
            <a:endParaRPr b="1" sz="3200">
              <a:latin typeface="Calibri"/>
              <a:ea typeface="Calibri"/>
              <a:cs typeface="Calibri"/>
              <a:sym typeface="Calibri"/>
            </a:endParaRPr>
          </a:p>
        </p:txBody>
      </p:sp>
      <p:sp>
        <p:nvSpPr>
          <p:cNvPr id="322" name="Google Shape;322;p63"/>
          <p:cNvSpPr txBox="1"/>
          <p:nvPr/>
        </p:nvSpPr>
        <p:spPr>
          <a:xfrm>
            <a:off x="644435" y="1959429"/>
            <a:ext cx="10858800" cy="193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2400">
                <a:solidFill>
                  <a:schemeClr val="dk1"/>
                </a:solidFill>
                <a:latin typeface="Calibri"/>
                <a:ea typeface="Calibri"/>
                <a:cs typeface="Calibri"/>
                <a:sym typeface="Calibri"/>
              </a:rPr>
              <a:t>განმარტება:</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de-DE" sz="2400">
                <a:solidFill>
                  <a:schemeClr val="dk1"/>
                </a:solidFill>
                <a:latin typeface="Calibri"/>
                <a:ea typeface="Calibri"/>
                <a:cs typeface="Calibri"/>
                <a:sym typeface="Calibri"/>
              </a:rPr>
              <a:t>კრიტიკული ნედლეული (CRMs) არის ისეთი ნედლეული, რომლებიც ეკონომიკურად და სტრატეგიულად მნიშვნელოვანია ევროპული ეკონომიკისთვის, მაგრამ მათი მიწოდება მაღალი რისკის შემცვლელია.</a:t>
            </a:r>
            <a:endParaRPr sz="2400">
              <a:solidFill>
                <a:schemeClr val="dk1"/>
              </a:solidFill>
              <a:latin typeface="Calibri"/>
              <a:ea typeface="Calibri"/>
              <a:cs typeface="Calibri"/>
              <a:sym typeface="Calibri"/>
            </a:endParaRPr>
          </a:p>
        </p:txBody>
      </p:sp>
      <p:sp>
        <p:nvSpPr>
          <p:cNvPr id="323" name="Google Shape;323;p63"/>
          <p:cNvSpPr txBox="1"/>
          <p:nvPr/>
        </p:nvSpPr>
        <p:spPr>
          <a:xfrm>
            <a:off x="1132114" y="6392091"/>
            <a:ext cx="744485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chemeClr val="dk1"/>
                </a:solidFill>
                <a:latin typeface="Calibri"/>
                <a:ea typeface="Calibri"/>
                <a:cs typeface="Calibri"/>
                <a:sym typeface="Calibri"/>
              </a:rPr>
              <a:t>https://single-market-economy.ec.europa.eu/sectors/raw-materials/areas-specific-interest/critical-raw-materials_en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65"/>
          <p:cNvSpPr txBox="1"/>
          <p:nvPr>
            <p:ph type="title"/>
          </p:nvPr>
        </p:nvSpPr>
        <p:spPr>
          <a:xfrm>
            <a:off x="1132114" y="556740"/>
            <a:ext cx="9844361" cy="100012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de-DE" sz="2700">
                <a:latin typeface="Calibri"/>
                <a:ea typeface="Calibri"/>
                <a:cs typeface="Calibri"/>
                <a:sym typeface="Calibri"/>
              </a:rPr>
              <a:t>ევროკავშირის კრიტიკული ნედლეული მასალების საჭიროება</a:t>
            </a:r>
            <a:endParaRPr b="1" sz="2700">
              <a:latin typeface="Calibri"/>
              <a:ea typeface="Calibri"/>
              <a:cs typeface="Calibri"/>
              <a:sym typeface="Calibri"/>
            </a:endParaRPr>
          </a:p>
        </p:txBody>
      </p:sp>
      <p:pic>
        <p:nvPicPr>
          <p:cNvPr id="329" name="Google Shape;329;p65"/>
          <p:cNvPicPr preferRelativeResize="0"/>
          <p:nvPr/>
        </p:nvPicPr>
        <p:blipFill rotWithShape="1">
          <a:blip r:embed="rId3">
            <a:alphaModFix/>
          </a:blip>
          <a:srcRect b="0" l="0" r="0" t="0"/>
          <a:stretch/>
        </p:blipFill>
        <p:spPr>
          <a:xfrm>
            <a:off x="1501609" y="1808693"/>
            <a:ext cx="8593431" cy="4400475"/>
          </a:xfrm>
          <a:prstGeom prst="rect">
            <a:avLst/>
          </a:prstGeom>
          <a:noFill/>
          <a:ln>
            <a:noFill/>
          </a:ln>
        </p:spPr>
      </p:pic>
      <p:sp>
        <p:nvSpPr>
          <p:cNvPr id="330" name="Google Shape;330;p65"/>
          <p:cNvSpPr txBox="1"/>
          <p:nvPr/>
        </p:nvSpPr>
        <p:spPr>
          <a:xfrm>
            <a:off x="1132114" y="6392091"/>
            <a:ext cx="744485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chemeClr val="dk1"/>
                </a:solidFill>
                <a:latin typeface="Calibri"/>
                <a:ea typeface="Calibri"/>
                <a:cs typeface="Calibri"/>
                <a:sym typeface="Calibri"/>
              </a:rPr>
              <a:t>https://single-market-economy.ec.europa.eu/sectors/raw-materials/areas-specific-interest/critical-raw-materials_en</a:t>
            </a:r>
            <a:endParaRPr/>
          </a:p>
        </p:txBody>
      </p:sp>
      <p:sp>
        <p:nvSpPr>
          <p:cNvPr id="331" name="Google Shape;331;p65"/>
          <p:cNvSpPr txBox="1"/>
          <p:nvPr/>
        </p:nvSpPr>
        <p:spPr>
          <a:xfrm>
            <a:off x="2198620" y="1456493"/>
            <a:ext cx="719940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600">
                <a:solidFill>
                  <a:schemeClr val="dk1"/>
                </a:solidFill>
                <a:latin typeface="Calibri"/>
                <a:ea typeface="Calibri"/>
                <a:cs typeface="Calibri"/>
                <a:sym typeface="Calibri"/>
              </a:rPr>
              <a:t>ევროკავშირის დამოკიდებულება ნედლეული მასალების მომწოდებლებზე</a:t>
            </a:r>
            <a:endParaRPr sz="16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67"/>
          <p:cNvSpPr txBox="1"/>
          <p:nvPr/>
        </p:nvSpPr>
        <p:spPr>
          <a:xfrm>
            <a:off x="970273" y="2189326"/>
            <a:ext cx="10383000" cy="3478500"/>
          </a:xfrm>
          <a:prstGeom prst="rect">
            <a:avLst/>
          </a:prstGeom>
          <a:noFill/>
          <a:ln>
            <a:noFill/>
          </a:ln>
        </p:spPr>
        <p:txBody>
          <a:bodyPr anchorCtr="0" anchor="t" bIns="45700" lIns="91425" spcFirstLastPara="1" rIns="91425" wrap="square" tIns="45700">
            <a:spAutoFit/>
          </a:bodyPr>
          <a:lstStyle/>
          <a:p>
            <a:pPr indent="-317500" lvl="0" marL="342900" marR="0" rtl="0" algn="l">
              <a:spcBef>
                <a:spcPts val="0"/>
              </a:spcBef>
              <a:spcAft>
                <a:spcPts val="0"/>
              </a:spcAft>
              <a:buClr>
                <a:schemeClr val="dk1"/>
              </a:buClr>
              <a:buSzPts val="2000"/>
              <a:buFont typeface="Calibri"/>
              <a:buChar char="-"/>
            </a:pPr>
            <a:r>
              <a:rPr lang="de-DE" sz="2000">
                <a:solidFill>
                  <a:schemeClr val="dk1"/>
                </a:solidFill>
                <a:latin typeface="Calibri"/>
                <a:ea typeface="Calibri"/>
                <a:cs typeface="Calibri"/>
                <a:sym typeface="Calibri"/>
              </a:rPr>
              <a:t>ევროკავშირის მიერ 2011 წლიდან ყოველ 3 წელიწადში ერთხელ გამოქვეყნებული ანგარიში</a:t>
            </a:r>
            <a:endParaRPr sz="2000">
              <a:solidFill>
                <a:schemeClr val="dk1"/>
              </a:solidFill>
              <a:highlight>
                <a:srgbClr val="FFFF00"/>
              </a:highlight>
              <a:latin typeface="Calibri"/>
              <a:ea typeface="Calibri"/>
              <a:cs typeface="Calibri"/>
              <a:sym typeface="Calibri"/>
            </a:endParaRPr>
          </a:p>
          <a:p>
            <a:pPr indent="-317500" lvl="0" marL="342900" marR="0" rtl="0" algn="l">
              <a:spcBef>
                <a:spcPts val="0"/>
              </a:spcBef>
              <a:spcAft>
                <a:spcPts val="0"/>
              </a:spcAft>
              <a:buClr>
                <a:schemeClr val="dk1"/>
              </a:buClr>
              <a:buSzPts val="2000"/>
              <a:buFont typeface="Calibri"/>
              <a:buChar char="-"/>
            </a:pPr>
            <a:r>
              <a:rPr lang="de-DE" sz="2000">
                <a:solidFill>
                  <a:schemeClr val="dk1"/>
                </a:solidFill>
                <a:latin typeface="Calibri"/>
                <a:ea typeface="Calibri"/>
                <a:cs typeface="Calibri"/>
                <a:sym typeface="Calibri"/>
              </a:rPr>
              <a:t>ნედლეული მასალების ანალიზი, რომლებიც ერთდროულად მაღალი ეკონომიკური მნიშვნელობით გამოირჩევა და გარკვეულ მიწოდების რისკსაც უკავშირდება.</a:t>
            </a:r>
            <a:endParaRPr sz="2000"/>
          </a:p>
          <a:p>
            <a:pPr indent="-190500" lvl="0" marL="342900" marR="0" rtl="0" algn="l">
              <a:spcBef>
                <a:spcPts val="0"/>
              </a:spcBef>
              <a:spcAft>
                <a:spcPts val="0"/>
              </a:spcAft>
              <a:buClr>
                <a:schemeClr val="dk1"/>
              </a:buClr>
              <a:buSzPts val="2400"/>
              <a:buFont typeface="Calibri"/>
              <a:buNone/>
            </a:pPr>
            <a:r>
              <a:t/>
            </a:r>
            <a:endParaRPr sz="2000">
              <a:solidFill>
                <a:schemeClr val="dk1"/>
              </a:solidFill>
              <a:latin typeface="Calibri"/>
              <a:ea typeface="Calibri"/>
              <a:cs typeface="Calibri"/>
              <a:sym typeface="Calibri"/>
            </a:endParaRPr>
          </a:p>
          <a:p>
            <a:pPr indent="-317500" lvl="0" marL="342900" marR="0" rtl="0" algn="l">
              <a:spcBef>
                <a:spcPts val="0"/>
              </a:spcBef>
              <a:spcAft>
                <a:spcPts val="0"/>
              </a:spcAft>
              <a:buClr>
                <a:schemeClr val="dk1"/>
              </a:buClr>
              <a:buSzPts val="2000"/>
              <a:buFont typeface="Calibri"/>
              <a:buChar char="-"/>
            </a:pPr>
            <a:r>
              <a:rPr lang="de-DE" sz="2000">
                <a:solidFill>
                  <a:schemeClr val="dk1"/>
                </a:solidFill>
                <a:latin typeface="Calibri"/>
                <a:ea typeface="Calibri"/>
                <a:cs typeface="Calibri"/>
                <a:sym typeface="Calibri"/>
              </a:rPr>
              <a:t>2011: 14 მასალა ან მასალების ჯგუფი</a:t>
            </a:r>
            <a:endParaRPr sz="2000"/>
          </a:p>
          <a:p>
            <a:pPr indent="-317500" lvl="0" marL="342900" marR="0" rtl="0" algn="l">
              <a:spcBef>
                <a:spcPts val="0"/>
              </a:spcBef>
              <a:spcAft>
                <a:spcPts val="0"/>
              </a:spcAft>
              <a:buClr>
                <a:schemeClr val="dk1"/>
              </a:buClr>
              <a:buSzPts val="2000"/>
              <a:buFont typeface="Calibri"/>
              <a:buChar char="-"/>
            </a:pPr>
            <a:r>
              <a:rPr lang="de-DE" sz="2000">
                <a:solidFill>
                  <a:schemeClr val="dk1"/>
                </a:solidFill>
                <a:latin typeface="Calibri"/>
                <a:ea typeface="Calibri"/>
                <a:cs typeface="Calibri"/>
                <a:sym typeface="Calibri"/>
              </a:rPr>
              <a:t>2014: 20 მასალა ან მასალების ჯგუფი</a:t>
            </a:r>
            <a:endParaRPr sz="2000"/>
          </a:p>
          <a:p>
            <a:pPr indent="-317500" lvl="0" marL="342900" marR="0" rtl="0" algn="l">
              <a:spcBef>
                <a:spcPts val="0"/>
              </a:spcBef>
              <a:spcAft>
                <a:spcPts val="0"/>
              </a:spcAft>
              <a:buClr>
                <a:schemeClr val="dk1"/>
              </a:buClr>
              <a:buSzPts val="2000"/>
              <a:buFont typeface="Calibri"/>
              <a:buChar char="-"/>
            </a:pPr>
            <a:r>
              <a:rPr lang="de-DE" sz="2000">
                <a:solidFill>
                  <a:schemeClr val="dk1"/>
                </a:solidFill>
                <a:latin typeface="Calibri"/>
                <a:ea typeface="Calibri"/>
                <a:cs typeface="Calibri"/>
                <a:sym typeface="Calibri"/>
              </a:rPr>
              <a:t>2017: 27 მასალა ან მასალების ჯგუფი</a:t>
            </a:r>
            <a:endParaRPr sz="2000"/>
          </a:p>
          <a:p>
            <a:pPr indent="-317500" lvl="0" marL="342900" marR="0" rtl="0" algn="l">
              <a:spcBef>
                <a:spcPts val="0"/>
              </a:spcBef>
              <a:spcAft>
                <a:spcPts val="0"/>
              </a:spcAft>
              <a:buClr>
                <a:schemeClr val="dk1"/>
              </a:buClr>
              <a:buSzPts val="2000"/>
              <a:buFont typeface="Calibri"/>
              <a:buChar char="-"/>
            </a:pPr>
            <a:r>
              <a:rPr lang="de-DE" sz="2000">
                <a:solidFill>
                  <a:schemeClr val="dk1"/>
                </a:solidFill>
                <a:latin typeface="Calibri"/>
                <a:ea typeface="Calibri"/>
                <a:cs typeface="Calibri"/>
                <a:sym typeface="Calibri"/>
              </a:rPr>
              <a:t>2020: 30 მასალა ან მასალების ჯგუფები, რომლებიც 40-ზე მეტ ცალკეულ მასალას შეიცავს</a:t>
            </a:r>
            <a:endParaRPr sz="2000">
              <a:solidFill>
                <a:schemeClr val="dk1"/>
              </a:solidFill>
              <a:latin typeface="Calibri"/>
              <a:ea typeface="Calibri"/>
              <a:cs typeface="Calibri"/>
              <a:sym typeface="Calibri"/>
            </a:endParaRPr>
          </a:p>
        </p:txBody>
      </p:sp>
      <p:sp>
        <p:nvSpPr>
          <p:cNvPr id="337" name="Google Shape;337;p67"/>
          <p:cNvSpPr txBox="1"/>
          <p:nvPr>
            <p:ph type="title"/>
          </p:nvPr>
        </p:nvSpPr>
        <p:spPr>
          <a:xfrm>
            <a:off x="883123" y="716066"/>
            <a:ext cx="10159179" cy="100012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de-DE" sz="2700">
                <a:latin typeface="Calibri"/>
                <a:ea typeface="Calibri"/>
                <a:cs typeface="Calibri"/>
                <a:sym typeface="Calibri"/>
              </a:rPr>
              <a:t>ევროკავშირის კრიტიკული ნედლეული მასალების საჭიროება</a:t>
            </a:r>
            <a:endParaRPr b="1" sz="2700">
              <a:latin typeface="Calibri"/>
              <a:ea typeface="Calibri"/>
              <a:cs typeface="Calibri"/>
              <a:sym typeface="Calibri"/>
            </a:endParaRPr>
          </a:p>
        </p:txBody>
      </p:sp>
      <p:sp>
        <p:nvSpPr>
          <p:cNvPr id="338" name="Google Shape;338;p67"/>
          <p:cNvSpPr txBox="1"/>
          <p:nvPr/>
        </p:nvSpPr>
        <p:spPr>
          <a:xfrm>
            <a:off x="1132114" y="6392091"/>
            <a:ext cx="744485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chemeClr val="dk1"/>
                </a:solidFill>
                <a:latin typeface="Calibri"/>
                <a:ea typeface="Calibri"/>
                <a:cs typeface="Calibri"/>
                <a:sym typeface="Calibri"/>
              </a:rPr>
              <a:t>https://single-market-economy.ec.europa.eu/sectors/raw-materials/areas-specific-interest/critical-raw-materials_en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descr="Raw Materials Information System" id="343" name="Google Shape;343;p69"/>
          <p:cNvPicPr preferRelativeResize="0"/>
          <p:nvPr/>
        </p:nvPicPr>
        <p:blipFill rotWithShape="1">
          <a:blip r:embed="rId3">
            <a:alphaModFix/>
          </a:blip>
          <a:srcRect b="0" l="0" r="0" t="0"/>
          <a:stretch/>
        </p:blipFill>
        <p:spPr>
          <a:xfrm>
            <a:off x="1215525" y="1167225"/>
            <a:ext cx="7632848" cy="5224866"/>
          </a:xfrm>
          <a:prstGeom prst="rect">
            <a:avLst/>
          </a:prstGeom>
          <a:noFill/>
          <a:ln>
            <a:noFill/>
          </a:ln>
        </p:spPr>
      </p:pic>
      <p:sp>
        <p:nvSpPr>
          <p:cNvPr id="344" name="Google Shape;344;p69"/>
          <p:cNvSpPr txBox="1"/>
          <p:nvPr>
            <p:ph type="title"/>
          </p:nvPr>
        </p:nvSpPr>
        <p:spPr>
          <a:xfrm>
            <a:off x="744467" y="390163"/>
            <a:ext cx="10418125" cy="100012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Calibri"/>
              <a:buNone/>
            </a:pPr>
            <a:r>
              <a:rPr b="1" lang="de-DE" sz="2400">
                <a:latin typeface="Calibri"/>
                <a:ea typeface="Calibri"/>
                <a:cs typeface="Calibri"/>
                <a:sym typeface="Calibri"/>
              </a:rPr>
              <a:t>ევროკავშირის კრიტიკული ნედლეული მასალების საჭიროება</a:t>
            </a:r>
            <a:endParaRPr b="1" sz="2400">
              <a:latin typeface="Calibri"/>
              <a:ea typeface="Calibri"/>
              <a:cs typeface="Calibri"/>
              <a:sym typeface="Calibri"/>
            </a:endParaRPr>
          </a:p>
        </p:txBody>
      </p:sp>
      <p:sp>
        <p:nvSpPr>
          <p:cNvPr id="345" name="Google Shape;345;p69"/>
          <p:cNvSpPr txBox="1"/>
          <p:nvPr/>
        </p:nvSpPr>
        <p:spPr>
          <a:xfrm>
            <a:off x="1132114" y="6392091"/>
            <a:ext cx="744485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chemeClr val="dk1"/>
                </a:solidFill>
                <a:latin typeface="Calibri"/>
                <a:ea typeface="Calibri"/>
                <a:cs typeface="Calibri"/>
                <a:sym typeface="Calibri"/>
              </a:rPr>
              <a:t>https://single-market-economy.ec.europa.eu/sectors/raw-materials/areas-specific-interest/critical-raw-materials_en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71"/>
          <p:cNvSpPr txBox="1"/>
          <p:nvPr>
            <p:ph type="title"/>
          </p:nvPr>
        </p:nvSpPr>
        <p:spPr>
          <a:xfrm>
            <a:off x="890452" y="2847067"/>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25952"/>
              </a:buClr>
              <a:buSzPts val="4400"/>
              <a:buFont typeface="Calibri"/>
              <a:buNone/>
            </a:pPr>
            <a:r>
              <a:rPr b="1" lang="de-DE">
                <a:solidFill>
                  <a:srgbClr val="025952"/>
                </a:solidFill>
                <a:latin typeface="Calibri"/>
                <a:ea typeface="Calibri"/>
                <a:cs typeface="Calibri"/>
                <a:sym typeface="Calibri"/>
              </a:rPr>
              <a:t>ეროვნული რეგულაციების (პოლიტიკის) ძიება</a:t>
            </a:r>
            <a:endParaRPr b="1">
              <a:solidFill>
                <a:srgbClr val="025952"/>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73"/>
          <p:cNvSpPr txBox="1"/>
          <p:nvPr>
            <p:ph type="title"/>
          </p:nvPr>
        </p:nvSpPr>
        <p:spPr>
          <a:xfrm>
            <a:off x="890452" y="2847067"/>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FF0000"/>
              </a:buClr>
              <a:buSzPct val="200000"/>
              <a:buFont typeface="Calibri"/>
              <a:buNone/>
            </a:pPr>
            <a:r>
              <a:rPr b="1" lang="de-DE">
                <a:solidFill>
                  <a:srgbClr val="FF0000"/>
                </a:solidFill>
                <a:latin typeface="Calibri"/>
                <a:ea typeface="Calibri"/>
                <a:cs typeface="Calibri"/>
                <a:sym typeface="Calibri"/>
              </a:rPr>
              <a:t>მოიძიეთ ინფორმაცია ინტერნეტში ეროვნულ რეგულაციებზე  რომელიც უკავშირდება მდგრად განვითარებას და მდგრადი განვითარების მიზნების (SDGs) განხორციელებას.</a:t>
            </a:r>
            <a:br>
              <a:rPr b="1" lang="de-DE">
                <a:solidFill>
                  <a:srgbClr val="025952"/>
                </a:solidFill>
                <a:latin typeface="Calibri"/>
                <a:ea typeface="Calibri"/>
                <a:cs typeface="Calibri"/>
                <a:sym typeface="Calibri"/>
              </a:rPr>
            </a:br>
            <a:br>
              <a:rPr b="1" lang="de-DE">
                <a:solidFill>
                  <a:srgbClr val="025952"/>
                </a:solidFill>
                <a:latin typeface="Calibri"/>
                <a:ea typeface="Calibri"/>
                <a:cs typeface="Calibri"/>
                <a:sym typeface="Calibri"/>
              </a:rPr>
            </a:br>
            <a:r>
              <a:rPr lang="de-DE" sz="2000"/>
              <a:t>რჩევა, სტუდენტების დასკვნები წინასწარ განსაზღვრულ თემებზე შეაგროვეთ და განიხილეთ Padlet-ის (</a:t>
            </a:r>
            <a:r>
              <a:rPr lang="de-DE" sz="2000" u="sng">
                <a:solidFill>
                  <a:schemeClr val="hlink"/>
                </a:solidFill>
                <a:hlinkClick r:id="rId3"/>
              </a:rPr>
              <a:t>https://padlet.com/</a:t>
            </a:r>
            <a:r>
              <a:rPr lang="de-DE" sz="2000"/>
              <a:t>) ან მსგავსი პლატფორმების დახმარებით.</a:t>
            </a:r>
            <a:endParaRPr b="1" sz="2200">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75"/>
          <p:cNvSpPr txBox="1"/>
          <p:nvPr>
            <p:ph type="title"/>
          </p:nvPr>
        </p:nvSpPr>
        <p:spPr>
          <a:xfrm>
            <a:off x="890452" y="2847067"/>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25952"/>
              </a:buClr>
              <a:buSzPts val="4400"/>
              <a:buFont typeface="Calibri"/>
              <a:buNone/>
            </a:pPr>
            <a:r>
              <a:rPr b="1" lang="de-DE">
                <a:solidFill>
                  <a:srgbClr val="025952"/>
                </a:solidFill>
              </a:rPr>
              <a:t>შე</a:t>
            </a:r>
            <a:r>
              <a:rPr b="1" lang="de-DE">
                <a:solidFill>
                  <a:srgbClr val="025952"/>
                </a:solidFill>
                <a:latin typeface="Calibri"/>
                <a:ea typeface="Calibri"/>
                <a:cs typeface="Calibri"/>
                <a:sym typeface="Calibri"/>
              </a:rPr>
              <a:t>კითხვები და </a:t>
            </a:r>
            <a:r>
              <a:rPr b="1" lang="de-DE">
                <a:solidFill>
                  <a:srgbClr val="025952"/>
                </a:solidFill>
              </a:rPr>
              <a:t>დისკუსია</a:t>
            </a:r>
            <a:endParaRPr b="1">
              <a:solidFill>
                <a:srgbClr val="025952"/>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76"/>
          <p:cNvSpPr txBox="1"/>
          <p:nvPr/>
        </p:nvSpPr>
        <p:spPr>
          <a:xfrm>
            <a:off x="665502" y="1395692"/>
            <a:ext cx="8086353" cy="5632311"/>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lang="de-DE" sz="2400" u="sng">
                <a:solidFill>
                  <a:schemeClr val="dk1"/>
                </a:solidFill>
                <a:latin typeface="Calibri"/>
                <a:ea typeface="Calibri"/>
                <a:cs typeface="Calibri"/>
                <a:sym typeface="Calibri"/>
                <a:hlinkClick r:id="rId3">
                  <a:extLst>
                    <a:ext uri="{A12FA001-AC4F-418D-AE19-62706E023703}">
                      <ahyp:hlinkClr val="tx"/>
                    </a:ext>
                  </a:extLst>
                </a:hlinkClick>
              </a:rPr>
              <a:t>https://sdgs.un.org/goals</a:t>
            </a:r>
            <a:r>
              <a:rPr lang="de-DE" sz="2400">
                <a:solidFill>
                  <a:schemeClr val="dk1"/>
                </a:solidFill>
                <a:latin typeface="Calibri"/>
                <a:ea typeface="Calibri"/>
                <a:cs typeface="Calibri"/>
                <a:sym typeface="Calibri"/>
              </a:rPr>
              <a:t> </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de-DE" sz="2400" u="sng">
                <a:solidFill>
                  <a:schemeClr val="dk1"/>
                </a:solidFill>
                <a:latin typeface="Calibri"/>
                <a:ea typeface="Calibri"/>
                <a:cs typeface="Calibri"/>
                <a:sym typeface="Calibri"/>
                <a:hlinkClick r:id="rId4">
                  <a:extLst>
                    <a:ext uri="{A12FA001-AC4F-418D-AE19-62706E023703}">
                      <ahyp:hlinkClr val="tx"/>
                    </a:ext>
                  </a:extLst>
                </a:hlinkClick>
              </a:rPr>
              <a:t>https://www.stockholmresilience.org/research/planetary-boundaries.html</a:t>
            </a:r>
            <a:r>
              <a:rPr lang="de-DE" sz="2400">
                <a:solidFill>
                  <a:schemeClr val="dk1"/>
                </a:solidFill>
                <a:latin typeface="Calibri"/>
                <a:ea typeface="Calibri"/>
                <a:cs typeface="Calibri"/>
                <a:sym typeface="Calibri"/>
              </a:rPr>
              <a:t> </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de-DE" sz="2400" u="sng">
                <a:solidFill>
                  <a:schemeClr val="dk1"/>
                </a:solidFill>
                <a:latin typeface="Calibri"/>
                <a:ea typeface="Calibri"/>
                <a:cs typeface="Calibri"/>
                <a:sym typeface="Calibri"/>
                <a:hlinkClick r:id="rId5">
                  <a:extLst>
                    <a:ext uri="{A12FA001-AC4F-418D-AE19-62706E023703}">
                      <ahyp:hlinkClr val="tx"/>
                    </a:ext>
                  </a:extLst>
                </a:hlinkClick>
              </a:rPr>
              <a:t>https://www.stockholmresilience.org/research/planetary-boundaries.html</a:t>
            </a:r>
            <a:r>
              <a:rPr lang="de-DE" sz="2400">
                <a:solidFill>
                  <a:schemeClr val="dk1"/>
                </a:solidFill>
                <a:latin typeface="Calibri"/>
                <a:ea typeface="Calibri"/>
                <a:cs typeface="Calibri"/>
                <a:sym typeface="Calibri"/>
              </a:rPr>
              <a:t> </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de-DE" sz="2400" u="sng">
                <a:solidFill>
                  <a:schemeClr val="dk1"/>
                </a:solidFill>
                <a:latin typeface="Calibri"/>
                <a:ea typeface="Calibri"/>
                <a:cs typeface="Calibri"/>
                <a:sym typeface="Calibri"/>
                <a:hlinkClick r:id="rId6">
                  <a:extLst>
                    <a:ext uri="{A12FA001-AC4F-418D-AE19-62706E023703}">
                      <ahyp:hlinkClr val="tx"/>
                    </a:ext>
                  </a:extLst>
                </a:hlinkClick>
              </a:rPr>
              <a:t>https://education.nationalgeographic.org/resource/anthropocene</a:t>
            </a:r>
            <a:r>
              <a:rPr lang="de-DE" sz="2400">
                <a:solidFill>
                  <a:schemeClr val="dk1"/>
                </a:solidFill>
                <a:latin typeface="Calibri"/>
                <a:ea typeface="Calibri"/>
                <a:cs typeface="Calibri"/>
                <a:sym typeface="Calibri"/>
              </a:rPr>
              <a:t> </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de-DE" sz="2400" u="sng">
                <a:solidFill>
                  <a:schemeClr val="dk1"/>
                </a:solidFill>
                <a:latin typeface="Calibri"/>
                <a:ea typeface="Calibri"/>
                <a:cs typeface="Calibri"/>
                <a:sym typeface="Calibri"/>
                <a:hlinkClick r:id="rId7">
                  <a:extLst>
                    <a:ext uri="{A12FA001-AC4F-418D-AE19-62706E023703}">
                      <ahyp:hlinkClr val="tx"/>
                    </a:ext>
                  </a:extLst>
                </a:hlinkClick>
              </a:rPr>
              <a:t>https://single-market-economy.ec.europa.eu/sectors/raw-materials/areas-specific-interest/critical-raw-materials_en</a:t>
            </a:r>
            <a:r>
              <a:rPr lang="de-DE" sz="2400">
                <a:solidFill>
                  <a:schemeClr val="dk1"/>
                </a:solidFill>
                <a:latin typeface="Calibri"/>
                <a:ea typeface="Calibri"/>
                <a:cs typeface="Calibri"/>
                <a:sym typeface="Calibri"/>
              </a:rPr>
              <a:t> </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190500" lvl="0" marL="34290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66" name="Google Shape;366;p76"/>
          <p:cNvSpPr txBox="1"/>
          <p:nvPr>
            <p:ph type="title"/>
          </p:nvPr>
        </p:nvSpPr>
        <p:spPr>
          <a:xfrm>
            <a:off x="2746875" y="556740"/>
            <a:ext cx="8229600" cy="100012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de-DE" sz="2500"/>
              <a:t>რესურსები წასაკითხად</a:t>
            </a:r>
            <a:endParaRPr sz="3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7"/>
          <p:cNvSpPr txBox="1"/>
          <p:nvPr>
            <p:ph type="ctrTitle"/>
          </p:nvPr>
        </p:nvSpPr>
        <p:spPr>
          <a:xfrm>
            <a:off x="1524000" y="1139203"/>
            <a:ext cx="9144000" cy="29802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025952"/>
              </a:buClr>
              <a:buSzPct val="100000"/>
              <a:buFont typeface="Calibri"/>
              <a:buNone/>
            </a:pPr>
            <a:r>
              <a:t/>
            </a:r>
            <a:endParaRPr b="1">
              <a:solidFill>
                <a:srgbClr val="025952"/>
              </a:solidFill>
            </a:endParaRPr>
          </a:p>
          <a:p>
            <a:pPr indent="0" lvl="0" marL="0" rtl="0" algn="ctr">
              <a:lnSpc>
                <a:spcPct val="90000"/>
              </a:lnSpc>
              <a:spcBef>
                <a:spcPts val="0"/>
              </a:spcBef>
              <a:spcAft>
                <a:spcPts val="0"/>
              </a:spcAft>
              <a:buClr>
                <a:srgbClr val="025952"/>
              </a:buClr>
              <a:buSzPct val="100000"/>
              <a:buFont typeface="Calibri"/>
              <a:buNone/>
            </a:pPr>
            <a:r>
              <a:t/>
            </a:r>
            <a:endParaRPr b="1">
              <a:solidFill>
                <a:srgbClr val="025952"/>
              </a:solidFill>
            </a:endParaRPr>
          </a:p>
          <a:p>
            <a:pPr indent="0" lvl="0" marL="0" rtl="0" algn="ctr">
              <a:lnSpc>
                <a:spcPct val="90000"/>
              </a:lnSpc>
              <a:spcBef>
                <a:spcPts val="0"/>
              </a:spcBef>
              <a:spcAft>
                <a:spcPts val="0"/>
              </a:spcAft>
              <a:buClr>
                <a:srgbClr val="025952"/>
              </a:buClr>
              <a:buSzPct val="100000"/>
              <a:buFont typeface="Calibri"/>
              <a:buNone/>
            </a:pPr>
            <a:r>
              <a:rPr b="1" lang="de-DE">
                <a:solidFill>
                  <a:srgbClr val="025952"/>
                </a:solidFill>
                <a:latin typeface="Calibri"/>
                <a:ea typeface="Calibri"/>
                <a:cs typeface="Calibri"/>
                <a:sym typeface="Calibri"/>
              </a:rPr>
              <a:t>მდგრადობა და მდგრადი განვითარების თანამედროვე კონცეფციები</a:t>
            </a:r>
            <a:endParaRPr b="1">
              <a:solidFill>
                <a:srgbClr val="025952"/>
              </a:solidFill>
              <a:latin typeface="Calibri"/>
              <a:ea typeface="Calibri"/>
              <a:cs typeface="Calibri"/>
              <a:sym typeface="Calibri"/>
            </a:endParaRPr>
          </a:p>
        </p:txBody>
      </p:sp>
      <p:sp>
        <p:nvSpPr>
          <p:cNvPr id="105" name="Google Shape;105;p7"/>
          <p:cNvSpPr txBox="1"/>
          <p:nvPr>
            <p:ph idx="1" type="subTitle"/>
          </p:nvPr>
        </p:nvSpPr>
        <p:spPr>
          <a:xfrm>
            <a:off x="1524000" y="4443838"/>
            <a:ext cx="9144000" cy="1655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025952"/>
              </a:buClr>
              <a:buSzPts val="2400"/>
              <a:buNone/>
            </a:pPr>
            <a:r>
              <a:rPr lang="de-DE" sz="3400">
                <a:solidFill>
                  <a:srgbClr val="025952"/>
                </a:solidFill>
              </a:rPr>
              <a:t>შესავალი</a:t>
            </a:r>
            <a:endParaRPr sz="3400">
              <a:solidFill>
                <a:srgbClr val="02595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9"/>
          <p:cNvSpPr txBox="1"/>
          <p:nvPr>
            <p:ph type="title"/>
          </p:nvPr>
        </p:nvSpPr>
        <p:spPr>
          <a:xfrm>
            <a:off x="688932" y="1215025"/>
            <a:ext cx="10717120" cy="3920646"/>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FF0000"/>
              </a:buClr>
              <a:buSzPct val="200000"/>
              <a:buFont typeface="Calibri"/>
              <a:buNone/>
            </a:pPr>
            <a:r>
              <a:rPr b="1" lang="de-DE">
                <a:solidFill>
                  <a:srgbClr val="FF0000"/>
                </a:solidFill>
                <a:latin typeface="Calibri"/>
                <a:ea typeface="Calibri"/>
                <a:cs typeface="Calibri"/>
                <a:sym typeface="Calibri"/>
              </a:rPr>
              <a:t>რა ასოციაციები გიჩნდებათ , როდესაც გესმით ტერმინები — მდგრადობა ან მდგრადი განვითარება?</a:t>
            </a:r>
            <a:br>
              <a:rPr b="1" lang="de-DE">
                <a:solidFill>
                  <a:srgbClr val="FF0000"/>
                </a:solidFill>
                <a:latin typeface="Calibri"/>
                <a:ea typeface="Calibri"/>
                <a:cs typeface="Calibri"/>
                <a:sym typeface="Calibri"/>
              </a:rPr>
            </a:br>
            <a:br>
              <a:rPr b="1" lang="de-DE">
                <a:solidFill>
                  <a:srgbClr val="FF0000"/>
                </a:solidFill>
                <a:latin typeface="Calibri"/>
                <a:ea typeface="Calibri"/>
                <a:cs typeface="Calibri"/>
                <a:sym typeface="Calibri"/>
              </a:rPr>
            </a:br>
            <a:br>
              <a:rPr b="1" lang="de-DE">
                <a:solidFill>
                  <a:srgbClr val="FF0000"/>
                </a:solidFill>
                <a:latin typeface="Calibri"/>
                <a:ea typeface="Calibri"/>
                <a:cs typeface="Calibri"/>
                <a:sym typeface="Calibri"/>
              </a:rPr>
            </a:br>
            <a:r>
              <a:rPr lang="de-DE" sz="2400"/>
              <a:t>მოსწავლეთა მოსაზრებების შეგროვებისთვის და განხილვისთვის შესაძლებელია გამოიყენოთ Mentimeter Word Cloud </a:t>
            </a:r>
            <a:r>
              <a:rPr b="1" lang="de-DE" sz="2400"/>
              <a:t>(</a:t>
            </a:r>
            <a:r>
              <a:rPr b="1" lang="de-DE" sz="2400" u="sng">
                <a:solidFill>
                  <a:schemeClr val="hlink"/>
                </a:solidFill>
                <a:hlinkClick r:id="rId3"/>
              </a:rPr>
              <a:t>https://www.mentimeter.com/features/word-cloud</a:t>
            </a:r>
            <a:r>
              <a:rPr b="1" lang="de-DE" sz="2400"/>
              <a:t>)</a:t>
            </a:r>
            <a:r>
              <a:rPr lang="de-DE" sz="2400"/>
              <a:t> ან მსგავსი ინსტრუმენტი</a:t>
            </a:r>
            <a:endParaRPr b="1" sz="22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1"/>
          <p:cNvSpPr txBox="1"/>
          <p:nvPr>
            <p:ph type="title"/>
          </p:nvPr>
        </p:nvSpPr>
        <p:spPr>
          <a:xfrm>
            <a:off x="526093" y="651353"/>
            <a:ext cx="10827707" cy="103933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de-DE">
                <a:latin typeface="Calibri"/>
                <a:ea typeface="Calibri"/>
                <a:cs typeface="Calibri"/>
                <a:sym typeface="Calibri"/>
              </a:rPr>
              <a:t>მდგრადობის თანამედროვე კონცეფციები</a:t>
            </a:r>
            <a:endParaRPr b="1">
              <a:latin typeface="Calibri"/>
              <a:ea typeface="Calibri"/>
              <a:cs typeface="Calibri"/>
              <a:sym typeface="Calibri"/>
            </a:endParaRPr>
          </a:p>
        </p:txBody>
      </p:sp>
      <p:sp>
        <p:nvSpPr>
          <p:cNvPr id="116" name="Google Shape;116;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de-DE" sz="2400"/>
              <a:t>მდგრადობის და მდგრადი განვითარების განმარტებები</a:t>
            </a:r>
            <a:endParaRPr/>
          </a:p>
          <a:p>
            <a:pPr indent="-203200" lvl="0" marL="228600" rtl="0" algn="l">
              <a:lnSpc>
                <a:spcPct val="90000"/>
              </a:lnSpc>
              <a:spcBef>
                <a:spcPts val="1000"/>
              </a:spcBef>
              <a:spcAft>
                <a:spcPts val="0"/>
              </a:spcAft>
              <a:buClr>
                <a:schemeClr val="dk1"/>
              </a:buClr>
              <a:buSzPts val="2400"/>
              <a:buChar char="•"/>
            </a:pPr>
            <a:r>
              <a:rPr lang="de-DE" sz="2400"/>
              <a:t>მდგრადი განვითარების კონცეფციები და მოდელები</a:t>
            </a:r>
            <a:endParaRPr sz="2400"/>
          </a:p>
          <a:p>
            <a:pPr indent="-228600" lvl="1" marL="685800" rtl="0" algn="l">
              <a:lnSpc>
                <a:spcPct val="90000"/>
              </a:lnSpc>
              <a:spcBef>
                <a:spcPts val="500"/>
              </a:spcBef>
              <a:spcAft>
                <a:spcPts val="0"/>
              </a:spcAft>
              <a:buClr>
                <a:schemeClr val="dk1"/>
              </a:buClr>
              <a:buSzPts val="2000"/>
              <a:buChar char="•"/>
            </a:pPr>
            <a:r>
              <a:rPr lang="de-DE" sz="2000"/>
              <a:t>მდგრადობის განზომილებები</a:t>
            </a:r>
            <a:endParaRPr/>
          </a:p>
          <a:p>
            <a:pPr indent="-228600" lvl="1" marL="685800" rtl="0" algn="l">
              <a:lnSpc>
                <a:spcPct val="90000"/>
              </a:lnSpc>
              <a:spcBef>
                <a:spcPts val="500"/>
              </a:spcBef>
              <a:spcAft>
                <a:spcPts val="0"/>
              </a:spcAft>
              <a:buClr>
                <a:schemeClr val="dk1"/>
              </a:buClr>
              <a:buSzPts val="2000"/>
              <a:buChar char="•"/>
            </a:pPr>
            <a:r>
              <a:rPr lang="de-DE" sz="2000"/>
              <a:t>მდგრადი განვითარების მიზნები(SDGs)</a:t>
            </a:r>
            <a:endParaRPr/>
          </a:p>
          <a:p>
            <a:pPr indent="-228600" lvl="1" marL="685800" rtl="0" algn="l">
              <a:lnSpc>
                <a:spcPct val="90000"/>
              </a:lnSpc>
              <a:spcBef>
                <a:spcPts val="500"/>
              </a:spcBef>
              <a:spcAft>
                <a:spcPts val="0"/>
              </a:spcAft>
              <a:buClr>
                <a:schemeClr val="dk1"/>
              </a:buClr>
              <a:buSzPts val="2000"/>
              <a:buChar char="•"/>
            </a:pPr>
            <a:r>
              <a:rPr lang="de-DE" sz="2000"/>
              <a:t>პლანეტის</a:t>
            </a:r>
            <a:r>
              <a:rPr lang="de-DE" sz="2000"/>
              <a:t> საზღვრების იდეა</a:t>
            </a:r>
            <a:endParaRPr/>
          </a:p>
          <a:p>
            <a:pPr indent="-228600" lvl="1" marL="685800" rtl="0" algn="l">
              <a:lnSpc>
                <a:spcPct val="90000"/>
              </a:lnSpc>
              <a:spcBef>
                <a:spcPts val="500"/>
              </a:spcBef>
              <a:spcAft>
                <a:spcPts val="0"/>
              </a:spcAft>
              <a:buClr>
                <a:schemeClr val="dk1"/>
              </a:buClr>
              <a:buSzPts val="2000"/>
              <a:buChar char="•"/>
            </a:pPr>
            <a:r>
              <a:rPr lang="de-DE" sz="2000"/>
              <a:t>ანთროპოცენი (ადამიანის ეპოქა)</a:t>
            </a:r>
            <a:endParaRPr/>
          </a:p>
          <a:p>
            <a:pPr indent="-228600" lvl="1" marL="685800" rtl="0" algn="l">
              <a:lnSpc>
                <a:spcPct val="90000"/>
              </a:lnSpc>
              <a:spcBef>
                <a:spcPts val="500"/>
              </a:spcBef>
              <a:spcAft>
                <a:spcPts val="0"/>
              </a:spcAft>
              <a:buClr>
                <a:schemeClr val="dk1"/>
              </a:buClr>
              <a:buSzPts val="2000"/>
              <a:buChar char="•"/>
            </a:pPr>
            <a:r>
              <a:rPr lang="de-DE" sz="2000"/>
              <a:t>კრტირიკული ნედლეულის(CRMs) კონცეფცია (ევროპული ხედვა)</a:t>
            </a:r>
            <a:endParaRPr/>
          </a:p>
          <a:p>
            <a:pPr indent="0" lvl="1" marL="0" rtl="0" algn="l">
              <a:lnSpc>
                <a:spcPct val="90000"/>
              </a:lnSpc>
              <a:spcBef>
                <a:spcPts val="500"/>
              </a:spcBef>
              <a:spcAft>
                <a:spcPts val="0"/>
              </a:spcAft>
              <a:buClr>
                <a:schemeClr val="dk1"/>
              </a:buClr>
              <a:buSzPts val="2400"/>
              <a:buChar char="•"/>
            </a:pPr>
            <a:r>
              <a:rPr lang="de-DE"/>
              <a:t>ეროვნული პოლიტიკის მოძიება</a:t>
            </a:r>
            <a:endParaRPr/>
          </a:p>
          <a:p>
            <a:pPr indent="0" lvl="1" marL="0" rtl="0" algn="l">
              <a:lnSpc>
                <a:spcPct val="90000"/>
              </a:lnSpc>
              <a:spcBef>
                <a:spcPts val="500"/>
              </a:spcBef>
              <a:spcAft>
                <a:spcPts val="0"/>
              </a:spcAft>
              <a:buClr>
                <a:schemeClr val="dk1"/>
              </a:buClr>
              <a:buSzPts val="2400"/>
              <a:buChar char="•"/>
            </a:pPr>
            <a:r>
              <a:rPr lang="de-DE"/>
              <a:t>კითხვები და დისკუსია</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3"/>
          <p:cNvSpPr txBox="1"/>
          <p:nvPr>
            <p:ph type="title"/>
          </p:nvPr>
        </p:nvSpPr>
        <p:spPr>
          <a:xfrm>
            <a:off x="890452" y="2847067"/>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25952"/>
              </a:buClr>
              <a:buSzPts val="4400"/>
              <a:buFont typeface="Calibri"/>
              <a:buNone/>
            </a:pPr>
            <a:r>
              <a:rPr b="1" lang="de-DE">
                <a:solidFill>
                  <a:srgbClr val="025952"/>
                </a:solidFill>
                <a:latin typeface="Calibri"/>
                <a:ea typeface="Calibri"/>
                <a:cs typeface="Calibri"/>
                <a:sym typeface="Calibri"/>
              </a:rPr>
              <a:t>მდგრადობის და მდგრადი განვითარების განმარტებები</a:t>
            </a:r>
            <a:endParaRPr b="1">
              <a:solidFill>
                <a:srgbClr val="025952"/>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5"/>
          <p:cNvSpPr txBox="1"/>
          <p:nvPr>
            <p:ph idx="1" type="body"/>
          </p:nvPr>
        </p:nvSpPr>
        <p:spPr>
          <a:xfrm>
            <a:off x="304800" y="1916824"/>
            <a:ext cx="9744000" cy="4941300"/>
          </a:xfrm>
          <a:prstGeom prst="rect">
            <a:avLst/>
          </a:prstGeom>
          <a:noFill/>
          <a:ln>
            <a:noFill/>
          </a:ln>
        </p:spPr>
        <p:txBody>
          <a:bodyPr anchorCtr="0" anchor="t" bIns="45700" lIns="91425" spcFirstLastPara="1" rIns="91425" wrap="square" tIns="45700">
            <a:normAutofit lnSpcReduction="10000"/>
          </a:bodyPr>
          <a:lstStyle/>
          <a:p>
            <a:pPr indent="-381000" lvl="0" marL="457200" rtl="0" algn="just">
              <a:lnSpc>
                <a:spcPct val="90000"/>
              </a:lnSpc>
              <a:spcBef>
                <a:spcPts val="0"/>
              </a:spcBef>
              <a:spcAft>
                <a:spcPts val="0"/>
              </a:spcAft>
              <a:buSzPts val="2400"/>
              <a:buChar char="•"/>
            </a:pPr>
            <a:r>
              <a:rPr b="1" lang="de-DE" sz="2400"/>
              <a:t>გარემოსა და განვითარების მსოფლიო კომისია (ბრუნდტლანდის კომისია, 1987): მდგრადი განვითარება არის „განვითარება, რომელიც აკმაყოფილებს აწმყოს მოთხოვნილებებს და არ უქმნის საფრთხეს მომავალი თაობების შესაძლებლობებს საკუთარი მოთხოვნილებების დაკმაყოფილებაში“ </a:t>
            </a:r>
            <a:endParaRPr b="1" sz="2400"/>
          </a:p>
          <a:p>
            <a:pPr indent="0" lvl="0" marL="228600" rtl="0" algn="just">
              <a:lnSpc>
                <a:spcPct val="90000"/>
              </a:lnSpc>
              <a:spcBef>
                <a:spcPts val="0"/>
              </a:spcBef>
              <a:spcAft>
                <a:spcPts val="0"/>
              </a:spcAft>
              <a:buNone/>
            </a:pPr>
            <a:r>
              <a:t/>
            </a:r>
            <a:endParaRPr b="1" sz="2400"/>
          </a:p>
          <a:p>
            <a:pPr indent="-381000" lvl="0" marL="457200" rtl="0" algn="just">
              <a:lnSpc>
                <a:spcPct val="90000"/>
              </a:lnSpc>
              <a:spcBef>
                <a:spcPts val="1000"/>
              </a:spcBef>
              <a:spcAft>
                <a:spcPts val="0"/>
              </a:spcAft>
              <a:buSzPts val="2400"/>
              <a:buChar char="•"/>
            </a:pPr>
            <a:r>
              <a:rPr b="1" lang="de-DE" sz="2400"/>
              <a:t>,,მდგრადი განვითარება არის ის, თუ როგორ უნდა ვიცხოვროთ დღეს, თუ გვსურს უკეთესი ხვალინდელი დღე, დღევანდელი მოთხოვნილებების დაკმაყოფილებით, მომავალი თაობების საჭიროებების დაკმაყოფილების შანსების კომპრომისის გარეშე. ჩვენი საზოგადოებების და ჩვენი პლანეტის გადარჩენა დამოკიდებულია უფრო მდგრად სამყაროზე”. (გაერო)</a:t>
            </a:r>
            <a:endParaRPr/>
          </a:p>
          <a:p>
            <a:pPr indent="0" lvl="0" marL="0" rtl="0" algn="just">
              <a:lnSpc>
                <a:spcPct val="90000"/>
              </a:lnSpc>
              <a:spcBef>
                <a:spcPts val="1000"/>
              </a:spcBef>
              <a:spcAft>
                <a:spcPts val="0"/>
              </a:spcAft>
              <a:buClr>
                <a:schemeClr val="dk1"/>
              </a:buClr>
              <a:buSzPts val="2400"/>
              <a:buNone/>
            </a:pPr>
            <a:r>
              <a:t/>
            </a:r>
            <a:endParaRPr sz="2400"/>
          </a:p>
        </p:txBody>
      </p:sp>
      <p:pic>
        <p:nvPicPr>
          <p:cNvPr id="127" name="Google Shape;127;p15"/>
          <p:cNvPicPr preferRelativeResize="0"/>
          <p:nvPr/>
        </p:nvPicPr>
        <p:blipFill rotWithShape="1">
          <a:blip r:embed="rId3">
            <a:alphaModFix/>
          </a:blip>
          <a:srcRect b="0" l="0" r="0" t="0"/>
          <a:stretch/>
        </p:blipFill>
        <p:spPr>
          <a:xfrm>
            <a:off x="10450083" y="1690412"/>
            <a:ext cx="1149734" cy="1666902"/>
          </a:xfrm>
          <a:prstGeom prst="rect">
            <a:avLst/>
          </a:prstGeom>
          <a:noFill/>
          <a:ln>
            <a:noFill/>
          </a:ln>
        </p:spPr>
      </p:pic>
      <p:sp>
        <p:nvSpPr>
          <p:cNvPr id="128" name="Google Shape;128;p15"/>
          <p:cNvSpPr txBox="1"/>
          <p:nvPr/>
        </p:nvSpPr>
        <p:spPr>
          <a:xfrm>
            <a:off x="0" y="365125"/>
            <a:ext cx="12191999" cy="1698806"/>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025952"/>
              </a:buClr>
              <a:buSzPts val="4400"/>
              <a:buFont typeface="Calibri"/>
              <a:buNone/>
            </a:pPr>
            <a:r>
              <a:rPr b="1" i="0" lang="de-DE" sz="4400" u="none" cap="none" strike="noStrike">
                <a:solidFill>
                  <a:srgbClr val="025952"/>
                </a:solidFill>
                <a:latin typeface="Calibri"/>
                <a:ea typeface="Calibri"/>
                <a:cs typeface="Calibri"/>
                <a:sym typeface="Calibri"/>
              </a:rPr>
              <a:t>მდგრადობის და მდგრადი განვითარების განმარტებები</a:t>
            </a:r>
            <a:endParaRPr b="1" i="0" sz="4400" u="none" cap="none" strike="noStrike">
              <a:solidFill>
                <a:schemeClr val="dk1"/>
              </a:solidFill>
              <a:latin typeface="Calibri"/>
              <a:ea typeface="Calibri"/>
              <a:cs typeface="Calibri"/>
              <a:sym typeface="Calibri"/>
            </a:endParaRPr>
          </a:p>
        </p:txBody>
      </p:sp>
      <p:pic>
        <p:nvPicPr>
          <p:cNvPr id="129" name="Google Shape;129;p15"/>
          <p:cNvPicPr preferRelativeResize="0"/>
          <p:nvPr/>
        </p:nvPicPr>
        <p:blipFill rotWithShape="1">
          <a:blip r:embed="rId4">
            <a:alphaModFix/>
          </a:blip>
          <a:srcRect b="0" l="0" r="0" t="0"/>
          <a:stretch/>
        </p:blipFill>
        <p:spPr>
          <a:xfrm>
            <a:off x="10048705" y="3822240"/>
            <a:ext cx="1952489" cy="2712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7"/>
          <p:cNvSpPr txBox="1"/>
          <p:nvPr>
            <p:ph idx="1" type="body"/>
          </p:nvPr>
        </p:nvSpPr>
        <p:spPr>
          <a:xfrm>
            <a:off x="304925" y="1774749"/>
            <a:ext cx="8673600" cy="4719000"/>
          </a:xfrm>
          <a:prstGeom prst="rect">
            <a:avLst/>
          </a:prstGeom>
          <a:noFill/>
          <a:ln>
            <a:noFill/>
          </a:ln>
        </p:spPr>
        <p:txBody>
          <a:bodyPr anchorCtr="0" anchor="t" bIns="45700" lIns="91425" spcFirstLastPara="1" rIns="91425" wrap="square" tIns="45700">
            <a:normAutofit fontScale="85000" lnSpcReduction="10000"/>
          </a:bodyPr>
          <a:lstStyle/>
          <a:p>
            <a:pPr indent="-205740" lvl="0" marL="228600" rtl="0" algn="just">
              <a:lnSpc>
                <a:spcPct val="90000"/>
              </a:lnSpc>
              <a:spcBef>
                <a:spcPts val="0"/>
              </a:spcBef>
              <a:spcAft>
                <a:spcPts val="0"/>
              </a:spcAft>
              <a:buClr>
                <a:schemeClr val="dk1"/>
              </a:buClr>
              <a:buSzPct val="100000"/>
              <a:buChar char="•"/>
            </a:pPr>
            <a:r>
              <a:rPr lang="de-DE" sz="2400"/>
              <a:t>მდგრადობა თავიდან ხშირად განიმარტებოდა, როგორც სტატიკური კონცეფცია</a:t>
            </a:r>
            <a:endParaRPr sz="2400"/>
          </a:p>
          <a:p>
            <a:pPr indent="0" lvl="0" marL="228600" rtl="0" algn="just">
              <a:lnSpc>
                <a:spcPct val="90000"/>
              </a:lnSpc>
              <a:spcBef>
                <a:spcPts val="0"/>
              </a:spcBef>
              <a:spcAft>
                <a:spcPts val="0"/>
              </a:spcAft>
              <a:buNone/>
            </a:pPr>
            <a:r>
              <a:t/>
            </a:r>
            <a:endParaRPr sz="2400"/>
          </a:p>
          <a:p>
            <a:pPr indent="-205740" lvl="0" marL="228600" rtl="0" algn="just">
              <a:lnSpc>
                <a:spcPct val="90000"/>
              </a:lnSpc>
              <a:spcBef>
                <a:spcPts val="1000"/>
              </a:spcBef>
              <a:spcAft>
                <a:spcPts val="0"/>
              </a:spcAft>
              <a:buClr>
                <a:schemeClr val="dk1"/>
              </a:buClr>
              <a:buSzPct val="100000"/>
              <a:buChar char="•"/>
            </a:pPr>
            <a:r>
              <a:rPr lang="de-DE" sz="2400"/>
              <a:t>იდეამ მდგრადი განვითარებისთვის მას მეტი დინამიურობა შესძინა.</a:t>
            </a:r>
            <a:endParaRPr sz="2400"/>
          </a:p>
          <a:p>
            <a:pPr indent="-205740" lvl="0" marL="228600" rtl="0" algn="just">
              <a:lnSpc>
                <a:spcPct val="90000"/>
              </a:lnSpc>
              <a:spcBef>
                <a:spcPts val="1000"/>
              </a:spcBef>
              <a:spcAft>
                <a:spcPts val="0"/>
              </a:spcAft>
              <a:buSzPct val="100000"/>
              <a:buChar char="•"/>
            </a:pPr>
            <a:r>
              <a:t/>
            </a:r>
            <a:endParaRPr sz="2400"/>
          </a:p>
          <a:p>
            <a:pPr indent="-205740" lvl="0" marL="228600" rtl="0" algn="just">
              <a:lnSpc>
                <a:spcPct val="90000"/>
              </a:lnSpc>
              <a:spcBef>
                <a:spcPts val="1000"/>
              </a:spcBef>
              <a:spcAft>
                <a:spcPts val="0"/>
              </a:spcAft>
              <a:buClr>
                <a:schemeClr val="dk1"/>
              </a:buClr>
              <a:buSzPct val="100000"/>
              <a:buChar char="•"/>
            </a:pPr>
            <a:r>
              <a:rPr b="1" lang="de-DE" sz="2400"/>
              <a:t>მდგრადი განვითარება</a:t>
            </a:r>
            <a:r>
              <a:rPr lang="de-DE" sz="2400"/>
              <a:t> ახლა ყველაზე ხშირად გამოყენებული ტერმინია საერთაშორისო პოლიტიკაში, როდესაც საქმე ეხება თანამედროვე საზოგადოებების განვითარებას.</a:t>
            </a:r>
            <a:endParaRPr sz="2400"/>
          </a:p>
          <a:p>
            <a:pPr indent="0" lvl="0" marL="228600" rtl="0" algn="just">
              <a:lnSpc>
                <a:spcPct val="90000"/>
              </a:lnSpc>
              <a:spcBef>
                <a:spcPts val="1000"/>
              </a:spcBef>
              <a:spcAft>
                <a:spcPts val="0"/>
              </a:spcAft>
              <a:buNone/>
            </a:pPr>
            <a:r>
              <a:t/>
            </a:r>
            <a:endParaRPr sz="2400"/>
          </a:p>
          <a:p>
            <a:pPr indent="-205740" lvl="0" marL="228600" rtl="0" algn="just">
              <a:lnSpc>
                <a:spcPct val="90000"/>
              </a:lnSpc>
              <a:spcBef>
                <a:spcPts val="1000"/>
              </a:spcBef>
              <a:spcAft>
                <a:spcPts val="0"/>
              </a:spcAft>
              <a:buClr>
                <a:schemeClr val="dk1"/>
              </a:buClr>
              <a:buSzPct val="100000"/>
              <a:buChar char="•"/>
            </a:pPr>
            <a:r>
              <a:rPr lang="de-DE" sz="2400"/>
              <a:t>ამჟამინდელი გამოწვევები (როგორიცაა კლიმატის ცვლილება, ბიომრავალფეროვნების შემცირება ან ოკეანის მჟავიანობის გაზრდა) ვერ იქნება სამართლიანად გადაწყვეტილი მდგრადი განვითარების სტრატეგიების და პროცესების შეფასების გარეშე.</a:t>
            </a:r>
            <a:endParaRPr/>
          </a:p>
          <a:p>
            <a:pPr indent="-120650" lvl="0" marL="273050" rtl="0" algn="l">
              <a:lnSpc>
                <a:spcPct val="90000"/>
              </a:lnSpc>
              <a:spcBef>
                <a:spcPts val="1000"/>
              </a:spcBef>
              <a:spcAft>
                <a:spcPts val="0"/>
              </a:spcAft>
              <a:buClr>
                <a:schemeClr val="dk1"/>
              </a:buClr>
              <a:buSzPct val="100000"/>
              <a:buNone/>
            </a:pPr>
            <a:r>
              <a:t/>
            </a:r>
            <a:endParaRPr sz="2400"/>
          </a:p>
        </p:txBody>
      </p:sp>
      <p:sp>
        <p:nvSpPr>
          <p:cNvPr id="135" name="Google Shape;135;p17"/>
          <p:cNvSpPr txBox="1"/>
          <p:nvPr/>
        </p:nvSpPr>
        <p:spPr>
          <a:xfrm>
            <a:off x="0" y="497700"/>
            <a:ext cx="12192000" cy="16989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025952"/>
              </a:buClr>
              <a:buSzPts val="4400"/>
              <a:buFont typeface="Calibri"/>
              <a:buNone/>
            </a:pPr>
            <a:r>
              <a:rPr b="1" i="0" lang="de-DE" sz="3000" u="none" cap="none" strike="noStrike">
                <a:solidFill>
                  <a:srgbClr val="025952"/>
                </a:solidFill>
                <a:latin typeface="Calibri"/>
                <a:ea typeface="Calibri"/>
                <a:cs typeface="Calibri"/>
                <a:sym typeface="Calibri"/>
              </a:rPr>
              <a:t>მდგრადობის და მდგრადი განვითარების განმარტება</a:t>
            </a:r>
            <a:endParaRPr b="1" i="0" sz="30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ts val="4400"/>
              <a:buFont typeface="Calibri"/>
              <a:buNone/>
            </a:pPr>
            <a:r>
              <a:t/>
            </a:r>
            <a:endParaRPr b="1" i="0" sz="4400" u="none" cap="none" strike="noStrike">
              <a:solidFill>
                <a:schemeClr val="dk1"/>
              </a:solidFill>
              <a:latin typeface="Calibri"/>
              <a:ea typeface="Calibri"/>
              <a:cs typeface="Calibri"/>
              <a:sym typeface="Calibri"/>
            </a:endParaRPr>
          </a:p>
        </p:txBody>
      </p:sp>
      <p:pic>
        <p:nvPicPr>
          <p:cNvPr descr="Windmühle, Feld, Getreide, Windenergie" id="136" name="Google Shape;136;p17"/>
          <p:cNvPicPr preferRelativeResize="0"/>
          <p:nvPr/>
        </p:nvPicPr>
        <p:blipFill rotWithShape="1">
          <a:blip r:embed="rId3">
            <a:alphaModFix/>
          </a:blip>
          <a:srcRect b="0" l="0" r="0" t="0"/>
          <a:stretch/>
        </p:blipFill>
        <p:spPr>
          <a:xfrm>
            <a:off x="9171912" y="2705987"/>
            <a:ext cx="3020100" cy="169880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2023-11-09T10:04:11Z</dcterms:created>
  <dc:creator>reviewer</dc:creator>
</cp:coreProperties>
</file>