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64" r:id="rId9"/>
    <p:sldId id="261" r:id="rId10"/>
    <p:sldId id="265" r:id="rId11"/>
    <p:sldId id="269" r:id="rId12"/>
    <p:sldId id="268" r:id="rId13"/>
    <p:sldId id="270" r:id="rId14"/>
    <p:sldId id="271" r:id="rId15"/>
    <p:sldId id="272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84577"/>
  </p:normalViewPr>
  <p:slideViewPr>
    <p:cSldViewPr snapToGrid="0">
      <p:cViewPr varScale="1">
        <p:scale>
          <a:sx n="99" d="100"/>
          <a:sy n="99" d="100"/>
        </p:scale>
        <p:origin x="1248" y="176"/>
      </p:cViewPr>
      <p:guideLst/>
    </p:cSldViewPr>
  </p:slideViewPr>
  <p:outlineViewPr>
    <p:cViewPr>
      <p:scale>
        <a:sx n="33" d="100"/>
        <a:sy n="33" d="100"/>
      </p:scale>
      <p:origin x="0" y="-211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E2853-4AEA-8043-9D65-219AA7D2F62A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B1CF-61CB-0C45-B834-69E42CEF13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30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relies</a:t>
            </a:r>
            <a:r>
              <a:rPr lang="de-DE" dirty="0"/>
              <a:t> </a:t>
            </a:r>
            <a:r>
              <a:rPr lang="de-DE" dirty="0" err="1"/>
              <a:t>heavily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activity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 -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a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relevant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considering</a:t>
            </a:r>
            <a:r>
              <a:rPr lang="de-DE" dirty="0"/>
              <a:t> ESD </a:t>
            </a:r>
            <a:r>
              <a:rPr lang="de-DE" dirty="0" err="1"/>
              <a:t>aspects</a:t>
            </a:r>
            <a:r>
              <a:rPr lang="de-DE" dirty="0"/>
              <a:t> and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themselves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0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Here, a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brainstorming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56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headlines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locally</a:t>
            </a:r>
            <a:r>
              <a:rPr lang="de-DE" dirty="0"/>
              <a:t> relevant </a:t>
            </a:r>
            <a:r>
              <a:rPr lang="de-DE" dirty="0" err="1"/>
              <a:t>issues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00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supplementary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</a:t>
            </a:r>
            <a:r>
              <a:rPr lang="de-DE" dirty="0" err="1"/>
              <a:t>folder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28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inserted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exemplary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respective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supplementary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in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, 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55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17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9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8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Here, </a:t>
            </a:r>
            <a:r>
              <a:rPr lang="de-DE" dirty="0" err="1"/>
              <a:t>databases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Google Scholar </a:t>
            </a:r>
            <a:r>
              <a:rPr lang="de-DE" dirty="0" err="1"/>
              <a:t>or</a:t>
            </a:r>
            <a:r>
              <a:rPr lang="de-DE" dirty="0"/>
              <a:t> ERIC (</a:t>
            </a:r>
            <a:r>
              <a:rPr lang="de-DE" dirty="0" err="1"/>
              <a:t>eric.ed.gov</a:t>
            </a:r>
            <a:r>
              <a:rPr lang="de-DE" dirty="0"/>
              <a:t>)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B1CF-61CB-0C45-B834-69E42CEF134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99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1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65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1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695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722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09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2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0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41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0370-896D-43DE-8621-3B53C70655A4}" type="datetimeFigureOut">
              <a:rPr lang="de-DE" smtClean="0"/>
              <a:t>27.05.25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671C-AB9B-4B6D-8BB6-90FC6EF259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9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solidFill>
                  <a:srgbClr val="025952"/>
                </a:solidFill>
              </a:rPr>
              <a:t>Best </a:t>
            </a:r>
            <a:r>
              <a:rPr lang="de-DE" b="1" dirty="0" err="1">
                <a:solidFill>
                  <a:srgbClr val="025952"/>
                </a:solidFill>
              </a:rPr>
              <a:t>practices</a:t>
            </a:r>
            <a:r>
              <a:rPr lang="de-DE" b="1" dirty="0">
                <a:solidFill>
                  <a:srgbClr val="025952"/>
                </a:solidFill>
              </a:rPr>
              <a:t> </a:t>
            </a:r>
            <a:r>
              <a:rPr lang="de-DE" b="1" dirty="0" err="1">
                <a:solidFill>
                  <a:srgbClr val="025952"/>
                </a:solidFill>
              </a:rPr>
              <a:t>of</a:t>
            </a:r>
            <a:r>
              <a:rPr lang="de-DE" b="1" dirty="0">
                <a:solidFill>
                  <a:srgbClr val="025952"/>
                </a:solidFill>
              </a:rPr>
              <a:t> ESD </a:t>
            </a:r>
            <a:r>
              <a:rPr lang="de-DE" b="1" dirty="0" err="1">
                <a:solidFill>
                  <a:srgbClr val="025952"/>
                </a:solidFill>
              </a:rPr>
              <a:t>from</a:t>
            </a:r>
            <a:r>
              <a:rPr lang="de-DE" b="1" dirty="0">
                <a:solidFill>
                  <a:srgbClr val="025952"/>
                </a:solidFill>
              </a:rPr>
              <a:t> an international </a:t>
            </a:r>
            <a:r>
              <a:rPr lang="de-DE" b="1" dirty="0" err="1">
                <a:solidFill>
                  <a:srgbClr val="025952"/>
                </a:solidFill>
              </a:rPr>
              <a:t>perspective</a:t>
            </a:r>
            <a:endParaRPr lang="de-DE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5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Case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de-DE" sz="2000" dirty="0" err="1"/>
              <a:t>Doxsee</a:t>
            </a:r>
            <a:r>
              <a:rPr lang="de-DE" sz="2000" dirty="0"/>
              <a:t>, K. M. (2015). Collaborative Development </a:t>
            </a:r>
            <a:r>
              <a:rPr lang="de-DE" sz="2000" dirty="0" err="1"/>
              <a:t>of</a:t>
            </a:r>
            <a:r>
              <a:rPr lang="de-DE" sz="2000" dirty="0"/>
              <a:t> a High School Green Chemistry Curriculum in Thailand. In Worldwide Trends in Green Chemistry Education (pp. 61-75). The Royal Society </a:t>
            </a:r>
            <a:r>
              <a:rPr lang="de-DE" sz="2000" dirty="0" err="1"/>
              <a:t>of</a:t>
            </a:r>
            <a:r>
              <a:rPr lang="de-DE" sz="2000" dirty="0"/>
              <a:t> Chemistry.</a:t>
            </a:r>
          </a:p>
          <a:p>
            <a:endParaRPr lang="de-DE" sz="2000" dirty="0"/>
          </a:p>
          <a:p>
            <a:r>
              <a:rPr lang="de-DE" sz="2000" dirty="0"/>
              <a:t>The </a:t>
            </a:r>
            <a:r>
              <a:rPr lang="de-DE" sz="2000" dirty="0" err="1"/>
              <a:t>author</a:t>
            </a:r>
            <a:r>
              <a:rPr lang="de-DE" sz="2000" dirty="0"/>
              <a:t> </a:t>
            </a:r>
            <a:r>
              <a:rPr lang="de-DE" sz="2000" dirty="0" err="1"/>
              <a:t>brought</a:t>
            </a:r>
            <a:r>
              <a:rPr lang="de-DE" sz="2000" dirty="0"/>
              <a:t> </a:t>
            </a:r>
            <a:r>
              <a:rPr lang="de-DE" sz="2000" dirty="0" err="1"/>
              <a:t>safe</a:t>
            </a:r>
            <a:r>
              <a:rPr lang="de-DE" sz="2000" dirty="0"/>
              <a:t>, </a:t>
            </a:r>
            <a:r>
              <a:rPr lang="de-DE" sz="2000" dirty="0" err="1"/>
              <a:t>cost-efficient</a:t>
            </a:r>
            <a:r>
              <a:rPr lang="de-DE" sz="2000" dirty="0"/>
              <a:t> GC </a:t>
            </a:r>
            <a:r>
              <a:rPr lang="de-DE" sz="2000" dirty="0" err="1"/>
              <a:t>experiments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partner</a:t>
            </a:r>
            <a:r>
              <a:rPr lang="de-DE" sz="2000" dirty="0"/>
              <a:t> </a:t>
            </a:r>
            <a:r>
              <a:rPr lang="de-DE" sz="2000" dirty="0" err="1"/>
              <a:t>institutions</a:t>
            </a:r>
            <a:r>
              <a:rPr lang="de-DE" sz="2000" dirty="0"/>
              <a:t> in Thailand and </a:t>
            </a:r>
            <a:r>
              <a:rPr lang="de-DE" sz="2000" dirty="0" err="1"/>
              <a:t>established</a:t>
            </a:r>
            <a:r>
              <a:rPr lang="de-DE" sz="2000" dirty="0"/>
              <a:t> a „Green Laboratory“ in </a:t>
            </a:r>
            <a:r>
              <a:rPr lang="de-DE" sz="2000" dirty="0" err="1"/>
              <a:t>Thonburi</a:t>
            </a:r>
            <a:r>
              <a:rPr lang="de-DE" sz="2000" dirty="0"/>
              <a:t>.</a:t>
            </a:r>
          </a:p>
          <a:p>
            <a:pPr lvl="1"/>
            <a:r>
              <a:rPr lang="de-DE" sz="1600" dirty="0"/>
              <a:t>Experiments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tested</a:t>
            </a:r>
            <a:r>
              <a:rPr lang="de-DE" sz="1600" dirty="0"/>
              <a:t> in US </a:t>
            </a:r>
            <a:r>
              <a:rPr lang="de-DE" sz="1600" dirty="0" err="1"/>
              <a:t>institutions</a:t>
            </a:r>
            <a:r>
              <a:rPr lang="de-DE" sz="1600" dirty="0"/>
              <a:t> </a:t>
            </a:r>
            <a:r>
              <a:rPr lang="de-DE" sz="1600" dirty="0" err="1"/>
              <a:t>beforehand</a:t>
            </a:r>
            <a:endParaRPr lang="de-DE" sz="1600" dirty="0"/>
          </a:p>
          <a:p>
            <a:pPr lvl="1"/>
            <a:r>
              <a:rPr lang="de-DE" sz="1600" dirty="0" err="1"/>
              <a:t>Doxsee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r>
              <a:rPr lang="de-DE" sz="1600" dirty="0"/>
              <a:t> </a:t>
            </a:r>
            <a:r>
              <a:rPr lang="de-DE" sz="1600" dirty="0" err="1"/>
              <a:t>distance</a:t>
            </a:r>
            <a:r>
              <a:rPr lang="de-DE" sz="1600" dirty="0"/>
              <a:t> </a:t>
            </a:r>
            <a:r>
              <a:rPr lang="de-DE" sz="1600" dirty="0" err="1"/>
              <a:t>learning</a:t>
            </a:r>
            <a:r>
              <a:rPr lang="de-DE" sz="1600" dirty="0"/>
              <a:t> </a:t>
            </a:r>
            <a:r>
              <a:rPr lang="de-DE" sz="1600" dirty="0" err="1"/>
              <a:t>techniques</a:t>
            </a:r>
            <a:r>
              <a:rPr lang="de-DE" sz="1600" dirty="0"/>
              <a:t> (</a:t>
            </a:r>
            <a:r>
              <a:rPr lang="de-DE" sz="1600" dirty="0" err="1"/>
              <a:t>camera</a:t>
            </a:r>
            <a:r>
              <a:rPr lang="de-DE" sz="1600" dirty="0"/>
              <a:t> </a:t>
            </a:r>
            <a:r>
              <a:rPr lang="de-DE" sz="1600" dirty="0" err="1"/>
              <a:t>streaming</a:t>
            </a:r>
            <a:r>
              <a:rPr lang="de-DE" sz="1600" dirty="0"/>
              <a:t>)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10 </a:t>
            </a:r>
            <a:r>
              <a:rPr lang="de-DE" sz="1600" dirty="0" err="1"/>
              <a:t>years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pandemic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reach</a:t>
            </a:r>
            <a:r>
              <a:rPr lang="de-DE" sz="1600" dirty="0"/>
              <a:t> </a:t>
            </a:r>
            <a:r>
              <a:rPr lang="de-DE" sz="1600" dirty="0" err="1"/>
              <a:t>thousands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endParaRPr lang="de-DE" sz="1600" dirty="0"/>
          </a:p>
          <a:p>
            <a:pPr lvl="1"/>
            <a:r>
              <a:rPr lang="de-DE" sz="1600" dirty="0"/>
              <a:t>He </a:t>
            </a:r>
            <a:r>
              <a:rPr lang="de-DE" sz="1600" dirty="0" err="1"/>
              <a:t>faced</a:t>
            </a:r>
            <a:r>
              <a:rPr lang="de-DE" sz="1600" dirty="0"/>
              <a:t> </a:t>
            </a:r>
            <a:r>
              <a:rPr lang="de-DE" sz="1600" dirty="0" err="1"/>
              <a:t>cultural</a:t>
            </a:r>
            <a:r>
              <a:rPr lang="de-DE" sz="1600" dirty="0"/>
              <a:t>/</a:t>
            </a:r>
            <a:r>
              <a:rPr lang="de-DE" sz="1600" dirty="0" err="1"/>
              <a:t>linguistic</a:t>
            </a:r>
            <a:r>
              <a:rPr lang="de-DE" sz="1600" dirty="0"/>
              <a:t> </a:t>
            </a:r>
            <a:r>
              <a:rPr lang="de-DE" sz="1600" dirty="0" err="1"/>
              <a:t>obstacles</a:t>
            </a:r>
            <a:r>
              <a:rPr lang="de-DE" sz="1600" dirty="0"/>
              <a:t> (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instance</a:t>
            </a:r>
            <a:r>
              <a:rPr lang="de-DE" sz="1600" dirty="0"/>
              <a:t>,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word</a:t>
            </a:r>
            <a:r>
              <a:rPr lang="de-DE" sz="1600" dirty="0"/>
              <a:t> „</a:t>
            </a:r>
            <a:r>
              <a:rPr lang="de-DE" sz="1600" dirty="0" err="1"/>
              <a:t>green</a:t>
            </a:r>
            <a:r>
              <a:rPr lang="de-DE" sz="1600" dirty="0"/>
              <a:t>“ </a:t>
            </a:r>
            <a:r>
              <a:rPr lang="de-DE" sz="1600" dirty="0" err="1"/>
              <a:t>does</a:t>
            </a:r>
            <a:r>
              <a:rPr lang="de-DE" sz="1600" dirty="0"/>
              <a:t> not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same positive </a:t>
            </a:r>
            <a:r>
              <a:rPr lang="de-DE" sz="1600" dirty="0" err="1"/>
              <a:t>connotation</a:t>
            </a:r>
            <a:r>
              <a:rPr lang="de-DE" sz="1600" dirty="0"/>
              <a:t> in Thai </a:t>
            </a:r>
            <a:r>
              <a:rPr lang="de-DE" sz="1600" dirty="0" err="1"/>
              <a:t>language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This </a:t>
            </a:r>
            <a:r>
              <a:rPr lang="de-DE" sz="1600" dirty="0" err="1"/>
              <a:t>case</a:t>
            </a:r>
            <a:r>
              <a:rPr lang="de-DE" sz="1600" dirty="0"/>
              <a:t> </a:t>
            </a:r>
            <a:r>
              <a:rPr lang="de-DE" sz="1600" dirty="0" err="1"/>
              <a:t>shows</a:t>
            </a:r>
            <a:r>
              <a:rPr lang="de-DE" sz="1600" dirty="0"/>
              <a:t> a </a:t>
            </a:r>
            <a:r>
              <a:rPr lang="de-DE" sz="1600" dirty="0" err="1"/>
              <a:t>good</a:t>
            </a:r>
            <a:r>
              <a:rPr lang="de-DE" sz="1600" dirty="0"/>
              <a:t> </a:t>
            </a:r>
            <a:r>
              <a:rPr lang="de-DE" sz="1600" dirty="0" err="1"/>
              <a:t>example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how</a:t>
            </a:r>
            <a:r>
              <a:rPr lang="de-DE" sz="1600" dirty="0"/>
              <a:t> a 1:1 </a:t>
            </a:r>
            <a:r>
              <a:rPr lang="de-DE" sz="1600" dirty="0" err="1"/>
              <a:t>transition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existing</a:t>
            </a:r>
            <a:r>
              <a:rPr lang="de-DE" sz="1600" dirty="0"/>
              <a:t>, </a:t>
            </a:r>
            <a:r>
              <a:rPr lang="de-DE" sz="1600" dirty="0" err="1"/>
              <a:t>successful</a:t>
            </a:r>
            <a:r>
              <a:rPr lang="de-DE" sz="1600" dirty="0"/>
              <a:t> </a:t>
            </a:r>
            <a:r>
              <a:rPr lang="de-DE" sz="1600" dirty="0" err="1"/>
              <a:t>teaching</a:t>
            </a:r>
            <a:r>
              <a:rPr lang="de-DE" sz="1600" dirty="0"/>
              <a:t> </a:t>
            </a:r>
            <a:r>
              <a:rPr lang="de-DE" sz="1600" dirty="0" err="1"/>
              <a:t>strategies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countries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challenging</a:t>
            </a:r>
            <a:r>
              <a:rPr lang="de-DE" sz="1600" dirty="0"/>
              <a:t>.</a:t>
            </a:r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61296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28D8C4-0770-6262-B4B7-1346A55209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656"/>
          <a:stretch/>
        </p:blipFill>
        <p:spPr>
          <a:xfrm>
            <a:off x="2338466" y="301211"/>
            <a:ext cx="7643734" cy="62555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43A58-F656-8ECE-5D0F-D32B5A876E5B}"/>
              </a:ext>
            </a:extLst>
          </p:cNvPr>
          <p:cNvSpPr txBox="1"/>
          <p:nvPr/>
        </p:nvSpPr>
        <p:spPr>
          <a:xfrm>
            <a:off x="10163331" y="5501391"/>
            <a:ext cx="152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Doxsee</a:t>
            </a:r>
            <a:r>
              <a:rPr lang="de-DE" dirty="0"/>
              <a:t>, 2015, p. 65</a:t>
            </a:r>
          </a:p>
        </p:txBody>
      </p:sp>
    </p:spTree>
    <p:extLst>
      <p:ext uri="{BB962C8B-B14F-4D97-AF65-F5344CB8AC3E}">
        <p14:creationId xmlns:p14="http://schemas.microsoft.com/office/powerpoint/2010/main" val="311899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Case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de-DE" sz="2000" dirty="0" err="1"/>
              <a:t>Linkwitz</a:t>
            </a:r>
            <a:r>
              <a:rPr lang="de-DE" sz="2000" dirty="0"/>
              <a:t>, M., &amp; </a:t>
            </a:r>
            <a:r>
              <a:rPr lang="de-DE" sz="2000" dirty="0" err="1"/>
              <a:t>Eilks</a:t>
            </a:r>
            <a:r>
              <a:rPr lang="de-DE" sz="2000" dirty="0"/>
              <a:t>, I. (2022). An Action Research </a:t>
            </a:r>
            <a:r>
              <a:rPr lang="de-DE" sz="2000" dirty="0" err="1"/>
              <a:t>Teacher’s</a:t>
            </a:r>
            <a:r>
              <a:rPr lang="de-DE" sz="2000" dirty="0"/>
              <a:t> Journey </a:t>
            </a:r>
            <a:r>
              <a:rPr lang="de-DE" sz="2000" dirty="0" err="1"/>
              <a:t>while</a:t>
            </a:r>
            <a:r>
              <a:rPr lang="de-DE" sz="2000" dirty="0"/>
              <a:t> </a:t>
            </a:r>
            <a:r>
              <a:rPr lang="de-DE" sz="2000" dirty="0" err="1"/>
              <a:t>Integrating</a:t>
            </a:r>
            <a:r>
              <a:rPr lang="de-DE" sz="2000" dirty="0"/>
              <a:t> Green Chemistry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High School Chemistry Curriculum. </a:t>
            </a:r>
            <a:r>
              <a:rPr lang="de-DE" sz="2000" dirty="0" err="1"/>
              <a:t>Sustainability</a:t>
            </a:r>
            <a:r>
              <a:rPr lang="de-DE" sz="2000" dirty="0"/>
              <a:t>, 14(17), 10621.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/>
              <a:t>In an Action </a:t>
            </a:r>
            <a:r>
              <a:rPr lang="en-US" sz="2000" dirty="0"/>
              <a:t>Research</a:t>
            </a:r>
            <a:r>
              <a:rPr lang="de-DE" sz="2000" dirty="0"/>
              <a:t> </a:t>
            </a:r>
            <a:r>
              <a:rPr lang="de-DE" sz="2000" dirty="0" err="1"/>
              <a:t>project</a:t>
            </a:r>
            <a:r>
              <a:rPr lang="de-DE" sz="2000" dirty="0"/>
              <a:t> (</a:t>
            </a:r>
            <a:r>
              <a:rPr lang="de-DE" sz="2000" dirty="0" err="1"/>
              <a:t>suppeorted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an </a:t>
            </a:r>
            <a:r>
              <a:rPr lang="de-DE" sz="2000" dirty="0" err="1"/>
              <a:t>chemistry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</a:t>
            </a:r>
            <a:r>
              <a:rPr lang="de-DE" sz="2000" dirty="0" err="1"/>
              <a:t>reserach</a:t>
            </a:r>
            <a:r>
              <a:rPr lang="de-DE" sz="2000" dirty="0"/>
              <a:t> </a:t>
            </a:r>
            <a:r>
              <a:rPr lang="de-DE" sz="2000" dirty="0" err="1"/>
              <a:t>group</a:t>
            </a:r>
            <a:r>
              <a:rPr lang="de-DE" sz="2000" dirty="0"/>
              <a:t>), a </a:t>
            </a:r>
            <a:r>
              <a:rPr lang="de-DE" sz="2000" dirty="0" err="1"/>
              <a:t>teacher</a:t>
            </a:r>
            <a:r>
              <a:rPr lang="de-DE" sz="2000" dirty="0"/>
              <a:t> </a:t>
            </a:r>
            <a:r>
              <a:rPr lang="de-DE" sz="2000" dirty="0" err="1"/>
              <a:t>re-structured</a:t>
            </a:r>
            <a:r>
              <a:rPr lang="de-DE" sz="2000" dirty="0"/>
              <a:t> </a:t>
            </a:r>
            <a:r>
              <a:rPr lang="de-DE" sz="2000" dirty="0" err="1"/>
              <a:t>his</a:t>
            </a:r>
            <a:r>
              <a:rPr lang="de-DE" sz="2000" dirty="0"/>
              <a:t> first-</a:t>
            </a:r>
            <a:r>
              <a:rPr lang="de-DE" sz="2000" dirty="0" err="1"/>
              <a:t>year</a:t>
            </a:r>
            <a:r>
              <a:rPr lang="de-DE" sz="2000" dirty="0"/>
              <a:t> </a:t>
            </a:r>
            <a:r>
              <a:rPr lang="de-DE" sz="2000" dirty="0" err="1"/>
              <a:t>upper</a:t>
            </a:r>
            <a:r>
              <a:rPr lang="de-DE" sz="2000" dirty="0"/>
              <a:t> </a:t>
            </a:r>
            <a:r>
              <a:rPr lang="de-DE" sz="2000" dirty="0" err="1"/>
              <a:t>secondary</a:t>
            </a:r>
            <a:r>
              <a:rPr lang="de-DE" sz="2000" dirty="0"/>
              <a:t> </a:t>
            </a:r>
            <a:r>
              <a:rPr lang="de-DE" sz="2000" dirty="0" err="1"/>
              <a:t>chemistry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pronciples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Green Chemistry</a:t>
            </a:r>
          </a:p>
          <a:p>
            <a:r>
              <a:rPr lang="de-DE" sz="2000" dirty="0"/>
              <a:t>The </a:t>
            </a:r>
            <a:r>
              <a:rPr lang="de-DE" sz="2000" dirty="0" err="1"/>
              <a:t>course</a:t>
            </a:r>
            <a:r>
              <a:rPr lang="de-DE" sz="2000" dirty="0"/>
              <a:t> was (</a:t>
            </a:r>
            <a:r>
              <a:rPr lang="de-DE" sz="2000" dirty="0" err="1"/>
              <a:t>re</a:t>
            </a:r>
            <a:r>
              <a:rPr lang="de-DE" sz="2000" dirty="0"/>
              <a:t>)</a:t>
            </a:r>
            <a:r>
              <a:rPr lang="de-DE" sz="2000" dirty="0" err="1"/>
              <a:t>designed</a:t>
            </a:r>
            <a:r>
              <a:rPr lang="de-DE" sz="2000" dirty="0"/>
              <a:t> </a:t>
            </a:r>
            <a:r>
              <a:rPr lang="de-DE" sz="2000" dirty="0" err="1"/>
              <a:t>over</a:t>
            </a:r>
            <a:r>
              <a:rPr lang="de-DE" sz="2000" dirty="0"/>
              <a:t> a </a:t>
            </a:r>
            <a:r>
              <a:rPr lang="de-DE" sz="2000" dirty="0" err="1"/>
              <a:t>timeframe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four</a:t>
            </a:r>
            <a:r>
              <a:rPr lang="de-DE" sz="2000" dirty="0"/>
              <a:t>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years</a:t>
            </a:r>
            <a:endParaRPr lang="de-DE" sz="2000" dirty="0"/>
          </a:p>
          <a:p>
            <a:r>
              <a:rPr lang="de-DE" sz="2000" dirty="0"/>
              <a:t>Main </a:t>
            </a:r>
            <a:r>
              <a:rPr lang="de-DE" sz="2000" dirty="0" err="1"/>
              <a:t>topic</a:t>
            </a:r>
            <a:r>
              <a:rPr lang="de-DE" sz="2000" dirty="0"/>
              <a:t>: „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sugar</a:t>
            </a:r>
            <a:r>
              <a:rPr lang="de-DE" sz="2000" dirty="0"/>
              <a:t> </a:t>
            </a:r>
            <a:r>
              <a:rPr lang="de-DE" sz="2000" dirty="0" err="1"/>
              <a:t>beet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bioplastics</a:t>
            </a:r>
            <a:r>
              <a:rPr lang="de-DE" sz="2000" dirty="0"/>
              <a:t>“</a:t>
            </a:r>
          </a:p>
          <a:p>
            <a:r>
              <a:rPr lang="de-DE" sz="2000" dirty="0"/>
              <a:t>The </a:t>
            </a:r>
            <a:r>
              <a:rPr lang="de-DE" sz="2000" dirty="0" err="1"/>
              <a:t>students</a:t>
            </a:r>
            <a:r>
              <a:rPr lang="de-DE" sz="2000" dirty="0"/>
              <a:t> </a:t>
            </a:r>
            <a:r>
              <a:rPr lang="de-DE" sz="2000" dirty="0" err="1"/>
              <a:t>perceived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</a:t>
            </a:r>
            <a:r>
              <a:rPr lang="de-DE" sz="2000" dirty="0" err="1"/>
              <a:t>very</a:t>
            </a:r>
            <a:r>
              <a:rPr lang="de-DE" sz="2000" dirty="0"/>
              <a:t> </a:t>
            </a:r>
            <a:r>
              <a:rPr lang="de-DE" sz="2000" dirty="0" err="1"/>
              <a:t>positively</a:t>
            </a:r>
            <a:endParaRPr lang="de-DE" sz="2000" dirty="0"/>
          </a:p>
          <a:p>
            <a:r>
              <a:rPr lang="de-DE" sz="2000" dirty="0"/>
              <a:t>The </a:t>
            </a:r>
            <a:r>
              <a:rPr lang="de-DE" sz="2000" dirty="0" err="1"/>
              <a:t>project</a:t>
            </a:r>
            <a:r>
              <a:rPr lang="de-DE" sz="2000" dirty="0"/>
              <a:t> </a:t>
            </a:r>
            <a:r>
              <a:rPr lang="de-DE" sz="2000" dirty="0" err="1"/>
              <a:t>showed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was possible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en-US" sz="2000" dirty="0"/>
              <a:t>fulfill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(</a:t>
            </a:r>
            <a:r>
              <a:rPr lang="de-DE" sz="2000" dirty="0" err="1"/>
              <a:t>quite</a:t>
            </a:r>
            <a:r>
              <a:rPr lang="de-DE" sz="2000" dirty="0"/>
              <a:t> open) German </a:t>
            </a:r>
            <a:r>
              <a:rPr lang="de-DE" sz="2000" dirty="0" err="1"/>
              <a:t>school</a:t>
            </a:r>
            <a:r>
              <a:rPr lang="de-DE" sz="2000" dirty="0"/>
              <a:t> </a:t>
            </a:r>
            <a:r>
              <a:rPr lang="de-DE" sz="2000" dirty="0" err="1"/>
              <a:t>chemistry</a:t>
            </a:r>
            <a:r>
              <a:rPr lang="de-DE" sz="2000" dirty="0"/>
              <a:t> </a:t>
            </a:r>
            <a:r>
              <a:rPr lang="de-DE" sz="2000" dirty="0" err="1"/>
              <a:t>curriculum</a:t>
            </a:r>
            <a:r>
              <a:rPr lang="de-DE" sz="2000" dirty="0"/>
              <a:t>, at </a:t>
            </a:r>
            <a:r>
              <a:rPr lang="de-DE" sz="2000" dirty="0" err="1"/>
              <a:t>the</a:t>
            </a:r>
            <a:r>
              <a:rPr lang="de-DE" sz="2000" dirty="0"/>
              <a:t> same time </a:t>
            </a:r>
            <a:r>
              <a:rPr lang="de-DE" sz="2000" dirty="0" err="1"/>
              <a:t>integrating</a:t>
            </a:r>
            <a:r>
              <a:rPr lang="de-DE" sz="2000" dirty="0"/>
              <a:t> GC </a:t>
            </a:r>
            <a:r>
              <a:rPr lang="de-DE" sz="2000" dirty="0" err="1"/>
              <a:t>principles</a:t>
            </a:r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013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E6FB046-6A28-F22F-9408-25C649BF2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42" y="783048"/>
            <a:ext cx="8588115" cy="55822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F631C6-E2BD-976A-B976-601A8F4ECE3B}"/>
              </a:ext>
            </a:extLst>
          </p:cNvPr>
          <p:cNvSpPr txBox="1"/>
          <p:nvPr/>
        </p:nvSpPr>
        <p:spPr>
          <a:xfrm>
            <a:off x="10163330" y="5501391"/>
            <a:ext cx="202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Linkwitz</a:t>
            </a:r>
            <a:r>
              <a:rPr lang="de-DE" dirty="0"/>
              <a:t> &amp; </a:t>
            </a:r>
            <a:r>
              <a:rPr lang="de-DE" dirty="0" err="1"/>
              <a:t>Eilks</a:t>
            </a:r>
            <a:r>
              <a:rPr lang="de-DE" dirty="0"/>
              <a:t>, 2022, p. 7</a:t>
            </a:r>
          </a:p>
        </p:txBody>
      </p:sp>
    </p:spTree>
    <p:extLst>
      <p:ext uri="{BB962C8B-B14F-4D97-AF65-F5344CB8AC3E}">
        <p14:creationId xmlns:p14="http://schemas.microsoft.com/office/powerpoint/2010/main" val="3963195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Case III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de-DE" sz="2000" dirty="0" err="1"/>
              <a:t>Dzerefos</a:t>
            </a:r>
            <a:r>
              <a:rPr lang="de-DE" sz="2000" dirty="0"/>
              <a:t>, C. (2020). </a:t>
            </a:r>
            <a:r>
              <a:rPr lang="de-DE" sz="2000" dirty="0" err="1"/>
              <a:t>Reviewing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</a:t>
            </a:r>
            <a:r>
              <a:rPr lang="de-DE" sz="2000" dirty="0" err="1"/>
              <a:t>development</a:t>
            </a:r>
            <a:r>
              <a:rPr lang="de-DE" sz="2000" dirty="0"/>
              <a:t> </a:t>
            </a:r>
            <a:r>
              <a:rPr lang="de-DE" sz="2000" dirty="0" err="1"/>
              <a:t>practices</a:t>
            </a:r>
            <a:r>
              <a:rPr lang="de-DE" sz="2000" dirty="0"/>
              <a:t> in South African </a:t>
            </a:r>
            <a:r>
              <a:rPr lang="de-DE" sz="2000" dirty="0" err="1"/>
              <a:t>eco</a:t>
            </a:r>
            <a:r>
              <a:rPr lang="de-DE" sz="2000" dirty="0"/>
              <a:t>-schools. Environmental Education Research, 26(11), 1621-1635.</a:t>
            </a:r>
          </a:p>
          <a:p>
            <a:pPr marL="0" indent="0"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/>
              <a:t>The </a:t>
            </a:r>
            <a:r>
              <a:rPr lang="de-DE" sz="2000" dirty="0" err="1"/>
              <a:t>desribed</a:t>
            </a:r>
            <a:r>
              <a:rPr lang="de-DE" sz="2000" dirty="0"/>
              <a:t> Eco-Schools </a:t>
            </a:r>
            <a:r>
              <a:rPr lang="de-DE" sz="2000" dirty="0" err="1"/>
              <a:t>programme</a:t>
            </a:r>
            <a:r>
              <a:rPr lang="de-DE" sz="2000" dirty="0"/>
              <a:t> in South </a:t>
            </a:r>
            <a:r>
              <a:rPr lang="de-DE" sz="2000" dirty="0" err="1"/>
              <a:t>Africa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longest-running</a:t>
            </a:r>
            <a:r>
              <a:rPr lang="de-DE" sz="2000" dirty="0"/>
              <a:t> Education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Development (ESD) initiative in </a:t>
            </a:r>
            <a:r>
              <a:rPr lang="de-DE" sz="2000" dirty="0" err="1"/>
              <a:t>Africa</a:t>
            </a:r>
            <a:r>
              <a:rPr lang="de-DE" sz="2000" dirty="0"/>
              <a:t>.</a:t>
            </a:r>
          </a:p>
          <a:p>
            <a:r>
              <a:rPr lang="de-DE" sz="2000" dirty="0"/>
              <a:t>In South </a:t>
            </a:r>
            <a:r>
              <a:rPr lang="de-DE" sz="2000" dirty="0" err="1"/>
              <a:t>Africa</a:t>
            </a:r>
            <a:r>
              <a:rPr lang="de-DE" sz="2000" dirty="0"/>
              <a:t>, Eco Schools </a:t>
            </a:r>
            <a:r>
              <a:rPr lang="de-DE" sz="2000" dirty="0" err="1"/>
              <a:t>describe</a:t>
            </a:r>
            <a:r>
              <a:rPr lang="de-DE" sz="2000" dirty="0"/>
              <a:t> </a:t>
            </a:r>
            <a:r>
              <a:rPr lang="de-DE" sz="2000" dirty="0" err="1"/>
              <a:t>themselves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being</a:t>
            </a:r>
            <a:r>
              <a:rPr lang="de-DE" sz="2000" dirty="0"/>
              <a:t> </a:t>
            </a:r>
            <a:r>
              <a:rPr lang="de-DE" sz="2000" dirty="0" err="1"/>
              <a:t>especially</a:t>
            </a:r>
            <a:r>
              <a:rPr lang="de-DE" sz="2000" dirty="0"/>
              <a:t> </a:t>
            </a:r>
            <a:r>
              <a:rPr lang="de-DE" sz="2000" dirty="0" err="1"/>
              <a:t>change-oriented</a:t>
            </a:r>
            <a:r>
              <a:rPr lang="de-DE" sz="2000" dirty="0"/>
              <a:t> (p. 1624).</a:t>
            </a:r>
          </a:p>
          <a:p>
            <a:r>
              <a:rPr lang="de-DE" sz="2000" dirty="0"/>
              <a:t>In Eco Schools,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programme</a:t>
            </a:r>
            <a:r>
              <a:rPr lang="de-DE" sz="2000" dirty="0"/>
              <a:t> „</a:t>
            </a:r>
            <a:r>
              <a:rPr lang="de-DE" sz="2000" dirty="0" err="1"/>
              <a:t>starts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classroom</a:t>
            </a:r>
            <a:r>
              <a:rPr lang="de-DE" sz="2000" dirty="0"/>
              <a:t> and </a:t>
            </a:r>
            <a:r>
              <a:rPr lang="de-DE" sz="2000" dirty="0" err="1"/>
              <a:t>expands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community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engaging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next</a:t>
            </a:r>
            <a:r>
              <a:rPr lang="de-DE" sz="2000" dirty="0"/>
              <a:t> </a:t>
            </a:r>
            <a:r>
              <a:rPr lang="de-DE" sz="2000" dirty="0" err="1"/>
              <a:t>generation</a:t>
            </a:r>
            <a:r>
              <a:rPr lang="de-DE" sz="2000" dirty="0"/>
              <a:t> in action-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“ (p. 1624)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addressing</a:t>
            </a:r>
            <a:r>
              <a:rPr lang="de-DE" sz="2000" dirty="0"/>
              <a:t> </a:t>
            </a:r>
            <a:r>
              <a:rPr lang="de-DE" sz="2000" dirty="0" err="1"/>
              <a:t>locally</a:t>
            </a:r>
            <a:r>
              <a:rPr lang="de-DE" sz="2000" dirty="0"/>
              <a:t> relevant ESD </a:t>
            </a:r>
            <a:r>
              <a:rPr lang="de-DE" sz="2000" dirty="0" err="1"/>
              <a:t>issues</a:t>
            </a:r>
            <a:endParaRPr lang="de-DE" sz="2000" dirty="0"/>
          </a:p>
          <a:p>
            <a:pPr lvl="1"/>
            <a:r>
              <a:rPr lang="de-DE" sz="1600" dirty="0" err="1">
                <a:effectLst/>
              </a:rPr>
              <a:t>For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example</a:t>
            </a:r>
            <a:r>
              <a:rPr lang="de-DE" sz="1600" dirty="0">
                <a:effectLst/>
              </a:rPr>
              <a:t>, </a:t>
            </a:r>
            <a:r>
              <a:rPr lang="de-DE" sz="1600" dirty="0" err="1">
                <a:effectLst/>
              </a:rPr>
              <a:t>the</a:t>
            </a:r>
            <a:r>
              <a:rPr lang="de-DE" sz="1600" dirty="0">
                <a:effectLst/>
              </a:rPr>
              <a:t> Department </a:t>
            </a:r>
            <a:r>
              <a:rPr lang="de-DE" sz="1600" dirty="0" err="1">
                <a:effectLst/>
              </a:rPr>
              <a:t>of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Water</a:t>
            </a:r>
            <a:r>
              <a:rPr lang="de-DE" sz="1600" dirty="0">
                <a:effectLst/>
              </a:rPr>
              <a:t> and</a:t>
            </a:r>
            <a:r>
              <a:rPr lang="de-DE" sz="1600" dirty="0"/>
              <a:t> </a:t>
            </a:r>
            <a:r>
              <a:rPr lang="de-DE" sz="1600" dirty="0" err="1">
                <a:effectLst/>
              </a:rPr>
              <a:t>Sanitation</a:t>
            </a:r>
            <a:r>
              <a:rPr lang="de-DE" sz="1600" dirty="0">
                <a:effectLst/>
              </a:rPr>
              <a:t> in South </a:t>
            </a:r>
            <a:r>
              <a:rPr lang="de-DE" sz="1600" dirty="0" err="1">
                <a:effectLst/>
              </a:rPr>
              <a:t>Africa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has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supported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the</a:t>
            </a:r>
            <a:r>
              <a:rPr lang="de-DE" sz="1600" dirty="0">
                <a:effectLst/>
              </a:rPr>
              <a:t> Eco-Schools </a:t>
            </a:r>
            <a:r>
              <a:rPr lang="de-DE" sz="1600" dirty="0" err="1">
                <a:effectLst/>
              </a:rPr>
              <a:t>programme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to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build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community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resilience</a:t>
            </a:r>
            <a:r>
              <a:rPr lang="de-DE" sz="1600" dirty="0"/>
              <a:t> </a:t>
            </a:r>
            <a:r>
              <a:rPr lang="de-DE" sz="1600" dirty="0" err="1">
                <a:effectLst/>
              </a:rPr>
              <a:t>during</a:t>
            </a:r>
            <a:r>
              <a:rPr lang="de-DE" sz="1600" dirty="0">
                <a:effectLst/>
              </a:rPr>
              <a:t> </a:t>
            </a:r>
            <a:r>
              <a:rPr lang="de-DE" sz="1600" dirty="0" err="1">
                <a:effectLst/>
              </a:rPr>
              <a:t>drought</a:t>
            </a:r>
            <a:endParaRPr lang="de-DE" sz="1600" dirty="0">
              <a:effectLst/>
            </a:endParaRPr>
          </a:p>
          <a:p>
            <a:r>
              <a:rPr lang="de-DE" sz="2000" dirty="0"/>
              <a:t>The 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looks</a:t>
            </a:r>
            <a:r>
              <a:rPr lang="de-DE" sz="2000" dirty="0"/>
              <a:t> at </a:t>
            </a:r>
            <a:r>
              <a:rPr lang="de-DE" sz="2000" dirty="0" err="1"/>
              <a:t>criteria</a:t>
            </a:r>
            <a:r>
              <a:rPr lang="de-DE" sz="2000" dirty="0"/>
              <a:t>/</a:t>
            </a:r>
            <a:r>
              <a:rPr lang="de-DE" sz="2000" dirty="0" err="1"/>
              <a:t>indicators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rate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successfulness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 such an initiative (</a:t>
            </a:r>
            <a:r>
              <a:rPr lang="de-DE" sz="2000" dirty="0" err="1"/>
              <a:t>see</a:t>
            </a:r>
            <a:r>
              <a:rPr lang="de-DE" sz="2000" dirty="0"/>
              <a:t> </a:t>
            </a:r>
            <a:r>
              <a:rPr lang="de-DE" sz="2000" dirty="0" err="1"/>
              <a:t>next</a:t>
            </a:r>
            <a:r>
              <a:rPr lang="de-DE" sz="2000" dirty="0"/>
              <a:t> </a:t>
            </a:r>
            <a:r>
              <a:rPr lang="de-DE" sz="2000" dirty="0" err="1"/>
              <a:t>slide</a:t>
            </a:r>
            <a:r>
              <a:rPr lang="de-DE" sz="2000" dirty="0"/>
              <a:t>).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92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3F631C6-E2BD-976A-B976-601A8F4ECE3B}"/>
              </a:ext>
            </a:extLst>
          </p:cNvPr>
          <p:cNvSpPr txBox="1"/>
          <p:nvPr/>
        </p:nvSpPr>
        <p:spPr>
          <a:xfrm>
            <a:off x="10163330" y="5501391"/>
            <a:ext cx="202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Dzeferos</a:t>
            </a:r>
            <a:r>
              <a:rPr lang="de-DE" dirty="0"/>
              <a:t>, 2020, p. 1630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4DD132-56CA-3CA5-85EF-3E3151E2A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3"/>
          <a:stretch/>
        </p:blipFill>
        <p:spPr>
          <a:xfrm>
            <a:off x="2044909" y="328209"/>
            <a:ext cx="7772400" cy="58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2367643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 dirty="0">
                <a:solidFill>
                  <a:srgbClr val="025952"/>
                </a:solidFill>
              </a:rPr>
              <a:t>Task: </a:t>
            </a:r>
            <a:r>
              <a:rPr lang="de-DE" sz="4000" b="1" dirty="0" err="1">
                <a:solidFill>
                  <a:srgbClr val="025952"/>
                </a:solidFill>
              </a:rPr>
              <a:t>Using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literature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databases</a:t>
            </a:r>
            <a:r>
              <a:rPr lang="de-DE" sz="4000" b="1" dirty="0">
                <a:solidFill>
                  <a:srgbClr val="025952"/>
                </a:solidFill>
              </a:rPr>
              <a:t>, find and </a:t>
            </a:r>
            <a:r>
              <a:rPr lang="de-DE" sz="4000" b="1" dirty="0" err="1">
                <a:solidFill>
                  <a:srgbClr val="025952"/>
                </a:solidFill>
              </a:rPr>
              <a:t>present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one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more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current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case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from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your</a:t>
            </a:r>
            <a:r>
              <a:rPr lang="de-DE" sz="4000" b="1" dirty="0">
                <a:solidFill>
                  <a:srgbClr val="025952"/>
                </a:solidFill>
              </a:rPr>
              <a:t> (</a:t>
            </a:r>
            <a:r>
              <a:rPr lang="de-DE" sz="4000" b="1" dirty="0" err="1">
                <a:solidFill>
                  <a:srgbClr val="025952"/>
                </a:solidFill>
              </a:rPr>
              <a:t>extended</a:t>
            </a:r>
            <a:r>
              <a:rPr lang="de-DE" sz="4000" b="1" dirty="0">
                <a:solidFill>
                  <a:srgbClr val="025952"/>
                </a:solidFill>
              </a:rPr>
              <a:t>) </a:t>
            </a:r>
            <a:r>
              <a:rPr lang="de-DE" sz="4000" b="1" dirty="0" err="1">
                <a:solidFill>
                  <a:srgbClr val="025952"/>
                </a:solidFill>
              </a:rPr>
              <a:t>region</a:t>
            </a:r>
            <a:r>
              <a:rPr lang="de-DE" sz="4000" b="1" dirty="0">
                <a:solidFill>
                  <a:srgbClr val="025952"/>
                </a:solidFill>
              </a:rPr>
              <a:t>.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4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1433576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 dirty="0" err="1">
                <a:solidFill>
                  <a:srgbClr val="025952"/>
                </a:solidFill>
              </a:rPr>
              <a:t>Present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your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case</a:t>
            </a:r>
            <a:r>
              <a:rPr lang="de-DE" sz="4000" b="1" dirty="0">
                <a:solidFill>
                  <a:srgbClr val="025952"/>
                </a:solidFill>
              </a:rPr>
              <a:t>!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5249" y="2217928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 dirty="0" err="1">
                <a:solidFill>
                  <a:srgbClr val="025952"/>
                </a:solidFill>
              </a:rPr>
              <a:t>Discussion</a:t>
            </a:r>
            <a:r>
              <a:rPr lang="de-DE" sz="4000" b="1" dirty="0">
                <a:solidFill>
                  <a:srgbClr val="025952"/>
                </a:solidFill>
              </a:rPr>
              <a:t>: </a:t>
            </a:r>
            <a:r>
              <a:rPr lang="de-DE" sz="4000" b="1" dirty="0" err="1">
                <a:solidFill>
                  <a:srgbClr val="025952"/>
                </a:solidFill>
              </a:rPr>
              <a:t>What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can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we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learn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from</a:t>
            </a:r>
            <a:r>
              <a:rPr lang="de-DE" sz="4000" b="1" dirty="0">
                <a:solidFill>
                  <a:srgbClr val="025952"/>
                </a:solidFill>
              </a:rPr>
              <a:t> international „</a:t>
            </a:r>
            <a:r>
              <a:rPr lang="de-DE" sz="4000" b="1" dirty="0" err="1">
                <a:solidFill>
                  <a:srgbClr val="025952"/>
                </a:solidFill>
              </a:rPr>
              <a:t>best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practice</a:t>
            </a:r>
            <a:r>
              <a:rPr lang="de-DE" sz="4000" b="1" dirty="0">
                <a:solidFill>
                  <a:srgbClr val="025952"/>
                </a:solidFill>
              </a:rPr>
              <a:t>“ </a:t>
            </a:r>
            <a:r>
              <a:rPr lang="de-DE" sz="4000" b="1" dirty="0" err="1">
                <a:solidFill>
                  <a:srgbClr val="025952"/>
                </a:solidFill>
              </a:rPr>
              <a:t>examples</a:t>
            </a:r>
            <a:r>
              <a:rPr lang="de-DE" sz="4000" b="1" dirty="0">
                <a:solidFill>
                  <a:srgbClr val="025952"/>
                </a:solidFill>
              </a:rPr>
              <a:t>?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0278" y="2367643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 dirty="0" err="1">
                <a:solidFill>
                  <a:srgbClr val="025952"/>
                </a:solidFill>
              </a:rPr>
              <a:t>Why</a:t>
            </a:r>
            <a:r>
              <a:rPr lang="de-DE" sz="4000" b="1" dirty="0">
                <a:solidFill>
                  <a:srgbClr val="025952"/>
                </a:solidFill>
              </a:rPr>
              <a:t> do </a:t>
            </a:r>
            <a:r>
              <a:rPr lang="de-DE" sz="4000" b="1" dirty="0" err="1">
                <a:solidFill>
                  <a:srgbClr val="025952"/>
                </a:solidFill>
              </a:rPr>
              <a:t>you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think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it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is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important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to</a:t>
            </a:r>
            <a:r>
              <a:rPr lang="de-DE" sz="4000" b="1" dirty="0">
                <a:solidFill>
                  <a:srgbClr val="025952"/>
                </a:solidFill>
              </a:rPr>
              <a:t> deal </a:t>
            </a:r>
            <a:r>
              <a:rPr lang="de-DE" sz="4000" b="1" dirty="0" err="1">
                <a:solidFill>
                  <a:srgbClr val="025952"/>
                </a:solidFill>
              </a:rPr>
              <a:t>with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specific</a:t>
            </a:r>
            <a:r>
              <a:rPr lang="de-DE" sz="4000" b="1" dirty="0">
                <a:solidFill>
                  <a:srgbClr val="025952"/>
                </a:solidFill>
              </a:rPr>
              <a:t> ESD </a:t>
            </a:r>
            <a:r>
              <a:rPr lang="de-DE" sz="4000" b="1" dirty="0" err="1">
                <a:solidFill>
                  <a:srgbClr val="025952"/>
                </a:solidFill>
              </a:rPr>
              <a:t>aspects</a:t>
            </a:r>
            <a:r>
              <a:rPr lang="de-DE" sz="4000" b="1" dirty="0">
                <a:solidFill>
                  <a:srgbClr val="025952"/>
                </a:solidFill>
              </a:rPr>
              <a:t> on an individual </a:t>
            </a:r>
            <a:r>
              <a:rPr lang="de-DE" sz="4000" b="1" dirty="0" err="1">
                <a:solidFill>
                  <a:srgbClr val="025952"/>
                </a:solidFill>
              </a:rPr>
              <a:t>country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level</a:t>
            </a:r>
            <a:r>
              <a:rPr lang="de-DE" sz="4000" b="1" dirty="0">
                <a:solidFill>
                  <a:srgbClr val="025952"/>
                </a:solidFill>
              </a:rPr>
              <a:t>?</a:t>
            </a:r>
          </a:p>
        </p:txBody>
      </p:sp>
      <p:pic>
        <p:nvPicPr>
          <p:cNvPr id="7" name="Grafik 6" descr="Gruppenbrainstorming Silhouette">
            <a:extLst>
              <a:ext uri="{FF2B5EF4-FFF2-40B4-BE49-F238E27FC236}">
                <a16:creationId xmlns:a16="http://schemas.microsoft.com/office/drawing/2014/main" id="{010DD48F-8D49-8636-1467-8C3DCF446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04" y="2627376"/>
            <a:ext cx="1978152" cy="197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Different </a:t>
            </a:r>
            <a:r>
              <a:rPr lang="de-DE" b="1" dirty="0" err="1"/>
              <a:t>regions</a:t>
            </a:r>
            <a:r>
              <a:rPr lang="de-DE" b="1" dirty="0"/>
              <a:t> – different </a:t>
            </a:r>
            <a:r>
              <a:rPr lang="de-DE" b="1" dirty="0" err="1"/>
              <a:t>issues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3621C0-87D9-08A1-848C-541D0DA52E9D}"/>
              </a:ext>
            </a:extLst>
          </p:cNvPr>
          <p:cNvSpPr txBox="1"/>
          <p:nvPr/>
        </p:nvSpPr>
        <p:spPr>
          <a:xfrm>
            <a:off x="3361817" y="6117336"/>
            <a:ext cx="5284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021C843-C7E0-8E0F-1FD2-B8851E803BB2}"/>
              </a:ext>
            </a:extLst>
          </p:cNvPr>
          <p:cNvSpPr txBox="1"/>
          <p:nvPr/>
        </p:nvSpPr>
        <p:spPr>
          <a:xfrm>
            <a:off x="2217181" y="3092569"/>
            <a:ext cx="8280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Insert </a:t>
            </a:r>
            <a:r>
              <a:rPr lang="de-DE" i="1" dirty="0" err="1">
                <a:solidFill>
                  <a:srgbClr val="FF0000"/>
                </a:solidFill>
              </a:rPr>
              <a:t>examples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of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headlines</a:t>
            </a:r>
            <a:r>
              <a:rPr lang="de-DE" i="1" dirty="0">
                <a:solidFill>
                  <a:srgbClr val="FF0000"/>
                </a:solidFill>
              </a:rPr>
              <a:t> on ESD </a:t>
            </a:r>
            <a:r>
              <a:rPr lang="de-DE" i="1" dirty="0" err="1">
                <a:solidFill>
                  <a:srgbClr val="FF0000"/>
                </a:solidFill>
              </a:rPr>
              <a:t>related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issues</a:t>
            </a:r>
            <a:r>
              <a:rPr lang="de-DE" i="1" dirty="0">
                <a:solidFill>
                  <a:srgbClr val="FF0000"/>
                </a:solidFill>
              </a:rPr>
              <a:t> in different countries </a:t>
            </a:r>
            <a:r>
              <a:rPr lang="de-DE" i="1" dirty="0" err="1">
                <a:solidFill>
                  <a:srgbClr val="FF0000"/>
                </a:solidFill>
              </a:rPr>
              <a:t>here</a:t>
            </a:r>
            <a:r>
              <a:rPr lang="de-DE" i="1" dirty="0">
                <a:solidFill>
                  <a:srgbClr val="FF0000"/>
                </a:solidFill>
              </a:rPr>
              <a:t>.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find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headlines</a:t>
            </a:r>
            <a:r>
              <a:rPr lang="de-DE" i="1" dirty="0">
                <a:solidFill>
                  <a:srgbClr val="FF0000"/>
                </a:solidFill>
              </a:rPr>
              <a:t>, </a:t>
            </a:r>
            <a:r>
              <a:rPr lang="de-DE" i="1" dirty="0" err="1">
                <a:solidFill>
                  <a:srgbClr val="FF0000"/>
                </a:solidFill>
              </a:rPr>
              <a:t>you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can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use</a:t>
            </a:r>
            <a:r>
              <a:rPr lang="de-DE" i="1" dirty="0">
                <a:solidFill>
                  <a:srgbClr val="FF0000"/>
                </a:solidFill>
              </a:rPr>
              <a:t> Google, </a:t>
            </a:r>
            <a:r>
              <a:rPr lang="de-DE" i="1" dirty="0" err="1">
                <a:solidFill>
                  <a:srgbClr val="FF0000"/>
                </a:solidFill>
              </a:rPr>
              <a:t>enter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keywords</a:t>
            </a:r>
            <a:r>
              <a:rPr lang="de-DE" i="1" dirty="0">
                <a:solidFill>
                  <a:srgbClr val="FF0000"/>
                </a:solidFill>
              </a:rPr>
              <a:t> such </a:t>
            </a:r>
            <a:r>
              <a:rPr lang="de-DE" i="1" dirty="0" err="1">
                <a:solidFill>
                  <a:srgbClr val="FF0000"/>
                </a:solidFill>
              </a:rPr>
              <a:t>as</a:t>
            </a:r>
            <a:r>
              <a:rPr lang="de-DE" i="1" dirty="0">
                <a:solidFill>
                  <a:srgbClr val="FF0000"/>
                </a:solidFill>
              </a:rPr>
              <a:t> „</a:t>
            </a:r>
            <a:r>
              <a:rPr lang="de-DE" i="1" dirty="0" err="1">
                <a:solidFill>
                  <a:srgbClr val="FF0000"/>
                </a:solidFill>
              </a:rPr>
              <a:t>sustainability</a:t>
            </a:r>
            <a:r>
              <a:rPr lang="de-DE" i="1" dirty="0">
                <a:solidFill>
                  <a:srgbClr val="FF0000"/>
                </a:solidFill>
              </a:rPr>
              <a:t> + Indonesia“ and </a:t>
            </a:r>
            <a:r>
              <a:rPr lang="de-DE" i="1" dirty="0" err="1">
                <a:solidFill>
                  <a:srgbClr val="FF0000"/>
                </a:solidFill>
              </a:rPr>
              <a:t>go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„News“.</a:t>
            </a:r>
          </a:p>
          <a:p>
            <a:endParaRPr lang="de-D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6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Different </a:t>
            </a:r>
            <a:r>
              <a:rPr lang="de-DE" b="1" dirty="0" err="1"/>
              <a:t>regions</a:t>
            </a:r>
            <a:r>
              <a:rPr lang="de-DE" b="1" dirty="0"/>
              <a:t> – different </a:t>
            </a:r>
            <a:r>
              <a:rPr lang="de-DE" b="1" dirty="0" err="1"/>
              <a:t>issues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209543"/>
            <a:ext cx="5041392" cy="296741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priorities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u="sng" dirty="0" err="1"/>
              <a:t>you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teaching</a:t>
            </a:r>
            <a:r>
              <a:rPr lang="de-DE" dirty="0"/>
              <a:t> ESD </a:t>
            </a:r>
            <a:r>
              <a:rPr lang="de-DE" dirty="0" err="1"/>
              <a:t>aspects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88AE9F-BF99-1F73-9C0D-F0BAB11C6D66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XXX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AFB9A2-1D8A-C336-59F9-705D0F98E8A9}"/>
              </a:ext>
            </a:extLst>
          </p:cNvPr>
          <p:cNvSpPr txBox="1"/>
          <p:nvPr/>
        </p:nvSpPr>
        <p:spPr>
          <a:xfrm>
            <a:off x="7412736" y="3338208"/>
            <a:ext cx="3941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Here, a QR code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a digital </a:t>
            </a:r>
            <a:r>
              <a:rPr lang="de-DE" i="1" dirty="0" err="1">
                <a:solidFill>
                  <a:srgbClr val="FF0000"/>
                </a:solidFill>
              </a:rPr>
              <a:t>tool</a:t>
            </a:r>
            <a:r>
              <a:rPr lang="de-DE" i="1" dirty="0">
                <a:solidFill>
                  <a:srgbClr val="FF0000"/>
                </a:solidFill>
              </a:rPr>
              <a:t> such </a:t>
            </a:r>
            <a:r>
              <a:rPr lang="de-DE" i="1" dirty="0" err="1">
                <a:solidFill>
                  <a:srgbClr val="FF0000"/>
                </a:solidFill>
              </a:rPr>
              <a:t>as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Mentimeter</a:t>
            </a:r>
            <a:r>
              <a:rPr lang="de-DE" i="1" dirty="0">
                <a:solidFill>
                  <a:srgbClr val="FF0000"/>
                </a:solidFill>
              </a:rPr>
              <a:t> (</a:t>
            </a:r>
            <a:r>
              <a:rPr lang="de-DE" i="1" dirty="0" err="1">
                <a:solidFill>
                  <a:srgbClr val="FF0000"/>
                </a:solidFill>
              </a:rPr>
              <a:t>mentimeter.com</a:t>
            </a:r>
            <a:r>
              <a:rPr lang="de-DE" i="1" dirty="0">
                <a:solidFill>
                  <a:srgbClr val="FF0000"/>
                </a:solidFill>
              </a:rPr>
              <a:t>) </a:t>
            </a:r>
            <a:r>
              <a:rPr lang="de-DE" i="1" dirty="0" err="1">
                <a:solidFill>
                  <a:srgbClr val="FF0000"/>
                </a:solidFill>
              </a:rPr>
              <a:t>can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be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inserted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to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collect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the</a:t>
            </a:r>
            <a:r>
              <a:rPr lang="de-DE" i="1" dirty="0">
                <a:solidFill>
                  <a:srgbClr val="FF0000"/>
                </a:solidFill>
              </a:rPr>
              <a:t> </a:t>
            </a:r>
            <a:r>
              <a:rPr lang="de-DE" i="1" dirty="0" err="1">
                <a:solidFill>
                  <a:srgbClr val="FF0000"/>
                </a:solidFill>
              </a:rPr>
              <a:t>ideas</a:t>
            </a:r>
            <a:r>
              <a:rPr lang="de-DE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991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88534" y="1434955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 dirty="0" err="1">
                <a:solidFill>
                  <a:srgbClr val="025952"/>
                </a:solidFill>
              </a:rPr>
              <a:t>Current</a:t>
            </a:r>
            <a:r>
              <a:rPr lang="de-DE" sz="4000" b="1" dirty="0">
                <a:solidFill>
                  <a:srgbClr val="025952"/>
                </a:solidFill>
              </a:rPr>
              <a:t> review/</a:t>
            </a:r>
            <a:r>
              <a:rPr lang="de-DE" sz="4000" b="1" dirty="0" err="1">
                <a:solidFill>
                  <a:srgbClr val="025952"/>
                </a:solidFill>
              </a:rPr>
              <a:t>overview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publications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3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Overview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de-DE" sz="2000" dirty="0" err="1"/>
              <a:t>Bourn</a:t>
            </a:r>
            <a:r>
              <a:rPr lang="de-DE" sz="2000" dirty="0"/>
              <a:t>, D., </a:t>
            </a:r>
            <a:r>
              <a:rPr lang="de-DE" sz="2000" dirty="0" err="1"/>
              <a:t>Kalsoom</a:t>
            </a:r>
            <a:r>
              <a:rPr lang="de-DE" sz="2000" dirty="0"/>
              <a:t>, Q., Soysal, N. &amp; Ince, B. (2023). Student Teachers’ Understanding and Engagement </a:t>
            </a:r>
            <a:r>
              <a:rPr lang="de-DE" sz="2000" dirty="0" err="1"/>
              <a:t>with</a:t>
            </a:r>
            <a:r>
              <a:rPr lang="de-DE" sz="2000" dirty="0"/>
              <a:t> Education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Development (ESD) in England, </a:t>
            </a:r>
            <a:r>
              <a:rPr lang="de-DE" sz="2000" dirty="0" err="1"/>
              <a:t>Türkiye</a:t>
            </a:r>
            <a:r>
              <a:rPr lang="de-DE" sz="2000" dirty="0"/>
              <a:t> (Turkey) and Pakistan. DERC Research Paper </a:t>
            </a:r>
            <a:r>
              <a:rPr lang="de-DE" sz="2000" dirty="0" err="1"/>
              <a:t>no</a:t>
            </a:r>
            <a:r>
              <a:rPr lang="de-DE" sz="2000" dirty="0"/>
              <a:t>. 23. London: UCL Institute </a:t>
            </a:r>
            <a:r>
              <a:rPr lang="de-DE" sz="2000" dirty="0" err="1"/>
              <a:t>of</a:t>
            </a:r>
            <a:r>
              <a:rPr lang="de-DE" sz="2000" dirty="0"/>
              <a:t> Education.</a:t>
            </a:r>
          </a:p>
          <a:p>
            <a:r>
              <a:rPr lang="de-DE" sz="2000" dirty="0" err="1"/>
              <a:t>Rocksén</a:t>
            </a:r>
            <a:r>
              <a:rPr lang="de-DE" sz="2000" dirty="0"/>
              <a:t>, M., </a:t>
            </a:r>
            <a:r>
              <a:rPr lang="de-DE" sz="2000" dirty="0" err="1"/>
              <a:t>Vhurumuku</a:t>
            </a:r>
            <a:r>
              <a:rPr lang="de-DE" sz="2000" dirty="0"/>
              <a:t>, E., &amp; Svensson, M. (2022). </a:t>
            </a:r>
            <a:r>
              <a:rPr lang="de-DE" sz="2000" dirty="0" err="1"/>
              <a:t>Sustainability</a:t>
            </a:r>
            <a:r>
              <a:rPr lang="de-DE" sz="2000" dirty="0"/>
              <a:t> and </a:t>
            </a:r>
            <a:r>
              <a:rPr lang="de-DE" sz="2000" dirty="0" err="1"/>
              <a:t>science</a:t>
            </a:r>
            <a:r>
              <a:rPr lang="de-DE" sz="2000" dirty="0"/>
              <a:t> and </a:t>
            </a:r>
            <a:r>
              <a:rPr lang="de-DE" sz="2000" dirty="0" err="1"/>
              <a:t>technology</a:t>
            </a:r>
            <a:r>
              <a:rPr lang="de-DE" sz="2000" dirty="0"/>
              <a:t> </a:t>
            </a:r>
            <a:r>
              <a:rPr lang="de-DE" sz="2000" dirty="0" err="1"/>
              <a:t>teacher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: A review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literature</a:t>
            </a:r>
            <a:r>
              <a:rPr lang="de-DE" sz="2000" dirty="0"/>
              <a:t>. Science and Technology Teacher Education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Anthropocene</a:t>
            </a:r>
            <a:r>
              <a:rPr lang="de-DE" sz="2000" dirty="0"/>
              <a:t>, 13-32.</a:t>
            </a:r>
          </a:p>
          <a:p>
            <a:r>
              <a:rPr lang="de-DE" sz="2000" dirty="0" err="1"/>
              <a:t>Algurén</a:t>
            </a:r>
            <a:r>
              <a:rPr lang="de-DE" sz="2000" dirty="0"/>
              <a:t>, B. (2021).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bring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–a </a:t>
            </a:r>
            <a:r>
              <a:rPr lang="de-DE" sz="2000" dirty="0" err="1"/>
              <a:t>literature</a:t>
            </a:r>
            <a:r>
              <a:rPr lang="de-DE" sz="2000" dirty="0"/>
              <a:t> review </a:t>
            </a:r>
            <a:r>
              <a:rPr lang="de-DE" sz="2000" dirty="0" err="1"/>
              <a:t>about</a:t>
            </a:r>
            <a:r>
              <a:rPr lang="de-DE" sz="2000" dirty="0"/>
              <a:t> </a:t>
            </a:r>
            <a:r>
              <a:rPr lang="de-DE" sz="2000" dirty="0" err="1"/>
              <a:t>education</a:t>
            </a:r>
            <a:r>
              <a:rPr lang="de-DE" sz="2000" dirty="0"/>
              <a:t> and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activities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</a:t>
            </a:r>
            <a:r>
              <a:rPr lang="de-DE" sz="2000" dirty="0" err="1"/>
              <a:t>development</a:t>
            </a:r>
            <a:r>
              <a:rPr lang="de-DE" sz="2000" dirty="0"/>
              <a:t>. </a:t>
            </a:r>
            <a:r>
              <a:rPr lang="de-DE" sz="2000" dirty="0" err="1"/>
              <a:t>Discourse</a:t>
            </a:r>
            <a:r>
              <a:rPr lang="de-DE" sz="2000" dirty="0"/>
              <a:t> and Communication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Sustainable</a:t>
            </a:r>
            <a:r>
              <a:rPr lang="de-DE" sz="2000" dirty="0"/>
              <a:t> Education, 12(1), 5-21.</a:t>
            </a:r>
          </a:p>
        </p:txBody>
      </p:sp>
    </p:spTree>
    <p:extLst>
      <p:ext uri="{BB962C8B-B14F-4D97-AF65-F5344CB8AC3E}">
        <p14:creationId xmlns:p14="http://schemas.microsoft.com/office/powerpoint/2010/main" val="279244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Some</a:t>
            </a:r>
            <a:r>
              <a:rPr lang="de-DE" b="1" dirty="0"/>
              <a:t> </a:t>
            </a:r>
            <a:r>
              <a:rPr lang="de-DE" b="1" dirty="0" err="1"/>
              <a:t>findings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744" y="1591055"/>
            <a:ext cx="10811256" cy="4343401"/>
          </a:xfrm>
        </p:spPr>
        <p:txBody>
          <a:bodyPr>
            <a:normAutofit/>
          </a:bodyPr>
          <a:lstStyle/>
          <a:p>
            <a:r>
              <a:rPr lang="de-DE" sz="1800" dirty="0" err="1">
                <a:latin typeface="Calibri" panose="020F0502020204030204" pitchFamily="34" charset="0"/>
              </a:rPr>
              <a:t>I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nstitution’s</a:t>
            </a:r>
            <a:r>
              <a:rPr lang="de-DE" sz="1800" dirty="0">
                <a:effectLst/>
                <a:latin typeface="Calibri" panose="020F0502020204030204" pitchFamily="34" charset="0"/>
              </a:rPr>
              <a:t> own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commitment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to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sustainability</a:t>
            </a:r>
            <a:r>
              <a:rPr lang="de-DE" sz="1800" dirty="0">
                <a:effectLst/>
                <a:latin typeface="Calibri" panose="020F0502020204030204" pitchFamily="34" charset="0"/>
              </a:rPr>
              <a:t> and ESD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is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pivotal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in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developing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student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de-DE" sz="1800" dirty="0">
                <a:effectLst/>
                <a:latin typeface="Calibri" panose="020F0502020204030204" pitchFamily="34" charset="0"/>
              </a:rPr>
              <a:t>’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conceptions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de-DE" sz="1800" dirty="0">
                <a:effectLst/>
                <a:latin typeface="Calibri" panose="020F0502020204030204" pitchFamily="34" charset="0"/>
              </a:rPr>
              <a:t> ESD,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empowering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them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to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act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as</a:t>
            </a:r>
            <a:r>
              <a:rPr lang="de-DE" sz="1800" dirty="0">
                <a:effectLst/>
                <a:latin typeface="Calibri" panose="020F0502020204030204" pitchFamily="34" charset="0"/>
              </a:rPr>
              <a:t> ESD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educators</a:t>
            </a:r>
            <a:r>
              <a:rPr lang="de-DE" sz="1800" dirty="0">
                <a:effectLst/>
                <a:latin typeface="Calibri" panose="020F0502020204030204" pitchFamily="34" charset="0"/>
              </a:rPr>
              <a:t> in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future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teaching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 (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Bourn</a:t>
            </a:r>
            <a:r>
              <a:rPr lang="de-DE" sz="1800" dirty="0">
                <a:effectLst/>
                <a:latin typeface="Calibri" panose="020F0502020204030204" pitchFamily="34" charset="0"/>
              </a:rPr>
              <a:t> et al., 2021)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</a:rPr>
              <a:t>Education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learning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activities</a:t>
            </a:r>
            <a:r>
              <a:rPr lang="de-DE" sz="1800" dirty="0">
                <a:effectLst/>
                <a:latin typeface="Calibri" panose="020F0502020204030204" pitchFamily="34" charset="0"/>
              </a:rPr>
              <a:t> in ESD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are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mostly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grounded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in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discussions</a:t>
            </a:r>
            <a:r>
              <a:rPr lang="de-DE" sz="1800" dirty="0">
                <a:effectLst/>
                <a:latin typeface="Calibri" panose="020F0502020204030204" pitchFamily="34" charset="0"/>
              </a:rPr>
              <a:t>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reflections</a:t>
            </a:r>
            <a:r>
              <a:rPr lang="de-DE" sz="1800" dirty="0">
                <a:effectLst/>
                <a:latin typeface="Calibri" panose="020F0502020204030204" pitchFamily="34" charset="0"/>
              </a:rPr>
              <a:t>,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starting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concrete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problems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or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experiences</a:t>
            </a:r>
            <a:r>
              <a:rPr lang="de-DE" sz="1800" dirty="0">
                <a:effectLst/>
                <a:latin typeface="Calibri" panose="020F0502020204030204" pitchFamily="34" charset="0"/>
              </a:rPr>
              <a:t>,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are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commonly</a:t>
            </a:r>
            <a:r>
              <a:rPr lang="de-DE" sz="1800" dirty="0">
                <a:effectLst/>
                <a:latin typeface="Calibri" panose="020F0502020204030204" pitchFamily="34" charset="0"/>
              </a:rPr>
              <a:t> not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discipline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specific</a:t>
            </a:r>
            <a:r>
              <a:rPr lang="de-DE" sz="1800" dirty="0">
                <a:effectLst/>
                <a:latin typeface="Calibri" panose="020F0502020204030204" pitchFamily="34" charset="0"/>
              </a:rPr>
              <a:t>, but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rather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interdisciplinary</a:t>
            </a:r>
            <a:r>
              <a:rPr lang="de-DE" sz="1800" dirty="0">
                <a:effectLst/>
                <a:latin typeface="Calibri" panose="020F0502020204030204" pitchFamily="34" charset="0"/>
              </a:rPr>
              <a:t> (</a:t>
            </a:r>
            <a:r>
              <a:rPr lang="de-DE" sz="1800" dirty="0" err="1"/>
              <a:t>Algurén</a:t>
            </a:r>
            <a:r>
              <a:rPr lang="de-DE" sz="1800" dirty="0"/>
              <a:t>, 2021)</a:t>
            </a:r>
          </a:p>
          <a:p>
            <a:r>
              <a:rPr lang="de-DE" sz="1800" dirty="0">
                <a:effectLst/>
                <a:latin typeface="Calibri" panose="020F0502020204030204" pitchFamily="34" charset="0"/>
              </a:rPr>
              <a:t>ELA </a:t>
            </a:r>
            <a:r>
              <a:rPr lang="de-DE" sz="1800" dirty="0" err="1">
                <a:latin typeface="Calibri" panose="020F0502020204030204" pitchFamily="34" charset="0"/>
              </a:rPr>
              <a:t>mostly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use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participatotry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teaching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methods</a:t>
            </a:r>
            <a:r>
              <a:rPr lang="de-DE" sz="1800" dirty="0">
                <a:latin typeface="Calibri" panose="020F0502020204030204" pitchFamily="34" charset="0"/>
              </a:rPr>
              <a:t>, problem-</a:t>
            </a:r>
            <a:r>
              <a:rPr lang="de-DE" sz="1800" dirty="0" err="1">
                <a:latin typeface="Calibri" panose="020F0502020204030204" pitchFamily="34" charset="0"/>
              </a:rPr>
              <a:t>based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learning</a:t>
            </a:r>
            <a:r>
              <a:rPr lang="de-DE" sz="1800" dirty="0">
                <a:latin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</a:rPr>
              <a:t>collaboration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</a:rPr>
              <a:t>(</a:t>
            </a:r>
            <a:r>
              <a:rPr lang="de-DE" sz="1800" dirty="0" err="1"/>
              <a:t>Algurén</a:t>
            </a:r>
            <a:r>
              <a:rPr lang="de-DE" sz="1800" dirty="0"/>
              <a:t>, 2021)</a:t>
            </a:r>
          </a:p>
          <a:p>
            <a:r>
              <a:rPr lang="de-DE" sz="1800" dirty="0" err="1">
                <a:effectLst/>
                <a:latin typeface="Calibri" panose="020F0502020204030204" pitchFamily="34" charset="0"/>
              </a:rPr>
              <a:t>Although</a:t>
            </a:r>
            <a:r>
              <a:rPr lang="de-DE" sz="1800" dirty="0">
                <a:effectLst/>
                <a:latin typeface="Calibri" panose="020F0502020204030204" pitchFamily="34" charset="0"/>
              </a:rPr>
              <a:t> UNESCO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outlined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behavioral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learning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objectives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particularly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important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for</a:t>
            </a:r>
            <a:r>
              <a:rPr lang="de-DE" sz="1800" dirty="0">
                <a:effectLst/>
                <a:latin typeface="Calibri" panose="020F0502020204030204" pitchFamily="34" charset="0"/>
              </a:rPr>
              <a:t> ESD,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</a:rPr>
              <a:t> review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revealed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that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these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had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hardly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been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reached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by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used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ELA (</a:t>
            </a:r>
            <a:r>
              <a:rPr lang="de-DE" sz="1800" dirty="0" err="1"/>
              <a:t>Algurén</a:t>
            </a:r>
            <a:r>
              <a:rPr lang="de-DE" sz="1800" dirty="0"/>
              <a:t>, 2021)</a:t>
            </a:r>
          </a:p>
          <a:p>
            <a:r>
              <a:rPr lang="de-DE" sz="1800" dirty="0" err="1">
                <a:effectLst/>
                <a:latin typeface="Calibri" panose="020F0502020204030204" pitchFamily="34" charset="0"/>
              </a:rPr>
              <a:t>Internationally</a:t>
            </a:r>
            <a:r>
              <a:rPr lang="de-DE" sz="1800" dirty="0">
                <a:effectLst/>
                <a:latin typeface="Calibri" panose="020F0502020204030204" pitchFamily="34" charset="0"/>
              </a:rPr>
              <a:t>,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research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efforts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have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been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underpinned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</a:rPr>
              <a:t>a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wide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range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de-DE" sz="1800" dirty="0">
                <a:effectLst/>
                <a:latin typeface="Calibri" panose="020F0502020204030204" pitchFamily="34" charset="0"/>
              </a:rPr>
              <a:t> dominant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theoretical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paradigms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including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cognitive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theories</a:t>
            </a:r>
            <a:r>
              <a:rPr lang="de-DE" sz="1800" dirty="0">
                <a:effectLst/>
                <a:latin typeface="Calibri" panose="020F0502020204030204" pitchFamily="34" charset="0"/>
              </a:rPr>
              <a:t>,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critical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theory</a:t>
            </a:r>
            <a:r>
              <a:rPr lang="de-DE" sz="1800" dirty="0">
                <a:effectLst/>
                <a:latin typeface="Calibri" panose="020F0502020204030204" pitchFamily="34" charset="0"/>
              </a:rPr>
              <a:t>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socio-ecological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theory</a:t>
            </a:r>
            <a:r>
              <a:rPr lang="de-DE" sz="1800" dirty="0">
                <a:effectLst/>
                <a:latin typeface="Calibri" panose="020F0502020204030204" pitchFamily="34" charset="0"/>
              </a:rPr>
              <a:t>, but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research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appears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to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be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driven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by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>
                <a:effectLst/>
                <a:latin typeface="Calibri" panose="020F0502020204030204" pitchFamily="34" charset="0"/>
              </a:rPr>
              <a:t>different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ideological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and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philosophical</a:t>
            </a:r>
            <a:r>
              <a:rPr lang="de-DE" sz="1800" dirty="0">
                <a:effectLst/>
                <a:latin typeface="Calibri" panose="020F0502020204030204" pitchFamily="34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</a:rPr>
              <a:t>orientations</a:t>
            </a:r>
            <a:r>
              <a:rPr lang="de-DE" sz="1800" dirty="0">
                <a:effectLst/>
                <a:latin typeface="Calibri" panose="020F0502020204030204" pitchFamily="34" charset="0"/>
              </a:rPr>
              <a:t> and beliefs (Western imperatives vs. </a:t>
            </a:r>
            <a:r>
              <a:rPr lang="de-DE" sz="1800" dirty="0" err="1">
                <a:latin typeface="Calibri" panose="020F0502020204030204" pitchFamily="34" charset="0"/>
              </a:rPr>
              <a:t>indigenisation</a:t>
            </a:r>
            <a:r>
              <a:rPr lang="de-DE" sz="1800" dirty="0">
                <a:latin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</a:rPr>
              <a:t>decolonisation</a:t>
            </a:r>
            <a:r>
              <a:rPr lang="de-DE" sz="1800" dirty="0">
                <a:latin typeface="Calibri" panose="020F0502020204030204" pitchFamily="34" charset="0"/>
              </a:rPr>
              <a:t> etc.) (</a:t>
            </a:r>
            <a:r>
              <a:rPr lang="de-DE" sz="1800" dirty="0" err="1"/>
              <a:t>Rocksén</a:t>
            </a:r>
            <a:r>
              <a:rPr lang="de-DE" sz="1800" dirty="0"/>
              <a:t> et al., 2022)</a:t>
            </a:r>
            <a:endParaRPr lang="de-DE" sz="1800" dirty="0">
              <a:effectLst/>
              <a:latin typeface="Calibri" panose="020F0502020204030204" pitchFamily="34" charset="0"/>
            </a:endParaRPr>
          </a:p>
          <a:p>
            <a:endParaRPr lang="de-DE" sz="1400" dirty="0">
              <a:effectLst/>
              <a:latin typeface="Calibri" panose="020F0502020204030204" pitchFamily="34" charset="0"/>
            </a:endParaRPr>
          </a:p>
          <a:p>
            <a:endParaRPr lang="de-DE" sz="1400" dirty="0">
              <a:effectLst/>
              <a:latin typeface="Calibri" panose="020F0502020204030204" pitchFamily="34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31546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err="1"/>
              <a:t>Some</a:t>
            </a:r>
            <a:r>
              <a:rPr lang="de-DE" b="1" dirty="0"/>
              <a:t> </a:t>
            </a:r>
            <a:r>
              <a:rPr lang="de-DE" b="1" dirty="0" err="1"/>
              <a:t>findings</a:t>
            </a: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623B2F-C83C-8DE6-FB9B-981CEA70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48" y="1473534"/>
            <a:ext cx="7080504" cy="45225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EAA691-6D2B-AE72-DDE8-E5005B9508BE}"/>
              </a:ext>
            </a:extLst>
          </p:cNvPr>
          <p:cNvSpPr txBox="1"/>
          <p:nvPr/>
        </p:nvSpPr>
        <p:spPr>
          <a:xfrm>
            <a:off x="4672584" y="6391656"/>
            <a:ext cx="3483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(Bourne et al., 2023, p. 23)</a:t>
            </a:r>
          </a:p>
        </p:txBody>
      </p:sp>
    </p:spTree>
    <p:extLst>
      <p:ext uri="{BB962C8B-B14F-4D97-AF65-F5344CB8AC3E}">
        <p14:creationId xmlns:p14="http://schemas.microsoft.com/office/powerpoint/2010/main" val="266028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49038" y="1352659"/>
            <a:ext cx="6607629" cy="2387600"/>
          </a:xfrm>
        </p:spPr>
        <p:txBody>
          <a:bodyPr>
            <a:noAutofit/>
          </a:bodyPr>
          <a:lstStyle/>
          <a:p>
            <a:r>
              <a:rPr lang="de-DE" sz="4000" b="1">
                <a:solidFill>
                  <a:srgbClr val="025952"/>
                </a:solidFill>
              </a:rPr>
              <a:t>Cases on </a:t>
            </a:r>
            <a:r>
              <a:rPr lang="de-DE" sz="4000" b="1" dirty="0" err="1">
                <a:solidFill>
                  <a:srgbClr val="025952"/>
                </a:solidFill>
              </a:rPr>
              <a:t>selected</a:t>
            </a:r>
            <a:r>
              <a:rPr lang="de-DE" sz="4000" b="1" dirty="0">
                <a:solidFill>
                  <a:srgbClr val="025952"/>
                </a:solidFill>
              </a:rPr>
              <a:t> </a:t>
            </a:r>
            <a:r>
              <a:rPr lang="de-DE" sz="4000" b="1" dirty="0" err="1">
                <a:solidFill>
                  <a:srgbClr val="025952"/>
                </a:solidFill>
              </a:rPr>
              <a:t>trends</a:t>
            </a:r>
            <a:endParaRPr lang="de-DE" sz="4000" b="1" dirty="0">
              <a:solidFill>
                <a:srgbClr val="0259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1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Macintosh PowerPoint</Application>
  <PresentationFormat>Breitbild</PresentationFormat>
  <Paragraphs>68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Best practices of ESD from an international perspective</vt:lpstr>
      <vt:lpstr>Why do you think it is important to deal with specific ESD aspects on an individual country level?</vt:lpstr>
      <vt:lpstr>Different regions – different issues</vt:lpstr>
      <vt:lpstr>Different regions – different issues</vt:lpstr>
      <vt:lpstr>Current review/overview publications</vt:lpstr>
      <vt:lpstr>Overview</vt:lpstr>
      <vt:lpstr>Some findings</vt:lpstr>
      <vt:lpstr>Some findings</vt:lpstr>
      <vt:lpstr>Cases on selected trends</vt:lpstr>
      <vt:lpstr>Case I</vt:lpstr>
      <vt:lpstr>PowerPoint-Präsentation</vt:lpstr>
      <vt:lpstr>Case II</vt:lpstr>
      <vt:lpstr>PowerPoint-Präsentation</vt:lpstr>
      <vt:lpstr>Case III</vt:lpstr>
      <vt:lpstr>PowerPoint-Präsentation</vt:lpstr>
      <vt:lpstr>Task: Using literature databases, find and present one more current case from your (extended) region.</vt:lpstr>
      <vt:lpstr>Present your case!</vt:lpstr>
      <vt:lpstr>Discussion: What can we learn from international „best practice“ examples?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Nadja Belova</cp:lastModifiedBy>
  <cp:revision>17</cp:revision>
  <dcterms:created xsi:type="dcterms:W3CDTF">2023-11-09T10:04:11Z</dcterms:created>
  <dcterms:modified xsi:type="dcterms:W3CDTF">2025-05-27T09:52:56Z</dcterms:modified>
</cp:coreProperties>
</file>