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2" r:id="rId4"/>
    <p:sldId id="749" r:id="rId5"/>
    <p:sldId id="839" r:id="rId6"/>
    <p:sldId id="840" r:id="rId7"/>
    <p:sldId id="522" r:id="rId8"/>
    <p:sldId id="841" r:id="rId9"/>
    <p:sldId id="811" r:id="rId10"/>
    <p:sldId id="820" r:id="rId11"/>
    <p:sldId id="753" r:id="rId12"/>
    <p:sldId id="808" r:id="rId13"/>
    <p:sldId id="821" r:id="rId14"/>
    <p:sldId id="744" r:id="rId15"/>
    <p:sldId id="809" r:id="rId16"/>
    <p:sldId id="842" r:id="rId17"/>
    <p:sldId id="843" r:id="rId18"/>
    <p:sldId id="823" r:id="rId19"/>
    <p:sldId id="1212" r:id="rId20"/>
    <p:sldId id="313" r:id="rId21"/>
    <p:sldId id="1213" r:id="rId22"/>
    <p:sldId id="1214" r:id="rId23"/>
    <p:sldId id="328" r:id="rId24"/>
    <p:sldId id="1205" r:id="rId25"/>
    <p:sldId id="1206" r:id="rId26"/>
    <p:sldId id="267" r:id="rId27"/>
    <p:sldId id="1215" r:id="rId28"/>
    <p:sldId id="273" r:id="rId29"/>
    <p:sldId id="339" r:id="rId30"/>
    <p:sldId id="739" r:id="rId31"/>
    <p:sldId id="1160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1" autoAdjust="0"/>
    <p:restoredTop sz="84648"/>
  </p:normalViewPr>
  <p:slideViewPr>
    <p:cSldViewPr snapToGrid="0">
      <p:cViewPr varScale="1">
        <p:scale>
          <a:sx n="98" d="100"/>
          <a:sy n="98" d="100"/>
        </p:scale>
        <p:origin x="200" y="208"/>
      </p:cViewPr>
      <p:guideLst/>
    </p:cSldViewPr>
  </p:slideViewPr>
  <p:outlineViewPr>
    <p:cViewPr>
      <p:scale>
        <a:sx n="33" d="100"/>
        <a:sy n="33" d="100"/>
      </p:scale>
      <p:origin x="0" y="-2118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63ea2836028ff93/Uni%20Datein/Master%20Arbeit/Erhebung%20Insta%20%5e0%20Tik%20Tok/Daten%20Erhebung%20Insta%20u.%20TikTo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63ea2836028ff93/Uni%20Datein/Master%20Arbeit/Ergebnisse%20Fragebogen/Fragebogen%20Auswertu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'[Daten Erhebung Insta u. TikTok.xlsx]Zusammenfassung'!$B$2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'[Daten Erhebung Insta u. TikTok.xlsx]Zusammenfassung'!$A$3:$A$6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'[Daten Erhebung Insta u. TikTok.xlsx]Zusammenfassung'!$B$3:$B$6</c:f>
              <c:numCache>
                <c:formatCode>General</c:formatCode>
                <c:ptCount val="4"/>
                <c:pt idx="0">
                  <c:v>80</c:v>
                </c:pt>
                <c:pt idx="1">
                  <c:v>24</c:v>
                </c:pt>
                <c:pt idx="2">
                  <c:v>20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8-4766-90FB-F23731C94DC4}"/>
            </c:ext>
          </c:extLst>
        </c:ser>
        <c:ser>
          <c:idx val="1"/>
          <c:order val="1"/>
          <c:tx>
            <c:strRef>
              <c:f>'[Daten Erhebung Insta u. TikTok.xlsx]Zusammenfassung'!$C$2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'[Daten Erhebung Insta u. TikTok.xlsx]Zusammenfassung'!$A$3:$A$6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'[Daten Erhebung Insta u. TikTok.xlsx]Zusammenfassung'!$C$3:$C$6</c:f>
              <c:numCache>
                <c:formatCode>General</c:formatCode>
                <c:ptCount val="4"/>
                <c:pt idx="0">
                  <c:v>89</c:v>
                </c:pt>
                <c:pt idx="1">
                  <c:v>2</c:v>
                </c:pt>
                <c:pt idx="2">
                  <c:v>12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8-4766-90FB-F23731C94D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1223856"/>
        <c:axId val="1511224816"/>
      </c:barChart>
      <c:catAx>
        <c:axId val="151122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511224816"/>
        <c:crosses val="autoZero"/>
        <c:auto val="0"/>
        <c:lblAlgn val="ctr"/>
        <c:lblOffset val="100"/>
        <c:noMultiLvlLbl val="0"/>
      </c:catAx>
      <c:valAx>
        <c:axId val="151122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posts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122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'[Fragebogen Auswertung.xlsx]Tabelle6'!$C$69</c:f>
              <c:strCache>
                <c:ptCount val="1"/>
                <c:pt idx="0">
                  <c:v>mentimeter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'[Fragebogen Auswertung.xlsx]Tabelle6'!$B$70:$B$75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'[Fragebogen Auswertung.xlsx]Tabelle6'!$C$70:$C$75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B2-441D-881C-1357E32BF253}"/>
            </c:ext>
          </c:extLst>
        </c:ser>
        <c:ser>
          <c:idx val="1"/>
          <c:order val="1"/>
          <c:tx>
            <c:strRef>
              <c:f>'[Fragebogen Auswertung.xlsx]Tabelle6'!$D$69</c:f>
              <c:strCache>
                <c:ptCount val="1"/>
                <c:pt idx="0">
                  <c:v>Fragebogen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'[Fragebogen Auswertung.xlsx]Tabelle6'!$B$70:$B$75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'[Fragebogen Auswertung.xlsx]Tabelle6'!$D$70:$D$75</c:f>
              <c:numCache>
                <c:formatCode>General</c:formatCode>
                <c:ptCount val="6"/>
                <c:pt idx="0">
                  <c:v>8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B2-441D-881C-1357E32BF2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7951600"/>
        <c:axId val="417959280"/>
      </c:barChart>
      <c:catAx>
        <c:axId val="41795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959280"/>
        <c:crosses val="autoZero"/>
        <c:auto val="1"/>
        <c:lblAlgn val="ctr"/>
        <c:lblOffset val="100"/>
        <c:noMultiLvlLbl val="0"/>
      </c:catAx>
      <c:valAx>
        <c:axId val="41795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795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0.37107</cdr:x>
      <cdr:y>0.88835</cdr:y>
    </cdr:from>
    <cdr:to>
      <cdr:x>0.48401</cdr:x>
      <cdr:y>0.95189</cdr:y>
    </cdr:to>
    <cdr:sp macro="" textlink="">
      <cdr:nvSpPr>
        <cdr:cNvPr id="2" name="Textfeld 4">
          <a:extLst xmlns:a="http://schemas.openxmlformats.org/drawingml/2006/main">
            <a:ext uri="{FF2B5EF4-FFF2-40B4-BE49-F238E27FC236}">
              <a16:creationId xmlns:a16="http://schemas.microsoft.com/office/drawing/2014/main" id="{95593290-7314-131A-F668-DF9C10C46E5F}"/>
            </a:ext>
          </a:extLst>
        </cdr:cNvPr>
        <cdr:cNvSpPr txBox="1"/>
      </cdr:nvSpPr>
      <cdr:spPr>
        <a:xfrm xmlns:a="http://schemas.openxmlformats.org/drawingml/2006/main">
          <a:off x="3312368" y="4302932"/>
          <a:ext cx="1008112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1400" dirty="0" err="1"/>
            <a:t>Social</a:t>
          </a:r>
          <a:endParaRPr lang="de-DE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E2853-4AEA-8043-9D65-219AA7D2F62A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DB1CF-61CB-0C45-B834-69E42CEF13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30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session</a:t>
            </a:r>
            <a:r>
              <a:rPr lang="de-DE" dirty="0"/>
              <a:t> </a:t>
            </a:r>
            <a:r>
              <a:rPr lang="de-DE" dirty="0" err="1"/>
              <a:t>relies</a:t>
            </a:r>
            <a:r>
              <a:rPr lang="de-DE" dirty="0"/>
              <a:t> </a:t>
            </a:r>
            <a:r>
              <a:rPr lang="de-DE" dirty="0" err="1"/>
              <a:t>heavily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-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a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perspective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relevant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considering</a:t>
            </a:r>
            <a:r>
              <a:rPr lang="de-DE" dirty="0"/>
              <a:t> ESD </a:t>
            </a:r>
            <a:r>
              <a:rPr lang="de-DE" dirty="0" err="1"/>
              <a:t>aspects</a:t>
            </a:r>
            <a:r>
              <a:rPr lang="de-DE" dirty="0"/>
              <a:t> and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- traditional </a:t>
            </a:r>
            <a:r>
              <a:rPr lang="de-DE" dirty="0" err="1"/>
              <a:t>media</a:t>
            </a:r>
            <a:r>
              <a:rPr lang="de-DE" dirty="0"/>
              <a:t> (</a:t>
            </a:r>
            <a:r>
              <a:rPr lang="de-DE" dirty="0" err="1"/>
              <a:t>newspapers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Limited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goals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lessons</a:t>
            </a:r>
            <a:r>
              <a:rPr lang="de-DE" dirty="0"/>
              <a:t>, </a:t>
            </a:r>
            <a:r>
              <a:rPr lang="de-DE" dirty="0" err="1"/>
              <a:t>context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e.g. social </a:t>
            </a:r>
            <a:r>
              <a:rPr lang="de-DE" dirty="0" err="1"/>
              <a:t>media</a:t>
            </a:r>
            <a:r>
              <a:rPr lang="de-DE" dirty="0"/>
              <a:t> and </a:t>
            </a:r>
            <a:r>
              <a:rPr lang="de-DE" dirty="0" err="1"/>
              <a:t>advertising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for a </a:t>
            </a:r>
            <a:r>
              <a:rPr lang="de-DE" dirty="0" err="1"/>
              <a:t>long</a:t>
            </a:r>
            <a:r>
              <a:rPr lang="de-DE" dirty="0"/>
              <a:t> time, but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Learning </a:t>
            </a:r>
            <a:r>
              <a:rPr lang="de-DE" b="1" dirty="0" err="1"/>
              <a:t>with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b="1" dirty="0" err="1"/>
              <a:t>about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Teachers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skeptical</a:t>
            </a:r>
            <a:r>
              <a:rPr lang="de-DE" dirty="0"/>
              <a:t> and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prepared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75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- traditional </a:t>
            </a:r>
            <a:r>
              <a:rPr lang="de-DE" dirty="0" err="1"/>
              <a:t>media</a:t>
            </a:r>
            <a:r>
              <a:rPr lang="de-DE" dirty="0"/>
              <a:t> (</a:t>
            </a:r>
            <a:r>
              <a:rPr lang="de-DE" dirty="0" err="1"/>
              <a:t>newspapers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Limited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goals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lessons</a:t>
            </a:r>
            <a:r>
              <a:rPr lang="de-DE" dirty="0"/>
              <a:t>, </a:t>
            </a:r>
            <a:r>
              <a:rPr lang="de-DE" dirty="0" err="1"/>
              <a:t>context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e.g. social </a:t>
            </a:r>
            <a:r>
              <a:rPr lang="de-DE" dirty="0" err="1"/>
              <a:t>media</a:t>
            </a:r>
            <a:r>
              <a:rPr lang="de-DE" dirty="0"/>
              <a:t> and </a:t>
            </a:r>
            <a:r>
              <a:rPr lang="de-DE" dirty="0" err="1"/>
              <a:t>advertising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for a </a:t>
            </a:r>
            <a:r>
              <a:rPr lang="de-DE" dirty="0" err="1"/>
              <a:t>long</a:t>
            </a:r>
            <a:r>
              <a:rPr lang="de-DE" dirty="0"/>
              <a:t> time, but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Learning </a:t>
            </a:r>
            <a:r>
              <a:rPr lang="de-DE" b="1" dirty="0" err="1"/>
              <a:t>with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b="1" dirty="0" err="1"/>
              <a:t>about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Teachers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skeptical</a:t>
            </a:r>
            <a:r>
              <a:rPr lang="de-DE" dirty="0"/>
              <a:t> and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prepared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76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on social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a limited </a:t>
            </a:r>
            <a:r>
              <a:rPr lang="de-DE" dirty="0" err="1"/>
              <a:t>picture</a:t>
            </a:r>
            <a:r>
              <a:rPr lang="de-DE" dirty="0"/>
              <a:t> (Greenwashing, </a:t>
            </a:r>
            <a:r>
              <a:rPr lang="de-DE" dirty="0" err="1"/>
              <a:t>advertising</a:t>
            </a:r>
            <a:r>
              <a:rPr lang="de-DE" dirty="0"/>
              <a:t>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532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4000" dirty="0" err="1"/>
              <a:t>Sustainability</a:t>
            </a:r>
            <a:r>
              <a:rPr lang="de-DE" sz="4000" dirty="0"/>
              <a:t> </a:t>
            </a:r>
            <a:r>
              <a:rPr lang="de-DE" sz="4000" dirty="0" err="1"/>
              <a:t>as</a:t>
            </a:r>
            <a:r>
              <a:rPr lang="de-DE" sz="4000" dirty="0"/>
              <a:t> </a:t>
            </a:r>
            <a:r>
              <a:rPr lang="de-DE" sz="4000" dirty="0" err="1"/>
              <a:t>three</a:t>
            </a:r>
            <a:r>
              <a:rPr lang="de-DE" sz="4000" dirty="0"/>
              <a:t> </a:t>
            </a:r>
            <a:r>
              <a:rPr lang="de-DE" sz="4000" dirty="0" err="1"/>
              <a:t>intersecting</a:t>
            </a:r>
            <a:r>
              <a:rPr lang="de-DE" sz="4000" dirty="0"/>
              <a:t> </a:t>
            </a:r>
            <a:r>
              <a:rPr lang="de-DE" sz="4000" dirty="0" err="1"/>
              <a:t>circles</a:t>
            </a:r>
            <a:r>
              <a:rPr lang="de-DE" sz="4000" dirty="0"/>
              <a:t>. Not a easy </a:t>
            </a:r>
            <a:r>
              <a:rPr lang="de-DE" sz="4000" dirty="0" err="1"/>
              <a:t>concept</a:t>
            </a:r>
            <a:r>
              <a:rPr lang="de-DE" sz="4000" dirty="0"/>
              <a:t>, </a:t>
            </a:r>
            <a:r>
              <a:rPr lang="de-DE" sz="4000" dirty="0" err="1"/>
              <a:t>yet</a:t>
            </a:r>
            <a:r>
              <a:rPr lang="de-DE" sz="4000" dirty="0"/>
              <a:t> </a:t>
            </a:r>
            <a:r>
              <a:rPr lang="de-DE" sz="4000" dirty="0" err="1"/>
              <a:t>simplified</a:t>
            </a:r>
            <a:r>
              <a:rPr lang="de-DE" sz="4000" dirty="0"/>
              <a:t> in social </a:t>
            </a:r>
            <a:r>
              <a:rPr lang="de-DE" sz="4000" dirty="0" err="1"/>
              <a:t>media</a:t>
            </a:r>
            <a:r>
              <a:rPr lang="de-DE" sz="4000" dirty="0"/>
              <a:t>!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363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577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analyzed</a:t>
            </a:r>
            <a:r>
              <a:rPr lang="de-DE" dirty="0"/>
              <a:t> 150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Instagram and 150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TikTok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hashtag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addressed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environmental </a:t>
            </a:r>
            <a:r>
              <a:rPr lang="de-DE" dirty="0" err="1"/>
              <a:t>dimension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705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any other example from your portfolio or the ones in the supplementary materials.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74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90 </a:t>
            </a:r>
            <a:r>
              <a:rPr lang="de-DE" dirty="0" err="1"/>
              <a:t>minute</a:t>
            </a:r>
            <a:r>
              <a:rPr lang="de-DE" dirty="0"/>
              <a:t> </a:t>
            </a:r>
            <a:r>
              <a:rPr lang="de-DE" dirty="0" err="1"/>
              <a:t>lesson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collected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„</a:t>
            </a:r>
            <a:r>
              <a:rPr lang="de-DE" dirty="0" err="1"/>
              <a:t>sustainability</a:t>
            </a:r>
            <a:r>
              <a:rPr lang="de-DE" dirty="0"/>
              <a:t>“ via </a:t>
            </a:r>
            <a:r>
              <a:rPr lang="de-DE" dirty="0" err="1"/>
              <a:t>Mentimeter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mentioned</a:t>
            </a:r>
            <a:r>
              <a:rPr lang="de-DE" dirty="0"/>
              <a:t> </a:t>
            </a:r>
            <a:r>
              <a:rPr lang="de-DE" dirty="0" err="1"/>
              <a:t>referred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608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 and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findings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-</a:t>
            </a:r>
            <a:r>
              <a:rPr lang="de-DE" dirty="0" err="1"/>
              <a:t>pillar</a:t>
            </a:r>
            <a:r>
              <a:rPr lang="de-DE" dirty="0"/>
              <a:t>-model.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537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end, the students created their own Instagram posts on the three pillar model.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72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Here,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brainstorming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563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149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Wissen, Bewerten und Handeln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542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129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43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spc="30" dirty="0">
                <a:solidFill>
                  <a:schemeClr val="tx2"/>
                </a:solidFill>
              </a:rPr>
              <a:t>Media and Information </a:t>
            </a:r>
            <a:r>
              <a:rPr lang="de-DE" b="1" spc="30" dirty="0" err="1">
                <a:solidFill>
                  <a:schemeClr val="tx2"/>
                </a:solidFill>
              </a:rPr>
              <a:t>Literacy</a:t>
            </a:r>
            <a:endParaRPr lang="de-DE" b="1" spc="30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74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87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93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27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03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71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74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19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65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91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0D41-E8FE-4318-BD4B-08451599A0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305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90D37F-409F-490E-B090-1C6D62CEE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b="0" spc="20" baseline="0" smtClean="0">
                <a:solidFill>
                  <a:schemeClr val="tx1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b="0" spc="2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6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13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81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7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55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62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90D37F-409F-490E-B090-1C6D62CEE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b="0" spc="20" baseline="0" smtClean="0">
                <a:solidFill>
                  <a:schemeClr val="tx1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b="0" spc="2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6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531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3309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61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95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72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09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44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2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4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41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0370-896D-43DE-8621-3B53C70655A4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671C-AB9B-4B6D-8BB6-90FC6EF259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93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2" r:id="rId13"/>
    <p:sldLayoutId id="2147483683" r:id="rId14"/>
    <p:sldLayoutId id="2147483684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learn.opengeoedu.de/biomassepotenzial/vorlesung/sg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40361" y="2715188"/>
            <a:ext cx="4709652" cy="23876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025952"/>
                </a:solidFill>
              </a:rPr>
              <a:t>Scientific Media </a:t>
            </a:r>
            <a:r>
              <a:rPr lang="de-DE" b="1" dirty="0" err="1">
                <a:solidFill>
                  <a:srgbClr val="025952"/>
                </a:solidFill>
              </a:rPr>
              <a:t>Literacy</a:t>
            </a:r>
            <a:r>
              <a:rPr lang="de-DE" b="1" dirty="0">
                <a:solidFill>
                  <a:srgbClr val="025952"/>
                </a:solidFill>
              </a:rPr>
              <a:t> – Key </a:t>
            </a:r>
            <a:r>
              <a:rPr lang="de-DE" b="1" dirty="0" err="1">
                <a:solidFill>
                  <a:srgbClr val="025952"/>
                </a:solidFill>
              </a:rPr>
              <a:t>Aspects</a:t>
            </a:r>
            <a:r>
              <a:rPr lang="de-DE" b="1" dirty="0">
                <a:solidFill>
                  <a:srgbClr val="025952"/>
                </a:solidFill>
              </a:rPr>
              <a:t> </a:t>
            </a:r>
            <a:r>
              <a:rPr lang="de-DE" b="1" dirty="0" err="1">
                <a:solidFill>
                  <a:srgbClr val="025952"/>
                </a:solidFill>
              </a:rPr>
              <a:t>for</a:t>
            </a:r>
            <a:r>
              <a:rPr lang="de-DE" b="1" dirty="0">
                <a:solidFill>
                  <a:srgbClr val="025952"/>
                </a:solidFill>
              </a:rPr>
              <a:t> PRESS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269722-8A53-BF70-9112-3A42342E2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7" y="1735182"/>
            <a:ext cx="5543290" cy="37250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F50314A-A5D0-D75D-A0A7-4BC8AB66AD33}"/>
              </a:ext>
            </a:extLst>
          </p:cNvPr>
          <p:cNvSpPr txBox="1"/>
          <p:nvPr/>
        </p:nvSpPr>
        <p:spPr>
          <a:xfrm>
            <a:off x="106317" y="6581001"/>
            <a:ext cx="466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332515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6D1F237-88A5-9F62-F75A-9C60BE304B2A}"/>
              </a:ext>
            </a:extLst>
          </p:cNvPr>
          <p:cNvSpPr/>
          <p:nvPr/>
        </p:nvSpPr>
        <p:spPr>
          <a:xfrm>
            <a:off x="1070692" y="3871427"/>
            <a:ext cx="5401348" cy="910084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216000" bIns="72000" rtlCol="0" anchor="ctr"/>
          <a:lstStyle/>
          <a:p>
            <a:pPr algn="just">
              <a:lnSpc>
                <a:spcPct val="110000"/>
              </a:lnSpc>
            </a:pPr>
            <a:r>
              <a:rPr lang="de-DE" sz="2400" spc="30" dirty="0">
                <a:solidFill>
                  <a:srgbClr val="025952"/>
                </a:solidFill>
              </a:rPr>
              <a:t>"The </a:t>
            </a:r>
            <a:r>
              <a:rPr lang="de-DE" sz="2400" spc="30" dirty="0" err="1">
                <a:solidFill>
                  <a:srgbClr val="025952"/>
                </a:solidFill>
              </a:rPr>
              <a:t>more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children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know</a:t>
            </a:r>
            <a:r>
              <a:rPr lang="de-DE" sz="2400" spc="30" dirty="0">
                <a:solidFill>
                  <a:srgbClr val="025952"/>
                </a:solidFill>
              </a:rPr>
              <a:t>, </a:t>
            </a:r>
            <a:r>
              <a:rPr lang="de-DE" sz="2400" spc="30" dirty="0" err="1">
                <a:solidFill>
                  <a:srgbClr val="025952"/>
                </a:solidFill>
              </a:rPr>
              <a:t>the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harder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they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are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to</a:t>
            </a:r>
            <a:r>
              <a:rPr lang="de-DE" sz="2400" spc="30" dirty="0">
                <a:solidFill>
                  <a:srgbClr val="025952"/>
                </a:solidFill>
              </a:rPr>
              <a:t> persuade.“</a:t>
            </a:r>
            <a:r>
              <a:rPr lang="de-DE" sz="2400" spc="30" baseline="30000" dirty="0">
                <a:solidFill>
                  <a:srgbClr val="025952"/>
                </a:solidFill>
              </a:rPr>
              <a:t>1</a:t>
            </a:r>
            <a:endParaRPr lang="de-DE" sz="2400" spc="30" dirty="0">
              <a:solidFill>
                <a:srgbClr val="025952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DC64355-F2F6-A979-4DBF-AED86D7E5176}"/>
              </a:ext>
            </a:extLst>
          </p:cNvPr>
          <p:cNvSpPr txBox="1">
            <a:spLocks/>
          </p:cNvSpPr>
          <p:nvPr/>
        </p:nvSpPr>
        <p:spPr>
          <a:xfrm>
            <a:off x="1021531" y="1567171"/>
            <a:ext cx="5688434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lvl="1"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science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NOS) </a:t>
            </a:r>
          </a:p>
          <a:p>
            <a:pPr lvl="1"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Font typeface="Symbol" pitchFamily="2" charset="2"/>
              <a:buChar char="-"/>
            </a:pP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F34DB1C-DE2A-140D-A831-D7004032E076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Isaacson, 2011, p. 524; </a:t>
            </a:r>
            <a:r>
              <a:rPr lang="de-DE" sz="1200" dirty="0" err="1">
                <a:ea typeface="ＭＳ Ｐゴシック" charset="0"/>
              </a:rPr>
              <a:t>image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created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with</a:t>
            </a:r>
            <a:r>
              <a:rPr lang="de-DE" sz="1200" dirty="0">
                <a:ea typeface="ＭＳ Ｐゴシック" charset="0"/>
              </a:rPr>
              <a:t> ChatGPT)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179135-3918-E143-B29D-74B2AC9C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993" y="1863717"/>
            <a:ext cx="4534527" cy="30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4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38" y="1587221"/>
            <a:ext cx="5640130" cy="4608513"/>
          </a:xfrm>
        </p:spPr>
        <p:txBody>
          <a:bodyPr/>
          <a:lstStyle/>
          <a:p>
            <a:pPr>
              <a:buFont typeface="Symbol" pitchFamily="2" charset="2"/>
              <a:buChar char="-"/>
            </a:pPr>
            <a:r>
              <a:rPr lang="de-DE" sz="2400" dirty="0"/>
              <a:t>„Post-</a:t>
            </a:r>
            <a:r>
              <a:rPr lang="de-DE" sz="2400" dirty="0" err="1"/>
              <a:t>truth</a:t>
            </a:r>
            <a:r>
              <a:rPr lang="de-DE" sz="2400" dirty="0"/>
              <a:t> </a:t>
            </a:r>
            <a:r>
              <a:rPr lang="de-DE" sz="2400" dirty="0" err="1"/>
              <a:t>world</a:t>
            </a:r>
            <a:r>
              <a:rPr lang="de-DE" sz="2400" dirty="0"/>
              <a:t>“ -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educational</a:t>
            </a:r>
            <a:r>
              <a:rPr lang="de-DE" sz="2400" dirty="0"/>
              <a:t> </a:t>
            </a:r>
            <a:r>
              <a:rPr lang="de-DE" sz="2400" dirty="0" err="1"/>
              <a:t>landscape</a:t>
            </a:r>
            <a:r>
              <a:rPr lang="de-DE" sz="2400" dirty="0"/>
              <a:t> </a:t>
            </a:r>
          </a:p>
          <a:p>
            <a:pPr>
              <a:buFont typeface="Symbol" pitchFamily="2" charset="2"/>
              <a:buChar char="-"/>
            </a:pPr>
            <a:r>
              <a:rPr lang="de-DE" sz="2400" dirty="0"/>
              <a:t>Fake News, </a:t>
            </a:r>
            <a:r>
              <a:rPr lang="de-DE" sz="2400" dirty="0" err="1"/>
              <a:t>misinformation</a:t>
            </a:r>
            <a:r>
              <a:rPr lang="de-DE" sz="2400" dirty="0"/>
              <a:t>, </a:t>
            </a:r>
            <a:r>
              <a:rPr lang="de-DE" sz="2400" dirty="0" err="1"/>
              <a:t>malinformation</a:t>
            </a:r>
            <a:r>
              <a:rPr lang="de-DE" sz="2400" dirty="0"/>
              <a:t>, </a:t>
            </a:r>
            <a:r>
              <a:rPr lang="de-DE" sz="2400" dirty="0" err="1"/>
              <a:t>manipulation</a:t>
            </a:r>
            <a:r>
              <a:rPr lang="de-DE" sz="2400" dirty="0"/>
              <a:t> </a:t>
            </a:r>
            <a:r>
              <a:rPr lang="de-DE" sz="2400" dirty="0" err="1"/>
              <a:t>strategies</a:t>
            </a:r>
            <a:endParaRPr lang="de-DE" sz="2400" dirty="0"/>
          </a:p>
          <a:p>
            <a:pPr marL="7938" lvl="1" indent="0">
              <a:buNone/>
            </a:pPr>
            <a:endParaRPr lang="de-DE" sz="2400" dirty="0"/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D2AA13E-AB58-D5F2-C5A2-6A9A322CDDE6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Isaacson, 2011, p. 524)</a:t>
            </a:r>
            <a:endParaRPr lang="de-DE" sz="1200" dirty="0"/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C2F0B421-AEE0-7409-5F23-9F0D6FC78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49325"/>
              </p:ext>
            </p:extLst>
          </p:nvPr>
        </p:nvGraphicFramePr>
        <p:xfrm>
          <a:off x="1793815" y="3234813"/>
          <a:ext cx="4163775" cy="1951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413">
                  <a:extLst>
                    <a:ext uri="{9D8B030D-6E8A-4147-A177-3AD203B41FA5}">
                      <a16:colId xmlns:a16="http://schemas.microsoft.com/office/drawing/2014/main" val="2846486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779229302"/>
                    </a:ext>
                  </a:extLst>
                </a:gridCol>
                <a:gridCol w="563306">
                  <a:extLst>
                    <a:ext uri="{9D8B030D-6E8A-4147-A177-3AD203B41FA5}">
                      <a16:colId xmlns:a16="http://schemas.microsoft.com/office/drawing/2014/main" val="818927573"/>
                    </a:ext>
                  </a:extLst>
                </a:gridCol>
              </a:tblGrid>
              <a:tr h="580103"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83427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Dis</a:t>
                      </a:r>
                      <a:r>
                        <a:rPr lang="de-DE" altLang="de-DE" sz="24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20832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Mis</a:t>
                      </a:r>
                      <a:r>
                        <a:rPr lang="de-DE" altLang="de-DE" sz="24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748067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Mal</a:t>
                      </a:r>
                      <a:r>
                        <a:rPr lang="de-DE" altLang="de-DE" sz="2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70208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07FC75D-FE9D-7B7A-162D-D17A9D24E182}"/>
              </a:ext>
            </a:extLst>
          </p:cNvPr>
          <p:cNvSpPr txBox="1"/>
          <p:nvPr/>
        </p:nvSpPr>
        <p:spPr>
          <a:xfrm>
            <a:off x="844566" y="5487848"/>
            <a:ext cx="6964625" cy="707886"/>
          </a:xfrm>
          <a:custGeom>
            <a:avLst/>
            <a:gdLst>
              <a:gd name="connsiteX0" fmla="*/ 0 w 6964625"/>
              <a:gd name="connsiteY0" fmla="*/ 0 h 707886"/>
              <a:gd name="connsiteX1" fmla="*/ 487524 w 6964625"/>
              <a:gd name="connsiteY1" fmla="*/ 0 h 707886"/>
              <a:gd name="connsiteX2" fmla="*/ 1114340 w 6964625"/>
              <a:gd name="connsiteY2" fmla="*/ 0 h 707886"/>
              <a:gd name="connsiteX3" fmla="*/ 1671510 w 6964625"/>
              <a:gd name="connsiteY3" fmla="*/ 0 h 707886"/>
              <a:gd name="connsiteX4" fmla="*/ 2507265 w 6964625"/>
              <a:gd name="connsiteY4" fmla="*/ 0 h 707886"/>
              <a:gd name="connsiteX5" fmla="*/ 3273374 w 6964625"/>
              <a:gd name="connsiteY5" fmla="*/ 0 h 707886"/>
              <a:gd name="connsiteX6" fmla="*/ 3969836 w 6964625"/>
              <a:gd name="connsiteY6" fmla="*/ 0 h 707886"/>
              <a:gd name="connsiteX7" fmla="*/ 4735945 w 6964625"/>
              <a:gd name="connsiteY7" fmla="*/ 0 h 707886"/>
              <a:gd name="connsiteX8" fmla="*/ 5432408 w 6964625"/>
              <a:gd name="connsiteY8" fmla="*/ 0 h 707886"/>
              <a:gd name="connsiteX9" fmla="*/ 6268163 w 6964625"/>
              <a:gd name="connsiteY9" fmla="*/ 0 h 707886"/>
              <a:gd name="connsiteX10" fmla="*/ 6964625 w 6964625"/>
              <a:gd name="connsiteY10" fmla="*/ 0 h 707886"/>
              <a:gd name="connsiteX11" fmla="*/ 6964625 w 6964625"/>
              <a:gd name="connsiteY11" fmla="*/ 361022 h 707886"/>
              <a:gd name="connsiteX12" fmla="*/ 6964625 w 6964625"/>
              <a:gd name="connsiteY12" fmla="*/ 707886 h 707886"/>
              <a:gd name="connsiteX13" fmla="*/ 6477101 w 6964625"/>
              <a:gd name="connsiteY13" fmla="*/ 707886 h 707886"/>
              <a:gd name="connsiteX14" fmla="*/ 5641346 w 6964625"/>
              <a:gd name="connsiteY14" fmla="*/ 707886 h 707886"/>
              <a:gd name="connsiteX15" fmla="*/ 4944884 w 6964625"/>
              <a:gd name="connsiteY15" fmla="*/ 707886 h 707886"/>
              <a:gd name="connsiteX16" fmla="*/ 4457360 w 6964625"/>
              <a:gd name="connsiteY16" fmla="*/ 707886 h 707886"/>
              <a:gd name="connsiteX17" fmla="*/ 3621605 w 6964625"/>
              <a:gd name="connsiteY17" fmla="*/ 707886 h 707886"/>
              <a:gd name="connsiteX18" fmla="*/ 3064435 w 6964625"/>
              <a:gd name="connsiteY18" fmla="*/ 707886 h 707886"/>
              <a:gd name="connsiteX19" fmla="*/ 2298326 w 6964625"/>
              <a:gd name="connsiteY19" fmla="*/ 707886 h 707886"/>
              <a:gd name="connsiteX20" fmla="*/ 1462571 w 6964625"/>
              <a:gd name="connsiteY20" fmla="*/ 707886 h 707886"/>
              <a:gd name="connsiteX21" fmla="*/ 905401 w 6964625"/>
              <a:gd name="connsiteY21" fmla="*/ 707886 h 707886"/>
              <a:gd name="connsiteX22" fmla="*/ 0 w 6964625"/>
              <a:gd name="connsiteY22" fmla="*/ 707886 h 707886"/>
              <a:gd name="connsiteX23" fmla="*/ 0 w 6964625"/>
              <a:gd name="connsiteY23" fmla="*/ 361022 h 707886"/>
              <a:gd name="connsiteX24" fmla="*/ 0 w 6964625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64625" h="707886" fill="none" extrusionOk="0">
                <a:moveTo>
                  <a:pt x="0" y="0"/>
                </a:moveTo>
                <a:cubicBezTo>
                  <a:pt x="195348" y="13477"/>
                  <a:pt x="311995" y="23304"/>
                  <a:pt x="487524" y="0"/>
                </a:cubicBezTo>
                <a:cubicBezTo>
                  <a:pt x="663053" y="-23304"/>
                  <a:pt x="859500" y="-24290"/>
                  <a:pt x="1114340" y="0"/>
                </a:cubicBezTo>
                <a:cubicBezTo>
                  <a:pt x="1369180" y="24290"/>
                  <a:pt x="1543128" y="-17170"/>
                  <a:pt x="1671510" y="0"/>
                </a:cubicBezTo>
                <a:cubicBezTo>
                  <a:pt x="1799892" y="17170"/>
                  <a:pt x="2312441" y="-21917"/>
                  <a:pt x="2507265" y="0"/>
                </a:cubicBezTo>
                <a:cubicBezTo>
                  <a:pt x="2702090" y="21917"/>
                  <a:pt x="2977405" y="20278"/>
                  <a:pt x="3273374" y="0"/>
                </a:cubicBezTo>
                <a:cubicBezTo>
                  <a:pt x="3569343" y="-20278"/>
                  <a:pt x="3794339" y="17592"/>
                  <a:pt x="3969836" y="0"/>
                </a:cubicBezTo>
                <a:cubicBezTo>
                  <a:pt x="4145333" y="-17592"/>
                  <a:pt x="4581221" y="-1041"/>
                  <a:pt x="4735945" y="0"/>
                </a:cubicBezTo>
                <a:cubicBezTo>
                  <a:pt x="4890669" y="1041"/>
                  <a:pt x="5110095" y="22260"/>
                  <a:pt x="5432408" y="0"/>
                </a:cubicBezTo>
                <a:cubicBezTo>
                  <a:pt x="5754721" y="-22260"/>
                  <a:pt x="5969043" y="-26132"/>
                  <a:pt x="6268163" y="0"/>
                </a:cubicBezTo>
                <a:cubicBezTo>
                  <a:pt x="6567283" y="26132"/>
                  <a:pt x="6704374" y="9024"/>
                  <a:pt x="6964625" y="0"/>
                </a:cubicBezTo>
                <a:cubicBezTo>
                  <a:pt x="6960241" y="103668"/>
                  <a:pt x="6958435" y="208510"/>
                  <a:pt x="6964625" y="361022"/>
                </a:cubicBezTo>
                <a:cubicBezTo>
                  <a:pt x="6970815" y="513534"/>
                  <a:pt x="6953512" y="599359"/>
                  <a:pt x="6964625" y="707886"/>
                </a:cubicBezTo>
                <a:cubicBezTo>
                  <a:pt x="6766958" y="703752"/>
                  <a:pt x="6598905" y="728150"/>
                  <a:pt x="6477101" y="707886"/>
                </a:cubicBezTo>
                <a:cubicBezTo>
                  <a:pt x="6355297" y="687622"/>
                  <a:pt x="5999370" y="730474"/>
                  <a:pt x="5641346" y="707886"/>
                </a:cubicBezTo>
                <a:cubicBezTo>
                  <a:pt x="5283323" y="685298"/>
                  <a:pt x="5090770" y="694496"/>
                  <a:pt x="4944884" y="707886"/>
                </a:cubicBezTo>
                <a:cubicBezTo>
                  <a:pt x="4798998" y="721276"/>
                  <a:pt x="4688636" y="703803"/>
                  <a:pt x="4457360" y="707886"/>
                </a:cubicBezTo>
                <a:cubicBezTo>
                  <a:pt x="4226084" y="711969"/>
                  <a:pt x="3817549" y="710039"/>
                  <a:pt x="3621605" y="707886"/>
                </a:cubicBezTo>
                <a:cubicBezTo>
                  <a:pt x="3425662" y="705733"/>
                  <a:pt x="3319206" y="692247"/>
                  <a:pt x="3064435" y="707886"/>
                </a:cubicBezTo>
                <a:cubicBezTo>
                  <a:pt x="2809664" y="723526"/>
                  <a:pt x="2465941" y="729675"/>
                  <a:pt x="2298326" y="707886"/>
                </a:cubicBezTo>
                <a:cubicBezTo>
                  <a:pt x="2130711" y="686097"/>
                  <a:pt x="1822686" y="725357"/>
                  <a:pt x="1462571" y="707886"/>
                </a:cubicBezTo>
                <a:cubicBezTo>
                  <a:pt x="1102457" y="690415"/>
                  <a:pt x="1070147" y="700147"/>
                  <a:pt x="905401" y="707886"/>
                </a:cubicBezTo>
                <a:cubicBezTo>
                  <a:pt x="740655" y="715626"/>
                  <a:pt x="430423" y="680024"/>
                  <a:pt x="0" y="707886"/>
                </a:cubicBezTo>
                <a:cubicBezTo>
                  <a:pt x="8210" y="635965"/>
                  <a:pt x="2755" y="529240"/>
                  <a:pt x="0" y="361022"/>
                </a:cubicBezTo>
                <a:cubicBezTo>
                  <a:pt x="-2755" y="192804"/>
                  <a:pt x="-4170" y="99568"/>
                  <a:pt x="0" y="0"/>
                </a:cubicBezTo>
                <a:close/>
              </a:path>
              <a:path w="6964625" h="707886" stroke="0" extrusionOk="0">
                <a:moveTo>
                  <a:pt x="0" y="0"/>
                </a:moveTo>
                <a:cubicBezTo>
                  <a:pt x="113974" y="-14336"/>
                  <a:pt x="282691" y="-11064"/>
                  <a:pt x="557170" y="0"/>
                </a:cubicBezTo>
                <a:cubicBezTo>
                  <a:pt x="831649" y="11064"/>
                  <a:pt x="1177413" y="-3421"/>
                  <a:pt x="1392925" y="0"/>
                </a:cubicBezTo>
                <a:cubicBezTo>
                  <a:pt x="1608438" y="3421"/>
                  <a:pt x="1885109" y="11527"/>
                  <a:pt x="2019741" y="0"/>
                </a:cubicBezTo>
                <a:cubicBezTo>
                  <a:pt x="2154373" y="-11527"/>
                  <a:pt x="2442541" y="17666"/>
                  <a:pt x="2646558" y="0"/>
                </a:cubicBezTo>
                <a:cubicBezTo>
                  <a:pt x="2850575" y="-17666"/>
                  <a:pt x="3211931" y="28154"/>
                  <a:pt x="3412666" y="0"/>
                </a:cubicBezTo>
                <a:cubicBezTo>
                  <a:pt x="3613401" y="-28154"/>
                  <a:pt x="4041742" y="-16513"/>
                  <a:pt x="4248421" y="0"/>
                </a:cubicBezTo>
                <a:cubicBezTo>
                  <a:pt x="4455101" y="16513"/>
                  <a:pt x="4502236" y="23850"/>
                  <a:pt x="4735945" y="0"/>
                </a:cubicBezTo>
                <a:cubicBezTo>
                  <a:pt x="4969654" y="-23850"/>
                  <a:pt x="5326081" y="30753"/>
                  <a:pt x="5502054" y="0"/>
                </a:cubicBezTo>
                <a:cubicBezTo>
                  <a:pt x="5678027" y="-30753"/>
                  <a:pt x="5826382" y="13278"/>
                  <a:pt x="6059224" y="0"/>
                </a:cubicBezTo>
                <a:cubicBezTo>
                  <a:pt x="6292066" y="-13278"/>
                  <a:pt x="6526856" y="25085"/>
                  <a:pt x="6964625" y="0"/>
                </a:cubicBezTo>
                <a:cubicBezTo>
                  <a:pt x="6966597" y="139496"/>
                  <a:pt x="6982588" y="230909"/>
                  <a:pt x="6964625" y="368101"/>
                </a:cubicBezTo>
                <a:cubicBezTo>
                  <a:pt x="6946662" y="505293"/>
                  <a:pt x="6957309" y="539490"/>
                  <a:pt x="6964625" y="707886"/>
                </a:cubicBezTo>
                <a:cubicBezTo>
                  <a:pt x="6703006" y="713022"/>
                  <a:pt x="6318919" y="669273"/>
                  <a:pt x="6128870" y="707886"/>
                </a:cubicBezTo>
                <a:cubicBezTo>
                  <a:pt x="5938822" y="746499"/>
                  <a:pt x="5598250" y="711947"/>
                  <a:pt x="5362761" y="707886"/>
                </a:cubicBezTo>
                <a:cubicBezTo>
                  <a:pt x="5127272" y="703825"/>
                  <a:pt x="4865225" y="698969"/>
                  <a:pt x="4596652" y="707886"/>
                </a:cubicBezTo>
                <a:cubicBezTo>
                  <a:pt x="4328079" y="716803"/>
                  <a:pt x="4193410" y="672660"/>
                  <a:pt x="3830544" y="707886"/>
                </a:cubicBezTo>
                <a:cubicBezTo>
                  <a:pt x="3467678" y="743112"/>
                  <a:pt x="3398308" y="741381"/>
                  <a:pt x="3064435" y="707886"/>
                </a:cubicBezTo>
                <a:cubicBezTo>
                  <a:pt x="2730562" y="674391"/>
                  <a:pt x="2561732" y="711641"/>
                  <a:pt x="2228680" y="707886"/>
                </a:cubicBezTo>
                <a:cubicBezTo>
                  <a:pt x="1895628" y="704131"/>
                  <a:pt x="1772007" y="717258"/>
                  <a:pt x="1392925" y="707886"/>
                </a:cubicBezTo>
                <a:cubicBezTo>
                  <a:pt x="1013843" y="698514"/>
                  <a:pt x="1143449" y="706113"/>
                  <a:pt x="905401" y="707886"/>
                </a:cubicBezTo>
                <a:cubicBezTo>
                  <a:pt x="667353" y="709659"/>
                  <a:pt x="317975" y="715621"/>
                  <a:pt x="0" y="707886"/>
                </a:cubicBezTo>
                <a:cubicBezTo>
                  <a:pt x="-8125" y="586080"/>
                  <a:pt x="8431" y="445265"/>
                  <a:pt x="0" y="375180"/>
                </a:cubicBezTo>
                <a:cubicBezTo>
                  <a:pt x="-8431" y="305095"/>
                  <a:pt x="9392" y="963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25952"/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54013" lvl="1" indent="-342900"/>
            <a:r>
              <a:rPr lang="de-DE" altLang="de-DE" sz="2000" dirty="0" err="1">
                <a:cs typeface="Arial" panose="020B0604020202020204" pitchFamily="34" charset="0"/>
              </a:rPr>
              <a:t>actually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false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information</a:t>
            </a:r>
            <a:r>
              <a:rPr lang="de-DE" altLang="de-DE" sz="2000" dirty="0">
                <a:cs typeface="Arial" panose="020B0604020202020204" pitchFamily="34" charset="0"/>
              </a:rPr>
              <a:t> (I)</a:t>
            </a:r>
          </a:p>
          <a:p>
            <a:pPr marL="354013" lvl="1" indent="-342900"/>
            <a:r>
              <a:rPr lang="de-DE" altLang="de-DE" sz="2000" dirty="0" err="1">
                <a:cs typeface="Arial" panose="020B0604020202020204" pitchFamily="34" charset="0"/>
              </a:rPr>
              <a:t>information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that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is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intended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to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harm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someone</a:t>
            </a:r>
            <a:r>
              <a:rPr lang="de-DE" altLang="de-DE" sz="2000" dirty="0">
                <a:cs typeface="Arial" panose="020B0604020202020204" pitchFamily="34" charset="0"/>
              </a:rPr>
              <a:t> (II)</a:t>
            </a:r>
          </a:p>
        </p:txBody>
      </p:sp>
      <p:sp>
        <p:nvSpPr>
          <p:cNvPr id="5" name="Abgerundete rechteckige Legende 4">
            <a:extLst>
              <a:ext uri="{FF2B5EF4-FFF2-40B4-BE49-F238E27FC236}">
                <a16:creationId xmlns:a16="http://schemas.microsoft.com/office/drawing/2014/main" id="{CC6963B1-9B47-9804-ED88-5777E4AFAEE7}"/>
              </a:ext>
            </a:extLst>
          </p:cNvPr>
          <p:cNvSpPr/>
          <p:nvPr/>
        </p:nvSpPr>
        <p:spPr>
          <a:xfrm>
            <a:off x="7511142" y="1570807"/>
            <a:ext cx="2651760" cy="1619795"/>
          </a:xfrm>
          <a:custGeom>
            <a:avLst/>
            <a:gdLst>
              <a:gd name="connsiteX0" fmla="*/ 0 w 2651760"/>
              <a:gd name="connsiteY0" fmla="*/ 269971 h 1619795"/>
              <a:gd name="connsiteX1" fmla="*/ 269971 w 2651760"/>
              <a:gd name="connsiteY1" fmla="*/ 0 h 1619795"/>
              <a:gd name="connsiteX2" fmla="*/ 441960 w 2651760"/>
              <a:gd name="connsiteY2" fmla="*/ 0 h 1619795"/>
              <a:gd name="connsiteX3" fmla="*/ 441960 w 2651760"/>
              <a:gd name="connsiteY3" fmla="*/ 0 h 1619795"/>
              <a:gd name="connsiteX4" fmla="*/ 1104900 w 2651760"/>
              <a:gd name="connsiteY4" fmla="*/ 0 h 1619795"/>
              <a:gd name="connsiteX5" fmla="*/ 1730576 w 2651760"/>
              <a:gd name="connsiteY5" fmla="*/ 0 h 1619795"/>
              <a:gd name="connsiteX6" fmla="*/ 2381789 w 2651760"/>
              <a:gd name="connsiteY6" fmla="*/ 0 h 1619795"/>
              <a:gd name="connsiteX7" fmla="*/ 2651760 w 2651760"/>
              <a:gd name="connsiteY7" fmla="*/ 269971 h 1619795"/>
              <a:gd name="connsiteX8" fmla="*/ 2651760 w 2651760"/>
              <a:gd name="connsiteY8" fmla="*/ 944880 h 1619795"/>
              <a:gd name="connsiteX9" fmla="*/ 2651760 w 2651760"/>
              <a:gd name="connsiteY9" fmla="*/ 944880 h 1619795"/>
              <a:gd name="connsiteX10" fmla="*/ 2651760 w 2651760"/>
              <a:gd name="connsiteY10" fmla="*/ 1349829 h 1619795"/>
              <a:gd name="connsiteX11" fmla="*/ 2651760 w 2651760"/>
              <a:gd name="connsiteY11" fmla="*/ 1349824 h 1619795"/>
              <a:gd name="connsiteX12" fmla="*/ 2381789 w 2651760"/>
              <a:gd name="connsiteY12" fmla="*/ 1619795 h 1619795"/>
              <a:gd name="connsiteX13" fmla="*/ 1781651 w 2651760"/>
              <a:gd name="connsiteY13" fmla="*/ 1619795 h 1619795"/>
              <a:gd name="connsiteX14" fmla="*/ 1104900 w 2651760"/>
              <a:gd name="connsiteY14" fmla="*/ 1619795 h 1619795"/>
              <a:gd name="connsiteX15" fmla="*/ 522805 w 2651760"/>
              <a:gd name="connsiteY15" fmla="*/ 1756365 h 1619795"/>
              <a:gd name="connsiteX16" fmla="*/ -36462 w 2651760"/>
              <a:gd name="connsiteY16" fmla="*/ 1887580 h 1619795"/>
              <a:gd name="connsiteX17" fmla="*/ 441960 w 2651760"/>
              <a:gd name="connsiteY17" fmla="*/ 1619795 h 1619795"/>
              <a:gd name="connsiteX18" fmla="*/ 269971 w 2651760"/>
              <a:gd name="connsiteY18" fmla="*/ 1619795 h 1619795"/>
              <a:gd name="connsiteX19" fmla="*/ 0 w 2651760"/>
              <a:gd name="connsiteY19" fmla="*/ 1349824 h 1619795"/>
              <a:gd name="connsiteX20" fmla="*/ 0 w 2651760"/>
              <a:gd name="connsiteY20" fmla="*/ 1349829 h 1619795"/>
              <a:gd name="connsiteX21" fmla="*/ 0 w 2651760"/>
              <a:gd name="connsiteY21" fmla="*/ 944880 h 1619795"/>
              <a:gd name="connsiteX22" fmla="*/ 0 w 2651760"/>
              <a:gd name="connsiteY22" fmla="*/ 944880 h 1619795"/>
              <a:gd name="connsiteX23" fmla="*/ 0 w 2651760"/>
              <a:gd name="connsiteY23" fmla="*/ 269971 h 16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51760" h="1619795" fill="none" extrusionOk="0">
                <a:moveTo>
                  <a:pt x="0" y="269971"/>
                </a:moveTo>
                <a:cubicBezTo>
                  <a:pt x="11281" y="130582"/>
                  <a:pt x="119358" y="4567"/>
                  <a:pt x="269971" y="0"/>
                </a:cubicBezTo>
                <a:cubicBezTo>
                  <a:pt x="348383" y="2023"/>
                  <a:pt x="378782" y="5714"/>
                  <a:pt x="441960" y="0"/>
                </a:cubicBezTo>
                <a:lnTo>
                  <a:pt x="441960" y="0"/>
                </a:lnTo>
                <a:cubicBezTo>
                  <a:pt x="717781" y="-27495"/>
                  <a:pt x="846729" y="-3398"/>
                  <a:pt x="1104900" y="0"/>
                </a:cubicBezTo>
                <a:cubicBezTo>
                  <a:pt x="1307926" y="-8626"/>
                  <a:pt x="1551365" y="5853"/>
                  <a:pt x="1730576" y="0"/>
                </a:cubicBezTo>
                <a:cubicBezTo>
                  <a:pt x="1909787" y="-5853"/>
                  <a:pt x="2219655" y="-13106"/>
                  <a:pt x="2381789" y="0"/>
                </a:cubicBezTo>
                <a:cubicBezTo>
                  <a:pt x="2539019" y="-14113"/>
                  <a:pt x="2627009" y="111382"/>
                  <a:pt x="2651760" y="269971"/>
                </a:cubicBezTo>
                <a:cubicBezTo>
                  <a:pt x="2626438" y="457947"/>
                  <a:pt x="2650084" y="744179"/>
                  <a:pt x="2651760" y="944880"/>
                </a:cubicBezTo>
                <a:lnTo>
                  <a:pt x="2651760" y="944880"/>
                </a:lnTo>
                <a:cubicBezTo>
                  <a:pt x="2659794" y="1131897"/>
                  <a:pt x="2631908" y="1227901"/>
                  <a:pt x="2651760" y="1349829"/>
                </a:cubicBezTo>
                <a:lnTo>
                  <a:pt x="2651760" y="1349824"/>
                </a:lnTo>
                <a:cubicBezTo>
                  <a:pt x="2681309" y="1507400"/>
                  <a:pt x="2526886" y="1606740"/>
                  <a:pt x="2381789" y="1619795"/>
                </a:cubicBezTo>
                <a:cubicBezTo>
                  <a:pt x="2254654" y="1609790"/>
                  <a:pt x="1947243" y="1641604"/>
                  <a:pt x="1781651" y="1619795"/>
                </a:cubicBezTo>
                <a:cubicBezTo>
                  <a:pt x="1616059" y="1597986"/>
                  <a:pt x="1441490" y="1612935"/>
                  <a:pt x="1104900" y="1619795"/>
                </a:cubicBezTo>
                <a:cubicBezTo>
                  <a:pt x="950232" y="1671699"/>
                  <a:pt x="709363" y="1684527"/>
                  <a:pt x="522805" y="1756365"/>
                </a:cubicBezTo>
                <a:cubicBezTo>
                  <a:pt x="336248" y="1828204"/>
                  <a:pt x="109323" y="1831633"/>
                  <a:pt x="-36462" y="1887580"/>
                </a:cubicBezTo>
                <a:cubicBezTo>
                  <a:pt x="175977" y="1753712"/>
                  <a:pt x="323822" y="1680265"/>
                  <a:pt x="441960" y="1619795"/>
                </a:cubicBezTo>
                <a:cubicBezTo>
                  <a:pt x="360304" y="1622395"/>
                  <a:pt x="336644" y="1618957"/>
                  <a:pt x="269971" y="1619795"/>
                </a:cubicBezTo>
                <a:cubicBezTo>
                  <a:pt x="139470" y="1599670"/>
                  <a:pt x="12588" y="1514402"/>
                  <a:pt x="0" y="1349824"/>
                </a:cubicBezTo>
                <a:lnTo>
                  <a:pt x="0" y="1349829"/>
                </a:lnTo>
                <a:cubicBezTo>
                  <a:pt x="9705" y="1240929"/>
                  <a:pt x="-4282" y="1098295"/>
                  <a:pt x="0" y="944880"/>
                </a:cubicBezTo>
                <a:lnTo>
                  <a:pt x="0" y="944880"/>
                </a:lnTo>
                <a:cubicBezTo>
                  <a:pt x="-25519" y="661753"/>
                  <a:pt x="14534" y="505611"/>
                  <a:pt x="0" y="269971"/>
                </a:cubicBezTo>
                <a:close/>
              </a:path>
              <a:path w="2651760" h="1619795" stroke="0" extrusionOk="0">
                <a:moveTo>
                  <a:pt x="0" y="269971"/>
                </a:moveTo>
                <a:cubicBezTo>
                  <a:pt x="-10788" y="114216"/>
                  <a:pt x="87416" y="12556"/>
                  <a:pt x="269971" y="0"/>
                </a:cubicBezTo>
                <a:cubicBezTo>
                  <a:pt x="308757" y="2062"/>
                  <a:pt x="386953" y="7123"/>
                  <a:pt x="441960" y="0"/>
                </a:cubicBezTo>
                <a:lnTo>
                  <a:pt x="441960" y="0"/>
                </a:lnTo>
                <a:cubicBezTo>
                  <a:pt x="602159" y="25043"/>
                  <a:pt x="918937" y="-16668"/>
                  <a:pt x="1104900" y="0"/>
                </a:cubicBezTo>
                <a:cubicBezTo>
                  <a:pt x="1311179" y="9876"/>
                  <a:pt x="1472605" y="-18317"/>
                  <a:pt x="1730576" y="0"/>
                </a:cubicBezTo>
                <a:cubicBezTo>
                  <a:pt x="1988547" y="18317"/>
                  <a:pt x="2158743" y="-10405"/>
                  <a:pt x="2381789" y="0"/>
                </a:cubicBezTo>
                <a:cubicBezTo>
                  <a:pt x="2527332" y="3350"/>
                  <a:pt x="2650764" y="111374"/>
                  <a:pt x="2651760" y="269971"/>
                </a:cubicBezTo>
                <a:cubicBezTo>
                  <a:pt x="2621291" y="478869"/>
                  <a:pt x="2629231" y="809019"/>
                  <a:pt x="2651760" y="944880"/>
                </a:cubicBezTo>
                <a:lnTo>
                  <a:pt x="2651760" y="944880"/>
                </a:lnTo>
                <a:cubicBezTo>
                  <a:pt x="2652742" y="1065635"/>
                  <a:pt x="2637997" y="1203721"/>
                  <a:pt x="2651760" y="1349829"/>
                </a:cubicBezTo>
                <a:lnTo>
                  <a:pt x="2651760" y="1349824"/>
                </a:lnTo>
                <a:cubicBezTo>
                  <a:pt x="2664724" y="1518222"/>
                  <a:pt x="2533722" y="1649127"/>
                  <a:pt x="2381789" y="1619795"/>
                </a:cubicBezTo>
                <a:cubicBezTo>
                  <a:pt x="2134976" y="1626159"/>
                  <a:pt x="2075441" y="1602206"/>
                  <a:pt x="1781651" y="1619795"/>
                </a:cubicBezTo>
                <a:cubicBezTo>
                  <a:pt x="1487861" y="1637384"/>
                  <a:pt x="1430870" y="1642093"/>
                  <a:pt x="1104900" y="1619795"/>
                </a:cubicBezTo>
                <a:cubicBezTo>
                  <a:pt x="921948" y="1688070"/>
                  <a:pt x="820590" y="1676427"/>
                  <a:pt x="557046" y="1748332"/>
                </a:cubicBezTo>
                <a:cubicBezTo>
                  <a:pt x="293502" y="1820237"/>
                  <a:pt x="169586" y="1835776"/>
                  <a:pt x="-36462" y="1887580"/>
                </a:cubicBezTo>
                <a:cubicBezTo>
                  <a:pt x="183306" y="1756833"/>
                  <a:pt x="257305" y="1738486"/>
                  <a:pt x="441960" y="1619795"/>
                </a:cubicBezTo>
                <a:cubicBezTo>
                  <a:pt x="364079" y="1616383"/>
                  <a:pt x="308062" y="1625835"/>
                  <a:pt x="269971" y="1619795"/>
                </a:cubicBezTo>
                <a:cubicBezTo>
                  <a:pt x="136569" y="1610483"/>
                  <a:pt x="-4409" y="1505924"/>
                  <a:pt x="0" y="1349824"/>
                </a:cubicBezTo>
                <a:lnTo>
                  <a:pt x="0" y="1349829"/>
                </a:lnTo>
                <a:cubicBezTo>
                  <a:pt x="-16226" y="1199781"/>
                  <a:pt x="-7071" y="1045064"/>
                  <a:pt x="0" y="944880"/>
                </a:cubicBezTo>
                <a:lnTo>
                  <a:pt x="0" y="944880"/>
                </a:lnTo>
                <a:cubicBezTo>
                  <a:pt x="-27979" y="670917"/>
                  <a:pt x="4173" y="491357"/>
                  <a:pt x="0" y="2699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2595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51375"/>
                      <a:gd name="adj2" fmla="val 6653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Truth: </a:t>
            </a:r>
            <a:r>
              <a:rPr lang="en-US" dirty="0">
                <a:solidFill>
                  <a:schemeClr val="tx1"/>
                </a:solidFill>
              </a:rPr>
              <a:t>I think therefore I am!</a:t>
            </a:r>
          </a:p>
        </p:txBody>
      </p:sp>
      <p:sp>
        <p:nvSpPr>
          <p:cNvPr id="8" name="Abgerundete rechteckige Legende 7">
            <a:extLst>
              <a:ext uri="{FF2B5EF4-FFF2-40B4-BE49-F238E27FC236}">
                <a16:creationId xmlns:a16="http://schemas.microsoft.com/office/drawing/2014/main" id="{6BF1AACE-B89A-394E-84B0-8EA627472F54}"/>
              </a:ext>
            </a:extLst>
          </p:cNvPr>
          <p:cNvSpPr/>
          <p:nvPr/>
        </p:nvSpPr>
        <p:spPr>
          <a:xfrm>
            <a:off x="8303622" y="3667398"/>
            <a:ext cx="2651760" cy="1619795"/>
          </a:xfrm>
          <a:custGeom>
            <a:avLst/>
            <a:gdLst>
              <a:gd name="connsiteX0" fmla="*/ 0 w 2651760"/>
              <a:gd name="connsiteY0" fmla="*/ 269971 h 1619795"/>
              <a:gd name="connsiteX1" fmla="*/ 269971 w 2651760"/>
              <a:gd name="connsiteY1" fmla="*/ 0 h 1619795"/>
              <a:gd name="connsiteX2" fmla="*/ 870109 w 2651760"/>
              <a:gd name="connsiteY2" fmla="*/ 0 h 1619795"/>
              <a:gd name="connsiteX3" fmla="*/ 1546860 w 2651760"/>
              <a:gd name="connsiteY3" fmla="*/ 0 h 1619795"/>
              <a:gd name="connsiteX4" fmla="*/ 1546860 w 2651760"/>
              <a:gd name="connsiteY4" fmla="*/ 0 h 1619795"/>
              <a:gd name="connsiteX5" fmla="*/ 2209800 w 2651760"/>
              <a:gd name="connsiteY5" fmla="*/ 0 h 1619795"/>
              <a:gd name="connsiteX6" fmla="*/ 2381789 w 2651760"/>
              <a:gd name="connsiteY6" fmla="*/ 0 h 1619795"/>
              <a:gd name="connsiteX7" fmla="*/ 2651760 w 2651760"/>
              <a:gd name="connsiteY7" fmla="*/ 269971 h 1619795"/>
              <a:gd name="connsiteX8" fmla="*/ 2651760 w 2651760"/>
              <a:gd name="connsiteY8" fmla="*/ 944880 h 1619795"/>
              <a:gd name="connsiteX9" fmla="*/ 2651760 w 2651760"/>
              <a:gd name="connsiteY9" fmla="*/ 944880 h 1619795"/>
              <a:gd name="connsiteX10" fmla="*/ 2651760 w 2651760"/>
              <a:gd name="connsiteY10" fmla="*/ 1349829 h 1619795"/>
              <a:gd name="connsiteX11" fmla="*/ 2651760 w 2651760"/>
              <a:gd name="connsiteY11" fmla="*/ 1349824 h 1619795"/>
              <a:gd name="connsiteX12" fmla="*/ 2381789 w 2651760"/>
              <a:gd name="connsiteY12" fmla="*/ 1619795 h 1619795"/>
              <a:gd name="connsiteX13" fmla="*/ 2209800 w 2651760"/>
              <a:gd name="connsiteY13" fmla="*/ 1619795 h 1619795"/>
              <a:gd name="connsiteX14" fmla="*/ 2092796 w 2651760"/>
              <a:gd name="connsiteY14" fmla="*/ 2044327 h 1619795"/>
              <a:gd name="connsiteX15" fmla="*/ 1546860 w 2651760"/>
              <a:gd name="connsiteY15" fmla="*/ 1619795 h 1619795"/>
              <a:gd name="connsiteX16" fmla="*/ 933953 w 2651760"/>
              <a:gd name="connsiteY16" fmla="*/ 1619795 h 1619795"/>
              <a:gd name="connsiteX17" fmla="*/ 269971 w 2651760"/>
              <a:gd name="connsiteY17" fmla="*/ 1619795 h 1619795"/>
              <a:gd name="connsiteX18" fmla="*/ 0 w 2651760"/>
              <a:gd name="connsiteY18" fmla="*/ 1349824 h 1619795"/>
              <a:gd name="connsiteX19" fmla="*/ 0 w 2651760"/>
              <a:gd name="connsiteY19" fmla="*/ 1349829 h 1619795"/>
              <a:gd name="connsiteX20" fmla="*/ 0 w 2651760"/>
              <a:gd name="connsiteY20" fmla="*/ 944880 h 1619795"/>
              <a:gd name="connsiteX21" fmla="*/ 0 w 2651760"/>
              <a:gd name="connsiteY21" fmla="*/ 944880 h 1619795"/>
              <a:gd name="connsiteX22" fmla="*/ 0 w 2651760"/>
              <a:gd name="connsiteY22" fmla="*/ 269971 h 16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51760" h="1619795" fill="none" extrusionOk="0">
                <a:moveTo>
                  <a:pt x="0" y="269971"/>
                </a:moveTo>
                <a:cubicBezTo>
                  <a:pt x="13372" y="123658"/>
                  <a:pt x="105626" y="19000"/>
                  <a:pt x="269971" y="0"/>
                </a:cubicBezTo>
                <a:cubicBezTo>
                  <a:pt x="410029" y="-12906"/>
                  <a:pt x="654317" y="11835"/>
                  <a:pt x="870109" y="0"/>
                </a:cubicBezTo>
                <a:cubicBezTo>
                  <a:pt x="1085901" y="-11835"/>
                  <a:pt x="1350618" y="-28373"/>
                  <a:pt x="1546860" y="0"/>
                </a:cubicBezTo>
                <a:lnTo>
                  <a:pt x="1546860" y="0"/>
                </a:lnTo>
                <a:cubicBezTo>
                  <a:pt x="1822681" y="-27495"/>
                  <a:pt x="1951629" y="-3398"/>
                  <a:pt x="2209800" y="0"/>
                </a:cubicBezTo>
                <a:cubicBezTo>
                  <a:pt x="2286133" y="4308"/>
                  <a:pt x="2329659" y="-2298"/>
                  <a:pt x="2381789" y="0"/>
                </a:cubicBezTo>
                <a:cubicBezTo>
                  <a:pt x="2522027" y="8971"/>
                  <a:pt x="2636948" y="152568"/>
                  <a:pt x="2651760" y="269971"/>
                </a:cubicBezTo>
                <a:cubicBezTo>
                  <a:pt x="2648394" y="442254"/>
                  <a:pt x="2680701" y="785932"/>
                  <a:pt x="2651760" y="944880"/>
                </a:cubicBezTo>
                <a:lnTo>
                  <a:pt x="2651760" y="944880"/>
                </a:lnTo>
                <a:cubicBezTo>
                  <a:pt x="2644625" y="1039596"/>
                  <a:pt x="2654626" y="1218628"/>
                  <a:pt x="2651760" y="1349829"/>
                </a:cubicBezTo>
                <a:lnTo>
                  <a:pt x="2651760" y="1349824"/>
                </a:lnTo>
                <a:cubicBezTo>
                  <a:pt x="2618553" y="1497855"/>
                  <a:pt x="2564983" y="1629542"/>
                  <a:pt x="2381789" y="1619795"/>
                </a:cubicBezTo>
                <a:cubicBezTo>
                  <a:pt x="2316279" y="1627466"/>
                  <a:pt x="2291702" y="1613475"/>
                  <a:pt x="2209800" y="1619795"/>
                </a:cubicBezTo>
                <a:cubicBezTo>
                  <a:pt x="2188846" y="1744051"/>
                  <a:pt x="2154359" y="1885911"/>
                  <a:pt x="2092796" y="2044327"/>
                </a:cubicBezTo>
                <a:cubicBezTo>
                  <a:pt x="1906718" y="1911211"/>
                  <a:pt x="1792475" y="1784414"/>
                  <a:pt x="1546860" y="1619795"/>
                </a:cubicBezTo>
                <a:cubicBezTo>
                  <a:pt x="1253595" y="1618079"/>
                  <a:pt x="1187061" y="1622140"/>
                  <a:pt x="933953" y="1619795"/>
                </a:cubicBezTo>
                <a:cubicBezTo>
                  <a:pt x="680845" y="1617450"/>
                  <a:pt x="593095" y="1626539"/>
                  <a:pt x="269971" y="1619795"/>
                </a:cubicBezTo>
                <a:cubicBezTo>
                  <a:pt x="114589" y="1622714"/>
                  <a:pt x="2092" y="1530296"/>
                  <a:pt x="0" y="1349824"/>
                </a:cubicBezTo>
                <a:lnTo>
                  <a:pt x="0" y="1349829"/>
                </a:lnTo>
                <a:cubicBezTo>
                  <a:pt x="6648" y="1149080"/>
                  <a:pt x="-17875" y="1131492"/>
                  <a:pt x="0" y="944880"/>
                </a:cubicBezTo>
                <a:lnTo>
                  <a:pt x="0" y="944880"/>
                </a:lnTo>
                <a:cubicBezTo>
                  <a:pt x="19540" y="765980"/>
                  <a:pt x="-12043" y="563173"/>
                  <a:pt x="0" y="269971"/>
                </a:cubicBezTo>
                <a:close/>
              </a:path>
              <a:path w="2651760" h="1619795" stroke="0" extrusionOk="0">
                <a:moveTo>
                  <a:pt x="0" y="269971"/>
                </a:moveTo>
                <a:cubicBezTo>
                  <a:pt x="-10788" y="114216"/>
                  <a:pt x="87416" y="12556"/>
                  <a:pt x="269971" y="0"/>
                </a:cubicBezTo>
                <a:cubicBezTo>
                  <a:pt x="493087" y="-27683"/>
                  <a:pt x="602403" y="24129"/>
                  <a:pt x="933953" y="0"/>
                </a:cubicBezTo>
                <a:cubicBezTo>
                  <a:pt x="1265503" y="-24129"/>
                  <a:pt x="1351782" y="-14068"/>
                  <a:pt x="1546860" y="0"/>
                </a:cubicBezTo>
                <a:lnTo>
                  <a:pt x="1546860" y="0"/>
                </a:lnTo>
                <a:cubicBezTo>
                  <a:pt x="1828462" y="-253"/>
                  <a:pt x="1991645" y="14902"/>
                  <a:pt x="2209800" y="0"/>
                </a:cubicBezTo>
                <a:cubicBezTo>
                  <a:pt x="2266268" y="1430"/>
                  <a:pt x="2327532" y="3805"/>
                  <a:pt x="2381789" y="0"/>
                </a:cubicBezTo>
                <a:cubicBezTo>
                  <a:pt x="2527332" y="3350"/>
                  <a:pt x="2650764" y="111374"/>
                  <a:pt x="2651760" y="269971"/>
                </a:cubicBezTo>
                <a:cubicBezTo>
                  <a:pt x="2621291" y="478869"/>
                  <a:pt x="2629231" y="809019"/>
                  <a:pt x="2651760" y="944880"/>
                </a:cubicBezTo>
                <a:lnTo>
                  <a:pt x="2651760" y="944880"/>
                </a:lnTo>
                <a:cubicBezTo>
                  <a:pt x="2652742" y="1065635"/>
                  <a:pt x="2637997" y="1203721"/>
                  <a:pt x="2651760" y="1349829"/>
                </a:cubicBezTo>
                <a:lnTo>
                  <a:pt x="2651760" y="1349824"/>
                </a:lnTo>
                <a:cubicBezTo>
                  <a:pt x="2664724" y="1518222"/>
                  <a:pt x="2533722" y="1649127"/>
                  <a:pt x="2381789" y="1619795"/>
                </a:cubicBezTo>
                <a:cubicBezTo>
                  <a:pt x="2314807" y="1614381"/>
                  <a:pt x="2279738" y="1619502"/>
                  <a:pt x="2209800" y="1619795"/>
                </a:cubicBezTo>
                <a:cubicBezTo>
                  <a:pt x="2171064" y="1822475"/>
                  <a:pt x="2148303" y="1872020"/>
                  <a:pt x="2092796" y="2044327"/>
                </a:cubicBezTo>
                <a:cubicBezTo>
                  <a:pt x="1853845" y="1858126"/>
                  <a:pt x="1700626" y="1716977"/>
                  <a:pt x="1546860" y="1619795"/>
                </a:cubicBezTo>
                <a:cubicBezTo>
                  <a:pt x="1371064" y="1612129"/>
                  <a:pt x="1185049" y="1630259"/>
                  <a:pt x="895647" y="1619795"/>
                </a:cubicBezTo>
                <a:cubicBezTo>
                  <a:pt x="606245" y="1609331"/>
                  <a:pt x="536591" y="1635239"/>
                  <a:pt x="269971" y="1619795"/>
                </a:cubicBezTo>
                <a:cubicBezTo>
                  <a:pt x="106171" y="1620400"/>
                  <a:pt x="4869" y="1490148"/>
                  <a:pt x="0" y="1349824"/>
                </a:cubicBezTo>
                <a:lnTo>
                  <a:pt x="0" y="1349829"/>
                </a:lnTo>
                <a:cubicBezTo>
                  <a:pt x="14712" y="1199065"/>
                  <a:pt x="11728" y="1129255"/>
                  <a:pt x="0" y="944880"/>
                </a:cubicBezTo>
                <a:lnTo>
                  <a:pt x="0" y="944880"/>
                </a:lnTo>
                <a:cubicBezTo>
                  <a:pt x="-26723" y="674945"/>
                  <a:pt x="-25883" y="511183"/>
                  <a:pt x="0" y="2699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2595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8921"/>
                      <a:gd name="adj2" fmla="val 76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Post-Truth: </a:t>
            </a:r>
            <a:r>
              <a:rPr lang="en-US" dirty="0">
                <a:solidFill>
                  <a:schemeClr val="tx1"/>
                </a:solidFill>
              </a:rPr>
              <a:t>I believe therefore I’m right!</a:t>
            </a:r>
          </a:p>
        </p:txBody>
      </p:sp>
    </p:spTree>
    <p:extLst>
      <p:ext uri="{BB962C8B-B14F-4D97-AF65-F5344CB8AC3E}">
        <p14:creationId xmlns:p14="http://schemas.microsoft.com/office/powerpoint/2010/main" val="165553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028" y="1587221"/>
            <a:ext cx="6121311" cy="4608513"/>
          </a:xfrm>
        </p:spPr>
        <p:txBody>
          <a:bodyPr/>
          <a:lstStyle/>
          <a:p>
            <a:pPr marL="293688" lvl="1" indent="-285750">
              <a:buFont typeface="Symbol" pitchFamily="2" charset="2"/>
              <a:buChar char="-"/>
            </a:pPr>
            <a:r>
              <a:rPr lang="de-DE" sz="2400" dirty="0"/>
              <a:t>Even </a:t>
            </a:r>
            <a:r>
              <a:rPr lang="de-DE" sz="2400" dirty="0" err="1"/>
              <a:t>short</a:t>
            </a:r>
            <a:r>
              <a:rPr lang="de-DE" sz="2400" dirty="0"/>
              <a:t> and </a:t>
            </a:r>
            <a:r>
              <a:rPr lang="de-DE" sz="2400" dirty="0" err="1"/>
              <a:t>one</a:t>
            </a:r>
            <a:r>
              <a:rPr lang="de-DE" sz="2400" dirty="0"/>
              <a:t>-time </a:t>
            </a:r>
            <a:r>
              <a:rPr lang="de-DE" sz="2400" dirty="0" err="1"/>
              <a:t>interventions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a </a:t>
            </a:r>
            <a:r>
              <a:rPr lang="de-DE" sz="2400" dirty="0" err="1"/>
              <a:t>lasting</a:t>
            </a:r>
            <a:r>
              <a:rPr lang="de-DE" sz="2400" dirty="0"/>
              <a:t> </a:t>
            </a:r>
            <a:r>
              <a:rPr lang="de-DE" sz="2400" dirty="0" err="1"/>
              <a:t>effect</a:t>
            </a:r>
            <a:endParaRPr lang="de-DE" sz="2400" dirty="0"/>
          </a:p>
          <a:p>
            <a:pPr marL="744538" lvl="2" indent="-285750">
              <a:buFont typeface="Symbol" pitchFamily="2" charset="2"/>
              <a:buChar char="-"/>
            </a:pPr>
            <a:r>
              <a:rPr lang="de-DE" sz="2400" dirty="0"/>
              <a:t>„</a:t>
            </a:r>
            <a:r>
              <a:rPr lang="de-DE" sz="2400" dirty="0" err="1"/>
              <a:t>Inoculation</a:t>
            </a:r>
            <a:r>
              <a:rPr lang="de-DE" sz="2400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87C527-B2F8-7204-B0AD-941433BF6D4A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1213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Acerbi</a:t>
            </a:r>
            <a:r>
              <a:rPr lang="de-DE" sz="1200" dirty="0">
                <a:ea typeface="ＭＳ Ｐゴシック" charset="0"/>
              </a:rPr>
              <a:t>, Altay &amp; Mercier, 2022; </a:t>
            </a:r>
            <a:r>
              <a:rPr lang="de-DE" sz="1200" dirty="0" err="1">
                <a:ea typeface="ＭＳ Ｐゴシック" charset="0"/>
              </a:rPr>
              <a:t>Barzilai</a:t>
            </a:r>
            <a:r>
              <a:rPr lang="de-DE" sz="1200" dirty="0">
                <a:ea typeface="ＭＳ Ｐゴシック" charset="0"/>
              </a:rPr>
              <a:t> &amp; Chinn, 2020; Cook, Lewandowsky &amp; Ecker, 2017;  </a:t>
            </a:r>
            <a:r>
              <a:rPr lang="de-DE" sz="1200" dirty="0" err="1">
                <a:ea typeface="ＭＳ Ｐゴシック" charset="0"/>
              </a:rPr>
              <a:t>Roozenbeek</a:t>
            </a:r>
            <a:r>
              <a:rPr lang="de-DE" sz="1200" dirty="0">
                <a:ea typeface="ＭＳ Ｐゴシック" charset="0"/>
              </a:rPr>
              <a:t> &amp; van der Linden, 2019 etc.)</a:t>
            </a:r>
            <a:endParaRPr lang="de-DE" sz="1200" dirty="0"/>
          </a:p>
        </p:txBody>
      </p:sp>
      <p:pic>
        <p:nvPicPr>
          <p:cNvPr id="7" name="Grafik 6" descr="Pharmazeutisches Forschungslabor">
            <a:extLst>
              <a:ext uri="{FF2B5EF4-FFF2-40B4-BE49-F238E27FC236}">
                <a16:creationId xmlns:a16="http://schemas.microsoft.com/office/drawing/2014/main" id="{EBB2599D-4E32-A6C7-53FE-BB59E075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59" y="2236174"/>
            <a:ext cx="4106236" cy="30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36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AC9B3E5-4DCC-EB1A-091A-B4775E6A5368}"/>
              </a:ext>
            </a:extLst>
          </p:cNvPr>
          <p:cNvSpPr/>
          <p:nvPr/>
        </p:nvSpPr>
        <p:spPr>
          <a:xfrm>
            <a:off x="1411009" y="3891477"/>
            <a:ext cx="5401348" cy="646405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216000" bIns="72000" rtlCol="0" anchor="ctr"/>
          <a:lstStyle/>
          <a:p>
            <a:pPr algn="ctr">
              <a:lnSpc>
                <a:spcPct val="110000"/>
              </a:lnSpc>
            </a:pPr>
            <a:r>
              <a:rPr lang="de-DE" sz="3200" spc="30" dirty="0">
                <a:solidFill>
                  <a:srgbClr val="025952"/>
                </a:solidFill>
              </a:rPr>
              <a:t>Still </a:t>
            </a:r>
            <a:r>
              <a:rPr lang="de-DE" sz="3200" spc="30" dirty="0" err="1">
                <a:solidFill>
                  <a:srgbClr val="025952"/>
                </a:solidFill>
              </a:rPr>
              <a:t>many</a:t>
            </a:r>
            <a:r>
              <a:rPr lang="de-DE" sz="3200" spc="30" dirty="0">
                <a:solidFill>
                  <a:srgbClr val="025952"/>
                </a:solidFill>
              </a:rPr>
              <a:t> </a:t>
            </a:r>
            <a:r>
              <a:rPr lang="de-DE" sz="3200" spc="30" dirty="0" err="1">
                <a:solidFill>
                  <a:srgbClr val="025952"/>
                </a:solidFill>
              </a:rPr>
              <a:t>research</a:t>
            </a:r>
            <a:r>
              <a:rPr lang="de-DE" sz="3200" spc="30" dirty="0">
                <a:solidFill>
                  <a:srgbClr val="025952"/>
                </a:solidFill>
              </a:rPr>
              <a:t> </a:t>
            </a:r>
            <a:r>
              <a:rPr lang="de-DE" sz="3200" spc="30" dirty="0" err="1">
                <a:solidFill>
                  <a:srgbClr val="025952"/>
                </a:solidFill>
              </a:rPr>
              <a:t>gaps</a:t>
            </a:r>
            <a:r>
              <a:rPr lang="de-DE" sz="3200" spc="30" dirty="0">
                <a:solidFill>
                  <a:srgbClr val="025952"/>
                </a:solidFill>
              </a:rPr>
              <a:t>!</a:t>
            </a:r>
          </a:p>
        </p:txBody>
      </p:sp>
      <p:pic>
        <p:nvPicPr>
          <p:cNvPr id="7" name="Grafik 6" descr="Pharmazeutisches Forschungslabor">
            <a:extLst>
              <a:ext uri="{FF2B5EF4-FFF2-40B4-BE49-F238E27FC236}">
                <a16:creationId xmlns:a16="http://schemas.microsoft.com/office/drawing/2014/main" id="{EBB2599D-4E32-A6C7-53FE-BB59E075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59" y="2236174"/>
            <a:ext cx="4106236" cy="30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906A4CE-0F80-7624-C574-6CFBCCFCE285}"/>
              </a:ext>
            </a:extLst>
          </p:cNvPr>
          <p:cNvSpPr txBox="1">
            <a:spLocks/>
          </p:cNvSpPr>
          <p:nvPr/>
        </p:nvSpPr>
        <p:spPr>
          <a:xfrm>
            <a:off x="1051028" y="1587221"/>
            <a:ext cx="6121311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-285750">
              <a:buFont typeface="Symbol" pitchFamily="2" charset="2"/>
              <a:buChar char="-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Even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short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-time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interventions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have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lasting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effect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marL="744538" lvl="2" indent="-285750">
              <a:buFont typeface="Symbol" pitchFamily="2" charset="2"/>
              <a:buChar char="-"/>
            </a:pPr>
            <a:r>
              <a:rPr lang="de-DE" sz="2400" dirty="0">
                <a:solidFill>
                  <a:schemeClr val="bg1">
                    <a:lumMod val="75000"/>
                  </a:schemeClr>
                </a:solidFill>
              </a:rPr>
              <a:t>„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</a:rPr>
              <a:t>Inoculation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  <a:p>
            <a:pPr marL="223838" lvl="1" indent="-215900"/>
            <a:endParaRPr lang="de-DE" dirty="0"/>
          </a:p>
          <a:p>
            <a:pPr marL="223838" lvl="1" indent="-215900"/>
            <a:endParaRPr lang="de-DE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3A1BA24-95CE-AB46-8125-6D6F7B1FBB4E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1213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Acerbi</a:t>
            </a:r>
            <a:r>
              <a:rPr lang="de-DE" sz="1200" dirty="0">
                <a:ea typeface="ＭＳ Ｐゴシック" charset="0"/>
              </a:rPr>
              <a:t>, Altay &amp; Mercier, 2022; </a:t>
            </a:r>
            <a:r>
              <a:rPr lang="de-DE" sz="1200" dirty="0" err="1">
                <a:ea typeface="ＭＳ Ｐゴシック" charset="0"/>
              </a:rPr>
              <a:t>Barzilai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Chinn</a:t>
            </a:r>
            <a:r>
              <a:rPr lang="de-DE" sz="1200" dirty="0">
                <a:ea typeface="ＭＳ Ｐゴシック" charset="0"/>
              </a:rPr>
              <a:t>, 2020; Cook, Lewandowsky &amp; Ecker, 2017;  </a:t>
            </a:r>
            <a:r>
              <a:rPr lang="de-DE" sz="1200" dirty="0" err="1">
                <a:ea typeface="ＭＳ Ｐゴシック" charset="0"/>
              </a:rPr>
              <a:t>Roozenbeek</a:t>
            </a:r>
            <a:r>
              <a:rPr lang="de-DE" sz="1200" dirty="0">
                <a:ea typeface="ＭＳ Ｐゴシック" charset="0"/>
              </a:rPr>
              <a:t> &amp; van der Linden, 2019 etc.; http://</a:t>
            </a:r>
            <a:r>
              <a:rPr lang="de-DE" sz="1200" dirty="0" err="1">
                <a:ea typeface="ＭＳ Ｐゴシック" charset="0"/>
              </a:rPr>
              <a:t>thecrcl.ca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living</a:t>
            </a:r>
            <a:r>
              <a:rPr lang="de-DE" sz="1200" dirty="0">
                <a:ea typeface="ＭＳ Ｐゴシック" charset="0"/>
              </a:rPr>
              <a:t>-post-</a:t>
            </a:r>
            <a:r>
              <a:rPr lang="de-DE" sz="1200" dirty="0" err="1">
                <a:ea typeface="ＭＳ Ｐゴシック" charset="0"/>
              </a:rPr>
              <a:t>truth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world</a:t>
            </a:r>
            <a:r>
              <a:rPr lang="de-DE" sz="1200" dirty="0">
                <a:ea typeface="ＭＳ Ｐゴシック" charset="0"/>
              </a:rPr>
              <a:t>/)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04550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709969"/>
            <a:ext cx="10515600" cy="1325563"/>
          </a:xfrm>
        </p:spPr>
        <p:txBody>
          <a:bodyPr/>
          <a:lstStyle/>
          <a:p>
            <a:r>
              <a:rPr lang="de-DE" dirty="0"/>
              <a:t>Media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–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situation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38" y="2035532"/>
            <a:ext cx="5040362" cy="4608513"/>
          </a:xfrm>
        </p:spPr>
        <p:txBody>
          <a:bodyPr/>
          <a:lstStyle/>
          <a:p>
            <a:pPr>
              <a:buFont typeface="Symbol" pitchFamily="2" charset="2"/>
              <a:buChar char="-"/>
            </a:pPr>
            <a:r>
              <a:rPr lang="de-DE" sz="2400" dirty="0"/>
              <a:t>In </a:t>
            </a:r>
            <a:r>
              <a:rPr lang="de-DE" sz="2400" dirty="0" err="1"/>
              <a:t>chemistry</a:t>
            </a:r>
            <a:r>
              <a:rPr lang="de-DE" sz="2400" dirty="0"/>
              <a:t> </a:t>
            </a:r>
            <a:r>
              <a:rPr lang="de-DE" sz="2400" dirty="0" err="1"/>
              <a:t>classes</a:t>
            </a:r>
            <a:r>
              <a:rPr lang="de-DE" sz="2400" dirty="0"/>
              <a:t> - traditional </a:t>
            </a:r>
            <a:r>
              <a:rPr lang="de-DE" sz="2400" dirty="0" err="1"/>
              <a:t>media</a:t>
            </a:r>
            <a:r>
              <a:rPr lang="de-DE" sz="2400" dirty="0"/>
              <a:t> (</a:t>
            </a:r>
            <a:r>
              <a:rPr lang="de-DE" sz="2400" dirty="0" err="1"/>
              <a:t>newspapers</a:t>
            </a:r>
            <a:r>
              <a:rPr lang="de-DE" sz="2400" dirty="0"/>
              <a:t>)</a:t>
            </a:r>
          </a:p>
          <a:p>
            <a:pPr>
              <a:buFont typeface="Symbol" pitchFamily="2" charset="2"/>
              <a:buChar char="-"/>
            </a:pPr>
            <a:r>
              <a:rPr lang="de-DE" sz="2400" dirty="0"/>
              <a:t>Limited </a:t>
            </a:r>
            <a:r>
              <a:rPr lang="de-DE" sz="2400" dirty="0" err="1"/>
              <a:t>number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goals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r>
              <a:rPr lang="de-DE" sz="2400" dirty="0" err="1"/>
              <a:t>Introduction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lessons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r>
              <a:rPr lang="de-DE" sz="2400" dirty="0" err="1"/>
              <a:t>context</a:t>
            </a:r>
            <a:r>
              <a:rPr lang="de-DE" sz="2400" dirty="0"/>
              <a:t> for </a:t>
            </a:r>
            <a:r>
              <a:rPr lang="de-DE" sz="2400" dirty="0" err="1"/>
              <a:t>experiments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tasks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57D688-7EDC-5821-6893-01A78809BB58}"/>
              </a:ext>
            </a:extLst>
          </p:cNvPr>
          <p:cNvSpPr txBox="1"/>
          <p:nvPr/>
        </p:nvSpPr>
        <p:spPr>
          <a:xfrm>
            <a:off x="0" y="6211669"/>
            <a:ext cx="5801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(Belova &amp; Eilks, 2015; Belova &amp; Tietjen, 2021; Jarman &amp; </a:t>
            </a:r>
            <a:r>
              <a:rPr lang="de-DE" sz="1200" dirty="0" err="1"/>
              <a:t>McClune</a:t>
            </a:r>
            <a:r>
              <a:rPr lang="de-DE" sz="1200" dirty="0"/>
              <a:t>, 2002; Reid &amp; Norris, 2016; </a:t>
            </a:r>
            <a:r>
              <a:rPr lang="de-DE" sz="1200" dirty="0" err="1"/>
              <a:t>Kachan</a:t>
            </a:r>
            <a:r>
              <a:rPr lang="de-DE" sz="1200" dirty="0"/>
              <a:t> et al., 2006; https://</a:t>
            </a:r>
            <a:r>
              <a:rPr lang="de-DE" sz="1200" dirty="0" err="1"/>
              <a:t>www.nytimes.com</a:t>
            </a:r>
            <a:r>
              <a:rPr lang="de-DE" sz="1200" dirty="0"/>
              <a:t>/2013/01/19/</a:t>
            </a:r>
            <a:r>
              <a:rPr lang="de-DE" sz="1200" dirty="0" err="1"/>
              <a:t>us</a:t>
            </a:r>
            <a:r>
              <a:rPr lang="de-DE" sz="1200" dirty="0"/>
              <a:t>/</a:t>
            </a:r>
            <a:r>
              <a:rPr lang="de-DE" sz="1200" dirty="0" err="1"/>
              <a:t>regulations-on-fracking-are-revised.html?searchResultPosition</a:t>
            </a:r>
            <a:r>
              <a:rPr lang="de-DE" sz="1200" dirty="0"/>
              <a:t>=5)</a:t>
            </a:r>
          </a:p>
        </p:txBody>
      </p:sp>
      <p:pic>
        <p:nvPicPr>
          <p:cNvPr id="6" name="Grafik 5" descr="Lehrer und Studenten in Labor">
            <a:extLst>
              <a:ext uri="{FF2B5EF4-FFF2-40B4-BE49-F238E27FC236}">
                <a16:creationId xmlns:a16="http://schemas.microsoft.com/office/drawing/2014/main" id="{C55AFE07-8C82-E928-FF06-8B3A038B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99" y="2996952"/>
            <a:ext cx="4063380" cy="2708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E27189-FA69-8F2B-4DCD-FFE130EA6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399" y="1376772"/>
            <a:ext cx="4063380" cy="13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76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Media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- </a:t>
            </a:r>
            <a:r>
              <a:rPr lang="de-DE" dirty="0" err="1"/>
              <a:t>demands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832450" cy="4608513"/>
          </a:xfrm>
        </p:spPr>
        <p:txBody>
          <a:bodyPr/>
          <a:lstStyle/>
          <a:p>
            <a:pPr algn="just">
              <a:buFont typeface="Symbol" pitchFamily="2" charset="2"/>
              <a:buChar char="-"/>
            </a:pPr>
            <a:r>
              <a:rPr lang="de-DE" sz="2400" dirty="0"/>
              <a:t>Use </a:t>
            </a:r>
            <a:r>
              <a:rPr lang="de-DE" sz="2400" dirty="0" err="1"/>
              <a:t>of</a:t>
            </a:r>
            <a:r>
              <a:rPr lang="de-DE" sz="2400" dirty="0"/>
              <a:t> e.g. social </a:t>
            </a:r>
            <a:r>
              <a:rPr lang="de-DE" sz="2400" dirty="0" err="1"/>
              <a:t>media</a:t>
            </a:r>
            <a:r>
              <a:rPr lang="de-DE" sz="2400" dirty="0"/>
              <a:t> and </a:t>
            </a:r>
            <a:r>
              <a:rPr lang="de-DE" sz="2400" dirty="0" err="1"/>
              <a:t>advertising</a:t>
            </a:r>
            <a:r>
              <a:rPr lang="de-DE" sz="2400" dirty="0"/>
              <a:t> </a:t>
            </a:r>
            <a:r>
              <a:rPr lang="de-DE" sz="2400" dirty="0" err="1"/>
              <a:t>demanded</a:t>
            </a:r>
            <a:r>
              <a:rPr lang="de-DE" sz="2400" dirty="0"/>
              <a:t> for a </a:t>
            </a:r>
            <a:r>
              <a:rPr lang="de-DE" sz="2400" dirty="0" err="1"/>
              <a:t>long</a:t>
            </a:r>
            <a:r>
              <a:rPr lang="de-DE" sz="2400" dirty="0"/>
              <a:t> time, but not </a:t>
            </a:r>
            <a:r>
              <a:rPr lang="de-DE" sz="2400" dirty="0" err="1"/>
              <a:t>yet</a:t>
            </a:r>
            <a:r>
              <a:rPr lang="de-DE" sz="2400" dirty="0"/>
              <a:t> </a:t>
            </a:r>
            <a:r>
              <a:rPr lang="de-DE" sz="2400" dirty="0" err="1"/>
              <a:t>implemented</a:t>
            </a:r>
            <a:r>
              <a:rPr lang="de-DE" sz="2400" dirty="0"/>
              <a:t> in </a:t>
            </a:r>
            <a:r>
              <a:rPr lang="de-DE" sz="2400" dirty="0" err="1"/>
              <a:t>chemistry</a:t>
            </a:r>
            <a:r>
              <a:rPr lang="de-DE" sz="2400" dirty="0"/>
              <a:t> </a:t>
            </a:r>
            <a:r>
              <a:rPr lang="de-DE" sz="2400" dirty="0" err="1"/>
              <a:t>classes</a:t>
            </a:r>
            <a:r>
              <a:rPr lang="de-DE" sz="2400" dirty="0"/>
              <a:t> </a:t>
            </a:r>
          </a:p>
          <a:p>
            <a:pPr algn="just">
              <a:buFont typeface="Symbol" pitchFamily="2" charset="2"/>
              <a:buChar char="-"/>
            </a:pPr>
            <a:r>
              <a:rPr lang="de-DE" sz="2400" dirty="0"/>
              <a:t>Learning </a:t>
            </a:r>
            <a:r>
              <a:rPr lang="de-DE" sz="2400" b="1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rather</a:t>
            </a:r>
            <a:r>
              <a:rPr lang="de-DE" sz="2400" dirty="0"/>
              <a:t> </a:t>
            </a:r>
            <a:r>
              <a:rPr lang="de-DE" sz="2400" dirty="0" err="1"/>
              <a:t>than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  <a:r>
              <a:rPr lang="de-DE" sz="2400" b="1" dirty="0" err="1"/>
              <a:t>about</a:t>
            </a:r>
            <a:r>
              <a:rPr lang="de-DE" sz="2400" dirty="0"/>
              <a:t> </a:t>
            </a:r>
            <a:r>
              <a:rPr lang="de-DE" sz="2400" dirty="0" err="1"/>
              <a:t>media</a:t>
            </a:r>
            <a:endParaRPr lang="de-DE" sz="2400" dirty="0"/>
          </a:p>
          <a:p>
            <a:pPr algn="just">
              <a:buFont typeface="Symbol" pitchFamily="2" charset="2"/>
              <a:buChar char="-"/>
            </a:pPr>
            <a:r>
              <a:rPr lang="de-DE" sz="2400" dirty="0"/>
              <a:t>Teachers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sceptical</a:t>
            </a:r>
            <a:r>
              <a:rPr lang="de-DE" sz="2400" dirty="0"/>
              <a:t> and </a:t>
            </a:r>
            <a:r>
              <a:rPr lang="de-DE" sz="2400" dirty="0" err="1"/>
              <a:t>don‘t</a:t>
            </a:r>
            <a:r>
              <a:rPr lang="de-DE" sz="2400" dirty="0"/>
              <a:t> </a:t>
            </a:r>
            <a:r>
              <a:rPr lang="de-DE" sz="2400" dirty="0" err="1"/>
              <a:t>feel</a:t>
            </a:r>
            <a:r>
              <a:rPr lang="de-DE" sz="2400" dirty="0"/>
              <a:t> </a:t>
            </a:r>
            <a:r>
              <a:rPr lang="de-DE" sz="2400" dirty="0" err="1"/>
              <a:t>prepared</a:t>
            </a:r>
            <a:r>
              <a:rPr lang="de-DE" sz="2400" dirty="0"/>
              <a:t>!</a:t>
            </a:r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57D688-7EDC-5821-6893-01A78809BB58}"/>
              </a:ext>
            </a:extLst>
          </p:cNvPr>
          <p:cNvSpPr txBox="1"/>
          <p:nvPr/>
        </p:nvSpPr>
        <p:spPr>
          <a:xfrm>
            <a:off x="0" y="6396335"/>
            <a:ext cx="5087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Belova</a:t>
            </a:r>
            <a:r>
              <a:rPr lang="de-DE" sz="1200" dirty="0"/>
              <a:t> &amp; </a:t>
            </a:r>
            <a:r>
              <a:rPr lang="de-DE" sz="1200" dirty="0" err="1"/>
              <a:t>Eilks</a:t>
            </a:r>
            <a:r>
              <a:rPr lang="de-DE" sz="1200" dirty="0"/>
              <a:t>, 2015; </a:t>
            </a:r>
            <a:r>
              <a:rPr lang="de-DE" sz="1200" dirty="0" err="1"/>
              <a:t>Belova</a:t>
            </a:r>
            <a:r>
              <a:rPr lang="de-DE" sz="1200" dirty="0"/>
              <a:t> &amp; Tietjen, 2021; Jarman &amp; </a:t>
            </a:r>
            <a:r>
              <a:rPr lang="de-DE" sz="1200" dirty="0" err="1"/>
              <a:t>McClune</a:t>
            </a:r>
            <a:r>
              <a:rPr lang="de-DE" sz="1200" dirty="0"/>
              <a:t>, 2002; Reid &amp; Norris, 2016; </a:t>
            </a:r>
            <a:r>
              <a:rPr lang="de-DE" sz="1200" dirty="0" err="1"/>
              <a:t>Kachan</a:t>
            </a:r>
            <a:r>
              <a:rPr lang="de-DE" sz="1200" dirty="0"/>
              <a:t> et al., 2006)</a:t>
            </a:r>
          </a:p>
        </p:txBody>
      </p:sp>
      <p:pic>
        <p:nvPicPr>
          <p:cNvPr id="6" name="Grafik 5" descr="Drei Herz-Benachrichtigungssymbole">
            <a:extLst>
              <a:ext uri="{FF2B5EF4-FFF2-40B4-BE49-F238E27FC236}">
                <a16:creationId xmlns:a16="http://schemas.microsoft.com/office/drawing/2014/main" id="{44E2DD94-7A94-7CDE-1471-1D102BAD5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49" y="2216944"/>
            <a:ext cx="4309532" cy="24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025952"/>
                </a:solidFill>
              </a:rPr>
              <a:t>Example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for</a:t>
            </a:r>
            <a:r>
              <a:rPr lang="de-DE" sz="4000" b="1" dirty="0">
                <a:solidFill>
                  <a:srgbClr val="025952"/>
                </a:solidFill>
              </a:rPr>
              <a:t> a </a:t>
            </a:r>
            <a:r>
              <a:rPr lang="de-DE" sz="4000" b="1" dirty="0" err="1">
                <a:solidFill>
                  <a:srgbClr val="025952"/>
                </a:solidFill>
              </a:rPr>
              <a:t>context</a:t>
            </a:r>
            <a:r>
              <a:rPr lang="de-DE" sz="4000" b="1" dirty="0">
                <a:solidFill>
                  <a:srgbClr val="025952"/>
                </a:solidFill>
              </a:rPr>
              <a:t>: 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 in social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2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71244" y="2536168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Go </a:t>
            </a:r>
            <a:r>
              <a:rPr lang="de-DE" sz="4000" b="1" dirty="0" err="1">
                <a:solidFill>
                  <a:srgbClr val="025952"/>
                </a:solidFill>
              </a:rPr>
              <a:t>to</a:t>
            </a:r>
            <a:r>
              <a:rPr lang="de-DE" sz="4000" b="1" dirty="0">
                <a:solidFill>
                  <a:srgbClr val="025952"/>
                </a:solidFill>
              </a:rPr>
              <a:t> a social network </a:t>
            </a:r>
            <a:r>
              <a:rPr lang="de-DE" sz="4000" b="1" dirty="0" err="1">
                <a:solidFill>
                  <a:srgbClr val="025952"/>
                </a:solidFill>
              </a:rPr>
              <a:t>of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choice</a:t>
            </a:r>
            <a:r>
              <a:rPr lang="de-DE" sz="4000" b="1" dirty="0">
                <a:solidFill>
                  <a:srgbClr val="025952"/>
                </a:solidFill>
              </a:rPr>
              <a:t> and </a:t>
            </a:r>
            <a:r>
              <a:rPr lang="de-DE" sz="4000" b="1" dirty="0" err="1">
                <a:solidFill>
                  <a:srgbClr val="025952"/>
                </a:solidFill>
              </a:rPr>
              <a:t>search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hashtag</a:t>
            </a:r>
            <a:r>
              <a:rPr lang="de-DE" sz="4000" b="1" dirty="0">
                <a:solidFill>
                  <a:srgbClr val="025952"/>
                </a:solidFill>
              </a:rPr>
              <a:t> #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. </a:t>
            </a:r>
            <a:r>
              <a:rPr lang="de-DE" sz="4000" b="1" dirty="0" err="1">
                <a:solidFill>
                  <a:srgbClr val="025952"/>
                </a:solidFill>
              </a:rPr>
              <a:t>Describe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impressions</a:t>
            </a:r>
            <a:r>
              <a:rPr lang="de-DE" sz="4000" b="1" dirty="0">
                <a:solidFill>
                  <a:srgbClr val="025952"/>
                </a:solidFill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4E207-8DDA-A742-B860-335345F4F81B}"/>
              </a:ext>
            </a:extLst>
          </p:cNvPr>
          <p:cNvSpPr txBox="1"/>
          <p:nvPr/>
        </p:nvSpPr>
        <p:spPr>
          <a:xfrm>
            <a:off x="7878873" y="3268303"/>
            <a:ext cx="394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Here, a QR code </a:t>
            </a:r>
            <a:r>
              <a:rPr lang="de-DE" i="1" dirty="0" err="1">
                <a:solidFill>
                  <a:srgbClr val="FF0000"/>
                </a:solidFill>
              </a:rPr>
              <a:t>to</a:t>
            </a:r>
            <a:r>
              <a:rPr lang="de-DE" i="1" dirty="0">
                <a:solidFill>
                  <a:srgbClr val="FF0000"/>
                </a:solidFill>
              </a:rPr>
              <a:t> a digital </a:t>
            </a:r>
            <a:r>
              <a:rPr lang="de-DE" i="1" dirty="0" err="1">
                <a:solidFill>
                  <a:srgbClr val="FF0000"/>
                </a:solidFill>
              </a:rPr>
              <a:t>tool</a:t>
            </a:r>
            <a:r>
              <a:rPr lang="de-DE" i="1" dirty="0">
                <a:solidFill>
                  <a:srgbClr val="FF0000"/>
                </a:solidFill>
              </a:rPr>
              <a:t> such </a:t>
            </a:r>
            <a:r>
              <a:rPr lang="de-DE" i="1" dirty="0" err="1">
                <a:solidFill>
                  <a:srgbClr val="FF0000"/>
                </a:solidFill>
              </a:rPr>
              <a:t>as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Mentimeter</a:t>
            </a:r>
            <a:r>
              <a:rPr lang="de-DE" i="1" dirty="0">
                <a:solidFill>
                  <a:srgbClr val="FF0000"/>
                </a:solidFill>
              </a:rPr>
              <a:t> (</a:t>
            </a:r>
            <a:r>
              <a:rPr lang="de-DE" i="1" dirty="0" err="1">
                <a:solidFill>
                  <a:srgbClr val="FF0000"/>
                </a:solidFill>
              </a:rPr>
              <a:t>mentimeter.com</a:t>
            </a:r>
            <a:r>
              <a:rPr lang="de-DE" i="1" dirty="0">
                <a:solidFill>
                  <a:srgbClr val="FF0000"/>
                </a:solidFill>
              </a:rPr>
              <a:t>) </a:t>
            </a:r>
            <a:r>
              <a:rPr lang="de-DE" i="1" dirty="0" err="1">
                <a:solidFill>
                  <a:srgbClr val="FF0000"/>
                </a:solidFill>
              </a:rPr>
              <a:t>can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be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inserted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to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collect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the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ideas</a:t>
            </a:r>
            <a:r>
              <a:rPr lang="de-DE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68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/>
          <a:lstStyle/>
          <a:p>
            <a:r>
              <a:rPr lang="de-DE" sz="3000" dirty="0" err="1"/>
              <a:t>Sustainability</a:t>
            </a:r>
            <a:r>
              <a:rPr lang="de-DE" sz="3000" dirty="0"/>
              <a:t> in social </a:t>
            </a:r>
            <a:r>
              <a:rPr lang="de-DE" sz="3000" dirty="0" err="1"/>
              <a:t>media</a:t>
            </a:r>
            <a:endParaRPr lang="de-DE" sz="3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86EE53-FF84-4B75-3A6F-AAF677A941E8}"/>
              </a:ext>
            </a:extLst>
          </p:cNvPr>
          <p:cNvSpPr txBox="1"/>
          <p:nvPr/>
        </p:nvSpPr>
        <p:spPr>
          <a:xfrm>
            <a:off x="1123406" y="3213463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Insert your own examples: Search for the hashtag “sustainability” or “sustainable development” in social media and make screenshots. </a:t>
            </a:r>
          </a:p>
        </p:txBody>
      </p:sp>
    </p:spTree>
    <p:extLst>
      <p:ext uri="{BB962C8B-B14F-4D97-AF65-F5344CB8AC3E}">
        <p14:creationId xmlns:p14="http://schemas.microsoft.com/office/powerpoint/2010/main" val="298681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FDEC42-EEF7-D8E1-3A77-015CC373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433" y="2473757"/>
            <a:ext cx="6048474" cy="4608512"/>
          </a:xfrm>
        </p:spPr>
        <p:txBody>
          <a:bodyPr/>
          <a:lstStyle/>
          <a:p>
            <a:pPr marL="457200" lvl="1" indent="0">
              <a:buNone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lvl="1" algn="just"/>
            <a:endParaRPr lang="de-DE" dirty="0">
              <a:latin typeface="Arial" pitchFamily="34" charset="0"/>
              <a:cs typeface="Arial" pitchFamily="34" charset="0"/>
            </a:endParaRPr>
          </a:p>
          <a:p>
            <a:pPr lvl="1"/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CF3370-B5E3-5F17-0B76-523921F69F32}"/>
              </a:ext>
            </a:extLst>
          </p:cNvPr>
          <p:cNvSpPr txBox="1"/>
          <p:nvPr/>
        </p:nvSpPr>
        <p:spPr>
          <a:xfrm>
            <a:off x="0" y="6642556"/>
            <a:ext cx="27363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 err="1">
                <a:cs typeface="Arial" pitchFamily="34" charset="0"/>
              </a:rPr>
              <a:t>based</a:t>
            </a:r>
            <a:r>
              <a:rPr lang="de-DE" sz="800" dirty="0">
                <a:cs typeface="Arial" pitchFamily="34" charset="0"/>
              </a:rPr>
              <a:t> on Leinfelder, 2018</a:t>
            </a:r>
            <a:endParaRPr lang="de-D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EB9D848-73D3-EA7C-A321-77966C0FBAD9}"/>
              </a:ext>
            </a:extLst>
          </p:cNvPr>
          <p:cNvSpPr txBox="1">
            <a:spLocks/>
          </p:cNvSpPr>
          <p:nvPr/>
        </p:nvSpPr>
        <p:spPr bwMode="gray">
          <a:xfrm>
            <a:off x="335360" y="1196752"/>
            <a:ext cx="11233248" cy="576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Sustainability</a:t>
            </a:r>
            <a:r>
              <a:rPr lang="de-DE" dirty="0"/>
              <a:t> – not so easy…</a:t>
            </a:r>
          </a:p>
        </p:txBody>
      </p:sp>
      <p:pic>
        <p:nvPicPr>
          <p:cNvPr id="2" name="Grafik 1" descr="Ein Bild, das Zahnrad, Rad, Transport enthält.&#10;&#10;Automatisch generierte Beschreibung">
            <a:extLst>
              <a:ext uri="{FF2B5EF4-FFF2-40B4-BE49-F238E27FC236}">
                <a16:creationId xmlns:a16="http://schemas.microsoft.com/office/drawing/2014/main" id="{E4F4D15B-0D87-3536-AB7B-AD5BC06AF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413977"/>
            <a:ext cx="11219757" cy="32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0278" y="2367643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025952"/>
                </a:solidFill>
              </a:rPr>
              <a:t>What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are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experiences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with</a:t>
            </a:r>
            <a:r>
              <a:rPr lang="de-DE" sz="4000" b="1" dirty="0">
                <a:solidFill>
                  <a:srgbClr val="025952"/>
                </a:solidFill>
              </a:rPr>
              <a:t> modern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 (e.g. social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) in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science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classroom</a:t>
            </a:r>
            <a:r>
              <a:rPr lang="de-DE" sz="4000" b="1" dirty="0">
                <a:solidFill>
                  <a:srgbClr val="025952"/>
                </a:solidFill>
              </a:rPr>
              <a:t>?</a:t>
            </a: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944" y="1695285"/>
            <a:ext cx="5584523" cy="590478"/>
          </a:xfrm>
        </p:spPr>
        <p:txBody>
          <a:bodyPr>
            <a:normAutofit fontScale="90000"/>
          </a:bodyPr>
          <a:lstStyle/>
          <a:p>
            <a:r>
              <a:rPr lang="de-DE" dirty="0"/>
              <a:t>Numbers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F179763F-8D24-218C-3921-8BCA273BD3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88" r="6188"/>
          <a:stretch/>
        </p:blipFill>
        <p:spPr>
          <a:xfrm>
            <a:off x="127397" y="1773312"/>
            <a:ext cx="5087938" cy="41036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EBA1D93-7347-7D5A-EFE6-AB6E3AC35EC7}"/>
              </a:ext>
            </a:extLst>
          </p:cNvPr>
          <p:cNvSpPr txBox="1"/>
          <p:nvPr/>
        </p:nvSpPr>
        <p:spPr>
          <a:xfrm>
            <a:off x="5586333" y="2799461"/>
            <a:ext cx="40324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sustainability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15,4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3908D6-F539-480C-1FAA-269F83D41282}"/>
              </a:ext>
            </a:extLst>
          </p:cNvPr>
          <p:cNvSpPr txBox="1"/>
          <p:nvPr/>
        </p:nvSpPr>
        <p:spPr>
          <a:xfrm>
            <a:off x="5586333" y="3268434"/>
            <a:ext cx="4032448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sdgs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3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sustainabledevelopmentgoals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258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23EBA45-AD0E-70CD-F5A4-571891B8A595}"/>
              </a:ext>
            </a:extLst>
          </p:cNvPr>
          <p:cNvSpPr txBox="1"/>
          <p:nvPr/>
        </p:nvSpPr>
        <p:spPr>
          <a:xfrm>
            <a:off x="127397" y="5876926"/>
            <a:ext cx="5087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“SDGs" von Unbekannter Autor ist lizenziert gemäß </a:t>
            </a:r>
            <a:r>
              <a:rPr lang="de-DE" sz="900" dirty="0">
                <a:hlinkClick r:id="rId5" tooltip="https://creativecommons.org/licenses/by-nc-nd/3.0/"/>
              </a:rPr>
              <a:t>CC BY-NC-ND</a:t>
            </a:r>
            <a:endParaRPr lang="de-DE" sz="9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707630-ED76-1044-0B4F-56469ABAEE49}"/>
              </a:ext>
            </a:extLst>
          </p:cNvPr>
          <p:cNvSpPr txBox="1"/>
          <p:nvPr/>
        </p:nvSpPr>
        <p:spPr>
          <a:xfrm>
            <a:off x="5586333" y="4925870"/>
            <a:ext cx="40324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sustainability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5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billion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views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B6C9DD-7AC2-1EA0-93E8-FF84DC0C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93" y="2802229"/>
            <a:ext cx="1253541" cy="1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ktok Logo Marke - Kostenloses Bild auf Pixabay - Pixabay">
            <a:extLst>
              <a:ext uri="{FF2B5EF4-FFF2-40B4-BE49-F238E27FC236}">
                <a16:creationId xmlns:a16="http://schemas.microsoft.com/office/drawing/2014/main" id="{E3E3949D-97A2-6D3A-0FF1-7FF0487D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93" y="4572236"/>
            <a:ext cx="1253541" cy="1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014B1-0FDF-9E00-232F-28B0F3AF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32" y="1129862"/>
            <a:ext cx="9145586" cy="590478"/>
          </a:xfrm>
        </p:spPr>
        <p:txBody>
          <a:bodyPr>
            <a:normAutofit fontScale="90000"/>
          </a:bodyPr>
          <a:lstStyle/>
          <a:p>
            <a:r>
              <a:rPr lang="de-DE" dirty="0"/>
              <a:t>Analysis </a:t>
            </a:r>
            <a:r>
              <a:rPr lang="de-DE" dirty="0" err="1"/>
              <a:t>of</a:t>
            </a:r>
            <a:r>
              <a:rPr lang="de-DE" dirty="0"/>
              <a:t> Posts (N = 300)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59F38C3-D935-3431-16CE-CD3F3E6262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5480" y="1934380"/>
          <a:ext cx="8926518" cy="484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95593290-7314-131A-F668-DF9C10C46E5F}"/>
              </a:ext>
            </a:extLst>
          </p:cNvPr>
          <p:cNvSpPr txBox="1"/>
          <p:nvPr/>
        </p:nvSpPr>
        <p:spPr>
          <a:xfrm>
            <a:off x="2495600" y="623731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Environment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B4FB76E-CFE6-0999-E342-A7A0B5809083}"/>
              </a:ext>
            </a:extLst>
          </p:cNvPr>
          <p:cNvSpPr txBox="1"/>
          <p:nvPr/>
        </p:nvSpPr>
        <p:spPr>
          <a:xfrm>
            <a:off x="6744072" y="623731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Economic</a:t>
            </a:r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A76444-0A3F-F9F4-A420-B286E6B602C0}"/>
              </a:ext>
            </a:extLst>
          </p:cNvPr>
          <p:cNvSpPr txBox="1"/>
          <p:nvPr/>
        </p:nvSpPr>
        <p:spPr>
          <a:xfrm>
            <a:off x="8481170" y="6228026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several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868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A </a:t>
            </a:r>
            <a:r>
              <a:rPr lang="de-DE" sz="4000" b="1" dirty="0" err="1">
                <a:solidFill>
                  <a:srgbClr val="025952"/>
                </a:solidFill>
              </a:rPr>
              <a:t>short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teaching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sequence</a:t>
            </a:r>
            <a:r>
              <a:rPr lang="de-DE" sz="4000" b="1" dirty="0">
                <a:solidFill>
                  <a:srgbClr val="025952"/>
                </a:solidFill>
              </a:rPr>
              <a:t> on 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 in social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8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"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mind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hear</a:t>
            </a:r>
            <a:r>
              <a:rPr lang="de-DE" dirty="0"/>
              <a:t> “</a:t>
            </a:r>
            <a:r>
              <a:rPr lang="de-DE" dirty="0" err="1"/>
              <a:t>Sustainability</a:t>
            </a:r>
            <a:r>
              <a:rPr lang="de-DE" dirty="0"/>
              <a:t>"?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95A17A-E10A-F6FB-7388-EA4A9A04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1"/>
          <a:stretch/>
        </p:blipFill>
        <p:spPr>
          <a:xfrm>
            <a:off x="605950" y="2378695"/>
            <a:ext cx="7165183" cy="424847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C7A397-9ADE-1C4A-1C8D-9CB9E951C508}"/>
              </a:ext>
            </a:extLst>
          </p:cNvPr>
          <p:cNvSpPr txBox="1"/>
          <p:nvPr/>
        </p:nvSpPr>
        <p:spPr>
          <a:xfrm>
            <a:off x="10848528" y="6627168"/>
            <a:ext cx="4852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/>
              <a:t>Data </a:t>
            </a:r>
            <a:r>
              <a:rPr lang="de-DE" sz="900" dirty="0" err="1"/>
              <a:t>from</a:t>
            </a:r>
            <a:r>
              <a:rPr lang="de-DE" sz="900" dirty="0"/>
              <a:t> 9th grade</a:t>
            </a:r>
          </a:p>
        </p:txBody>
      </p:sp>
      <p:pic>
        <p:nvPicPr>
          <p:cNvPr id="6" name="Grafik 5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BFDD79AC-5FE4-EF39-3897-AB6E52D720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5083" y="2277049"/>
            <a:ext cx="2828413" cy="44517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7F2165-AB6F-4A67-24DC-3D56DE641648}"/>
              </a:ext>
            </a:extLst>
          </p:cNvPr>
          <p:cNvSpPr txBox="1"/>
          <p:nvPr/>
        </p:nvSpPr>
        <p:spPr>
          <a:xfrm>
            <a:off x="7546650" y="2705265"/>
            <a:ext cx="283169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Translation:</a:t>
            </a:r>
          </a:p>
        </p:txBody>
      </p:sp>
    </p:spTree>
    <p:extLst>
      <p:ext uri="{BB962C8B-B14F-4D97-AF65-F5344CB8AC3E}">
        <p14:creationId xmlns:p14="http://schemas.microsoft.com/office/powerpoint/2010/main" val="127932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Work Phase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00319-59C4-5A91-BE90-F826FFB2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201080"/>
            <a:ext cx="3911268" cy="55271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64568D-A155-564F-5CFD-11D214B64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"/>
          <a:stretch/>
        </p:blipFill>
        <p:spPr>
          <a:xfrm>
            <a:off x="3746072" y="1196752"/>
            <a:ext cx="3911268" cy="5619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872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3024336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Own Posts – Gallery Walk</a:t>
            </a:r>
          </a:p>
        </p:txBody>
      </p:sp>
      <p:pic>
        <p:nvPicPr>
          <p:cNvPr id="10" name="Grafik 9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1D82B16-74E5-3E34-D48F-565DC76D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43" y="0"/>
            <a:ext cx="261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55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3D0E4-D382-D5AE-71F0-C20167FB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764704"/>
            <a:ext cx="9145586" cy="590478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Mentimeter</a:t>
            </a:r>
            <a:r>
              <a:rPr lang="de-DE" dirty="0"/>
              <a:t> (l) vs. Post-</a:t>
            </a:r>
            <a:r>
              <a:rPr lang="de-DE" dirty="0" err="1"/>
              <a:t>Questionnaire</a:t>
            </a:r>
            <a:r>
              <a:rPr lang="de-DE" dirty="0"/>
              <a:t> (</a:t>
            </a:r>
            <a:r>
              <a:rPr lang="de-DE" dirty="0" err="1"/>
              <a:t>r</a:t>
            </a:r>
            <a:r>
              <a:rPr lang="de-DE" dirty="0"/>
              <a:t>)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26F4738E-E675-7E4A-64BF-7505F2E2D2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384" y="1484785"/>
          <a:ext cx="108012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0B9CF8D-CFE2-4374-9A0F-CD73D43C6A7B}"/>
              </a:ext>
            </a:extLst>
          </p:cNvPr>
          <p:cNvSpPr txBox="1"/>
          <p:nvPr/>
        </p:nvSpPr>
        <p:spPr>
          <a:xfrm>
            <a:off x="1048988" y="618069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Environment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626DB5C5-104B-E2FD-AD42-1C802D961A60}"/>
              </a:ext>
            </a:extLst>
          </p:cNvPr>
          <p:cNvSpPr txBox="1"/>
          <p:nvPr/>
        </p:nvSpPr>
        <p:spPr>
          <a:xfrm>
            <a:off x="4871864" y="6165304"/>
            <a:ext cx="1008161" cy="30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 err="1"/>
              <a:t>Social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8B29D9-9EFC-641F-B1A2-277C213947CA}"/>
              </a:ext>
            </a:extLst>
          </p:cNvPr>
          <p:cNvSpPr txBox="1"/>
          <p:nvPr/>
        </p:nvSpPr>
        <p:spPr>
          <a:xfrm>
            <a:off x="2897656" y="6138118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Economic</a:t>
            </a:r>
            <a:endParaRPr lang="de-DE" sz="1400" dirty="0"/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43E22257-3164-C951-BC56-5972AE3D567F}"/>
              </a:ext>
            </a:extLst>
          </p:cNvPr>
          <p:cNvSpPr txBox="1"/>
          <p:nvPr/>
        </p:nvSpPr>
        <p:spPr>
          <a:xfrm>
            <a:off x="6233564" y="6159083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Personal Action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2ECC01E9-AAC5-5ED3-6C43-E68C45FFE4A9}"/>
              </a:ext>
            </a:extLst>
          </p:cNvPr>
          <p:cNvSpPr txBox="1"/>
          <p:nvPr/>
        </p:nvSpPr>
        <p:spPr>
          <a:xfrm>
            <a:off x="8000986" y="6165304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Future Generations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AB086D00-79F8-59F7-123F-23C99B2DAF08}"/>
              </a:ext>
            </a:extLst>
          </p:cNvPr>
          <p:cNvSpPr txBox="1"/>
          <p:nvPr/>
        </p:nvSpPr>
        <p:spPr>
          <a:xfrm>
            <a:off x="9768408" y="6165304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/>
              <a:t>Guiding </a:t>
            </a:r>
            <a:r>
              <a:rPr lang="de-DE" sz="1200" dirty="0" err="1"/>
              <a:t>Principle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all Actions</a:t>
            </a:r>
          </a:p>
        </p:txBody>
      </p:sp>
    </p:spTree>
    <p:extLst>
      <p:ext uri="{BB962C8B-B14F-4D97-AF65-F5344CB8AC3E}">
        <p14:creationId xmlns:p14="http://schemas.microsoft.com/office/powerpoint/2010/main" val="184421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746" y="2627376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Task: Outline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own </a:t>
            </a:r>
            <a:r>
              <a:rPr lang="de-DE" sz="4000" b="1" dirty="0" err="1">
                <a:solidFill>
                  <a:srgbClr val="025952"/>
                </a:solidFill>
              </a:rPr>
              <a:t>teaching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sequence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which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fosters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scientific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literacy</a:t>
            </a:r>
            <a:r>
              <a:rPr lang="de-DE" sz="4000" b="1" dirty="0">
                <a:solidFill>
                  <a:srgbClr val="025952"/>
                </a:solidFill>
              </a:rPr>
              <a:t> and ESD. Work in </a:t>
            </a:r>
            <a:r>
              <a:rPr lang="de-DE" sz="4000" b="1" dirty="0" err="1">
                <a:solidFill>
                  <a:srgbClr val="025952"/>
                </a:solidFill>
              </a:rPr>
              <a:t>groups</a:t>
            </a:r>
            <a:r>
              <a:rPr lang="de-DE" sz="4000" b="1" dirty="0">
                <a:solidFill>
                  <a:srgbClr val="025952"/>
                </a:solidFill>
              </a:rPr>
              <a:t>!</a:t>
            </a: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8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5249" y="2217928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025952"/>
                </a:solidFill>
              </a:rPr>
              <a:t>Discussion</a:t>
            </a:r>
            <a:r>
              <a:rPr lang="de-DE" sz="4000" b="1" dirty="0">
                <a:solidFill>
                  <a:srgbClr val="025952"/>
                </a:solidFill>
              </a:rPr>
              <a:t>: </a:t>
            </a:r>
            <a:r>
              <a:rPr lang="de-DE" sz="4000" b="1" dirty="0" err="1">
                <a:solidFill>
                  <a:srgbClr val="025952"/>
                </a:solidFill>
              </a:rPr>
              <a:t>How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can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we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foster</a:t>
            </a:r>
            <a:r>
              <a:rPr lang="de-DE" sz="4000" b="1" dirty="0">
                <a:solidFill>
                  <a:srgbClr val="025952"/>
                </a:solidFill>
              </a:rPr>
              <a:t> (</a:t>
            </a:r>
            <a:r>
              <a:rPr lang="de-DE" sz="4000" b="1" dirty="0" err="1">
                <a:solidFill>
                  <a:srgbClr val="025952"/>
                </a:solidFill>
              </a:rPr>
              <a:t>critical</a:t>
            </a:r>
            <a:r>
              <a:rPr lang="de-DE" sz="4000" b="1" dirty="0">
                <a:solidFill>
                  <a:srgbClr val="025952"/>
                </a:solidFill>
              </a:rPr>
              <a:t>) </a:t>
            </a:r>
            <a:r>
              <a:rPr lang="de-DE" sz="4000" b="1" dirty="0" err="1">
                <a:solidFill>
                  <a:srgbClr val="025952"/>
                </a:solidFill>
              </a:rPr>
              <a:t>scientific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literacy</a:t>
            </a:r>
            <a:r>
              <a:rPr lang="de-DE" sz="4000" b="1" dirty="0">
                <a:solidFill>
                  <a:srgbClr val="025952"/>
                </a:solidFill>
              </a:rPr>
              <a:t> in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science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classroom</a:t>
            </a:r>
            <a:r>
              <a:rPr lang="de-DE" sz="4000" b="1" dirty="0">
                <a:solidFill>
                  <a:srgbClr val="025952"/>
                </a:solidFill>
              </a:rPr>
              <a:t>?</a:t>
            </a: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/>
          <a:lstStyle/>
          <a:p>
            <a:r>
              <a:rPr lang="de-DE" sz="3000" dirty="0"/>
              <a:t>Final </a:t>
            </a:r>
            <a:r>
              <a:rPr lang="de-DE" sz="3000" dirty="0" err="1"/>
              <a:t>thoughts</a:t>
            </a:r>
            <a:endParaRPr lang="de-DE" sz="3000" dirty="0"/>
          </a:p>
        </p:txBody>
      </p:sp>
      <p:sp>
        <p:nvSpPr>
          <p:cNvPr id="3" name="Rechteckige Legende 2">
            <a:extLst>
              <a:ext uri="{FF2B5EF4-FFF2-40B4-BE49-F238E27FC236}">
                <a16:creationId xmlns:a16="http://schemas.microsoft.com/office/drawing/2014/main" id="{692AE053-23B4-AFB5-D032-8807BF685C6C}"/>
              </a:ext>
            </a:extLst>
          </p:cNvPr>
          <p:cNvSpPr/>
          <p:nvPr/>
        </p:nvSpPr>
        <p:spPr>
          <a:xfrm>
            <a:off x="5265186" y="3284984"/>
            <a:ext cx="6002401" cy="1079541"/>
          </a:xfrm>
          <a:prstGeom prst="wedgeRectCallout">
            <a:avLst>
              <a:gd name="adj1" fmla="val -4099"/>
              <a:gd name="adj2" fmla="val 8828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 err="1"/>
              <a:t>It</a:t>
            </a:r>
            <a:r>
              <a:rPr lang="de-DE" spc="30" dirty="0"/>
              <a:t> </a:t>
            </a:r>
            <a:r>
              <a:rPr lang="de-DE" spc="30" dirty="0" err="1"/>
              <a:t>is</a:t>
            </a:r>
            <a:r>
              <a:rPr lang="de-DE" spc="30" dirty="0"/>
              <a:t> </a:t>
            </a:r>
            <a:r>
              <a:rPr lang="de-DE" spc="30" dirty="0" err="1"/>
              <a:t>important</a:t>
            </a:r>
            <a:r>
              <a:rPr lang="de-DE" spc="30" dirty="0"/>
              <a:t> </a:t>
            </a:r>
            <a:r>
              <a:rPr lang="de-DE" spc="30" dirty="0" err="1"/>
              <a:t>to</a:t>
            </a:r>
            <a:r>
              <a:rPr lang="de-DE" spc="30" dirty="0"/>
              <a:t> </a:t>
            </a:r>
            <a:r>
              <a:rPr lang="de-DE" spc="30" dirty="0" err="1"/>
              <a:t>prepare</a:t>
            </a:r>
            <a:r>
              <a:rPr lang="de-DE" spc="30" dirty="0"/>
              <a:t> </a:t>
            </a:r>
            <a:r>
              <a:rPr lang="de-DE" spc="30" dirty="0" err="1"/>
              <a:t>teachers</a:t>
            </a:r>
            <a:r>
              <a:rPr lang="de-DE" spc="30" dirty="0"/>
              <a:t> </a:t>
            </a:r>
            <a:r>
              <a:rPr lang="de-DE" spc="30" dirty="0" err="1"/>
              <a:t>for</a:t>
            </a:r>
            <a:r>
              <a:rPr lang="de-DE" spc="30" dirty="0"/>
              <a:t> </a:t>
            </a:r>
            <a:r>
              <a:rPr lang="de-DE" spc="30" dirty="0" err="1"/>
              <a:t>their</a:t>
            </a:r>
            <a:r>
              <a:rPr lang="de-DE" spc="30" dirty="0"/>
              <a:t> </a:t>
            </a:r>
            <a:r>
              <a:rPr lang="de-DE" spc="30" dirty="0" err="1"/>
              <a:t>future</a:t>
            </a:r>
            <a:r>
              <a:rPr lang="de-DE" spc="30" dirty="0"/>
              <a:t> </a:t>
            </a:r>
            <a:r>
              <a:rPr lang="de-DE" spc="30" dirty="0" err="1"/>
              <a:t>role</a:t>
            </a:r>
            <a:r>
              <a:rPr lang="de-DE" spc="30" dirty="0"/>
              <a:t>: </a:t>
            </a:r>
            <a:r>
              <a:rPr lang="de-DE" spc="30" dirty="0" err="1"/>
              <a:t>they</a:t>
            </a:r>
            <a:r>
              <a:rPr lang="de-DE" spc="30" dirty="0"/>
              <a:t> </a:t>
            </a:r>
            <a:r>
              <a:rPr lang="de-DE" spc="30" dirty="0" err="1"/>
              <a:t>must</a:t>
            </a:r>
            <a:r>
              <a:rPr lang="de-DE" spc="30" dirty="0"/>
              <a:t> </a:t>
            </a:r>
            <a:r>
              <a:rPr lang="de-DE" spc="30" dirty="0" err="1"/>
              <a:t>provide</a:t>
            </a:r>
            <a:r>
              <a:rPr lang="de-DE" spc="30" dirty="0"/>
              <a:t> </a:t>
            </a:r>
            <a:r>
              <a:rPr lang="de-DE" spc="30" dirty="0" err="1"/>
              <a:t>learners</a:t>
            </a:r>
            <a:r>
              <a:rPr lang="de-DE" spc="30" dirty="0"/>
              <a:t> </a:t>
            </a:r>
            <a:r>
              <a:rPr lang="de-DE" spc="30" dirty="0" err="1"/>
              <a:t>with</a:t>
            </a:r>
            <a:r>
              <a:rPr lang="de-DE" spc="30" dirty="0"/>
              <a:t> </a:t>
            </a:r>
            <a:r>
              <a:rPr lang="de-DE" spc="30" dirty="0" err="1"/>
              <a:t>skills</a:t>
            </a:r>
            <a:r>
              <a:rPr lang="de-DE" spc="30" dirty="0"/>
              <a:t> </a:t>
            </a:r>
            <a:r>
              <a:rPr lang="de-DE" spc="30" dirty="0" err="1"/>
              <a:t>that</a:t>
            </a:r>
            <a:r>
              <a:rPr lang="de-DE" spc="30" dirty="0"/>
              <a:t> </a:t>
            </a:r>
            <a:r>
              <a:rPr lang="de-DE" spc="30" dirty="0" err="1"/>
              <a:t>help</a:t>
            </a:r>
            <a:r>
              <a:rPr lang="de-DE" spc="30" dirty="0"/>
              <a:t> </a:t>
            </a:r>
            <a:r>
              <a:rPr lang="de-DE" spc="30" dirty="0" err="1"/>
              <a:t>them</a:t>
            </a:r>
            <a:r>
              <a:rPr lang="de-DE" spc="30" dirty="0"/>
              <a:t> </a:t>
            </a:r>
            <a:r>
              <a:rPr lang="de-DE" spc="30" dirty="0" err="1"/>
              <a:t>evaluate</a:t>
            </a:r>
            <a:r>
              <a:rPr lang="de-DE" spc="30" dirty="0"/>
              <a:t> </a:t>
            </a:r>
            <a:r>
              <a:rPr lang="de-DE" spc="30" dirty="0" err="1"/>
              <a:t>complex</a:t>
            </a:r>
            <a:r>
              <a:rPr lang="de-DE" spc="30" dirty="0"/>
              <a:t> </a:t>
            </a:r>
            <a:r>
              <a:rPr lang="de-DE" spc="30" dirty="0" err="1"/>
              <a:t>issues</a:t>
            </a:r>
            <a:r>
              <a:rPr lang="de-DE" spc="30" dirty="0"/>
              <a:t>.</a:t>
            </a:r>
          </a:p>
        </p:txBody>
      </p:sp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48D44162-029B-DC08-5A0C-2619CA955737}"/>
              </a:ext>
            </a:extLst>
          </p:cNvPr>
          <p:cNvSpPr/>
          <p:nvPr/>
        </p:nvSpPr>
        <p:spPr>
          <a:xfrm>
            <a:off x="3719736" y="5178088"/>
            <a:ext cx="6002401" cy="1079541"/>
          </a:xfrm>
          <a:prstGeom prst="wedgeRectCallout">
            <a:avLst>
              <a:gd name="adj1" fmla="val 34506"/>
              <a:gd name="adj2" fmla="val 975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/>
              <a:t>Future </a:t>
            </a:r>
            <a:r>
              <a:rPr lang="de-DE" spc="30" dirty="0" err="1"/>
              <a:t>teachers</a:t>
            </a:r>
            <a:r>
              <a:rPr lang="de-DE" spc="30" dirty="0"/>
              <a:t> </a:t>
            </a:r>
            <a:r>
              <a:rPr lang="de-DE" spc="30" dirty="0" err="1"/>
              <a:t>should</a:t>
            </a:r>
            <a:r>
              <a:rPr lang="de-DE" spc="30" dirty="0"/>
              <a:t> also </a:t>
            </a:r>
            <a:r>
              <a:rPr lang="de-DE" spc="30" dirty="0" err="1"/>
              <a:t>be</a:t>
            </a:r>
            <a:r>
              <a:rPr lang="de-DE" spc="30" dirty="0"/>
              <a:t> </a:t>
            </a:r>
            <a:r>
              <a:rPr lang="de-DE" spc="30" dirty="0" err="1"/>
              <a:t>sensitized</a:t>
            </a:r>
            <a:r>
              <a:rPr lang="de-DE" spc="30" dirty="0"/>
              <a:t> </a:t>
            </a:r>
            <a:r>
              <a:rPr lang="de-DE" spc="30" dirty="0" err="1"/>
              <a:t>to</a:t>
            </a:r>
            <a:r>
              <a:rPr lang="de-DE" spc="30" dirty="0"/>
              <a:t> </a:t>
            </a:r>
            <a:r>
              <a:rPr lang="de-DE" spc="30" dirty="0" err="1"/>
              <a:t>the</a:t>
            </a:r>
            <a:r>
              <a:rPr lang="de-DE" spc="30" dirty="0"/>
              <a:t> </a:t>
            </a:r>
            <a:r>
              <a:rPr lang="de-DE" spc="30" dirty="0" err="1"/>
              <a:t>sometimes</a:t>
            </a:r>
            <a:r>
              <a:rPr lang="de-DE" spc="30" dirty="0"/>
              <a:t> </a:t>
            </a:r>
            <a:r>
              <a:rPr lang="de-DE" spc="30" dirty="0" err="1"/>
              <a:t>one-sided</a:t>
            </a:r>
            <a:r>
              <a:rPr lang="de-DE" spc="30" dirty="0"/>
              <a:t> </a:t>
            </a:r>
            <a:r>
              <a:rPr lang="de-DE" spc="30" dirty="0" err="1"/>
              <a:t>portrayals</a:t>
            </a:r>
            <a:r>
              <a:rPr lang="de-DE" spc="30" dirty="0"/>
              <a:t> </a:t>
            </a:r>
            <a:r>
              <a:rPr lang="de-DE" spc="30" dirty="0" err="1"/>
              <a:t>of</a:t>
            </a:r>
            <a:r>
              <a:rPr lang="de-DE" spc="30" dirty="0"/>
              <a:t> </a:t>
            </a:r>
            <a:r>
              <a:rPr lang="de-DE" spc="30" dirty="0" err="1"/>
              <a:t>sustainability</a:t>
            </a:r>
            <a:r>
              <a:rPr lang="de-DE" spc="30" dirty="0"/>
              <a:t> </a:t>
            </a:r>
            <a:r>
              <a:rPr lang="de-DE" spc="30" dirty="0" err="1"/>
              <a:t>aspects</a:t>
            </a:r>
            <a:r>
              <a:rPr lang="de-DE" spc="30" dirty="0"/>
              <a:t> in social </a:t>
            </a:r>
            <a:r>
              <a:rPr lang="de-DE" spc="30" dirty="0" err="1"/>
              <a:t>media</a:t>
            </a:r>
            <a:r>
              <a:rPr lang="de-DE" spc="30" dirty="0"/>
              <a:t>.</a:t>
            </a:r>
          </a:p>
        </p:txBody>
      </p:sp>
      <p:sp>
        <p:nvSpPr>
          <p:cNvPr id="5" name="Rechteckige Legende 4">
            <a:extLst>
              <a:ext uri="{FF2B5EF4-FFF2-40B4-BE49-F238E27FC236}">
                <a16:creationId xmlns:a16="http://schemas.microsoft.com/office/drawing/2014/main" id="{142CA8FB-594E-DBA4-9E81-5E2B868A12C4}"/>
              </a:ext>
            </a:extLst>
          </p:cNvPr>
          <p:cNvSpPr/>
          <p:nvPr/>
        </p:nvSpPr>
        <p:spPr>
          <a:xfrm>
            <a:off x="4223792" y="1348255"/>
            <a:ext cx="6255611" cy="1079540"/>
          </a:xfrm>
          <a:prstGeom prst="wedgeRectCallout">
            <a:avLst>
              <a:gd name="adj1" fmla="val -37465"/>
              <a:gd name="adj2" fmla="val 831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 err="1"/>
              <a:t>How</a:t>
            </a:r>
            <a:r>
              <a:rPr lang="de-DE" spc="30" dirty="0"/>
              <a:t> </a:t>
            </a:r>
            <a:r>
              <a:rPr lang="de-DE" spc="30" dirty="0" err="1"/>
              <a:t>can</a:t>
            </a:r>
            <a:r>
              <a:rPr lang="de-DE" spc="30" dirty="0"/>
              <a:t> </a:t>
            </a:r>
            <a:r>
              <a:rPr lang="de-DE" spc="30" dirty="0" err="1"/>
              <a:t>we</a:t>
            </a:r>
            <a:r>
              <a:rPr lang="de-DE" spc="30" dirty="0"/>
              <a:t> </a:t>
            </a:r>
            <a:r>
              <a:rPr lang="de-DE" spc="30" dirty="0" err="1"/>
              <a:t>teach</a:t>
            </a:r>
            <a:r>
              <a:rPr lang="de-DE" spc="30" dirty="0"/>
              <a:t> (</a:t>
            </a:r>
            <a:r>
              <a:rPr lang="de-DE" spc="30" dirty="0" err="1"/>
              <a:t>about</a:t>
            </a:r>
            <a:r>
              <a:rPr lang="de-DE" spc="30" dirty="0"/>
              <a:t>) </a:t>
            </a:r>
            <a:r>
              <a:rPr lang="de-DE" spc="30" dirty="0" err="1"/>
              <a:t>sustainability</a:t>
            </a:r>
            <a:r>
              <a:rPr lang="de-DE" spc="30" dirty="0"/>
              <a:t> in a post-</a:t>
            </a:r>
            <a:r>
              <a:rPr lang="de-DE" spc="30" dirty="0" err="1"/>
              <a:t>truth</a:t>
            </a:r>
            <a:r>
              <a:rPr lang="de-DE" spc="30" dirty="0"/>
              <a:t> </a:t>
            </a:r>
            <a:r>
              <a:rPr lang="de-DE" spc="30" dirty="0" err="1"/>
              <a:t>world</a:t>
            </a:r>
            <a:r>
              <a:rPr lang="de-DE" spc="3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159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Science in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1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0A0DCEE-413A-93BA-8407-71B0941B7637}"/>
              </a:ext>
            </a:extLst>
          </p:cNvPr>
          <p:cNvSpPr txBox="1">
            <a:spLocks/>
          </p:cNvSpPr>
          <p:nvPr/>
        </p:nvSpPr>
        <p:spPr>
          <a:xfrm>
            <a:off x="1271464" y="1268760"/>
            <a:ext cx="10369152" cy="511256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Char char="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>
              <a:spcAft>
                <a:spcPts val="600"/>
              </a:spcAft>
              <a:buNone/>
            </a:pPr>
            <a:endParaRPr lang="de-DE" sz="1200" dirty="0"/>
          </a:p>
          <a:p>
            <a:pPr marL="9525" lvl="1" indent="0">
              <a:spcAft>
                <a:spcPts val="600"/>
              </a:spcAft>
              <a:buNone/>
            </a:pPr>
            <a:endParaRPr lang="de-DE" sz="1200" dirty="0"/>
          </a:p>
          <a:p>
            <a:pPr marL="9525" lvl="1" indent="0">
              <a:buNone/>
            </a:pPr>
            <a:endParaRPr lang="de-DE" sz="1400" dirty="0"/>
          </a:p>
          <a:p>
            <a:pPr marL="9525" lvl="1" indent="0">
              <a:buNone/>
            </a:pPr>
            <a:endParaRPr lang="de-DE" sz="1400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539750" lvl="1" indent="0">
              <a:buNone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AD1C9F-3F48-470A-99BC-93296298B418}"/>
              </a:ext>
            </a:extLst>
          </p:cNvPr>
          <p:cNvSpPr txBox="1"/>
          <p:nvPr/>
        </p:nvSpPr>
        <p:spPr>
          <a:xfrm>
            <a:off x="551384" y="1071288"/>
            <a:ext cx="10801200" cy="5786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Acerbi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A., Altay S., &amp; Mercier H. (2022). Research note: Fighting misinformation or fighting for information? Harvard Kennedy School of Misinformation Review, 3(1), 1–15.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Allen, J., Howland, B.,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Mobius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M., Rothschild, D., &amp; Watts, D. J. (2020).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Evaluating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fake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advances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(14), eaay3539.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Baacke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D. (1997):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Medienpädagogik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Tübingen: Niemeyer (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Grundlagen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der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Medienkommunikation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Band 1). 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Barzilai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S., &amp;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Chinn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C. A. (2020). A review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responses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“post-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truth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condition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lenses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“post-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truth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Educational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Psychologist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(3), 107-119.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Belova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N., &amp;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Eilks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I. (2015). Learning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advertising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plan on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cosmetics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– 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Chemistry Education Research and Practice, 16(3), 578-588.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Belova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N., Chang-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Rundgren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S.-N., &amp;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Eilks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I. (2015). Advertising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A multi-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perspective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review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Studies in Science Education, 51(2), 169-200.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Belova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N., &amp; Krause, M. (2023). Inoculating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science-based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manipulation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social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debunking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conductivity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‘. Chemistry Education Research and Practice, 24, 192-202.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Belova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N., Krause, M., &amp; Siemens, C. (2022).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dealing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science-based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social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– 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Education Sciences, 12, 603.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Cook, J., Lewandowsky, S., &amp; Ecker, U. K. (2017).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Neutralizing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inoculation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Exposing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misleading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argumentation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reduces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influence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(5), e0175799.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4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0A0DCEE-413A-93BA-8407-71B0941B7637}"/>
              </a:ext>
            </a:extLst>
          </p:cNvPr>
          <p:cNvSpPr txBox="1">
            <a:spLocks/>
          </p:cNvSpPr>
          <p:nvPr/>
        </p:nvSpPr>
        <p:spPr>
          <a:xfrm>
            <a:off x="767408" y="1052736"/>
            <a:ext cx="10657184" cy="511256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Char char="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Craig-Hare, J., Rowland, A., Ault, M., &amp; Ellis, J. D. (2018). Practicing Scientific Argumentation Through Social Media. In Information Resources Management Association (Ed.), Social Media in Education: Breakthroughs in Research and Practice (pp. 234-256). Hershey, PA: IGI Global.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Hove, T.,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Paek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H.-J., &amp; Isaacson, T (2011). Using adolescent eHealth literacy to weigh trust in commercial web sites: The more Lorrie, B.,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Shalmon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M. (2005). Cosmetic surgery and the cultural construction of beauty. Art Education, 58(3), 14-18.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Kuckartz, U. (2018). Qualitative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Inhaltsanalyse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Methoden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Praxis,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Computerunterstützung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Weinheim: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Beltz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McGrew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Breakstone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J., Ortega, T., Smith, M., &amp;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Wineburg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S. (2018). Can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evaluate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? Learning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assessments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civic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reasoning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Theory &amp; Research in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Education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(2), 165-193.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Roozenbeek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J., &amp; Van der Linden, S. (2019). Fake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game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confers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psychological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Palgrave Communications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(1), 1-10.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Tseng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A. S. (2018).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web-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vaccination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passive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claims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?.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International Journal </a:t>
            </a:r>
            <a:r>
              <a:rPr lang="de-DE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Science Education, Part B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(3), 250-265.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UNESCO (2019). Le Programme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d'éducation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fondamental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Péruvien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face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au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modèle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d'EMI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l'UNESCO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F. Espinosa - IHECS 2018-2019.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Retreived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from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https://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www.researchgate.net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/</a:t>
            </a:r>
            <a:r>
              <a:rPr lang="de-DE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publication</a:t>
            </a:r>
            <a:r>
              <a:rPr lang="de-DE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/337404033_Le_Programme_d'education_fondamental_Peruvien_face_au_modele_d'EMI_de_l'UNESCO_-_F_Espinosa_-_IHECS_2018-2019 (20.11.2022).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van der Linden, S. (2022).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Misinformation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susceptibility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spread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immunize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Nature Medicine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(3), 460-467.</a:t>
            </a:r>
          </a:p>
          <a:p>
            <a:pPr marL="9525" lvl="1" indent="0">
              <a:spcAft>
                <a:spcPts val="600"/>
              </a:spcAft>
              <a:buNone/>
            </a:pPr>
            <a:endParaRPr lang="de-DE" sz="1200" dirty="0"/>
          </a:p>
          <a:p>
            <a:pPr marL="9525" lvl="1" indent="0">
              <a:spcAft>
                <a:spcPts val="600"/>
              </a:spcAft>
              <a:buNone/>
            </a:pPr>
            <a:endParaRPr lang="de-DE" sz="1200" dirty="0"/>
          </a:p>
          <a:p>
            <a:pPr marL="9525" lvl="1" indent="0">
              <a:buNone/>
            </a:pPr>
            <a:endParaRPr lang="de-DE" sz="1400" dirty="0"/>
          </a:p>
          <a:p>
            <a:pPr marL="9525" lvl="1" indent="0">
              <a:buNone/>
            </a:pPr>
            <a:endParaRPr lang="de-DE" sz="1400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marL="9525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53975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5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CA27403-9B09-48EF-4ECB-3D352A2C47F9}"/>
              </a:ext>
            </a:extLst>
          </p:cNvPr>
          <p:cNvGrpSpPr/>
          <p:nvPr/>
        </p:nvGrpSpPr>
        <p:grpSpPr>
          <a:xfrm>
            <a:off x="1913088" y="2015511"/>
            <a:ext cx="6495352" cy="2447172"/>
            <a:chOff x="6808580" y="382789"/>
            <a:chExt cx="6335505" cy="244717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FFFF33AF-1F67-ACDD-F651-C9FF1D4ED744}"/>
                </a:ext>
              </a:extLst>
            </p:cNvPr>
            <p:cNvGrpSpPr/>
            <p:nvPr/>
          </p:nvGrpSpPr>
          <p:grpSpPr>
            <a:xfrm flipH="1">
              <a:off x="6833800" y="856315"/>
              <a:ext cx="6310285" cy="1973646"/>
              <a:chOff x="3574794" y="2718490"/>
              <a:chExt cx="2046801" cy="1041392"/>
            </a:xfrm>
            <a:solidFill>
              <a:srgbClr val="FFFFFF"/>
            </a:solidFill>
          </p:grpSpPr>
          <p:sp>
            <p:nvSpPr>
              <p:cNvPr id="10" name="Oval 5">
                <a:extLst>
                  <a:ext uri="{FF2B5EF4-FFF2-40B4-BE49-F238E27FC236}">
                    <a16:creationId xmlns:a16="http://schemas.microsoft.com/office/drawing/2014/main" id="{7651B4A3-2AFA-DAA2-D414-1C59DA4005D5}"/>
                  </a:ext>
                </a:extLst>
              </p:cNvPr>
              <p:cNvSpPr/>
              <p:nvPr/>
            </p:nvSpPr>
            <p:spPr>
              <a:xfrm>
                <a:off x="3579170" y="2727491"/>
                <a:ext cx="2042425" cy="1029174"/>
              </a:xfrm>
              <a:prstGeom prst="snip1Rect">
                <a:avLst/>
              </a:prstGeom>
              <a:grpFill/>
              <a:ln>
                <a:noFill/>
              </a:ln>
              <a:effectLst>
                <a:outerShdw blurRad="254000" dist="190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Oval 61">
                <a:extLst>
                  <a:ext uri="{FF2B5EF4-FFF2-40B4-BE49-F238E27FC236}">
                    <a16:creationId xmlns:a16="http://schemas.microsoft.com/office/drawing/2014/main" id="{37E642E2-6F9B-71E1-1B17-7F917F1533F3}"/>
                  </a:ext>
                </a:extLst>
              </p:cNvPr>
              <p:cNvSpPr/>
              <p:nvPr/>
            </p:nvSpPr>
            <p:spPr>
              <a:xfrm>
                <a:off x="3574794" y="2718490"/>
                <a:ext cx="2042425" cy="1041392"/>
              </a:xfrm>
              <a:prstGeom prst="snip1Rect">
                <a:avLst/>
              </a:prstGeom>
              <a:grpFill/>
              <a:ln>
                <a:noFill/>
              </a:ln>
              <a:effectLst>
                <a:outerShdw blurRad="254000" dist="190500" dir="13500000" algn="tl" rotWithShape="0">
                  <a:schemeClr val="bg1">
                    <a:lumMod val="85000"/>
                    <a:alpha val="5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CE6A571-9F21-C8F4-FC4B-0C6B19AEB92D}"/>
                </a:ext>
              </a:extLst>
            </p:cNvPr>
            <p:cNvGrpSpPr/>
            <p:nvPr/>
          </p:nvGrpSpPr>
          <p:grpSpPr>
            <a:xfrm>
              <a:off x="6808580" y="382789"/>
              <a:ext cx="6257286" cy="2388397"/>
              <a:chOff x="4748103" y="-1686453"/>
              <a:chExt cx="6257286" cy="2388397"/>
            </a:xfrm>
          </p:grpSpPr>
          <p:sp>
            <p:nvSpPr>
              <p:cNvPr id="8" name="Freihandform 7">
                <a:extLst>
                  <a:ext uri="{FF2B5EF4-FFF2-40B4-BE49-F238E27FC236}">
                    <a16:creationId xmlns:a16="http://schemas.microsoft.com/office/drawing/2014/main" id="{A28F713A-A860-AC94-7CF4-8352EC4977C2}"/>
                  </a:ext>
                </a:extLst>
              </p:cNvPr>
              <p:cNvSpPr/>
              <p:nvPr/>
            </p:nvSpPr>
            <p:spPr>
              <a:xfrm>
                <a:off x="4748103" y="-1686453"/>
                <a:ext cx="1137338" cy="597033"/>
              </a:xfrm>
              <a:custGeom>
                <a:avLst/>
                <a:gdLst/>
                <a:ahLst/>
                <a:cxnLst/>
                <a:rect l="l" t="t" r="r" b="b"/>
                <a:pathLst>
                  <a:path w="1113881" h="740103">
                    <a:moveTo>
                      <a:pt x="1113881" y="0"/>
                    </a:moveTo>
                    <a:lnTo>
                      <a:pt x="1079111" y="165157"/>
                    </a:lnTo>
                    <a:cubicBezTo>
                      <a:pt x="1019505" y="179231"/>
                      <a:pt x="973559" y="203238"/>
                      <a:pt x="941273" y="237180"/>
                    </a:cubicBezTo>
                    <a:cubicBezTo>
                      <a:pt x="908986" y="271123"/>
                      <a:pt x="884151" y="324105"/>
                      <a:pt x="866766" y="396129"/>
                    </a:cubicBezTo>
                    <a:lnTo>
                      <a:pt x="1030681" y="396129"/>
                    </a:lnTo>
                    <a:lnTo>
                      <a:pt x="958658" y="740103"/>
                    </a:lnTo>
                    <a:lnTo>
                      <a:pt x="599782" y="740103"/>
                    </a:lnTo>
                    <a:lnTo>
                      <a:pt x="658146" y="455735"/>
                    </a:lnTo>
                    <a:cubicBezTo>
                      <a:pt x="692916" y="290991"/>
                      <a:pt x="747761" y="174470"/>
                      <a:pt x="822682" y="106172"/>
                    </a:cubicBezTo>
                    <a:cubicBezTo>
                      <a:pt x="897603" y="37874"/>
                      <a:pt x="994670" y="2483"/>
                      <a:pt x="1113881" y="0"/>
                    </a:cubicBezTo>
                    <a:close/>
                    <a:moveTo>
                      <a:pt x="514099" y="0"/>
                    </a:moveTo>
                    <a:lnTo>
                      <a:pt x="479329" y="165157"/>
                    </a:lnTo>
                    <a:cubicBezTo>
                      <a:pt x="419723" y="179231"/>
                      <a:pt x="373777" y="203238"/>
                      <a:pt x="341491" y="237180"/>
                    </a:cubicBezTo>
                    <a:cubicBezTo>
                      <a:pt x="309204" y="271123"/>
                      <a:pt x="284783" y="324105"/>
                      <a:pt x="268226" y="396129"/>
                    </a:cubicBezTo>
                    <a:lnTo>
                      <a:pt x="432141" y="396129"/>
                    </a:lnTo>
                    <a:lnTo>
                      <a:pt x="360118" y="740103"/>
                    </a:lnTo>
                    <a:lnTo>
                      <a:pt x="0" y="740103"/>
                    </a:lnTo>
                    <a:lnTo>
                      <a:pt x="59606" y="455735"/>
                    </a:lnTo>
                    <a:cubicBezTo>
                      <a:pt x="94376" y="290991"/>
                      <a:pt x="149014" y="174470"/>
                      <a:pt x="223521" y="106172"/>
                    </a:cubicBezTo>
                    <a:cubicBezTo>
                      <a:pt x="298028" y="37874"/>
                      <a:pt x="394888" y="2483"/>
                      <a:pt x="514099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endParaRPr lang="de-DE" sz="20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Abgerundetes Rechteck 8">
                <a:extLst>
                  <a:ext uri="{FF2B5EF4-FFF2-40B4-BE49-F238E27FC236}">
                    <a16:creationId xmlns:a16="http://schemas.microsoft.com/office/drawing/2014/main" id="{65767721-1146-9EF6-3B4A-E48CCEE0C415}"/>
                  </a:ext>
                </a:extLst>
              </p:cNvPr>
              <p:cNvSpPr/>
              <p:nvPr/>
            </p:nvSpPr>
            <p:spPr>
              <a:xfrm>
                <a:off x="4821652" y="-1307117"/>
                <a:ext cx="6183737" cy="2009061"/>
              </a:xfrm>
              <a:prstGeom prst="round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e-DE" sz="2800" i="1" dirty="0">
                    <a:cs typeface="Arial" panose="020B0604020202020204" pitchFamily="34" charset="0"/>
                  </a:rPr>
                  <a:t>„[</a:t>
                </a:r>
                <a:r>
                  <a:rPr lang="de-DE" sz="2800" i="1" dirty="0" err="1">
                    <a:cs typeface="Arial" panose="020B0604020202020204" pitchFamily="34" charset="0"/>
                  </a:rPr>
                  <a:t>Social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media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are</a:t>
                </a:r>
                <a:r>
                  <a:rPr lang="de-DE" sz="2800" i="1" dirty="0">
                    <a:cs typeface="Arial" panose="020B0604020202020204" pitchFamily="34" charset="0"/>
                  </a:rPr>
                  <a:t>] so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widespread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and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inculcated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our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culture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that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it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is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futile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try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stop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their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influence</a:t>
                </a:r>
                <a:r>
                  <a:rPr lang="de-DE" sz="2800" i="1" dirty="0">
                    <a:cs typeface="Arial" panose="020B0604020202020204" pitchFamily="34" charset="0"/>
                  </a:rPr>
                  <a:t> at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classroom</a:t>
                </a:r>
                <a:r>
                  <a:rPr lang="de-DE" sz="2800" i="1" dirty="0">
                    <a:cs typeface="Arial" panose="020B0604020202020204" pitchFamily="34" charset="0"/>
                  </a:rPr>
                  <a:t> door“</a:t>
                </a:r>
                <a:r>
                  <a:rPr lang="de-DE" sz="2800" i="1" baseline="30000" dirty="0">
                    <a:cs typeface="Arial" panose="020B0604020202020204" pitchFamily="34" charset="0"/>
                  </a:rPr>
                  <a:t>1</a:t>
                </a:r>
                <a:endParaRPr lang="de-DE" sz="2800" dirty="0"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BAA8E3B5-98F2-0937-236B-280C1903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8555442" y="2464024"/>
            <a:ext cx="3299842" cy="20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96D710AA-EB87-EF50-C999-4E1DE3E3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3931" y="5850386"/>
            <a:ext cx="3508069" cy="365125"/>
          </a:xfrm>
        </p:spPr>
        <p:txBody>
          <a:bodyPr/>
          <a:lstStyle/>
          <a:p>
            <a:r>
              <a:rPr lang="de-DE" sz="1400" dirty="0">
                <a:solidFill>
                  <a:schemeClr val="tx1"/>
                </a:solidFill>
              </a:rPr>
              <a:t>(Craig-Hare, 2018, p. 324</a:t>
            </a:r>
            <a:r>
              <a:rPr lang="de-DE" sz="1400" baseline="30000" dirty="0">
                <a:solidFill>
                  <a:schemeClr val="tx1"/>
                </a:solidFill>
              </a:rPr>
              <a:t>1</a:t>
            </a:r>
            <a:r>
              <a:rPr lang="de-DE" sz="1400" dirty="0">
                <a:solidFill>
                  <a:schemeClr val="tx1"/>
                </a:solidFill>
              </a:rPr>
              <a:t>; </a:t>
            </a:r>
            <a:r>
              <a:rPr lang="en-US" sz="1400" kern="0" dirty="0">
                <a:solidFill>
                  <a:schemeClr val="tx1"/>
                </a:solidFill>
              </a:rPr>
              <a:t>CC BY-SA</a:t>
            </a:r>
            <a:r>
              <a:rPr lang="de-DE" sz="14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372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0BDF44-8997-E775-D935-C5C383CC6A1B}"/>
              </a:ext>
            </a:extLst>
          </p:cNvPr>
          <p:cNvGrpSpPr/>
          <p:nvPr/>
        </p:nvGrpSpPr>
        <p:grpSpPr>
          <a:xfrm>
            <a:off x="1919536" y="692696"/>
            <a:ext cx="9726392" cy="5182201"/>
            <a:chOff x="1535436" y="1200007"/>
            <a:chExt cx="9726392" cy="5182201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10437F4-E1F6-F9A5-8EFE-C8DDE03B77F3}"/>
                </a:ext>
              </a:extLst>
            </p:cNvPr>
            <p:cNvGrpSpPr/>
            <p:nvPr/>
          </p:nvGrpSpPr>
          <p:grpSpPr>
            <a:xfrm>
              <a:off x="1535436" y="1200007"/>
              <a:ext cx="9726392" cy="5182201"/>
              <a:chOff x="1652585" y="1211265"/>
              <a:chExt cx="9726392" cy="5182201"/>
            </a:xfrm>
            <a:grpFill/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E7C201EB-2898-B9EF-E4B4-6E8F84739EE2}"/>
                  </a:ext>
                </a:extLst>
              </p:cNvPr>
              <p:cNvGrpSpPr/>
              <p:nvPr/>
            </p:nvGrpSpPr>
            <p:grpSpPr>
              <a:xfrm>
                <a:off x="1652585" y="1211265"/>
                <a:ext cx="9726392" cy="5182201"/>
                <a:chOff x="5235282" y="-3273876"/>
                <a:chExt cx="16448942" cy="15903934"/>
              </a:xfrm>
              <a:grpFill/>
            </p:grpSpPr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0F09D29F-0668-CA94-F40A-7EC9A72980D8}"/>
                    </a:ext>
                  </a:extLst>
                </p:cNvPr>
                <p:cNvGrpSpPr/>
                <p:nvPr/>
              </p:nvGrpSpPr>
              <p:grpSpPr>
                <a:xfrm>
                  <a:off x="5235282" y="-3273876"/>
                  <a:ext cx="16448942" cy="15903934"/>
                  <a:chOff x="12750093" y="4264091"/>
                  <a:chExt cx="16448942" cy="15903934"/>
                </a:xfrm>
                <a:grpFill/>
              </p:grpSpPr>
              <p:grpSp>
                <p:nvGrpSpPr>
                  <p:cNvPr id="24" name="Gruppieren 23">
                    <a:extLst>
                      <a:ext uri="{FF2B5EF4-FFF2-40B4-BE49-F238E27FC236}">
                        <a16:creationId xmlns:a16="http://schemas.microsoft.com/office/drawing/2014/main" id="{02E762EA-07CB-421B-EA2E-1A4620FDBB18}"/>
                      </a:ext>
                    </a:extLst>
                  </p:cNvPr>
                  <p:cNvGrpSpPr/>
                  <p:nvPr/>
                </p:nvGrpSpPr>
                <p:grpSpPr>
                  <a:xfrm>
                    <a:off x="12750093" y="4264091"/>
                    <a:ext cx="16448942" cy="15903934"/>
                    <a:chOff x="11405387" y="-14688428"/>
                    <a:chExt cx="16448942" cy="15903934"/>
                  </a:xfrm>
                  <a:grp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D504F92C-4428-74FF-EEFA-4DF8B245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83432" y="-142661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F04C0F67-AFE4-0EBA-5E4F-2426B5AB1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14877" y="-233193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D0D0A87A-C3AD-A9AA-5E4E-FCF93940A2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41844" y="-4338159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66E1F47C-D0EE-1787-9F34-43EC085D5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12210" y="-708834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220B5DB4-A93D-0448-1B48-3A5980CC8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26727" y="-1005367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69B7F80B-1F02-C028-C363-1AF56BB4C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87255" y="-1253276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D209E83D-E3D9-15D3-F0A3-E8509167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8649" y="-177002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B4349B42-E6CD-CD8B-B165-7095245C5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62653" y="-1401518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1DDE398B-B32C-98C8-2953-8A80EEF3B7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61882" y="-6269212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5252B1F7-5946-7574-BD0B-00BC7BCD8B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56530" y="-362709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1E9A07AF-E78D-A7ED-51B1-123765FC8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15350" y="-14688428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33E05BD9-9D38-D089-FCC2-9B178078F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9229" y="-1401518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4DCFCBA5-1ED9-6503-D8C6-DD706A364E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66827" y="-1203454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684C6C19-EA47-FDFE-3102-30EDF450A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5387" y="-935430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907765B7-BFE1-B078-3AB8-7B69130F9E47}"/>
                      </a:ext>
                    </a:extLst>
                  </p:cNvPr>
                  <p:cNvSpPr/>
                  <p:nvPr/>
                </p:nvSpPr>
                <p:spPr>
                  <a:xfrm>
                    <a:off x="17540564" y="8640526"/>
                    <a:ext cx="6999204" cy="6999206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400" b="1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D7FFFA6C-3253-EAA2-7AFA-947C5DABC194}"/>
                    </a:ext>
                  </a:extLst>
                </p:cNvPr>
                <p:cNvSpPr txBox="1"/>
                <p:nvPr/>
              </p:nvSpPr>
              <p:spPr>
                <a:xfrm>
                  <a:off x="5304422" y="2893904"/>
                  <a:ext cx="2483602" cy="944553"/>
                </a:xfrm>
                <a:prstGeom prst="rect">
                  <a:avLst/>
                </a:prstGeom>
                <a:noFill/>
              </p:spPr>
              <p:txBody>
                <a:bodyPr vert="horz"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de-DE" sz="1400" b="1" dirty="0">
                      <a:cs typeface="Arial" panose="020B0604020202020204" pitchFamily="34" charset="0"/>
                    </a:rPr>
                    <a:t>News L.</a:t>
                  </a:r>
                </a:p>
              </p:txBody>
            </p:sp>
          </p:grp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CFCBD3B-C485-8C25-5910-DAF99BACD566}"/>
                  </a:ext>
                </a:extLst>
              </p:cNvPr>
              <p:cNvSpPr txBox="1"/>
              <p:nvPr/>
            </p:nvSpPr>
            <p:spPr>
              <a:xfrm>
                <a:off x="4788782" y="2962979"/>
                <a:ext cx="3531580" cy="181588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de-DE" sz="1600" b="1" dirty="0">
                    <a:cs typeface="Arial" panose="020B0604020202020204" pitchFamily="34" charset="0"/>
                  </a:rPr>
                  <a:t>Media/Information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Literacy</a:t>
                </a:r>
                <a:endParaRPr lang="de-DE" sz="1600" b="1" dirty="0">
                  <a:cs typeface="Arial" panose="020B0604020202020204" pitchFamily="34" charset="0"/>
                </a:endParaRPr>
              </a:p>
              <a:p>
                <a:pPr algn="just"/>
                <a:r>
                  <a:rPr lang="de-DE" sz="1600" b="1" dirty="0">
                    <a:cs typeface="Arial" panose="020B0604020202020204" pitchFamily="34" charset="0"/>
                  </a:rPr>
                  <a:t>Knowledge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about</a:t>
                </a:r>
                <a:r>
                  <a:rPr lang="de-DE" sz="1600" b="1" dirty="0">
                    <a:cs typeface="Arial" panose="020B0604020202020204" pitchFamily="34" charset="0"/>
                  </a:rPr>
                  <a:t>…</a:t>
                </a:r>
              </a:p>
              <a:p>
                <a:pPr algn="just"/>
                <a:r>
                  <a:rPr lang="de-DE" sz="1600" b="1" dirty="0">
                    <a:cs typeface="Arial" panose="020B0604020202020204" pitchFamily="34" charset="0"/>
                  </a:rPr>
                  <a:t>…</a:t>
                </a:r>
                <a:r>
                  <a:rPr lang="de-DE" sz="1600" b="1" dirty="0" err="1">
                    <a:cs typeface="Arial" panose="020B0604020202020204" pitchFamily="34" charset="0"/>
                  </a:rPr>
                  <a:t>functions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of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media</a:t>
                </a:r>
                <a:r>
                  <a:rPr lang="de-DE" sz="1600" b="1" dirty="0"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de-DE" sz="1600" b="1" dirty="0">
                    <a:cs typeface="Arial" panose="020B0604020202020204" pitchFamily="34" charset="0"/>
                  </a:rPr>
                  <a:t>…</a:t>
                </a:r>
                <a:r>
                  <a:rPr lang="de-DE" sz="1600" b="1" dirty="0" err="1">
                    <a:cs typeface="Arial" panose="020B0604020202020204" pitchFamily="34" charset="0"/>
                  </a:rPr>
                  <a:t>conditions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of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media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operations</a:t>
                </a:r>
                <a:r>
                  <a:rPr lang="de-DE" sz="1600" b="1" dirty="0"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de-DE" sz="1600" b="1" dirty="0">
                    <a:cs typeface="Arial" panose="020B0604020202020204" pitchFamily="34" charset="0"/>
                  </a:rPr>
                  <a:t>…</a:t>
                </a:r>
                <a:r>
                  <a:rPr lang="de-DE" sz="1600" b="1" dirty="0" err="1">
                    <a:cs typeface="Arial" panose="020B0604020202020204" pitchFamily="34" charset="0"/>
                  </a:rPr>
                  <a:t>how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to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evaluate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media</a:t>
                </a:r>
                <a:r>
                  <a:rPr lang="de-DE" sz="1600" b="1" dirty="0">
                    <a:cs typeface="Arial" panose="020B0604020202020204" pitchFamily="34" charset="0"/>
                  </a:rPr>
                  <a:t> </a:t>
                </a:r>
                <a:r>
                  <a:rPr lang="de-DE" sz="1600" b="1" dirty="0" err="1">
                    <a:cs typeface="Arial" panose="020B0604020202020204" pitchFamily="34" charset="0"/>
                  </a:rPr>
                  <a:t>content</a:t>
                </a:r>
                <a:r>
                  <a:rPr lang="de-DE" sz="1600" b="1" dirty="0"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de-DE" sz="1600" b="1" dirty="0">
                  <a:cs typeface="Arial" panose="020B0604020202020204" pitchFamily="34" charset="0"/>
                </a:endParaRPr>
              </a:p>
              <a:p>
                <a:pPr algn="just"/>
                <a:endParaRPr lang="de-DE" sz="1600" b="1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D3C2DBA-F8D0-5813-E5D5-9449DF627DD0}"/>
                </a:ext>
              </a:extLst>
            </p:cNvPr>
            <p:cNvSpPr txBox="1"/>
            <p:nvPr/>
          </p:nvSpPr>
          <p:spPr>
            <a:xfrm>
              <a:off x="2249630" y="2345113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Advertising L.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4CD7816-8E9A-651A-8E9A-5AB93B6A3A8D}"/>
                </a:ext>
              </a:extLst>
            </p:cNvPr>
            <p:cNvSpPr txBox="1"/>
            <p:nvPr/>
          </p:nvSpPr>
          <p:spPr>
            <a:xfrm>
              <a:off x="3609635" y="1680027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Media L.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ABDB5F-BA92-78EE-5392-ACD69A33BC0D}"/>
                </a:ext>
              </a:extLst>
            </p:cNvPr>
            <p:cNvSpPr txBox="1"/>
            <p:nvPr/>
          </p:nvSpPr>
          <p:spPr>
            <a:xfrm>
              <a:off x="5279560" y="1461152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Information L.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870B115-20FA-0627-AAA3-AFBA71641EBD}"/>
                </a:ext>
              </a:extLst>
            </p:cNvPr>
            <p:cNvSpPr txBox="1"/>
            <p:nvPr/>
          </p:nvSpPr>
          <p:spPr>
            <a:xfrm>
              <a:off x="6970875" y="1687715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 err="1">
                  <a:cs typeface="Arial" panose="020B0604020202020204" pitchFamily="34" charset="0"/>
                </a:rPr>
                <a:t>Social</a:t>
              </a:r>
              <a:r>
                <a:rPr lang="de-DE" sz="1400" b="1" dirty="0"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cs typeface="Arial" panose="020B0604020202020204" pitchFamily="34" charset="0"/>
                </a:rPr>
                <a:t>network</a:t>
              </a:r>
              <a:r>
                <a:rPr lang="de-DE" sz="1400" b="1" dirty="0">
                  <a:cs typeface="Arial" panose="020B0604020202020204" pitchFamily="34" charset="0"/>
                </a:rPr>
                <a:t> L.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4C6BFED-BDBA-4FFA-5977-6A14CFC17467}"/>
                </a:ext>
              </a:extLst>
            </p:cNvPr>
            <p:cNvSpPr/>
            <p:nvPr/>
          </p:nvSpPr>
          <p:spPr>
            <a:xfrm>
              <a:off x="8923976" y="2149480"/>
              <a:ext cx="86273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Library L.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43BB67F-A5DD-7160-1BDA-CD84CAC68456}"/>
                </a:ext>
              </a:extLst>
            </p:cNvPr>
            <p:cNvSpPr/>
            <p:nvPr/>
          </p:nvSpPr>
          <p:spPr>
            <a:xfrm>
              <a:off x="9661754" y="2957894"/>
              <a:ext cx="1249573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FOE </a:t>
              </a:r>
              <a:r>
                <a:rPr lang="de-DE" sz="1400" b="1" dirty="0" err="1">
                  <a:cs typeface="Arial" panose="020B0604020202020204" pitchFamily="34" charset="0"/>
                </a:rPr>
                <a:t>and</a:t>
              </a:r>
              <a:r>
                <a:rPr lang="de-DE" sz="1400" b="1" dirty="0">
                  <a:cs typeface="Arial" panose="020B0604020202020204" pitchFamily="34" charset="0"/>
                </a:rPr>
                <a:t> FOI L.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6F6C98C-9DDB-D81A-14AD-36A964DBAEBB}"/>
                </a:ext>
              </a:extLst>
            </p:cNvPr>
            <p:cNvSpPr/>
            <p:nvPr/>
          </p:nvSpPr>
          <p:spPr>
            <a:xfrm>
              <a:off x="10107642" y="3964893"/>
              <a:ext cx="83054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Digital L.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17CCCAE-F4BB-1F57-AC83-4392B1CFE985}"/>
                </a:ext>
              </a:extLst>
            </p:cNvPr>
            <p:cNvSpPr/>
            <p:nvPr/>
          </p:nvSpPr>
          <p:spPr>
            <a:xfrm>
              <a:off x="9116809" y="4836748"/>
              <a:ext cx="13436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Digital Media L.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5E2D6C5-9FD6-5572-84C5-2F7469C3C1D1}"/>
                </a:ext>
              </a:extLst>
            </p:cNvPr>
            <p:cNvSpPr/>
            <p:nvPr/>
          </p:nvSpPr>
          <p:spPr>
            <a:xfrm>
              <a:off x="4426265" y="5653198"/>
              <a:ext cx="85792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Games L.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8264DB9-487A-BD95-CBAB-CC811F5A2D2E}"/>
                </a:ext>
              </a:extLst>
            </p:cNvPr>
            <p:cNvSpPr/>
            <p:nvPr/>
          </p:nvSpPr>
          <p:spPr>
            <a:xfrm>
              <a:off x="7808361" y="5487100"/>
              <a:ext cx="109036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Computer L.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1CD2579-AFBF-75AF-BB90-327D260AE679}"/>
                </a:ext>
              </a:extLst>
            </p:cNvPr>
            <p:cNvSpPr/>
            <p:nvPr/>
          </p:nvSpPr>
          <p:spPr>
            <a:xfrm>
              <a:off x="6097653" y="5807087"/>
              <a:ext cx="95224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Internet L.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BD15938-92D8-D06B-AE79-DD8F4BC59523}"/>
                </a:ext>
              </a:extLst>
            </p:cNvPr>
            <p:cNvSpPr/>
            <p:nvPr/>
          </p:nvSpPr>
          <p:spPr>
            <a:xfrm>
              <a:off x="1862497" y="4202388"/>
              <a:ext cx="1085554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Television L.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56CC783-AA66-DE0D-04B6-ADEAD223AB55}"/>
                </a:ext>
              </a:extLst>
            </p:cNvPr>
            <p:cNvSpPr/>
            <p:nvPr/>
          </p:nvSpPr>
          <p:spPr>
            <a:xfrm>
              <a:off x="2846087" y="5080846"/>
              <a:ext cx="907621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Cinema L.</a:t>
              </a:r>
            </a:p>
          </p:txBody>
        </p:sp>
      </p:grp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3C500873-ED17-1ACA-FCF7-D6FA39AF5EA0}"/>
              </a:ext>
            </a:extLst>
          </p:cNvPr>
          <p:cNvSpPr txBox="1">
            <a:spLocks/>
          </p:cNvSpPr>
          <p:nvPr/>
        </p:nvSpPr>
        <p:spPr>
          <a:xfrm>
            <a:off x="9014869" y="5945932"/>
            <a:ext cx="349756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(UNESCO, 2011, 2019, L. = </a:t>
            </a:r>
            <a:r>
              <a:rPr lang="de-DE" sz="1400" dirty="0" err="1"/>
              <a:t>Literacy</a:t>
            </a:r>
            <a:r>
              <a:rPr lang="de-DE" sz="1400" dirty="0"/>
              <a:t>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06BD105-6F52-8ECF-9288-1D38D045DC8E}"/>
              </a:ext>
            </a:extLst>
          </p:cNvPr>
          <p:cNvSpPr txBox="1">
            <a:spLocks/>
          </p:cNvSpPr>
          <p:nvPr/>
        </p:nvSpPr>
        <p:spPr>
          <a:xfrm>
            <a:off x="107388" y="697821"/>
            <a:ext cx="3256138" cy="119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err="1"/>
              <a:t>What</a:t>
            </a:r>
            <a:r>
              <a:rPr lang="de-DE" sz="4000" b="1" dirty="0"/>
              <a:t> </a:t>
            </a:r>
            <a:r>
              <a:rPr lang="de-DE" sz="4000" b="1" dirty="0" err="1"/>
              <a:t>is</a:t>
            </a:r>
            <a:r>
              <a:rPr lang="de-DE" sz="4000" b="1" dirty="0"/>
              <a:t> Media </a:t>
            </a:r>
            <a:r>
              <a:rPr lang="de-DE" sz="4000" b="1" dirty="0" err="1"/>
              <a:t>Literacy</a:t>
            </a:r>
            <a:r>
              <a:rPr lang="de-DE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634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702389"/>
            <a:ext cx="11233248" cy="981460"/>
          </a:xfrm>
        </p:spPr>
        <p:txBody>
          <a:bodyPr/>
          <a:lstStyle/>
          <a:p>
            <a:r>
              <a:rPr lang="de-DE" dirty="0"/>
              <a:t>Scientific Media </a:t>
            </a:r>
            <a:r>
              <a:rPr lang="de-DE" dirty="0" err="1"/>
              <a:t>Literacy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CEEAE7D-4554-F2AB-3E43-6E4F61C38AF2}"/>
              </a:ext>
            </a:extLst>
          </p:cNvPr>
          <p:cNvSpPr txBox="1"/>
          <p:nvPr/>
        </p:nvSpPr>
        <p:spPr>
          <a:xfrm>
            <a:off x="2711624" y="1975647"/>
            <a:ext cx="2664296" cy="369332"/>
          </a:xfrm>
          <a:custGeom>
            <a:avLst/>
            <a:gdLst>
              <a:gd name="connsiteX0" fmla="*/ 0 w 2664296"/>
              <a:gd name="connsiteY0" fmla="*/ 0 h 369332"/>
              <a:gd name="connsiteX1" fmla="*/ 666074 w 2664296"/>
              <a:gd name="connsiteY1" fmla="*/ 0 h 369332"/>
              <a:gd name="connsiteX2" fmla="*/ 1305505 w 2664296"/>
              <a:gd name="connsiteY2" fmla="*/ 0 h 369332"/>
              <a:gd name="connsiteX3" fmla="*/ 1944936 w 2664296"/>
              <a:gd name="connsiteY3" fmla="*/ 0 h 369332"/>
              <a:gd name="connsiteX4" fmla="*/ 2664296 w 2664296"/>
              <a:gd name="connsiteY4" fmla="*/ 0 h 369332"/>
              <a:gd name="connsiteX5" fmla="*/ 2664296 w 2664296"/>
              <a:gd name="connsiteY5" fmla="*/ 369332 h 369332"/>
              <a:gd name="connsiteX6" fmla="*/ 1944936 w 2664296"/>
              <a:gd name="connsiteY6" fmla="*/ 369332 h 369332"/>
              <a:gd name="connsiteX7" fmla="*/ 1305505 w 2664296"/>
              <a:gd name="connsiteY7" fmla="*/ 369332 h 369332"/>
              <a:gd name="connsiteX8" fmla="*/ 692717 w 2664296"/>
              <a:gd name="connsiteY8" fmla="*/ 369332 h 369332"/>
              <a:gd name="connsiteX9" fmla="*/ 0 w 2664296"/>
              <a:gd name="connsiteY9" fmla="*/ 369332 h 369332"/>
              <a:gd name="connsiteX10" fmla="*/ 0 w 2664296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296" h="369332" fill="none" extrusionOk="0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 extrusionOk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Domain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skills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4C1A93-D47E-9C3B-93F3-AD6056488A13}"/>
              </a:ext>
            </a:extLst>
          </p:cNvPr>
          <p:cNvSpPr txBox="1"/>
          <p:nvPr/>
        </p:nvSpPr>
        <p:spPr>
          <a:xfrm>
            <a:off x="8184232" y="1975647"/>
            <a:ext cx="2664296" cy="369332"/>
          </a:xfrm>
          <a:custGeom>
            <a:avLst/>
            <a:gdLst>
              <a:gd name="connsiteX0" fmla="*/ 0 w 2664296"/>
              <a:gd name="connsiteY0" fmla="*/ 0 h 369332"/>
              <a:gd name="connsiteX1" fmla="*/ 666074 w 2664296"/>
              <a:gd name="connsiteY1" fmla="*/ 0 h 369332"/>
              <a:gd name="connsiteX2" fmla="*/ 1305505 w 2664296"/>
              <a:gd name="connsiteY2" fmla="*/ 0 h 369332"/>
              <a:gd name="connsiteX3" fmla="*/ 1944936 w 2664296"/>
              <a:gd name="connsiteY3" fmla="*/ 0 h 369332"/>
              <a:gd name="connsiteX4" fmla="*/ 2664296 w 2664296"/>
              <a:gd name="connsiteY4" fmla="*/ 0 h 369332"/>
              <a:gd name="connsiteX5" fmla="*/ 2664296 w 2664296"/>
              <a:gd name="connsiteY5" fmla="*/ 369332 h 369332"/>
              <a:gd name="connsiteX6" fmla="*/ 1944936 w 2664296"/>
              <a:gd name="connsiteY6" fmla="*/ 369332 h 369332"/>
              <a:gd name="connsiteX7" fmla="*/ 1305505 w 2664296"/>
              <a:gd name="connsiteY7" fmla="*/ 369332 h 369332"/>
              <a:gd name="connsiteX8" fmla="*/ 692717 w 2664296"/>
              <a:gd name="connsiteY8" fmla="*/ 369332 h 369332"/>
              <a:gd name="connsiteX9" fmla="*/ 0 w 2664296"/>
              <a:gd name="connsiteY9" fmla="*/ 369332 h 369332"/>
              <a:gd name="connsiteX10" fmla="*/ 0 w 2664296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296" h="369332" fill="none" extrusionOk="0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 extrusionOk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Domain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knowledge</a:t>
            </a:r>
            <a:endParaRPr lang="de-DE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459CCD-98D9-027F-30BD-00000DA0E8B2}"/>
              </a:ext>
            </a:extLst>
          </p:cNvPr>
          <p:cNvSpPr txBox="1"/>
          <p:nvPr/>
        </p:nvSpPr>
        <p:spPr>
          <a:xfrm>
            <a:off x="2063552" y="2723454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Competences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media</a:t>
            </a:r>
            <a:r>
              <a:rPr lang="de-DE" b="1" dirty="0"/>
              <a:t> </a:t>
            </a:r>
            <a:r>
              <a:rPr lang="de-DE" b="1" dirty="0" err="1"/>
              <a:t>literacy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2706106-8567-4EFC-7FE3-1F5A102EFC67}"/>
              </a:ext>
            </a:extLst>
          </p:cNvPr>
          <p:cNvSpPr txBox="1"/>
          <p:nvPr/>
        </p:nvSpPr>
        <p:spPr>
          <a:xfrm>
            <a:off x="7536160" y="2723454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Aspects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scientific</a:t>
            </a:r>
            <a:r>
              <a:rPr lang="de-DE" b="1" dirty="0"/>
              <a:t> </a:t>
            </a:r>
            <a:r>
              <a:rPr lang="de-DE" b="1" dirty="0" err="1"/>
              <a:t>literacy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22F765-8C7C-5A15-786A-E7D9D4D19B97}"/>
              </a:ext>
            </a:extLst>
          </p:cNvPr>
          <p:cNvSpPr txBox="1"/>
          <p:nvPr/>
        </p:nvSpPr>
        <p:spPr>
          <a:xfrm>
            <a:off x="7536160" y="3676382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Scientific </a:t>
            </a:r>
            <a:r>
              <a:rPr lang="de-DE" b="1" dirty="0" err="1"/>
              <a:t>terms</a:t>
            </a:r>
            <a:r>
              <a:rPr lang="de-DE" b="1" dirty="0"/>
              <a:t> and </a:t>
            </a:r>
            <a:r>
              <a:rPr lang="de-DE" b="1" dirty="0" err="1"/>
              <a:t>concepts</a:t>
            </a:r>
            <a:endParaRPr lang="de-DE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659F986-CEBA-ADA7-C960-8C9D9EB1B470}"/>
              </a:ext>
            </a:extLst>
          </p:cNvPr>
          <p:cNvSpPr txBox="1"/>
          <p:nvPr/>
        </p:nvSpPr>
        <p:spPr>
          <a:xfrm>
            <a:off x="7536160" y="4481830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Nature </a:t>
            </a:r>
            <a:r>
              <a:rPr lang="de-DE" b="1" dirty="0" err="1"/>
              <a:t>of</a:t>
            </a:r>
            <a:r>
              <a:rPr lang="de-DE" b="1" dirty="0"/>
              <a:t> Science (NOS)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AB57958-0B55-DD97-9565-D56116289AAF}"/>
              </a:ext>
            </a:extLst>
          </p:cNvPr>
          <p:cNvSpPr txBox="1"/>
          <p:nvPr/>
        </p:nvSpPr>
        <p:spPr>
          <a:xfrm>
            <a:off x="7536160" y="5291916"/>
            <a:ext cx="3960440" cy="646331"/>
          </a:xfrm>
          <a:custGeom>
            <a:avLst/>
            <a:gdLst>
              <a:gd name="connsiteX0" fmla="*/ 0 w 3960440"/>
              <a:gd name="connsiteY0" fmla="*/ 0 h 646331"/>
              <a:gd name="connsiteX1" fmla="*/ 541260 w 3960440"/>
              <a:gd name="connsiteY1" fmla="*/ 0 h 646331"/>
              <a:gd name="connsiteX2" fmla="*/ 1082520 w 3960440"/>
              <a:gd name="connsiteY2" fmla="*/ 0 h 646331"/>
              <a:gd name="connsiteX3" fmla="*/ 1821802 w 3960440"/>
              <a:gd name="connsiteY3" fmla="*/ 0 h 646331"/>
              <a:gd name="connsiteX4" fmla="*/ 2363063 w 3960440"/>
              <a:gd name="connsiteY4" fmla="*/ 0 h 646331"/>
              <a:gd name="connsiteX5" fmla="*/ 2983531 w 3960440"/>
              <a:gd name="connsiteY5" fmla="*/ 0 h 646331"/>
              <a:gd name="connsiteX6" fmla="*/ 3960440 w 3960440"/>
              <a:gd name="connsiteY6" fmla="*/ 0 h 646331"/>
              <a:gd name="connsiteX7" fmla="*/ 3960440 w 3960440"/>
              <a:gd name="connsiteY7" fmla="*/ 646331 h 646331"/>
              <a:gd name="connsiteX8" fmla="*/ 3260762 w 3960440"/>
              <a:gd name="connsiteY8" fmla="*/ 646331 h 646331"/>
              <a:gd name="connsiteX9" fmla="*/ 2719502 w 3960440"/>
              <a:gd name="connsiteY9" fmla="*/ 646331 h 646331"/>
              <a:gd name="connsiteX10" fmla="*/ 2138638 w 3960440"/>
              <a:gd name="connsiteY10" fmla="*/ 646331 h 646331"/>
              <a:gd name="connsiteX11" fmla="*/ 1557773 w 3960440"/>
              <a:gd name="connsiteY11" fmla="*/ 646331 h 646331"/>
              <a:gd name="connsiteX12" fmla="*/ 937304 w 3960440"/>
              <a:gd name="connsiteY12" fmla="*/ 646331 h 646331"/>
              <a:gd name="connsiteX13" fmla="*/ 0 w 3960440"/>
              <a:gd name="connsiteY13" fmla="*/ 646331 h 646331"/>
              <a:gd name="connsiteX14" fmla="*/ 0 w 396044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646331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45771" y="172820"/>
                  <a:pt x="3980278" y="434839"/>
                  <a:pt x="3960440" y="646331"/>
                </a:cubicBezTo>
                <a:cubicBezTo>
                  <a:pt x="3792145" y="627289"/>
                  <a:pt x="3403212" y="664172"/>
                  <a:pt x="3260762" y="646331"/>
                </a:cubicBezTo>
                <a:cubicBezTo>
                  <a:pt x="3118312" y="628490"/>
                  <a:pt x="2874602" y="633156"/>
                  <a:pt x="2719502" y="646331"/>
                </a:cubicBezTo>
                <a:cubicBezTo>
                  <a:pt x="2564402" y="659506"/>
                  <a:pt x="2298301" y="655900"/>
                  <a:pt x="2138638" y="646331"/>
                </a:cubicBezTo>
                <a:cubicBezTo>
                  <a:pt x="1978975" y="636762"/>
                  <a:pt x="1712065" y="663505"/>
                  <a:pt x="1557773" y="646331"/>
                </a:cubicBezTo>
                <a:cubicBezTo>
                  <a:pt x="1403481" y="629157"/>
                  <a:pt x="1143948" y="635429"/>
                  <a:pt x="937304" y="646331"/>
                </a:cubicBezTo>
                <a:cubicBezTo>
                  <a:pt x="730660" y="657233"/>
                  <a:pt x="220749" y="684698"/>
                  <a:pt x="0" y="646331"/>
                </a:cubicBezTo>
                <a:cubicBezTo>
                  <a:pt x="19736" y="364986"/>
                  <a:pt x="-15741" y="154649"/>
                  <a:pt x="0" y="0"/>
                </a:cubicBezTo>
                <a:close/>
              </a:path>
              <a:path w="3960440" h="646331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57195" y="289946"/>
                  <a:pt x="3974165" y="367506"/>
                  <a:pt x="3960440" y="646331"/>
                </a:cubicBezTo>
                <a:cubicBezTo>
                  <a:pt x="3828940" y="630131"/>
                  <a:pt x="3581794" y="646260"/>
                  <a:pt x="3419180" y="646331"/>
                </a:cubicBezTo>
                <a:cubicBezTo>
                  <a:pt x="3256566" y="646402"/>
                  <a:pt x="2930817" y="675798"/>
                  <a:pt x="2719502" y="646331"/>
                </a:cubicBezTo>
                <a:cubicBezTo>
                  <a:pt x="2508187" y="616864"/>
                  <a:pt x="2327072" y="623272"/>
                  <a:pt x="2019824" y="646331"/>
                </a:cubicBezTo>
                <a:cubicBezTo>
                  <a:pt x="1712576" y="669390"/>
                  <a:pt x="1676448" y="652313"/>
                  <a:pt x="1478564" y="646331"/>
                </a:cubicBezTo>
                <a:cubicBezTo>
                  <a:pt x="1280680" y="640349"/>
                  <a:pt x="1023950" y="675784"/>
                  <a:pt x="858095" y="646331"/>
                </a:cubicBezTo>
                <a:cubicBezTo>
                  <a:pt x="692240" y="616878"/>
                  <a:pt x="264876" y="624532"/>
                  <a:pt x="0" y="646331"/>
                </a:cubicBezTo>
                <a:cubicBezTo>
                  <a:pt x="23443" y="480945"/>
                  <a:pt x="14751" y="15114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Impact </a:t>
            </a:r>
            <a:r>
              <a:rPr lang="de-DE" b="1" dirty="0" err="1"/>
              <a:t>of</a:t>
            </a:r>
            <a:r>
              <a:rPr lang="de-DE" b="1" dirty="0"/>
              <a:t> science and </a:t>
            </a:r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society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C2EB4D-BB69-53F9-1545-03346136D7CC}"/>
              </a:ext>
            </a:extLst>
          </p:cNvPr>
          <p:cNvSpPr txBox="1"/>
          <p:nvPr/>
        </p:nvSpPr>
        <p:spPr>
          <a:xfrm>
            <a:off x="2045408" y="3676382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Access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8177D1-86ED-8ACC-D541-1043FA981F7A}"/>
              </a:ext>
            </a:extLst>
          </p:cNvPr>
          <p:cNvSpPr txBox="1"/>
          <p:nvPr/>
        </p:nvSpPr>
        <p:spPr>
          <a:xfrm>
            <a:off x="2059090" y="4481951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Analysis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778C544-9065-5EB5-FEC8-BE7D7192AEB0}"/>
              </a:ext>
            </a:extLst>
          </p:cNvPr>
          <p:cNvSpPr txBox="1"/>
          <p:nvPr/>
        </p:nvSpPr>
        <p:spPr>
          <a:xfrm>
            <a:off x="2059090" y="5292037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Evaluation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766D70-103F-BE3C-03D2-FC69E65EA027}"/>
              </a:ext>
            </a:extLst>
          </p:cNvPr>
          <p:cNvSpPr txBox="1"/>
          <p:nvPr/>
        </p:nvSpPr>
        <p:spPr>
          <a:xfrm>
            <a:off x="2059090" y="6022700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Creation</a:t>
            </a:r>
            <a:endParaRPr lang="de-DE" b="1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00F5D16-9815-D61B-7C98-AB114C735D6F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 flipV="1">
            <a:off x="6019530" y="4666496"/>
            <a:ext cx="1516630" cy="1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80A9B28F-A913-F5C8-51F9-24B9F33AFB0A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 flipV="1">
            <a:off x="6019530" y="3861048"/>
            <a:ext cx="1516630" cy="16156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B8E79EE-A080-8F08-A525-0F6EC87A9453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6005848" y="3861048"/>
            <a:ext cx="15303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D667F9D4-D978-EA4A-6C10-CE4E894A225D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 flipV="1">
            <a:off x="6019530" y="3861048"/>
            <a:ext cx="1516630" cy="805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5934958-DE99-8C21-F20D-63A988E50D19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 flipV="1">
            <a:off x="6019530" y="3861048"/>
            <a:ext cx="1516630" cy="23463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78366AAA-808F-DE87-592A-E3028496A0A2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6019530" y="4666496"/>
            <a:ext cx="1516630" cy="8102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CCF7BCDF-8B4C-47E9-23FE-ADF32C45ADB3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6019530" y="4666496"/>
            <a:ext cx="1516630" cy="15408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D13DF5D1-9946-948C-DDB9-E43D9D8CC62F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6019530" y="5476703"/>
            <a:ext cx="1516630" cy="1383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B505045-B4BA-F0BF-7758-F58E072FFCC5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 flipV="1">
            <a:off x="6019530" y="5615082"/>
            <a:ext cx="1516630" cy="5922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87C9EFD-571D-DB80-3FB7-4E43E201D407}"/>
              </a:ext>
            </a:extLst>
          </p:cNvPr>
          <p:cNvSpPr txBox="1"/>
          <p:nvPr/>
        </p:nvSpPr>
        <p:spPr>
          <a:xfrm>
            <a:off x="5375920" y="6076626"/>
            <a:ext cx="6797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Belova, Chang </a:t>
            </a:r>
            <a:r>
              <a:rPr lang="de-DE" sz="800" dirty="0" err="1"/>
              <a:t>Rundgren</a:t>
            </a:r>
            <a:r>
              <a:rPr lang="de-DE" sz="800" dirty="0"/>
              <a:t> &amp; Eilks, 2015</a:t>
            </a:r>
          </a:p>
        </p:txBody>
      </p:sp>
    </p:spTree>
    <p:extLst>
      <p:ext uri="{BB962C8B-B14F-4D97-AF65-F5344CB8AC3E}">
        <p14:creationId xmlns:p14="http://schemas.microsoft.com/office/powerpoint/2010/main" val="150007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64722" y="803556"/>
            <a:ext cx="8229600" cy="93610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de-DE" sz="3600" dirty="0">
                <a:latin typeface="+mn-lt"/>
                <a:cs typeface="Arial" pitchFamily="34" charset="0"/>
              </a:rPr>
              <a:t>The </a:t>
            </a:r>
            <a:r>
              <a:rPr lang="de-DE" sz="3600" dirty="0" err="1">
                <a:latin typeface="+mn-lt"/>
                <a:cs typeface="Arial" pitchFamily="34" charset="0"/>
              </a:rPr>
              <a:t>Idea</a:t>
            </a:r>
            <a:r>
              <a:rPr lang="de-DE" sz="3600" dirty="0">
                <a:latin typeface="+mn-lt"/>
                <a:cs typeface="Arial" pitchFamily="34" charset="0"/>
              </a:rPr>
              <a:t> </a:t>
            </a:r>
            <a:r>
              <a:rPr lang="de-DE" sz="3600" dirty="0" err="1">
                <a:latin typeface="+mn-lt"/>
                <a:cs typeface="Arial" pitchFamily="34" charset="0"/>
              </a:rPr>
              <a:t>of</a:t>
            </a:r>
            <a:r>
              <a:rPr lang="de-DE" sz="3600" dirty="0">
                <a:latin typeface="+mn-lt"/>
                <a:cs typeface="Arial" pitchFamily="34" charset="0"/>
              </a:rPr>
              <a:t> </a:t>
            </a:r>
            <a:r>
              <a:rPr lang="de-DE" sz="3600" dirty="0" err="1">
                <a:latin typeface="+mn-lt"/>
                <a:cs typeface="Arial" pitchFamily="34" charset="0"/>
              </a:rPr>
              <a:t>Filtered</a:t>
            </a:r>
            <a:r>
              <a:rPr lang="de-DE" sz="3600" dirty="0">
                <a:latin typeface="+mn-lt"/>
                <a:cs typeface="Arial" pitchFamily="34" charset="0"/>
              </a:rPr>
              <a:t> Information</a:t>
            </a:r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3049141" y="5981247"/>
            <a:ext cx="914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cs typeface="Arial" charset="0"/>
              </a:rPr>
              <a:t>(</a:t>
            </a:r>
            <a:r>
              <a:rPr lang="de-DE" sz="1200" dirty="0" err="1">
                <a:cs typeface="Arial" charset="0"/>
              </a:rPr>
              <a:t>Lippel</a:t>
            </a:r>
            <a:r>
              <a:rPr lang="de-DE" sz="1200" dirty="0">
                <a:cs typeface="Arial" charset="0"/>
              </a:rPr>
              <a:t>, </a:t>
            </a:r>
            <a:r>
              <a:rPr lang="de-DE" sz="1200" dirty="0" err="1">
                <a:cs typeface="Arial" charset="0"/>
              </a:rPr>
              <a:t>Stuckey</a:t>
            </a:r>
            <a:r>
              <a:rPr lang="de-DE" sz="1200" dirty="0">
                <a:cs typeface="Arial" charset="0"/>
              </a:rPr>
              <a:t> &amp; Eilks, 2012; Eilks, Nielsen, &amp; Hofstein, 2012)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B215BF9-55CA-DFC1-464C-9235E63252CF}"/>
              </a:ext>
            </a:extLst>
          </p:cNvPr>
          <p:cNvGrpSpPr/>
          <p:nvPr/>
        </p:nvGrpSpPr>
        <p:grpSpPr>
          <a:xfrm>
            <a:off x="2053208" y="1792639"/>
            <a:ext cx="8291264" cy="4065107"/>
            <a:chOff x="2123998" y="1884174"/>
            <a:chExt cx="8291264" cy="406510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33C42FDE-38C3-8C4B-81CE-7839D5EF1FBA}"/>
                </a:ext>
              </a:extLst>
            </p:cNvPr>
            <p:cNvGrpSpPr/>
            <p:nvPr/>
          </p:nvGrpSpPr>
          <p:grpSpPr>
            <a:xfrm>
              <a:off x="2123998" y="1884174"/>
              <a:ext cx="7992888" cy="409611"/>
              <a:chOff x="611560" y="1871938"/>
              <a:chExt cx="7992888" cy="409611"/>
            </a:xfrm>
          </p:grpSpPr>
          <p:sp>
            <p:nvSpPr>
              <p:cNvPr id="14" name="Abgerundetes Rechteck 13">
                <a:extLst>
                  <a:ext uri="{FF2B5EF4-FFF2-40B4-BE49-F238E27FC236}">
                    <a16:creationId xmlns:a16="http://schemas.microsoft.com/office/drawing/2014/main" id="{1FBD0ABF-858C-E54F-AF55-4C86A9BE901E}"/>
                  </a:ext>
                </a:extLst>
              </p:cNvPr>
              <p:cNvSpPr/>
              <p:nvPr/>
            </p:nvSpPr>
            <p:spPr>
              <a:xfrm>
                <a:off x="611560" y="1881439"/>
                <a:ext cx="7992888" cy="40011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>
                <a:off x="611560" y="1871938"/>
                <a:ext cx="7992888" cy="369332"/>
              </a:xfrm>
              <a:prstGeom prst="rect">
                <a:avLst/>
              </a:prstGeom>
              <a:noFill/>
              <a:ln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cs typeface="Arial" pitchFamily="34" charset="0"/>
                  </a:rPr>
                  <a:t>Science, </a:t>
                </a:r>
                <a:r>
                  <a:rPr lang="de-DE" b="1" dirty="0" err="1">
                    <a:cs typeface="Arial" pitchFamily="34" charset="0"/>
                  </a:rPr>
                  <a:t>Scientists</a:t>
                </a:r>
                <a:r>
                  <a:rPr lang="de-DE" b="1" dirty="0">
                    <a:cs typeface="Arial" pitchFamily="34" charset="0"/>
                  </a:rPr>
                  <a:t>, Scientific </a:t>
                </a:r>
                <a:r>
                  <a:rPr lang="de-DE" b="1" dirty="0" err="1">
                    <a:cs typeface="Arial" pitchFamily="34" charset="0"/>
                  </a:rPr>
                  <a:t>information</a:t>
                </a:r>
                <a:endParaRPr lang="de-DE" b="1" dirty="0">
                  <a:cs typeface="Arial" pitchFamily="34" charset="0"/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02CA77A-77F3-164B-BEBA-F9103C0257AB}"/>
                </a:ext>
              </a:extLst>
            </p:cNvPr>
            <p:cNvGrpSpPr/>
            <p:nvPr/>
          </p:nvGrpSpPr>
          <p:grpSpPr>
            <a:xfrm>
              <a:off x="2135560" y="5541620"/>
              <a:ext cx="7992888" cy="407661"/>
              <a:chOff x="611560" y="5541619"/>
              <a:chExt cx="7992888" cy="407661"/>
            </a:xfrm>
          </p:grpSpPr>
          <p:sp>
            <p:nvSpPr>
              <p:cNvPr id="15" name="Abgerundetes Rechteck 14">
                <a:extLst>
                  <a:ext uri="{FF2B5EF4-FFF2-40B4-BE49-F238E27FC236}">
                    <a16:creationId xmlns:a16="http://schemas.microsoft.com/office/drawing/2014/main" id="{61D0B0DA-E6D3-D641-A430-DFF67D5C9F7B}"/>
                  </a:ext>
                </a:extLst>
              </p:cNvPr>
              <p:cNvSpPr/>
              <p:nvPr/>
            </p:nvSpPr>
            <p:spPr>
              <a:xfrm>
                <a:off x="611560" y="5541619"/>
                <a:ext cx="7992888" cy="4076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611560" y="5541619"/>
                <a:ext cx="7992888" cy="400110"/>
              </a:xfrm>
              <a:prstGeom prst="rect">
                <a:avLst/>
              </a:prstGeom>
              <a:noFill/>
              <a:ln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cs typeface="Arial" pitchFamily="34" charset="0"/>
                  </a:rPr>
                  <a:t>Citizens (Non-</a:t>
                </a:r>
                <a:r>
                  <a:rPr lang="de-DE" sz="2000" b="1" dirty="0" err="1">
                    <a:cs typeface="Arial" pitchFamily="34" charset="0"/>
                  </a:rPr>
                  <a:t>Scientists</a:t>
                </a:r>
                <a:r>
                  <a:rPr lang="de-DE" sz="2000" b="1" dirty="0">
                    <a:cs typeface="Arial" pitchFamily="34" charset="0"/>
                  </a:rPr>
                  <a:t>)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80DFB581-A6DF-3B45-BEAA-C8582B9A9B5D}"/>
                </a:ext>
              </a:extLst>
            </p:cNvPr>
            <p:cNvSpPr txBox="1"/>
            <p:nvPr/>
          </p:nvSpPr>
          <p:spPr>
            <a:xfrm>
              <a:off x="2123998" y="2329177"/>
              <a:ext cx="3517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25952"/>
                  </a:solidFill>
                </a:rPr>
                <a:t>Who </a:t>
              </a:r>
              <a:r>
                <a:rPr lang="de-DE" b="1" dirty="0" err="1">
                  <a:solidFill>
                    <a:srgbClr val="025952"/>
                  </a:solidFill>
                </a:rPr>
                <a:t>filters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the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information</a:t>
              </a:r>
              <a:r>
                <a:rPr lang="de-DE" b="1" dirty="0">
                  <a:solidFill>
                    <a:srgbClr val="025952"/>
                  </a:solidFill>
                </a:rPr>
                <a:t>?</a:t>
              </a:r>
            </a:p>
          </p:txBody>
        </p:sp>
        <p:pic>
          <p:nvPicPr>
            <p:cNvPr id="4" name="Grafik 3" descr="Filter">
              <a:extLst>
                <a:ext uri="{FF2B5EF4-FFF2-40B4-BE49-F238E27FC236}">
                  <a16:creationId xmlns:a16="http://schemas.microsoft.com/office/drawing/2014/main" id="{D6C26AEC-AE6F-2B43-B102-23D4D274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14156" y="2316943"/>
              <a:ext cx="3384376" cy="360162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1D1D0BC-A0DE-BF46-81EC-765DE1A1B135}"/>
                </a:ext>
              </a:extLst>
            </p:cNvPr>
            <p:cNvSpPr txBox="1"/>
            <p:nvPr/>
          </p:nvSpPr>
          <p:spPr>
            <a:xfrm>
              <a:off x="5946346" y="2329177"/>
              <a:ext cx="446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25952"/>
                  </a:solidFill>
                </a:rPr>
                <a:t>How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is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the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information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being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filtered</a:t>
              </a:r>
              <a:r>
                <a:rPr lang="de-DE" b="1" dirty="0">
                  <a:solidFill>
                    <a:srgbClr val="025952"/>
                  </a:solidFill>
                </a:rPr>
                <a:t>?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E38C111-1CA6-8048-9C0B-838FFDEE3AFB}"/>
                </a:ext>
              </a:extLst>
            </p:cNvPr>
            <p:cNvSpPr txBox="1"/>
            <p:nvPr/>
          </p:nvSpPr>
          <p:spPr>
            <a:xfrm>
              <a:off x="2534853" y="2991219"/>
              <a:ext cx="2652302" cy="1938992"/>
            </a:xfrm>
            <a:prstGeom prst="rect">
              <a:avLst/>
            </a:prstGeom>
            <a:noFill/>
            <a:ln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cs typeface="Arial" pitchFamily="34" charset="0"/>
                </a:rPr>
                <a:t>Journalists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Politicians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Advertisers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Lobbyists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>
                  <a:cs typeface="Arial" pitchFamily="34" charset="0"/>
                </a:rPr>
                <a:t>Interest Groups</a:t>
              </a:r>
            </a:p>
            <a:p>
              <a:pPr algn="ctr"/>
              <a:r>
                <a:rPr lang="de-DE" sz="2000" dirty="0">
                  <a:cs typeface="Arial" pitchFamily="34" charset="0"/>
                </a:rPr>
                <a:t>…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1D655A2-B1D3-0641-A9A9-D932A250D467}"/>
                </a:ext>
              </a:extLst>
            </p:cNvPr>
            <p:cNvSpPr txBox="1"/>
            <p:nvPr/>
          </p:nvSpPr>
          <p:spPr>
            <a:xfrm>
              <a:off x="6809701" y="4052063"/>
              <a:ext cx="31083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de-DE" dirty="0" err="1">
                  <a:cs typeface="Arial" pitchFamily="34" charset="0"/>
                </a:rPr>
                <a:t>Interests</a:t>
              </a:r>
              <a:r>
                <a:rPr lang="de-DE" dirty="0">
                  <a:cs typeface="Arial" pitchFamily="34" charset="0"/>
                </a:rPr>
                <a:t>, beliefs, </a:t>
              </a:r>
              <a:r>
                <a:rPr lang="de-DE" dirty="0" err="1">
                  <a:cs typeface="Arial" pitchFamily="34" charset="0"/>
                </a:rPr>
                <a:t>attitudes</a:t>
              </a:r>
              <a:r>
                <a:rPr lang="de-DE" dirty="0">
                  <a:cs typeface="Arial" pitchFamily="34" charset="0"/>
                </a:rPr>
                <a:t>, ...</a:t>
              </a:r>
              <a:endParaRPr lang="de-DE" sz="2000" dirty="0">
                <a:cs typeface="Arial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E115D68-8778-5B42-A046-C7411EF49457}"/>
                </a:ext>
              </a:extLst>
            </p:cNvPr>
            <p:cNvSpPr/>
            <p:nvPr/>
          </p:nvSpPr>
          <p:spPr>
            <a:xfrm>
              <a:off x="7397759" y="2852857"/>
              <a:ext cx="252028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de-DE" dirty="0" err="1">
                  <a:cs typeface="Arial" pitchFamily="34" charset="0"/>
                </a:rPr>
                <a:t>select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understand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be</a:t>
              </a:r>
              <a:r>
                <a:rPr lang="de-DE" dirty="0">
                  <a:cs typeface="Arial" pitchFamily="34" charset="0"/>
                </a:rPr>
                <a:t> </a:t>
              </a:r>
              <a:r>
                <a:rPr lang="de-DE" dirty="0" err="1">
                  <a:cs typeface="Arial" pitchFamily="34" charset="0"/>
                </a:rPr>
                <a:t>interested</a:t>
              </a:r>
              <a:r>
                <a:rPr lang="de-DE" dirty="0">
                  <a:cs typeface="Arial" pitchFamily="34" charset="0"/>
                </a:rPr>
                <a:t> (</a:t>
              </a:r>
              <a:r>
                <a:rPr lang="de-DE" dirty="0" err="1">
                  <a:cs typeface="Arial" pitchFamily="34" charset="0"/>
                </a:rPr>
                <a:t>or</a:t>
              </a:r>
              <a:r>
                <a:rPr lang="de-DE" dirty="0">
                  <a:cs typeface="Arial" pitchFamily="34" charset="0"/>
                </a:rPr>
                <a:t> not), </a:t>
              </a:r>
              <a:r>
                <a:rPr lang="de-DE" dirty="0" err="1">
                  <a:cs typeface="Arial" pitchFamily="34" charset="0"/>
                </a:rPr>
                <a:t>be</a:t>
              </a:r>
              <a:r>
                <a:rPr lang="de-DE" dirty="0">
                  <a:cs typeface="Arial" pitchFamily="34" charset="0"/>
                </a:rPr>
                <a:t> </a:t>
              </a:r>
              <a:r>
                <a:rPr lang="de-DE" dirty="0" err="1">
                  <a:cs typeface="Arial" pitchFamily="34" charset="0"/>
                </a:rPr>
                <a:t>enthusiastic</a:t>
              </a:r>
              <a:r>
                <a:rPr lang="de-DE" dirty="0">
                  <a:cs typeface="Arial" pitchFamily="34" charset="0"/>
                </a:rPr>
                <a:t> (</a:t>
              </a:r>
              <a:r>
                <a:rPr lang="de-DE" dirty="0" err="1">
                  <a:cs typeface="Arial" pitchFamily="34" charset="0"/>
                </a:rPr>
                <a:t>or</a:t>
              </a:r>
              <a:r>
                <a:rPr lang="de-DE" dirty="0">
                  <a:cs typeface="Arial" pitchFamily="34" charset="0"/>
                </a:rPr>
                <a:t> not), ....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7EDE773-FDB7-D54A-94C8-EAFA2AD3EFFB}"/>
                </a:ext>
              </a:extLst>
            </p:cNvPr>
            <p:cNvSpPr/>
            <p:nvPr/>
          </p:nvSpPr>
          <p:spPr>
            <a:xfrm>
              <a:off x="6809701" y="4730019"/>
              <a:ext cx="3108339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de-DE" dirty="0">
                  <a:cs typeface="Arial" pitchFamily="34" charset="0"/>
                </a:rPr>
                <a:t>Skills in </a:t>
              </a:r>
              <a:r>
                <a:rPr lang="de-DE" dirty="0" err="1">
                  <a:cs typeface="Arial" pitchFamily="34" charset="0"/>
                </a:rPr>
                <a:t>explaining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writing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illustrating</a:t>
              </a:r>
              <a:r>
                <a:rPr lang="de-DE" dirty="0">
                  <a:cs typeface="Arial" pitchFamily="34" charset="0"/>
                </a:rPr>
                <a:t>,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0010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2E2E8C-4D4F-C934-47C9-40CDEEBA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360842" cy="4608513"/>
          </a:xfrm>
        </p:spPr>
        <p:txBody>
          <a:bodyPr/>
          <a:lstStyle/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Shapes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The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you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consume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negative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it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gets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.</a:t>
            </a: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0C66FE4-B7ED-3EC5-4DA3-FDD63073E853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 </a:t>
            </a:r>
            <a:r>
              <a:rPr lang="de-DE" sz="1200" dirty="0" err="1">
                <a:ea typeface="ＭＳ Ｐゴシック" charset="0"/>
              </a:rPr>
              <a:t>image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created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with</a:t>
            </a:r>
            <a:r>
              <a:rPr lang="de-DE" sz="1200" dirty="0">
                <a:ea typeface="ＭＳ Ｐゴシック" charset="0"/>
              </a:rPr>
              <a:t> ChatGPT)</a:t>
            </a:r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4EE799-9503-8B6D-BB11-FFAEA13F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52" y="2493597"/>
            <a:ext cx="5683250" cy="36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5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2E2E8C-4D4F-C934-47C9-40CDEEBA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1531" y="1567171"/>
            <a:ext cx="5688434" cy="4608513"/>
          </a:xfrm>
        </p:spPr>
        <p:txBody>
          <a:bodyPr/>
          <a:lstStyle/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NOS) 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z="2400" spc="0" dirty="0">
              <a:ea typeface="ＭＳ Ｐゴシック" charset="0"/>
              <a:cs typeface="Arial" panose="020B0604020202020204" pitchFamily="34" charset="0"/>
            </a:endParaRPr>
          </a:p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036DCBE-4896-B163-5705-62088551E1F8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</a:t>
            </a:r>
            <a:r>
              <a:rPr lang="de-DE" sz="1200" dirty="0" err="1">
                <a:ea typeface="ＭＳ Ｐゴシック" charset="0"/>
              </a:rPr>
              <a:t>image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created</a:t>
            </a:r>
            <a:r>
              <a:rPr lang="de-DE" sz="1200" dirty="0">
                <a:ea typeface="ＭＳ Ｐゴシック" charset="0"/>
              </a:rPr>
              <a:t> </a:t>
            </a:r>
            <a:r>
              <a:rPr lang="de-DE" sz="1200" dirty="0" err="1">
                <a:ea typeface="ＭＳ Ｐゴシック" charset="0"/>
              </a:rPr>
              <a:t>with</a:t>
            </a:r>
            <a:r>
              <a:rPr lang="de-DE" sz="1200" dirty="0">
                <a:ea typeface="ＭＳ Ｐゴシック" charset="0"/>
              </a:rPr>
              <a:t> ChatGPT)</a:t>
            </a: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7368B8-4129-655B-508C-E2BADA91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993" y="1863717"/>
            <a:ext cx="4534527" cy="30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2541</Words>
  <Application>Microsoft Macintosh PowerPoint</Application>
  <PresentationFormat>Breitbild</PresentationFormat>
  <Paragraphs>283</Paragraphs>
  <Slides>31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Symbol</vt:lpstr>
      <vt:lpstr>Office</vt:lpstr>
      <vt:lpstr>Scientific Media Literacy – Key Aspects for PRESS</vt:lpstr>
      <vt:lpstr>What are your experiences with modern media (e.g. social media) in the science classroom?</vt:lpstr>
      <vt:lpstr>Science in the media</vt:lpstr>
      <vt:lpstr>PowerPoint-Präsentation</vt:lpstr>
      <vt:lpstr>PowerPoint-Präsentation</vt:lpstr>
      <vt:lpstr>Scientific Media Literacy</vt:lpstr>
      <vt:lpstr>The Idea of Filtered Information</vt:lpstr>
      <vt:lpstr>Science and the media</vt:lpstr>
      <vt:lpstr>Science and the media</vt:lpstr>
      <vt:lpstr>Science and the media</vt:lpstr>
      <vt:lpstr>Between misinformation and manipulation</vt:lpstr>
      <vt:lpstr>Between misinformation and manipulation</vt:lpstr>
      <vt:lpstr>Between misinformation and manipulation</vt:lpstr>
      <vt:lpstr>Media in the chemistry classroom – current situation</vt:lpstr>
      <vt:lpstr>Media in the chemistry classroom - demands</vt:lpstr>
      <vt:lpstr>Example for a context: sustainability in social media</vt:lpstr>
      <vt:lpstr>Go to a social network of your choice and search for the hashtag #sustainability. Describe your impressions!</vt:lpstr>
      <vt:lpstr>Sustainability in social media</vt:lpstr>
      <vt:lpstr>PowerPoint-Präsentation</vt:lpstr>
      <vt:lpstr>Numbers</vt:lpstr>
      <vt:lpstr>Analysis of Posts (N = 300)</vt:lpstr>
      <vt:lpstr>A short teaching sequence on sustainability in social media</vt:lpstr>
      <vt:lpstr>"What goes through your mind when you hear “Sustainability"?</vt:lpstr>
      <vt:lpstr>Work Phase</vt:lpstr>
      <vt:lpstr>Own Posts – Gallery Walk</vt:lpstr>
      <vt:lpstr>Mentimeter (l) vs. Post-Questionnaire (r)</vt:lpstr>
      <vt:lpstr>Task: Outline your own teaching sequence which fosters scientific media literacy and ESD. Work in groups!</vt:lpstr>
      <vt:lpstr>Discussion: How can we foster (critical) scientific media literacy in the science classroom?</vt:lpstr>
      <vt:lpstr>Final thoughts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reviewer</dc:creator>
  <cp:lastModifiedBy>Nadja Belova</cp:lastModifiedBy>
  <cp:revision>19</cp:revision>
  <dcterms:created xsi:type="dcterms:W3CDTF">2023-11-09T10:04:11Z</dcterms:created>
  <dcterms:modified xsi:type="dcterms:W3CDTF">2025-04-28T08:21:18Z</dcterms:modified>
</cp:coreProperties>
</file>