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00" r:id="rId3"/>
    <p:sldId id="301" r:id="rId4"/>
    <p:sldId id="302" r:id="rId5"/>
    <p:sldId id="276" r:id="rId6"/>
    <p:sldId id="257" r:id="rId7"/>
    <p:sldId id="258" r:id="rId8"/>
    <p:sldId id="260" r:id="rId9"/>
    <p:sldId id="261" r:id="rId10"/>
    <p:sldId id="263" r:id="rId11"/>
    <p:sldId id="262" r:id="rId12"/>
    <p:sldId id="264" r:id="rId13"/>
    <p:sldId id="265" r:id="rId14"/>
    <p:sldId id="280" r:id="rId15"/>
    <p:sldId id="281" r:id="rId16"/>
    <p:sldId id="268" r:id="rId17"/>
    <p:sldId id="266" r:id="rId18"/>
    <p:sldId id="270" r:id="rId19"/>
    <p:sldId id="305" r:id="rId20"/>
    <p:sldId id="304" r:id="rId21"/>
    <p:sldId id="269" r:id="rId22"/>
    <p:sldId id="279" r:id="rId23"/>
    <p:sldId id="271" r:id="rId24"/>
    <p:sldId id="277" r:id="rId25"/>
    <p:sldId id="272" r:id="rId26"/>
    <p:sldId id="273" r:id="rId27"/>
    <p:sldId id="278" r:id="rId28"/>
    <p:sldId id="274" r:id="rId29"/>
    <p:sldId id="275" r:id="rId30"/>
    <p:sldId id="282" r:id="rId31"/>
    <p:sldId id="283" r:id="rId32"/>
    <p:sldId id="296" r:id="rId33"/>
    <p:sldId id="299" r:id="rId34"/>
    <p:sldId id="297" r:id="rId35"/>
    <p:sldId id="298" r:id="rId36"/>
    <p:sldId id="285" r:id="rId37"/>
    <p:sldId id="284" r:id="rId38"/>
    <p:sldId id="286" r:id="rId39"/>
    <p:sldId id="303"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F3164-720B-433F-8E38-ECC136FEB1E7}" type="datetimeFigureOut">
              <a:rPr lang="de-DE" smtClean="0"/>
              <a:t>27.05.2025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A75C2-5590-4F3A-8CD4-BEB8ACDD9653}" type="slidenum">
              <a:rPr lang="de-DE" smtClean="0"/>
              <a:t>‹Nr.›</a:t>
            </a:fld>
            <a:endParaRPr lang="de-DE"/>
          </a:p>
        </p:txBody>
      </p:sp>
    </p:spTree>
    <p:extLst>
      <p:ext uri="{BB962C8B-B14F-4D97-AF65-F5344CB8AC3E}">
        <p14:creationId xmlns:p14="http://schemas.microsoft.com/office/powerpoint/2010/main" val="300624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153819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43165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135591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395853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377695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DB60370-896D-43DE-8621-3B53C70655A4}" type="datetimeFigureOut">
              <a:rPr lang="de-DE" smtClean="0"/>
              <a:t>27.05.2025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38277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DB60370-896D-43DE-8621-3B53C70655A4}" type="datetimeFigureOut">
              <a:rPr lang="de-DE" smtClean="0"/>
              <a:t>27.05.2025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27290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DB60370-896D-43DE-8621-3B53C70655A4}" type="datetimeFigureOut">
              <a:rPr lang="de-DE" smtClean="0"/>
              <a:t>27.05.2025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245844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B60370-896D-43DE-8621-3B53C70655A4}" type="datetimeFigureOut">
              <a:rPr lang="de-DE" smtClean="0"/>
              <a:t>27.05.2025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307225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27.05.2025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243640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27.05.2025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25214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0370-896D-43DE-8621-3B53C70655A4}" type="datetimeFigureOut">
              <a:rPr lang="de-DE" smtClean="0"/>
              <a:t>27.05.2025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671C-AB9B-4B6D-8BB6-90FC6EF259D2}" type="slidenum">
              <a:rPr lang="de-DE" smtClean="0"/>
              <a:t>‹Nr.›</a:t>
            </a:fld>
            <a:endParaRPr lang="de-DE"/>
          </a:p>
        </p:txBody>
      </p:sp>
    </p:spTree>
    <p:extLst>
      <p:ext uri="{BB962C8B-B14F-4D97-AF65-F5344CB8AC3E}">
        <p14:creationId xmlns:p14="http://schemas.microsoft.com/office/powerpoint/2010/main" val="279593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adlet.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ockholmresilience.org/research/planetary-boundaries.html"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2.xml"/><Relationship Id="rId5" Type="http://schemas.openxmlformats.org/officeDocument/2006/relationships/hyperlink" Target="https://single-market-economy.ec.europa.eu/sectors/raw-materials/areas-specific-interest/critical-raw-materials_en" TargetMode="External"/><Relationship Id="rId4" Type="http://schemas.openxmlformats.org/officeDocument/2006/relationships/hyperlink" Target="https://education.nationalgeographic.org/resource/anthropoce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mentimeter.com/features/word-clou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6583" y="2376397"/>
            <a:ext cx="9144000" cy="2387600"/>
          </a:xfrm>
        </p:spPr>
        <p:txBody>
          <a:bodyPr>
            <a:normAutofit fontScale="90000"/>
          </a:bodyPr>
          <a:lstStyle/>
          <a:p>
            <a:r>
              <a:rPr lang="en-US" b="1" dirty="0">
                <a:solidFill>
                  <a:srgbClr val="025952"/>
                </a:solidFill>
                <a:latin typeface="+mn-lt"/>
              </a:rPr>
              <a:t>Promoting Relevant Education in Science for Sustainability (1)</a:t>
            </a:r>
            <a:endParaRPr lang="de-DE" b="1" dirty="0">
              <a:solidFill>
                <a:srgbClr val="025952"/>
              </a:solidFill>
              <a:latin typeface="+mn-lt"/>
            </a:endParaRPr>
          </a:p>
        </p:txBody>
      </p:sp>
    </p:spTree>
    <p:extLst>
      <p:ext uri="{BB962C8B-B14F-4D97-AF65-F5344CB8AC3E}">
        <p14:creationId xmlns:p14="http://schemas.microsoft.com/office/powerpoint/2010/main" val="33251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a:solidFill>
                  <a:srgbClr val="025952"/>
                </a:solidFill>
                <a:latin typeface="+mn-lt"/>
              </a:rPr>
              <a:t>Models of </a:t>
            </a:r>
            <a:r>
              <a:rPr lang="de-DE" b="1" dirty="0" err="1">
                <a:solidFill>
                  <a:srgbClr val="025952"/>
                </a:solidFill>
                <a:latin typeface="+mn-lt"/>
              </a:rPr>
              <a:t>sustainable</a:t>
            </a:r>
            <a:r>
              <a:rPr lang="de-DE" b="1" dirty="0">
                <a:solidFill>
                  <a:srgbClr val="025952"/>
                </a:solidFill>
                <a:latin typeface="+mn-lt"/>
              </a:rPr>
              <a:t> </a:t>
            </a:r>
            <a:r>
              <a:rPr lang="de-DE" b="1" dirty="0" err="1">
                <a:solidFill>
                  <a:srgbClr val="025952"/>
                </a:solidFill>
                <a:latin typeface="+mn-lt"/>
              </a:rPr>
              <a:t>development</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err="1">
                <a:solidFill>
                  <a:srgbClr val="025952"/>
                </a:solidFill>
              </a:rPr>
              <a:t>Dimensions</a:t>
            </a:r>
            <a:r>
              <a:rPr lang="de-DE" dirty="0">
                <a:solidFill>
                  <a:srgbClr val="025952"/>
                </a:solidFill>
              </a:rPr>
              <a:t> of </a:t>
            </a:r>
            <a:r>
              <a:rPr lang="de-DE" dirty="0" err="1">
                <a:solidFill>
                  <a:srgbClr val="025952"/>
                </a:solidFill>
              </a:rPr>
              <a:t>sustainability</a:t>
            </a:r>
            <a:endParaRPr lang="de-DE" dirty="0">
              <a:solidFill>
                <a:srgbClr val="025952"/>
              </a:solidFill>
            </a:endParaRPr>
          </a:p>
        </p:txBody>
      </p:sp>
    </p:spTree>
    <p:extLst>
      <p:ext uri="{BB962C8B-B14F-4D97-AF65-F5344CB8AC3E}">
        <p14:creationId xmlns:p14="http://schemas.microsoft.com/office/powerpoint/2010/main" val="53743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en-US" sz="3200" b="1" dirty="0">
                <a:latin typeface="+mn-lt"/>
              </a:rPr>
              <a:t>The dimensions of sustainability</a:t>
            </a:r>
          </a:p>
        </p:txBody>
      </p:sp>
      <p:sp>
        <p:nvSpPr>
          <p:cNvPr id="3" name="Inhaltsplatzhalter 2"/>
          <p:cNvSpPr>
            <a:spLocks noGrp="1"/>
          </p:cNvSpPr>
          <p:nvPr>
            <p:ph idx="1"/>
          </p:nvPr>
        </p:nvSpPr>
        <p:spPr>
          <a:xfrm>
            <a:off x="274407" y="1581150"/>
            <a:ext cx="8810857" cy="4957762"/>
          </a:xfrm>
        </p:spPr>
        <p:txBody>
          <a:bodyPr rtlCol="0">
            <a:noAutofit/>
          </a:bodyPr>
          <a:lstStyle/>
          <a:p>
            <a:pPr marL="274320" indent="-274320">
              <a:spcBef>
                <a:spcPts val="100"/>
              </a:spcBef>
              <a:defRPr/>
            </a:pPr>
            <a:r>
              <a:rPr lang="de-DE" sz="2400" b="1" dirty="0"/>
              <a:t>Single-</a:t>
            </a:r>
            <a:r>
              <a:rPr lang="de-DE" sz="2400" b="1" dirty="0" err="1"/>
              <a:t>pillar</a:t>
            </a:r>
            <a:r>
              <a:rPr lang="de-DE" sz="2400" b="1" dirty="0"/>
              <a:t>-model</a:t>
            </a:r>
          </a:p>
          <a:p>
            <a:pPr marL="640080" lvl="1" indent="-246888">
              <a:spcBef>
                <a:spcPts val="100"/>
              </a:spcBef>
              <a:defRPr/>
            </a:pPr>
            <a:r>
              <a:rPr lang="de-DE" dirty="0" err="1"/>
              <a:t>Sustainable</a:t>
            </a:r>
            <a:r>
              <a:rPr lang="de-DE" dirty="0"/>
              <a:t> </a:t>
            </a:r>
            <a:r>
              <a:rPr lang="de-DE" dirty="0" err="1"/>
              <a:t>forestry</a:t>
            </a:r>
            <a:r>
              <a:rPr lang="de-DE" dirty="0"/>
              <a:t>, 19th </a:t>
            </a:r>
            <a:r>
              <a:rPr lang="de-DE" dirty="0" err="1"/>
              <a:t>century</a:t>
            </a:r>
            <a:endParaRPr lang="en-US" dirty="0"/>
          </a:p>
          <a:p>
            <a:pPr marL="640080" lvl="1" indent="-246888">
              <a:spcBef>
                <a:spcPts val="100"/>
              </a:spcBef>
              <a:defRPr/>
            </a:pPr>
            <a:r>
              <a:rPr lang="en-US" dirty="0"/>
              <a:t>Cultivate the forest in a way that ecological processes, productivity and biodiversity are kept: Cut only as much trees, as can grow in the same time.</a:t>
            </a:r>
            <a:endParaRPr lang="de-DE" dirty="0"/>
          </a:p>
          <a:p>
            <a:pPr marL="274320" indent="-274320">
              <a:spcBef>
                <a:spcPts val="100"/>
              </a:spcBef>
              <a:defRPr/>
            </a:pPr>
            <a:r>
              <a:rPr lang="de-DE" sz="2400" b="1" dirty="0" err="1"/>
              <a:t>Three</a:t>
            </a:r>
            <a:r>
              <a:rPr lang="de-DE" sz="2400" b="1" dirty="0"/>
              <a:t>-</a:t>
            </a:r>
            <a:r>
              <a:rPr lang="de-DE" sz="2400" b="1" dirty="0" err="1"/>
              <a:t>pillars</a:t>
            </a:r>
            <a:r>
              <a:rPr lang="de-DE" sz="2400" b="1" dirty="0"/>
              <a:t>-model</a:t>
            </a:r>
          </a:p>
          <a:p>
            <a:pPr marL="640080" lvl="1" indent="-246888">
              <a:spcBef>
                <a:spcPts val="100"/>
              </a:spcBef>
              <a:defRPr/>
            </a:pPr>
            <a:r>
              <a:rPr lang="de-DE" dirty="0" err="1"/>
              <a:t>Defined</a:t>
            </a:r>
            <a:r>
              <a:rPr lang="de-DE" dirty="0"/>
              <a:t> </a:t>
            </a:r>
            <a:r>
              <a:rPr lang="de-DE" dirty="0" err="1"/>
              <a:t>by</a:t>
            </a:r>
            <a:r>
              <a:rPr lang="de-DE" dirty="0"/>
              <a:t> </a:t>
            </a:r>
            <a:r>
              <a:rPr lang="de-DE" dirty="0" err="1"/>
              <a:t>the</a:t>
            </a:r>
            <a:r>
              <a:rPr lang="de-DE" dirty="0"/>
              <a:t> Agenda 21</a:t>
            </a:r>
          </a:p>
          <a:p>
            <a:pPr marL="640080" lvl="1" indent="-246888">
              <a:spcBef>
                <a:spcPts val="100"/>
              </a:spcBef>
              <a:defRPr/>
            </a:pPr>
            <a:r>
              <a:rPr lang="de-DE" dirty="0" err="1"/>
              <a:t>Finding</a:t>
            </a:r>
            <a:r>
              <a:rPr lang="de-DE" dirty="0"/>
              <a:t> a </a:t>
            </a:r>
            <a:r>
              <a:rPr lang="de-DE" dirty="0" err="1"/>
              <a:t>balance</a:t>
            </a:r>
            <a:r>
              <a:rPr lang="de-DE" dirty="0"/>
              <a:t> </a:t>
            </a:r>
            <a:r>
              <a:rPr lang="de-DE" dirty="0" err="1"/>
              <a:t>between</a:t>
            </a:r>
            <a:r>
              <a:rPr lang="de-DE" dirty="0"/>
              <a:t>: </a:t>
            </a:r>
            <a:r>
              <a:rPr lang="de-DE" dirty="0" err="1"/>
              <a:t>ecological</a:t>
            </a:r>
            <a:r>
              <a:rPr lang="de-DE" dirty="0"/>
              <a:t>, </a:t>
            </a:r>
            <a:r>
              <a:rPr lang="de-DE" dirty="0" err="1"/>
              <a:t>economic</a:t>
            </a:r>
            <a:r>
              <a:rPr lang="de-DE" dirty="0"/>
              <a:t> and </a:t>
            </a:r>
            <a:r>
              <a:rPr lang="de-DE" dirty="0" err="1"/>
              <a:t>societal</a:t>
            </a:r>
            <a:r>
              <a:rPr lang="de-DE" dirty="0"/>
              <a:t> </a:t>
            </a:r>
            <a:r>
              <a:rPr lang="de-DE" dirty="0" err="1"/>
              <a:t>sustainability</a:t>
            </a:r>
            <a:endParaRPr lang="de-DE" dirty="0"/>
          </a:p>
          <a:p>
            <a:pPr marL="274320" indent="-274320">
              <a:spcBef>
                <a:spcPts val="100"/>
              </a:spcBef>
              <a:defRPr/>
            </a:pPr>
            <a:r>
              <a:rPr lang="de-DE" sz="2400" b="1" dirty="0" err="1"/>
              <a:t>Four</a:t>
            </a:r>
            <a:r>
              <a:rPr lang="de-DE" sz="2400" b="1" dirty="0"/>
              <a:t>- </a:t>
            </a:r>
            <a:r>
              <a:rPr lang="de-DE" sz="2400" b="1" dirty="0" err="1"/>
              <a:t>and</a:t>
            </a:r>
            <a:r>
              <a:rPr lang="de-DE" sz="2400" b="1" dirty="0"/>
              <a:t> More-</a:t>
            </a:r>
            <a:r>
              <a:rPr lang="de-DE" sz="2400" b="1" dirty="0" err="1"/>
              <a:t>pillars</a:t>
            </a:r>
            <a:r>
              <a:rPr lang="de-DE" sz="2400" b="1" dirty="0"/>
              <a:t>-models</a:t>
            </a:r>
          </a:p>
          <a:p>
            <a:pPr marL="640080" lvl="1" indent="-246888">
              <a:spcBef>
                <a:spcPts val="100"/>
              </a:spcBef>
              <a:defRPr/>
            </a:pPr>
            <a:r>
              <a:rPr lang="de-DE" dirty="0" err="1"/>
              <a:t>Integrating</a:t>
            </a:r>
            <a:r>
              <a:rPr lang="de-DE" dirty="0"/>
              <a:t> </a:t>
            </a:r>
            <a:r>
              <a:rPr lang="de-DE" dirty="0" err="1"/>
              <a:t>further</a:t>
            </a:r>
            <a:r>
              <a:rPr lang="de-DE" dirty="0"/>
              <a:t> </a:t>
            </a:r>
            <a:r>
              <a:rPr lang="de-DE" dirty="0" err="1"/>
              <a:t>dimensions</a:t>
            </a:r>
            <a:r>
              <a:rPr lang="de-DE" dirty="0"/>
              <a:t>, e.g. </a:t>
            </a:r>
            <a:r>
              <a:rPr lang="de-DE" dirty="0" err="1"/>
              <a:t>cultural</a:t>
            </a:r>
            <a:r>
              <a:rPr lang="de-DE" dirty="0"/>
              <a:t> </a:t>
            </a:r>
            <a:r>
              <a:rPr lang="de-DE" dirty="0" err="1"/>
              <a:t>and</a:t>
            </a:r>
            <a:r>
              <a:rPr lang="de-DE" dirty="0"/>
              <a:t> </a:t>
            </a:r>
            <a:r>
              <a:rPr lang="de-DE" dirty="0" err="1"/>
              <a:t>institutional</a:t>
            </a:r>
            <a:r>
              <a:rPr lang="de-DE" dirty="0"/>
              <a:t> </a:t>
            </a:r>
            <a:r>
              <a:rPr lang="de-DE" dirty="0" err="1"/>
              <a:t>sustainability</a:t>
            </a:r>
            <a:endParaRPr lang="de-DE" dirty="0"/>
          </a:p>
        </p:txBody>
      </p:sp>
      <p:sp>
        <p:nvSpPr>
          <p:cNvPr id="7" name="Foliennummernplatzhalter 6"/>
          <p:cNvSpPr>
            <a:spLocks noGrp="1"/>
          </p:cNvSpPr>
          <p:nvPr>
            <p:ph type="sldNum" sz="quarter" idx="10"/>
          </p:nvPr>
        </p:nvSpPr>
        <p:spPr/>
        <p:txBody>
          <a:bodyPr/>
          <a:lstStyle/>
          <a:p>
            <a:fld id="{D4705E42-F59A-450C-9383-28BDE80FD20B}" type="slidenum">
              <a:rPr lang="de-DE" smtClean="0"/>
              <a:pPr/>
              <a:t>11</a:t>
            </a:fld>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788" y="1225730"/>
            <a:ext cx="1415006" cy="2122509"/>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32083" y="2377439"/>
            <a:ext cx="1390469" cy="2085703"/>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788" y="3614938"/>
            <a:ext cx="1415006" cy="2122510"/>
          </a:xfrm>
          <a:prstGeom prst="rect">
            <a:avLst/>
          </a:prstGeom>
        </p:spPr>
      </p:pic>
    </p:spTree>
    <p:extLst>
      <p:ext uri="{BB962C8B-B14F-4D97-AF65-F5344CB8AC3E}">
        <p14:creationId xmlns:p14="http://schemas.microsoft.com/office/powerpoint/2010/main" val="32335031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en-US" sz="3200" b="1" dirty="0">
                <a:latin typeface="+mn-lt"/>
              </a:rPr>
              <a:t>The dimensions of sustainability</a:t>
            </a:r>
          </a:p>
        </p:txBody>
      </p:sp>
      <p:sp>
        <p:nvSpPr>
          <p:cNvPr id="3" name="Inhaltsplatzhalter 2"/>
          <p:cNvSpPr>
            <a:spLocks noGrp="1"/>
          </p:cNvSpPr>
          <p:nvPr>
            <p:ph idx="1"/>
          </p:nvPr>
        </p:nvSpPr>
        <p:spPr>
          <a:xfrm>
            <a:off x="274407" y="1581150"/>
            <a:ext cx="10977067" cy="4957762"/>
          </a:xfrm>
        </p:spPr>
        <p:txBody>
          <a:bodyPr rtlCol="0">
            <a:noAutofit/>
          </a:bodyPr>
          <a:lstStyle/>
          <a:p>
            <a:pPr marL="274320" indent="-274320">
              <a:spcBef>
                <a:spcPts val="100"/>
              </a:spcBef>
              <a:defRPr/>
            </a:pPr>
            <a:r>
              <a:rPr lang="de-DE" sz="2400" dirty="0"/>
              <a:t>A: In </a:t>
            </a:r>
            <a:r>
              <a:rPr lang="de-DE" sz="2400" dirty="0" err="1"/>
              <a:t>the</a:t>
            </a:r>
            <a:r>
              <a:rPr lang="de-DE" sz="2400" dirty="0"/>
              <a:t> </a:t>
            </a:r>
            <a:r>
              <a:rPr lang="de-DE" sz="2400" dirty="0" err="1"/>
              <a:t>beginning</a:t>
            </a:r>
            <a:r>
              <a:rPr lang="de-DE" sz="2400" dirty="0"/>
              <a:t> a </a:t>
            </a:r>
            <a:r>
              <a:rPr lang="de-DE" sz="2400" dirty="0" err="1"/>
              <a:t>balanced</a:t>
            </a:r>
            <a:r>
              <a:rPr lang="de-DE" sz="2400" dirty="0"/>
              <a:t> </a:t>
            </a:r>
            <a:r>
              <a:rPr lang="de-DE" sz="2400" dirty="0" err="1"/>
              <a:t>view</a:t>
            </a:r>
            <a:r>
              <a:rPr lang="de-DE" sz="2400" dirty="0"/>
              <a:t> in </a:t>
            </a:r>
            <a:r>
              <a:rPr lang="de-DE" sz="2400" dirty="0" err="1"/>
              <a:t>the</a:t>
            </a:r>
            <a:r>
              <a:rPr lang="de-DE" sz="2400" dirty="0"/>
              <a:t> </a:t>
            </a:r>
            <a:r>
              <a:rPr lang="de-DE" sz="2400" dirty="0" err="1"/>
              <a:t>three</a:t>
            </a:r>
            <a:r>
              <a:rPr lang="de-DE" sz="2400" dirty="0"/>
              <a:t> </a:t>
            </a:r>
            <a:r>
              <a:rPr lang="de-DE" sz="2400" dirty="0" err="1"/>
              <a:t>dimensions</a:t>
            </a:r>
            <a:r>
              <a:rPr lang="de-DE" sz="2400" dirty="0"/>
              <a:t> was </a:t>
            </a:r>
            <a:r>
              <a:rPr lang="de-DE" sz="2400" dirty="0" err="1"/>
              <a:t>suggested</a:t>
            </a:r>
            <a:r>
              <a:rPr lang="de-DE" sz="2400" dirty="0"/>
              <a:t>.</a:t>
            </a:r>
          </a:p>
          <a:p>
            <a:pPr marL="274320" indent="-274320">
              <a:spcBef>
                <a:spcPts val="100"/>
              </a:spcBef>
              <a:defRPr/>
            </a:pPr>
            <a:endParaRPr lang="de-DE" sz="2400" dirty="0"/>
          </a:p>
          <a:p>
            <a:pPr marL="274320" indent="-274320">
              <a:spcBef>
                <a:spcPts val="100"/>
              </a:spcBef>
              <a:defRPr/>
            </a:pPr>
            <a:r>
              <a:rPr lang="de-DE" sz="2400" dirty="0"/>
              <a:t>B: </a:t>
            </a:r>
            <a:r>
              <a:rPr lang="de-DE" sz="2400" dirty="0" err="1"/>
              <a:t>Policies</a:t>
            </a:r>
            <a:r>
              <a:rPr lang="de-DE" sz="2400" dirty="0"/>
              <a:t> </a:t>
            </a:r>
            <a:r>
              <a:rPr lang="de-DE" sz="2400" dirty="0" err="1"/>
              <a:t>often</a:t>
            </a:r>
            <a:r>
              <a:rPr lang="de-DE" sz="2400" dirty="0"/>
              <a:t> </a:t>
            </a:r>
            <a:r>
              <a:rPr lang="de-DE" sz="2400" dirty="0" err="1"/>
              <a:t>over-emphasized</a:t>
            </a:r>
            <a:r>
              <a:rPr lang="de-DE" sz="2400" dirty="0"/>
              <a:t> </a:t>
            </a:r>
            <a:r>
              <a:rPr lang="de-DE" sz="2400" dirty="0" err="1"/>
              <a:t>the</a:t>
            </a:r>
            <a:r>
              <a:rPr lang="de-DE" sz="2400" dirty="0"/>
              <a:t> </a:t>
            </a:r>
            <a:r>
              <a:rPr lang="de-DE" sz="2400" dirty="0" err="1"/>
              <a:t>economic</a:t>
            </a:r>
            <a:r>
              <a:rPr lang="de-DE" sz="2400" dirty="0"/>
              <a:t> </a:t>
            </a:r>
            <a:r>
              <a:rPr lang="de-DE" sz="2400" dirty="0" err="1"/>
              <a:t>dimension</a:t>
            </a:r>
            <a:r>
              <a:rPr lang="de-DE" sz="2400" dirty="0"/>
              <a:t>.</a:t>
            </a:r>
          </a:p>
          <a:p>
            <a:pPr marL="274320" indent="-274320">
              <a:spcBef>
                <a:spcPts val="100"/>
              </a:spcBef>
              <a:defRPr/>
            </a:pPr>
            <a:endParaRPr lang="de-DE" sz="2400" dirty="0"/>
          </a:p>
          <a:p>
            <a:pPr marL="274320" indent="-274320">
              <a:spcBef>
                <a:spcPts val="100"/>
              </a:spcBef>
              <a:defRPr/>
            </a:pPr>
            <a:r>
              <a:rPr lang="de-DE" sz="2400" dirty="0"/>
              <a:t>C: Today, </a:t>
            </a:r>
            <a:r>
              <a:rPr lang="de-DE" sz="2400" dirty="0" err="1"/>
              <a:t>most</a:t>
            </a:r>
            <a:r>
              <a:rPr lang="de-DE" sz="2400" dirty="0"/>
              <a:t> </a:t>
            </a:r>
            <a:r>
              <a:rPr lang="de-DE" sz="2400" dirty="0" err="1"/>
              <a:t>concepts</a:t>
            </a:r>
            <a:r>
              <a:rPr lang="de-DE" sz="2400" dirty="0"/>
              <a:t> </a:t>
            </a:r>
            <a:r>
              <a:rPr lang="de-DE" sz="2400" dirty="0" err="1"/>
              <a:t>suggest</a:t>
            </a:r>
            <a:r>
              <a:rPr lang="de-DE" sz="2400" dirty="0"/>
              <a:t> </a:t>
            </a:r>
            <a:r>
              <a:rPr lang="de-DE" sz="2400" dirty="0" err="1"/>
              <a:t>priority</a:t>
            </a:r>
            <a:r>
              <a:rPr lang="de-DE" sz="2400" dirty="0"/>
              <a:t> to </a:t>
            </a:r>
            <a:r>
              <a:rPr lang="de-DE" sz="2400" dirty="0" err="1"/>
              <a:t>the</a:t>
            </a:r>
            <a:r>
              <a:rPr lang="de-DE" sz="2400" dirty="0"/>
              <a:t> </a:t>
            </a:r>
            <a:r>
              <a:rPr lang="de-DE" sz="2400" dirty="0" err="1"/>
              <a:t>environment</a:t>
            </a:r>
            <a:r>
              <a:rPr lang="de-DE" sz="2400" dirty="0"/>
              <a:t> and </a:t>
            </a:r>
            <a:r>
              <a:rPr lang="de-DE" sz="2400" dirty="0" err="1"/>
              <a:t>natural</a:t>
            </a:r>
            <a:r>
              <a:rPr lang="de-DE" sz="2400" dirty="0"/>
              <a:t> </a:t>
            </a:r>
            <a:r>
              <a:rPr lang="de-DE" sz="2400" dirty="0" err="1"/>
              <a:t>resources</a:t>
            </a:r>
            <a:r>
              <a:rPr lang="de-DE" sz="2400" dirty="0"/>
              <a:t>, in </a:t>
            </a:r>
            <a:r>
              <a:rPr lang="de-DE" sz="2400" dirty="0" err="1"/>
              <a:t>which</a:t>
            </a:r>
            <a:r>
              <a:rPr lang="de-DE" sz="2400" dirty="0"/>
              <a:t> </a:t>
            </a:r>
            <a:r>
              <a:rPr lang="de-DE" sz="2400" dirty="0" err="1"/>
              <a:t>the</a:t>
            </a:r>
            <a:r>
              <a:rPr lang="de-DE" sz="2400" dirty="0"/>
              <a:t> </a:t>
            </a:r>
            <a:r>
              <a:rPr lang="de-DE" sz="2400" dirty="0" err="1"/>
              <a:t>society</a:t>
            </a:r>
            <a:r>
              <a:rPr lang="de-DE" sz="2400" dirty="0"/>
              <a:t> </a:t>
            </a:r>
            <a:r>
              <a:rPr lang="de-DE" sz="2400" dirty="0" err="1"/>
              <a:t>develops</a:t>
            </a:r>
            <a:r>
              <a:rPr lang="de-DE" sz="2400" dirty="0"/>
              <a:t>, </a:t>
            </a:r>
            <a:r>
              <a:rPr lang="de-DE" sz="2400" dirty="0" err="1"/>
              <a:t>supported</a:t>
            </a:r>
            <a:r>
              <a:rPr lang="de-DE" sz="2400" dirty="0"/>
              <a:t> </a:t>
            </a:r>
            <a:r>
              <a:rPr lang="de-DE" sz="2400" dirty="0" err="1"/>
              <a:t>by</a:t>
            </a:r>
            <a:r>
              <a:rPr lang="de-DE" sz="2400" dirty="0"/>
              <a:t> a </a:t>
            </a:r>
            <a:r>
              <a:rPr lang="de-DE" sz="2400" dirty="0" err="1"/>
              <a:t>decent</a:t>
            </a:r>
            <a:r>
              <a:rPr lang="de-DE" sz="2400" dirty="0"/>
              <a:t> </a:t>
            </a:r>
            <a:r>
              <a:rPr lang="de-DE" sz="2400" dirty="0" err="1"/>
              <a:t>economy</a:t>
            </a:r>
            <a:r>
              <a:rPr lang="de-DE" sz="2400" dirty="0"/>
              <a:t>.</a:t>
            </a:r>
            <a:endParaRPr lang="en-US" dirty="0"/>
          </a:p>
        </p:txBody>
      </p:sp>
      <p:sp>
        <p:nvSpPr>
          <p:cNvPr id="7" name="Foliennummernplatzhalter 6"/>
          <p:cNvSpPr>
            <a:spLocks noGrp="1"/>
          </p:cNvSpPr>
          <p:nvPr>
            <p:ph type="sldNum" sz="quarter" idx="10"/>
          </p:nvPr>
        </p:nvSpPr>
        <p:spPr/>
        <p:txBody>
          <a:bodyPr/>
          <a:lstStyle/>
          <a:p>
            <a:fld id="{D4705E42-F59A-450C-9383-28BDE80FD20B}" type="slidenum">
              <a:rPr lang="de-DE" smtClean="0"/>
              <a:pPr/>
              <a:t>12</a:t>
            </a:fld>
            <a:endParaRPr lang="de-DE"/>
          </a:p>
        </p:txBody>
      </p:sp>
      <p:pic>
        <p:nvPicPr>
          <p:cNvPr id="8" name="Grafik 7"/>
          <p:cNvPicPr/>
          <p:nvPr/>
        </p:nvPicPr>
        <p:blipFill>
          <a:blip r:embed="rId2">
            <a:extLst>
              <a:ext uri="{28A0092B-C50C-407E-A947-70E740481C1C}">
                <a14:useLocalDpi xmlns:a14="http://schemas.microsoft.com/office/drawing/2010/main" val="0"/>
              </a:ext>
            </a:extLst>
          </a:blip>
          <a:stretch>
            <a:fillRect/>
          </a:stretch>
        </p:blipFill>
        <p:spPr>
          <a:xfrm>
            <a:off x="2712448" y="4318159"/>
            <a:ext cx="5756910" cy="1663065"/>
          </a:xfrm>
          <a:prstGeom prst="rect">
            <a:avLst/>
          </a:prstGeom>
        </p:spPr>
      </p:pic>
    </p:spTree>
    <p:extLst>
      <p:ext uri="{BB962C8B-B14F-4D97-AF65-F5344CB8AC3E}">
        <p14:creationId xmlns:p14="http://schemas.microsoft.com/office/powerpoint/2010/main" val="18175232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a:solidFill>
                  <a:srgbClr val="025952"/>
                </a:solidFill>
                <a:latin typeface="+mn-lt"/>
              </a:rPr>
              <a:t>Models of </a:t>
            </a:r>
            <a:r>
              <a:rPr lang="de-DE" b="1" dirty="0" err="1">
                <a:solidFill>
                  <a:srgbClr val="025952"/>
                </a:solidFill>
                <a:latin typeface="+mn-lt"/>
              </a:rPr>
              <a:t>sustainable</a:t>
            </a:r>
            <a:r>
              <a:rPr lang="de-DE" b="1" dirty="0">
                <a:solidFill>
                  <a:srgbClr val="025952"/>
                </a:solidFill>
                <a:latin typeface="+mn-lt"/>
              </a:rPr>
              <a:t> </a:t>
            </a:r>
            <a:r>
              <a:rPr lang="de-DE" b="1" dirty="0" err="1">
                <a:solidFill>
                  <a:srgbClr val="025952"/>
                </a:solidFill>
                <a:latin typeface="+mn-lt"/>
              </a:rPr>
              <a:t>development</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solidFill>
                  <a:srgbClr val="025952"/>
                </a:solidFill>
              </a:rPr>
              <a:t>The </a:t>
            </a:r>
            <a:r>
              <a:rPr lang="de-DE" dirty="0" err="1">
                <a:solidFill>
                  <a:srgbClr val="025952"/>
                </a:solidFill>
              </a:rPr>
              <a:t>sustainable</a:t>
            </a:r>
            <a:r>
              <a:rPr lang="de-DE" dirty="0">
                <a:solidFill>
                  <a:srgbClr val="025952"/>
                </a:solidFill>
              </a:rPr>
              <a:t> </a:t>
            </a:r>
            <a:r>
              <a:rPr lang="de-DE" dirty="0" err="1">
                <a:solidFill>
                  <a:srgbClr val="025952"/>
                </a:solidFill>
              </a:rPr>
              <a:t>development</a:t>
            </a:r>
            <a:r>
              <a:rPr lang="de-DE" dirty="0">
                <a:solidFill>
                  <a:srgbClr val="025952"/>
                </a:solidFill>
              </a:rPr>
              <a:t> </a:t>
            </a:r>
            <a:r>
              <a:rPr lang="de-DE" dirty="0" err="1">
                <a:solidFill>
                  <a:srgbClr val="025952"/>
                </a:solidFill>
              </a:rPr>
              <a:t>goals</a:t>
            </a:r>
            <a:endParaRPr lang="de-DE" dirty="0">
              <a:solidFill>
                <a:srgbClr val="025952"/>
              </a:solidFill>
            </a:endParaRPr>
          </a:p>
        </p:txBody>
      </p:sp>
    </p:spTree>
    <p:extLst>
      <p:ext uri="{BB962C8B-B14F-4D97-AF65-F5344CB8AC3E}">
        <p14:creationId xmlns:p14="http://schemas.microsoft.com/office/powerpoint/2010/main" val="268256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en-US" sz="3200" b="1" dirty="0">
                <a:latin typeface="+mn-lt"/>
              </a:rPr>
              <a:t>The sustainable development goals (SDGs) from in the Agenda 2030 (UN, 2015)</a:t>
            </a:r>
          </a:p>
        </p:txBody>
      </p:sp>
      <p:sp>
        <p:nvSpPr>
          <p:cNvPr id="7" name="Foliennummernplatzhalter 6"/>
          <p:cNvSpPr>
            <a:spLocks noGrp="1"/>
          </p:cNvSpPr>
          <p:nvPr>
            <p:ph type="sldNum" sz="quarter" idx="10"/>
          </p:nvPr>
        </p:nvSpPr>
        <p:spPr/>
        <p:txBody>
          <a:bodyPr/>
          <a:lstStyle/>
          <a:p>
            <a:fld id="{D4705E42-F59A-450C-9383-28BDE80FD20B}" type="slidenum">
              <a:rPr lang="de-DE" smtClean="0"/>
              <a:pPr/>
              <a:t>14</a:t>
            </a:fld>
            <a:endParaRPr lang="de-DE"/>
          </a:p>
        </p:txBody>
      </p:sp>
      <p:sp>
        <p:nvSpPr>
          <p:cNvPr id="2" name="Textfeld 1"/>
          <p:cNvSpPr txBox="1"/>
          <p:nvPr/>
        </p:nvSpPr>
        <p:spPr>
          <a:xfrm>
            <a:off x="443932" y="1571626"/>
            <a:ext cx="11398880" cy="2585323"/>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a:t>Adopted by all United Nations Member States in 2015</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Shared blueprint for peace and prosperity for people and the planet, now and into the future.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Understood as an urgent call for action by all countries - developed and developing - in a global partnership.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They recognize that ending poverty and other deprivations must go hand-in-hand with strategies that improve health and education, reduce inequality, and spur economic growth – all while tackling climate change and working to preserve our oceans and forests.</a:t>
            </a:r>
          </a:p>
        </p:txBody>
      </p:sp>
      <p:pic>
        <p:nvPicPr>
          <p:cNvPr id="5" name="Picture 2" descr="sdg bei csr beric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285303"/>
            <a:ext cx="3707674" cy="242576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43D445D1-0AF4-4E95-90D1-6F5DB107E3ED}"/>
              </a:ext>
            </a:extLst>
          </p:cNvPr>
          <p:cNvSpPr txBox="1"/>
          <p:nvPr/>
        </p:nvSpPr>
        <p:spPr>
          <a:xfrm>
            <a:off x="3640723" y="6651049"/>
            <a:ext cx="3821880" cy="215444"/>
          </a:xfrm>
          <a:prstGeom prst="rect">
            <a:avLst/>
          </a:prstGeom>
          <a:noFill/>
        </p:spPr>
        <p:txBody>
          <a:bodyPr wrap="none" rtlCol="0">
            <a:spAutoFit/>
          </a:bodyPr>
          <a:lstStyle/>
          <a:p>
            <a:r>
              <a:rPr lang="de-DE" sz="800" dirty="0"/>
              <a:t>Figure: https://www.globalcompact.de/en/our-work/sustainable-development-goals-1</a:t>
            </a:r>
          </a:p>
        </p:txBody>
      </p:sp>
    </p:spTree>
    <p:extLst>
      <p:ext uri="{BB962C8B-B14F-4D97-AF65-F5344CB8AC3E}">
        <p14:creationId xmlns:p14="http://schemas.microsoft.com/office/powerpoint/2010/main" val="21511074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en-US" sz="3200" b="1" dirty="0">
                <a:latin typeface="+mn-lt"/>
              </a:rPr>
              <a:t>The sustainable development goals (SDGs) from in the Agenda 2030 (UN, 2015)</a:t>
            </a:r>
          </a:p>
        </p:txBody>
      </p:sp>
      <p:sp>
        <p:nvSpPr>
          <p:cNvPr id="7" name="Foliennummernplatzhalter 6"/>
          <p:cNvSpPr>
            <a:spLocks noGrp="1"/>
          </p:cNvSpPr>
          <p:nvPr>
            <p:ph type="sldNum" sz="quarter" idx="10"/>
          </p:nvPr>
        </p:nvSpPr>
        <p:spPr/>
        <p:txBody>
          <a:bodyPr/>
          <a:lstStyle/>
          <a:p>
            <a:fld id="{D4705E42-F59A-450C-9383-28BDE80FD20B}" type="slidenum">
              <a:rPr lang="de-DE" smtClean="0"/>
              <a:pPr/>
              <a:t>15</a:t>
            </a:fld>
            <a:endParaRPr lang="de-DE"/>
          </a:p>
        </p:txBody>
      </p:sp>
      <p:sp>
        <p:nvSpPr>
          <p:cNvPr id="2" name="Textfeld 1"/>
          <p:cNvSpPr txBox="1"/>
          <p:nvPr/>
        </p:nvSpPr>
        <p:spPr>
          <a:xfrm>
            <a:off x="339429" y="1324203"/>
            <a:ext cx="11398880" cy="5078313"/>
          </a:xfrm>
          <a:prstGeom prst="rect">
            <a:avLst/>
          </a:prstGeom>
          <a:noFill/>
        </p:spPr>
        <p:txBody>
          <a:bodyPr wrap="square" rtlCol="0">
            <a:spAutoFit/>
          </a:bodyPr>
          <a:lstStyle/>
          <a:p>
            <a:pPr fontAlgn="base"/>
            <a:r>
              <a:rPr lang="en-US" dirty="0"/>
              <a:t>History:</a:t>
            </a:r>
          </a:p>
          <a:p>
            <a:pPr fontAlgn="base"/>
            <a:endParaRPr lang="en-US" dirty="0"/>
          </a:p>
          <a:p>
            <a:pPr marL="285750" indent="-285750" fontAlgn="base">
              <a:buFont typeface="Arial" panose="020B0604020202020204" pitchFamily="34" charset="0"/>
              <a:buChar char="•"/>
            </a:pPr>
            <a:r>
              <a:rPr lang="en-US" dirty="0"/>
              <a:t>June 1992: Earth Summit in Rio de Janeiro issued the Agenda 21 (178 countries) suggesting a comprehensive plan of action to build a global partnership for sustainable development to improve human lives and protect the environment.</a:t>
            </a:r>
          </a:p>
          <a:p>
            <a:pPr marL="285750" indent="-285750" fontAlgn="base">
              <a:buFont typeface="Arial" panose="020B0604020202020204" pitchFamily="34" charset="0"/>
              <a:buChar char="•"/>
            </a:pPr>
            <a:r>
              <a:rPr lang="en-US" dirty="0"/>
              <a:t>September 2000: UN in New York agreed Millennium Declaration elaborating eight Millennium Development Goals (MDGs) to reduce extreme poverty by 2015.</a:t>
            </a:r>
          </a:p>
          <a:p>
            <a:pPr marL="285750" indent="-285750" fontAlgn="base">
              <a:buFont typeface="Arial" panose="020B0604020202020204" pitchFamily="34" charset="0"/>
              <a:buChar char="•"/>
            </a:pPr>
            <a:r>
              <a:rPr lang="en-US" dirty="0"/>
              <a:t>September 2002: World Summit on Sustainable Development in Johannesburg described in the Johannesburg Declaration on Sustainable Development the global community's commitments to poverty eradication and the environment, and built on Agenda 21 and the Millennium Declaration by including more emphasis on multilateral partnerships.</a:t>
            </a:r>
          </a:p>
          <a:p>
            <a:pPr marL="285750" indent="-285750" fontAlgn="base">
              <a:buFont typeface="Arial" panose="020B0604020202020204" pitchFamily="34" charset="0"/>
              <a:buChar char="•"/>
            </a:pPr>
            <a:r>
              <a:rPr lang="en-US" dirty="0"/>
              <a:t>June 2012: United Nations Conference on Sustainable Development (Rio+20) in Rio de Janeiro UN issued the document "The Future We Want" in which they decided, inter alia, to launch a process to develop a set of SDGs to build upon the MDGs and to establish the UN High-level Political Forum on Sustainable Development. </a:t>
            </a:r>
          </a:p>
          <a:p>
            <a:pPr marL="285750" indent="-285750" fontAlgn="base">
              <a:buFont typeface="Arial" panose="020B0604020202020204" pitchFamily="34" charset="0"/>
              <a:buChar char="•"/>
            </a:pPr>
            <a:r>
              <a:rPr lang="en-US" dirty="0"/>
              <a:t>2013: The UN General Assembly set up a 30-member Open Working Group to develop a proposal on the SDGs.</a:t>
            </a:r>
          </a:p>
          <a:p>
            <a:pPr marL="285750" indent="-285750" fontAlgn="base">
              <a:buFont typeface="Arial" panose="020B0604020202020204" pitchFamily="34" charset="0"/>
              <a:buChar char="•"/>
            </a:pPr>
            <a:r>
              <a:rPr lang="en-US" dirty="0"/>
              <a:t>January 2015: The UN General Assembly began the negotiation process on the post-2015 development agenda. </a:t>
            </a:r>
          </a:p>
          <a:p>
            <a:pPr marL="285750" indent="-285750" fontAlgn="base">
              <a:buFont typeface="Arial" panose="020B0604020202020204" pitchFamily="34" charset="0"/>
              <a:buChar char="•"/>
            </a:pPr>
            <a:r>
              <a:rPr lang="en-US" dirty="0"/>
              <a:t>September 2015: Adoption of the 2030 Agenda for Sustainable Development, with 17 SDGs at its core, at the UN Sustainable Development Summit.</a:t>
            </a:r>
          </a:p>
        </p:txBody>
      </p:sp>
    </p:spTree>
    <p:extLst>
      <p:ext uri="{BB962C8B-B14F-4D97-AF65-F5344CB8AC3E}">
        <p14:creationId xmlns:p14="http://schemas.microsoft.com/office/powerpoint/2010/main" val="12262943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en-US" sz="3200" b="1" dirty="0">
                <a:latin typeface="+mn-lt"/>
              </a:rPr>
              <a:t>The goals from in the Agenda 21 (UN, 1992)</a:t>
            </a:r>
          </a:p>
        </p:txBody>
      </p:sp>
      <p:sp>
        <p:nvSpPr>
          <p:cNvPr id="7" name="Foliennummernplatzhalter 6"/>
          <p:cNvSpPr>
            <a:spLocks noGrp="1"/>
          </p:cNvSpPr>
          <p:nvPr>
            <p:ph type="sldNum" sz="quarter" idx="10"/>
          </p:nvPr>
        </p:nvSpPr>
        <p:spPr/>
        <p:txBody>
          <a:bodyPr/>
          <a:lstStyle/>
          <a:p>
            <a:fld id="{D4705E42-F59A-450C-9383-28BDE80FD20B}" type="slidenum">
              <a:rPr lang="de-DE" smtClean="0"/>
              <a:pPr/>
              <a:t>16</a:t>
            </a:fld>
            <a:endParaRPr lang="de-DE"/>
          </a:p>
        </p:txBody>
      </p:sp>
      <p:sp>
        <p:nvSpPr>
          <p:cNvPr id="2" name="Textfeld 1"/>
          <p:cNvSpPr txBox="1"/>
          <p:nvPr/>
        </p:nvSpPr>
        <p:spPr>
          <a:xfrm>
            <a:off x="680584" y="1571626"/>
            <a:ext cx="10099135" cy="4985980"/>
          </a:xfrm>
          <a:prstGeom prst="rect">
            <a:avLst/>
          </a:prstGeom>
          <a:noFill/>
        </p:spPr>
        <p:txBody>
          <a:bodyPr wrap="square" rtlCol="0">
            <a:spAutoFit/>
          </a:bodyPr>
          <a:lstStyle/>
          <a:p>
            <a:r>
              <a:rPr lang="en-US" sz="2000" i="1" dirty="0"/>
              <a:t>Section I: </a:t>
            </a:r>
            <a:r>
              <a:rPr lang="en-US" sz="2000" b="1" i="1" dirty="0"/>
              <a:t>Social and Economic Dimensions</a:t>
            </a:r>
            <a:r>
              <a:rPr lang="en-US" sz="2000" b="1" dirty="0"/>
              <a:t> </a:t>
            </a:r>
            <a:r>
              <a:rPr lang="en-US" sz="2000" dirty="0"/>
              <a:t>is directed toward combating poverty, especially in developing countries, changing consumption patterns, promoting health, achieving a more sustainable population, and sustainable settlement in decision-making.</a:t>
            </a:r>
          </a:p>
          <a:p>
            <a:endParaRPr lang="en-US" sz="2000" i="1" dirty="0"/>
          </a:p>
          <a:p>
            <a:r>
              <a:rPr lang="en-US" sz="2000" i="1" dirty="0"/>
              <a:t>Section II: </a:t>
            </a:r>
            <a:r>
              <a:rPr lang="en-US" sz="2000" b="1" i="1" dirty="0"/>
              <a:t>Conservation and Management of Resources for Development</a:t>
            </a:r>
            <a:r>
              <a:rPr lang="en-US" sz="2000" dirty="0"/>
              <a:t> includes atmospheric protection, combating deforestation, protecting fragile environments, conservation of biological diversity (biodiversity), control of pollution, and the management of biotechnology, and radioactive wastes.</a:t>
            </a:r>
          </a:p>
          <a:p>
            <a:endParaRPr lang="en-US" sz="2000" i="1" dirty="0"/>
          </a:p>
          <a:p>
            <a:r>
              <a:rPr lang="en-US" sz="2000" i="1" dirty="0"/>
              <a:t>Section III: </a:t>
            </a:r>
            <a:r>
              <a:rPr lang="en-US" sz="2000" b="1" i="1" dirty="0"/>
              <a:t>Strengthening the Role of Major Groups</a:t>
            </a:r>
            <a:r>
              <a:rPr lang="en-US" sz="2000" dirty="0"/>
              <a:t> includes the roles of children and youth, women, NGOs, local authorities, business and industry, and workers; and strengthening the role of indigenous peoples, their communities, and farmers.</a:t>
            </a:r>
          </a:p>
          <a:p>
            <a:endParaRPr lang="en-US" sz="2000" i="1" dirty="0"/>
          </a:p>
          <a:p>
            <a:r>
              <a:rPr lang="en-US" sz="2000" i="1" dirty="0"/>
              <a:t>Section IV: </a:t>
            </a:r>
            <a:r>
              <a:rPr lang="en-US" sz="2000" b="1" i="1" dirty="0"/>
              <a:t>Means of Implementation</a:t>
            </a:r>
            <a:r>
              <a:rPr lang="en-US" sz="2000" dirty="0"/>
              <a:t> includes science, technology transfer, education, international institutions, and financial mechanisms.</a:t>
            </a:r>
          </a:p>
          <a:p>
            <a:endParaRPr lang="de-DE" dirty="0"/>
          </a:p>
        </p:txBody>
      </p:sp>
    </p:spTree>
    <p:extLst>
      <p:ext uri="{BB962C8B-B14F-4D97-AF65-F5344CB8AC3E}">
        <p14:creationId xmlns:p14="http://schemas.microsoft.com/office/powerpoint/2010/main" val="22100492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en-US" sz="3200" b="1" dirty="0">
                <a:latin typeface="+mn-lt"/>
              </a:rPr>
              <a:t>The millennium development goals (MDGs) (UN, 2000)</a:t>
            </a:r>
          </a:p>
        </p:txBody>
      </p:sp>
      <p:sp>
        <p:nvSpPr>
          <p:cNvPr id="7" name="Foliennummernplatzhalter 6"/>
          <p:cNvSpPr>
            <a:spLocks noGrp="1"/>
          </p:cNvSpPr>
          <p:nvPr>
            <p:ph type="sldNum" sz="quarter" idx="10"/>
          </p:nvPr>
        </p:nvSpPr>
        <p:spPr/>
        <p:txBody>
          <a:bodyPr/>
          <a:lstStyle/>
          <a:p>
            <a:fld id="{D4705E42-F59A-450C-9383-28BDE80FD20B}" type="slidenum">
              <a:rPr lang="de-DE" smtClean="0"/>
              <a:pPr/>
              <a:t>17</a:t>
            </a:fld>
            <a:endParaRPr lang="de-DE"/>
          </a:p>
        </p:txBody>
      </p:sp>
      <p:sp>
        <p:nvSpPr>
          <p:cNvPr id="4" name="Textfeld 3"/>
          <p:cNvSpPr txBox="1"/>
          <p:nvPr/>
        </p:nvSpPr>
        <p:spPr>
          <a:xfrm>
            <a:off x="923109" y="2055223"/>
            <a:ext cx="7418890" cy="3785652"/>
          </a:xfrm>
          <a:prstGeom prst="rect">
            <a:avLst/>
          </a:prstGeom>
          <a:noFill/>
        </p:spPr>
        <p:txBody>
          <a:bodyPr wrap="none" rtlCol="0">
            <a:spAutoFit/>
          </a:bodyPr>
          <a:lstStyle/>
          <a:p>
            <a:r>
              <a:rPr lang="en-US" sz="2400" dirty="0"/>
              <a:t>To be achieved by 2015:</a:t>
            </a:r>
          </a:p>
          <a:p>
            <a:r>
              <a:rPr lang="en-US" sz="2400" dirty="0"/>
              <a:t>Goal 1: To eradicate extreme poverty and hunger</a:t>
            </a:r>
          </a:p>
          <a:p>
            <a:r>
              <a:rPr lang="en-US" sz="2400" dirty="0"/>
              <a:t>Goal 2: To achieve universal primary education</a:t>
            </a:r>
          </a:p>
          <a:p>
            <a:r>
              <a:rPr lang="en-US" sz="2400" dirty="0"/>
              <a:t>Goal 3: To promote gender equality and empower women</a:t>
            </a:r>
          </a:p>
          <a:p>
            <a:r>
              <a:rPr lang="en-US" sz="2400" dirty="0"/>
              <a:t>Goal 4: To reduce child mortality</a:t>
            </a:r>
          </a:p>
          <a:p>
            <a:r>
              <a:rPr lang="en-US" sz="2400" dirty="0"/>
              <a:t>Goal 5: To improve maternal health</a:t>
            </a:r>
          </a:p>
          <a:p>
            <a:r>
              <a:rPr lang="en-US" sz="2400" dirty="0"/>
              <a:t>Goal 6: To combat HIV/AIDS, malaria, and other diseases</a:t>
            </a:r>
          </a:p>
          <a:p>
            <a:r>
              <a:rPr lang="en-US" sz="2400" dirty="0"/>
              <a:t>Goal 7: To ensure environmental sustainability</a:t>
            </a:r>
          </a:p>
          <a:p>
            <a:r>
              <a:rPr lang="en-US" sz="2400" dirty="0"/>
              <a:t>Goal 8: To develop a global partnership for development</a:t>
            </a:r>
          </a:p>
          <a:p>
            <a:endParaRPr lang="de-DE" sz="2400" dirty="0"/>
          </a:p>
        </p:txBody>
      </p:sp>
      <p:pic>
        <p:nvPicPr>
          <p:cNvPr id="1026" name="Picture 2" descr="Milleniumsentwicklungsziele - Nachhaltig entwickeln - Deutsche Gesellschaft  für die Vereinten Nationen 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966" y="1360089"/>
            <a:ext cx="2273393" cy="4480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6ADDE784-282E-4588-9316-586667498A69}"/>
              </a:ext>
            </a:extLst>
          </p:cNvPr>
          <p:cNvSpPr txBox="1"/>
          <p:nvPr/>
        </p:nvSpPr>
        <p:spPr>
          <a:xfrm>
            <a:off x="7993350" y="5744623"/>
            <a:ext cx="4198650" cy="461665"/>
          </a:xfrm>
          <a:prstGeom prst="rect">
            <a:avLst/>
          </a:prstGeom>
          <a:noFill/>
        </p:spPr>
        <p:txBody>
          <a:bodyPr wrap="none" rtlCol="0">
            <a:spAutoFit/>
          </a:bodyPr>
          <a:lstStyle/>
          <a:p>
            <a:r>
              <a:rPr lang="de-DE" sz="1200" dirty="0"/>
              <a:t>Figure: https://nachhaltig-entwickeln.dgvn.de/agenda-2030/</a:t>
            </a:r>
          </a:p>
          <a:p>
            <a:pPr algn="ctr"/>
            <a:r>
              <a:rPr lang="de-DE" sz="1200" dirty="0"/>
              <a:t>ziele-</a:t>
            </a:r>
            <a:r>
              <a:rPr lang="de-DE" sz="1200" dirty="0" err="1"/>
              <a:t>fuer</a:t>
            </a:r>
            <a:r>
              <a:rPr lang="de-DE" sz="1200" dirty="0"/>
              <a:t>-nachhaltige-entwicklung/</a:t>
            </a:r>
            <a:r>
              <a:rPr lang="de-DE" sz="1200" dirty="0" err="1"/>
              <a:t>milleniumsentwicklungsziele</a:t>
            </a:r>
            <a:endParaRPr lang="de-DE" sz="1200" dirty="0"/>
          </a:p>
        </p:txBody>
      </p:sp>
    </p:spTree>
    <p:extLst>
      <p:ext uri="{BB962C8B-B14F-4D97-AF65-F5344CB8AC3E}">
        <p14:creationId xmlns:p14="http://schemas.microsoft.com/office/powerpoint/2010/main" val="25569728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06412" y="571501"/>
            <a:ext cx="9729833" cy="1000125"/>
          </a:xfrm>
        </p:spPr>
        <p:txBody>
          <a:bodyPr/>
          <a:lstStyle/>
          <a:p>
            <a:pPr algn="ctr"/>
            <a:r>
              <a:rPr lang="en-US" sz="3200" b="1" dirty="0">
                <a:latin typeface="+mn-lt"/>
              </a:rPr>
              <a:t>The Sustainable Development Goals (SDGs) from in the Agenda 2030 (UN, 2015)</a:t>
            </a:r>
          </a:p>
        </p:txBody>
      </p:sp>
      <p:sp>
        <p:nvSpPr>
          <p:cNvPr id="7" name="Foliennummernplatzhalter 6"/>
          <p:cNvSpPr>
            <a:spLocks noGrp="1"/>
          </p:cNvSpPr>
          <p:nvPr>
            <p:ph type="sldNum" sz="quarter" idx="10"/>
          </p:nvPr>
        </p:nvSpPr>
        <p:spPr/>
        <p:txBody>
          <a:bodyPr/>
          <a:lstStyle/>
          <a:p>
            <a:fld id="{D4705E42-F59A-450C-9383-28BDE80FD20B}" type="slidenum">
              <a:rPr lang="de-DE" smtClean="0"/>
              <a:pPr/>
              <a:t>18</a:t>
            </a:fld>
            <a:endParaRPr lang="de-DE"/>
          </a:p>
        </p:txBody>
      </p:sp>
      <p:pic>
        <p:nvPicPr>
          <p:cNvPr id="9" name="Picture 2" descr="sdg bei csr beri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544" y="1479116"/>
            <a:ext cx="7271759" cy="475758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D313E37F-2E6E-435B-82AA-E42A13C5A045}"/>
              </a:ext>
            </a:extLst>
          </p:cNvPr>
          <p:cNvSpPr txBox="1"/>
          <p:nvPr/>
        </p:nvSpPr>
        <p:spPr>
          <a:xfrm>
            <a:off x="3390466" y="6079351"/>
            <a:ext cx="5581271" cy="276999"/>
          </a:xfrm>
          <a:prstGeom prst="rect">
            <a:avLst/>
          </a:prstGeom>
          <a:noFill/>
        </p:spPr>
        <p:txBody>
          <a:bodyPr wrap="none" rtlCol="0">
            <a:spAutoFit/>
          </a:bodyPr>
          <a:lstStyle/>
          <a:p>
            <a:r>
              <a:rPr lang="de-DE" sz="1200" dirty="0"/>
              <a:t>Figure: https://www.globalcompact.de/en/our-work/sustainable-development-goals-1</a:t>
            </a:r>
          </a:p>
        </p:txBody>
      </p:sp>
    </p:spTree>
    <p:extLst>
      <p:ext uri="{BB962C8B-B14F-4D97-AF65-F5344CB8AC3E}">
        <p14:creationId xmlns:p14="http://schemas.microsoft.com/office/powerpoint/2010/main" val="8547642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06412" y="571501"/>
            <a:ext cx="9729833" cy="1000125"/>
          </a:xfrm>
        </p:spPr>
        <p:txBody>
          <a:bodyPr/>
          <a:lstStyle/>
          <a:p>
            <a:pPr algn="ctr"/>
            <a:r>
              <a:rPr lang="en-US" sz="3200" b="1" dirty="0">
                <a:latin typeface="+mn-lt"/>
              </a:rPr>
              <a:t>The Sustainable Development Goals (SDGs) from in the Agenda 2030 (UN, 2015)</a:t>
            </a:r>
          </a:p>
        </p:txBody>
      </p:sp>
      <p:sp>
        <p:nvSpPr>
          <p:cNvPr id="7" name="Foliennummernplatzhalter 6"/>
          <p:cNvSpPr>
            <a:spLocks noGrp="1"/>
          </p:cNvSpPr>
          <p:nvPr>
            <p:ph type="sldNum" sz="quarter" idx="10"/>
          </p:nvPr>
        </p:nvSpPr>
        <p:spPr/>
        <p:txBody>
          <a:bodyPr/>
          <a:lstStyle/>
          <a:p>
            <a:fld id="{D4705E42-F59A-450C-9383-28BDE80FD20B}" type="slidenum">
              <a:rPr lang="de-DE" smtClean="0"/>
              <a:pPr/>
              <a:t>19</a:t>
            </a:fld>
            <a:endParaRPr lang="de-DE"/>
          </a:p>
        </p:txBody>
      </p:sp>
      <p:sp>
        <p:nvSpPr>
          <p:cNvPr id="2" name="Textfeld 1"/>
          <p:cNvSpPr txBox="1"/>
          <p:nvPr/>
        </p:nvSpPr>
        <p:spPr>
          <a:xfrm>
            <a:off x="337014" y="1499819"/>
            <a:ext cx="11141475"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dirty="0"/>
              <a:t>Goal 1: No poverty: </a:t>
            </a:r>
            <a:r>
              <a:rPr lang="en-US" sz="2000" dirty="0"/>
              <a:t>"End poverty in all its forms everywhere." </a:t>
            </a:r>
            <a:endParaRPr lang="de-DE" sz="2000" dirty="0"/>
          </a:p>
          <a:p>
            <a:pPr marL="342900" indent="-342900">
              <a:buFont typeface="Arial" panose="020B0604020202020204" pitchFamily="34" charset="0"/>
              <a:buChar char="•"/>
            </a:pPr>
            <a:r>
              <a:rPr lang="en-US" sz="2000" b="1" dirty="0"/>
              <a:t>Goal 2: Zero hunger (No hunger): </a:t>
            </a:r>
            <a:r>
              <a:rPr lang="en-US" sz="2000" dirty="0"/>
              <a:t>"End hunger, achieve food security and improved nutrition, and promote sustainable agriculture." </a:t>
            </a:r>
            <a:endParaRPr lang="de-DE" sz="2000" dirty="0"/>
          </a:p>
          <a:p>
            <a:pPr marL="342900" indent="-342900">
              <a:buFont typeface="Arial" panose="020B0604020202020204" pitchFamily="34" charset="0"/>
              <a:buChar char="•"/>
            </a:pPr>
            <a:r>
              <a:rPr lang="en-US" sz="2000" b="1" dirty="0"/>
              <a:t>Goal 3: Good health and well-being: </a:t>
            </a:r>
            <a:r>
              <a:rPr lang="en-US" sz="2000" dirty="0"/>
              <a:t>"Ensure healthy lives and promote well-being for all at all ages." </a:t>
            </a:r>
            <a:endParaRPr lang="de-DE" sz="2000" dirty="0"/>
          </a:p>
          <a:p>
            <a:pPr marL="342900" indent="-342900">
              <a:buFont typeface="Arial" panose="020B0604020202020204" pitchFamily="34" charset="0"/>
              <a:buChar char="•"/>
            </a:pPr>
            <a:r>
              <a:rPr lang="en-US" sz="2000" b="1" dirty="0"/>
              <a:t>Goal 4: Quality education</a:t>
            </a:r>
            <a:r>
              <a:rPr lang="en-US" sz="2000" dirty="0"/>
              <a:t>: "Ensure inclusive and equitable quality education and promote lifelong learning opportunities for all."</a:t>
            </a:r>
            <a:endParaRPr lang="de-DE" sz="2000" dirty="0"/>
          </a:p>
          <a:p>
            <a:pPr marL="342900" indent="-342900">
              <a:buFont typeface="Arial" panose="020B0604020202020204" pitchFamily="34" charset="0"/>
              <a:buChar char="•"/>
            </a:pPr>
            <a:r>
              <a:rPr lang="en-US" sz="2000" b="1" dirty="0"/>
              <a:t>Goal 5: Gender equality: </a:t>
            </a:r>
            <a:r>
              <a:rPr lang="en-US" sz="2000" dirty="0"/>
              <a:t>"Achieve gender equality and empower all women and girls." </a:t>
            </a:r>
            <a:endParaRPr lang="de-DE" sz="2000" dirty="0"/>
          </a:p>
          <a:p>
            <a:pPr marL="342900" indent="-342900">
              <a:buFont typeface="Arial" panose="020B0604020202020204" pitchFamily="34" charset="0"/>
              <a:buChar char="•"/>
            </a:pPr>
            <a:r>
              <a:rPr lang="en-US" sz="2000" b="1" dirty="0"/>
              <a:t>Goal 6: Clean water and sanitation</a:t>
            </a:r>
            <a:r>
              <a:rPr lang="en-US" sz="2000" dirty="0"/>
              <a:t>: "Ensure availability and sustainable management of water and sanitation for all." </a:t>
            </a:r>
            <a:endParaRPr lang="de-DE" sz="2000" dirty="0"/>
          </a:p>
          <a:p>
            <a:pPr marL="342900" indent="-342900">
              <a:buFont typeface="Arial" panose="020B0604020202020204" pitchFamily="34" charset="0"/>
              <a:buChar char="•"/>
            </a:pPr>
            <a:r>
              <a:rPr lang="en-US" sz="2000" b="1" dirty="0"/>
              <a:t>Goal 7: Affordable and clean energy</a:t>
            </a:r>
            <a:r>
              <a:rPr lang="en-US" sz="2000" dirty="0"/>
              <a:t>: "Ensure access to affordable, reliable, sustainable and modern energy for all."</a:t>
            </a:r>
            <a:endParaRPr lang="de-DE" sz="2000" dirty="0"/>
          </a:p>
          <a:p>
            <a:pPr marL="342900" indent="-342900">
              <a:buFont typeface="Arial" panose="020B0604020202020204" pitchFamily="34" charset="0"/>
              <a:buChar char="•"/>
            </a:pPr>
            <a:r>
              <a:rPr lang="en-US" sz="2000" b="1" dirty="0"/>
              <a:t>Goal 8: Decent work and economic growth</a:t>
            </a:r>
            <a:r>
              <a:rPr lang="en-US" sz="2000" dirty="0"/>
              <a:t>: "Promote sustained, inclusive and sustainable economic growth, full and productive employment and decent work for all."</a:t>
            </a:r>
            <a:endParaRPr lang="de-DE" sz="2000" dirty="0"/>
          </a:p>
          <a:p>
            <a:pPr marL="342900" indent="-342900">
              <a:buFont typeface="Arial" panose="020B0604020202020204" pitchFamily="34" charset="0"/>
              <a:buChar char="•"/>
            </a:pPr>
            <a:r>
              <a:rPr lang="en-US" sz="2000" b="1" dirty="0"/>
              <a:t>Goal 9: Industry, Innovation and Infrastructure</a:t>
            </a:r>
            <a:r>
              <a:rPr lang="en-US" sz="2000" dirty="0"/>
              <a:t>: "Build resilient infrastructure, promote inclusive and sustainable industrialization, and foster innovation."</a:t>
            </a:r>
            <a:endParaRPr lang="de-DE" sz="2000" dirty="0"/>
          </a:p>
        </p:txBody>
      </p:sp>
    </p:spTree>
    <p:extLst>
      <p:ext uri="{BB962C8B-B14F-4D97-AF65-F5344CB8AC3E}">
        <p14:creationId xmlns:p14="http://schemas.microsoft.com/office/powerpoint/2010/main" val="19829437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err="1">
                <a:solidFill>
                  <a:srgbClr val="025952"/>
                </a:solidFill>
                <a:latin typeface="+mn-lt"/>
              </a:rPr>
              <a:t>Overview</a:t>
            </a:r>
            <a:r>
              <a:rPr lang="de-DE" b="1" dirty="0">
                <a:solidFill>
                  <a:srgbClr val="025952"/>
                </a:solidFill>
                <a:latin typeface="+mn-lt"/>
              </a:rPr>
              <a:t> on </a:t>
            </a:r>
            <a:r>
              <a:rPr lang="de-DE" b="1" dirty="0" err="1">
                <a:solidFill>
                  <a:srgbClr val="025952"/>
                </a:solidFill>
                <a:latin typeface="+mn-lt"/>
              </a:rPr>
              <a:t>the</a:t>
            </a:r>
            <a:r>
              <a:rPr lang="de-DE" b="1" dirty="0">
                <a:solidFill>
                  <a:srgbClr val="025952"/>
                </a:solidFill>
                <a:latin typeface="+mn-lt"/>
              </a:rPr>
              <a:t> </a:t>
            </a:r>
            <a:r>
              <a:rPr lang="de-DE" b="1" dirty="0" err="1">
                <a:solidFill>
                  <a:srgbClr val="025952"/>
                </a:solidFill>
                <a:latin typeface="+mn-lt"/>
              </a:rPr>
              <a:t>course</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44689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06412" y="571501"/>
            <a:ext cx="9729833" cy="1000125"/>
          </a:xfrm>
        </p:spPr>
        <p:txBody>
          <a:bodyPr/>
          <a:lstStyle/>
          <a:p>
            <a:pPr algn="ctr"/>
            <a:r>
              <a:rPr lang="en-US" sz="3200" b="1" dirty="0">
                <a:latin typeface="+mn-lt"/>
              </a:rPr>
              <a:t>The Sustainable Development Goals (SDGs) from in the Agenda 2030 (UN, 2015)</a:t>
            </a:r>
          </a:p>
        </p:txBody>
      </p:sp>
      <p:sp>
        <p:nvSpPr>
          <p:cNvPr id="7" name="Foliennummernplatzhalter 6"/>
          <p:cNvSpPr>
            <a:spLocks noGrp="1"/>
          </p:cNvSpPr>
          <p:nvPr>
            <p:ph type="sldNum" sz="quarter" idx="10"/>
          </p:nvPr>
        </p:nvSpPr>
        <p:spPr/>
        <p:txBody>
          <a:bodyPr/>
          <a:lstStyle/>
          <a:p>
            <a:fld id="{D4705E42-F59A-450C-9383-28BDE80FD20B}" type="slidenum">
              <a:rPr lang="de-DE" smtClean="0"/>
              <a:pPr/>
              <a:t>20</a:t>
            </a:fld>
            <a:endParaRPr lang="de-DE"/>
          </a:p>
        </p:txBody>
      </p:sp>
      <p:sp>
        <p:nvSpPr>
          <p:cNvPr id="2" name="Textfeld 1"/>
          <p:cNvSpPr txBox="1"/>
          <p:nvPr/>
        </p:nvSpPr>
        <p:spPr>
          <a:xfrm>
            <a:off x="319597" y="1473693"/>
            <a:ext cx="11141475" cy="5632311"/>
          </a:xfrm>
          <a:prstGeom prst="rect">
            <a:avLst/>
          </a:prstGeom>
          <a:noFill/>
        </p:spPr>
        <p:txBody>
          <a:bodyPr wrap="square" rtlCol="0">
            <a:spAutoFit/>
          </a:bodyPr>
          <a:lstStyle/>
          <a:p>
            <a:pPr marL="342900" indent="-342900">
              <a:buFont typeface="Arial" panose="020B0604020202020204" pitchFamily="34" charset="0"/>
              <a:buChar char="•"/>
            </a:pPr>
            <a:r>
              <a:rPr lang="en-US" sz="2000" b="1" dirty="0"/>
              <a:t>Goal 10: Reduced inequality</a:t>
            </a:r>
            <a:r>
              <a:rPr lang="en-US" sz="2000" dirty="0"/>
              <a:t>: "Reduce income inequality within and among countries." </a:t>
            </a:r>
            <a:endParaRPr lang="de-DE" sz="2000" dirty="0"/>
          </a:p>
          <a:p>
            <a:pPr marL="342900" indent="-342900">
              <a:buFont typeface="Arial" panose="020B0604020202020204" pitchFamily="34" charset="0"/>
              <a:buChar char="•"/>
            </a:pPr>
            <a:r>
              <a:rPr lang="en-US" sz="2000" b="1" dirty="0"/>
              <a:t>Goal 11: Sustainable cities and communities</a:t>
            </a:r>
            <a:r>
              <a:rPr lang="en-US" sz="2000" dirty="0"/>
              <a:t>: "Make cities and human settlements inclusive, safe, resilient, and sustainable." </a:t>
            </a:r>
            <a:endParaRPr lang="de-DE" sz="2000" dirty="0"/>
          </a:p>
          <a:p>
            <a:pPr marL="342900" indent="-342900">
              <a:buFont typeface="Arial" panose="020B0604020202020204" pitchFamily="34" charset="0"/>
              <a:buChar char="•"/>
            </a:pPr>
            <a:r>
              <a:rPr lang="en-US" sz="2000" b="1" dirty="0"/>
              <a:t>Goal 12: Responsible consumption and production</a:t>
            </a:r>
            <a:r>
              <a:rPr lang="en-US" sz="2000" dirty="0"/>
              <a:t>: "Ensure sustainable consumption and production patterns." </a:t>
            </a:r>
            <a:endParaRPr lang="de-DE" sz="2000" dirty="0"/>
          </a:p>
          <a:p>
            <a:pPr marL="342900" indent="-342900">
              <a:buFont typeface="Arial" panose="020B0604020202020204" pitchFamily="34" charset="0"/>
              <a:buChar char="•"/>
            </a:pPr>
            <a:r>
              <a:rPr lang="en-US" sz="2000" b="1" dirty="0"/>
              <a:t>Goal 13: Climate action</a:t>
            </a:r>
            <a:r>
              <a:rPr lang="en-US" sz="2000" dirty="0"/>
              <a:t>: "Take urgent action to combat climate change and its impacts by regulating emissions and promoting developments in renewable energy."</a:t>
            </a:r>
            <a:endParaRPr lang="de-DE" sz="2000" dirty="0"/>
          </a:p>
          <a:p>
            <a:pPr marL="342900" indent="-342900">
              <a:buFont typeface="Arial" panose="020B0604020202020204" pitchFamily="34" charset="0"/>
              <a:buChar char="•"/>
            </a:pPr>
            <a:r>
              <a:rPr lang="en-US" sz="2000" b="1" dirty="0"/>
              <a:t>Goal 14: Life below water</a:t>
            </a:r>
            <a:r>
              <a:rPr lang="en-US" sz="2000" dirty="0"/>
              <a:t>: "Conserve and sustainably use the oceans, seas and marine resources for sustainable development." </a:t>
            </a:r>
            <a:endParaRPr lang="de-DE" sz="2000" dirty="0"/>
          </a:p>
          <a:p>
            <a:pPr marL="342900" indent="-342900">
              <a:buFont typeface="Arial" panose="020B0604020202020204" pitchFamily="34" charset="0"/>
              <a:buChar char="•"/>
            </a:pPr>
            <a:r>
              <a:rPr lang="en-US" sz="2000" b="1" dirty="0"/>
              <a:t>Goal 15: Life on land</a:t>
            </a:r>
            <a:r>
              <a:rPr lang="en-US" sz="2000" dirty="0"/>
              <a:t>: "Protect, restore and promote sustainable use of terrestrial ecosystems, sustainably manage forests, combat desertification, and halt and reverse land degradation and halt biodiversity loss."</a:t>
            </a:r>
            <a:endParaRPr lang="de-DE" sz="2000" dirty="0"/>
          </a:p>
          <a:p>
            <a:pPr marL="342900" indent="-342900">
              <a:buFont typeface="Arial" panose="020B0604020202020204" pitchFamily="34" charset="0"/>
              <a:buChar char="•"/>
            </a:pPr>
            <a:r>
              <a:rPr lang="en-US" sz="2000" b="1" dirty="0"/>
              <a:t>Goal 16: Peace, justice and strong institutions</a:t>
            </a:r>
            <a:r>
              <a:rPr lang="en-US" sz="2000" dirty="0"/>
              <a:t>: "Promote peaceful and inclusive societies for sustainable development, provide access to justice for all and build effective, accountable and inclusive institutions at all levels." </a:t>
            </a:r>
            <a:endParaRPr lang="de-DE" sz="2000" dirty="0"/>
          </a:p>
          <a:p>
            <a:pPr marL="342900" indent="-342900">
              <a:buFont typeface="Arial" panose="020B0604020202020204" pitchFamily="34" charset="0"/>
              <a:buChar char="•"/>
            </a:pPr>
            <a:r>
              <a:rPr lang="en-US" sz="2000" b="1" dirty="0"/>
              <a:t>Goal 17: Partnership for the goals</a:t>
            </a:r>
            <a:r>
              <a:rPr lang="en-US" sz="2000" dirty="0"/>
              <a:t>: "Strengthen the means of implementation </a:t>
            </a:r>
          </a:p>
          <a:p>
            <a:r>
              <a:rPr lang="en-US" sz="2000" dirty="0"/>
              <a:t>	and revitalize the global partnership for sustainable development."  </a:t>
            </a:r>
            <a:endParaRPr lang="de-DE" sz="2000" dirty="0"/>
          </a:p>
          <a:p>
            <a:pPr marL="342900" indent="-342900">
              <a:buFont typeface="Arial" panose="020B0604020202020204" pitchFamily="34" charset="0"/>
              <a:buChar char="•"/>
            </a:pPr>
            <a:endParaRPr lang="de-DE" sz="2000" dirty="0"/>
          </a:p>
        </p:txBody>
      </p:sp>
    </p:spTree>
    <p:extLst>
      <p:ext uri="{BB962C8B-B14F-4D97-AF65-F5344CB8AC3E}">
        <p14:creationId xmlns:p14="http://schemas.microsoft.com/office/powerpoint/2010/main" val="14354471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en-US" sz="3200" b="1" dirty="0">
                <a:latin typeface="+mn-lt"/>
              </a:rPr>
              <a:t>The wedding cake model from </a:t>
            </a:r>
            <a:r>
              <a:rPr lang="en-US" sz="3200" b="1" dirty="0" err="1">
                <a:latin typeface="+mn-lt"/>
              </a:rPr>
              <a:t>Rockström</a:t>
            </a:r>
            <a:r>
              <a:rPr lang="en-US" sz="3200" b="1" dirty="0">
                <a:latin typeface="+mn-lt"/>
              </a:rPr>
              <a:t> &amp; </a:t>
            </a:r>
            <a:r>
              <a:rPr lang="en-US" sz="3200" b="1" dirty="0" err="1">
                <a:latin typeface="+mn-lt"/>
              </a:rPr>
              <a:t>Sukhdev</a:t>
            </a:r>
            <a:r>
              <a:rPr lang="en-US" sz="3200" b="1" dirty="0">
                <a:latin typeface="+mn-lt"/>
              </a:rPr>
              <a:t> (2016)</a:t>
            </a:r>
          </a:p>
        </p:txBody>
      </p:sp>
      <p:sp>
        <p:nvSpPr>
          <p:cNvPr id="7" name="Foliennummernplatzhalter 6"/>
          <p:cNvSpPr>
            <a:spLocks noGrp="1"/>
          </p:cNvSpPr>
          <p:nvPr>
            <p:ph type="sldNum" sz="quarter" idx="10"/>
          </p:nvPr>
        </p:nvSpPr>
        <p:spPr/>
        <p:txBody>
          <a:bodyPr/>
          <a:lstStyle/>
          <a:p>
            <a:fld id="{D4705E42-F59A-450C-9383-28BDE80FD20B}" type="slidenum">
              <a:rPr lang="de-DE" smtClean="0"/>
              <a:pPr/>
              <a:t>21</a:t>
            </a:fld>
            <a:endParaRPr lang="de-DE"/>
          </a:p>
        </p:txBody>
      </p:sp>
      <p:pic>
        <p:nvPicPr>
          <p:cNvPr id="5" name="Grafik 4"/>
          <p:cNvPicPr>
            <a:picLocks noChangeAspect="1"/>
          </p:cNvPicPr>
          <p:nvPr/>
        </p:nvPicPr>
        <p:blipFill>
          <a:blip r:embed="rId2"/>
          <a:stretch>
            <a:fillRect/>
          </a:stretch>
        </p:blipFill>
        <p:spPr>
          <a:xfrm>
            <a:off x="1965960" y="1491237"/>
            <a:ext cx="6707777" cy="4770561"/>
          </a:xfrm>
          <a:prstGeom prst="rect">
            <a:avLst/>
          </a:prstGeom>
        </p:spPr>
      </p:pic>
      <p:sp>
        <p:nvSpPr>
          <p:cNvPr id="2" name="Textfeld 1"/>
          <p:cNvSpPr txBox="1"/>
          <p:nvPr/>
        </p:nvSpPr>
        <p:spPr>
          <a:xfrm>
            <a:off x="3995598" y="6261798"/>
            <a:ext cx="4139275" cy="461665"/>
          </a:xfrm>
          <a:prstGeom prst="rect">
            <a:avLst/>
          </a:prstGeom>
          <a:noFill/>
        </p:spPr>
        <p:txBody>
          <a:bodyPr wrap="none" rtlCol="0">
            <a:spAutoFit/>
          </a:bodyPr>
          <a:lstStyle/>
          <a:p>
            <a:r>
              <a:rPr lang="de-DE" sz="1200" dirty="0"/>
              <a:t>https://www.stockholmresilience.org/research/research-news/</a:t>
            </a:r>
          </a:p>
          <a:p>
            <a:r>
              <a:rPr lang="de-DE" sz="1200" dirty="0"/>
              <a:t>2016-06-14-the-sdgs-wedding-cake.html</a:t>
            </a:r>
          </a:p>
        </p:txBody>
      </p:sp>
    </p:spTree>
    <p:extLst>
      <p:ext uri="{BB962C8B-B14F-4D97-AF65-F5344CB8AC3E}">
        <p14:creationId xmlns:p14="http://schemas.microsoft.com/office/powerpoint/2010/main" val="5216166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en-US" sz="3200" b="1" dirty="0">
                <a:latin typeface="+mn-lt"/>
              </a:rPr>
              <a:t>The sustainable development goals (SDGs) from in the Agenda 2030 (UN, 2015)</a:t>
            </a:r>
          </a:p>
        </p:txBody>
      </p:sp>
      <p:sp>
        <p:nvSpPr>
          <p:cNvPr id="7" name="Foliennummernplatzhalter 6"/>
          <p:cNvSpPr>
            <a:spLocks noGrp="1"/>
          </p:cNvSpPr>
          <p:nvPr>
            <p:ph type="sldNum" sz="quarter" idx="10"/>
          </p:nvPr>
        </p:nvSpPr>
        <p:spPr/>
        <p:txBody>
          <a:bodyPr/>
          <a:lstStyle/>
          <a:p>
            <a:fld id="{D4705E42-F59A-450C-9383-28BDE80FD20B}" type="slidenum">
              <a:rPr lang="de-DE" smtClean="0"/>
              <a:pPr/>
              <a:t>22</a:t>
            </a:fld>
            <a:endParaRPr lang="de-DE"/>
          </a:p>
        </p:txBody>
      </p:sp>
      <p:sp>
        <p:nvSpPr>
          <p:cNvPr id="2" name="Textfeld 1"/>
          <p:cNvSpPr txBox="1"/>
          <p:nvPr/>
        </p:nvSpPr>
        <p:spPr>
          <a:xfrm>
            <a:off x="443932" y="1571626"/>
            <a:ext cx="11398880" cy="2446824"/>
          </a:xfrm>
          <a:prstGeom prst="rect">
            <a:avLst/>
          </a:prstGeom>
          <a:noFill/>
        </p:spPr>
        <p:txBody>
          <a:bodyPr wrap="square" rtlCol="0">
            <a:spAutoFit/>
          </a:bodyPr>
          <a:lstStyle/>
          <a:p>
            <a:pPr fontAlgn="base"/>
            <a:endParaRPr lang="en-US" dirty="0"/>
          </a:p>
          <a:p>
            <a:pPr fontAlgn="base"/>
            <a:r>
              <a:rPr lang="en-US" dirty="0"/>
              <a:t>Further agreements in 2015 :</a:t>
            </a:r>
          </a:p>
          <a:p>
            <a:pPr marL="742950" lvl="1" indent="-285750" fontAlgn="base">
              <a:spcBef>
                <a:spcPts val="1800"/>
              </a:spcBef>
              <a:buFont typeface="Arial" panose="020B0604020202020204" pitchFamily="34" charset="0"/>
              <a:buChar char="•"/>
            </a:pPr>
            <a:r>
              <a:rPr lang="en-US" dirty="0"/>
              <a:t>Sendai Framework for Disaster Risk Reduction (March 2015)</a:t>
            </a:r>
          </a:p>
          <a:p>
            <a:pPr marL="742950" lvl="1" indent="-285750" fontAlgn="base">
              <a:spcBef>
                <a:spcPts val="1800"/>
              </a:spcBef>
              <a:buFont typeface="Arial" panose="020B0604020202020204" pitchFamily="34" charset="0"/>
              <a:buChar char="•"/>
            </a:pPr>
            <a:r>
              <a:rPr lang="en-US" dirty="0"/>
              <a:t>Addis Ababa Action Agenda on Financing for Development (July 2015)</a:t>
            </a:r>
          </a:p>
          <a:p>
            <a:pPr marL="742950" lvl="1" indent="-285750" fontAlgn="base">
              <a:spcBef>
                <a:spcPts val="1800"/>
              </a:spcBef>
              <a:buFont typeface="Arial" panose="020B0604020202020204" pitchFamily="34" charset="0"/>
              <a:buChar char="•"/>
            </a:pPr>
            <a:r>
              <a:rPr lang="en-US" dirty="0"/>
              <a:t>Paris Agreement on Climate Change (December 2015)</a:t>
            </a:r>
          </a:p>
          <a:p>
            <a:endParaRPr lang="de-DE" dirty="0"/>
          </a:p>
        </p:txBody>
      </p:sp>
    </p:spTree>
    <p:extLst>
      <p:ext uri="{BB962C8B-B14F-4D97-AF65-F5344CB8AC3E}">
        <p14:creationId xmlns:p14="http://schemas.microsoft.com/office/powerpoint/2010/main" val="3502930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a:solidFill>
                  <a:srgbClr val="025952"/>
                </a:solidFill>
                <a:latin typeface="+mn-lt"/>
              </a:rPr>
              <a:t>Models of </a:t>
            </a:r>
            <a:r>
              <a:rPr lang="de-DE" b="1" dirty="0" err="1">
                <a:solidFill>
                  <a:srgbClr val="025952"/>
                </a:solidFill>
                <a:latin typeface="+mn-lt"/>
              </a:rPr>
              <a:t>sustainable</a:t>
            </a:r>
            <a:r>
              <a:rPr lang="de-DE" b="1" dirty="0">
                <a:solidFill>
                  <a:srgbClr val="025952"/>
                </a:solidFill>
                <a:latin typeface="+mn-lt"/>
              </a:rPr>
              <a:t> </a:t>
            </a:r>
            <a:r>
              <a:rPr lang="de-DE" b="1" dirty="0" err="1">
                <a:solidFill>
                  <a:srgbClr val="025952"/>
                </a:solidFill>
                <a:latin typeface="+mn-lt"/>
              </a:rPr>
              <a:t>development</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solidFill>
                  <a:srgbClr val="025952"/>
                </a:solidFill>
              </a:rPr>
              <a:t>The </a:t>
            </a:r>
            <a:r>
              <a:rPr lang="de-DE" dirty="0" err="1">
                <a:solidFill>
                  <a:srgbClr val="025952"/>
                </a:solidFill>
              </a:rPr>
              <a:t>concept</a:t>
            </a:r>
            <a:r>
              <a:rPr lang="de-DE" dirty="0">
                <a:solidFill>
                  <a:srgbClr val="025952"/>
                </a:solidFill>
              </a:rPr>
              <a:t> of </a:t>
            </a:r>
            <a:r>
              <a:rPr lang="de-DE" dirty="0" err="1">
                <a:solidFill>
                  <a:srgbClr val="025952"/>
                </a:solidFill>
              </a:rPr>
              <a:t>planetary</a:t>
            </a:r>
            <a:r>
              <a:rPr lang="de-DE" dirty="0">
                <a:solidFill>
                  <a:srgbClr val="025952"/>
                </a:solidFill>
              </a:rPr>
              <a:t> </a:t>
            </a:r>
            <a:r>
              <a:rPr lang="de-DE" dirty="0" err="1">
                <a:solidFill>
                  <a:srgbClr val="025952"/>
                </a:solidFill>
              </a:rPr>
              <a:t>boundaries</a:t>
            </a:r>
            <a:endParaRPr lang="de-DE" dirty="0">
              <a:solidFill>
                <a:srgbClr val="025952"/>
              </a:solidFill>
            </a:endParaRPr>
          </a:p>
        </p:txBody>
      </p:sp>
    </p:spTree>
    <p:extLst>
      <p:ext uri="{BB962C8B-B14F-4D97-AF65-F5344CB8AC3E}">
        <p14:creationId xmlns:p14="http://schemas.microsoft.com/office/powerpoint/2010/main" val="388707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lstStyle/>
          <a:p>
            <a:pPr algn="ctr"/>
            <a:r>
              <a:rPr lang="en-US" sz="3200" b="1" dirty="0">
                <a:latin typeface="+mn-lt"/>
              </a:rPr>
              <a:t>The development of the system earth in its planetary boundaries:</a:t>
            </a:r>
            <a:br>
              <a:rPr lang="en-US" sz="3200" b="1" dirty="0">
                <a:latin typeface="+mn-lt"/>
              </a:rPr>
            </a:br>
            <a:r>
              <a:rPr lang="en-US" sz="3200" b="1" dirty="0">
                <a:latin typeface="+mn-lt"/>
              </a:rPr>
              <a:t>The idea</a:t>
            </a:r>
          </a:p>
        </p:txBody>
      </p:sp>
      <p:sp>
        <p:nvSpPr>
          <p:cNvPr id="7" name="Foliennummernplatzhalter 6"/>
          <p:cNvSpPr>
            <a:spLocks noGrp="1"/>
          </p:cNvSpPr>
          <p:nvPr>
            <p:ph type="sldNum" sz="quarter" idx="10"/>
          </p:nvPr>
        </p:nvSpPr>
        <p:spPr/>
        <p:txBody>
          <a:bodyPr/>
          <a:lstStyle/>
          <a:p>
            <a:fld id="{D4705E42-F59A-450C-9383-28BDE80FD20B}" type="slidenum">
              <a:rPr lang="de-DE" smtClean="0"/>
              <a:pPr/>
              <a:t>24</a:t>
            </a:fld>
            <a:endParaRPr lang="de-DE"/>
          </a:p>
        </p:txBody>
      </p:sp>
      <p:sp>
        <p:nvSpPr>
          <p:cNvPr id="2" name="Textfeld 1"/>
          <p:cNvSpPr txBox="1"/>
          <p:nvPr/>
        </p:nvSpPr>
        <p:spPr>
          <a:xfrm>
            <a:off x="661852" y="1942011"/>
            <a:ext cx="9263384"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planetary boundaries concept presents a set of nine planetary boundaries within which humanity can continue to develop and thrive for generations to come</a:t>
            </a:r>
          </a:p>
          <a:p>
            <a:pPr marL="285750" indent="-285750">
              <a:buFont typeface="Arial" panose="020B0604020202020204" pitchFamily="34" charset="0"/>
              <a:buChar char="•"/>
            </a:pPr>
            <a:r>
              <a:rPr lang="en-US" dirty="0"/>
              <a:t>These nine planetary boundaries were first proposed by former </a:t>
            </a:r>
            <a:r>
              <a:rPr lang="en-US" dirty="0" err="1"/>
              <a:t>centre</a:t>
            </a:r>
            <a:r>
              <a:rPr lang="en-US" dirty="0"/>
              <a:t> director Johan </a:t>
            </a:r>
            <a:r>
              <a:rPr lang="en-US" dirty="0" err="1"/>
              <a:t>Rockström</a:t>
            </a:r>
            <a:r>
              <a:rPr lang="en-US" dirty="0"/>
              <a:t> and a group of 28 internationally renowned scientists in 2009.</a:t>
            </a:r>
          </a:p>
          <a:p>
            <a:pPr marL="285750" indent="-285750">
              <a:buFont typeface="Arial" panose="020B0604020202020204" pitchFamily="34" charset="0"/>
              <a:buChar char="•"/>
            </a:pPr>
            <a:r>
              <a:rPr lang="en-US" dirty="0"/>
              <a:t>Since then, their framework has been revised several times.</a:t>
            </a:r>
          </a:p>
          <a:p>
            <a:pPr marL="285750" indent="-285750">
              <a:buFont typeface="Arial" panose="020B0604020202020204" pitchFamily="34" charset="0"/>
              <a:buChar char="•"/>
            </a:pPr>
            <a:r>
              <a:rPr lang="en-US" dirty="0"/>
              <a:t>These are:</a:t>
            </a:r>
          </a:p>
          <a:p>
            <a:r>
              <a:rPr lang="en-US" sz="1600" dirty="0"/>
              <a:t>	</a:t>
            </a:r>
            <a:r>
              <a:rPr lang="en-US" dirty="0"/>
              <a:t>climate change, ocean acidification, stratospheric ozone depletion,  	biogeochemical flows in the nitrogen cycle and phosphorus cycle, global 	freshwater use, land system change, the erosion of biosphere integrity, chemical 	pollution, and atmospheric aerosol loading.</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de-DE" dirty="0"/>
          </a:p>
        </p:txBody>
      </p:sp>
      <p:sp>
        <p:nvSpPr>
          <p:cNvPr id="3" name="Textfeld 2"/>
          <p:cNvSpPr txBox="1"/>
          <p:nvPr/>
        </p:nvSpPr>
        <p:spPr>
          <a:xfrm>
            <a:off x="3389812" y="6356350"/>
            <a:ext cx="4838056" cy="276999"/>
          </a:xfrm>
          <a:prstGeom prst="rect">
            <a:avLst/>
          </a:prstGeom>
          <a:noFill/>
        </p:spPr>
        <p:txBody>
          <a:bodyPr wrap="none" rtlCol="0">
            <a:spAutoFit/>
          </a:bodyPr>
          <a:lstStyle/>
          <a:p>
            <a:r>
              <a:rPr lang="de-DE" sz="1200" dirty="0"/>
              <a:t>https://www.stockholmresilience.org/research/planetary-boundaries.html</a:t>
            </a:r>
          </a:p>
        </p:txBody>
      </p:sp>
    </p:spTree>
    <p:extLst>
      <p:ext uri="{BB962C8B-B14F-4D97-AF65-F5344CB8AC3E}">
        <p14:creationId xmlns:p14="http://schemas.microsoft.com/office/powerpoint/2010/main" val="34865188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lstStyle/>
          <a:p>
            <a:pPr algn="ctr"/>
            <a:r>
              <a:rPr lang="en-US" sz="3200" b="1" dirty="0">
                <a:latin typeface="+mn-lt"/>
              </a:rPr>
              <a:t>The development of the system earth in its planetary boundaries:</a:t>
            </a:r>
            <a:br>
              <a:rPr lang="en-US" sz="3200" b="1" dirty="0">
                <a:latin typeface="+mn-lt"/>
              </a:rPr>
            </a:br>
            <a:r>
              <a:rPr lang="en-US" sz="3200" b="1" dirty="0">
                <a:latin typeface="+mn-lt"/>
              </a:rPr>
              <a:t>Criteria</a:t>
            </a:r>
          </a:p>
        </p:txBody>
      </p:sp>
      <p:sp>
        <p:nvSpPr>
          <p:cNvPr id="7" name="Foliennummernplatzhalter 6"/>
          <p:cNvSpPr>
            <a:spLocks noGrp="1"/>
          </p:cNvSpPr>
          <p:nvPr>
            <p:ph type="sldNum" sz="quarter" idx="10"/>
          </p:nvPr>
        </p:nvSpPr>
        <p:spPr/>
        <p:txBody>
          <a:bodyPr/>
          <a:lstStyle/>
          <a:p>
            <a:fld id="{D4705E42-F59A-450C-9383-28BDE80FD20B}" type="slidenum">
              <a:rPr lang="de-DE" smtClean="0"/>
              <a:pPr/>
              <a:t>25</a:t>
            </a:fld>
            <a:endParaRPr lang="de-DE"/>
          </a:p>
        </p:txBody>
      </p:sp>
      <p:sp>
        <p:nvSpPr>
          <p:cNvPr id="2" name="Textfeld 1"/>
          <p:cNvSpPr txBox="1"/>
          <p:nvPr/>
        </p:nvSpPr>
        <p:spPr>
          <a:xfrm>
            <a:off x="661852" y="1942011"/>
            <a:ext cx="9263384" cy="4893647"/>
          </a:xfrm>
          <a:prstGeom prst="rect">
            <a:avLst/>
          </a:prstGeom>
          <a:noFill/>
        </p:spPr>
        <p:txBody>
          <a:bodyPr wrap="square" rtlCol="0">
            <a:spAutoFit/>
          </a:bodyPr>
          <a:lstStyle/>
          <a:p>
            <a:r>
              <a:rPr lang="en-US" dirty="0"/>
              <a:t>Criteria</a:t>
            </a:r>
          </a:p>
          <a:p>
            <a:pPr marL="285750" indent="-285750">
              <a:buFont typeface="Arial" panose="020B0604020202020204" pitchFamily="34" charset="0"/>
              <a:buChar char="•"/>
            </a:pPr>
            <a:r>
              <a:rPr lang="en-US" sz="1600" dirty="0"/>
              <a:t>climate change (CO</a:t>
            </a:r>
            <a:r>
              <a:rPr lang="en-US" sz="1600" baseline="-25000" dirty="0"/>
              <a:t>2</a:t>
            </a:r>
            <a:r>
              <a:rPr lang="en-US" sz="1600" dirty="0"/>
              <a:t> concentration in the atmosphere &lt; 350 ppm and/or a maximum change of +1 W/m</a:t>
            </a:r>
            <a:r>
              <a:rPr lang="en-US" sz="1600" baseline="30000" dirty="0"/>
              <a:t>2</a:t>
            </a:r>
            <a:r>
              <a:rPr lang="en-US" sz="1600" dirty="0"/>
              <a:t> in radiative forcing)</a:t>
            </a:r>
          </a:p>
          <a:p>
            <a:pPr marL="285750" indent="-285750">
              <a:buFont typeface="Arial" panose="020B0604020202020204" pitchFamily="34" charset="0"/>
              <a:buChar char="•"/>
            </a:pPr>
            <a:r>
              <a:rPr lang="en-US" sz="1600" dirty="0"/>
              <a:t>ocean acidification (mean surface seawater saturation state with respect to aragonite ≥ 80% of pre-industrial levels)</a:t>
            </a:r>
          </a:p>
          <a:p>
            <a:pPr marL="285750" indent="-285750">
              <a:buFont typeface="Arial" panose="020B0604020202020204" pitchFamily="34" charset="0"/>
              <a:buChar char="•"/>
            </a:pPr>
            <a:r>
              <a:rPr lang="en-US" sz="1600" dirty="0"/>
              <a:t>stratospheric ozone depletion (less than 5% reduction in total atmospheric O</a:t>
            </a:r>
            <a:r>
              <a:rPr lang="en-US" sz="1600" baseline="-25000" dirty="0"/>
              <a:t>3</a:t>
            </a:r>
            <a:r>
              <a:rPr lang="en-US" sz="1600" dirty="0"/>
              <a:t> from a pre-industrial level of 290 Dobson Units)</a:t>
            </a:r>
          </a:p>
          <a:p>
            <a:pPr marL="285750" indent="-285750">
              <a:buFont typeface="Arial" panose="020B0604020202020204" pitchFamily="34" charset="0"/>
              <a:buChar char="•"/>
            </a:pPr>
            <a:r>
              <a:rPr lang="en-US" sz="1600" dirty="0"/>
              <a:t>biogeochemical flows in the nitrogen (N) cycle (limit industrial and agricultural fixation of N</a:t>
            </a:r>
            <a:r>
              <a:rPr lang="en-US" sz="1600" baseline="-25000" dirty="0"/>
              <a:t>2</a:t>
            </a:r>
            <a:r>
              <a:rPr lang="en-US" sz="1600" dirty="0"/>
              <a:t> to 35 </a:t>
            </a:r>
            <a:r>
              <a:rPr lang="en-US" sz="1600" dirty="0" err="1"/>
              <a:t>Tg</a:t>
            </a:r>
            <a:r>
              <a:rPr lang="en-US" sz="1600" dirty="0"/>
              <a:t> N/</a:t>
            </a:r>
            <a:r>
              <a:rPr lang="en-US" sz="1600" dirty="0" err="1"/>
              <a:t>yr</a:t>
            </a:r>
            <a:r>
              <a:rPr lang="en-US" sz="1600" dirty="0"/>
              <a:t>) and phosphorus (P) cycle (annual P inflow to oceans not to exceed 10 times the natural background weathering of P)</a:t>
            </a:r>
          </a:p>
          <a:p>
            <a:pPr marL="285750" indent="-285750">
              <a:buFont typeface="Arial" panose="020B0604020202020204" pitchFamily="34" charset="0"/>
              <a:buChar char="•"/>
            </a:pPr>
            <a:r>
              <a:rPr lang="en-US" sz="1600" dirty="0"/>
              <a:t>global freshwater use (&lt; 4000 km</a:t>
            </a:r>
            <a:r>
              <a:rPr lang="en-US" sz="1600" baseline="30000" dirty="0"/>
              <a:t>3</a:t>
            </a:r>
            <a:r>
              <a:rPr lang="en-US" sz="1600" dirty="0"/>
              <a:t>/</a:t>
            </a:r>
            <a:r>
              <a:rPr lang="en-US" sz="1600" dirty="0" err="1"/>
              <a:t>yr</a:t>
            </a:r>
            <a:r>
              <a:rPr lang="en-US" sz="1600" dirty="0"/>
              <a:t> of consumptive use of runoff resources)</a:t>
            </a:r>
          </a:p>
          <a:p>
            <a:pPr marL="285750" indent="-285750">
              <a:buFont typeface="Arial" panose="020B0604020202020204" pitchFamily="34" charset="0"/>
              <a:buChar char="•"/>
            </a:pPr>
            <a:r>
              <a:rPr lang="en-US" sz="1600" dirty="0"/>
              <a:t>land system change (&lt; 15% of the ice-free land surface under cropland)</a:t>
            </a:r>
          </a:p>
          <a:p>
            <a:pPr marL="285750" indent="-285750">
              <a:buFont typeface="Arial" panose="020B0604020202020204" pitchFamily="34" charset="0"/>
              <a:buChar char="•"/>
            </a:pPr>
            <a:r>
              <a:rPr lang="en-US" sz="1600" dirty="0"/>
              <a:t>the erosion of biosphere integrity (an annual rate of loss of biological diversity of &lt; 10 extinctions per million species)</a:t>
            </a:r>
          </a:p>
          <a:p>
            <a:pPr marL="285750" indent="-285750">
              <a:buFont typeface="Arial" panose="020B0604020202020204" pitchFamily="34" charset="0"/>
              <a:buChar char="•"/>
            </a:pPr>
            <a:r>
              <a:rPr lang="en-US" sz="1600" dirty="0"/>
              <a:t>chemical pollution (introduction of novel entities in the environment)</a:t>
            </a:r>
          </a:p>
          <a:p>
            <a:pPr marL="285750" indent="-285750">
              <a:buFont typeface="Arial" panose="020B0604020202020204" pitchFamily="34" charset="0"/>
              <a:buChar char="•"/>
            </a:pPr>
            <a:r>
              <a:rPr lang="en-US" sz="1600" dirty="0"/>
              <a:t>atmospheric aerosol loading</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de-DE" dirty="0"/>
          </a:p>
        </p:txBody>
      </p:sp>
      <p:sp>
        <p:nvSpPr>
          <p:cNvPr id="3" name="Textfeld 2"/>
          <p:cNvSpPr txBox="1"/>
          <p:nvPr/>
        </p:nvSpPr>
        <p:spPr>
          <a:xfrm>
            <a:off x="3389812" y="6356350"/>
            <a:ext cx="3439211" cy="276999"/>
          </a:xfrm>
          <a:prstGeom prst="rect">
            <a:avLst/>
          </a:prstGeom>
          <a:noFill/>
        </p:spPr>
        <p:txBody>
          <a:bodyPr wrap="none" rtlCol="0">
            <a:spAutoFit/>
          </a:bodyPr>
          <a:lstStyle/>
          <a:p>
            <a:r>
              <a:rPr lang="de-DE" sz="1200" dirty="0"/>
              <a:t>https://en.wikipedia.org/wiki/Planetary_boundaries</a:t>
            </a:r>
          </a:p>
        </p:txBody>
      </p:sp>
    </p:spTree>
    <p:extLst>
      <p:ext uri="{BB962C8B-B14F-4D97-AF65-F5344CB8AC3E}">
        <p14:creationId xmlns:p14="http://schemas.microsoft.com/office/powerpoint/2010/main" val="20102155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lstStyle/>
          <a:p>
            <a:pPr algn="ctr"/>
            <a:r>
              <a:rPr lang="en-US" sz="3200" b="1" dirty="0">
                <a:latin typeface="+mn-lt"/>
              </a:rPr>
              <a:t>The state of the system earth in its planetary boundaries 2023:</a:t>
            </a:r>
            <a:br>
              <a:rPr lang="en-US" sz="3200" b="1" dirty="0">
                <a:latin typeface="+mn-lt"/>
              </a:rPr>
            </a:br>
            <a:r>
              <a:rPr lang="en-US" sz="3200" b="1" dirty="0">
                <a:latin typeface="+mn-lt"/>
              </a:rPr>
              <a:t>Developments</a:t>
            </a:r>
          </a:p>
        </p:txBody>
      </p:sp>
      <p:sp>
        <p:nvSpPr>
          <p:cNvPr id="7" name="Foliennummernplatzhalter 6"/>
          <p:cNvSpPr>
            <a:spLocks noGrp="1"/>
          </p:cNvSpPr>
          <p:nvPr>
            <p:ph type="sldNum" sz="quarter" idx="10"/>
          </p:nvPr>
        </p:nvSpPr>
        <p:spPr/>
        <p:txBody>
          <a:bodyPr/>
          <a:lstStyle/>
          <a:p>
            <a:fld id="{D4705E42-F59A-450C-9383-28BDE80FD20B}" type="slidenum">
              <a:rPr lang="de-DE" smtClean="0"/>
              <a:pPr/>
              <a:t>26</a:t>
            </a:fld>
            <a:endParaRPr lang="de-DE"/>
          </a:p>
        </p:txBody>
      </p:sp>
      <p:pic>
        <p:nvPicPr>
          <p:cNvPr id="1026" name="Picture 2" descr="https://www.stockholmresilience.org/images/18.50fb183518c629bf80190/1702465228221/Planetary%20boundaries%20over%20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3" y="1502052"/>
            <a:ext cx="11058463" cy="474421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352800" y="6469695"/>
            <a:ext cx="4838056" cy="276999"/>
          </a:xfrm>
          <a:prstGeom prst="rect">
            <a:avLst/>
          </a:prstGeom>
          <a:noFill/>
        </p:spPr>
        <p:txBody>
          <a:bodyPr wrap="none" rtlCol="0">
            <a:spAutoFit/>
          </a:bodyPr>
          <a:lstStyle/>
          <a:p>
            <a:r>
              <a:rPr lang="de-DE" sz="1200" dirty="0"/>
              <a:t>https://www.stockholmresilience.org/research/planetary-boundaries.html</a:t>
            </a:r>
          </a:p>
        </p:txBody>
      </p:sp>
    </p:spTree>
    <p:extLst>
      <p:ext uri="{BB962C8B-B14F-4D97-AF65-F5344CB8AC3E}">
        <p14:creationId xmlns:p14="http://schemas.microsoft.com/office/powerpoint/2010/main" val="25684375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lstStyle/>
          <a:p>
            <a:pPr algn="ctr"/>
            <a:r>
              <a:rPr lang="en-US" sz="3200" b="1" dirty="0">
                <a:latin typeface="+mn-lt"/>
              </a:rPr>
              <a:t>The development of the system earth in its planetary boundaries:</a:t>
            </a:r>
            <a:br>
              <a:rPr lang="en-US" sz="3200" b="1" dirty="0">
                <a:latin typeface="+mn-lt"/>
              </a:rPr>
            </a:br>
            <a:r>
              <a:rPr lang="en-US" sz="3200" b="1" dirty="0">
                <a:latin typeface="+mn-lt"/>
              </a:rPr>
              <a:t>Decisions and human activity can help!</a:t>
            </a:r>
          </a:p>
        </p:txBody>
      </p:sp>
      <p:sp>
        <p:nvSpPr>
          <p:cNvPr id="7" name="Foliennummernplatzhalter 6"/>
          <p:cNvSpPr>
            <a:spLocks noGrp="1"/>
          </p:cNvSpPr>
          <p:nvPr>
            <p:ph type="sldNum" sz="quarter" idx="10"/>
          </p:nvPr>
        </p:nvSpPr>
        <p:spPr/>
        <p:txBody>
          <a:bodyPr/>
          <a:lstStyle/>
          <a:p>
            <a:fld id="{D4705E42-F59A-450C-9383-28BDE80FD20B}" type="slidenum">
              <a:rPr lang="de-DE" smtClean="0"/>
              <a:pPr/>
              <a:t>27</a:t>
            </a:fld>
            <a:endParaRPr lang="de-DE"/>
          </a:p>
        </p:txBody>
      </p:sp>
      <p:pic>
        <p:nvPicPr>
          <p:cNvPr id="6" name="Grafik 5"/>
          <p:cNvPicPr>
            <a:picLocks noChangeAspect="1"/>
          </p:cNvPicPr>
          <p:nvPr/>
        </p:nvPicPr>
        <p:blipFill>
          <a:blip r:embed="rId2"/>
          <a:stretch>
            <a:fillRect/>
          </a:stretch>
        </p:blipFill>
        <p:spPr>
          <a:xfrm>
            <a:off x="226422" y="2008595"/>
            <a:ext cx="10920549" cy="3834091"/>
          </a:xfrm>
          <a:prstGeom prst="rect">
            <a:avLst/>
          </a:prstGeom>
        </p:spPr>
      </p:pic>
      <p:sp>
        <p:nvSpPr>
          <p:cNvPr id="5" name="Pfeil nach unten 4"/>
          <p:cNvSpPr/>
          <p:nvPr/>
        </p:nvSpPr>
        <p:spPr>
          <a:xfrm>
            <a:off x="4162699" y="2952206"/>
            <a:ext cx="596536" cy="627015"/>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9" name="Pfeil nach unten 8"/>
          <p:cNvSpPr/>
          <p:nvPr/>
        </p:nvSpPr>
        <p:spPr>
          <a:xfrm>
            <a:off x="9636036" y="2952206"/>
            <a:ext cx="596536" cy="627015"/>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F77B7088-C040-4612-BE3E-5C089FF9348F}"/>
              </a:ext>
            </a:extLst>
          </p:cNvPr>
          <p:cNvSpPr txBox="1"/>
          <p:nvPr/>
        </p:nvSpPr>
        <p:spPr>
          <a:xfrm>
            <a:off x="1377214" y="5824834"/>
            <a:ext cx="8991308" cy="461665"/>
          </a:xfrm>
          <a:prstGeom prst="rect">
            <a:avLst/>
          </a:prstGeom>
          <a:noFill/>
        </p:spPr>
        <p:txBody>
          <a:bodyPr wrap="none" rtlCol="0">
            <a:spAutoFit/>
          </a:bodyPr>
          <a:lstStyle/>
          <a:p>
            <a:r>
              <a:rPr lang="de-DE" sz="1200" dirty="0"/>
              <a:t>Further </a:t>
            </a:r>
            <a:r>
              <a:rPr lang="de-DE" sz="1200" dirty="0" err="1"/>
              <a:t>reading</a:t>
            </a:r>
            <a:r>
              <a:rPr lang="de-DE" sz="1200" dirty="0"/>
              <a:t>: </a:t>
            </a:r>
            <a:r>
              <a:rPr lang="en-US" sz="1200" b="0" i="0" dirty="0">
                <a:solidFill>
                  <a:srgbClr val="222222"/>
                </a:solidFill>
                <a:effectLst/>
              </a:rPr>
              <a:t>Steffen, W., Richardson, K., </a:t>
            </a:r>
            <a:r>
              <a:rPr lang="en-US" sz="1200" b="0" i="0" dirty="0" err="1">
                <a:solidFill>
                  <a:srgbClr val="222222"/>
                </a:solidFill>
                <a:effectLst/>
              </a:rPr>
              <a:t>Rockström</a:t>
            </a:r>
            <a:r>
              <a:rPr lang="en-US" sz="1200" b="0" i="0" dirty="0">
                <a:solidFill>
                  <a:srgbClr val="222222"/>
                </a:solidFill>
                <a:effectLst/>
              </a:rPr>
              <a:t>, J., Cornell, S. E., Fetzer, I., Bennett, E. M., ... &amp; </a:t>
            </a:r>
            <a:r>
              <a:rPr lang="en-US" sz="1200" b="0" i="0" dirty="0" err="1">
                <a:solidFill>
                  <a:srgbClr val="222222"/>
                </a:solidFill>
                <a:effectLst/>
              </a:rPr>
              <a:t>Sörlin</a:t>
            </a:r>
            <a:r>
              <a:rPr lang="en-US" sz="1200" b="0" i="0" dirty="0">
                <a:solidFill>
                  <a:srgbClr val="222222"/>
                </a:solidFill>
                <a:effectLst/>
              </a:rPr>
              <a:t>, S. (2015). Planetary boundaries: </a:t>
            </a:r>
          </a:p>
          <a:p>
            <a:pPr algn="ctr"/>
            <a:r>
              <a:rPr lang="en-US" sz="1200" b="0" i="0" dirty="0">
                <a:solidFill>
                  <a:srgbClr val="222222"/>
                </a:solidFill>
                <a:effectLst/>
              </a:rPr>
              <a:t>Guiding human development on a changing planet. </a:t>
            </a:r>
            <a:r>
              <a:rPr lang="en-US" sz="1200" b="0" i="1" dirty="0">
                <a:solidFill>
                  <a:srgbClr val="222222"/>
                </a:solidFill>
                <a:effectLst/>
              </a:rPr>
              <a:t>science</a:t>
            </a:r>
            <a:r>
              <a:rPr lang="en-US" sz="1200" b="0" i="0" dirty="0">
                <a:solidFill>
                  <a:srgbClr val="222222"/>
                </a:solidFill>
                <a:effectLst/>
              </a:rPr>
              <a:t>, </a:t>
            </a:r>
            <a:r>
              <a:rPr lang="en-US" sz="1200" b="0" i="1" dirty="0">
                <a:solidFill>
                  <a:srgbClr val="222222"/>
                </a:solidFill>
                <a:effectLst/>
              </a:rPr>
              <a:t>347</a:t>
            </a:r>
            <a:r>
              <a:rPr lang="en-US" sz="1200" b="0" i="0" dirty="0">
                <a:solidFill>
                  <a:srgbClr val="222222"/>
                </a:solidFill>
                <a:effectLst/>
              </a:rPr>
              <a:t>(6223), 1259855.</a:t>
            </a:r>
            <a:endParaRPr lang="de-DE" sz="1200" dirty="0"/>
          </a:p>
        </p:txBody>
      </p:sp>
    </p:spTree>
    <p:extLst>
      <p:ext uri="{BB962C8B-B14F-4D97-AF65-F5344CB8AC3E}">
        <p14:creationId xmlns:p14="http://schemas.microsoft.com/office/powerpoint/2010/main" val="10632381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a:solidFill>
                  <a:srgbClr val="025952"/>
                </a:solidFill>
                <a:latin typeface="+mn-lt"/>
              </a:rPr>
              <a:t>Models of </a:t>
            </a:r>
            <a:r>
              <a:rPr lang="de-DE" b="1" dirty="0" err="1">
                <a:solidFill>
                  <a:srgbClr val="025952"/>
                </a:solidFill>
                <a:latin typeface="+mn-lt"/>
              </a:rPr>
              <a:t>sustainable</a:t>
            </a:r>
            <a:r>
              <a:rPr lang="de-DE" b="1" dirty="0">
                <a:solidFill>
                  <a:srgbClr val="025952"/>
                </a:solidFill>
                <a:latin typeface="+mn-lt"/>
              </a:rPr>
              <a:t> </a:t>
            </a:r>
            <a:r>
              <a:rPr lang="de-DE" b="1" dirty="0" err="1">
                <a:solidFill>
                  <a:srgbClr val="025952"/>
                </a:solidFill>
                <a:latin typeface="+mn-lt"/>
              </a:rPr>
              <a:t>development</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solidFill>
                  <a:srgbClr val="025952"/>
                </a:solidFill>
              </a:rPr>
              <a:t>The </a:t>
            </a:r>
            <a:r>
              <a:rPr lang="de-DE" dirty="0" err="1">
                <a:solidFill>
                  <a:srgbClr val="025952"/>
                </a:solidFill>
              </a:rPr>
              <a:t>anthropocene</a:t>
            </a:r>
            <a:endParaRPr lang="de-DE" dirty="0">
              <a:solidFill>
                <a:srgbClr val="025952"/>
              </a:solidFill>
            </a:endParaRPr>
          </a:p>
        </p:txBody>
      </p:sp>
    </p:spTree>
    <p:extLst>
      <p:ext uri="{BB962C8B-B14F-4D97-AF65-F5344CB8AC3E}">
        <p14:creationId xmlns:p14="http://schemas.microsoft.com/office/powerpoint/2010/main" val="1787231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lstStyle/>
          <a:p>
            <a:pPr algn="ctr"/>
            <a:r>
              <a:rPr lang="en-US" sz="3200" b="1" dirty="0">
                <a:latin typeface="+mn-lt"/>
              </a:rPr>
              <a:t>The </a:t>
            </a:r>
            <a:r>
              <a:rPr lang="en-US" sz="3200" b="1" dirty="0" err="1">
                <a:latin typeface="+mn-lt"/>
              </a:rPr>
              <a:t>anthropocene</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29</a:t>
            </a:fld>
            <a:endParaRPr lang="de-DE"/>
          </a:p>
        </p:txBody>
      </p:sp>
      <p:pic>
        <p:nvPicPr>
          <p:cNvPr id="5" name="Grafik 4"/>
          <p:cNvPicPr>
            <a:picLocks noChangeAspect="1"/>
          </p:cNvPicPr>
          <p:nvPr/>
        </p:nvPicPr>
        <p:blipFill>
          <a:blip r:embed="rId2"/>
          <a:stretch>
            <a:fillRect/>
          </a:stretch>
        </p:blipFill>
        <p:spPr>
          <a:xfrm>
            <a:off x="1703512" y="1571626"/>
            <a:ext cx="8179073" cy="2658002"/>
          </a:xfrm>
          <a:prstGeom prst="rect">
            <a:avLst/>
          </a:prstGeom>
        </p:spPr>
      </p:pic>
      <p:pic>
        <p:nvPicPr>
          <p:cNvPr id="8" name="Grafik 7"/>
          <p:cNvPicPr>
            <a:picLocks noChangeAspect="1"/>
          </p:cNvPicPr>
          <p:nvPr/>
        </p:nvPicPr>
        <p:blipFill>
          <a:blip r:embed="rId3"/>
          <a:stretch>
            <a:fillRect/>
          </a:stretch>
        </p:blipFill>
        <p:spPr>
          <a:xfrm>
            <a:off x="4654411" y="4229628"/>
            <a:ext cx="2968903" cy="2006475"/>
          </a:xfrm>
          <a:prstGeom prst="rect">
            <a:avLst/>
          </a:prstGeom>
        </p:spPr>
      </p:pic>
      <p:sp>
        <p:nvSpPr>
          <p:cNvPr id="2" name="Textfeld 1"/>
          <p:cNvSpPr txBox="1"/>
          <p:nvPr/>
        </p:nvSpPr>
        <p:spPr>
          <a:xfrm>
            <a:off x="4153988" y="6444476"/>
            <a:ext cx="4450080" cy="276999"/>
          </a:xfrm>
          <a:prstGeom prst="rect">
            <a:avLst/>
          </a:prstGeom>
          <a:noFill/>
        </p:spPr>
        <p:txBody>
          <a:bodyPr wrap="square" rtlCol="0">
            <a:spAutoFit/>
          </a:bodyPr>
          <a:lstStyle/>
          <a:p>
            <a:r>
              <a:rPr lang="de-DE" sz="1200" dirty="0"/>
              <a:t>https://education.nationalgeographic.org/resource/anthropocene/</a:t>
            </a:r>
          </a:p>
        </p:txBody>
      </p:sp>
    </p:spTree>
    <p:extLst>
      <p:ext uri="{BB962C8B-B14F-4D97-AF65-F5344CB8AC3E}">
        <p14:creationId xmlns:p14="http://schemas.microsoft.com/office/powerpoint/2010/main" val="18641246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err="1">
                <a:latin typeface="+mn-lt"/>
              </a:rPr>
              <a:t>Overview</a:t>
            </a:r>
            <a:r>
              <a:rPr lang="de-DE" b="1" dirty="0">
                <a:latin typeface="+mn-lt"/>
              </a:rPr>
              <a:t> on </a:t>
            </a:r>
            <a:r>
              <a:rPr lang="de-DE" b="1" dirty="0" err="1">
                <a:latin typeface="+mn-lt"/>
              </a:rPr>
              <a:t>the</a:t>
            </a:r>
            <a:r>
              <a:rPr lang="de-DE" b="1" dirty="0">
                <a:latin typeface="+mn-lt"/>
              </a:rPr>
              <a:t> </a:t>
            </a:r>
            <a:r>
              <a:rPr lang="de-DE" b="1" dirty="0" err="1">
                <a:latin typeface="+mn-lt"/>
              </a:rPr>
              <a:t>course</a:t>
            </a:r>
            <a:endParaRPr lang="de-DE" b="1" dirty="0">
              <a:latin typeface="+mn-lt"/>
            </a:endParaRPr>
          </a:p>
        </p:txBody>
      </p:sp>
      <p:sp>
        <p:nvSpPr>
          <p:cNvPr id="3" name="Inhaltsplatzhalter 2"/>
          <p:cNvSpPr>
            <a:spLocks noGrp="1"/>
          </p:cNvSpPr>
          <p:nvPr>
            <p:ph idx="1"/>
          </p:nvPr>
        </p:nvSpPr>
        <p:spPr/>
        <p:txBody>
          <a:bodyPr>
            <a:normAutofit fontScale="85000" lnSpcReduction="20000"/>
          </a:bodyPr>
          <a:lstStyle/>
          <a:p>
            <a:r>
              <a:rPr lang="en-US" dirty="0"/>
              <a:t>Sustainability and modern concepts of sustainable development</a:t>
            </a:r>
            <a:endParaRPr lang="de-DE" dirty="0"/>
          </a:p>
          <a:p>
            <a:r>
              <a:rPr lang="en-US" dirty="0"/>
              <a:t>Theories and foundations of education for sustainable development (ESD)</a:t>
            </a:r>
            <a:endParaRPr lang="de-DE" dirty="0"/>
          </a:p>
          <a:p>
            <a:r>
              <a:rPr lang="en-US" dirty="0"/>
              <a:t>National regulations and policies for ESD</a:t>
            </a:r>
            <a:endParaRPr lang="de-DE" dirty="0"/>
          </a:p>
          <a:p>
            <a:r>
              <a:rPr lang="en-US" dirty="0"/>
              <a:t>The role of critical scientific media literacy for ESD</a:t>
            </a:r>
            <a:endParaRPr lang="de-DE" dirty="0"/>
          </a:p>
          <a:p>
            <a:r>
              <a:rPr lang="en-US" dirty="0"/>
              <a:t>Best practices of ESD from an international perspective</a:t>
            </a:r>
            <a:endParaRPr lang="de-DE" dirty="0"/>
          </a:p>
          <a:p>
            <a:r>
              <a:rPr lang="en-US" dirty="0"/>
              <a:t>Best practices of ESD in our country</a:t>
            </a:r>
            <a:endParaRPr lang="de-DE" dirty="0"/>
          </a:p>
          <a:p>
            <a:r>
              <a:rPr lang="en-US" dirty="0"/>
              <a:t>Innovative structures for ESD with informal and non-formal partners</a:t>
            </a:r>
            <a:endParaRPr lang="de-DE" dirty="0"/>
          </a:p>
          <a:p>
            <a:r>
              <a:rPr lang="en-US" dirty="0"/>
              <a:t>Networks, networking, school partnerships as part of school development</a:t>
            </a:r>
            <a:endParaRPr lang="de-DE" dirty="0"/>
          </a:p>
          <a:p>
            <a:r>
              <a:rPr lang="en-US" dirty="0"/>
              <a:t>Introduction and planning for students’ projects</a:t>
            </a:r>
            <a:endParaRPr lang="de-DE" dirty="0"/>
          </a:p>
          <a:p>
            <a:r>
              <a:rPr lang="en-US" dirty="0"/>
              <a:t>Students’ project work</a:t>
            </a:r>
            <a:endParaRPr lang="de-DE" dirty="0"/>
          </a:p>
          <a:p>
            <a:r>
              <a:rPr lang="en-US" dirty="0"/>
              <a:t>Public presentation and reflection on students’ projects and the course</a:t>
            </a:r>
            <a:endParaRPr lang="de-DE" dirty="0"/>
          </a:p>
        </p:txBody>
      </p:sp>
    </p:spTree>
    <p:extLst>
      <p:ext uri="{BB962C8B-B14F-4D97-AF65-F5344CB8AC3E}">
        <p14:creationId xmlns:p14="http://schemas.microsoft.com/office/powerpoint/2010/main" val="1186503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lstStyle/>
          <a:p>
            <a:pPr algn="ctr"/>
            <a:r>
              <a:rPr lang="en-US" sz="3200" b="1" dirty="0">
                <a:latin typeface="+mn-lt"/>
              </a:rPr>
              <a:t>The </a:t>
            </a:r>
            <a:r>
              <a:rPr lang="en-US" sz="3200" b="1" dirty="0" err="1">
                <a:latin typeface="+mn-lt"/>
              </a:rPr>
              <a:t>anthropocene</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30</a:t>
            </a:fld>
            <a:endParaRPr lang="de-DE"/>
          </a:p>
        </p:txBody>
      </p:sp>
      <p:sp>
        <p:nvSpPr>
          <p:cNvPr id="2" name="Textfeld 1"/>
          <p:cNvSpPr txBox="1"/>
          <p:nvPr/>
        </p:nvSpPr>
        <p:spPr>
          <a:xfrm>
            <a:off x="4153988" y="6444476"/>
            <a:ext cx="4450080" cy="276999"/>
          </a:xfrm>
          <a:prstGeom prst="rect">
            <a:avLst/>
          </a:prstGeom>
          <a:noFill/>
        </p:spPr>
        <p:txBody>
          <a:bodyPr wrap="square" rtlCol="0">
            <a:spAutoFit/>
          </a:bodyPr>
          <a:lstStyle/>
          <a:p>
            <a:r>
              <a:rPr lang="de-DE" sz="1200" dirty="0"/>
              <a:t>https://education.nationalgeographic.org/resource/anthropocene/</a:t>
            </a:r>
          </a:p>
        </p:txBody>
      </p:sp>
      <p:sp>
        <p:nvSpPr>
          <p:cNvPr id="3" name="Textfeld 2"/>
          <p:cNvSpPr txBox="1"/>
          <p:nvPr/>
        </p:nvSpPr>
        <p:spPr>
          <a:xfrm>
            <a:off x="670561" y="1802674"/>
            <a:ext cx="11261028" cy="4801314"/>
          </a:xfrm>
          <a:prstGeom prst="rect">
            <a:avLst/>
          </a:prstGeom>
          <a:noFill/>
        </p:spPr>
        <p:txBody>
          <a:bodyPr wrap="square" rtlCol="0">
            <a:spAutoFit/>
          </a:bodyPr>
          <a:lstStyle/>
          <a:p>
            <a:pPr marL="285750" indent="-285750">
              <a:buFont typeface="Arial" panose="020B0604020202020204" pitchFamily="34" charset="0"/>
              <a:buChar char="•"/>
            </a:pPr>
            <a:r>
              <a:rPr lang="en-US" dirty="0"/>
              <a:t>Earth’s history is divided into a hierarchical series of smaller chunks of time, referred to as the geologic time scale.</a:t>
            </a:r>
          </a:p>
          <a:p>
            <a:pPr marL="285750" indent="-285750">
              <a:buFont typeface="Arial" panose="020B0604020202020204" pitchFamily="34" charset="0"/>
              <a:buChar char="•"/>
            </a:pPr>
            <a:r>
              <a:rPr lang="en-US" dirty="0"/>
              <a:t>Units are classified based on Earth’s rock layers, or strata, and the fossils found within them. </a:t>
            </a:r>
          </a:p>
          <a:p>
            <a:pPr marL="285750" indent="-285750">
              <a:buFont typeface="Arial" panose="020B0604020202020204" pitchFamily="34" charset="0"/>
              <a:buChar char="•"/>
            </a:pPr>
            <a:r>
              <a:rPr lang="en-US" dirty="0"/>
              <a:t>Officially, the current epoch is called the Holocene, which began 11,700 years ago after the last major ice age. The Anthropocene Epoch is an unofficial unit of geologic time, used to describe the most recent period in Earth’s history when human activity started to have a significant impact on the planet’s climate and ecosystems. The word Anthropocene is derived from the Greek words </a:t>
            </a:r>
            <a:r>
              <a:rPr lang="en-US" i="1" dirty="0" err="1"/>
              <a:t>anthropo</a:t>
            </a:r>
            <a:r>
              <a:rPr lang="en-US" i="1" dirty="0"/>
              <a:t>,</a:t>
            </a:r>
            <a:r>
              <a:rPr lang="en-US" dirty="0"/>
              <a:t> for “man,” and</a:t>
            </a:r>
            <a:r>
              <a:rPr lang="en-US" i="1" dirty="0"/>
              <a:t> </a:t>
            </a:r>
            <a:r>
              <a:rPr lang="en-US" i="1" dirty="0" err="1"/>
              <a:t>cene</a:t>
            </a:r>
            <a:r>
              <a:rPr lang="en-US" dirty="0"/>
              <a:t> for “new,” coined and made popular by biologist Eugene </a:t>
            </a:r>
            <a:r>
              <a:rPr lang="en-US" dirty="0" err="1"/>
              <a:t>Stormer</a:t>
            </a:r>
            <a:r>
              <a:rPr lang="en-US" dirty="0"/>
              <a:t> and chemist Paul </a:t>
            </a:r>
            <a:r>
              <a:rPr lang="en-US" dirty="0" err="1"/>
              <a:t>Crutzen</a:t>
            </a:r>
            <a:r>
              <a:rPr lang="en-US" dirty="0"/>
              <a:t> in 2000.</a:t>
            </a:r>
          </a:p>
          <a:p>
            <a:pPr marL="285750" indent="-285750">
              <a:buFont typeface="Arial" panose="020B0604020202020204" pitchFamily="34" charset="0"/>
              <a:buChar char="•"/>
            </a:pPr>
            <a:r>
              <a:rPr lang="en-US" dirty="0"/>
              <a:t>The term has not been formally adopted by the International Union of Geological Sciences (IUGS), the international organization that names and defines epochs. The primary question that the IUGS needs to answer before declaring the Anthropocene an epoch is if humans have changed the Earth system to the point that it is reflected in the rock strata. </a:t>
            </a:r>
          </a:p>
          <a:p>
            <a:pPr marL="285750" indent="-285750">
              <a:buFont typeface="Arial" panose="020B0604020202020204" pitchFamily="34" charset="0"/>
              <a:buChar char="•"/>
            </a:pPr>
            <a:r>
              <a:rPr lang="en-US" dirty="0"/>
              <a:t>Those who do think the Anthropocene describes a new geological time period, the next question is, when did it begin. A popular theory is that it began at the start of the Industrial Revolution of the 1800s, when human activity had a great impact on carbon and methane in Earth’s atmosphere. Others think that the beginning of the Anthropocene should be 1945. This is when humans tested the first atomic bomb, and then dropped atomic bombs on Hiroshima and Nagasaki, Japan. The resulting radioactive particles were detected in soil samples globally.</a:t>
            </a:r>
          </a:p>
          <a:p>
            <a:endParaRPr lang="de-DE" dirty="0"/>
          </a:p>
        </p:txBody>
      </p:sp>
    </p:spTree>
    <p:extLst>
      <p:ext uri="{BB962C8B-B14F-4D97-AF65-F5344CB8AC3E}">
        <p14:creationId xmlns:p14="http://schemas.microsoft.com/office/powerpoint/2010/main" val="26738948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a:solidFill>
                  <a:srgbClr val="025952"/>
                </a:solidFill>
                <a:latin typeface="+mn-lt"/>
              </a:rPr>
              <a:t>Models of </a:t>
            </a:r>
            <a:r>
              <a:rPr lang="de-DE" b="1" dirty="0" err="1">
                <a:solidFill>
                  <a:srgbClr val="025952"/>
                </a:solidFill>
                <a:latin typeface="+mn-lt"/>
              </a:rPr>
              <a:t>sustainable</a:t>
            </a:r>
            <a:r>
              <a:rPr lang="de-DE" b="1" dirty="0">
                <a:solidFill>
                  <a:srgbClr val="025952"/>
                </a:solidFill>
                <a:latin typeface="+mn-lt"/>
              </a:rPr>
              <a:t> </a:t>
            </a:r>
            <a:r>
              <a:rPr lang="de-DE" b="1" dirty="0" err="1">
                <a:solidFill>
                  <a:srgbClr val="025952"/>
                </a:solidFill>
                <a:latin typeface="+mn-lt"/>
              </a:rPr>
              <a:t>development</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err="1">
                <a:solidFill>
                  <a:srgbClr val="025952"/>
                </a:solidFill>
              </a:rPr>
              <a:t>Dealing</a:t>
            </a:r>
            <a:r>
              <a:rPr lang="de-DE" dirty="0">
                <a:solidFill>
                  <a:srgbClr val="025952"/>
                </a:solidFill>
              </a:rPr>
              <a:t> with </a:t>
            </a:r>
            <a:r>
              <a:rPr lang="de-DE" dirty="0" err="1">
                <a:solidFill>
                  <a:srgbClr val="025952"/>
                </a:solidFill>
              </a:rPr>
              <a:t>critical</a:t>
            </a:r>
            <a:r>
              <a:rPr lang="de-DE" dirty="0">
                <a:solidFill>
                  <a:srgbClr val="025952"/>
                </a:solidFill>
              </a:rPr>
              <a:t> </a:t>
            </a:r>
            <a:r>
              <a:rPr lang="de-DE" dirty="0" err="1">
                <a:solidFill>
                  <a:srgbClr val="025952"/>
                </a:solidFill>
              </a:rPr>
              <a:t>raw</a:t>
            </a:r>
            <a:r>
              <a:rPr lang="de-DE" dirty="0">
                <a:solidFill>
                  <a:srgbClr val="025952"/>
                </a:solidFill>
              </a:rPr>
              <a:t> </a:t>
            </a:r>
            <a:r>
              <a:rPr lang="de-DE" dirty="0" err="1">
                <a:solidFill>
                  <a:srgbClr val="025952"/>
                </a:solidFill>
              </a:rPr>
              <a:t>materials</a:t>
            </a:r>
            <a:r>
              <a:rPr lang="de-DE" dirty="0">
                <a:solidFill>
                  <a:srgbClr val="025952"/>
                </a:solidFill>
              </a:rPr>
              <a:t> (European </a:t>
            </a:r>
            <a:r>
              <a:rPr lang="de-DE" dirty="0" err="1">
                <a:solidFill>
                  <a:srgbClr val="025952"/>
                </a:solidFill>
              </a:rPr>
              <a:t>view</a:t>
            </a:r>
            <a:r>
              <a:rPr lang="de-DE" dirty="0">
                <a:solidFill>
                  <a:srgbClr val="025952"/>
                </a:solidFill>
              </a:rPr>
              <a:t>)</a:t>
            </a:r>
          </a:p>
        </p:txBody>
      </p:sp>
    </p:spTree>
    <p:extLst>
      <p:ext uri="{BB962C8B-B14F-4D97-AF65-F5344CB8AC3E}">
        <p14:creationId xmlns:p14="http://schemas.microsoft.com/office/powerpoint/2010/main" val="18932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2746875" y="556740"/>
            <a:ext cx="8229600" cy="1000125"/>
          </a:xfrm>
        </p:spPr>
        <p:txBody>
          <a:bodyPr>
            <a:normAutofit/>
          </a:bodyPr>
          <a:lstStyle/>
          <a:p>
            <a:r>
              <a:rPr lang="en-US" sz="3200" b="1" dirty="0">
                <a:latin typeface="+mn-lt"/>
              </a:rPr>
              <a:t>The EU need for critical raw materials</a:t>
            </a:r>
          </a:p>
        </p:txBody>
      </p:sp>
      <p:sp>
        <p:nvSpPr>
          <p:cNvPr id="3" name="Textfeld 2"/>
          <p:cNvSpPr txBox="1"/>
          <p:nvPr/>
        </p:nvSpPr>
        <p:spPr>
          <a:xfrm>
            <a:off x="644435" y="1959429"/>
            <a:ext cx="10858743" cy="1938992"/>
          </a:xfrm>
          <a:prstGeom prst="rect">
            <a:avLst/>
          </a:prstGeom>
          <a:noFill/>
        </p:spPr>
        <p:txBody>
          <a:bodyPr wrap="square" rtlCol="0">
            <a:spAutoFit/>
          </a:bodyPr>
          <a:lstStyle/>
          <a:p>
            <a:r>
              <a:rPr lang="de-DE" sz="2400" dirty="0"/>
              <a:t>Definition:</a:t>
            </a:r>
          </a:p>
          <a:p>
            <a:endParaRPr lang="de-DE" sz="2400" dirty="0"/>
          </a:p>
          <a:p>
            <a:r>
              <a:rPr lang="en-US" sz="2400" dirty="0"/>
              <a:t>Critical Raw Materials (CRMs) are those raw materials which are economically and strategically important for the European economy, but have a high-risk associated with their supply.</a:t>
            </a:r>
            <a:endParaRPr lang="de-DE" sz="2400" dirty="0"/>
          </a:p>
        </p:txBody>
      </p:sp>
      <p:sp>
        <p:nvSpPr>
          <p:cNvPr id="4" name="Textfeld 3"/>
          <p:cNvSpPr txBox="1"/>
          <p:nvPr/>
        </p:nvSpPr>
        <p:spPr>
          <a:xfrm>
            <a:off x="1132114" y="6392091"/>
            <a:ext cx="7444859" cy="276999"/>
          </a:xfrm>
          <a:prstGeom prst="rect">
            <a:avLst/>
          </a:prstGeom>
          <a:noFill/>
        </p:spPr>
        <p:txBody>
          <a:bodyPr wrap="none" rtlCol="0">
            <a:spAutoFit/>
          </a:bodyPr>
          <a:lstStyle/>
          <a:p>
            <a:r>
              <a:rPr lang="de-DE" sz="1200" dirty="0"/>
              <a:t>https://single-market-economy.ec.europa.eu/sectors/raw-materials/areas-specific-interest/critical-raw-materials_en</a:t>
            </a:r>
          </a:p>
        </p:txBody>
      </p:sp>
    </p:spTree>
    <p:extLst>
      <p:ext uri="{BB962C8B-B14F-4D97-AF65-F5344CB8AC3E}">
        <p14:creationId xmlns:p14="http://schemas.microsoft.com/office/powerpoint/2010/main" val="27224316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2746875" y="556740"/>
            <a:ext cx="8229600" cy="1000125"/>
          </a:xfrm>
        </p:spPr>
        <p:txBody>
          <a:bodyPr>
            <a:normAutofit/>
          </a:bodyPr>
          <a:lstStyle/>
          <a:p>
            <a:r>
              <a:rPr lang="en-US" sz="3200" b="1" dirty="0">
                <a:latin typeface="+mn-lt"/>
              </a:rPr>
              <a:t>The EU need for critical raw materials</a:t>
            </a:r>
          </a:p>
        </p:txBody>
      </p:sp>
      <p:pic>
        <p:nvPicPr>
          <p:cNvPr id="2" name="Grafik 1"/>
          <p:cNvPicPr>
            <a:picLocks noChangeAspect="1"/>
          </p:cNvPicPr>
          <p:nvPr/>
        </p:nvPicPr>
        <p:blipFill>
          <a:blip r:embed="rId2"/>
          <a:stretch>
            <a:fillRect/>
          </a:stretch>
        </p:blipFill>
        <p:spPr>
          <a:xfrm>
            <a:off x="1476817" y="1713619"/>
            <a:ext cx="8593431" cy="4400475"/>
          </a:xfrm>
          <a:prstGeom prst="rect">
            <a:avLst/>
          </a:prstGeom>
        </p:spPr>
      </p:pic>
      <p:sp>
        <p:nvSpPr>
          <p:cNvPr id="4" name="Textfeld 3"/>
          <p:cNvSpPr txBox="1"/>
          <p:nvPr/>
        </p:nvSpPr>
        <p:spPr>
          <a:xfrm>
            <a:off x="1132114" y="6392091"/>
            <a:ext cx="7444859" cy="276999"/>
          </a:xfrm>
          <a:prstGeom prst="rect">
            <a:avLst/>
          </a:prstGeom>
          <a:noFill/>
        </p:spPr>
        <p:txBody>
          <a:bodyPr wrap="none" rtlCol="0">
            <a:spAutoFit/>
          </a:bodyPr>
          <a:lstStyle/>
          <a:p>
            <a:r>
              <a:rPr lang="de-DE" sz="1200" dirty="0"/>
              <a:t>https://single-market-economy.ec.europa.eu/sectors/raw-materials/areas-specific-interest/critical-raw-materials_en</a:t>
            </a:r>
          </a:p>
        </p:txBody>
      </p:sp>
      <p:sp>
        <p:nvSpPr>
          <p:cNvPr id="3" name="Textfeld 2"/>
          <p:cNvSpPr txBox="1"/>
          <p:nvPr/>
        </p:nvSpPr>
        <p:spPr>
          <a:xfrm>
            <a:off x="3371528" y="1342318"/>
            <a:ext cx="4804007" cy="369332"/>
          </a:xfrm>
          <a:prstGeom prst="rect">
            <a:avLst/>
          </a:prstGeom>
          <a:noFill/>
        </p:spPr>
        <p:txBody>
          <a:bodyPr wrap="none" rtlCol="0">
            <a:spAutoFit/>
          </a:bodyPr>
          <a:lstStyle/>
          <a:p>
            <a:r>
              <a:rPr lang="de-DE" dirty="0" err="1"/>
              <a:t>Dependency</a:t>
            </a:r>
            <a:r>
              <a:rPr lang="de-DE" dirty="0"/>
              <a:t> of </a:t>
            </a:r>
            <a:r>
              <a:rPr lang="de-DE" dirty="0" err="1"/>
              <a:t>the</a:t>
            </a:r>
            <a:r>
              <a:rPr lang="de-DE" dirty="0"/>
              <a:t> EU on </a:t>
            </a:r>
            <a:r>
              <a:rPr lang="de-DE" dirty="0" err="1"/>
              <a:t>raw</a:t>
            </a:r>
            <a:r>
              <a:rPr lang="de-DE" dirty="0"/>
              <a:t> </a:t>
            </a:r>
            <a:r>
              <a:rPr lang="de-DE" dirty="0" err="1"/>
              <a:t>materials</a:t>
            </a:r>
            <a:r>
              <a:rPr lang="de-DE" dirty="0"/>
              <a:t> </a:t>
            </a:r>
            <a:r>
              <a:rPr lang="de-DE" dirty="0" err="1"/>
              <a:t>suppliers</a:t>
            </a:r>
            <a:endParaRPr lang="de-DE" dirty="0"/>
          </a:p>
        </p:txBody>
      </p:sp>
    </p:spTree>
    <p:extLst>
      <p:ext uri="{BB962C8B-B14F-4D97-AF65-F5344CB8AC3E}">
        <p14:creationId xmlns:p14="http://schemas.microsoft.com/office/powerpoint/2010/main" val="3539973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919537" y="1726618"/>
            <a:ext cx="8086353" cy="4154984"/>
          </a:xfrm>
          <a:prstGeom prst="rect">
            <a:avLst/>
          </a:prstGeom>
          <a:noFill/>
        </p:spPr>
        <p:txBody>
          <a:bodyPr wrap="square" rtlCol="0">
            <a:spAutoFit/>
          </a:bodyPr>
          <a:lstStyle/>
          <a:p>
            <a:pPr marL="342900" indent="-342900">
              <a:buFontTx/>
              <a:buChar char="-"/>
            </a:pPr>
            <a:r>
              <a:rPr lang="de-DE" sz="2400" dirty="0"/>
              <a:t>Report </a:t>
            </a:r>
            <a:r>
              <a:rPr lang="de-DE" sz="2400" dirty="0" err="1"/>
              <a:t>issued</a:t>
            </a:r>
            <a:r>
              <a:rPr lang="de-DE" sz="2400" dirty="0"/>
              <a:t> </a:t>
            </a:r>
            <a:r>
              <a:rPr lang="de-DE" sz="2400" dirty="0" err="1"/>
              <a:t>by</a:t>
            </a:r>
            <a:r>
              <a:rPr lang="de-DE" sz="2400" dirty="0"/>
              <a:t> </a:t>
            </a:r>
            <a:r>
              <a:rPr lang="de-DE" sz="2400" dirty="0" err="1"/>
              <a:t>the</a:t>
            </a:r>
            <a:r>
              <a:rPr lang="de-DE" sz="2400" dirty="0"/>
              <a:t> EU </a:t>
            </a:r>
            <a:r>
              <a:rPr lang="de-DE" sz="2400" dirty="0" err="1"/>
              <a:t>every</a:t>
            </a:r>
            <a:r>
              <a:rPr lang="de-DE" sz="2400" dirty="0"/>
              <a:t> 3 </a:t>
            </a:r>
            <a:r>
              <a:rPr lang="de-DE" sz="2400" dirty="0" err="1"/>
              <a:t>years</a:t>
            </a:r>
            <a:r>
              <a:rPr lang="de-DE" sz="2400" dirty="0"/>
              <a:t> </a:t>
            </a:r>
            <a:r>
              <a:rPr lang="de-DE" sz="2400" dirty="0" err="1"/>
              <a:t>since</a:t>
            </a:r>
            <a:r>
              <a:rPr lang="de-DE" sz="2400" dirty="0"/>
              <a:t> 2011</a:t>
            </a:r>
          </a:p>
          <a:p>
            <a:pPr marL="342900" indent="-342900">
              <a:buFontTx/>
              <a:buChar char="-"/>
            </a:pPr>
            <a:endParaRPr lang="de-DE" sz="2400" dirty="0"/>
          </a:p>
          <a:p>
            <a:pPr marL="342900" indent="-342900">
              <a:buFontTx/>
              <a:buChar char="-"/>
            </a:pPr>
            <a:r>
              <a:rPr lang="de-DE" sz="2400" dirty="0"/>
              <a:t>Analysis of </a:t>
            </a:r>
            <a:r>
              <a:rPr lang="de-DE" sz="2400" dirty="0" err="1"/>
              <a:t>raw</a:t>
            </a:r>
            <a:r>
              <a:rPr lang="de-DE" sz="2400" dirty="0"/>
              <a:t> </a:t>
            </a:r>
            <a:r>
              <a:rPr lang="de-DE" sz="2400" dirty="0" err="1"/>
              <a:t>materials</a:t>
            </a:r>
            <a:r>
              <a:rPr lang="de-DE" sz="2400" dirty="0"/>
              <a:t> that </a:t>
            </a:r>
            <a:r>
              <a:rPr lang="de-DE" sz="2400" dirty="0" err="1"/>
              <a:t>are</a:t>
            </a:r>
            <a:r>
              <a:rPr lang="de-DE" sz="2400" dirty="0"/>
              <a:t> of high </a:t>
            </a:r>
            <a:r>
              <a:rPr lang="de-DE" sz="2400" dirty="0" err="1"/>
              <a:t>econimic</a:t>
            </a:r>
            <a:r>
              <a:rPr lang="de-DE" sz="2400" dirty="0"/>
              <a:t> </a:t>
            </a:r>
            <a:r>
              <a:rPr lang="de-DE" sz="2400" dirty="0" err="1"/>
              <a:t>importance</a:t>
            </a:r>
            <a:r>
              <a:rPr lang="de-DE" sz="2400" dirty="0"/>
              <a:t> and in </a:t>
            </a:r>
            <a:r>
              <a:rPr lang="de-DE" sz="2400" dirty="0" err="1"/>
              <a:t>the</a:t>
            </a:r>
            <a:r>
              <a:rPr lang="de-DE" sz="2400" dirty="0"/>
              <a:t> same time </a:t>
            </a:r>
            <a:r>
              <a:rPr lang="de-DE" sz="2400" dirty="0" err="1"/>
              <a:t>subject</a:t>
            </a:r>
            <a:r>
              <a:rPr lang="de-DE" sz="2400" dirty="0"/>
              <a:t> to a </a:t>
            </a:r>
            <a:r>
              <a:rPr lang="de-DE" sz="2400" dirty="0" err="1"/>
              <a:t>certain</a:t>
            </a:r>
            <a:r>
              <a:rPr lang="de-DE" sz="2400" dirty="0"/>
              <a:t> </a:t>
            </a:r>
            <a:r>
              <a:rPr lang="de-DE" sz="2400" dirty="0" err="1"/>
              <a:t>supply</a:t>
            </a:r>
            <a:r>
              <a:rPr lang="de-DE" sz="2400" dirty="0"/>
              <a:t> </a:t>
            </a:r>
            <a:r>
              <a:rPr lang="de-DE" sz="2400" dirty="0" err="1"/>
              <a:t>risk</a:t>
            </a:r>
            <a:endParaRPr lang="de-DE" sz="2400" dirty="0"/>
          </a:p>
          <a:p>
            <a:pPr marL="342900" indent="-342900">
              <a:buFontTx/>
              <a:buChar char="-"/>
            </a:pPr>
            <a:endParaRPr lang="de-DE" sz="2400" dirty="0"/>
          </a:p>
          <a:p>
            <a:pPr marL="342900" indent="-342900">
              <a:buFontTx/>
              <a:buChar char="-"/>
            </a:pPr>
            <a:r>
              <a:rPr lang="de-DE" sz="2400" dirty="0"/>
              <a:t>2011: 14 </a:t>
            </a:r>
            <a:r>
              <a:rPr lang="de-DE" sz="2400" dirty="0" err="1"/>
              <a:t>materials</a:t>
            </a:r>
            <a:r>
              <a:rPr lang="de-DE" sz="2400" dirty="0"/>
              <a:t> </a:t>
            </a:r>
            <a:r>
              <a:rPr lang="de-DE" sz="2400" dirty="0" err="1"/>
              <a:t>or</a:t>
            </a:r>
            <a:r>
              <a:rPr lang="de-DE" sz="2400" dirty="0"/>
              <a:t> material </a:t>
            </a:r>
            <a:r>
              <a:rPr lang="de-DE" sz="2400" dirty="0" err="1"/>
              <a:t>groups</a:t>
            </a:r>
            <a:endParaRPr lang="de-DE" sz="2400" dirty="0"/>
          </a:p>
          <a:p>
            <a:pPr marL="342900" indent="-342900">
              <a:buFontTx/>
              <a:buChar char="-"/>
            </a:pPr>
            <a:r>
              <a:rPr lang="de-DE" sz="2400" dirty="0"/>
              <a:t>2014: 20 </a:t>
            </a:r>
            <a:r>
              <a:rPr lang="de-DE" sz="2400" dirty="0" err="1"/>
              <a:t>materials</a:t>
            </a:r>
            <a:r>
              <a:rPr lang="de-DE" sz="2400" dirty="0"/>
              <a:t> </a:t>
            </a:r>
            <a:r>
              <a:rPr lang="de-DE" sz="2400" dirty="0" err="1"/>
              <a:t>or</a:t>
            </a:r>
            <a:r>
              <a:rPr lang="de-DE" sz="2400" dirty="0"/>
              <a:t> material </a:t>
            </a:r>
            <a:r>
              <a:rPr lang="de-DE" sz="2400" dirty="0" err="1"/>
              <a:t>groups</a:t>
            </a:r>
            <a:endParaRPr lang="de-DE" sz="2400" dirty="0"/>
          </a:p>
          <a:p>
            <a:pPr marL="342900" indent="-342900">
              <a:buFontTx/>
              <a:buChar char="-"/>
            </a:pPr>
            <a:r>
              <a:rPr lang="de-DE" sz="2400" dirty="0"/>
              <a:t>2017: 27 </a:t>
            </a:r>
            <a:r>
              <a:rPr lang="de-DE" sz="2400" dirty="0" err="1"/>
              <a:t>materials</a:t>
            </a:r>
            <a:r>
              <a:rPr lang="de-DE" sz="2400" dirty="0"/>
              <a:t> </a:t>
            </a:r>
            <a:r>
              <a:rPr lang="de-DE" sz="2400" dirty="0" err="1"/>
              <a:t>or</a:t>
            </a:r>
            <a:r>
              <a:rPr lang="de-DE" sz="2400" dirty="0"/>
              <a:t> material </a:t>
            </a:r>
            <a:r>
              <a:rPr lang="de-DE" sz="2400" dirty="0" err="1"/>
              <a:t>groups</a:t>
            </a:r>
            <a:endParaRPr lang="de-DE" sz="2400" dirty="0"/>
          </a:p>
          <a:p>
            <a:pPr marL="342900" indent="-342900">
              <a:buFontTx/>
              <a:buChar char="-"/>
            </a:pPr>
            <a:r>
              <a:rPr lang="de-DE" sz="2400" dirty="0"/>
              <a:t>2020: 30 </a:t>
            </a:r>
            <a:r>
              <a:rPr lang="de-DE" sz="2400" dirty="0" err="1"/>
              <a:t>materials</a:t>
            </a:r>
            <a:r>
              <a:rPr lang="de-DE" sz="2400" dirty="0"/>
              <a:t> </a:t>
            </a:r>
            <a:r>
              <a:rPr lang="de-DE" sz="2400" dirty="0" err="1"/>
              <a:t>or</a:t>
            </a:r>
            <a:r>
              <a:rPr lang="de-DE" sz="2400" dirty="0"/>
              <a:t> material </a:t>
            </a:r>
            <a:r>
              <a:rPr lang="de-DE" sz="2400" dirty="0" err="1"/>
              <a:t>groups</a:t>
            </a:r>
            <a:r>
              <a:rPr lang="de-DE" sz="2400" dirty="0"/>
              <a:t> with </a:t>
            </a:r>
            <a:r>
              <a:rPr lang="de-DE" sz="2400" dirty="0" err="1"/>
              <a:t>over</a:t>
            </a:r>
            <a:r>
              <a:rPr lang="de-DE" sz="2400" dirty="0"/>
              <a:t> 40 </a:t>
            </a:r>
            <a:r>
              <a:rPr lang="de-DE" sz="2400" dirty="0" err="1"/>
              <a:t>single</a:t>
            </a:r>
            <a:r>
              <a:rPr lang="de-DE" sz="2400" dirty="0"/>
              <a:t> </a:t>
            </a:r>
            <a:r>
              <a:rPr lang="de-DE" sz="2400" dirty="0" err="1"/>
              <a:t>materials</a:t>
            </a:r>
            <a:endParaRPr lang="de-DE" sz="2400" dirty="0"/>
          </a:p>
        </p:txBody>
      </p:sp>
      <p:sp>
        <p:nvSpPr>
          <p:cNvPr id="5" name="Titel 1"/>
          <p:cNvSpPr>
            <a:spLocks noGrp="1"/>
          </p:cNvSpPr>
          <p:nvPr>
            <p:ph type="title"/>
          </p:nvPr>
        </p:nvSpPr>
        <p:spPr>
          <a:xfrm>
            <a:off x="2746875" y="556740"/>
            <a:ext cx="8229600" cy="1000125"/>
          </a:xfrm>
        </p:spPr>
        <p:txBody>
          <a:bodyPr>
            <a:normAutofit/>
          </a:bodyPr>
          <a:lstStyle/>
          <a:p>
            <a:r>
              <a:rPr lang="en-US" sz="3200" b="1" dirty="0">
                <a:latin typeface="+mn-lt"/>
              </a:rPr>
              <a:t>The EU need for critical raw materials</a:t>
            </a:r>
          </a:p>
        </p:txBody>
      </p:sp>
      <p:sp>
        <p:nvSpPr>
          <p:cNvPr id="7" name="Textfeld 6"/>
          <p:cNvSpPr txBox="1"/>
          <p:nvPr/>
        </p:nvSpPr>
        <p:spPr>
          <a:xfrm>
            <a:off x="1132114" y="6392091"/>
            <a:ext cx="7444859" cy="276999"/>
          </a:xfrm>
          <a:prstGeom prst="rect">
            <a:avLst/>
          </a:prstGeom>
          <a:noFill/>
        </p:spPr>
        <p:txBody>
          <a:bodyPr wrap="none" rtlCol="0">
            <a:spAutoFit/>
          </a:bodyPr>
          <a:lstStyle/>
          <a:p>
            <a:r>
              <a:rPr lang="de-DE" sz="1200" dirty="0"/>
              <a:t>https://single-market-economy.ec.europa.eu/sectors/raw-materials/areas-specific-interest/critical-raw-materials_en</a:t>
            </a:r>
          </a:p>
        </p:txBody>
      </p:sp>
    </p:spTree>
    <p:extLst>
      <p:ext uri="{BB962C8B-B14F-4D97-AF65-F5344CB8AC3E}">
        <p14:creationId xmlns:p14="http://schemas.microsoft.com/office/powerpoint/2010/main" val="1153070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w Materials Informat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364" y="1131113"/>
            <a:ext cx="7632848" cy="522486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a:xfrm>
            <a:off x="2746875" y="556740"/>
            <a:ext cx="8229600" cy="1000125"/>
          </a:xfrm>
        </p:spPr>
        <p:txBody>
          <a:bodyPr>
            <a:normAutofit/>
          </a:bodyPr>
          <a:lstStyle/>
          <a:p>
            <a:r>
              <a:rPr lang="en-US" sz="3200" b="1" dirty="0">
                <a:latin typeface="+mn-lt"/>
              </a:rPr>
              <a:t>The EU need for critical raw materials</a:t>
            </a:r>
          </a:p>
        </p:txBody>
      </p:sp>
      <p:sp>
        <p:nvSpPr>
          <p:cNvPr id="6" name="Textfeld 5"/>
          <p:cNvSpPr txBox="1"/>
          <p:nvPr/>
        </p:nvSpPr>
        <p:spPr>
          <a:xfrm>
            <a:off x="1132114" y="6392091"/>
            <a:ext cx="7444859" cy="276999"/>
          </a:xfrm>
          <a:prstGeom prst="rect">
            <a:avLst/>
          </a:prstGeom>
          <a:noFill/>
        </p:spPr>
        <p:txBody>
          <a:bodyPr wrap="none" rtlCol="0">
            <a:spAutoFit/>
          </a:bodyPr>
          <a:lstStyle/>
          <a:p>
            <a:r>
              <a:rPr lang="de-DE" sz="1200" dirty="0"/>
              <a:t>https://single-market-economy.ec.europa.eu/sectors/raw-materials/areas-specific-interest/critical-raw-materials_en</a:t>
            </a:r>
          </a:p>
        </p:txBody>
      </p:sp>
    </p:spTree>
    <p:extLst>
      <p:ext uri="{BB962C8B-B14F-4D97-AF65-F5344CB8AC3E}">
        <p14:creationId xmlns:p14="http://schemas.microsoft.com/office/powerpoint/2010/main" val="39717783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a:solidFill>
                  <a:srgbClr val="025952"/>
                </a:solidFill>
                <a:latin typeface="+mn-lt"/>
              </a:rPr>
              <a:t>A </a:t>
            </a:r>
            <a:r>
              <a:rPr lang="de-DE" b="1" dirty="0" err="1">
                <a:solidFill>
                  <a:srgbClr val="025952"/>
                </a:solidFill>
                <a:latin typeface="+mn-lt"/>
              </a:rPr>
              <a:t>search</a:t>
            </a:r>
            <a:r>
              <a:rPr lang="de-DE" b="1" dirty="0">
                <a:solidFill>
                  <a:srgbClr val="025952"/>
                </a:solidFill>
                <a:latin typeface="+mn-lt"/>
              </a:rPr>
              <a:t> </a:t>
            </a:r>
            <a:r>
              <a:rPr lang="de-DE" b="1" dirty="0" err="1">
                <a:solidFill>
                  <a:srgbClr val="025952"/>
                </a:solidFill>
                <a:latin typeface="+mn-lt"/>
              </a:rPr>
              <a:t>for</a:t>
            </a:r>
            <a:r>
              <a:rPr lang="de-DE" b="1" dirty="0">
                <a:solidFill>
                  <a:srgbClr val="025952"/>
                </a:solidFill>
                <a:latin typeface="+mn-lt"/>
              </a:rPr>
              <a:t> national </a:t>
            </a:r>
            <a:r>
              <a:rPr lang="de-DE" b="1" dirty="0" err="1">
                <a:solidFill>
                  <a:srgbClr val="025952"/>
                </a:solidFill>
                <a:latin typeface="+mn-lt"/>
              </a:rPr>
              <a:t>policies</a:t>
            </a:r>
            <a:endParaRPr lang="de-DE" b="1" dirty="0">
              <a:solidFill>
                <a:srgbClr val="025952"/>
              </a:solidFill>
              <a:latin typeface="+mn-lt"/>
            </a:endParaRPr>
          </a:p>
        </p:txBody>
      </p:sp>
    </p:spTree>
    <p:extLst>
      <p:ext uri="{BB962C8B-B14F-4D97-AF65-F5344CB8AC3E}">
        <p14:creationId xmlns:p14="http://schemas.microsoft.com/office/powerpoint/2010/main" val="2021814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a:solidFill>
                  <a:srgbClr val="FF0000"/>
                </a:solidFill>
                <a:latin typeface="+mn-lt"/>
              </a:rPr>
              <a:t>Search </a:t>
            </a:r>
            <a:r>
              <a:rPr lang="de-DE" b="1" dirty="0" err="1">
                <a:solidFill>
                  <a:srgbClr val="FF0000"/>
                </a:solidFill>
                <a:latin typeface="+mn-lt"/>
              </a:rPr>
              <a:t>the</a:t>
            </a:r>
            <a:r>
              <a:rPr lang="de-DE" b="1" dirty="0">
                <a:solidFill>
                  <a:srgbClr val="FF0000"/>
                </a:solidFill>
                <a:latin typeface="+mn-lt"/>
              </a:rPr>
              <a:t> Internet </a:t>
            </a:r>
            <a:r>
              <a:rPr lang="de-DE" b="1" dirty="0" err="1">
                <a:solidFill>
                  <a:srgbClr val="FF0000"/>
                </a:solidFill>
                <a:latin typeface="+mn-lt"/>
              </a:rPr>
              <a:t>about</a:t>
            </a:r>
            <a:r>
              <a:rPr lang="de-DE" b="1" dirty="0">
                <a:solidFill>
                  <a:srgbClr val="FF0000"/>
                </a:solidFill>
                <a:latin typeface="+mn-lt"/>
              </a:rPr>
              <a:t> national </a:t>
            </a:r>
            <a:r>
              <a:rPr lang="de-DE" b="1" dirty="0" err="1">
                <a:solidFill>
                  <a:srgbClr val="FF0000"/>
                </a:solidFill>
                <a:latin typeface="+mn-lt"/>
              </a:rPr>
              <a:t>policy</a:t>
            </a:r>
            <a:r>
              <a:rPr lang="de-DE" b="1" dirty="0">
                <a:solidFill>
                  <a:srgbClr val="FF0000"/>
                </a:solidFill>
                <a:latin typeface="+mn-lt"/>
              </a:rPr>
              <a:t> </a:t>
            </a:r>
            <a:r>
              <a:rPr lang="de-DE" b="1" dirty="0" err="1">
                <a:solidFill>
                  <a:srgbClr val="FF0000"/>
                </a:solidFill>
                <a:latin typeface="+mn-lt"/>
              </a:rPr>
              <a:t>legacies</a:t>
            </a:r>
            <a:r>
              <a:rPr lang="de-DE" b="1" dirty="0">
                <a:solidFill>
                  <a:srgbClr val="FF0000"/>
                </a:solidFill>
                <a:latin typeface="+mn-lt"/>
              </a:rPr>
              <a:t> </a:t>
            </a:r>
            <a:r>
              <a:rPr lang="de-DE" b="1" dirty="0" err="1">
                <a:solidFill>
                  <a:srgbClr val="FF0000"/>
                </a:solidFill>
                <a:latin typeface="+mn-lt"/>
              </a:rPr>
              <a:t>for</a:t>
            </a:r>
            <a:r>
              <a:rPr lang="de-DE" b="1" dirty="0">
                <a:solidFill>
                  <a:srgbClr val="FF0000"/>
                </a:solidFill>
                <a:latin typeface="+mn-lt"/>
              </a:rPr>
              <a:t> </a:t>
            </a:r>
            <a:r>
              <a:rPr lang="de-DE" b="1" dirty="0" err="1">
                <a:solidFill>
                  <a:srgbClr val="FF0000"/>
                </a:solidFill>
                <a:latin typeface="+mn-lt"/>
              </a:rPr>
              <a:t>sustainable</a:t>
            </a:r>
            <a:r>
              <a:rPr lang="de-DE" b="1" dirty="0">
                <a:solidFill>
                  <a:srgbClr val="FF0000"/>
                </a:solidFill>
                <a:latin typeface="+mn-lt"/>
              </a:rPr>
              <a:t> </a:t>
            </a:r>
            <a:r>
              <a:rPr lang="de-DE" b="1" dirty="0" err="1">
                <a:solidFill>
                  <a:srgbClr val="FF0000"/>
                </a:solidFill>
                <a:latin typeface="+mn-lt"/>
              </a:rPr>
              <a:t>development</a:t>
            </a:r>
            <a:r>
              <a:rPr lang="de-DE" b="1" dirty="0">
                <a:solidFill>
                  <a:srgbClr val="FF0000"/>
                </a:solidFill>
                <a:latin typeface="+mn-lt"/>
              </a:rPr>
              <a:t> and </a:t>
            </a:r>
            <a:r>
              <a:rPr lang="de-DE" b="1" dirty="0" err="1">
                <a:solidFill>
                  <a:srgbClr val="FF0000"/>
                </a:solidFill>
                <a:latin typeface="+mn-lt"/>
              </a:rPr>
              <a:t>the</a:t>
            </a:r>
            <a:r>
              <a:rPr lang="de-DE" b="1" dirty="0">
                <a:solidFill>
                  <a:srgbClr val="FF0000"/>
                </a:solidFill>
                <a:latin typeface="+mn-lt"/>
              </a:rPr>
              <a:t> </a:t>
            </a:r>
            <a:r>
              <a:rPr lang="de-DE" b="1" dirty="0" err="1">
                <a:solidFill>
                  <a:srgbClr val="FF0000"/>
                </a:solidFill>
                <a:latin typeface="+mn-lt"/>
              </a:rPr>
              <a:t>implementation</a:t>
            </a:r>
            <a:r>
              <a:rPr lang="de-DE" b="1" dirty="0">
                <a:solidFill>
                  <a:srgbClr val="FF0000"/>
                </a:solidFill>
                <a:latin typeface="+mn-lt"/>
              </a:rPr>
              <a:t> of </a:t>
            </a:r>
            <a:r>
              <a:rPr lang="de-DE" b="1" dirty="0" err="1">
                <a:solidFill>
                  <a:srgbClr val="FF0000"/>
                </a:solidFill>
                <a:latin typeface="+mn-lt"/>
              </a:rPr>
              <a:t>the</a:t>
            </a:r>
            <a:r>
              <a:rPr lang="de-DE" b="1" dirty="0">
                <a:solidFill>
                  <a:srgbClr val="FF0000"/>
                </a:solidFill>
                <a:latin typeface="+mn-lt"/>
              </a:rPr>
              <a:t> SDGs. </a:t>
            </a:r>
            <a:br>
              <a:rPr lang="de-DE" b="1" dirty="0">
                <a:solidFill>
                  <a:srgbClr val="025952"/>
                </a:solidFill>
                <a:latin typeface="+mn-lt"/>
              </a:rPr>
            </a:br>
            <a:br>
              <a:rPr lang="de-DE" b="1" dirty="0">
                <a:solidFill>
                  <a:srgbClr val="025952"/>
                </a:solidFill>
                <a:latin typeface="+mn-lt"/>
              </a:rPr>
            </a:br>
            <a:r>
              <a:rPr lang="de-DE" sz="2200" b="1" dirty="0" err="1">
                <a:latin typeface="+mn-lt"/>
              </a:rPr>
              <a:t>It</a:t>
            </a:r>
            <a:r>
              <a:rPr lang="de-DE" sz="2200" b="1" dirty="0">
                <a:latin typeface="+mn-lt"/>
              </a:rPr>
              <a:t> </a:t>
            </a:r>
            <a:r>
              <a:rPr lang="de-DE" sz="2200" b="1" dirty="0" err="1">
                <a:latin typeface="+mn-lt"/>
              </a:rPr>
              <a:t>is</a:t>
            </a:r>
            <a:r>
              <a:rPr lang="de-DE" sz="2200" b="1" dirty="0">
                <a:latin typeface="+mn-lt"/>
              </a:rPr>
              <a:t> </a:t>
            </a:r>
            <a:r>
              <a:rPr lang="de-DE" sz="2200" b="1" dirty="0" err="1">
                <a:latin typeface="+mn-lt"/>
              </a:rPr>
              <a:t>suggested</a:t>
            </a:r>
            <a:r>
              <a:rPr lang="de-DE" sz="2200" b="1" dirty="0">
                <a:latin typeface="+mn-lt"/>
              </a:rPr>
              <a:t> to </a:t>
            </a:r>
            <a:r>
              <a:rPr lang="de-DE" sz="2200" b="1" dirty="0" err="1">
                <a:latin typeface="+mn-lt"/>
              </a:rPr>
              <a:t>collect</a:t>
            </a:r>
            <a:r>
              <a:rPr lang="de-DE" sz="2200" b="1" dirty="0">
                <a:latin typeface="+mn-lt"/>
              </a:rPr>
              <a:t> and </a:t>
            </a:r>
            <a:r>
              <a:rPr lang="de-DE" sz="2200" b="1" dirty="0" err="1">
                <a:latin typeface="+mn-lt"/>
              </a:rPr>
              <a:t>discuss</a:t>
            </a:r>
            <a:r>
              <a:rPr lang="de-DE" sz="2200" b="1" dirty="0">
                <a:latin typeface="+mn-lt"/>
              </a:rPr>
              <a:t> students‘ </a:t>
            </a:r>
            <a:r>
              <a:rPr lang="de-DE" sz="2200" b="1" dirty="0" err="1">
                <a:latin typeface="+mn-lt"/>
              </a:rPr>
              <a:t>findings</a:t>
            </a:r>
            <a:r>
              <a:rPr lang="de-DE" sz="2200" b="1" dirty="0">
                <a:latin typeface="+mn-lt"/>
              </a:rPr>
              <a:t> via a </a:t>
            </a:r>
            <a:r>
              <a:rPr lang="de-DE" sz="2200" b="1" dirty="0" err="1">
                <a:latin typeface="+mn-lt"/>
              </a:rPr>
              <a:t>Padlet</a:t>
            </a:r>
            <a:r>
              <a:rPr lang="de-DE" sz="2200" b="1" dirty="0">
                <a:latin typeface="+mn-lt"/>
              </a:rPr>
              <a:t> via </a:t>
            </a:r>
            <a:r>
              <a:rPr lang="de-DE" sz="2200" b="1" dirty="0" err="1">
                <a:latin typeface="+mn-lt"/>
              </a:rPr>
              <a:t>predefined</a:t>
            </a:r>
            <a:r>
              <a:rPr lang="de-DE" sz="2200" b="1" dirty="0">
                <a:latin typeface="+mn-lt"/>
              </a:rPr>
              <a:t> </a:t>
            </a:r>
            <a:r>
              <a:rPr lang="de-DE" sz="2200" b="1" dirty="0" err="1">
                <a:latin typeface="+mn-lt"/>
              </a:rPr>
              <a:t>topics</a:t>
            </a:r>
            <a:r>
              <a:rPr lang="de-DE" sz="2200" b="1" dirty="0">
                <a:latin typeface="+mn-lt"/>
              </a:rPr>
              <a:t> (</a:t>
            </a:r>
            <a:r>
              <a:rPr lang="de-DE" sz="2200" b="1" dirty="0">
                <a:latin typeface="+mn-lt"/>
                <a:hlinkClick r:id="rId2"/>
              </a:rPr>
              <a:t>https://padlet.com/</a:t>
            </a:r>
            <a:r>
              <a:rPr lang="de-DE" sz="2200" b="1" dirty="0">
                <a:latin typeface="+mn-lt"/>
              </a:rPr>
              <a:t>) </a:t>
            </a:r>
            <a:r>
              <a:rPr lang="de-DE" sz="2200" b="1" dirty="0" err="1">
                <a:latin typeface="+mn-lt"/>
              </a:rPr>
              <a:t>or</a:t>
            </a:r>
            <a:r>
              <a:rPr lang="de-DE" sz="2200" b="1" dirty="0">
                <a:latin typeface="+mn-lt"/>
              </a:rPr>
              <a:t> a </a:t>
            </a:r>
            <a:r>
              <a:rPr lang="de-DE" sz="2200" b="1" dirty="0" err="1">
                <a:latin typeface="+mn-lt"/>
              </a:rPr>
              <a:t>similar</a:t>
            </a:r>
            <a:r>
              <a:rPr lang="de-DE" sz="2200" b="1" dirty="0">
                <a:latin typeface="+mn-lt"/>
              </a:rPr>
              <a:t> </a:t>
            </a:r>
            <a:r>
              <a:rPr lang="de-DE" sz="2200" b="1" dirty="0" err="1">
                <a:latin typeface="+mn-lt"/>
              </a:rPr>
              <a:t>tool</a:t>
            </a:r>
            <a:r>
              <a:rPr lang="de-DE" sz="2200" b="1" dirty="0">
                <a:latin typeface="+mn-lt"/>
              </a:rPr>
              <a:t>.</a:t>
            </a:r>
          </a:p>
        </p:txBody>
      </p:sp>
    </p:spTree>
    <p:extLst>
      <p:ext uri="{BB962C8B-B14F-4D97-AF65-F5344CB8AC3E}">
        <p14:creationId xmlns:p14="http://schemas.microsoft.com/office/powerpoint/2010/main" val="1998540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err="1">
                <a:solidFill>
                  <a:srgbClr val="025952"/>
                </a:solidFill>
                <a:latin typeface="+mn-lt"/>
              </a:rPr>
              <a:t>Questions</a:t>
            </a:r>
            <a:r>
              <a:rPr lang="de-DE" b="1" dirty="0">
                <a:solidFill>
                  <a:srgbClr val="025952"/>
                </a:solidFill>
                <a:latin typeface="+mn-lt"/>
              </a:rPr>
              <a:t> and </a:t>
            </a:r>
            <a:r>
              <a:rPr lang="de-DE" b="1" dirty="0" err="1">
                <a:solidFill>
                  <a:srgbClr val="025952"/>
                </a:solidFill>
                <a:latin typeface="+mn-lt"/>
              </a:rPr>
              <a:t>discussion</a:t>
            </a:r>
            <a:endParaRPr lang="de-DE" b="1" dirty="0">
              <a:solidFill>
                <a:srgbClr val="025952"/>
              </a:solidFill>
              <a:latin typeface="+mn-lt"/>
            </a:endParaRPr>
          </a:p>
        </p:txBody>
      </p:sp>
    </p:spTree>
    <p:extLst>
      <p:ext uri="{BB962C8B-B14F-4D97-AF65-F5344CB8AC3E}">
        <p14:creationId xmlns:p14="http://schemas.microsoft.com/office/powerpoint/2010/main" val="3094929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65502" y="1395692"/>
            <a:ext cx="8086353" cy="5632311"/>
          </a:xfrm>
          <a:prstGeom prst="rect">
            <a:avLst/>
          </a:prstGeom>
          <a:noFill/>
        </p:spPr>
        <p:txBody>
          <a:bodyPr wrap="square" rtlCol="0">
            <a:spAutoFit/>
          </a:bodyPr>
          <a:lstStyle/>
          <a:p>
            <a:pPr marL="342900" indent="-342900">
              <a:buFont typeface="Arial" panose="020B0604020202020204" pitchFamily="34" charset="0"/>
              <a:buChar char="•"/>
            </a:pPr>
            <a:r>
              <a:rPr lang="de-DE" sz="2400" dirty="0">
                <a:hlinkClick r:id="rId2"/>
              </a:rPr>
              <a:t>https://sdgs.un.org/goals</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3"/>
              </a:rPr>
              <a:t>https://www.stockholmresilience.org/research/planetary-boundaries.html</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3"/>
              </a:rPr>
              <a:t>https://www.stockholmresilience.org/research/planetary-boundaries.html</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4"/>
              </a:rPr>
              <a:t>https://education.nationalgeographic.org/resource/anthropocene</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5"/>
              </a:rPr>
              <a:t>https://single-market-economy.ec.europa.eu/sectors/raw-materials/areas-specific-interest/critical-raw-materials_en</a:t>
            </a:r>
            <a:r>
              <a:rPr lang="de-DE" sz="2400" dirty="0"/>
              <a:t> </a:t>
            </a:r>
          </a:p>
          <a:p>
            <a:pPr marL="342900" indent="-342900">
              <a:buFont typeface="Arial" panose="020B0604020202020204" pitchFamily="34" charset="0"/>
              <a:buChar char="•"/>
            </a:pPr>
            <a:endParaRPr lang="de-DE" sz="2400" dirty="0"/>
          </a:p>
          <a:p>
            <a:pPr marL="342900" indent="-342900">
              <a:buFontTx/>
              <a:buChar char="-"/>
            </a:pPr>
            <a:endParaRPr lang="de-DE" sz="2400" dirty="0"/>
          </a:p>
        </p:txBody>
      </p:sp>
      <p:sp>
        <p:nvSpPr>
          <p:cNvPr id="5" name="Titel 1"/>
          <p:cNvSpPr>
            <a:spLocks noGrp="1"/>
          </p:cNvSpPr>
          <p:nvPr>
            <p:ph type="title"/>
          </p:nvPr>
        </p:nvSpPr>
        <p:spPr>
          <a:xfrm>
            <a:off x="2746875" y="556740"/>
            <a:ext cx="8229600" cy="1000125"/>
          </a:xfrm>
        </p:spPr>
        <p:txBody>
          <a:bodyPr>
            <a:normAutofit/>
          </a:bodyPr>
          <a:lstStyle/>
          <a:p>
            <a:r>
              <a:rPr lang="en-US" sz="3200" b="1" dirty="0">
                <a:latin typeface="+mn-lt"/>
              </a:rPr>
              <a:t>Online resources to read</a:t>
            </a:r>
          </a:p>
        </p:txBody>
      </p:sp>
    </p:spTree>
    <p:extLst>
      <p:ext uri="{BB962C8B-B14F-4D97-AF65-F5344CB8AC3E}">
        <p14:creationId xmlns:p14="http://schemas.microsoft.com/office/powerpoint/2010/main" val="1563947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b="1" dirty="0">
                <a:solidFill>
                  <a:srgbClr val="025952"/>
                </a:solidFill>
                <a:latin typeface="+mn-lt"/>
              </a:rPr>
              <a:t>Sustainability and contemporary concepts of sustainable development</a:t>
            </a:r>
            <a:endParaRPr lang="de-DE" b="1" dirty="0">
              <a:solidFill>
                <a:srgbClr val="025952"/>
              </a:solidFill>
              <a:latin typeface="+mn-lt"/>
            </a:endParaRPr>
          </a:p>
        </p:txBody>
      </p:sp>
      <p:sp>
        <p:nvSpPr>
          <p:cNvPr id="3" name="Untertitel 2"/>
          <p:cNvSpPr>
            <a:spLocks noGrp="1"/>
          </p:cNvSpPr>
          <p:nvPr>
            <p:ph type="subTitle" idx="1"/>
          </p:nvPr>
        </p:nvSpPr>
        <p:spPr/>
        <p:txBody>
          <a:bodyPr/>
          <a:lstStyle/>
          <a:p>
            <a:r>
              <a:rPr lang="de-DE" dirty="0">
                <a:solidFill>
                  <a:srgbClr val="025952"/>
                </a:solidFill>
              </a:rPr>
              <a:t>An </a:t>
            </a:r>
            <a:r>
              <a:rPr lang="de-DE" dirty="0" err="1">
                <a:solidFill>
                  <a:srgbClr val="025952"/>
                </a:solidFill>
              </a:rPr>
              <a:t>introduction</a:t>
            </a:r>
            <a:endParaRPr lang="de-DE" dirty="0">
              <a:solidFill>
                <a:srgbClr val="025952"/>
              </a:solidFill>
            </a:endParaRPr>
          </a:p>
        </p:txBody>
      </p:sp>
    </p:spTree>
    <p:extLst>
      <p:ext uri="{BB962C8B-B14F-4D97-AF65-F5344CB8AC3E}">
        <p14:creationId xmlns:p14="http://schemas.microsoft.com/office/powerpoint/2010/main" val="46241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a:solidFill>
                  <a:srgbClr val="FF0000"/>
                </a:solidFill>
                <a:latin typeface="+mn-lt"/>
              </a:rPr>
              <a:t>What </a:t>
            </a:r>
            <a:r>
              <a:rPr lang="de-DE" b="1" dirty="0" err="1">
                <a:solidFill>
                  <a:srgbClr val="FF0000"/>
                </a:solidFill>
                <a:latin typeface="+mn-lt"/>
              </a:rPr>
              <a:t>associations</a:t>
            </a:r>
            <a:r>
              <a:rPr lang="de-DE" b="1" dirty="0">
                <a:solidFill>
                  <a:srgbClr val="FF0000"/>
                </a:solidFill>
                <a:latin typeface="+mn-lt"/>
              </a:rPr>
              <a:t> do </a:t>
            </a:r>
            <a:r>
              <a:rPr lang="de-DE" b="1" dirty="0" err="1">
                <a:solidFill>
                  <a:srgbClr val="FF0000"/>
                </a:solidFill>
                <a:latin typeface="+mn-lt"/>
              </a:rPr>
              <a:t>you</a:t>
            </a:r>
            <a:r>
              <a:rPr lang="de-DE" b="1" dirty="0">
                <a:solidFill>
                  <a:srgbClr val="FF0000"/>
                </a:solidFill>
                <a:latin typeface="+mn-lt"/>
              </a:rPr>
              <a:t> have when </a:t>
            </a:r>
            <a:r>
              <a:rPr lang="de-DE" b="1" dirty="0" err="1">
                <a:solidFill>
                  <a:srgbClr val="FF0000"/>
                </a:solidFill>
                <a:latin typeface="+mn-lt"/>
              </a:rPr>
              <a:t>you</a:t>
            </a:r>
            <a:r>
              <a:rPr lang="de-DE" b="1" dirty="0">
                <a:solidFill>
                  <a:srgbClr val="FF0000"/>
                </a:solidFill>
                <a:latin typeface="+mn-lt"/>
              </a:rPr>
              <a:t> </a:t>
            </a:r>
            <a:r>
              <a:rPr lang="de-DE" b="1" dirty="0" err="1">
                <a:solidFill>
                  <a:srgbClr val="FF0000"/>
                </a:solidFill>
                <a:latin typeface="+mn-lt"/>
              </a:rPr>
              <a:t>hear</a:t>
            </a:r>
            <a:r>
              <a:rPr lang="de-DE" b="1" dirty="0">
                <a:solidFill>
                  <a:srgbClr val="FF0000"/>
                </a:solidFill>
                <a:latin typeface="+mn-lt"/>
              </a:rPr>
              <a:t> </a:t>
            </a:r>
            <a:r>
              <a:rPr lang="de-DE" b="1" dirty="0" err="1">
                <a:solidFill>
                  <a:srgbClr val="FF0000"/>
                </a:solidFill>
                <a:latin typeface="+mn-lt"/>
              </a:rPr>
              <a:t>the</a:t>
            </a:r>
            <a:r>
              <a:rPr lang="de-DE" b="1" dirty="0">
                <a:solidFill>
                  <a:srgbClr val="FF0000"/>
                </a:solidFill>
                <a:latin typeface="+mn-lt"/>
              </a:rPr>
              <a:t> </a:t>
            </a:r>
            <a:r>
              <a:rPr lang="de-DE" b="1" dirty="0" err="1">
                <a:solidFill>
                  <a:srgbClr val="FF0000"/>
                </a:solidFill>
                <a:latin typeface="+mn-lt"/>
              </a:rPr>
              <a:t>terms</a:t>
            </a:r>
            <a:r>
              <a:rPr lang="de-DE" b="1" dirty="0">
                <a:solidFill>
                  <a:srgbClr val="FF0000"/>
                </a:solidFill>
                <a:latin typeface="+mn-lt"/>
              </a:rPr>
              <a:t> </a:t>
            </a:r>
            <a:r>
              <a:rPr lang="de-DE" b="1" dirty="0" err="1">
                <a:solidFill>
                  <a:srgbClr val="FF0000"/>
                </a:solidFill>
                <a:latin typeface="+mn-lt"/>
              </a:rPr>
              <a:t>sustainability</a:t>
            </a:r>
            <a:r>
              <a:rPr lang="de-DE" b="1" dirty="0">
                <a:solidFill>
                  <a:srgbClr val="FF0000"/>
                </a:solidFill>
                <a:latin typeface="+mn-lt"/>
              </a:rPr>
              <a:t> </a:t>
            </a:r>
            <a:r>
              <a:rPr lang="de-DE" b="1" dirty="0" err="1">
                <a:solidFill>
                  <a:srgbClr val="FF0000"/>
                </a:solidFill>
                <a:latin typeface="+mn-lt"/>
              </a:rPr>
              <a:t>or</a:t>
            </a:r>
            <a:r>
              <a:rPr lang="de-DE" b="1" dirty="0">
                <a:solidFill>
                  <a:srgbClr val="FF0000"/>
                </a:solidFill>
                <a:latin typeface="+mn-lt"/>
              </a:rPr>
              <a:t> </a:t>
            </a:r>
            <a:r>
              <a:rPr lang="de-DE" b="1" dirty="0" err="1">
                <a:solidFill>
                  <a:srgbClr val="FF0000"/>
                </a:solidFill>
                <a:latin typeface="+mn-lt"/>
              </a:rPr>
              <a:t>sustainable</a:t>
            </a:r>
            <a:r>
              <a:rPr lang="de-DE" b="1" dirty="0">
                <a:solidFill>
                  <a:srgbClr val="FF0000"/>
                </a:solidFill>
                <a:latin typeface="+mn-lt"/>
              </a:rPr>
              <a:t> </a:t>
            </a:r>
            <a:r>
              <a:rPr lang="de-DE" b="1" dirty="0" err="1">
                <a:solidFill>
                  <a:srgbClr val="FF0000"/>
                </a:solidFill>
                <a:latin typeface="+mn-lt"/>
              </a:rPr>
              <a:t>development</a:t>
            </a:r>
            <a:r>
              <a:rPr lang="de-DE" b="1" dirty="0">
                <a:solidFill>
                  <a:srgbClr val="FF0000"/>
                </a:solidFill>
                <a:latin typeface="+mn-lt"/>
              </a:rPr>
              <a:t>?</a:t>
            </a:r>
            <a:br>
              <a:rPr lang="de-DE" b="1" dirty="0">
                <a:solidFill>
                  <a:srgbClr val="025952"/>
                </a:solidFill>
                <a:latin typeface="+mn-lt"/>
              </a:rPr>
            </a:br>
            <a:br>
              <a:rPr lang="de-DE" b="1" dirty="0">
                <a:solidFill>
                  <a:srgbClr val="025952"/>
                </a:solidFill>
                <a:latin typeface="+mn-lt"/>
              </a:rPr>
            </a:br>
            <a:r>
              <a:rPr lang="de-DE" sz="2200" b="1" dirty="0" err="1">
                <a:latin typeface="+mn-lt"/>
              </a:rPr>
              <a:t>It</a:t>
            </a:r>
            <a:r>
              <a:rPr lang="de-DE" sz="2200" b="1" dirty="0">
                <a:latin typeface="+mn-lt"/>
              </a:rPr>
              <a:t> </a:t>
            </a:r>
            <a:r>
              <a:rPr lang="de-DE" sz="2200" b="1" dirty="0" err="1">
                <a:latin typeface="+mn-lt"/>
              </a:rPr>
              <a:t>is</a:t>
            </a:r>
            <a:r>
              <a:rPr lang="de-DE" sz="2200" b="1" dirty="0">
                <a:latin typeface="+mn-lt"/>
              </a:rPr>
              <a:t> </a:t>
            </a:r>
            <a:r>
              <a:rPr lang="de-DE" sz="2200" b="1" dirty="0" err="1">
                <a:latin typeface="+mn-lt"/>
              </a:rPr>
              <a:t>suggested</a:t>
            </a:r>
            <a:r>
              <a:rPr lang="de-DE" sz="2200" b="1" dirty="0">
                <a:latin typeface="+mn-lt"/>
              </a:rPr>
              <a:t> to </a:t>
            </a:r>
            <a:r>
              <a:rPr lang="de-DE" sz="2200" b="1" dirty="0" err="1">
                <a:latin typeface="+mn-lt"/>
              </a:rPr>
              <a:t>collect</a:t>
            </a:r>
            <a:r>
              <a:rPr lang="de-DE" sz="2200" b="1" dirty="0">
                <a:latin typeface="+mn-lt"/>
              </a:rPr>
              <a:t> and </a:t>
            </a:r>
            <a:r>
              <a:rPr lang="de-DE" sz="2200" b="1" dirty="0" err="1">
                <a:latin typeface="+mn-lt"/>
              </a:rPr>
              <a:t>discuss</a:t>
            </a:r>
            <a:r>
              <a:rPr lang="de-DE" sz="2200" b="1" dirty="0">
                <a:latin typeface="+mn-lt"/>
              </a:rPr>
              <a:t> students‘ </a:t>
            </a:r>
            <a:r>
              <a:rPr lang="de-DE" sz="2200" b="1" dirty="0" err="1">
                <a:latin typeface="+mn-lt"/>
              </a:rPr>
              <a:t>associations</a:t>
            </a:r>
            <a:r>
              <a:rPr lang="de-DE" sz="2200" b="1" dirty="0">
                <a:latin typeface="+mn-lt"/>
              </a:rPr>
              <a:t> via a </a:t>
            </a:r>
            <a:r>
              <a:rPr lang="de-DE" sz="2200" b="1" dirty="0" err="1">
                <a:latin typeface="+mn-lt"/>
              </a:rPr>
              <a:t>Mentimeter</a:t>
            </a:r>
            <a:r>
              <a:rPr lang="de-DE" sz="2200" b="1" dirty="0">
                <a:latin typeface="+mn-lt"/>
              </a:rPr>
              <a:t> Word Cloud (</a:t>
            </a:r>
            <a:r>
              <a:rPr lang="de-DE" sz="2200" b="1" dirty="0">
                <a:latin typeface="+mn-lt"/>
                <a:hlinkClick r:id="rId2"/>
              </a:rPr>
              <a:t>https://www.mentimeter.com/features/word-cloud</a:t>
            </a:r>
            <a:r>
              <a:rPr lang="de-DE" sz="2200" b="1" dirty="0">
                <a:latin typeface="+mn-lt"/>
              </a:rPr>
              <a:t>) </a:t>
            </a:r>
            <a:r>
              <a:rPr lang="de-DE" sz="2200" b="1" dirty="0" err="1">
                <a:latin typeface="+mn-lt"/>
              </a:rPr>
              <a:t>or</a:t>
            </a:r>
            <a:r>
              <a:rPr lang="de-DE" sz="2200" b="1" dirty="0">
                <a:latin typeface="+mn-lt"/>
              </a:rPr>
              <a:t> a </a:t>
            </a:r>
            <a:r>
              <a:rPr lang="de-DE" sz="2200" b="1" dirty="0" err="1">
                <a:latin typeface="+mn-lt"/>
              </a:rPr>
              <a:t>similar</a:t>
            </a:r>
            <a:r>
              <a:rPr lang="de-DE" sz="2200" b="1" dirty="0">
                <a:latin typeface="+mn-lt"/>
              </a:rPr>
              <a:t> </a:t>
            </a:r>
            <a:r>
              <a:rPr lang="de-DE" sz="2200" b="1" dirty="0" err="1">
                <a:latin typeface="+mn-lt"/>
              </a:rPr>
              <a:t>tool</a:t>
            </a:r>
            <a:r>
              <a:rPr lang="de-DE" sz="2200" b="1" dirty="0">
                <a:latin typeface="+mn-lt"/>
              </a:rPr>
              <a:t>.</a:t>
            </a:r>
          </a:p>
        </p:txBody>
      </p:sp>
    </p:spTree>
    <p:extLst>
      <p:ext uri="{BB962C8B-B14F-4D97-AF65-F5344CB8AC3E}">
        <p14:creationId xmlns:p14="http://schemas.microsoft.com/office/powerpoint/2010/main" val="116897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latin typeface="+mn-lt"/>
              </a:rPr>
              <a:t>Contemporary </a:t>
            </a:r>
            <a:r>
              <a:rPr lang="de-DE" b="1" dirty="0" err="1">
                <a:latin typeface="+mn-lt"/>
              </a:rPr>
              <a:t>concepts</a:t>
            </a:r>
            <a:r>
              <a:rPr lang="de-DE" b="1" dirty="0">
                <a:latin typeface="+mn-lt"/>
              </a:rPr>
              <a:t> of </a:t>
            </a:r>
            <a:r>
              <a:rPr lang="de-DE" b="1" dirty="0" err="1">
                <a:latin typeface="+mn-lt"/>
              </a:rPr>
              <a:t>sustainability</a:t>
            </a:r>
            <a:endParaRPr lang="de-DE" b="1" dirty="0">
              <a:latin typeface="+mn-lt"/>
            </a:endParaRPr>
          </a:p>
        </p:txBody>
      </p:sp>
      <p:sp>
        <p:nvSpPr>
          <p:cNvPr id="3" name="Inhaltsplatzhalter 2"/>
          <p:cNvSpPr>
            <a:spLocks noGrp="1"/>
          </p:cNvSpPr>
          <p:nvPr>
            <p:ph idx="1"/>
          </p:nvPr>
        </p:nvSpPr>
        <p:spPr/>
        <p:txBody>
          <a:bodyPr/>
          <a:lstStyle/>
          <a:p>
            <a:r>
              <a:rPr lang="de-DE" sz="2400" dirty="0" err="1"/>
              <a:t>Definitions</a:t>
            </a:r>
            <a:r>
              <a:rPr lang="de-DE" sz="2400" dirty="0"/>
              <a:t> of </a:t>
            </a:r>
            <a:r>
              <a:rPr lang="de-DE" sz="2400" dirty="0" err="1"/>
              <a:t>sustainability</a:t>
            </a:r>
            <a:r>
              <a:rPr lang="de-DE" sz="2400" dirty="0"/>
              <a:t> and </a:t>
            </a:r>
            <a:r>
              <a:rPr lang="de-DE" sz="2400" dirty="0" err="1"/>
              <a:t>sustainable</a:t>
            </a:r>
            <a:r>
              <a:rPr lang="de-DE" sz="2400" dirty="0"/>
              <a:t> </a:t>
            </a:r>
            <a:r>
              <a:rPr lang="de-DE" sz="2400" dirty="0" err="1"/>
              <a:t>development</a:t>
            </a:r>
            <a:endParaRPr lang="de-DE" sz="2400" dirty="0"/>
          </a:p>
          <a:p>
            <a:r>
              <a:rPr lang="de-DE" sz="2400" dirty="0" err="1"/>
              <a:t>Concepts</a:t>
            </a:r>
            <a:r>
              <a:rPr lang="de-DE" sz="2400" dirty="0"/>
              <a:t> and </a:t>
            </a:r>
            <a:r>
              <a:rPr lang="de-DE" sz="2400" dirty="0" err="1"/>
              <a:t>models</a:t>
            </a:r>
            <a:r>
              <a:rPr lang="de-DE" sz="2400" dirty="0"/>
              <a:t> of </a:t>
            </a:r>
            <a:r>
              <a:rPr lang="de-DE" sz="2400" dirty="0" err="1"/>
              <a:t>sustainable</a:t>
            </a:r>
            <a:r>
              <a:rPr lang="de-DE" sz="2400" dirty="0"/>
              <a:t> </a:t>
            </a:r>
            <a:r>
              <a:rPr lang="de-DE" sz="2400" dirty="0" err="1"/>
              <a:t>development</a:t>
            </a:r>
            <a:endParaRPr lang="de-DE" sz="2400" dirty="0"/>
          </a:p>
          <a:p>
            <a:pPr lvl="1"/>
            <a:r>
              <a:rPr lang="de-DE" sz="2000" dirty="0"/>
              <a:t>The </a:t>
            </a:r>
            <a:r>
              <a:rPr lang="de-DE" sz="2000" dirty="0" err="1"/>
              <a:t>dimensions</a:t>
            </a:r>
            <a:r>
              <a:rPr lang="de-DE" sz="2000" dirty="0"/>
              <a:t> of </a:t>
            </a:r>
            <a:r>
              <a:rPr lang="de-DE" sz="2000" dirty="0" err="1"/>
              <a:t>sustainability</a:t>
            </a:r>
            <a:endParaRPr lang="de-DE" sz="2000" dirty="0"/>
          </a:p>
          <a:p>
            <a:pPr lvl="1"/>
            <a:r>
              <a:rPr lang="de-DE" sz="2000" dirty="0"/>
              <a:t>The </a:t>
            </a:r>
            <a:r>
              <a:rPr lang="de-DE" sz="2000" dirty="0" err="1"/>
              <a:t>Sustainable</a:t>
            </a:r>
            <a:r>
              <a:rPr lang="de-DE" sz="2000" dirty="0"/>
              <a:t> Development Goals (SDGs)</a:t>
            </a:r>
          </a:p>
          <a:p>
            <a:pPr lvl="1"/>
            <a:r>
              <a:rPr lang="de-DE" sz="2000" dirty="0"/>
              <a:t>The </a:t>
            </a:r>
            <a:r>
              <a:rPr lang="de-DE" sz="2000" dirty="0" err="1"/>
              <a:t>concept</a:t>
            </a:r>
            <a:r>
              <a:rPr lang="de-DE" sz="2000" dirty="0"/>
              <a:t> of </a:t>
            </a:r>
            <a:r>
              <a:rPr lang="de-DE" sz="2000" dirty="0" err="1"/>
              <a:t>planetary</a:t>
            </a:r>
            <a:r>
              <a:rPr lang="de-DE" sz="2000" dirty="0"/>
              <a:t> </a:t>
            </a:r>
            <a:r>
              <a:rPr lang="de-DE" sz="2000" dirty="0" err="1"/>
              <a:t>boundaries</a:t>
            </a:r>
            <a:endParaRPr lang="de-DE" sz="2000" dirty="0"/>
          </a:p>
          <a:p>
            <a:pPr lvl="1"/>
            <a:r>
              <a:rPr lang="de-DE" sz="2000" dirty="0"/>
              <a:t>The </a:t>
            </a:r>
            <a:r>
              <a:rPr lang="de-DE" sz="2000" dirty="0" err="1"/>
              <a:t>anthropocene</a:t>
            </a:r>
            <a:endParaRPr lang="de-DE" sz="2000" dirty="0"/>
          </a:p>
          <a:p>
            <a:pPr lvl="1"/>
            <a:r>
              <a:rPr lang="de-DE" sz="2000" dirty="0"/>
              <a:t>The </a:t>
            </a:r>
            <a:r>
              <a:rPr lang="de-DE" sz="2000" dirty="0" err="1"/>
              <a:t>concept</a:t>
            </a:r>
            <a:r>
              <a:rPr lang="de-DE" sz="2000" dirty="0"/>
              <a:t> of </a:t>
            </a:r>
            <a:r>
              <a:rPr lang="de-DE" sz="2000" dirty="0" err="1"/>
              <a:t>critical</a:t>
            </a:r>
            <a:r>
              <a:rPr lang="de-DE" sz="2000" dirty="0"/>
              <a:t> </a:t>
            </a:r>
            <a:r>
              <a:rPr lang="de-DE" sz="2000" dirty="0" err="1"/>
              <a:t>raw</a:t>
            </a:r>
            <a:r>
              <a:rPr lang="de-DE" sz="2000" dirty="0"/>
              <a:t> </a:t>
            </a:r>
            <a:r>
              <a:rPr lang="de-DE" sz="2000" dirty="0" err="1"/>
              <a:t>materials</a:t>
            </a:r>
            <a:r>
              <a:rPr lang="de-DE" sz="2000" dirty="0"/>
              <a:t> (A European </a:t>
            </a:r>
            <a:r>
              <a:rPr lang="de-DE" sz="2000" dirty="0" err="1"/>
              <a:t>view</a:t>
            </a:r>
            <a:r>
              <a:rPr lang="de-DE" sz="2000" dirty="0"/>
              <a:t>)</a:t>
            </a:r>
          </a:p>
          <a:p>
            <a:pPr marL="0" lvl="1"/>
            <a:r>
              <a:rPr lang="de-DE" dirty="0"/>
              <a:t>A </a:t>
            </a:r>
            <a:r>
              <a:rPr lang="de-DE" dirty="0" err="1"/>
              <a:t>search</a:t>
            </a:r>
            <a:r>
              <a:rPr lang="de-DE" dirty="0"/>
              <a:t> </a:t>
            </a:r>
            <a:r>
              <a:rPr lang="de-DE" dirty="0" err="1"/>
              <a:t>for</a:t>
            </a:r>
            <a:r>
              <a:rPr lang="de-DE" dirty="0"/>
              <a:t> national </a:t>
            </a:r>
            <a:r>
              <a:rPr lang="de-DE" dirty="0" err="1"/>
              <a:t>policies</a:t>
            </a:r>
            <a:endParaRPr lang="de-DE" dirty="0"/>
          </a:p>
          <a:p>
            <a:pPr marL="0" lvl="1"/>
            <a:r>
              <a:rPr lang="de-DE" dirty="0" err="1"/>
              <a:t>Questions</a:t>
            </a:r>
            <a:r>
              <a:rPr lang="de-DE" dirty="0"/>
              <a:t> and </a:t>
            </a:r>
            <a:r>
              <a:rPr lang="de-DE" dirty="0" err="1"/>
              <a:t>discussion</a:t>
            </a:r>
            <a:endParaRPr lang="de-DE" dirty="0"/>
          </a:p>
          <a:p>
            <a:pPr lvl="1"/>
            <a:endParaRPr lang="de-DE" dirty="0"/>
          </a:p>
        </p:txBody>
      </p:sp>
    </p:spTree>
    <p:extLst>
      <p:ext uri="{BB962C8B-B14F-4D97-AF65-F5344CB8AC3E}">
        <p14:creationId xmlns:p14="http://schemas.microsoft.com/office/powerpoint/2010/main" val="136991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err="1">
                <a:solidFill>
                  <a:srgbClr val="025952"/>
                </a:solidFill>
                <a:latin typeface="+mn-lt"/>
              </a:rPr>
              <a:t>Definitions</a:t>
            </a:r>
            <a:r>
              <a:rPr lang="de-DE" b="1" dirty="0">
                <a:solidFill>
                  <a:srgbClr val="025952"/>
                </a:solidFill>
                <a:latin typeface="+mn-lt"/>
              </a:rPr>
              <a:t> of </a:t>
            </a:r>
            <a:r>
              <a:rPr lang="de-DE" b="1" dirty="0" err="1">
                <a:solidFill>
                  <a:srgbClr val="025952"/>
                </a:solidFill>
                <a:latin typeface="+mn-lt"/>
              </a:rPr>
              <a:t>sustainability</a:t>
            </a:r>
            <a:r>
              <a:rPr lang="de-DE" b="1" dirty="0">
                <a:solidFill>
                  <a:srgbClr val="025952"/>
                </a:solidFill>
                <a:latin typeface="+mn-lt"/>
              </a:rPr>
              <a:t> and </a:t>
            </a:r>
            <a:r>
              <a:rPr lang="de-DE" b="1" dirty="0" err="1">
                <a:solidFill>
                  <a:srgbClr val="025952"/>
                </a:solidFill>
                <a:latin typeface="+mn-lt"/>
              </a:rPr>
              <a:t>sustainable</a:t>
            </a:r>
            <a:r>
              <a:rPr lang="de-DE" b="1" dirty="0">
                <a:solidFill>
                  <a:srgbClr val="025952"/>
                </a:solidFill>
                <a:latin typeface="+mn-lt"/>
              </a:rPr>
              <a:t> </a:t>
            </a:r>
            <a:r>
              <a:rPr lang="de-DE" b="1" dirty="0" err="1">
                <a:solidFill>
                  <a:srgbClr val="025952"/>
                </a:solidFill>
                <a:latin typeface="+mn-lt"/>
              </a:rPr>
              <a:t>development</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0405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304800" y="1916834"/>
            <a:ext cx="9971314" cy="4353337"/>
          </a:xfrm>
        </p:spPr>
        <p:txBody>
          <a:bodyPr>
            <a:normAutofit/>
          </a:bodyPr>
          <a:lstStyle/>
          <a:p>
            <a:pPr marL="273050" indent="-273050">
              <a:tabLst>
                <a:tab pos="1080000" algn="l"/>
              </a:tabLst>
            </a:pPr>
            <a:r>
              <a:rPr lang="en-US" sz="2400" dirty="0"/>
              <a:t>The World Commission on Environment and Development (</a:t>
            </a:r>
            <a:r>
              <a:rPr lang="en-US" sz="2400" dirty="0" err="1"/>
              <a:t>Brundtland</a:t>
            </a:r>
            <a:r>
              <a:rPr lang="en-US" sz="2400" dirty="0"/>
              <a:t> Commission, 1987): Sustainable development is</a:t>
            </a:r>
          </a:p>
          <a:p>
            <a:pPr marL="639763" lvl="1" indent="0">
              <a:spcBef>
                <a:spcPts val="600"/>
              </a:spcBef>
              <a:buNone/>
              <a:tabLst>
                <a:tab pos="1080000" algn="l"/>
              </a:tabLst>
            </a:pPr>
            <a:r>
              <a:rPr lang="en-US" i="1" dirty="0"/>
              <a:t>“development that meets the needs of the present without compromising the ability of future generations to meet their own needs.”</a:t>
            </a:r>
          </a:p>
          <a:p>
            <a:pPr marL="273050" indent="-273050"/>
            <a:r>
              <a:rPr lang="en-US" sz="2400" dirty="0"/>
              <a:t>“</a:t>
            </a:r>
            <a:r>
              <a:rPr lang="en-US" sz="2400" i="1" dirty="0"/>
              <a:t>Sustainable development is how we must live today if we want a better tomorrow, by meeting present needs without compromising the chances of future generations to meet their needs. The survival of our societies and our shared planet depends on a more sustainable world.</a:t>
            </a:r>
            <a:r>
              <a:rPr lang="en-US" sz="2400" dirty="0"/>
              <a:t>” (UN, </a:t>
            </a:r>
            <a:r>
              <a:rPr lang="en-US" sz="2400" dirty="0" err="1"/>
              <a:t>w.y</a:t>
            </a:r>
            <a:r>
              <a:rPr lang="en-US" sz="2400" dirty="0"/>
              <a:t>.)</a:t>
            </a:r>
          </a:p>
          <a:p>
            <a:pPr marL="0" indent="0">
              <a:buNone/>
            </a:pP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10450083" y="1690412"/>
            <a:ext cx="1149734" cy="1666902"/>
          </a:xfrm>
          <a:prstGeom prst="rect">
            <a:avLst/>
          </a:prstGeom>
          <a:noFill/>
          <a:ln w="9525">
            <a:noFill/>
            <a:miter lim="800000"/>
            <a:headEnd/>
            <a:tailEnd/>
          </a:ln>
        </p:spPr>
      </p:pic>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err="1">
                <a:latin typeface="+mn-lt"/>
              </a:rPr>
              <a:t>Definitions</a:t>
            </a:r>
            <a:r>
              <a:rPr lang="de-DE" b="1" dirty="0">
                <a:latin typeface="+mn-lt"/>
              </a:rPr>
              <a:t> of </a:t>
            </a:r>
            <a:r>
              <a:rPr lang="de-DE" b="1" dirty="0" err="1">
                <a:latin typeface="+mn-lt"/>
              </a:rPr>
              <a:t>sustainability</a:t>
            </a:r>
            <a:r>
              <a:rPr lang="de-DE" b="1" dirty="0">
                <a:latin typeface="+mn-lt"/>
              </a:rPr>
              <a:t> and </a:t>
            </a:r>
            <a:r>
              <a:rPr lang="de-DE" b="1" dirty="0" err="1">
                <a:latin typeface="+mn-lt"/>
              </a:rPr>
              <a:t>sustainable</a:t>
            </a:r>
            <a:r>
              <a:rPr lang="de-DE" b="1" dirty="0">
                <a:latin typeface="+mn-lt"/>
              </a:rPr>
              <a:t> </a:t>
            </a:r>
            <a:r>
              <a:rPr lang="de-DE" b="1" dirty="0" err="1">
                <a:latin typeface="+mn-lt"/>
              </a:rPr>
              <a:t>development</a:t>
            </a:r>
            <a:endParaRPr lang="de-DE" b="1" dirty="0">
              <a:latin typeface="+mn-lt"/>
            </a:endParaRPr>
          </a:p>
        </p:txBody>
      </p:sp>
      <p:pic>
        <p:nvPicPr>
          <p:cNvPr id="3" name="Grafik 2"/>
          <p:cNvPicPr>
            <a:picLocks noChangeAspect="1"/>
          </p:cNvPicPr>
          <p:nvPr/>
        </p:nvPicPr>
        <p:blipFill>
          <a:blip r:embed="rId3"/>
          <a:stretch>
            <a:fillRect/>
          </a:stretch>
        </p:blipFill>
        <p:spPr>
          <a:xfrm>
            <a:off x="10048705" y="3822240"/>
            <a:ext cx="1952489" cy="271262"/>
          </a:xfrm>
          <a:prstGeom prst="rect">
            <a:avLst/>
          </a:prstGeom>
        </p:spPr>
      </p:pic>
    </p:spTree>
    <p:extLst>
      <p:ext uri="{BB962C8B-B14F-4D97-AF65-F5344CB8AC3E}">
        <p14:creationId xmlns:p14="http://schemas.microsoft.com/office/powerpoint/2010/main" val="320906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304800" y="1916834"/>
            <a:ext cx="8673737" cy="4353337"/>
          </a:xfrm>
        </p:spPr>
        <p:txBody>
          <a:bodyPr>
            <a:normAutofit/>
          </a:bodyPr>
          <a:lstStyle/>
          <a:p>
            <a:pPr marL="273050" indent="-273050">
              <a:tabLst>
                <a:tab pos="1080000" algn="l"/>
              </a:tabLst>
            </a:pPr>
            <a:r>
              <a:rPr lang="en-US" sz="2400" dirty="0"/>
              <a:t>Sustainability in the beginning was often interpreted as a static concept.</a:t>
            </a:r>
          </a:p>
          <a:p>
            <a:pPr marL="273050" indent="-273050">
              <a:tabLst>
                <a:tab pos="1080000" algn="l"/>
              </a:tabLst>
            </a:pPr>
            <a:r>
              <a:rPr lang="en-US" sz="2400" dirty="0"/>
              <a:t>The idea of sustainable development gave it a more dynamic component.</a:t>
            </a:r>
          </a:p>
          <a:p>
            <a:pPr marL="273050" indent="-273050">
              <a:tabLst>
                <a:tab pos="1080000" algn="l"/>
              </a:tabLst>
            </a:pPr>
            <a:r>
              <a:rPr lang="en-US" sz="2400" b="1" dirty="0"/>
              <a:t>Sustainable development</a:t>
            </a:r>
            <a:r>
              <a:rPr lang="en-US" sz="2400" dirty="0"/>
              <a:t> is now the most commonly used terms in international policies when it comes to the development of modern societies.</a:t>
            </a:r>
          </a:p>
          <a:p>
            <a:pPr marL="273050" indent="-273050"/>
            <a:r>
              <a:rPr lang="en-US" sz="2400" dirty="0"/>
              <a:t>Current challenges (such as climate change, biodiversity loss, or ocean acidification) cannot be handled in a fair-minded way without using strategies of sustainable development and not without the science and technology fields.</a:t>
            </a:r>
          </a:p>
          <a:p>
            <a:pPr marL="273050" indent="-273050"/>
            <a:endParaRPr lang="en-US" sz="2400" dirty="0"/>
          </a:p>
        </p:txBody>
      </p:sp>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err="1">
                <a:latin typeface="+mn-lt"/>
              </a:rPr>
              <a:t>Definitions</a:t>
            </a:r>
            <a:r>
              <a:rPr lang="de-DE" b="1" dirty="0">
                <a:latin typeface="+mn-lt"/>
              </a:rPr>
              <a:t> of </a:t>
            </a:r>
            <a:r>
              <a:rPr lang="de-DE" b="1" dirty="0" err="1">
                <a:latin typeface="+mn-lt"/>
              </a:rPr>
              <a:t>sustainability</a:t>
            </a:r>
            <a:r>
              <a:rPr lang="de-DE" b="1" dirty="0">
                <a:latin typeface="+mn-lt"/>
              </a:rPr>
              <a:t> and </a:t>
            </a:r>
            <a:r>
              <a:rPr lang="de-DE" b="1" dirty="0" err="1">
                <a:latin typeface="+mn-lt"/>
              </a:rPr>
              <a:t>sustainable</a:t>
            </a:r>
            <a:r>
              <a:rPr lang="de-DE" b="1" dirty="0">
                <a:latin typeface="+mn-lt"/>
              </a:rPr>
              <a:t> </a:t>
            </a:r>
            <a:r>
              <a:rPr lang="de-DE" b="1" dirty="0" err="1">
                <a:latin typeface="+mn-lt"/>
              </a:rPr>
              <a:t>development</a:t>
            </a:r>
            <a:endParaRPr lang="de-DE" b="1" dirty="0">
              <a:latin typeface="+mn-lt"/>
            </a:endParaRPr>
          </a:p>
        </p:txBody>
      </p:sp>
      <p:pic>
        <p:nvPicPr>
          <p:cNvPr id="1026" name="Picture 2" descr="Windmühle, Feld, Getreide, Windenergie">
            <a:extLst>
              <a:ext uri="{FF2B5EF4-FFF2-40B4-BE49-F238E27FC236}">
                <a16:creationId xmlns:a16="http://schemas.microsoft.com/office/drawing/2014/main" id="{928C0CCB-C8A0-4AD2-9450-8C82F88E58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8537" y="2766237"/>
            <a:ext cx="3020100" cy="169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065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2895</Words>
  <Application>Microsoft Office PowerPoint</Application>
  <PresentationFormat>Breitbild</PresentationFormat>
  <Paragraphs>217</Paragraphs>
  <Slides>39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39</vt:i4>
      </vt:variant>
    </vt:vector>
  </HeadingPairs>
  <TitlesOfParts>
    <vt:vector size="43" baseType="lpstr">
      <vt:lpstr>Arial</vt:lpstr>
      <vt:lpstr>Calibri</vt:lpstr>
      <vt:lpstr>Calibri Light</vt:lpstr>
      <vt:lpstr>Office</vt:lpstr>
      <vt:lpstr>Promoting Relevant Education in Science for Sustainability (1)</vt:lpstr>
      <vt:lpstr>Overview on the course </vt:lpstr>
      <vt:lpstr>Overview on the course</vt:lpstr>
      <vt:lpstr>Sustainability and contemporary concepts of sustainable development</vt:lpstr>
      <vt:lpstr>What associations do you have when you hear the terms sustainability or sustainable development?  It is suggested to collect and discuss students‘ associations via a Mentimeter Word Cloud (https://www.mentimeter.com/features/word-cloud) or a similar tool.</vt:lpstr>
      <vt:lpstr>Contemporary concepts of sustainability</vt:lpstr>
      <vt:lpstr>Definitions of sustainability and sustainable development </vt:lpstr>
      <vt:lpstr>PowerPoint-Präsentation</vt:lpstr>
      <vt:lpstr>PowerPoint-Präsentation</vt:lpstr>
      <vt:lpstr>Models of sustainable development </vt:lpstr>
      <vt:lpstr>The dimensions of sustainability</vt:lpstr>
      <vt:lpstr>The dimensions of sustainability</vt:lpstr>
      <vt:lpstr>Models of sustainable development </vt:lpstr>
      <vt:lpstr>The sustainable development goals (SDGs) from in the Agenda 2030 (UN, 2015)</vt:lpstr>
      <vt:lpstr>The sustainable development goals (SDGs) from in the Agenda 2030 (UN, 2015)</vt:lpstr>
      <vt:lpstr>The goals from in the Agenda 21 (UN, 1992)</vt:lpstr>
      <vt:lpstr>The millennium development goals (MDGs) (UN, 2000)</vt:lpstr>
      <vt:lpstr>The Sustainable Development Goals (SDGs) from in the Agenda 2030 (UN, 2015)</vt:lpstr>
      <vt:lpstr>The Sustainable Development Goals (SDGs) from in the Agenda 2030 (UN, 2015)</vt:lpstr>
      <vt:lpstr>The Sustainable Development Goals (SDGs) from in the Agenda 2030 (UN, 2015)</vt:lpstr>
      <vt:lpstr>The wedding cake model from Rockström &amp; Sukhdev (2016)</vt:lpstr>
      <vt:lpstr>The sustainable development goals (SDGs) from in the Agenda 2030 (UN, 2015)</vt:lpstr>
      <vt:lpstr>Models of sustainable development </vt:lpstr>
      <vt:lpstr>The development of the system earth in its planetary boundaries: The idea</vt:lpstr>
      <vt:lpstr>The development of the system earth in its planetary boundaries: Criteria</vt:lpstr>
      <vt:lpstr>The state of the system earth in its planetary boundaries 2023: Developments</vt:lpstr>
      <vt:lpstr>The development of the system earth in its planetary boundaries: Decisions and human activity can help!</vt:lpstr>
      <vt:lpstr>Models of sustainable development </vt:lpstr>
      <vt:lpstr>The anthropocene</vt:lpstr>
      <vt:lpstr>The anthropocene</vt:lpstr>
      <vt:lpstr>Models of sustainable development </vt:lpstr>
      <vt:lpstr>The EU need for critical raw materials</vt:lpstr>
      <vt:lpstr>The EU need for critical raw materials</vt:lpstr>
      <vt:lpstr>The EU need for critical raw materials</vt:lpstr>
      <vt:lpstr>The EU need for critical raw materials</vt:lpstr>
      <vt:lpstr>A search for national policies</vt:lpstr>
      <vt:lpstr>Search the Internet about national policy legacies for sustainable development and the implementation of the SDGs.   It is suggested to collect and discuss students‘ findings via a Padlet via predefined topics (https://padlet.com/) or a similar tool.</vt:lpstr>
      <vt:lpstr>Questions and discussion</vt:lpstr>
      <vt:lpstr>Online resources to read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reviewer</dc:creator>
  <cp:lastModifiedBy>ingo eilks</cp:lastModifiedBy>
  <cp:revision>43</cp:revision>
  <dcterms:created xsi:type="dcterms:W3CDTF">2023-11-09T10:04:11Z</dcterms:created>
  <dcterms:modified xsi:type="dcterms:W3CDTF">2025-05-27T08:46:02Z</dcterms:modified>
</cp:coreProperties>
</file>